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57" r:id="rId29"/>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4" autoAdjust="0"/>
    <p:restoredTop sz="94660"/>
  </p:normalViewPr>
  <p:slideViewPr>
    <p:cSldViewPr snapToGrid="0">
      <p:cViewPr>
        <p:scale>
          <a:sx n="80" d="100"/>
          <a:sy n="80" d="100"/>
        </p:scale>
        <p:origin x="10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2.xml.rels><?xml version="1.0" encoding="UTF-8" standalone="yes"?>
<Relationships xmlns="http://schemas.openxmlformats.org/package/2006/relationships"><Relationship Id="rId1" Type="http://schemas.openxmlformats.org/officeDocument/2006/relationships/image" Target="../media/image17.jpeg"/></Relationships>
</file>

<file path=ppt/diagrams/_rels/data13.xml.rels><?xml version="1.0" encoding="UTF-8" standalone="yes"?>
<Relationships xmlns="http://schemas.openxmlformats.org/package/2006/relationships"><Relationship Id="rId1" Type="http://schemas.openxmlformats.org/officeDocument/2006/relationships/image" Target="../media/image22.jpeg"/></Relationships>
</file>

<file path=ppt/diagrams/_rels/data14.xml.rels><?xml version="1.0" encoding="UTF-8" standalone="yes"?>
<Relationships xmlns="http://schemas.openxmlformats.org/package/2006/relationships"><Relationship Id="rId1" Type="http://schemas.openxmlformats.org/officeDocument/2006/relationships/image" Target="../media/image23.jpeg"/></Relationships>
</file>

<file path=ppt/diagrams/_rels/data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ata18.xml.rels><?xml version="1.0" encoding="UTF-8" standalone="yes"?>
<Relationships xmlns="http://schemas.openxmlformats.org/package/2006/relationships"><Relationship Id="rId1" Type="http://schemas.openxmlformats.org/officeDocument/2006/relationships/image" Target="../media/image27.jpeg"/></Relationships>
</file>

<file path=ppt/diagrams/_rels/data19.xml.rels><?xml version="1.0" encoding="UTF-8" standalone="yes"?>
<Relationships xmlns="http://schemas.openxmlformats.org/package/2006/relationships"><Relationship Id="rId1" Type="http://schemas.openxmlformats.org/officeDocument/2006/relationships/image" Target="../media/image22.jpeg"/></Relationships>
</file>

<file path=ppt/diagrams/_rels/data20.xml.rels><?xml version="1.0" encoding="UTF-8" standalone="yes"?>
<Relationships xmlns="http://schemas.openxmlformats.org/package/2006/relationships"><Relationship Id="rId1" Type="http://schemas.openxmlformats.org/officeDocument/2006/relationships/image" Target="../media/image23.jpeg"/></Relationships>
</file>

<file path=ppt/diagrams/_rels/data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ata24.xml.rels><?xml version="1.0" encoding="UTF-8" standalone="yes"?>
<Relationships xmlns="http://schemas.openxmlformats.org/package/2006/relationships"><Relationship Id="rId1" Type="http://schemas.openxmlformats.org/officeDocument/2006/relationships/image" Target="../media/image27.jpeg"/></Relationships>
</file>

<file path=ppt/diagrams/_rels/data25.xml.rels><?xml version="1.0" encoding="UTF-8" standalone="yes"?>
<Relationships xmlns="http://schemas.openxmlformats.org/package/2006/relationships"><Relationship Id="rId1" Type="http://schemas.openxmlformats.org/officeDocument/2006/relationships/image" Target="../media/image31.png"/></Relationships>
</file>

<file path=ppt/diagrams/_rels/data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ajtmh.org/content/journals/10.4269/ajtmh.20-0681" TargetMode="External"/><Relationship Id="rId1" Type="http://schemas.openxmlformats.org/officeDocument/2006/relationships/hyperlink" Target="https://www.buildhealthinternational.org/covid-infrastructure-resources/" TargetMode="External"/></Relationships>
</file>

<file path=ppt/diagrams/_rels/data29.xml.rels><?xml version="1.0" encoding="UTF-8" standalone="yes"?>
<Relationships xmlns="http://schemas.openxmlformats.org/package/2006/relationships"><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1" Type="http://schemas.openxmlformats.org/officeDocument/2006/relationships/image" Target="../media/image9.jpeg"/></Relationships>
</file>

<file path=ppt/diagrams/_rels/data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_rels/data39.xml.rels><?xml version="1.0" encoding="UTF-8" standalone="yes"?>
<Relationships xmlns="http://schemas.openxmlformats.org/package/2006/relationships"><Relationship Id="rId1" Type="http://schemas.openxmlformats.org/officeDocument/2006/relationships/image" Target="../media/image49.jpeg"/></Relationships>
</file>

<file path=ppt/diagrams/_rels/data41.xml.rels><?xml version="1.0" encoding="UTF-8" standalone="yes"?>
<Relationships xmlns="http://schemas.openxmlformats.org/package/2006/relationships"><Relationship Id="rId1" Type="http://schemas.openxmlformats.org/officeDocument/2006/relationships/image" Target="../media/image52.jpeg"/></Relationships>
</file>

<file path=ppt/diagrams/_rels/data42.xml.rels><?xml version="1.0" encoding="UTF-8" standalone="yes"?>
<Relationships xmlns="http://schemas.openxmlformats.org/package/2006/relationships"><Relationship Id="rId1" Type="http://schemas.openxmlformats.org/officeDocument/2006/relationships/image" Target="../media/image53.png"/></Relationships>
</file>

<file path=ppt/diagrams/_rels/data44.xml.rels><?xml version="1.0" encoding="UTF-8" standalone="yes"?>
<Relationships xmlns="http://schemas.openxmlformats.org/package/2006/relationships"><Relationship Id="rId1" Type="http://schemas.openxmlformats.org/officeDocument/2006/relationships/image" Target="../media/image49.jpeg"/></Relationships>
</file>

<file path=ppt/diagrams/_rels/data47.xml.rels><?xml version="1.0" encoding="UTF-8" standalone="yes"?>
<Relationships xmlns="http://schemas.openxmlformats.org/package/2006/relationships"><Relationship Id="rId1" Type="http://schemas.openxmlformats.org/officeDocument/2006/relationships/image" Target="../media/image52.jpeg"/></Relationships>
</file>

<file path=ppt/diagrams/_rels/data53.xml.rels><?xml version="1.0" encoding="UTF-8" standalone="yes"?>
<Relationships xmlns="http://schemas.openxmlformats.org/package/2006/relationships"><Relationship Id="rId1" Type="http://schemas.openxmlformats.org/officeDocument/2006/relationships/image" Target="../media/image68.jpg"/></Relationships>
</file>

<file path=ppt/diagrams/_rels/data8.xml.rels><?xml version="1.0" encoding="UTF-8" standalone="yes"?>
<Relationships xmlns="http://schemas.openxmlformats.org/package/2006/relationships"><Relationship Id="rId1" Type="http://schemas.openxmlformats.org/officeDocument/2006/relationships/image" Target="../media/image9.jpeg"/></Relationships>
</file>

<file path=ppt/diagrams/_rels/data9.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14.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rawing18.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diagrams/_rels/drawing24.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5.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ajtmh.org/content/journals/10.4269/ajtmh.20-0681" TargetMode="External"/><Relationship Id="rId1" Type="http://schemas.openxmlformats.org/officeDocument/2006/relationships/hyperlink" Target="https://www.buildhealthinternational.org/covid-infrastructure-resources/" TargetMode="External"/></Relationships>
</file>

<file path=ppt/diagrams/_rels/drawing29.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_rels/drawing39.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41.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42.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44.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47.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53.xml.rels><?xml version="1.0" encoding="UTF-8" standalone="yes"?>
<Relationships xmlns="http://schemas.openxmlformats.org/package/2006/relationships"><Relationship Id="rId1" Type="http://schemas.openxmlformats.org/officeDocument/2006/relationships/image" Target="../media/image68.jpg"/></Relationships>
</file>

<file path=ppt/diagrams/_rels/drawing8.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80,000 GSF</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East Orange, New Jersey</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7,000 BGSF</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Fort Washington, Maryland</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$4.4 million</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May 23, 2020</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6B48BA9B-CE50-4B85-BB21-D93AE1B32921}">
      <dgm:prSet phldrT="[Text]"/>
      <dgm:spPr>
        <a:solidFill>
          <a:schemeClr val="bg2">
            <a:lumMod val="50000"/>
          </a:schemeClr>
        </a:solidFill>
      </dgm:spPr>
      <dgm:t>
        <a:bodyPr/>
        <a:lstStyle/>
        <a:p>
          <a:r>
            <a:rPr lang="en-US" dirty="0">
              <a:solidFill>
                <a:schemeClr val="bg1"/>
              </a:solidFill>
              <a:latin typeface="+mn-lt"/>
              <a:cs typeface="Futura Md BT Medium"/>
            </a:rPr>
            <a:t>Hammel, Green and Abrahamson, Inc.</a:t>
          </a:r>
          <a:endParaRPr lang="en-US" dirty="0">
            <a:solidFill>
              <a:schemeClr val="bg1"/>
            </a:solidFill>
            <a:latin typeface="+mn-lt"/>
          </a:endParaRPr>
        </a:p>
      </dgm:t>
    </dgm:pt>
    <dgm:pt modelId="{5C5DDBE4-8277-4ECF-9940-464337DC17EE}" type="parTrans" cxnId="{CF6DCD41-7D91-4897-9A00-F2DEB2EF82AE}">
      <dgm:prSet/>
      <dgm:spPr/>
      <dgm:t>
        <a:bodyPr/>
        <a:lstStyle/>
        <a:p>
          <a:endParaRPr lang="en-US"/>
        </a:p>
      </dgm:t>
    </dgm:pt>
    <dgm:pt modelId="{27EEEC35-276E-4AE1-B27B-5BB19C53C637}" type="sibTrans" cxnId="{CF6DCD41-7D91-4897-9A00-F2DEB2EF82AE}">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6BCCCE84-8BEB-4E16-B04C-AC37E9AF8CCF}" type="pres">
      <dgm:prSet presAssocID="{6B48BA9B-CE50-4B85-BB21-D93AE1B32921}" presName="composite" presStyleCnt="0"/>
      <dgm:spPr/>
    </dgm:pt>
    <dgm:pt modelId="{167D11F1-B3F8-4200-A46A-18FEF69E9DF5}" type="pres">
      <dgm:prSet presAssocID="{6B48BA9B-CE50-4B85-BB21-D93AE1B32921}" presName="imgShp" presStyleLbl="fgImgPlace1" presStyleIdx="0" presStyleCnt="1" custLinFactNeighborX="-19291" custLinFactNeighborY="204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42" t="8474" r="-14042" b="13426"/>
          </a:stretch>
        </a:blipFill>
        <a:ln>
          <a:solidFill>
            <a:schemeClr val="bg1">
              <a:lumMod val="75000"/>
            </a:schemeClr>
          </a:solidFill>
        </a:ln>
      </dgm:spPr>
    </dgm:pt>
    <dgm:pt modelId="{F41E7DFE-1165-4023-BC19-2F15696E58D4}" type="pres">
      <dgm:prSet presAssocID="{6B48BA9B-CE50-4B85-BB21-D93AE1B32921}" presName="txShp" presStyleLbl="node1" presStyleIdx="0" presStyleCnt="1" custLinFactNeighborX="-2355" custLinFactNeighborY="1410">
        <dgm:presLayoutVars>
          <dgm:bulletEnabled val="1"/>
        </dgm:presLayoutVars>
      </dgm:prSet>
      <dgm:spPr/>
    </dgm:pt>
  </dgm:ptLst>
  <dgm:cxnLst>
    <dgm:cxn modelId="{CF6DCD41-7D91-4897-9A00-F2DEB2EF82AE}" srcId="{A30F2E87-03B0-433B-B697-8F1B305C6689}" destId="{6B48BA9B-CE50-4B85-BB21-D93AE1B32921}" srcOrd="0" destOrd="0" parTransId="{5C5DDBE4-8277-4ECF-9940-464337DC17EE}" sibTransId="{27EEEC35-276E-4AE1-B27B-5BB19C53C637}"/>
    <dgm:cxn modelId="{4C8027B5-0A6C-4E77-8E92-3376CCE92215}" type="presOf" srcId="{A30F2E87-03B0-433B-B697-8F1B305C6689}" destId="{21B2764D-9BDF-408E-A55D-96101418CD7F}" srcOrd="0" destOrd="0" presId="urn:microsoft.com/office/officeart/2005/8/layout/vList3"/>
    <dgm:cxn modelId="{5DE4ADBF-204E-4655-A79C-F3B1BE0DF03F}" type="presOf" srcId="{6B48BA9B-CE50-4B85-BB21-D93AE1B32921}" destId="{F41E7DFE-1165-4023-BC19-2F15696E58D4}" srcOrd="0" destOrd="0" presId="urn:microsoft.com/office/officeart/2005/8/layout/vList3"/>
    <dgm:cxn modelId="{9261EB58-30D4-4433-983F-08E20AF02D02}" type="presParOf" srcId="{21B2764D-9BDF-408E-A55D-96101418CD7F}" destId="{6BCCCE84-8BEB-4E16-B04C-AC37E9AF8CCF}" srcOrd="0" destOrd="0" presId="urn:microsoft.com/office/officeart/2005/8/layout/vList3"/>
    <dgm:cxn modelId="{1A34FEE7-2876-4720-AA01-91C22759A44D}" type="presParOf" srcId="{6BCCCE84-8BEB-4E16-B04C-AC37E9AF8CCF}" destId="{167D11F1-B3F8-4200-A46A-18FEF69E9DF5}" srcOrd="0" destOrd="0" presId="urn:microsoft.com/office/officeart/2005/8/layout/vList3"/>
    <dgm:cxn modelId="{1783A2CD-4747-45CD-9511-65C4ADD91F15}" type="presParOf" srcId="{6BCCCE84-8BEB-4E16-B04C-AC37E9AF8CCF}" destId="{F41E7DFE-1165-4023-BC19-2F15696E58D4}"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dgm:spPr>
      <dgm:t>
        <a:bodyPr/>
        <a:lstStyle/>
        <a:p>
          <a:r>
            <a:rPr lang="en-US" sz="1400" dirty="0">
              <a:solidFill>
                <a:schemeClr val="bg1"/>
              </a:solidFill>
              <a:latin typeface="+mn-lt"/>
              <a:cs typeface="Futura Md BT Medium"/>
            </a:rPr>
            <a:t>Rohrbach Associates PC</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custScaleY="98741" custLinFactNeighborX="-1080" custLinFactNeighborY="1610"/>
      <dgm:spPr>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pPr algn="l"/>
          <a:r>
            <a:rPr lang="en-US" sz="1800" dirty="0"/>
            <a:t>Mercy Iowa City is an acute care hospital and regional referral center that draws patients from throughout southeast Iowa. To accommodate the anticipated surge of COVID-positive patients, Mercy identified an inpatient unit with a dedicated air handling unit which could be independently tuned to offer a negative pressure environment throughout.</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pPr algn="l"/>
          <a:r>
            <a:rPr lang="en-US" sz="1800" dirty="0"/>
            <a:t>Mercy Hospital, Iowa City, is an affiliate of the Midwest’s </a:t>
          </a:r>
          <a:r>
            <a:rPr lang="en-US" sz="1800" dirty="0" err="1"/>
            <a:t>MercyOne</a:t>
          </a:r>
          <a:r>
            <a:rPr lang="en-US" sz="1800" dirty="0"/>
            <a:t> network.</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solidFill>
            <a:schemeClr val="bg1">
              <a:lumMod val="50000"/>
            </a:schemeClr>
          </a:solidFill>
        </a:ln>
      </dgm:spPr>
      <dgm:t>
        <a:bodyPr/>
        <a:lstStyle/>
        <a:p>
          <a:pPr algn="l"/>
          <a:r>
            <a:rPr lang="en-US" sz="1800" dirty="0"/>
            <a:t>Despite having an existing dedicated AHU, the patient wing still had to undergo physical upgrades to ensure negative pressures could be maintained, and patient, staff, and material flows could be adequately controlled.</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Y="1116">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51"/>
      <dgm:spPr>
        <a:prstGeom prst="rect">
          <a:avLst/>
        </a:prstGeom>
        <a:blipFill>
          <a:blip xmlns:r="http://schemas.openxmlformats.org/officeDocument/2006/relationships" r:embed="rId1"/>
          <a:srcRect/>
          <a:stretch>
            <a:fillRect/>
          </a:stretch>
        </a:blip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51">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LinFactNeighborY="-451"/>
      <dgm:spPr>
        <a:prstGeom prst="rect">
          <a:avLst/>
        </a:prstGeom>
        <a:solidFill>
          <a:schemeClr val="bg1">
            <a:lumMod val="50000"/>
          </a:schemeClr>
        </a:solidFill>
        <a:ln>
          <a:solidFill>
            <a:schemeClr val="bg1">
              <a:lumMod val="50000"/>
            </a:schemeClr>
          </a:solidFill>
        </a:ln>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16,200 SF</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Iowa City, IA</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2">
            <a:lumMod val="50000"/>
          </a:schemeClr>
        </a:solidFill>
      </dgm:spPr>
      <dgm:t>
        <a:bodyPr/>
        <a:lstStyle/>
        <a:p>
          <a:pPr algn="l"/>
          <a:r>
            <a:rPr lang="en-US" sz="1500" dirty="0"/>
            <a:t>To minimize the infiltration of air into the COVID Unit and help protect adjacent spaces, connections to adjacent wings were limited to emergency egress only. The elevator lobby serving the COVID Unit was divided into </a:t>
          </a:r>
          <a:r>
            <a:rPr lang="en-US" sz="1500" i="1" dirty="0"/>
            <a:t>Off-Loading</a:t>
          </a:r>
          <a:r>
            <a:rPr lang="en-US" sz="1500" dirty="0"/>
            <a:t>, </a:t>
          </a:r>
          <a:r>
            <a:rPr lang="en-US" sz="1500" i="1" dirty="0"/>
            <a:t>Ante-Room</a:t>
          </a:r>
          <a:r>
            <a:rPr lang="en-US" sz="1500" dirty="0"/>
            <a:t>, </a:t>
          </a:r>
          <a:r>
            <a:rPr lang="en-US" sz="1500" i="1" dirty="0"/>
            <a:t>Vestibule</a:t>
          </a:r>
          <a:r>
            <a:rPr lang="en-US" sz="1500" dirty="0"/>
            <a:t>, and </a:t>
          </a:r>
          <a:r>
            <a:rPr lang="en-US" sz="1500" i="1" dirty="0"/>
            <a:t>Cart Clean to </a:t>
          </a:r>
          <a:r>
            <a:rPr lang="en-US" sz="1500" i="0" dirty="0"/>
            <a:t>ensure the wing would not lose pressure upon entering.  These additional rooms also served to control flow of staff, and processing of soiled carts prior to returning to the general hospital.  All work (design and construction) was conducted on a </a:t>
          </a:r>
          <a:r>
            <a:rPr lang="en-US" sz="1500" i="1" dirty="0"/>
            <a:t>Time-and-Materials</a:t>
          </a:r>
          <a:r>
            <a:rPr lang="en-US" sz="1500" i="0" dirty="0"/>
            <a:t> basis, by trusted consultants.</a:t>
          </a:r>
          <a:endParaRPr lang="en-US" sz="1500" dirty="0"/>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2">
            <a:lumMod val="50000"/>
          </a:schemeClr>
        </a:solidFill>
      </dgm:spPr>
      <dgm:t>
        <a:bodyPr/>
        <a:lstStyle/>
        <a:p>
          <a:pPr algn="l"/>
          <a:r>
            <a:rPr lang="en-US" sz="1150" dirty="0"/>
            <a:t>Mercy Iowa City was able to effectively isolate COVID-positive patients, significantly reducing cross-contamination and maintaining a safe working environment for providers and staff, both inside the COVID wing and in the hospital at large. The air handling system controls were modified to create an “isolation wing” preset, where, with the push of a button, the systems can go to 100% outdoor air mode and full exhaust, with fan speeds reset to maintain the pressure relationships required.</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2">
            <a:lumMod val="50000"/>
          </a:schemeClr>
        </a:solidFill>
      </dgm:spPr>
      <dgm:t>
        <a:bodyPr/>
        <a:lstStyle/>
        <a:p>
          <a:pPr algn="l">
            <a:buFont typeface="Courier New" panose="02070309020205020404" pitchFamily="49" charset="0"/>
            <a:buChar char="o"/>
          </a:pPr>
          <a:r>
            <a:rPr lang="en-US" sz="1200" dirty="0"/>
            <a:t>Rohrbach Associates PC (Architecture)</a:t>
          </a:r>
        </a:p>
        <a:p>
          <a:pPr algn="l">
            <a:buFont typeface="Courier New" panose="02070309020205020404" pitchFamily="49" charset="0"/>
            <a:buChar char="o"/>
          </a:pPr>
          <a:r>
            <a:rPr lang="en-US" sz="1200" dirty="0"/>
            <a:t>Design Engineers PC (Mechanical/Electrical Engineer)</a:t>
          </a:r>
        </a:p>
        <a:p>
          <a:pPr algn="l">
            <a:buFont typeface="Courier New" panose="02070309020205020404" pitchFamily="49" charset="0"/>
            <a:buChar char="o"/>
          </a:pPr>
          <a:r>
            <a:rPr lang="en-US" sz="1200" dirty="0"/>
            <a:t>McComas </a:t>
          </a:r>
          <a:r>
            <a:rPr lang="en-US" sz="1200" dirty="0" err="1"/>
            <a:t>Lacina</a:t>
          </a:r>
          <a:r>
            <a:rPr lang="en-US" sz="1200" dirty="0"/>
            <a:t> Construction (General Contractor)</a:t>
          </a:r>
        </a:p>
        <a:p>
          <a:pPr algn="l">
            <a:buFont typeface="Courier New" panose="02070309020205020404" pitchFamily="49" charset="0"/>
            <a:buChar char="o"/>
          </a:pPr>
          <a:r>
            <a:rPr lang="en-US" sz="1200" dirty="0"/>
            <a:t>Universal Climate Control (Mechanical Contractor)</a:t>
          </a:r>
        </a:p>
        <a:p>
          <a:pPr algn="l">
            <a:buFont typeface="Courier New" panose="02070309020205020404" pitchFamily="49" charset="0"/>
            <a:buChar char="o"/>
          </a:pPr>
          <a:r>
            <a:rPr lang="en-US" sz="1200" dirty="0"/>
            <a:t>Northwest Automation &amp; Controls (Controls Contractor) </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X="-48" custLinFactNeighborY="1567">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BE36984-BAD5-4677-91AD-DF97EBE2D509}" type="pres">
      <dgm:prSet presAssocID="{31142EAC-A2BB-4365-8307-78226B2B1823}" presName="childText" presStyleLbl="lnNode1" presStyleIdx="0" presStyleCnt="2">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dgm:spPr>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$96,300</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3/20/20</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2">
            <a:lumMod val="50000"/>
          </a:schemeClr>
        </a:solidFill>
        <a:ln>
          <a:solidFill>
            <a:schemeClr val="bg1">
              <a:lumMod val="50000"/>
            </a:schemeClr>
          </a:solidFill>
        </a:ln>
      </dgm:spPr>
      <dgm:t>
        <a:bodyPr/>
        <a:lstStyle/>
        <a:p>
          <a:pPr algn="ctr">
            <a:lnSpc>
              <a:spcPct val="50000"/>
            </a:lnSpc>
          </a:pPr>
          <a:r>
            <a:rPr lang="en-US" sz="1400" dirty="0">
              <a:solidFill>
                <a:schemeClr val="bg1"/>
              </a:solidFill>
              <a:latin typeface="+mn-lt"/>
              <a:cs typeface="Futura Md BT Medium"/>
            </a:rPr>
            <a:t>Will Downing </a:t>
          </a:r>
        </a:p>
        <a:p>
          <a:pPr algn="ctr">
            <a:lnSpc>
              <a:spcPct val="50000"/>
            </a:lnSpc>
          </a:pPr>
          <a:r>
            <a:rPr lang="en-US" sz="1400" dirty="0">
              <a:solidFill>
                <a:schemeClr val="bg1"/>
              </a:solidFill>
              <a:latin typeface="+mn-lt"/>
              <a:cs typeface="Futura Md BT Medium"/>
            </a:rPr>
            <a:t>AIA ACHA</a:t>
          </a:r>
        </a:p>
        <a:p>
          <a:pPr algn="ctr">
            <a:lnSpc>
              <a:spcPct val="90000"/>
            </a:lnSpc>
          </a:pPr>
          <a:r>
            <a:rPr lang="en-US" sz="1100" dirty="0">
              <a:solidFill>
                <a:schemeClr val="bg1"/>
              </a:solidFill>
              <a:latin typeface="+mn-lt"/>
            </a:rPr>
            <a:t>wdowning@rohrbachassociates.com</a:t>
          </a: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dgm:spPr>
      <dgm:t>
        <a:bodyPr/>
        <a:lstStyle/>
        <a:p>
          <a:r>
            <a:rPr lang="en-US" sz="1400" dirty="0">
              <a:solidFill>
                <a:schemeClr val="bg1"/>
              </a:solidFill>
              <a:latin typeface="+mn-lt"/>
              <a:cs typeface="Futura Md BT Medium"/>
            </a:rPr>
            <a:t>Rohrbach Associates PC</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custScaleY="98741" custLinFactNeighborX="-1080" custLinFactNeighborY="1610"/>
      <dgm:spPr>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$12,000,000</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April 22, 2020</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B23FFE0D-0F41-4687-A6D3-72C721DEFB61}">
      <dgm:prSet custT="1"/>
      <dgm:spPr/>
      <dgm:t>
        <a:bodyPr/>
        <a:lstStyle/>
        <a:p>
          <a:endParaRPr lang="en-US" sz="1200" dirty="0"/>
        </a:p>
      </dgm:t>
    </dgm:pt>
    <dgm:pt modelId="{369553D0-AA58-4F39-9DD9-F9A1B57C695C}" type="parTrans" cxnId="{588E8585-AFE5-4E86-92DC-9B7DA2FEC9C0}">
      <dgm:prSet/>
      <dgm:spPr/>
      <dgm:t>
        <a:bodyPr/>
        <a:lstStyle/>
        <a:p>
          <a:endParaRPr lang="en-US"/>
        </a:p>
      </dgm:t>
    </dgm:pt>
    <dgm:pt modelId="{BEFA0743-3869-4966-81D2-33FEFBFDF80E}" type="sibTrans" cxnId="{588E8585-AFE5-4E86-92DC-9B7DA2FEC9C0}">
      <dgm:prSet/>
      <dgm:spPr/>
      <dgm:t>
        <a:bodyPr/>
        <a:lstStyle/>
        <a:p>
          <a:endParaRPr lang="en-US"/>
        </a:p>
      </dgm:t>
    </dgm:pt>
    <dgm:pt modelId="{2440B71D-6711-4EF7-9D5B-9E02E78F235F}">
      <dgm:prSet custT="1"/>
      <dgm:spPr/>
      <dgm:t>
        <a:bodyPr/>
        <a:lstStyle/>
        <a:p>
          <a:r>
            <a:rPr lang="en-US" sz="1200" dirty="0"/>
            <a:t>14 days</a:t>
          </a:r>
        </a:p>
      </dgm:t>
    </dgm:pt>
    <dgm:pt modelId="{6503CBBA-BD53-4D50-A615-E42734AA06D8}" type="parTrans" cxnId="{95563B31-1E17-4F2B-940A-1CCE5A34026F}">
      <dgm:prSet/>
      <dgm:spPr/>
      <dgm:t>
        <a:bodyPr/>
        <a:lstStyle/>
        <a:p>
          <a:endParaRPr lang="en-US"/>
        </a:p>
      </dgm:t>
    </dgm:pt>
    <dgm:pt modelId="{C6908FB2-3D46-4134-A987-35EE3F57B76D}" type="sibTrans" cxnId="{95563B31-1E17-4F2B-940A-1CCE5A34026F}">
      <dgm:prSet/>
      <dgm:spPr/>
      <dgm:t>
        <a:bodyPr/>
        <a:lstStyle/>
        <a:p>
          <a:endParaRPr lang="en-US"/>
        </a:p>
      </dgm:t>
    </dgm:pt>
    <dgm:pt modelId="{50261FC5-ADCB-409F-A057-178E309DC74F}">
      <dgm:prSet custT="1"/>
      <dgm:spPr/>
      <dgm:t>
        <a:bodyPr/>
        <a:lstStyle/>
        <a:p>
          <a:endParaRPr lang="en-US" sz="1200" dirty="0"/>
        </a:p>
      </dgm:t>
    </dgm:pt>
    <dgm:pt modelId="{2CFC1C30-40C2-4E84-BB5E-84D189341EE1}" type="parTrans" cxnId="{5EDFD432-F256-4129-A3A1-62FC57B93108}">
      <dgm:prSet/>
      <dgm:spPr/>
      <dgm:t>
        <a:bodyPr/>
        <a:lstStyle/>
        <a:p>
          <a:endParaRPr lang="en-US"/>
        </a:p>
      </dgm:t>
    </dgm:pt>
    <dgm:pt modelId="{0443152C-03F9-4151-BBDF-7451226FFB15}" type="sibTrans" cxnId="{5EDFD432-F256-4129-A3A1-62FC57B931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95563B31-1E17-4F2B-940A-1CCE5A34026F}" srcId="{415425DD-A30D-42C2-9469-40DB907CADB7}" destId="{2440B71D-6711-4EF7-9D5B-9E02E78F235F}" srcOrd="1" destOrd="0" parTransId="{6503CBBA-BD53-4D50-A615-E42734AA06D8}" sibTransId="{C6908FB2-3D46-4134-A987-35EE3F57B76D}"/>
    <dgm:cxn modelId="{5EDFD432-F256-4129-A3A1-62FC57B93108}" srcId="{415425DD-A30D-42C2-9469-40DB907CADB7}" destId="{50261FC5-ADCB-409F-A057-178E309DC74F}" srcOrd="2" destOrd="0" parTransId="{2CFC1C30-40C2-4E84-BB5E-84D189341EE1}" sibTransId="{0443152C-03F9-4151-BBDF-7451226FFB15}"/>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82F2845D-CDBF-4784-A6A3-5096EFA98FE8}" type="presOf" srcId="{B23FFE0D-0F41-4687-A6D3-72C721DEFB61}" destId="{49C615C1-3B8F-4F99-A308-26A141B04A20}" srcOrd="0" destOrd="1" presId="urn:microsoft.com/office/officeart/2005/8/layout/hList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588E8585-AFE5-4E86-92DC-9B7DA2FEC9C0}" srcId="{C01E35A1-DFDF-4435-B6D8-EABF3CA5EF79}" destId="{B23FFE0D-0F41-4687-A6D3-72C721DEFB61}" srcOrd="1" destOrd="0" parTransId="{369553D0-AA58-4F39-9DD9-F9A1B57C695C}" sibTransId="{BEFA0743-3869-4966-81D2-33FEFBFDF80E}"/>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F0363CD-9D47-41FD-8B7F-65111FA2B34F}" type="presOf" srcId="{50261FC5-ADCB-409F-A057-178E309DC74F}" destId="{78FC6CDC-BCD2-48EF-99FC-A6D683AA10CA}" srcOrd="0" destOrd="2" presId="urn:microsoft.com/office/officeart/2005/8/layout/hList1"/>
    <dgm:cxn modelId="{5B8923D6-7ABE-40EF-A01C-36ECBA02C8DD}" type="presOf" srcId="{C01E35A1-DFDF-4435-B6D8-EABF3CA5EF79}" destId="{C108F6A7-EA69-4CE9-A38E-840D0F278E4F}" srcOrd="0" destOrd="0" presId="urn:microsoft.com/office/officeart/2005/8/layout/hList1"/>
    <dgm:cxn modelId="{BAA2A7EB-C71E-4987-B0B4-7A1433E3C7D6}" type="presOf" srcId="{2440B71D-6711-4EF7-9D5B-9E02E78F235F}" destId="{78FC6CDC-BCD2-48EF-99FC-A6D683AA10CA}" srcOrd="0" destOrd="1"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pPr algn="l"/>
          <a:r>
            <a:rPr lang="en-US" sz="1800" dirty="0"/>
            <a:t>Mercy Iowa City sought to provide as many negative-pressure beds as possible to mitigate the spread of COVID-19 among patients and staff.  Interventions were conducted in the </a:t>
          </a:r>
          <a:r>
            <a:rPr lang="en-US" sz="1800" i="1" dirty="0"/>
            <a:t>Intensive Care Unit</a:t>
          </a:r>
          <a:r>
            <a:rPr lang="en-US" sz="1800" dirty="0"/>
            <a:t>, the </a:t>
          </a:r>
          <a:r>
            <a:rPr lang="en-US" sz="1800" i="1" dirty="0"/>
            <a:t>Emergency Care Unit</a:t>
          </a:r>
          <a:r>
            <a:rPr lang="en-US" sz="1800" dirty="0"/>
            <a:t>, and the </a:t>
          </a:r>
          <a:r>
            <a:rPr lang="en-US" sz="1800" i="1" dirty="0"/>
            <a:t>Surgery Suite </a:t>
          </a:r>
          <a:r>
            <a:rPr lang="en-US" sz="1800" dirty="0"/>
            <a:t>to address aerosolized contagion, primarily through direct exhaust and negative pressure.</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pPr algn="l"/>
          <a:r>
            <a:rPr lang="en-US" sz="1800" dirty="0"/>
            <a:t>Mercy Hospital, Iowa City, is an affiliate of the Midwest’s </a:t>
          </a:r>
          <a:r>
            <a:rPr lang="en-US" sz="1800" dirty="0" err="1"/>
            <a:t>MercyOne</a:t>
          </a:r>
          <a:r>
            <a:rPr lang="en-US" sz="1800" dirty="0"/>
            <a:t> network.</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solidFill>
            <a:schemeClr val="bg1">
              <a:lumMod val="50000"/>
            </a:schemeClr>
          </a:solidFill>
        </a:ln>
      </dgm:spPr>
      <dgm:t>
        <a:bodyPr/>
        <a:lstStyle/>
        <a:p>
          <a:pPr algn="l"/>
          <a:r>
            <a:rPr lang="en-US" sz="1800" dirty="0"/>
            <a:t>Existing air handling equipment, even when operated at full capacity, was not sufficient to provide 100% outside air and 100% exhaust in a negative pressure environment. </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Y="1116">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51"/>
      <dgm:spPr>
        <a:prstGeom prst="rect">
          <a:avLst/>
        </a:prstGeom>
        <a:blipFill>
          <a:blip xmlns:r="http://schemas.openxmlformats.org/officeDocument/2006/relationships" r:embed="rId1"/>
          <a:srcRect/>
          <a:stretch>
            <a:fillRect/>
          </a:stretch>
        </a:blip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51">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LinFactNeighborY="-451"/>
      <dgm:spPr>
        <a:prstGeom prst="rect">
          <a:avLst/>
        </a:prstGeom>
        <a:solidFill>
          <a:schemeClr val="bg1">
            <a:lumMod val="50000"/>
          </a:schemeClr>
        </a:solidFill>
        <a:ln>
          <a:solidFill>
            <a:schemeClr val="bg1">
              <a:lumMod val="50000"/>
            </a:schemeClr>
          </a:solidFill>
        </a:ln>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ICU = 9800 SF</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Iowa City, IA</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2197B257-F5D9-4F73-BD83-873C2C44F4CD}">
      <dgm:prSet phldrT="[Text]" custT="1"/>
      <dgm:spPr>
        <a:solidFill>
          <a:schemeClr val="bg1">
            <a:lumMod val="75000"/>
            <a:alpha val="90000"/>
          </a:schemeClr>
        </a:solidFill>
      </dgm:spPr>
      <dgm:t>
        <a:bodyPr/>
        <a:lstStyle/>
        <a:p>
          <a:r>
            <a:rPr lang="en-US" sz="1200" dirty="0"/>
            <a:t>ECU = 1200 SF</a:t>
          </a:r>
        </a:p>
      </dgm:t>
    </dgm:pt>
    <dgm:pt modelId="{1F506C2D-7D74-4E8F-8728-BB6062209730}" type="parTrans" cxnId="{3D7B96FD-915D-4AC1-8507-C64B58BCF295}">
      <dgm:prSet/>
      <dgm:spPr/>
      <dgm:t>
        <a:bodyPr/>
        <a:lstStyle/>
        <a:p>
          <a:endParaRPr lang="en-US"/>
        </a:p>
      </dgm:t>
    </dgm:pt>
    <dgm:pt modelId="{BE62E34E-48D0-4A6F-98FA-1858CA8E6498}" type="sibTrans" cxnId="{3D7B96FD-915D-4AC1-8507-C64B58BCF295}">
      <dgm:prSet/>
      <dgm:spPr/>
      <dgm:t>
        <a:bodyPr/>
        <a:lstStyle/>
        <a:p>
          <a:endParaRPr lang="en-US"/>
        </a:p>
      </dgm:t>
    </dgm:pt>
    <dgm:pt modelId="{A3EE74D0-33DF-46A6-8EA8-C62B38E90DAA}">
      <dgm:prSet phldrT="[Text]" custT="1"/>
      <dgm:spPr>
        <a:solidFill>
          <a:schemeClr val="bg1">
            <a:lumMod val="75000"/>
            <a:alpha val="90000"/>
          </a:schemeClr>
        </a:solidFill>
      </dgm:spPr>
      <dgm:t>
        <a:bodyPr/>
        <a:lstStyle/>
        <a:p>
          <a:r>
            <a:rPr lang="en-US" sz="1200" dirty="0"/>
            <a:t>OR = 2250 SF</a:t>
          </a:r>
        </a:p>
      </dgm:t>
    </dgm:pt>
    <dgm:pt modelId="{ABE16854-5A08-4203-B3E2-1069C5FCF536}" type="parTrans" cxnId="{7A8B64CE-139F-41A2-861A-50AF03BEEEF9}">
      <dgm:prSet/>
      <dgm:spPr/>
      <dgm:t>
        <a:bodyPr/>
        <a:lstStyle/>
        <a:p>
          <a:endParaRPr lang="en-US"/>
        </a:p>
      </dgm:t>
    </dgm:pt>
    <dgm:pt modelId="{DAC4F834-6A6B-475C-B6E9-F0CAC90EEEDA}" type="sibTrans" cxnId="{7A8B64CE-139F-41A2-861A-50AF03BEEEF9}">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B7BC1663-0796-4E29-A70E-0B6CC556EAF5}" type="presOf" srcId="{2197B257-F5D9-4F73-BD83-873C2C44F4CD}" destId="{49C615C1-3B8F-4F99-A308-26A141B04A20}" srcOrd="0" destOrd="1"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408940C4-EADA-4772-A965-0733B9A5BF72}" type="presOf" srcId="{A3EE74D0-33DF-46A6-8EA8-C62B38E90DAA}" destId="{49C615C1-3B8F-4F99-A308-26A141B04A20}" srcOrd="0" destOrd="2" presId="urn:microsoft.com/office/officeart/2005/8/layout/hList1"/>
    <dgm:cxn modelId="{7A8B64CE-139F-41A2-861A-50AF03BEEEF9}" srcId="{C01E35A1-DFDF-4435-B6D8-EABF3CA5EF79}" destId="{A3EE74D0-33DF-46A6-8EA8-C62B38E90DAA}" srcOrd="2" destOrd="0" parTransId="{ABE16854-5A08-4203-B3E2-1069C5FCF536}" sibTransId="{DAC4F834-6A6B-475C-B6E9-F0CAC90EEEDA}"/>
    <dgm:cxn modelId="{5B8923D6-7ABE-40EF-A01C-36ECBA02C8DD}" type="presOf" srcId="{C01E35A1-DFDF-4435-B6D8-EABF3CA5EF79}" destId="{C108F6A7-EA69-4CE9-A38E-840D0F278E4F}" srcOrd="0" destOrd="0" presId="urn:microsoft.com/office/officeart/2005/8/layout/hList1"/>
    <dgm:cxn modelId="{3D7B96FD-915D-4AC1-8507-C64B58BCF295}" srcId="{C01E35A1-DFDF-4435-B6D8-EABF3CA5EF79}" destId="{2197B257-F5D9-4F73-BD83-873C2C44F4CD}" srcOrd="1" destOrd="0" parTransId="{1F506C2D-7D74-4E8F-8728-BB6062209730}" sibTransId="{BE62E34E-48D0-4A6F-98FA-1858CA8E6498}"/>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2">
            <a:lumMod val="50000"/>
          </a:schemeClr>
        </a:solidFill>
      </dgm:spPr>
      <dgm:t>
        <a:bodyPr/>
        <a:lstStyle/>
        <a:p>
          <a:pPr algn="l"/>
          <a:r>
            <a:rPr lang="en-US" sz="1600" dirty="0"/>
            <a:t>Three dedicated exhaust fans were added to: 1)allow the </a:t>
          </a:r>
          <a:r>
            <a:rPr lang="en-US" sz="1600" i="1" dirty="0"/>
            <a:t>Intensive Care Unit </a:t>
          </a:r>
          <a:r>
            <a:rPr lang="en-US" sz="1600" dirty="0"/>
            <a:t>to operate as a negative-pressure wing, 2) increase the isolation room count within the </a:t>
          </a:r>
          <a:r>
            <a:rPr lang="en-US" sz="1600" i="1" dirty="0"/>
            <a:t>Emergency Care Unit</a:t>
          </a:r>
          <a:r>
            <a:rPr lang="en-US" sz="1600" dirty="0"/>
            <a:t>, and 3) create a negative-pressure ante-room to two operating rooms within the </a:t>
          </a:r>
          <a:r>
            <a:rPr lang="en-US" sz="1600" i="1" dirty="0"/>
            <a:t>Surgery Suite </a:t>
          </a:r>
          <a:r>
            <a:rPr lang="en-US" sz="1600" i="0" dirty="0"/>
            <a:t>for intubation/</a:t>
          </a:r>
          <a:r>
            <a:rPr lang="en-US" sz="1600" i="0" dirty="0" err="1"/>
            <a:t>extubation</a:t>
          </a:r>
          <a:r>
            <a:rPr lang="en-US" sz="1600" i="0" dirty="0"/>
            <a:t> to occur outside of the ORs themselves. All work (design and construction) was conducted on a </a:t>
          </a:r>
          <a:r>
            <a:rPr lang="en-US" sz="1600" i="1" dirty="0"/>
            <a:t>Time-and-Materials</a:t>
          </a:r>
          <a:r>
            <a:rPr lang="en-US" sz="1600" i="0" dirty="0"/>
            <a:t> basis, by trusted consultants.</a:t>
          </a:r>
          <a:endParaRPr lang="en-US" sz="1600" dirty="0"/>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2">
            <a:lumMod val="50000"/>
          </a:schemeClr>
        </a:solidFill>
      </dgm:spPr>
      <dgm:t>
        <a:bodyPr/>
        <a:lstStyle/>
        <a:p>
          <a:pPr algn="l"/>
          <a:r>
            <a:rPr lang="en-US" sz="1200" dirty="0"/>
            <a:t>Mercy Iowa City was able to manage COVID-positive patients of all acuity levels.  Although the exhaust fans and their concomitant ductwork, monitors, and the like were installed under short order to specifically address COVID, they are long-term solutions which can be switched between normal and isolation modes granting the facility future flexibility in combatting similar contagions should they arise.  </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2">
            <a:lumMod val="50000"/>
          </a:schemeClr>
        </a:solidFill>
      </dgm:spPr>
      <dgm:t>
        <a:bodyPr/>
        <a:lstStyle/>
        <a:p>
          <a:pPr algn="l">
            <a:buFont typeface="Courier New" panose="02070309020205020404" pitchFamily="49" charset="0"/>
            <a:buChar char="o"/>
          </a:pPr>
          <a:r>
            <a:rPr lang="en-US" sz="1200" dirty="0"/>
            <a:t>Rohrbach Associates PC (Architecture)</a:t>
          </a:r>
        </a:p>
        <a:p>
          <a:pPr algn="l">
            <a:buFont typeface="Courier New" panose="02070309020205020404" pitchFamily="49" charset="0"/>
            <a:buChar char="o"/>
          </a:pPr>
          <a:r>
            <a:rPr lang="en-US" sz="1200" dirty="0"/>
            <a:t>Design Engineers PC (Mechanical/Electrical Engineer)</a:t>
          </a:r>
        </a:p>
        <a:p>
          <a:pPr algn="l">
            <a:buFont typeface="Courier New" panose="02070309020205020404" pitchFamily="49" charset="0"/>
            <a:buChar char="o"/>
          </a:pPr>
          <a:r>
            <a:rPr lang="en-US" sz="1200" dirty="0"/>
            <a:t>McComas </a:t>
          </a:r>
          <a:r>
            <a:rPr lang="en-US" sz="1200" dirty="0" err="1"/>
            <a:t>Lacina</a:t>
          </a:r>
          <a:r>
            <a:rPr lang="en-US" sz="1200" dirty="0"/>
            <a:t> Construction (General Contractor)</a:t>
          </a:r>
        </a:p>
        <a:p>
          <a:pPr algn="l">
            <a:buFont typeface="Courier New" panose="02070309020205020404" pitchFamily="49" charset="0"/>
            <a:buChar char="o"/>
          </a:pPr>
          <a:r>
            <a:rPr lang="en-US" sz="1200" dirty="0"/>
            <a:t>Universal Climate Control (Mechanical Contractor)</a:t>
          </a:r>
        </a:p>
        <a:p>
          <a:pPr algn="l">
            <a:buFont typeface="Courier New" panose="02070309020205020404" pitchFamily="49" charset="0"/>
            <a:buChar char="o"/>
          </a:pPr>
          <a:r>
            <a:rPr lang="en-US" sz="1200" dirty="0"/>
            <a:t>Northwest Automation &amp; Controls (Controls Contractor) </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X="-48" custLinFactNeighborY="1567">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7BE36984-BAD5-4677-91AD-DF97EBE2D509}" type="pres">
      <dgm:prSet presAssocID="{31142EAC-A2BB-4365-8307-78226B2B1823}" presName="childText" presStyleLbl="lnNode1" presStyleIdx="0" presStyleCnt="2">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dgm:spPr>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ICU = $59,400</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ICU: 3/30/20</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605B213E-F150-43CD-A7C5-FA72E85A52C2}">
      <dgm:prSet phldrT="[Text]" custT="1"/>
      <dgm:spPr>
        <a:solidFill>
          <a:schemeClr val="bg1">
            <a:lumMod val="75000"/>
            <a:alpha val="90000"/>
          </a:schemeClr>
        </a:solidFill>
      </dgm:spPr>
      <dgm:t>
        <a:bodyPr/>
        <a:lstStyle/>
        <a:p>
          <a:r>
            <a:rPr lang="en-US" sz="1200" dirty="0"/>
            <a:t>ECU: 4/29/20</a:t>
          </a:r>
        </a:p>
      </dgm:t>
    </dgm:pt>
    <dgm:pt modelId="{1F8263A9-C005-4E86-B0F9-42FAD1D6E2B8}" type="parTrans" cxnId="{1B8DEB33-A799-42A8-B80D-9464E5881B0A}">
      <dgm:prSet/>
      <dgm:spPr/>
      <dgm:t>
        <a:bodyPr/>
        <a:lstStyle/>
        <a:p>
          <a:endParaRPr lang="en-US"/>
        </a:p>
      </dgm:t>
    </dgm:pt>
    <dgm:pt modelId="{9B077D12-8A5A-43BA-8178-C1510EAB2479}" type="sibTrans" cxnId="{1B8DEB33-A799-42A8-B80D-9464E5881B0A}">
      <dgm:prSet/>
      <dgm:spPr/>
      <dgm:t>
        <a:bodyPr/>
        <a:lstStyle/>
        <a:p>
          <a:endParaRPr lang="en-US"/>
        </a:p>
      </dgm:t>
    </dgm:pt>
    <dgm:pt modelId="{23C01F0F-C155-41D5-9490-9113C6D25900}">
      <dgm:prSet phldrT="[Text]" custT="1"/>
      <dgm:spPr>
        <a:solidFill>
          <a:schemeClr val="bg1">
            <a:lumMod val="75000"/>
            <a:alpha val="90000"/>
          </a:schemeClr>
        </a:solidFill>
      </dgm:spPr>
      <dgm:t>
        <a:bodyPr/>
        <a:lstStyle/>
        <a:p>
          <a:r>
            <a:rPr lang="en-US" sz="1200" dirty="0"/>
            <a:t>OR: 4/1/20</a:t>
          </a:r>
        </a:p>
      </dgm:t>
    </dgm:pt>
    <dgm:pt modelId="{B02CEB39-9CF3-4D7B-AFBF-7F4B23CEA92E}" type="parTrans" cxnId="{1552188F-3A25-4599-8A2C-D4AA8CE7C219}">
      <dgm:prSet/>
      <dgm:spPr/>
      <dgm:t>
        <a:bodyPr/>
        <a:lstStyle/>
        <a:p>
          <a:endParaRPr lang="en-US"/>
        </a:p>
      </dgm:t>
    </dgm:pt>
    <dgm:pt modelId="{43204F5F-3766-412F-9613-46A2E4412D5D}" type="sibTrans" cxnId="{1552188F-3A25-4599-8A2C-D4AA8CE7C219}">
      <dgm:prSet/>
      <dgm:spPr/>
      <dgm:t>
        <a:bodyPr/>
        <a:lstStyle/>
        <a:p>
          <a:endParaRPr lang="en-US"/>
        </a:p>
      </dgm:t>
    </dgm:pt>
    <dgm:pt modelId="{359FC939-D8D1-4974-8429-FFAC763FFE02}">
      <dgm:prSet phldrT="[Text]" custT="1"/>
      <dgm:spPr>
        <a:solidFill>
          <a:schemeClr val="bg1">
            <a:lumMod val="75000"/>
            <a:alpha val="90000"/>
          </a:schemeClr>
        </a:solidFill>
      </dgm:spPr>
      <dgm:t>
        <a:bodyPr/>
        <a:lstStyle/>
        <a:p>
          <a:r>
            <a:rPr lang="en-US" sz="1200" dirty="0"/>
            <a:t>ECU = $58,600</a:t>
          </a:r>
        </a:p>
      </dgm:t>
    </dgm:pt>
    <dgm:pt modelId="{8627076B-8E1F-442A-80B0-8C94680F18A8}" type="parTrans" cxnId="{50C41BFB-048F-41E8-B1BB-6476D0C39D0C}">
      <dgm:prSet/>
      <dgm:spPr/>
      <dgm:t>
        <a:bodyPr/>
        <a:lstStyle/>
        <a:p>
          <a:endParaRPr lang="en-US"/>
        </a:p>
      </dgm:t>
    </dgm:pt>
    <dgm:pt modelId="{188CC64B-7E29-4D32-8D31-0B67C3851DEC}" type="sibTrans" cxnId="{50C41BFB-048F-41E8-B1BB-6476D0C39D0C}">
      <dgm:prSet/>
      <dgm:spPr/>
      <dgm:t>
        <a:bodyPr/>
        <a:lstStyle/>
        <a:p>
          <a:endParaRPr lang="en-US"/>
        </a:p>
      </dgm:t>
    </dgm:pt>
    <dgm:pt modelId="{1D2544D1-E6D3-40AE-91CF-1CB66668A648}">
      <dgm:prSet phldrT="[Text]" custT="1"/>
      <dgm:spPr>
        <a:solidFill>
          <a:schemeClr val="bg1">
            <a:lumMod val="75000"/>
            <a:alpha val="90000"/>
          </a:schemeClr>
        </a:solidFill>
      </dgm:spPr>
      <dgm:t>
        <a:bodyPr/>
        <a:lstStyle/>
        <a:p>
          <a:r>
            <a:rPr lang="en-US" sz="1200" dirty="0"/>
            <a:t>OR = $49,000</a:t>
          </a:r>
        </a:p>
      </dgm:t>
    </dgm:pt>
    <dgm:pt modelId="{A0EF72C7-AB22-4C90-8241-23A0EC3E3476}" type="parTrans" cxnId="{DED70959-33E0-4B6E-A871-726CD0031043}">
      <dgm:prSet/>
      <dgm:spPr/>
      <dgm:t>
        <a:bodyPr/>
        <a:lstStyle/>
        <a:p>
          <a:endParaRPr lang="en-US"/>
        </a:p>
      </dgm:t>
    </dgm:pt>
    <dgm:pt modelId="{75888DD7-AB3F-494C-9CE7-23D4E9234BDA}" type="sibTrans" cxnId="{DED70959-33E0-4B6E-A871-726CD0031043}">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DBDCEB13-BC76-4B17-B87A-34541FED716B}" type="presOf" srcId="{1D2544D1-E6D3-40AE-91CF-1CB66668A648}" destId="{49C615C1-3B8F-4F99-A308-26A141B04A20}" srcOrd="0" destOrd="2" presId="urn:microsoft.com/office/officeart/2005/8/layout/hList1"/>
    <dgm:cxn modelId="{F7B51833-CC3A-46F5-AD20-87D26AFB0ADB}" type="presOf" srcId="{415425DD-A30D-42C2-9469-40DB907CADB7}" destId="{9F216E40-EC32-4218-B5F3-8D597038B0B3}" srcOrd="0" destOrd="0" presId="urn:microsoft.com/office/officeart/2005/8/layout/hList1"/>
    <dgm:cxn modelId="{1B8DEB33-A799-42A8-B80D-9464E5881B0A}" srcId="{415425DD-A30D-42C2-9469-40DB907CADB7}" destId="{605B213E-F150-43CD-A7C5-FA72E85A52C2}" srcOrd="1" destOrd="0" parTransId="{1F8263A9-C005-4E86-B0F9-42FAD1D6E2B8}" sibTransId="{9B077D12-8A5A-43BA-8178-C1510EAB2479}"/>
    <dgm:cxn modelId="{1EBA8939-B4BF-40E9-871B-72BA3CBAE690}" srcId="{C01E35A1-DFDF-4435-B6D8-EABF3CA5EF79}" destId="{833FAF97-17F6-42EF-B61B-023B40FB1F57}" srcOrd="0" destOrd="0" parTransId="{1BB7A554-94AD-4955-868B-9C3927C7512C}" sibTransId="{AFC1F7D4-0244-49EE-AF4B-CA68CBB2B801}"/>
    <dgm:cxn modelId="{0549915C-E9BB-4503-A46C-8BB228433DBB}" type="presOf" srcId="{605B213E-F150-43CD-A7C5-FA72E85A52C2}" destId="{78FC6CDC-BCD2-48EF-99FC-A6D683AA10CA}" srcOrd="0" destOrd="1" presId="urn:microsoft.com/office/officeart/2005/8/layout/hList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DED70959-33E0-4B6E-A871-726CD0031043}" srcId="{C01E35A1-DFDF-4435-B6D8-EABF3CA5EF79}" destId="{1D2544D1-E6D3-40AE-91CF-1CB66668A648}" srcOrd="2" destOrd="0" parTransId="{A0EF72C7-AB22-4C90-8241-23A0EC3E3476}" sibTransId="{75888DD7-AB3F-494C-9CE7-23D4E9234BDA}"/>
    <dgm:cxn modelId="{F8475C7D-7499-403B-9971-BA188A516D3C}" srcId="{97030083-159F-4306-A1F1-1DD793166896}" destId="{415425DD-A30D-42C2-9469-40DB907CADB7}" srcOrd="1" destOrd="0" parTransId="{4D3300B0-3EAE-48DE-946A-250F4CFEF133}" sibTransId="{274A9EC8-5825-4285-96C8-25DBD00F3DB6}"/>
    <dgm:cxn modelId="{39E6AA86-B36F-4DD9-88A3-74CE1B412A39}" type="presOf" srcId="{359FC939-D8D1-4974-8429-FFAC763FFE02}" destId="{49C615C1-3B8F-4F99-A308-26A141B04A20}" srcOrd="0" destOrd="1" presId="urn:microsoft.com/office/officeart/2005/8/layout/hList1"/>
    <dgm:cxn modelId="{4F73918D-167E-4DA8-83B2-EF3586099946}" type="presOf" srcId="{97030083-159F-4306-A1F1-1DD793166896}" destId="{F464E6A2-0A8E-4ED9-B2DD-0B02A0BAE07D}" srcOrd="0" destOrd="0" presId="urn:microsoft.com/office/officeart/2005/8/layout/hList1"/>
    <dgm:cxn modelId="{1552188F-3A25-4599-8A2C-D4AA8CE7C219}" srcId="{415425DD-A30D-42C2-9469-40DB907CADB7}" destId="{23C01F0F-C155-41D5-9490-9113C6D25900}" srcOrd="2" destOrd="0" parTransId="{B02CEB39-9CF3-4D7B-AFBF-7F4B23CEA92E}" sibTransId="{43204F5F-3766-412F-9613-46A2E4412D5D}"/>
    <dgm:cxn modelId="{E80A9EBA-FCE3-4AE2-88F4-E46004808A08}" srcId="{415425DD-A30D-42C2-9469-40DB907CADB7}" destId="{8EDEE3FF-6BEA-4D1F-963F-DB4AF2445B07}" srcOrd="0" destOrd="0" parTransId="{12CA1E0A-ADFD-4934-9970-CE608A186F27}" sibTransId="{5D2B23C1-DF20-4F98-A96B-384673C7E8A8}"/>
    <dgm:cxn modelId="{575E78C0-5437-4B15-BB31-1F52D086C0DA}" type="presOf" srcId="{23C01F0F-C155-41D5-9490-9113C6D25900}" destId="{78FC6CDC-BCD2-48EF-99FC-A6D683AA10CA}" srcOrd="0" destOrd="2" presId="urn:microsoft.com/office/officeart/2005/8/layout/hList1"/>
    <dgm:cxn modelId="{5B8923D6-7ABE-40EF-A01C-36ECBA02C8DD}" type="presOf" srcId="{C01E35A1-DFDF-4435-B6D8-EABF3CA5EF79}" destId="{C108F6A7-EA69-4CE9-A38E-840D0F278E4F}" srcOrd="0" destOrd="0" presId="urn:microsoft.com/office/officeart/2005/8/layout/hList1"/>
    <dgm:cxn modelId="{50C41BFB-048F-41E8-B1BB-6476D0C39D0C}" srcId="{C01E35A1-DFDF-4435-B6D8-EABF3CA5EF79}" destId="{359FC939-D8D1-4974-8429-FFAC763FFE02}" srcOrd="1" destOrd="0" parTransId="{8627076B-8E1F-442A-80B0-8C94680F18A8}" sibTransId="{188CC64B-7E29-4D32-8D31-0B67C3851DEC}"/>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2">
            <a:lumMod val="50000"/>
          </a:schemeClr>
        </a:solidFill>
        <a:ln>
          <a:solidFill>
            <a:schemeClr val="bg1">
              <a:lumMod val="50000"/>
            </a:schemeClr>
          </a:solidFill>
        </a:ln>
      </dgm:spPr>
      <dgm:t>
        <a:bodyPr/>
        <a:lstStyle/>
        <a:p>
          <a:pPr algn="ctr">
            <a:lnSpc>
              <a:spcPct val="50000"/>
            </a:lnSpc>
          </a:pPr>
          <a:r>
            <a:rPr lang="en-US" sz="1400" dirty="0">
              <a:solidFill>
                <a:schemeClr val="bg1"/>
              </a:solidFill>
              <a:latin typeface="+mn-lt"/>
              <a:cs typeface="Futura Md BT Medium"/>
            </a:rPr>
            <a:t>Will Downing </a:t>
          </a:r>
        </a:p>
        <a:p>
          <a:pPr algn="ctr">
            <a:lnSpc>
              <a:spcPct val="50000"/>
            </a:lnSpc>
          </a:pPr>
          <a:r>
            <a:rPr lang="en-US" sz="1400" dirty="0">
              <a:solidFill>
                <a:schemeClr val="bg1"/>
              </a:solidFill>
              <a:latin typeface="+mn-lt"/>
              <a:cs typeface="Futura Md BT Medium"/>
            </a:rPr>
            <a:t>AIA ACHA</a:t>
          </a:r>
        </a:p>
        <a:p>
          <a:pPr algn="ctr">
            <a:lnSpc>
              <a:spcPct val="90000"/>
            </a:lnSpc>
          </a:pPr>
          <a:r>
            <a:rPr lang="en-US" sz="1100" dirty="0">
              <a:solidFill>
                <a:schemeClr val="bg1"/>
              </a:solidFill>
              <a:latin typeface="+mn-lt"/>
            </a:rPr>
            <a:t>wdowning@rohrbachassociates.com</a:t>
          </a: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dgm:spPr>
      <dgm:t>
        <a:bodyPr/>
        <a:lstStyle/>
        <a:p>
          <a:r>
            <a:rPr lang="en-US" sz="1400" dirty="0">
              <a:solidFill>
                <a:schemeClr val="bg1"/>
              </a:solidFill>
              <a:latin typeface="+mn-lt"/>
              <a:cs typeface="Futura Md BT Medium"/>
            </a:rPr>
            <a:t>Build Health International</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00" t="14000" r="14000" b="14000"/>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pPr algn="l"/>
          <a:r>
            <a:rPr lang="en-US" sz="1400" b="1" dirty="0"/>
            <a:t>Project Overview</a:t>
          </a:r>
          <a:endParaRPr lang="en-US" sz="1400" b="1" i="0" u="none" dirty="0"/>
        </a:p>
        <a:p>
          <a:pPr algn="l"/>
          <a:r>
            <a:rPr lang="en-US" sz="1400" b="0" i="0" u="none" dirty="0"/>
            <a:t>This project began as a prototype of a COVID-19 Treatment Center for </a:t>
          </a:r>
          <a:r>
            <a:rPr lang="en-US" sz="1400" b="1" i="0" u="none" dirty="0"/>
            <a:t>low-resource settings with and without testing ability and has since been adapted and built at three sites (</a:t>
          </a:r>
          <a:r>
            <a:rPr lang="en-US" sz="1400" b="0" i="0" u="none" dirty="0"/>
            <a:t>2 wards in Fond-des-</a:t>
          </a:r>
          <a:r>
            <a:rPr lang="en-US" sz="1400" b="0" i="0" u="none" dirty="0" err="1"/>
            <a:t>Blancs</a:t>
          </a:r>
          <a:r>
            <a:rPr lang="en-US" sz="1400" b="0" i="0" u="none" dirty="0"/>
            <a:t>, Haiti; 3 wards and staff workroom in Mirebalais, Haiti; and 4 wards in </a:t>
          </a:r>
          <a:r>
            <a:rPr lang="en-US" sz="1400" b="0" i="0" u="none" dirty="0" err="1"/>
            <a:t>Mbarara</a:t>
          </a:r>
          <a:r>
            <a:rPr lang="en-US" sz="1400" b="0" i="0" u="none" dirty="0"/>
            <a:t>, Uganda)</a:t>
          </a:r>
          <a:r>
            <a:rPr lang="en-US" sz="1400" b="1" i="0" u="none" dirty="0"/>
            <a:t>. </a:t>
          </a:r>
        </a:p>
        <a:p>
          <a:pPr algn="l"/>
          <a:r>
            <a:rPr lang="en-US" sz="1400" b="0" i="0" u="none" dirty="0"/>
            <a:t>The prototype consists of construction drawings of wards and a staff workroom and illustrations of the overall campus plan and clinical flow. </a:t>
          </a:r>
          <a:endParaRPr lang="en-US" sz="1400" dirty="0"/>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pPr algn="l"/>
          <a:r>
            <a:rPr lang="en-US" sz="1400" b="1" i="0" u="none" dirty="0"/>
            <a:t>Owners &amp; Stakeholders</a:t>
          </a:r>
        </a:p>
        <a:p>
          <a:pPr algn="l"/>
          <a:r>
            <a:rPr lang="en-US" sz="1400" b="0" i="0" u="none" dirty="0"/>
            <a:t>Partners in Health (</a:t>
          </a:r>
          <a:r>
            <a:rPr lang="en-US" sz="1400" b="0" i="0" u="none" dirty="0" err="1"/>
            <a:t>Zanmi</a:t>
          </a:r>
          <a:r>
            <a:rPr lang="en-US" sz="1400" b="0" i="0" u="none" dirty="0"/>
            <a:t> </a:t>
          </a:r>
          <a:r>
            <a:rPr lang="en-US" sz="1400" b="0" i="0" u="none" dirty="0" err="1"/>
            <a:t>Lasante</a:t>
          </a:r>
          <a:r>
            <a:rPr lang="en-US" sz="1400" b="0" i="0" u="none" dirty="0"/>
            <a:t>), Health Equity International, </a:t>
          </a:r>
          <a:r>
            <a:rPr lang="en-US" sz="1400" b="0" i="0" u="none" dirty="0" err="1"/>
            <a:t>Mbarara</a:t>
          </a:r>
          <a:r>
            <a:rPr lang="en-US" sz="1400" b="0" i="0" u="none" dirty="0"/>
            <a:t> Regional Referral Hospital, Center for Global Health, Massachusetts General Hospital</a:t>
          </a:r>
          <a:endParaRPr lang="en-US" sz="1400" dirty="0"/>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solidFill>
            <a:schemeClr val="bg1">
              <a:lumMod val="50000"/>
            </a:schemeClr>
          </a:solidFill>
        </a:ln>
      </dgm:spPr>
      <dgm:t>
        <a:bodyPr/>
        <a:lstStyle/>
        <a:p>
          <a:pPr algn="l"/>
          <a:r>
            <a:rPr lang="en-US" sz="1400" b="1" i="0" u="none" dirty="0"/>
            <a:t>The Challenge</a:t>
          </a:r>
        </a:p>
        <a:p>
          <a:pPr algn="l"/>
          <a:r>
            <a:rPr lang="en-US" sz="1400" b="0" i="0" u="none" dirty="0"/>
            <a:t>As COVID-19 cases continue to increase globally, fragile health systems already facing challenges with health system infrastructure may be left with few options to effectively care for acutely ill patients.</a:t>
          </a:r>
          <a:endParaRPr lang="en-US" sz="1400" dirty="0"/>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Y="1116">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51"/>
      <dgm:spPr>
        <a:prstGeom prst="rect">
          <a:avLst/>
        </a:prstGeom>
        <a:no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51">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LinFactNeighborY="-451"/>
      <dgm:spPr>
        <a:prstGeom prst="rect">
          <a:avLst/>
        </a:prstGeom>
        <a:noFill/>
        <a:ln>
          <a:solidFill>
            <a:schemeClr val="bg1">
              <a:lumMod val="50000"/>
            </a:schemeClr>
          </a:solidFill>
        </a:ln>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2">
            <a:lumMod val="50000"/>
          </a:schemeClr>
        </a:solidFill>
      </dgm:spPr>
      <dgm:t>
        <a:bodyPr/>
        <a:lstStyle/>
        <a:p>
          <a:pPr algn="l"/>
          <a:r>
            <a:rPr lang="en-US" sz="1050" b="1" dirty="0"/>
            <a:t>The Solution &amp; Project Delivery Method </a:t>
          </a:r>
          <a:endParaRPr lang="en-US" sz="1050" b="1" i="0" u="none" dirty="0"/>
        </a:p>
        <a:p>
          <a:pPr algn="l"/>
          <a:r>
            <a:rPr lang="en-US" sz="1050" b="0" i="0" u="none" dirty="0"/>
            <a:t>Rapid and affordable construction in these low-resource settings was achieved by:</a:t>
          </a:r>
        </a:p>
        <a:p>
          <a:pPr algn="l"/>
          <a:r>
            <a:rPr lang="en-US" sz="1050" b="0" i="0" u="none" dirty="0"/>
            <a:t>- Designing while the site was being prepped </a:t>
          </a:r>
        </a:p>
        <a:p>
          <a:pPr algn="l"/>
          <a:r>
            <a:rPr lang="en-US" sz="1050" b="0" i="0" u="none" dirty="0"/>
            <a:t>- Using modular designs that could be built out of plywood or other easily sourced local materials </a:t>
          </a:r>
        </a:p>
        <a:p>
          <a:pPr algn="l"/>
          <a:r>
            <a:rPr lang="en-US" sz="1050" b="0" i="0" u="none" dirty="0"/>
            <a:t>- Using local workforce with remote site supervision - Through on-job training and collaboration over the years, BHI has relationships with a skilled Haitian workforce making projects like this possible. </a:t>
          </a:r>
        </a:p>
        <a:p>
          <a:pPr algn="l" rtl="0"/>
          <a:r>
            <a:rPr lang="en-US" sz="1050" b="0" i="0" u="none" dirty="0"/>
            <a:t>- Placing plumbing in discrete and centralized locations to make construction faster</a:t>
          </a:r>
        </a:p>
        <a:p>
          <a:pPr algn="l" rtl="0"/>
          <a:r>
            <a:rPr lang="en-US" sz="1050" b="0" i="0" u="none" dirty="0"/>
            <a:t>- Selecting faster construction methods, i.e. rapid stud construction over typical masonry. We trained local contractors in stud construction as needed.</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2">
            <a:lumMod val="50000"/>
          </a:schemeClr>
        </a:solidFill>
      </dgm:spPr>
      <dgm:t>
        <a:bodyPr/>
        <a:lstStyle/>
        <a:p>
          <a:pPr algn="l"/>
          <a:r>
            <a:rPr lang="en-US" sz="1000" b="1" i="0" u="none" dirty="0"/>
            <a:t>Accomplishments</a:t>
          </a:r>
        </a:p>
        <a:p>
          <a:pPr algn="l"/>
          <a:r>
            <a:rPr lang="en-US" sz="1000" b="0" i="0" u="none" dirty="0"/>
            <a:t>Built treatment centers at three sites (Fond-des-Blanc, Haiti; Mirebalais, Haiti; </a:t>
          </a:r>
          <a:r>
            <a:rPr lang="en-US" sz="1000" b="0" i="0" u="none" dirty="0" err="1"/>
            <a:t>Mbarara</a:t>
          </a:r>
          <a:r>
            <a:rPr lang="en-US" sz="1000" b="0" i="0" u="none" dirty="0"/>
            <a:t> Uganda) BHI has also made all their COVID-19 resources available at: </a:t>
          </a:r>
          <a:r>
            <a:rPr lang="en-US" sz="1000" b="0" i="0" dirty="0">
              <a:solidFill>
                <a:schemeClr val="bg1"/>
              </a:solidFill>
              <a:hlinkClick xmlns:r="http://schemas.openxmlformats.org/officeDocument/2006/relationships" r:id="rId1"/>
            </a:rPr>
            <a:t>https://www.buildhealthinternational.org/covid-infrastructure-resources/</a:t>
          </a:r>
          <a:endParaRPr lang="en-US" sz="1000" b="0" i="0" dirty="0">
            <a:solidFill>
              <a:schemeClr val="bg1"/>
            </a:solidFill>
          </a:endParaRPr>
        </a:p>
        <a:p>
          <a:pPr algn="l"/>
          <a:r>
            <a:rPr lang="en-US" sz="1000" b="0" i="0" u="none" dirty="0"/>
            <a:t>In June 2020, BHI’s designs were published in the American Journal of Tropical Medicine and Hygiene. The paper is available at: </a:t>
          </a:r>
          <a:r>
            <a:rPr lang="en-US" sz="1000" b="0" i="0" dirty="0">
              <a:hlinkClick xmlns:r="http://schemas.openxmlformats.org/officeDocument/2006/relationships" r:id="rId2"/>
            </a:rPr>
            <a:t>https://www.ajtmh.org/content/journals/10.4269/ajtmh.20-0681</a:t>
          </a:r>
          <a:endParaRPr lang="en-US" sz="1000" b="0" dirty="0">
            <a:solidFill>
              <a:schemeClr val="bg1"/>
            </a:solidFill>
          </a:endParaRP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2">
            <a:lumMod val="50000"/>
          </a:schemeClr>
        </a:solidFill>
      </dgm:spPr>
      <dgm:t>
        <a:bodyPr/>
        <a:lstStyle/>
        <a:p>
          <a:pPr algn="l"/>
          <a:r>
            <a:rPr lang="en-US" sz="1100" b="0" i="0" u="none" dirty="0"/>
            <a:t>Project Team</a:t>
          </a:r>
        </a:p>
        <a:p>
          <a:pPr algn="l"/>
          <a:r>
            <a:rPr lang="en-US" sz="1100" b="0" i="0" u="none" dirty="0"/>
            <a:t>Rob Raymond, David Walton, Jim </a:t>
          </a:r>
          <a:r>
            <a:rPr lang="en-US" sz="1100" b="0" i="0" u="none" dirty="0" err="1"/>
            <a:t>Ansara</a:t>
          </a:r>
          <a:r>
            <a:rPr lang="en-US" sz="1100" b="0" i="0" u="none" dirty="0"/>
            <a:t>, Thomas </a:t>
          </a:r>
          <a:r>
            <a:rPr lang="en-US" sz="1100" b="0" i="0" u="none" dirty="0" err="1"/>
            <a:t>Darr</a:t>
          </a:r>
          <a:r>
            <a:rPr lang="en-US" sz="1100" b="0" i="0" u="none" dirty="0"/>
            <a:t>, Sophie Hicks, Samantha Modder, Andrew Jones, Caitlin </a:t>
          </a:r>
          <a:r>
            <a:rPr lang="en-US" sz="1100" b="0" i="0" u="none" dirty="0" err="1"/>
            <a:t>Candee</a:t>
          </a:r>
          <a:r>
            <a:rPr lang="en-US" sz="1100" b="0" i="0" u="none" dirty="0"/>
            <a:t>, Noah </a:t>
          </a:r>
          <a:r>
            <a:rPr lang="en-US" sz="1100" b="0" i="0" u="none" dirty="0" err="1"/>
            <a:t>Hudleson</a:t>
          </a:r>
          <a:r>
            <a:rPr lang="en-US" sz="1100" b="0" i="0" u="none" dirty="0"/>
            <a:t>, Omar Hernandez, Jimmy Forest, Edouard </a:t>
          </a:r>
          <a:r>
            <a:rPr lang="en-US" sz="1100" b="0" i="0" u="none" dirty="0" err="1"/>
            <a:t>LeBrun</a:t>
          </a:r>
          <a:r>
            <a:rPr lang="en-US" sz="1100" b="0" i="0" u="none" dirty="0"/>
            <a:t>, Alex </a:t>
          </a:r>
          <a:r>
            <a:rPr lang="en-US" sz="1100" b="0" i="0" u="none" dirty="0" err="1"/>
            <a:t>Otheniel</a:t>
          </a:r>
          <a:r>
            <a:rPr lang="en-US" sz="1100" b="0" i="0" u="none" dirty="0"/>
            <a:t>, Barnaby Riche, Jimmy Bernard, </a:t>
          </a:r>
          <a:r>
            <a:rPr lang="en-US" sz="1100" b="0" i="0" u="none" dirty="0" err="1"/>
            <a:t>Jamsky</a:t>
          </a:r>
          <a:r>
            <a:rPr lang="en-US" sz="1100" b="0" i="0" u="none" dirty="0"/>
            <a:t> Charles, </a:t>
          </a:r>
          <a:r>
            <a:rPr lang="en-US" sz="1100" b="0" i="0" u="none" dirty="0" err="1"/>
            <a:t>Sanel</a:t>
          </a:r>
          <a:r>
            <a:rPr lang="en-US" sz="1100" b="0" i="0" u="none" dirty="0"/>
            <a:t> </a:t>
          </a:r>
          <a:r>
            <a:rPr lang="en-US" sz="1100" b="0" i="0" u="none" dirty="0" err="1"/>
            <a:t>Lisse</a:t>
          </a:r>
          <a:r>
            <a:rPr lang="en-US" sz="1100" b="0" i="0" u="none" dirty="0"/>
            <a:t>, James </a:t>
          </a:r>
          <a:r>
            <a:rPr lang="en-US" sz="1100" b="0" i="0" u="none" dirty="0" err="1"/>
            <a:t>Dorvil</a:t>
          </a:r>
          <a:r>
            <a:rPr lang="en-US" sz="1100" b="0" i="0" u="none" dirty="0"/>
            <a:t>, Jean Alex Paul, Jean </a:t>
          </a:r>
          <a:r>
            <a:rPr lang="en-US" sz="1100" b="0" i="0" u="none" dirty="0" err="1"/>
            <a:t>D’Honneur</a:t>
          </a:r>
          <a:r>
            <a:rPr lang="en-US" sz="1100" b="0" i="0" u="none" dirty="0"/>
            <a:t>, </a:t>
          </a:r>
          <a:r>
            <a:rPr lang="en-US" sz="1100" b="0" i="0" u="none" dirty="0" err="1"/>
            <a:t>Kenzy</a:t>
          </a:r>
          <a:r>
            <a:rPr lang="en-US" sz="1100" b="0" i="0" u="none" dirty="0"/>
            <a:t> </a:t>
          </a:r>
          <a:r>
            <a:rPr lang="en-US" sz="1100" b="0" i="0" u="none" dirty="0" err="1"/>
            <a:t>Maigna</a:t>
          </a:r>
          <a:endParaRPr lang="en-US" sz="1100" b="0" dirty="0"/>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X="-48" custLinFactNeighborY="1567">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dgm:spPr>
        <a:prstGeom prst="rect">
          <a:avLst/>
        </a:prstGeom>
        <a:noFill/>
      </dgm:spPr>
    </dgm:pt>
    <dgm:pt modelId="{7BE36984-BAD5-4677-91AD-DF97EBE2D509}" type="pres">
      <dgm:prSet presAssocID="{31142EAC-A2BB-4365-8307-78226B2B1823}" presName="childText" presStyleLbl="lnNode1" presStyleIdx="0" presStyleCnt="2">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dgm:spPr>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endParaRPr lang="en-US" sz="1200" dirty="0"/>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endParaRPr lang="en-US" sz="1200" dirty="0"/>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2">
            <a:lumMod val="50000"/>
          </a:schemeClr>
        </a:solidFill>
        <a:ln>
          <a:solidFill>
            <a:schemeClr val="bg1">
              <a:lumMod val="50000"/>
            </a:schemeClr>
          </a:solidFill>
        </a:ln>
      </dgm:spPr>
      <dgm:t>
        <a:bodyPr/>
        <a:lstStyle/>
        <a:p>
          <a:r>
            <a:rPr lang="en-US" sz="1400" dirty="0">
              <a:solidFill>
                <a:schemeClr val="bg1"/>
              </a:solidFill>
              <a:latin typeface="+mn-lt"/>
              <a:cs typeface="Futura Md BT Medium"/>
            </a:rPr>
            <a:t>Build Health International</a:t>
          </a:r>
        </a:p>
        <a:p>
          <a:r>
            <a:rPr lang="en-US" sz="1100" dirty="0">
              <a:solidFill>
                <a:schemeClr val="bg1"/>
              </a:solidFill>
              <a:latin typeface="+mn-lt"/>
            </a:rPr>
            <a:t>COVID19@buildhealthinternational.org</a:t>
          </a: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00" t="14000" r="14000" b="14000"/>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dgm:spPr>
      <dgm:t>
        <a:bodyPr/>
        <a:lstStyle/>
        <a:p>
          <a:r>
            <a:rPr lang="en-US" sz="1400" dirty="0">
              <a:solidFill>
                <a:schemeClr val="bg1"/>
              </a:solidFill>
              <a:latin typeface="+mn-lt"/>
              <a:cs typeface="Futura Md BT Medium"/>
            </a:rPr>
            <a:t>The S/L/A/M Collaborative</a:t>
          </a:r>
        </a:p>
        <a:p>
          <a:r>
            <a:rPr lang="en-US" sz="1400" dirty="0">
              <a:solidFill>
                <a:schemeClr val="bg1"/>
              </a:solidFill>
              <a:latin typeface="+mn-lt"/>
              <a:cs typeface="Futura Md BT Medium"/>
            </a:rPr>
            <a:t>Architect of Record</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pPr algn="l"/>
          <a:r>
            <a:rPr lang="en-US" sz="1800" dirty="0"/>
            <a:t>A shell space meant for a PACU was quickly converted into a 65-bed COVID 19 Ward. This will serve as the dedicated space for COVID patients allowing the other facilities within the system to resume normal operation. </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pPr algn="l"/>
          <a:r>
            <a:rPr lang="en-US" sz="1800" dirty="0"/>
            <a:t>Northwell Health</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solidFill>
            <a:schemeClr val="bg1">
              <a:lumMod val="50000"/>
            </a:schemeClr>
          </a:solidFill>
        </a:ln>
      </dgm:spPr>
      <dgm:t>
        <a:bodyPr/>
        <a:lstStyle/>
        <a:p>
          <a:pPr algn="l"/>
          <a:r>
            <a:rPr lang="en-US" sz="1800" dirty="0"/>
            <a:t>In addition to servicing the client remotely, the team had 48 </a:t>
          </a:r>
          <a:r>
            <a:rPr lang="en-US" sz="1800" dirty="0" err="1"/>
            <a:t>hrs</a:t>
          </a:r>
          <a:r>
            <a:rPr lang="en-US" sz="1800" dirty="0"/>
            <a:t> to design and 2 weeks for construction.</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Y="1116">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51"/>
      <dgm:spPr>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51">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LinFactNeighborY="-451"/>
      <dgm:spPr>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a:ln>
          <a:solidFill>
            <a:schemeClr val="bg1">
              <a:lumMod val="50000"/>
            </a:schemeClr>
          </a:solidFill>
        </a:ln>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10,000</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New Hyde Park, NY</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2">
            <a:lumMod val="50000"/>
          </a:schemeClr>
        </a:solidFill>
      </dgm:spPr>
      <dgm:t>
        <a:bodyPr/>
        <a:lstStyle/>
        <a:p>
          <a:r>
            <a:rPr lang="en-US" sz="1800" dirty="0"/>
            <a:t>IPD</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2">
            <a:lumMod val="50000"/>
          </a:schemeClr>
        </a:solidFill>
      </dgm:spPr>
      <dgm:t>
        <a:bodyPr/>
        <a:lstStyle/>
        <a:p>
          <a:r>
            <a:rPr lang="en-US" sz="1800" dirty="0"/>
            <a:t>48 hour design</a:t>
          </a:r>
        </a:p>
        <a:p>
          <a:r>
            <a:rPr lang="en-US" sz="1800" dirty="0"/>
            <a:t>2 week construction implementation</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2">
            <a:lumMod val="50000"/>
          </a:schemeClr>
        </a:solidFill>
      </dgm:spPr>
      <dgm:t>
        <a:bodyPr/>
        <a:lstStyle/>
        <a:p>
          <a:pPr algn="l"/>
          <a:r>
            <a:rPr lang="en-US" sz="1800" dirty="0"/>
            <a:t>E4H Environments for Health Architecture</a:t>
          </a:r>
        </a:p>
        <a:p>
          <a:pPr algn="l"/>
          <a:r>
            <a:rPr lang="en-US" sz="1800" dirty="0"/>
            <a:t>Gilbane</a:t>
          </a:r>
        </a:p>
        <a:p>
          <a:pPr algn="l"/>
          <a:r>
            <a:rPr lang="en-US" sz="1800" dirty="0" err="1"/>
            <a:t>Lizardos</a:t>
          </a:r>
          <a:endParaRPr lang="en-US" sz="1800" dirty="0"/>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X="-48" custLinFactNeighborY="1567">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dgm:spPr>
        <a:prstGeom prst="rect">
          <a:avLst/>
        </a:prstGeom>
        <a:solidFill>
          <a:schemeClr val="bg2">
            <a:lumMod val="50000"/>
          </a:schemeClr>
        </a:solidFill>
      </dgm:spPr>
    </dgm:pt>
    <dgm:pt modelId="{7BE36984-BAD5-4677-91AD-DF97EBE2D509}" type="pres">
      <dgm:prSet presAssocID="{31142EAC-A2BB-4365-8307-78226B2B1823}" presName="childText" presStyleLbl="lnNode1" presStyleIdx="0" presStyleCnt="2">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dgm:spPr>
        <a:prstGeom prst="rect">
          <a:avLst/>
        </a:prstGeom>
        <a:solidFill>
          <a:schemeClr val="bg2">
            <a:lumMod val="50000"/>
          </a:schemeClr>
        </a:solidFill>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$3.2M</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April 25, 2020</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r>
            <a:rPr lang="en-US" sz="1800" dirty="0"/>
            <a:t>The client had erected a series of drive up </a:t>
          </a:r>
          <a:r>
            <a:rPr lang="en-US" sz="1800" dirty="0" err="1"/>
            <a:t>Covid</a:t>
          </a:r>
          <a:r>
            <a:rPr lang="en-US" sz="1800" dirty="0"/>
            <a:t> testing tents at various clinic locations. As the need for testing continues, the requirement for a more temperature-controlled and severe weather resistant environment for staff called for a different solution that would meet the needs for drive up testing.  </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r>
            <a:rPr lang="en-US" sz="1800" dirty="0"/>
            <a:t>Bassett Healthcare Network</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solidFill>
            <a:schemeClr val="bg1">
              <a:lumMod val="50000"/>
            </a:schemeClr>
          </a:solidFill>
        </a:ln>
      </dgm:spPr>
      <dgm:t>
        <a:bodyPr/>
        <a:lstStyle/>
        <a:p>
          <a:r>
            <a:rPr lang="en-US" sz="1800" dirty="0"/>
            <a:t>Develop a solution that is compact, quick to deploy, and provides a temperature-controlled environment.</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Y="1116">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51"/>
      <dgm:spPr>
        <a:prstGeom prst="rect">
          <a:avLst/>
        </a:prstGeom>
        <a:solidFill>
          <a:schemeClr val="bg1">
            <a:lumMod val="50000"/>
          </a:schemeClr>
        </a:solid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51">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LinFactNeighborY="-451"/>
      <dgm:spPr>
        <a:prstGeom prst="rect">
          <a:avLst/>
        </a:prstGeom>
        <a:solidFill>
          <a:schemeClr val="bg1">
            <a:lumMod val="50000"/>
          </a:schemeClr>
        </a:solidFill>
        <a:ln>
          <a:solidFill>
            <a:schemeClr val="bg1">
              <a:lumMod val="50000"/>
            </a:schemeClr>
          </a:solidFill>
        </a:ln>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480 SF per location</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Multiple Locations</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1386417-6552-416A-988C-5FDEA2D897D2}">
      <dgm:prSet phldrT="[Text]" custT="1"/>
      <dgm:spPr>
        <a:solidFill>
          <a:schemeClr val="bg1">
            <a:lumMod val="75000"/>
            <a:alpha val="90000"/>
          </a:schemeClr>
        </a:solidFill>
      </dgm:spPr>
      <dgm:t>
        <a:bodyPr/>
        <a:lstStyle/>
        <a:p>
          <a:endParaRPr lang="en-US" sz="1200" dirty="0"/>
        </a:p>
      </dgm:t>
    </dgm:pt>
    <dgm:pt modelId="{4212AB06-553C-460A-A0F3-2B49DCF5B622}" type="parTrans" cxnId="{510F353C-2EC5-4282-B3F6-40FE9D75CDDF}">
      <dgm:prSet/>
      <dgm:spPr/>
      <dgm:t>
        <a:bodyPr/>
        <a:lstStyle/>
        <a:p>
          <a:endParaRPr lang="en-US"/>
        </a:p>
      </dgm:t>
    </dgm:pt>
    <dgm:pt modelId="{34D23848-6B4E-4808-B770-E450A1C62ECD}" type="sibTrans" cxnId="{510F353C-2EC5-4282-B3F6-40FE9D75CDDF}">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510F353C-2EC5-4282-B3F6-40FE9D75CDDF}" srcId="{C01E35A1-DFDF-4435-B6D8-EABF3CA5EF79}" destId="{F1386417-6552-416A-988C-5FDEA2D897D2}" srcOrd="1" destOrd="0" parTransId="{4212AB06-553C-460A-A0F3-2B49DCF5B622}" sibTransId="{34D23848-6B4E-4808-B770-E450A1C62ECD}"/>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9C13C3CC-51DA-4C28-B0F2-C335926649AF}" type="presOf" srcId="{F1386417-6552-416A-988C-5FDEA2D897D2}" destId="{49C615C1-3B8F-4F99-A308-26A141B04A20}" srcOrd="0" destOrd="1" presId="urn:microsoft.com/office/officeart/2005/8/layout/hList1"/>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TBD</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Testing Tent Fabrication is 8-10 weeks</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pPr algn="l"/>
          <a:r>
            <a:rPr lang="en-US" sz="1700" dirty="0"/>
            <a:t>Contracted by the United States Army Corps of Engineers (USACE), Gilbane, HGA and subcontractors planned, designed and converted an existing prison dormitory into an alternative care facility (ACF) at the Milwaukee County House of Correction to respond to the surge demand in the state prison population. </a:t>
          </a:r>
          <a:br>
            <a:rPr lang="en-US" sz="1700" dirty="0"/>
          </a:br>
          <a:br>
            <a:rPr lang="en-US" sz="1700" dirty="0"/>
          </a:br>
          <a:r>
            <a:rPr lang="en-US" sz="1700" dirty="0"/>
            <a:t>The team used their healthcare design expertise to convert the unused prison dormitory into a space to treat COVID positive inmates in a safe and secure facility in 20 days.</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pPr algn="l"/>
          <a:r>
            <a:rPr lang="en-US" sz="1800" b="1" dirty="0"/>
            <a:t>Owner &amp; Stakeholders: </a:t>
          </a:r>
          <a:r>
            <a:rPr lang="en-US" sz="1800" dirty="0"/>
            <a:t>United States Army Corps of Engineers, State of Wisconsin Department of Corrections and Milwaukee County. </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noFill/>
        </a:ln>
      </dgm:spPr>
      <dgm:t>
        <a:bodyPr/>
        <a:lstStyle/>
        <a:p>
          <a:pPr algn="l"/>
          <a:r>
            <a:rPr lang="en-US" sz="1800" b="1" dirty="0"/>
            <a:t>The Challenge: </a:t>
          </a:r>
          <a:r>
            <a:rPr lang="en-US" sz="1800" dirty="0"/>
            <a:t>Plan, design, procure and construct a prison ACF within 20 days.</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X="100621" custScaleY="189906" custLinFactNeighborX="-365" custLinFactNeighborY="13493">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46"/>
      <dgm:spPr>
        <a:prstGeom prst="rect">
          <a:avLst/>
        </a:prstGeom>
        <a:solidFill>
          <a:schemeClr val="bg1">
            <a:lumMod val="50000"/>
          </a:schemeClr>
        </a:solid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46">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ScaleY="74714" custLinFactNeighborY="-4456"/>
      <dgm:spPr>
        <a:prstGeom prst="rect">
          <a:avLst/>
        </a:prstGeom>
        <a:solidFill>
          <a:schemeClr val="bg1">
            <a:lumMod val="50000"/>
          </a:schemeClr>
        </a:solidFill>
        <a:ln>
          <a:solidFill>
            <a:schemeClr val="bg1">
              <a:lumMod val="50000"/>
            </a:schemeClr>
          </a:solidFill>
        </a:ln>
      </dgm:spPr>
    </dgm:pt>
    <dgm:pt modelId="{3C8FC965-B6E4-45AA-93F1-7702A94155B9}" type="pres">
      <dgm:prSet presAssocID="{EFF5BF7A-48F2-4913-B623-67E4BEA0109A}" presName="childText" presStyleLbl="lnNode1" presStyleIdx="1" presStyleCnt="2" custScaleY="79008" custLinFactNeighborY="-4005">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F310843E-5D8A-47B7-9CB7-192B6F597886}" type="presOf" srcId="{EFF5BF7A-48F2-4913-B623-67E4BEA0109A}" destId="{3C8FC965-B6E4-45AA-93F1-7702A94155B9}"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036EE27F-445B-49BA-A00E-D9B975CEF14B}"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9C911434-CA74-43BD-A255-9D28BC135194}" type="presParOf" srcId="{0007A75A-CE1D-4AA7-A570-0836D0591DC2}" destId="{6760D348-0F73-4411-BE0A-62BD2B5FC241}" srcOrd="0" destOrd="0" presId="urn:microsoft.com/office/officeart/2008/layout/PictureAccentList"/>
    <dgm:cxn modelId="{A94C56C8-CAB4-43C5-8E3F-CD842D5D5C4D}" type="presParOf" srcId="{6760D348-0F73-4411-BE0A-62BD2B5FC241}" destId="{E5450344-C098-43BB-BCE6-6D95C43F85A0}" srcOrd="0" destOrd="0" presId="urn:microsoft.com/office/officeart/2008/layout/PictureAccentList"/>
    <dgm:cxn modelId="{FF3AD1E7-7775-4804-A792-5B4A07DF5D73}" type="presParOf" srcId="{6760D348-0F73-4411-BE0A-62BD2B5FC241}" destId="{7BE36984-BAD5-4677-91AD-DF97EBE2D509}" srcOrd="1" destOrd="0" presId="urn:microsoft.com/office/officeart/2008/layout/PictureAccentList"/>
    <dgm:cxn modelId="{ACAC7BBB-8896-4A36-81AE-D2BC4C3EDF31}" type="presParOf" srcId="{0007A75A-CE1D-4AA7-A570-0836D0591DC2}" destId="{FA38E0EA-FE84-4254-B043-FF79FFB8B2F8}" srcOrd="1" destOrd="0" presId="urn:microsoft.com/office/officeart/2008/layout/PictureAccentList"/>
    <dgm:cxn modelId="{1E2527CC-1216-4EDA-910C-572C92F5A74B}" type="presParOf" srcId="{FA38E0EA-FE84-4254-B043-FF79FFB8B2F8}" destId="{3FA8E7C5-D29C-40FA-BD91-F4988FC4D41C}" srcOrd="0" destOrd="0" presId="urn:microsoft.com/office/officeart/2008/layout/PictureAccentList"/>
    <dgm:cxn modelId="{495DE0A9-CA01-4421-8AF6-76D5A30E388F}"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a:t>37,250 SF</a:t>
          </a:r>
          <a:endParaRPr lang="en-US" sz="1200" dirty="0"/>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Franklin, Wisconsin</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dgm:spPr>
      <dgm:t>
        <a:bodyPr/>
        <a:lstStyle/>
        <a:p>
          <a:r>
            <a:rPr lang="en-US" sz="1400" dirty="0">
              <a:solidFill>
                <a:schemeClr val="bg1"/>
              </a:solidFill>
              <a:latin typeface="+mn-lt"/>
              <a:cs typeface="Futura Md BT Medium"/>
            </a:rPr>
            <a:t>Hammel, Green and Abrahamson, Inc.</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379" t="9158" r="-16982" b="11964"/>
          </a:stretch>
        </a:blipFill>
        <a:ln>
          <a:solidFill>
            <a:schemeClr val="bg1">
              <a:lumMod val="50000"/>
            </a:schemeClr>
          </a:solidFill>
        </a:ln>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pPr algn="ctr"/>
          <a:r>
            <a:rPr lang="en-US" sz="1600" dirty="0"/>
            <a:t>Project Overview</a:t>
          </a:r>
        </a:p>
        <a:p>
          <a:pPr algn="l"/>
          <a:r>
            <a:rPr lang="en-US" sz="800" dirty="0"/>
            <a:t>Newton Pavilion has been a shuttered hospital facility since October 29, 2018.  SLAM and Gilbane were contracted by the current building owner, Massachusetts Division of Capital Asset Management &amp; Maintenance (DCAMM), to assist them in assessing the building and devising an occupancy plan to convert the space for homeless patients who are not in need of acute hospitalization, yet test positive for the coronavirus, but are a-symptomatic or showing mild symptoms with orders to quarantine at home.</a:t>
          </a:r>
        </a:p>
        <a:p>
          <a:pPr algn="l"/>
          <a:r>
            <a:rPr lang="en-US" sz="800" dirty="0"/>
            <a:t>The coordination and focused effort to ready Newton Pavilion for occupancy on April 9, 2020, required full-day meetings over a 28-day period held between DCAMM, Boston Medical Center (BMC), Gilbane, and the SLAM design team. Following the Army Corps of Engineers review and swift approval of the occupancy plan demonstrating SLAM’s technical expertise and in-depth work in healthcare programming and planning, Gilbane was able to rapidly mobilize on-site and deliver the facility ahead of schedule.</a:t>
          </a:r>
        </a:p>
        <a:p>
          <a:pPr algn="l"/>
          <a:r>
            <a:rPr lang="en-US" sz="800" dirty="0"/>
            <a:t>“DCAMM was ahead of the curve when asked what it would take to temporarily re-open the “mothballed” facility” said Carol Gladstone, DCAMM Commissioner, “The project team quickly developed a very comprehensive and integrated execution plan that involved splitting construction scope between our internal team and Gilbane. I had extremely high confidence that we could rise to the challenge and deliver in a short timeframe.”</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pPr algn="ctr"/>
          <a:r>
            <a:rPr lang="en-US" sz="1800" dirty="0"/>
            <a:t>Owner &amp; Stakeholders</a:t>
          </a:r>
        </a:p>
        <a:p>
          <a:pPr algn="l"/>
          <a:r>
            <a:rPr lang="en-US" sz="1200" dirty="0"/>
            <a:t>Massachusetts Division of Capital Asset Management &amp; Maintenance (DCAMM), City of Boston “Healthcare for Homeless Program”, Massachusetts Department of Public Health (DPH), Massachusetts Department of Corrections (DOC), and Boston Medical Center (facility operator)</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solidFill>
            <a:schemeClr val="bg1">
              <a:lumMod val="50000"/>
            </a:schemeClr>
          </a:solidFill>
        </a:ln>
      </dgm:spPr>
      <dgm:t>
        <a:bodyPr/>
        <a:lstStyle/>
        <a:p>
          <a:pPr algn="ctr"/>
          <a:r>
            <a:rPr lang="en-US" sz="1800" dirty="0"/>
            <a:t>The Challenge</a:t>
          </a:r>
        </a:p>
        <a:p>
          <a:pPr algn="l"/>
          <a:r>
            <a:rPr lang="en-US" sz="1400" dirty="0"/>
            <a:t>Design, construct, and occupy a formerly shuttered hospital in four weeks to serve the underserved and homeless population of greater Boston dealing with COVID-19.</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Y="1116">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51"/>
      <dgm:spPr>
        <a:prstGeom prst="rect">
          <a:avLst/>
        </a:prstGeom>
        <a:solidFill>
          <a:schemeClr val="bg1">
            <a:lumMod val="50000"/>
          </a:schemeClr>
        </a:solid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51">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LinFactNeighborY="-451"/>
      <dgm:spPr>
        <a:prstGeom prst="rect">
          <a:avLst/>
        </a:prstGeom>
        <a:solidFill>
          <a:schemeClr val="bg1">
            <a:lumMod val="50000"/>
          </a:schemeClr>
        </a:solidFill>
        <a:ln>
          <a:solidFill>
            <a:schemeClr val="bg1">
              <a:lumMod val="50000"/>
            </a:schemeClr>
          </a:solidFill>
        </a:ln>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dgm:spPr>
      <dgm:t>
        <a:bodyPr/>
        <a:lstStyle/>
        <a:p>
          <a:pPr algn="l"/>
          <a:r>
            <a:rPr lang="en-US" sz="1300" b="1" dirty="0"/>
            <a:t>The Solution &amp; Project Delivery Method: </a:t>
          </a:r>
          <a:r>
            <a:rPr lang="en-US" sz="1300" dirty="0"/>
            <a:t>Through integrated project delivery in a design-build delivery method, the facility transformation was completed in just 20 days. The ACF can currently house 120 non-acute COVID-19 positive prisoners in the currently unused Lotter Building reducing the potential strain and security risk of adding prisoners to the patient population of local healthcare facilities.</a:t>
          </a:r>
          <a:br>
            <a:rPr lang="en-US" sz="1300" dirty="0"/>
          </a:br>
          <a:br>
            <a:rPr lang="en-US" sz="1300" dirty="0"/>
          </a:br>
          <a:r>
            <a:rPr lang="en-US" sz="1300" dirty="0"/>
            <a:t>Organized within four existing dormitories, each housing 30 prisoners, the design involved the installation of piped oxygen in one higher acuity dorm, modifications and updates to the electrical power (with 100% backup using emergency generators), HVAC system modifications to provide negative pressure dorms, and a wireless nurse call system all while observing prison protocols for prisoner security and staff safety.</a:t>
          </a:r>
          <a:br>
            <a:rPr lang="en-US" sz="1300" dirty="0"/>
          </a:br>
          <a:br>
            <a:rPr lang="en-US" sz="1300" dirty="0"/>
          </a:br>
          <a:r>
            <a:rPr lang="en-US" sz="1300" dirty="0"/>
            <a:t>HGA leveraged its deep operational planning expertise to develop a plan that emphasized operational efficiency, safety and security.</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dgm:spPr>
      <dgm:t>
        <a:bodyPr/>
        <a:lstStyle/>
        <a:p>
          <a:pPr algn="l"/>
          <a:r>
            <a:rPr lang="en-US" sz="1800" b="1" dirty="0"/>
            <a:t>Accomplishments: </a:t>
          </a:r>
          <a:r>
            <a:rPr lang="en-US" sz="1800" dirty="0"/>
            <a:t>Delivered a safe and secure prison COVID facility on time and on budget. </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dgm:spPr>
      <dgm:t>
        <a:bodyPr/>
        <a:lstStyle/>
        <a:p>
          <a:pPr algn="l"/>
          <a:r>
            <a:rPr lang="en-US" sz="1800" b="1" dirty="0"/>
            <a:t>Project Team: </a:t>
          </a:r>
          <a:r>
            <a:rPr lang="en-US" sz="1800" dirty="0"/>
            <a:t>United States Army Corps of Engineers, Gilbane and HGA</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X="101328" custScaleY="248563" custLinFactNeighborY="12680">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ScaleY="72095" custLinFactNeighborY="443"/>
      <dgm:spPr>
        <a:prstGeom prst="rect">
          <a:avLst/>
        </a:prstGeom>
        <a:solidFill>
          <a:schemeClr val="bg1">
            <a:lumMod val="50000"/>
          </a:schemeClr>
        </a:solidFill>
      </dgm:spPr>
    </dgm:pt>
    <dgm:pt modelId="{7BE36984-BAD5-4677-91AD-DF97EBE2D509}" type="pres">
      <dgm:prSet presAssocID="{31142EAC-A2BB-4365-8307-78226B2B1823}" presName="childText" presStyleLbl="lnNode1" presStyleIdx="0" presStyleCnt="2" custScaleY="74105" custLinFactNeighborY="443">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ScaleY="66573" custLinFactNeighborY="-8129"/>
      <dgm:spPr>
        <a:prstGeom prst="rect">
          <a:avLst/>
        </a:prstGeom>
        <a:solidFill>
          <a:schemeClr val="bg1">
            <a:lumMod val="50000"/>
          </a:schemeClr>
        </a:solidFill>
      </dgm:spPr>
    </dgm:pt>
    <dgm:pt modelId="{3C8FC965-B6E4-45AA-93F1-7702A94155B9}" type="pres">
      <dgm:prSet presAssocID="{EFF5BF7A-48F2-4913-B623-67E4BEA0109A}" presName="childText" presStyleLbl="lnNode1" presStyleIdx="1" presStyleCnt="2" custScaleY="66573" custLinFactNeighborY="-8129">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B4BA4C5C-EA59-40C3-9B2E-835DCF1EBD91}" type="presOf" srcId="{31142EAC-A2BB-4365-8307-78226B2B1823}" destId="{7BE36984-BAD5-4677-91AD-DF97EBE2D509}"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2D2C90AA-5BF3-46BB-9729-F5813BF6559D}" srcId="{34050288-2B5B-4013-AE7E-4080392E91F6}" destId="{EFF5BF7A-48F2-4913-B623-67E4BEA0109A}" srcOrd="1" destOrd="0" parTransId="{A02A7433-1FDA-47E5-B0CC-D83D80E73EAE}" sibTransId="{4979FCCB-C242-480B-9BC3-637434645961}"/>
    <dgm:cxn modelId="{3F2DB6BB-8197-4528-A6D7-D8DBBBDA2FBE}" type="presOf" srcId="{EFF5BF7A-48F2-4913-B623-67E4BEA0109A}" destId="{3C8FC965-B6E4-45AA-93F1-7702A94155B9}" srcOrd="0" destOrd="0" presId="urn:microsoft.com/office/officeart/2008/layout/PictureAccentList"/>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C7822FC2-C69F-4483-8FA8-AE5FC09355EA}" type="presParOf" srcId="{0007A75A-CE1D-4AA7-A570-0836D0591DC2}" destId="{6760D348-0F73-4411-BE0A-62BD2B5FC241}" srcOrd="0" destOrd="0" presId="urn:microsoft.com/office/officeart/2008/layout/PictureAccentList"/>
    <dgm:cxn modelId="{1705B65E-305B-401C-8241-22E7EE5D9A32}" type="presParOf" srcId="{6760D348-0F73-4411-BE0A-62BD2B5FC241}" destId="{E5450344-C098-43BB-BCE6-6D95C43F85A0}" srcOrd="0" destOrd="0" presId="urn:microsoft.com/office/officeart/2008/layout/PictureAccentList"/>
    <dgm:cxn modelId="{98584310-5BAA-4029-A99A-3B146A6BE0D9}" type="presParOf" srcId="{6760D348-0F73-4411-BE0A-62BD2B5FC241}" destId="{7BE36984-BAD5-4677-91AD-DF97EBE2D509}" srcOrd="1" destOrd="0" presId="urn:microsoft.com/office/officeart/2008/layout/PictureAccentList"/>
    <dgm:cxn modelId="{6E0A9ADF-1887-4998-80E4-CCE00F354C91}" type="presParOf" srcId="{0007A75A-CE1D-4AA7-A570-0836D0591DC2}" destId="{FA38E0EA-FE84-4254-B043-FF79FFB8B2F8}" srcOrd="1" destOrd="0" presId="urn:microsoft.com/office/officeart/2008/layout/PictureAccentList"/>
    <dgm:cxn modelId="{5B06A633-15F5-49C8-A1F5-C217A1E200E0}" type="presParOf" srcId="{FA38E0EA-FE84-4254-B043-FF79FFB8B2F8}" destId="{3FA8E7C5-D29C-40FA-BD91-F4988FC4D41C}" srcOrd="0" destOrd="0" presId="urn:microsoft.com/office/officeart/2008/layout/PictureAccentList"/>
    <dgm:cxn modelId="{224F2221-E74D-40AE-AB1A-7E10CE918842}"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a:ln>
          <a:solidFill>
            <a:schemeClr val="bg1">
              <a:lumMod val="50000"/>
            </a:schemeClr>
          </a:solidFill>
        </a:ln>
      </dgm:spPr>
      <dgm:t>
        <a:bodyPr/>
        <a:lstStyle/>
        <a:p>
          <a:r>
            <a:rPr lang="en-US" sz="1400" dirty="0">
              <a:solidFill>
                <a:schemeClr val="bg1"/>
              </a:solidFill>
              <a:latin typeface="+mn-lt"/>
              <a:cs typeface="Futura Md BT Medium"/>
            </a:rPr>
            <a:t>Hammel, Green and Abrahamson, Inc.</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378" t="10605" r="-14608" b="11964"/>
          </a:stretch>
        </a:blipFill>
        <a:ln>
          <a:solidFill>
            <a:schemeClr val="bg1">
              <a:lumMod val="50000"/>
            </a:schemeClr>
          </a:solidFill>
        </a:ln>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pPr algn="l"/>
          <a:r>
            <a:rPr lang="en-US" sz="1800" dirty="0"/>
            <a:t>Contracted by the United States Army Corps of Engineers (USACE), Gilbane, HGA and subcontractors planned, designed, procured and built an alternative care facility (ACF) at the Wisconsin State Fair Park Exposition Center to respond to the surge demand at local hospitals. </a:t>
          </a:r>
          <a:br>
            <a:rPr lang="en-US" sz="1800" dirty="0"/>
          </a:br>
          <a:br>
            <a:rPr lang="en-US" sz="1800" dirty="0"/>
          </a:br>
          <a:r>
            <a:rPr lang="en-US" sz="1800" dirty="0"/>
            <a:t>The team used their experience and expertise of clinical best practices to enhance the USACE’s early concept into a scalable plan that allowed the client to make decisions based on best value and current COVID-19 projections.</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pPr algn="l"/>
          <a:r>
            <a:rPr lang="en-US" sz="1800" b="1" dirty="0"/>
            <a:t>Owner &amp; Stakeholders: </a:t>
          </a:r>
          <a:r>
            <a:rPr lang="en-US" sz="1800" dirty="0"/>
            <a:t>United States Army Corps of Engineers, State of Wisconsin, Milwaukee County and local healthcare organizations. </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solidFill>
            <a:schemeClr val="bg1">
              <a:lumMod val="50000"/>
            </a:schemeClr>
          </a:solidFill>
        </a:ln>
      </dgm:spPr>
      <dgm:t>
        <a:bodyPr/>
        <a:lstStyle/>
        <a:p>
          <a:pPr algn="l"/>
          <a:r>
            <a:rPr lang="en-US" sz="1800" b="1" dirty="0"/>
            <a:t>The Challenge: </a:t>
          </a:r>
          <a:r>
            <a:rPr lang="en-US" sz="1800" dirty="0"/>
            <a:t>Plan, design, procure and construct an ACF within 10 days.</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X="101515" custScaleY="212332" custLinFactNeighborX="-365" custLinFactNeighborY="13493">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451"/>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8000" r="-58000"/>
          </a:stretch>
        </a:blip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451">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ScaleY="74714" custLinFactNeighborY="-451"/>
      <dgm:spPr>
        <a:prstGeom prst="rect">
          <a:avLst/>
        </a:prstGeom>
        <a:solidFill>
          <a:schemeClr val="bg1">
            <a:lumMod val="50000"/>
          </a:schemeClr>
        </a:solidFill>
        <a:ln>
          <a:solidFill>
            <a:schemeClr val="bg1">
              <a:lumMod val="50000"/>
            </a:schemeClr>
          </a:solidFill>
        </a:ln>
      </dgm:spPr>
    </dgm:pt>
    <dgm:pt modelId="{3C8FC965-B6E4-45AA-93F1-7702A94155B9}" type="pres">
      <dgm:prSet presAssocID="{EFF5BF7A-48F2-4913-B623-67E4BEA0109A}" presName="childText" presStyleLbl="lnNode1" presStyleIdx="1" presStyleCnt="2" custScaleY="75876">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F310843E-5D8A-47B7-9CB7-192B6F597886}" type="presOf" srcId="{EFF5BF7A-48F2-4913-B623-67E4BEA0109A}" destId="{3C8FC965-B6E4-45AA-93F1-7702A94155B9}"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036EE27F-445B-49BA-A00E-D9B975CEF14B}"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9C911434-CA74-43BD-A255-9D28BC135194}" type="presParOf" srcId="{0007A75A-CE1D-4AA7-A570-0836D0591DC2}" destId="{6760D348-0F73-4411-BE0A-62BD2B5FC241}" srcOrd="0" destOrd="0" presId="urn:microsoft.com/office/officeart/2008/layout/PictureAccentList"/>
    <dgm:cxn modelId="{A94C56C8-CAB4-43C5-8E3F-CD842D5D5C4D}" type="presParOf" srcId="{6760D348-0F73-4411-BE0A-62BD2B5FC241}" destId="{E5450344-C098-43BB-BCE6-6D95C43F85A0}" srcOrd="0" destOrd="0" presId="urn:microsoft.com/office/officeart/2008/layout/PictureAccentList"/>
    <dgm:cxn modelId="{FF3AD1E7-7775-4804-A792-5B4A07DF5D73}" type="presParOf" srcId="{6760D348-0F73-4411-BE0A-62BD2B5FC241}" destId="{7BE36984-BAD5-4677-91AD-DF97EBE2D509}" srcOrd="1" destOrd="0" presId="urn:microsoft.com/office/officeart/2008/layout/PictureAccentList"/>
    <dgm:cxn modelId="{ACAC7BBB-8896-4A36-81AE-D2BC4C3EDF31}" type="presParOf" srcId="{0007A75A-CE1D-4AA7-A570-0836D0591DC2}" destId="{FA38E0EA-FE84-4254-B043-FF79FFB8B2F8}" srcOrd="1" destOrd="0" presId="urn:microsoft.com/office/officeart/2008/layout/PictureAccentList"/>
    <dgm:cxn modelId="{1E2527CC-1216-4EDA-910C-572C92F5A74B}" type="presParOf" srcId="{FA38E0EA-FE84-4254-B043-FF79FFB8B2F8}" destId="{3FA8E7C5-D29C-40FA-BD91-F4988FC4D41C}" srcOrd="0" destOrd="0" presId="urn:microsoft.com/office/officeart/2008/layout/PictureAccentList"/>
    <dgm:cxn modelId="{495DE0A9-CA01-4421-8AF6-76D5A30E388F}"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a:t>278,000 SF</a:t>
          </a:r>
          <a:endParaRPr lang="en-US" sz="1200" dirty="0"/>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Milwaukee, Wisconsin</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dgm:spPr>
      <dgm:t>
        <a:bodyPr/>
        <a:lstStyle/>
        <a:p>
          <a:r>
            <a:rPr lang="en-US" sz="1400" dirty="0">
              <a:solidFill>
                <a:schemeClr val="bg1"/>
              </a:solidFill>
              <a:latin typeface="+mn-lt"/>
              <a:cs typeface="Futura Md BT Medium"/>
            </a:rPr>
            <a:t>Hammel, Green and Abrahamson, Inc.</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379" t="9158" r="-16982" b="11964"/>
          </a:stretch>
        </a:blipFill>
        <a:ln>
          <a:solidFill>
            <a:schemeClr val="bg1">
              <a:lumMod val="50000"/>
            </a:schemeClr>
          </a:solidFill>
        </a:ln>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dgm:spPr>
      <dgm:t>
        <a:bodyPr/>
        <a:lstStyle/>
        <a:p>
          <a:pPr algn="l"/>
          <a:r>
            <a:rPr lang="en-US" sz="1300" b="1" dirty="0"/>
            <a:t>The Solution &amp; Project Delivery Method: </a:t>
          </a:r>
          <a:r>
            <a:rPr lang="en-US" sz="1300" dirty="0"/>
            <a:t>Through integrated project delivery the facility transformation was completed in just 10 days. The ACF can currently house 530 non-acute COVID-19 patients, with capacity for up to 750 patients. Each 10-foot by 10-foot patient room has three 8-foot-high hard walls, a curtain for the fourth wall, and is open to the ceiling to use the existing Exposition Center lighting. </a:t>
          </a:r>
          <a:br>
            <a:rPr lang="en-US" sz="1300" dirty="0"/>
          </a:br>
          <a:br>
            <a:rPr lang="en-US" sz="1300" dirty="0"/>
          </a:br>
          <a:r>
            <a:rPr lang="en-US" sz="1300" dirty="0"/>
            <a:t>Organized within three of the Center’s existing halls, the scalable design involved the installation of piped and bottled oxygen designated for specific areas, modifications to the electrical power (with 100% backup using emergency generators), a plumbing system, and a wireless nurse call system. </a:t>
          </a:r>
          <a:br>
            <a:rPr lang="en-US" sz="1300" dirty="0"/>
          </a:br>
          <a:br>
            <a:rPr lang="en-US" sz="1300" dirty="0"/>
          </a:br>
          <a:r>
            <a:rPr lang="en-US" sz="1300" dirty="0"/>
            <a:t>HGA enhanced the USACE early design concept into a scalable plan. Leveraging operational planning expertise, HGA developed a plan that emphasized operational efficiency while placing a premium on the patient and staff experience with the ultimate expectation of delivering the best possible patient outcomes in this temporary care facility.</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dgm:spPr>
      <dgm:t>
        <a:bodyPr/>
        <a:lstStyle/>
        <a:p>
          <a:pPr algn="l"/>
          <a:r>
            <a:rPr lang="en-US" sz="1800" b="1" dirty="0"/>
            <a:t>Accomplishments: </a:t>
          </a:r>
          <a:r>
            <a:rPr lang="en-US" sz="1800" dirty="0"/>
            <a:t>Delivered a scalable, patient and staff focused environment on time and on budget. </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dgm:spPr>
      <dgm:t>
        <a:bodyPr/>
        <a:lstStyle/>
        <a:p>
          <a:pPr algn="l"/>
          <a:r>
            <a:rPr lang="en-US" sz="1800" b="1" dirty="0"/>
            <a:t>Project Team: </a:t>
          </a:r>
          <a:r>
            <a:rPr lang="en-US" sz="1800" dirty="0"/>
            <a:t>United States Army Corps of Engineers, Gilbane and HGA.</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X="101328" custScaleY="248563" custLinFactNeighborY="12680">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ScaleY="72095" custLinFactNeighborY="443"/>
      <dgm:spPr>
        <a:prstGeom prst="rect">
          <a:avLst/>
        </a:prstGeom>
        <a:solidFill>
          <a:schemeClr val="bg1">
            <a:lumMod val="50000"/>
          </a:schemeClr>
        </a:solidFill>
      </dgm:spPr>
    </dgm:pt>
    <dgm:pt modelId="{7BE36984-BAD5-4677-91AD-DF97EBE2D509}" type="pres">
      <dgm:prSet presAssocID="{31142EAC-A2BB-4365-8307-78226B2B1823}" presName="childText" presStyleLbl="lnNode1" presStyleIdx="0" presStyleCnt="2" custScaleY="74105" custLinFactNeighborY="443">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ScaleY="66573" custLinFactNeighborY="-8129"/>
      <dgm:spPr>
        <a:prstGeom prst="rect">
          <a:avLst/>
        </a:prstGeom>
        <a:solidFill>
          <a:schemeClr val="bg1">
            <a:lumMod val="50000"/>
          </a:schemeClr>
        </a:solidFill>
      </dgm:spPr>
    </dgm:pt>
    <dgm:pt modelId="{3C8FC965-B6E4-45AA-93F1-7702A94155B9}" type="pres">
      <dgm:prSet presAssocID="{EFF5BF7A-48F2-4913-B623-67E4BEA0109A}" presName="childText" presStyleLbl="lnNode1" presStyleIdx="1" presStyleCnt="2" custScaleY="66573" custLinFactNeighborY="-8129">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B4BA4C5C-EA59-40C3-9B2E-835DCF1EBD91}" type="presOf" srcId="{31142EAC-A2BB-4365-8307-78226B2B1823}" destId="{7BE36984-BAD5-4677-91AD-DF97EBE2D509}"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2D2C90AA-5BF3-46BB-9729-F5813BF6559D}" srcId="{34050288-2B5B-4013-AE7E-4080392E91F6}" destId="{EFF5BF7A-48F2-4913-B623-67E4BEA0109A}" srcOrd="1" destOrd="0" parTransId="{A02A7433-1FDA-47E5-B0CC-D83D80E73EAE}" sibTransId="{4979FCCB-C242-480B-9BC3-637434645961}"/>
    <dgm:cxn modelId="{3F2DB6BB-8197-4528-A6D7-D8DBBBDA2FBE}" type="presOf" srcId="{EFF5BF7A-48F2-4913-B623-67E4BEA0109A}" destId="{3C8FC965-B6E4-45AA-93F1-7702A94155B9}" srcOrd="0" destOrd="0" presId="urn:microsoft.com/office/officeart/2008/layout/PictureAccentList"/>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C7822FC2-C69F-4483-8FA8-AE5FC09355EA}" type="presParOf" srcId="{0007A75A-CE1D-4AA7-A570-0836D0591DC2}" destId="{6760D348-0F73-4411-BE0A-62BD2B5FC241}" srcOrd="0" destOrd="0" presId="urn:microsoft.com/office/officeart/2008/layout/PictureAccentList"/>
    <dgm:cxn modelId="{1705B65E-305B-401C-8241-22E7EE5D9A32}" type="presParOf" srcId="{6760D348-0F73-4411-BE0A-62BD2B5FC241}" destId="{E5450344-C098-43BB-BCE6-6D95C43F85A0}" srcOrd="0" destOrd="0" presId="urn:microsoft.com/office/officeart/2008/layout/PictureAccentList"/>
    <dgm:cxn modelId="{98584310-5BAA-4029-A99A-3B146A6BE0D9}" type="presParOf" srcId="{6760D348-0F73-4411-BE0A-62BD2B5FC241}" destId="{7BE36984-BAD5-4677-91AD-DF97EBE2D509}" srcOrd="1" destOrd="0" presId="urn:microsoft.com/office/officeart/2008/layout/PictureAccentList"/>
    <dgm:cxn modelId="{6E0A9ADF-1887-4998-80E4-CCE00F354C91}" type="presParOf" srcId="{0007A75A-CE1D-4AA7-A570-0836D0591DC2}" destId="{FA38E0EA-FE84-4254-B043-FF79FFB8B2F8}" srcOrd="1" destOrd="0" presId="urn:microsoft.com/office/officeart/2008/layout/PictureAccentList"/>
    <dgm:cxn modelId="{5B06A633-15F5-49C8-A1F5-C217A1E200E0}" type="presParOf" srcId="{FA38E0EA-FE84-4254-B043-FF79FFB8B2F8}" destId="{3FA8E7C5-D29C-40FA-BD91-F4988FC4D41C}" srcOrd="0" destOrd="0" presId="urn:microsoft.com/office/officeart/2008/layout/PictureAccentList"/>
    <dgm:cxn modelId="{224F2221-E74D-40AE-AB1A-7E10CE918842}"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$14.9 M</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April 18, 2020</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a:ln>
          <a:solidFill>
            <a:schemeClr val="bg1">
              <a:lumMod val="50000"/>
            </a:schemeClr>
          </a:solidFill>
        </a:ln>
      </dgm:spPr>
      <dgm:t>
        <a:bodyPr/>
        <a:lstStyle/>
        <a:p>
          <a:r>
            <a:rPr lang="en-US" sz="1400" dirty="0">
              <a:solidFill>
                <a:schemeClr val="bg1"/>
              </a:solidFill>
              <a:latin typeface="+mn-lt"/>
              <a:cs typeface="Futura Md BT Medium"/>
            </a:rPr>
            <a:t>Hammel, Green and Abrahamson, Inc.</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378" t="10605" r="-14608" b="11964"/>
          </a:stretch>
        </a:blipFill>
        <a:ln>
          <a:solidFill>
            <a:schemeClr val="bg1">
              <a:lumMod val="50000"/>
            </a:schemeClr>
          </a:solidFill>
        </a:ln>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dgm:spPr>
      <dgm:t>
        <a:bodyPr/>
        <a:lstStyle/>
        <a:p>
          <a:r>
            <a:rPr lang="en-US" sz="1400" dirty="0">
              <a:solidFill>
                <a:schemeClr val="bg1"/>
              </a:solidFill>
              <a:latin typeface="+mn-lt"/>
            </a:rPr>
            <a:t>Davis Partnership Architects</a:t>
          </a:r>
        </a:p>
        <a:p>
          <a:r>
            <a:rPr lang="en-US" sz="800" dirty="0"/>
            <a:t>https://davispartnership.com/</a:t>
          </a:r>
          <a:endParaRPr lang="en-US" sz="8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custLinFactNeighborX="0"/>
      <dgm:spPr>
        <a:solidFill>
          <a:schemeClr val="bg1"/>
        </a:solidFill>
        <a:ln>
          <a:solidFill>
            <a:schemeClr val="bg1">
              <a:lumMod val="85000"/>
            </a:schemeClr>
          </a:solidFill>
        </a:ln>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a:ln>
          <a:solidFill>
            <a:schemeClr val="bg1">
              <a:lumMod val="50000"/>
            </a:schemeClr>
          </a:solidFill>
        </a:ln>
      </dgm:spPr>
      <dgm:t>
        <a:bodyPr/>
        <a:lstStyle/>
        <a:p>
          <a:endParaRPr lang="en-US" sz="1800" dirty="0"/>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a:ln>
          <a:solidFill>
            <a:schemeClr val="bg1">
              <a:lumMod val="50000"/>
            </a:schemeClr>
          </a:solidFill>
        </a:ln>
      </dgm:spPr>
      <dgm:t>
        <a:bodyPr/>
        <a:lstStyle/>
        <a:p>
          <a:r>
            <a:rPr lang="en-US" sz="1800" dirty="0"/>
            <a:t>Owner &amp; Stakeholders:</a:t>
          </a:r>
        </a:p>
        <a:p>
          <a:r>
            <a:rPr lang="en-US" sz="1400" dirty="0"/>
            <a:t>United States Army Corps of Engineers, Omaha District</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a:ln>
          <a:solidFill>
            <a:schemeClr val="bg1">
              <a:lumMod val="50000"/>
            </a:schemeClr>
          </a:solidFill>
        </a:ln>
      </dgm:spPr>
      <dgm:t>
        <a:bodyPr/>
        <a:lstStyle/>
        <a:p>
          <a:pPr algn="ctr"/>
          <a:r>
            <a:rPr lang="en-US" sz="1800" dirty="0"/>
            <a:t>The Challenge: </a:t>
          </a:r>
        </a:p>
        <a:p>
          <a:pPr algn="just"/>
          <a:r>
            <a:rPr lang="en-US" sz="1400" dirty="0"/>
            <a:t>Assemble a team, design and build this Rapid Disaster Infrastructure facility to be operational within 26 days of project kick-off. </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Y="1116">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custLinFactNeighborY="-451"/>
      <dgm:spPr>
        <a:prstGeom prst="rect">
          <a:avLst/>
        </a:prstGeom>
        <a:solidFill>
          <a:schemeClr val="bg1">
            <a:lumMod val="50000"/>
          </a:schemeClr>
        </a:solidFill>
        <a:ln>
          <a:solidFill>
            <a:schemeClr val="bg1">
              <a:lumMod val="50000"/>
            </a:schemeClr>
          </a:solidFill>
        </a:ln>
      </dgm:spPr>
    </dgm:pt>
    <dgm:pt modelId="{7BE36984-BAD5-4677-91AD-DF97EBE2D509}" type="pres">
      <dgm:prSet presAssocID="{31142EAC-A2BB-4365-8307-78226B2B1823}" presName="childText" presStyleLbl="lnNode1" presStyleIdx="0" presStyleCnt="2" custLinFactNeighborY="-451">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custLinFactNeighborY="-451"/>
      <dgm:spPr>
        <a:prstGeom prst="rect">
          <a:avLst/>
        </a:prstGeom>
        <a:solidFill>
          <a:schemeClr val="bg1">
            <a:lumMod val="50000"/>
          </a:schemeClr>
        </a:solidFill>
        <a:ln>
          <a:solidFill>
            <a:schemeClr val="bg1">
              <a:lumMod val="50000"/>
            </a:schemeClr>
          </a:solidFill>
        </a:ln>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166,500 </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Boston, MA</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Project       GSF</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pPr algn="ctr">
            <a:buNone/>
          </a:pPr>
          <a:r>
            <a:rPr lang="en-US" sz="1200" dirty="0"/>
            <a:t>~577,000 SF</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Project Location</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pPr algn="ctr">
            <a:buNone/>
          </a:pPr>
          <a:r>
            <a:rPr lang="en-US" sz="1200" dirty="0"/>
            <a:t>Denver, CO</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2B585A7-11CA-4087-9966-E09900B529DE}">
      <dgm:prSet phldrT="[Text]" custT="1"/>
      <dgm:spPr>
        <a:solidFill>
          <a:schemeClr val="bg1">
            <a:lumMod val="75000"/>
            <a:alpha val="90000"/>
          </a:schemeClr>
        </a:solidFill>
      </dgm:spPr>
      <dgm:t>
        <a:bodyPr/>
        <a:lstStyle/>
        <a:p>
          <a:pPr algn="ctr">
            <a:buNone/>
          </a:pPr>
          <a:endParaRPr lang="en-US" sz="1200" dirty="0"/>
        </a:p>
      </dgm:t>
    </dgm:pt>
    <dgm:pt modelId="{A100AE30-637F-4304-9493-2D394E8F9942}" type="parTrans" cxnId="{23D12ED2-A616-4F75-9FF7-8A8C4378338E}">
      <dgm:prSet/>
      <dgm:spPr/>
      <dgm:t>
        <a:bodyPr/>
        <a:lstStyle/>
        <a:p>
          <a:endParaRPr lang="en-US"/>
        </a:p>
      </dgm:t>
    </dgm:pt>
    <dgm:pt modelId="{8B75265E-154E-4E99-8FAE-FBC2A7666280}" type="sibTrans" cxnId="{23D12ED2-A616-4F75-9FF7-8A8C4378338E}">
      <dgm:prSet/>
      <dgm:spPr/>
      <dgm:t>
        <a:bodyPr/>
        <a:lstStyle/>
        <a:p>
          <a:endParaRPr lang="en-US"/>
        </a:p>
      </dgm:t>
    </dgm:pt>
    <dgm:pt modelId="{64E8C92E-7252-4DC8-B2A1-ECF2DCE21959}">
      <dgm:prSet phldrT="[Text]" custT="1"/>
      <dgm:spPr>
        <a:solidFill>
          <a:schemeClr val="bg1">
            <a:lumMod val="75000"/>
            <a:alpha val="90000"/>
          </a:schemeClr>
        </a:solidFill>
      </dgm:spPr>
      <dgm:t>
        <a:bodyPr/>
        <a:lstStyle/>
        <a:p>
          <a:pPr algn="ctr">
            <a:buNone/>
          </a:pPr>
          <a:endParaRPr lang="en-US" sz="1200" dirty="0"/>
        </a:p>
      </dgm:t>
    </dgm:pt>
    <dgm:pt modelId="{C9AF536B-9575-448B-9ED8-9F026387B338}" type="parTrans" cxnId="{E82FD089-ED4F-40D2-9AA2-676388587C62}">
      <dgm:prSet/>
      <dgm:spPr/>
      <dgm:t>
        <a:bodyPr/>
        <a:lstStyle/>
        <a:p>
          <a:endParaRPr lang="en-US"/>
        </a:p>
      </dgm:t>
    </dgm:pt>
    <dgm:pt modelId="{19918C75-7F58-4B39-828A-F0468183E768}" type="sibTrans" cxnId="{E82FD089-ED4F-40D2-9AA2-676388587C62}">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 custLinFactNeighborY="17919">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6F73CB32-178C-4439-B0DE-A032DBFA05A2}" type="presOf" srcId="{F2B585A7-11CA-4087-9966-E09900B529DE}" destId="{49C615C1-3B8F-4F99-A308-26A141B04A20}" srcOrd="0" destOrd="0" presId="urn:microsoft.com/office/officeart/2005/8/layout/hList1"/>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1" destOrd="0" parTransId="{1BB7A554-94AD-4955-868B-9C3927C7512C}" sibTransId="{AFC1F7D4-0244-49EE-AF4B-CA68CBB2B801}"/>
    <dgm:cxn modelId="{A242803C-7179-4525-89CC-6589A1223302}" type="presOf" srcId="{64E8C92E-7252-4DC8-B2A1-ECF2DCE21959}" destId="{78FC6CDC-BCD2-48EF-99FC-A6D683AA10CA}" srcOrd="0" destOrd="0" presId="urn:microsoft.com/office/officeart/2005/8/layout/hList1"/>
    <dgm:cxn modelId="{0D0C3561-C756-4FC7-8AB6-4BD3E48B9C73}" type="presOf" srcId="{833FAF97-17F6-42EF-B61B-023B40FB1F57}" destId="{49C615C1-3B8F-4F99-A308-26A141B04A20}" srcOrd="0" destOrd="1" presId="urn:microsoft.com/office/officeart/2005/8/layout/hList1"/>
    <dgm:cxn modelId="{7CF7576D-08FB-448B-AFC0-F32A557AB4BA}" type="presOf" srcId="{8EDEE3FF-6BEA-4D1F-963F-DB4AF2445B07}" destId="{78FC6CDC-BCD2-48EF-99FC-A6D683AA10CA}" srcOrd="0" destOrd="1"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E82FD089-ED4F-40D2-9AA2-676388587C62}" srcId="{415425DD-A30D-42C2-9469-40DB907CADB7}" destId="{64E8C92E-7252-4DC8-B2A1-ECF2DCE21959}" srcOrd="0" destOrd="0" parTransId="{C9AF536B-9575-448B-9ED8-9F026387B338}" sibTransId="{19918C75-7F58-4B39-828A-F0468183E768}"/>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1" destOrd="0" parTransId="{12CA1E0A-ADFD-4934-9970-CE608A186F27}" sibTransId="{5D2B23C1-DF20-4F98-A96B-384673C7E8A8}"/>
    <dgm:cxn modelId="{23D12ED2-A616-4F75-9FF7-8A8C4378338E}" srcId="{C01E35A1-DFDF-4435-B6D8-EABF3CA5EF79}" destId="{F2B585A7-11CA-4087-9966-E09900B529DE}" srcOrd="0" destOrd="0" parTransId="{A100AE30-637F-4304-9493-2D394E8F9942}" sibTransId="{8B75265E-154E-4E99-8FAE-FBC2A7666280}"/>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2">
            <a:lumMod val="50000"/>
          </a:schemeClr>
        </a:solidFill>
      </dgm:spPr>
      <dgm:t>
        <a:bodyPr/>
        <a:lstStyle/>
        <a:p>
          <a:pPr algn="ctr"/>
          <a:r>
            <a:rPr lang="en-US" sz="1800" dirty="0"/>
            <a:t>The Solution &amp; Project Delivery Method</a:t>
          </a:r>
        </a:p>
        <a:p>
          <a:pPr algn="just"/>
          <a:r>
            <a:rPr lang="en-US" sz="1400" dirty="0"/>
            <a:t>The pace of this project required a hands-on design build delivery method. The design was modular using 10’x10’ patient bays located adjacent to central nurse stations. Supplies and support spaces were at the ends of each patient row, and patient showers were installed in each Exhibit Hall. A small centrally located pharmacy was fed by a main pharmacy on the lower level of the Convention Center. Existing atrium spaces were re-purposed for Staff Lounges, and Exhibit Hall F was used for staff lockers and staff shower facilities.</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2">
            <a:lumMod val="50000"/>
          </a:schemeClr>
        </a:solidFill>
      </dgm:spPr>
      <dgm:t>
        <a:bodyPr/>
        <a:lstStyle/>
        <a:p>
          <a:pPr algn="ctr"/>
          <a:r>
            <a:rPr lang="en-US" sz="1800" dirty="0"/>
            <a:t>Accomplishments: </a:t>
          </a:r>
        </a:p>
        <a:p>
          <a:pPr algn="just"/>
          <a:r>
            <a:rPr lang="en-US" sz="1400" dirty="0"/>
            <a:t>Project designed in 2 days, constructed in 14 days using drywall and steel studs, 6 miles of piped oxygen, nurse call and emergency power.  Project completely framed 2,000 beds before the project was rescoped to finish 1,243 beds.  </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2">
            <a:lumMod val="50000"/>
          </a:schemeClr>
        </a:solidFill>
      </dgm:spPr>
      <dgm:t>
        <a:bodyPr/>
        <a:lstStyle/>
        <a:p>
          <a:r>
            <a:rPr lang="en-US" sz="1800" dirty="0"/>
            <a:t>Project Team:</a:t>
          </a:r>
        </a:p>
        <a:p>
          <a:r>
            <a:rPr lang="en-US" sz="1400" dirty="0"/>
            <a:t>US Army Corps of Engineers, ECC, Hensel Phelps, Davis Partnership Architects, Fentress Architects, RMH Group, Maxson Engineering</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X="-48" custLinFactNeighborY="1567">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dgm:spPr>
        <a:prstGeom prst="rect">
          <a:avLst/>
        </a:prstGeom>
        <a:solidFill>
          <a:schemeClr val="bg2">
            <a:lumMod val="50000"/>
          </a:schemeClr>
        </a:solidFill>
      </dgm:spPr>
    </dgm:pt>
    <dgm:pt modelId="{7BE36984-BAD5-4677-91AD-DF97EBE2D509}" type="pres">
      <dgm:prSet presAssocID="{31142EAC-A2BB-4365-8307-78226B2B1823}" presName="childText" presStyleLbl="lnNode1" presStyleIdx="0" presStyleCnt="2" custLinFactNeighborX="762" custLinFactNeighborY="165">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dgm:spPr>
        <a:prstGeom prst="rect">
          <a:avLst/>
        </a:prstGeom>
        <a:solidFill>
          <a:schemeClr val="bg2">
            <a:lumMod val="50000"/>
          </a:schemeClr>
        </a:solidFill>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2">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415425DD-A30D-42C2-9469-40DB907CADB7}">
      <dgm:prSet phldrT="[Text]" custT="1"/>
      <dgm:spPr>
        <a:solidFill>
          <a:schemeClr val="bg2">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pPr algn="ctr">
            <a:buNone/>
          </a:pPr>
          <a:r>
            <a:rPr lang="en-US" sz="1200" dirty="0"/>
            <a:t>04/24/2020</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76ACB6C1-4E0C-43A1-B5BA-76DDEE6D85D6}">
      <dgm:prSet phldrT="[Text]" custT="1"/>
      <dgm:spPr>
        <a:solidFill>
          <a:schemeClr val="bg1">
            <a:lumMod val="75000"/>
            <a:alpha val="90000"/>
          </a:schemeClr>
        </a:solidFill>
      </dgm:spPr>
      <dgm:t>
        <a:bodyPr/>
        <a:lstStyle/>
        <a:p>
          <a:pPr algn="ctr">
            <a:buNone/>
          </a:pPr>
          <a:endParaRPr lang="en-US" sz="1200" dirty="0"/>
        </a:p>
      </dgm:t>
    </dgm:pt>
    <dgm:pt modelId="{D43AAA8E-1363-4AC7-A9E9-BDAA268DD12C}" type="parTrans" cxnId="{7906065E-284C-41D2-8A29-52E69BDC1FE5}">
      <dgm:prSet/>
      <dgm:spPr/>
      <dgm:t>
        <a:bodyPr/>
        <a:lstStyle/>
        <a:p>
          <a:endParaRPr lang="en-US"/>
        </a:p>
      </dgm:t>
    </dgm:pt>
    <dgm:pt modelId="{1B99DEA4-3683-4B01-8F06-883BF2B79E74}" type="sibTrans" cxnId="{7906065E-284C-41D2-8A29-52E69BDC1FE5}">
      <dgm:prSet/>
      <dgm:spPr/>
      <dgm:t>
        <a:bodyPr/>
        <a:lstStyle/>
        <a:p>
          <a:endParaRPr lang="en-US"/>
        </a:p>
      </dgm:t>
    </dgm:pt>
    <dgm:pt modelId="{7F9EA361-4A9F-48AE-989E-70F107494F92}">
      <dgm:prSet custT="1"/>
      <dgm:spPr>
        <a:solidFill>
          <a:schemeClr val="bg1">
            <a:lumMod val="75000"/>
            <a:alpha val="90000"/>
          </a:schemeClr>
        </a:solidFill>
      </dgm:spPr>
      <dgm:t>
        <a:bodyPr/>
        <a:lstStyle/>
        <a:p>
          <a:pPr algn="ctr">
            <a:buNone/>
          </a:pPr>
          <a:r>
            <a:rPr lang="en-US" sz="1400" kern="1200" dirty="0"/>
            <a:t>Confidential</a:t>
          </a:r>
        </a:p>
      </dgm:t>
    </dgm:pt>
    <dgm:pt modelId="{7680F30D-D02F-4201-9B57-82F5215151D0}" type="parTrans" cxnId="{912472F4-88FB-4E1D-85F9-6AB9C4A037A4}">
      <dgm:prSet/>
      <dgm:spPr/>
      <dgm:t>
        <a:bodyPr/>
        <a:lstStyle/>
        <a:p>
          <a:endParaRPr lang="en-US"/>
        </a:p>
      </dgm:t>
    </dgm:pt>
    <dgm:pt modelId="{B248C537-A4A7-43B5-AB39-4B88AE2D45AA}" type="sibTrans" cxnId="{912472F4-88FB-4E1D-85F9-6AB9C4A037A4}">
      <dgm:prSet/>
      <dgm:spPr/>
      <dgm:t>
        <a:bodyPr/>
        <a:lstStyle/>
        <a:p>
          <a:endParaRPr lang="en-US"/>
        </a:p>
      </dgm:t>
    </dgm:pt>
    <dgm:pt modelId="{BA133CEB-23DE-4966-86A3-12191C5A205E}">
      <dgm:prSet custT="1"/>
      <dgm:spPr>
        <a:solidFill>
          <a:schemeClr val="bg1">
            <a:lumMod val="75000"/>
            <a:alpha val="90000"/>
          </a:schemeClr>
        </a:solidFill>
      </dgm:spPr>
      <dgm:t>
        <a:bodyPr/>
        <a:lstStyle/>
        <a:p>
          <a:pPr algn="ctr">
            <a:buNone/>
          </a:pPr>
          <a:endParaRPr lang="en-US" sz="1200" kern="1200" dirty="0">
            <a:solidFill>
              <a:prstClr val="black">
                <a:hueOff val="0"/>
                <a:satOff val="0"/>
                <a:lumOff val="0"/>
                <a:alphaOff val="0"/>
              </a:prstClr>
            </a:solidFill>
            <a:latin typeface="Calibri" panose="020F0502020204030204"/>
            <a:ea typeface="+mn-ea"/>
            <a:cs typeface="+mn-cs"/>
          </a:endParaRPr>
        </a:p>
      </dgm:t>
    </dgm:pt>
    <dgm:pt modelId="{A08EBD3E-95F5-4A70-BD7F-2156D66CE15C}" type="parTrans" cxnId="{CBF8CD5C-D316-454E-9998-D7BFBBCD688E}">
      <dgm:prSet/>
      <dgm:spPr/>
      <dgm:t>
        <a:bodyPr/>
        <a:lstStyle/>
        <a:p>
          <a:endParaRPr lang="en-US"/>
        </a:p>
      </dgm:t>
    </dgm:pt>
    <dgm:pt modelId="{CFD48AF5-2BC4-4497-914B-5E1571BFF73E}" type="sibTrans" cxnId="{CBF8CD5C-D316-454E-9998-D7BFBBCD688E}">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CBF8CD5C-D316-454E-9998-D7BFBBCD688E}" srcId="{C01E35A1-DFDF-4435-B6D8-EABF3CA5EF79}" destId="{BA133CEB-23DE-4966-86A3-12191C5A205E}" srcOrd="0" destOrd="0" parTransId="{A08EBD3E-95F5-4A70-BD7F-2156D66CE15C}" sibTransId="{CFD48AF5-2BC4-4497-914B-5E1571BFF73E}"/>
    <dgm:cxn modelId="{7906065E-284C-41D2-8A29-52E69BDC1FE5}" srcId="{415425DD-A30D-42C2-9469-40DB907CADB7}" destId="{76ACB6C1-4E0C-43A1-B5BA-76DDEE6D85D6}" srcOrd="0" destOrd="0" parTransId="{D43AAA8E-1363-4AC7-A9E9-BDAA268DD12C}" sibTransId="{1B99DEA4-3683-4B01-8F06-883BF2B79E74}"/>
    <dgm:cxn modelId="{7CF7576D-08FB-448B-AFC0-F32A557AB4BA}" type="presOf" srcId="{8EDEE3FF-6BEA-4D1F-963F-DB4AF2445B07}" destId="{78FC6CDC-BCD2-48EF-99FC-A6D683AA10CA}" srcOrd="0" destOrd="1"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AD72178C-D8A5-4616-8B0E-4D4F92E6B616}" type="presOf" srcId="{76ACB6C1-4E0C-43A1-B5BA-76DDEE6D85D6}" destId="{78FC6CDC-BCD2-48EF-99FC-A6D683AA10CA}" srcOrd="0" destOrd="0" presId="urn:microsoft.com/office/officeart/2005/8/layout/hList1"/>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1"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BF4D32DC-9054-458F-A32E-C3B4BFF0AFCA}" type="presOf" srcId="{BA133CEB-23DE-4966-86A3-12191C5A205E}" destId="{49C615C1-3B8F-4F99-A308-26A141B04A20}" srcOrd="0" destOrd="0" presId="urn:microsoft.com/office/officeart/2005/8/layout/hList1"/>
    <dgm:cxn modelId="{912472F4-88FB-4E1D-85F9-6AB9C4A037A4}" srcId="{C01E35A1-DFDF-4435-B6D8-EABF3CA5EF79}" destId="{7F9EA361-4A9F-48AE-989E-70F107494F92}" srcOrd="1" destOrd="0" parTransId="{7680F30D-D02F-4201-9B57-82F5215151D0}" sibTransId="{B248C537-A4A7-43B5-AB39-4B88AE2D45AA}"/>
    <dgm:cxn modelId="{C53675FD-DD5F-48C9-9825-C344D0F8D602}" type="presOf" srcId="{7F9EA361-4A9F-48AE-989E-70F107494F92}" destId="{49C615C1-3B8F-4F99-A308-26A141B04A20}" srcOrd="0" destOrd="1"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2" qsCatId="simple" csTypeId="urn:microsoft.com/office/officeart/2005/8/colors/accent1_2" csCatId="accent1" phldr="1"/>
      <dgm:spPr/>
    </dgm:pt>
    <dgm:pt modelId="{5EF4CC83-7809-4C81-9A05-5647B82A8F48}">
      <dgm:prSet phldrT="[Text]" custT="1"/>
      <dgm:spPr/>
      <dgm:t>
        <a:bodyPr/>
        <a:lstStyle/>
        <a:p>
          <a:r>
            <a:rPr lang="en-US" sz="1400" dirty="0">
              <a:latin typeface="+mn-lt"/>
              <a:cs typeface="Futura Md BT Medium"/>
            </a:rPr>
            <a:t>Ann H. Adams, </a:t>
          </a:r>
          <a:r>
            <a:rPr lang="en-US" sz="900" dirty="0">
              <a:latin typeface="+mn-lt"/>
              <a:cs typeface="Futura Md BT Medium"/>
            </a:rPr>
            <a:t>AIA, ACHA, EDAC, LEED GA </a:t>
          </a:r>
          <a:r>
            <a:rPr lang="en-US" sz="700" dirty="0">
              <a:latin typeface="+mn-lt"/>
              <a:cs typeface="Futura Md BT Medium"/>
            </a:rPr>
            <a:t>Ann.Adams@davispartnership.com</a:t>
          </a:r>
          <a:endParaRPr lang="en-US" sz="1400" dirty="0">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a:blip xmlns:r="http://schemas.openxmlformats.org/officeDocument/2006/relationships" r:embed="rId1"/>
          <a:srcRect/>
          <a:stretch>
            <a:fillRect l="-25000" r="-25000"/>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21B2764D-9BDF-408E-A55D-96101418CD7F}" type="pres">
      <dgm:prSet presAssocID="{A30F2E87-03B0-433B-B697-8F1B305C6689}" presName="linearFlow" presStyleCnt="0">
        <dgm:presLayoutVars>
          <dgm:dir/>
          <dgm:resizeHandles val="exact"/>
        </dgm:presLayoutVars>
      </dgm:prSet>
      <dgm:spPr/>
    </dgm:pt>
  </dgm:ptLst>
  <dgm:cxnLst>
    <dgm:cxn modelId="{4C8027B5-0A6C-4E77-8E92-3376CCE92215}" type="presOf" srcId="{A30F2E87-03B0-433B-B697-8F1B305C6689}" destId="{21B2764D-9BDF-408E-A55D-96101418CD7F}" srcOrd="0" destOrd="0" presId="urn:microsoft.com/office/officeart/2005/8/layout/vList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5AD5C4-1FCF-4000-89C3-6A171820A547}"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34050288-2B5B-4013-AE7E-4080392E91F6}">
      <dgm:prSet phldrT="[Text]" custT="1"/>
      <dgm:spPr>
        <a:solidFill>
          <a:schemeClr val="bg1">
            <a:lumMod val="50000"/>
          </a:schemeClr>
        </a:solidFill>
      </dgm:spPr>
      <dgm:t>
        <a:bodyPr/>
        <a:lstStyle/>
        <a:p>
          <a:pPr algn="ctr"/>
          <a:r>
            <a:rPr lang="en-US" sz="1800" dirty="0"/>
            <a:t>The Solution &amp; Project Delivery Method</a:t>
          </a:r>
        </a:p>
        <a:p>
          <a:pPr algn="l"/>
          <a:r>
            <a:rPr lang="en-US" sz="1000" dirty="0"/>
            <a:t>The process can be best defined as a Design-Assist project delivery method, with SLAM (the architect), WSP (the engineer) and Gilbane (the contractor) working together from day one. From design through construction, the team was on-call 24/7, with teams of staff working around the clock to see the project to completion.</a:t>
          </a:r>
        </a:p>
        <a:p>
          <a:pPr algn="l"/>
          <a:r>
            <a:rPr lang="en-US" sz="1000" dirty="0"/>
            <a:t>Daily hour-long meetings, sometimes up to four times per day, were held in person and virtually. Each day, SLAM issued a revised systems narrative and diagrammatic facility plan. Circulation and code were reviewed throughout with a code consultant.</a:t>
          </a:r>
        </a:p>
        <a:p>
          <a:pPr algn="l"/>
          <a:r>
            <a:rPr lang="en-US" sz="1000" dirty="0"/>
            <a:t>During the project, temporary cots were installed to get the facility open and operational as fast as possible. Meanwhile the design team assisted the Client in locating and procuring 270 new hospital beds to replace the temporary cots.  </a:t>
          </a:r>
        </a:p>
      </dgm:t>
    </dgm:pt>
    <dgm:pt modelId="{11D69184-55DB-4661-91D2-7D12BA15F2BA}" type="parTrans" cxnId="{8D9DBB41-5D47-47DE-8B25-5E6C88E29C5B}">
      <dgm:prSet/>
      <dgm:spPr/>
      <dgm:t>
        <a:bodyPr/>
        <a:lstStyle/>
        <a:p>
          <a:endParaRPr lang="en-US"/>
        </a:p>
      </dgm:t>
    </dgm:pt>
    <dgm:pt modelId="{BC0C0FF7-FFAE-4D46-8C2F-8B0D2E8B518C}" type="sibTrans" cxnId="{8D9DBB41-5D47-47DE-8B25-5E6C88E29C5B}">
      <dgm:prSet/>
      <dgm:spPr/>
      <dgm:t>
        <a:bodyPr/>
        <a:lstStyle/>
        <a:p>
          <a:endParaRPr lang="en-US"/>
        </a:p>
      </dgm:t>
    </dgm:pt>
    <dgm:pt modelId="{31142EAC-A2BB-4365-8307-78226B2B1823}">
      <dgm:prSet phldrT="[Text]" custT="1"/>
      <dgm:spPr>
        <a:solidFill>
          <a:schemeClr val="bg1">
            <a:lumMod val="50000"/>
          </a:schemeClr>
        </a:solidFill>
      </dgm:spPr>
      <dgm:t>
        <a:bodyPr/>
        <a:lstStyle/>
        <a:p>
          <a:pPr algn="ctr"/>
          <a:r>
            <a:rPr lang="en-US" sz="1800" dirty="0"/>
            <a:t>Accomplishments</a:t>
          </a:r>
        </a:p>
        <a:p>
          <a:pPr algn="l"/>
          <a:r>
            <a:rPr lang="en-US" sz="1100" dirty="0"/>
            <a:t>The facility was designed and constructed in four weeks. The project secured City approvals and a building permit over the course of two, three-hour building official walk-throughs. During the first three weeks of operation, the facility saw and discharged over 700 patients. </a:t>
          </a:r>
        </a:p>
      </dgm:t>
    </dgm:pt>
    <dgm:pt modelId="{85C797E2-EBA4-4EDD-9D04-A5A20F47CDD2}" type="parTrans" cxnId="{BF6C6CD9-AC90-4F58-87A7-2BE17F3696ED}">
      <dgm:prSet/>
      <dgm:spPr/>
      <dgm:t>
        <a:bodyPr/>
        <a:lstStyle/>
        <a:p>
          <a:endParaRPr lang="en-US"/>
        </a:p>
      </dgm:t>
    </dgm:pt>
    <dgm:pt modelId="{117BA3BF-C5A5-4DD8-83C4-459354479AB4}" type="sibTrans" cxnId="{BF6C6CD9-AC90-4F58-87A7-2BE17F3696ED}">
      <dgm:prSet/>
      <dgm:spPr/>
      <dgm:t>
        <a:bodyPr/>
        <a:lstStyle/>
        <a:p>
          <a:endParaRPr lang="en-US"/>
        </a:p>
      </dgm:t>
    </dgm:pt>
    <dgm:pt modelId="{EFF5BF7A-48F2-4913-B623-67E4BEA0109A}">
      <dgm:prSet phldrT="[Text]" custT="1"/>
      <dgm:spPr>
        <a:solidFill>
          <a:schemeClr val="bg1">
            <a:lumMod val="50000"/>
          </a:schemeClr>
        </a:solidFill>
      </dgm:spPr>
      <dgm:t>
        <a:bodyPr/>
        <a:lstStyle/>
        <a:p>
          <a:r>
            <a:rPr lang="en-US" sz="1800" dirty="0"/>
            <a:t>Project Team </a:t>
          </a:r>
        </a:p>
        <a:p>
          <a:r>
            <a:rPr lang="en-US" sz="1800" dirty="0"/>
            <a:t>SLAM (Architect), WSP (MEP Engineer), Code Red (Code Consultant), Gilbane (Contractor)</a:t>
          </a:r>
        </a:p>
      </dgm:t>
    </dgm:pt>
    <dgm:pt modelId="{A02A7433-1FDA-47E5-B0CC-D83D80E73EAE}" type="parTrans" cxnId="{2D2C90AA-5BF3-46BB-9729-F5813BF6559D}">
      <dgm:prSet/>
      <dgm:spPr/>
      <dgm:t>
        <a:bodyPr/>
        <a:lstStyle/>
        <a:p>
          <a:endParaRPr lang="en-US"/>
        </a:p>
      </dgm:t>
    </dgm:pt>
    <dgm:pt modelId="{4979FCCB-C242-480B-9BC3-637434645961}" type="sibTrans" cxnId="{2D2C90AA-5BF3-46BB-9729-F5813BF6559D}">
      <dgm:prSet/>
      <dgm:spPr/>
      <dgm:t>
        <a:bodyPr/>
        <a:lstStyle/>
        <a:p>
          <a:endParaRPr lang="en-US"/>
        </a:p>
      </dgm:t>
    </dgm:pt>
    <dgm:pt modelId="{AF42AB70-79C9-46C7-8077-742650D52A8E}" type="pres">
      <dgm:prSet presAssocID="{315AD5C4-1FCF-4000-89C3-6A171820A547}" presName="layout" presStyleCnt="0">
        <dgm:presLayoutVars>
          <dgm:chMax/>
          <dgm:chPref/>
          <dgm:dir/>
          <dgm:animOne val="branch"/>
          <dgm:animLvl val="lvl"/>
          <dgm:resizeHandles/>
        </dgm:presLayoutVars>
      </dgm:prSet>
      <dgm:spPr/>
    </dgm:pt>
    <dgm:pt modelId="{81E06E82-42C3-454E-80F3-DF6E450269DD}" type="pres">
      <dgm:prSet presAssocID="{34050288-2B5B-4013-AE7E-4080392E91F6}" presName="root" presStyleCnt="0">
        <dgm:presLayoutVars>
          <dgm:chMax/>
          <dgm:chPref val="4"/>
        </dgm:presLayoutVars>
      </dgm:prSet>
      <dgm:spPr/>
    </dgm:pt>
    <dgm:pt modelId="{2ADB2A4B-F646-421F-8984-737877BCD226}" type="pres">
      <dgm:prSet presAssocID="{34050288-2B5B-4013-AE7E-4080392E91F6}" presName="rootComposite" presStyleCnt="0">
        <dgm:presLayoutVars/>
      </dgm:prSet>
      <dgm:spPr/>
    </dgm:pt>
    <dgm:pt modelId="{A7D5CF23-69C6-4FB4-BC1D-6BE4F169D2F2}" type="pres">
      <dgm:prSet presAssocID="{34050288-2B5B-4013-AE7E-4080392E91F6}" presName="rootText" presStyleLbl="node0" presStyleIdx="0" presStyleCnt="1" custScaleY="149118" custLinFactNeighborX="-48" custLinFactNeighborY="1567">
        <dgm:presLayoutVars>
          <dgm:chMax/>
          <dgm:chPref val="4"/>
        </dgm:presLayoutVars>
      </dgm:prSet>
      <dgm:spPr>
        <a:prstGeom prst="rect">
          <a:avLst/>
        </a:prstGeom>
      </dgm:spPr>
    </dgm:pt>
    <dgm:pt modelId="{0007A75A-CE1D-4AA7-A570-0836D0591DC2}" type="pres">
      <dgm:prSet presAssocID="{34050288-2B5B-4013-AE7E-4080392E91F6}" presName="childShape" presStyleCnt="0">
        <dgm:presLayoutVars>
          <dgm:chMax val="0"/>
          <dgm:chPref val="0"/>
        </dgm:presLayoutVars>
      </dgm:prSet>
      <dgm:spPr/>
    </dgm:pt>
    <dgm:pt modelId="{6760D348-0F73-4411-BE0A-62BD2B5FC241}" type="pres">
      <dgm:prSet presAssocID="{31142EAC-A2BB-4365-8307-78226B2B1823}" presName="childComposite" presStyleCnt="0">
        <dgm:presLayoutVars>
          <dgm:chMax val="0"/>
          <dgm:chPref val="0"/>
        </dgm:presLayoutVars>
      </dgm:prSet>
      <dgm:spPr/>
    </dgm:pt>
    <dgm:pt modelId="{E5450344-C098-43BB-BCE6-6D95C43F85A0}" type="pres">
      <dgm:prSet presAssocID="{31142EAC-A2BB-4365-8307-78226B2B1823}" presName="Image" presStyleLbl="node1" presStyleIdx="0" presStyleCnt="2"/>
      <dgm:spPr>
        <a:prstGeom prst="rect">
          <a:avLst/>
        </a:prstGeom>
        <a:solidFill>
          <a:schemeClr val="bg1">
            <a:lumMod val="50000"/>
          </a:schemeClr>
        </a:solidFill>
      </dgm:spPr>
    </dgm:pt>
    <dgm:pt modelId="{7BE36984-BAD5-4677-91AD-DF97EBE2D509}" type="pres">
      <dgm:prSet presAssocID="{31142EAC-A2BB-4365-8307-78226B2B1823}" presName="childText" presStyleLbl="lnNode1" presStyleIdx="0" presStyleCnt="2">
        <dgm:presLayoutVars>
          <dgm:chMax val="0"/>
          <dgm:chPref val="0"/>
          <dgm:bulletEnabled val="1"/>
        </dgm:presLayoutVars>
      </dgm:prSet>
      <dgm:spPr>
        <a:prstGeom prst="rect">
          <a:avLst/>
        </a:prstGeom>
      </dgm:spPr>
    </dgm:pt>
    <dgm:pt modelId="{FA38E0EA-FE84-4254-B043-FF79FFB8B2F8}" type="pres">
      <dgm:prSet presAssocID="{EFF5BF7A-48F2-4913-B623-67E4BEA0109A}" presName="childComposite" presStyleCnt="0">
        <dgm:presLayoutVars>
          <dgm:chMax val="0"/>
          <dgm:chPref val="0"/>
        </dgm:presLayoutVars>
      </dgm:prSet>
      <dgm:spPr/>
    </dgm:pt>
    <dgm:pt modelId="{3FA8E7C5-D29C-40FA-BD91-F4988FC4D41C}" type="pres">
      <dgm:prSet presAssocID="{EFF5BF7A-48F2-4913-B623-67E4BEA0109A}" presName="Image" presStyleLbl="node1" presStyleIdx="1" presStyleCnt="2"/>
      <dgm:spPr>
        <a:prstGeom prst="rect">
          <a:avLst/>
        </a:prstGeom>
        <a:solidFill>
          <a:schemeClr val="bg1">
            <a:lumMod val="50000"/>
          </a:schemeClr>
        </a:solidFill>
      </dgm:spPr>
    </dgm:pt>
    <dgm:pt modelId="{3C8FC965-B6E4-45AA-93F1-7702A94155B9}" type="pres">
      <dgm:prSet presAssocID="{EFF5BF7A-48F2-4913-B623-67E4BEA0109A}" presName="childText" presStyleLbl="lnNode1" presStyleIdx="1" presStyleCnt="2">
        <dgm:presLayoutVars>
          <dgm:chMax val="0"/>
          <dgm:chPref val="0"/>
          <dgm:bulletEnabled val="1"/>
        </dgm:presLayoutVars>
      </dgm:prSet>
      <dgm:spPr>
        <a:prstGeom prst="rect">
          <a:avLst/>
        </a:prstGeom>
      </dgm:spPr>
    </dgm:pt>
  </dgm:ptLst>
  <dgm:cxnLst>
    <dgm:cxn modelId="{9D4D1304-3413-4B94-A4A2-BA53E8C58879}" type="presOf" srcId="{315AD5C4-1FCF-4000-89C3-6A171820A547}" destId="{AF42AB70-79C9-46C7-8077-742650D52A8E}" srcOrd="0" destOrd="0" presId="urn:microsoft.com/office/officeart/2008/layout/PictureAccentList"/>
    <dgm:cxn modelId="{E88C8D29-B9FA-4565-8658-D46D5942A9ED}" type="presOf" srcId="{EFF5BF7A-48F2-4913-B623-67E4BEA0109A}" destId="{3C8FC965-B6E4-45AA-93F1-7702A94155B9}" srcOrd="0" destOrd="0" presId="urn:microsoft.com/office/officeart/2008/layout/PictureAccentList"/>
    <dgm:cxn modelId="{C5980F2E-6E7A-466D-A77C-5A474E8AFF13}" type="presOf" srcId="{34050288-2B5B-4013-AE7E-4080392E91F6}" destId="{A7D5CF23-69C6-4FB4-BC1D-6BE4F169D2F2}" srcOrd="0" destOrd="0" presId="urn:microsoft.com/office/officeart/2008/layout/PictureAccentList"/>
    <dgm:cxn modelId="{8D9DBB41-5D47-47DE-8B25-5E6C88E29C5B}" srcId="{315AD5C4-1FCF-4000-89C3-6A171820A547}" destId="{34050288-2B5B-4013-AE7E-4080392E91F6}" srcOrd="0" destOrd="0" parTransId="{11D69184-55DB-4661-91D2-7D12BA15F2BA}" sibTransId="{BC0C0FF7-FFAE-4D46-8C2F-8B0D2E8B518C}"/>
    <dgm:cxn modelId="{783FC17B-A2AF-4CC8-AC51-7C184091D6FD}" type="presOf" srcId="{31142EAC-A2BB-4365-8307-78226B2B1823}" destId="{7BE36984-BAD5-4677-91AD-DF97EBE2D509}" srcOrd="0" destOrd="0" presId="urn:microsoft.com/office/officeart/2008/layout/PictureAccentList"/>
    <dgm:cxn modelId="{2D2C90AA-5BF3-46BB-9729-F5813BF6559D}" srcId="{34050288-2B5B-4013-AE7E-4080392E91F6}" destId="{EFF5BF7A-48F2-4913-B623-67E4BEA0109A}" srcOrd="1" destOrd="0" parTransId="{A02A7433-1FDA-47E5-B0CC-D83D80E73EAE}" sibTransId="{4979FCCB-C242-480B-9BC3-637434645961}"/>
    <dgm:cxn modelId="{BF6C6CD9-AC90-4F58-87A7-2BE17F3696ED}" srcId="{34050288-2B5B-4013-AE7E-4080392E91F6}" destId="{31142EAC-A2BB-4365-8307-78226B2B1823}" srcOrd="0" destOrd="0" parTransId="{85C797E2-EBA4-4EDD-9D04-A5A20F47CDD2}" sibTransId="{117BA3BF-C5A5-4DD8-83C4-459354479AB4}"/>
    <dgm:cxn modelId="{5C5B1DD6-4848-4479-BD72-0DC6004CC6BC}" type="presParOf" srcId="{AF42AB70-79C9-46C7-8077-742650D52A8E}" destId="{81E06E82-42C3-454E-80F3-DF6E450269DD}" srcOrd="0" destOrd="0" presId="urn:microsoft.com/office/officeart/2008/layout/PictureAccentList"/>
    <dgm:cxn modelId="{37DB503E-8C22-4505-B237-2F0B8A2C36B4}" type="presParOf" srcId="{81E06E82-42C3-454E-80F3-DF6E450269DD}" destId="{2ADB2A4B-F646-421F-8984-737877BCD226}" srcOrd="0" destOrd="0" presId="urn:microsoft.com/office/officeart/2008/layout/PictureAccentList"/>
    <dgm:cxn modelId="{62FE37A9-F78E-4881-B251-9D708BD4A61D}" type="presParOf" srcId="{2ADB2A4B-F646-421F-8984-737877BCD226}" destId="{A7D5CF23-69C6-4FB4-BC1D-6BE4F169D2F2}" srcOrd="0" destOrd="0" presId="urn:microsoft.com/office/officeart/2008/layout/PictureAccentList"/>
    <dgm:cxn modelId="{377FEF09-5D38-4399-9DAC-6BCD3BBDF3BB}" type="presParOf" srcId="{81E06E82-42C3-454E-80F3-DF6E450269DD}" destId="{0007A75A-CE1D-4AA7-A570-0836D0591DC2}" srcOrd="1" destOrd="0" presId="urn:microsoft.com/office/officeart/2008/layout/PictureAccentList"/>
    <dgm:cxn modelId="{BC422F2A-6989-40C5-9800-2A56E7C50D01}" type="presParOf" srcId="{0007A75A-CE1D-4AA7-A570-0836D0591DC2}" destId="{6760D348-0F73-4411-BE0A-62BD2B5FC241}" srcOrd="0" destOrd="0" presId="urn:microsoft.com/office/officeart/2008/layout/PictureAccentList"/>
    <dgm:cxn modelId="{9FB7588F-995B-4E68-BEC9-C7CA04228A1F}" type="presParOf" srcId="{6760D348-0F73-4411-BE0A-62BD2B5FC241}" destId="{E5450344-C098-43BB-BCE6-6D95C43F85A0}" srcOrd="0" destOrd="0" presId="urn:microsoft.com/office/officeart/2008/layout/PictureAccentList"/>
    <dgm:cxn modelId="{03BCFFEB-C7F8-4579-9F87-F74A43503F17}" type="presParOf" srcId="{6760D348-0F73-4411-BE0A-62BD2B5FC241}" destId="{7BE36984-BAD5-4677-91AD-DF97EBE2D509}" srcOrd="1" destOrd="0" presId="urn:microsoft.com/office/officeart/2008/layout/PictureAccentList"/>
    <dgm:cxn modelId="{AB7F099B-8D32-4A39-8B21-63C6300913F3}" type="presParOf" srcId="{0007A75A-CE1D-4AA7-A570-0836D0591DC2}" destId="{FA38E0EA-FE84-4254-B043-FF79FFB8B2F8}" srcOrd="1" destOrd="0" presId="urn:microsoft.com/office/officeart/2008/layout/PictureAccentList"/>
    <dgm:cxn modelId="{63B2B7D9-D9D1-412A-8619-A24B5452A305}" type="presParOf" srcId="{FA38E0EA-FE84-4254-B043-FF79FFB8B2F8}" destId="{3FA8E7C5-D29C-40FA-BD91-F4988FC4D41C}" srcOrd="0" destOrd="0" presId="urn:microsoft.com/office/officeart/2008/layout/PictureAccentList"/>
    <dgm:cxn modelId="{16F03FEB-0D25-4E87-B65B-70FC93A8C6B5}" type="presParOf" srcId="{FA38E0EA-FE84-4254-B043-FF79FFB8B2F8}" destId="{3C8FC965-B6E4-45AA-93F1-7702A94155B9}"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030083-159F-4306-A1F1-1DD79316689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01E35A1-DFDF-4435-B6D8-EABF3CA5EF79}">
      <dgm:prSet phldrT="[Text]" custT="1"/>
      <dgm:spPr>
        <a:solidFill>
          <a:schemeClr val="bg1">
            <a:lumMod val="50000"/>
          </a:schemeClr>
        </a:solidFill>
        <a:ln>
          <a:solidFill>
            <a:schemeClr val="bg1">
              <a:lumMod val="50000"/>
            </a:schemeClr>
          </a:solidFill>
        </a:ln>
      </dgm:spPr>
      <dgm:t>
        <a:bodyPr/>
        <a:lstStyle/>
        <a:p>
          <a:r>
            <a:rPr lang="en-US" sz="1400" dirty="0"/>
            <a:t>Construction Cost</a:t>
          </a:r>
        </a:p>
      </dgm:t>
    </dgm:pt>
    <dgm:pt modelId="{00A87355-3CCB-4AAA-A63B-E336754A82EC}" type="parTrans" cxnId="{6DA44C55-5198-45E7-9015-9DFC694EFDEF}">
      <dgm:prSet/>
      <dgm:spPr/>
      <dgm:t>
        <a:bodyPr/>
        <a:lstStyle/>
        <a:p>
          <a:endParaRPr lang="en-US"/>
        </a:p>
      </dgm:t>
    </dgm:pt>
    <dgm:pt modelId="{8E7CD268-4C54-4086-852C-A04F4127DE62}" type="sibTrans" cxnId="{6DA44C55-5198-45E7-9015-9DFC694EFDEF}">
      <dgm:prSet/>
      <dgm:spPr/>
      <dgm:t>
        <a:bodyPr/>
        <a:lstStyle/>
        <a:p>
          <a:endParaRPr lang="en-US"/>
        </a:p>
      </dgm:t>
    </dgm:pt>
    <dgm:pt modelId="{833FAF97-17F6-42EF-B61B-023B40FB1F57}">
      <dgm:prSet phldrT="[Text]" custT="1"/>
      <dgm:spPr>
        <a:solidFill>
          <a:schemeClr val="bg1">
            <a:lumMod val="75000"/>
            <a:alpha val="90000"/>
          </a:schemeClr>
        </a:solidFill>
      </dgm:spPr>
      <dgm:t>
        <a:bodyPr/>
        <a:lstStyle/>
        <a:p>
          <a:r>
            <a:rPr lang="en-US" sz="1200" dirty="0"/>
            <a:t>$3.5M </a:t>
          </a:r>
        </a:p>
      </dgm:t>
    </dgm:pt>
    <dgm:pt modelId="{1BB7A554-94AD-4955-868B-9C3927C7512C}" type="parTrans" cxnId="{1EBA8939-B4BF-40E9-871B-72BA3CBAE690}">
      <dgm:prSet/>
      <dgm:spPr/>
      <dgm:t>
        <a:bodyPr/>
        <a:lstStyle/>
        <a:p>
          <a:endParaRPr lang="en-US"/>
        </a:p>
      </dgm:t>
    </dgm:pt>
    <dgm:pt modelId="{AFC1F7D4-0244-49EE-AF4B-CA68CBB2B801}" type="sibTrans" cxnId="{1EBA8939-B4BF-40E9-871B-72BA3CBAE690}">
      <dgm:prSet/>
      <dgm:spPr/>
      <dgm:t>
        <a:bodyPr/>
        <a:lstStyle/>
        <a:p>
          <a:endParaRPr lang="en-US"/>
        </a:p>
      </dgm:t>
    </dgm:pt>
    <dgm:pt modelId="{415425DD-A30D-42C2-9469-40DB907CADB7}">
      <dgm:prSet phldrT="[Text]" custT="1"/>
      <dgm:spPr>
        <a:solidFill>
          <a:schemeClr val="bg1">
            <a:lumMod val="50000"/>
          </a:schemeClr>
        </a:solidFill>
        <a:ln>
          <a:solidFill>
            <a:schemeClr val="bg1">
              <a:lumMod val="50000"/>
            </a:schemeClr>
          </a:solidFill>
        </a:ln>
      </dgm:spPr>
      <dgm:t>
        <a:bodyPr/>
        <a:lstStyle/>
        <a:p>
          <a:r>
            <a:rPr lang="en-US" sz="1400" dirty="0"/>
            <a:t>Completion Date</a:t>
          </a:r>
        </a:p>
      </dgm:t>
    </dgm:pt>
    <dgm:pt modelId="{4D3300B0-3EAE-48DE-946A-250F4CFEF133}" type="parTrans" cxnId="{F8475C7D-7499-403B-9971-BA188A516D3C}">
      <dgm:prSet/>
      <dgm:spPr/>
      <dgm:t>
        <a:bodyPr/>
        <a:lstStyle/>
        <a:p>
          <a:endParaRPr lang="en-US"/>
        </a:p>
      </dgm:t>
    </dgm:pt>
    <dgm:pt modelId="{274A9EC8-5825-4285-96C8-25DBD00F3DB6}" type="sibTrans" cxnId="{F8475C7D-7499-403B-9971-BA188A516D3C}">
      <dgm:prSet/>
      <dgm:spPr/>
      <dgm:t>
        <a:bodyPr/>
        <a:lstStyle/>
        <a:p>
          <a:endParaRPr lang="en-US"/>
        </a:p>
      </dgm:t>
    </dgm:pt>
    <dgm:pt modelId="{8EDEE3FF-6BEA-4D1F-963F-DB4AF2445B07}">
      <dgm:prSet phldrT="[Text]" custT="1"/>
      <dgm:spPr>
        <a:solidFill>
          <a:schemeClr val="bg1">
            <a:lumMod val="75000"/>
            <a:alpha val="90000"/>
          </a:schemeClr>
        </a:solidFill>
      </dgm:spPr>
      <dgm:t>
        <a:bodyPr/>
        <a:lstStyle/>
        <a:p>
          <a:r>
            <a:rPr lang="en-US" sz="1200" dirty="0"/>
            <a:t>April 9, 2020</a:t>
          </a:r>
        </a:p>
      </dgm:t>
    </dgm:pt>
    <dgm:pt modelId="{12CA1E0A-ADFD-4934-9970-CE608A186F27}" type="parTrans" cxnId="{E80A9EBA-FCE3-4AE2-88F4-E46004808A08}">
      <dgm:prSet/>
      <dgm:spPr/>
      <dgm:t>
        <a:bodyPr/>
        <a:lstStyle/>
        <a:p>
          <a:endParaRPr lang="en-US"/>
        </a:p>
      </dgm:t>
    </dgm:pt>
    <dgm:pt modelId="{5D2B23C1-DF20-4F98-A96B-384673C7E8A8}" type="sibTrans" cxnId="{E80A9EBA-FCE3-4AE2-88F4-E46004808A08}">
      <dgm:prSet/>
      <dgm:spPr/>
      <dgm:t>
        <a:bodyPr/>
        <a:lstStyle/>
        <a:p>
          <a:endParaRPr lang="en-US"/>
        </a:p>
      </dgm:t>
    </dgm:pt>
    <dgm:pt modelId="{F464E6A2-0A8E-4ED9-B2DD-0B02A0BAE07D}" type="pres">
      <dgm:prSet presAssocID="{97030083-159F-4306-A1F1-1DD793166896}" presName="Name0" presStyleCnt="0">
        <dgm:presLayoutVars>
          <dgm:dir/>
          <dgm:animLvl val="lvl"/>
          <dgm:resizeHandles val="exact"/>
        </dgm:presLayoutVars>
      </dgm:prSet>
      <dgm:spPr/>
    </dgm:pt>
    <dgm:pt modelId="{9DCB9884-A561-4BDF-9E5B-B22343A52D95}" type="pres">
      <dgm:prSet presAssocID="{C01E35A1-DFDF-4435-B6D8-EABF3CA5EF79}" presName="composite" presStyleCnt="0"/>
      <dgm:spPr/>
    </dgm:pt>
    <dgm:pt modelId="{C108F6A7-EA69-4CE9-A38E-840D0F278E4F}" type="pres">
      <dgm:prSet presAssocID="{C01E35A1-DFDF-4435-B6D8-EABF3CA5EF79}" presName="parTx" presStyleLbl="alignNode1" presStyleIdx="0" presStyleCnt="2" custScaleY="123647">
        <dgm:presLayoutVars>
          <dgm:chMax val="0"/>
          <dgm:chPref val="0"/>
          <dgm:bulletEnabled val="1"/>
        </dgm:presLayoutVars>
      </dgm:prSet>
      <dgm:spPr/>
    </dgm:pt>
    <dgm:pt modelId="{49C615C1-3B8F-4F99-A308-26A141B04A20}" type="pres">
      <dgm:prSet presAssocID="{C01E35A1-DFDF-4435-B6D8-EABF3CA5EF79}" presName="desTx" presStyleLbl="alignAccFollowNode1" presStyleIdx="0" presStyleCnt="2" custScaleY="100000" custLinFactNeighborX="-103" custLinFactNeighborY="18745">
        <dgm:presLayoutVars>
          <dgm:bulletEnabled val="1"/>
        </dgm:presLayoutVars>
      </dgm:prSet>
      <dgm:spPr/>
    </dgm:pt>
    <dgm:pt modelId="{A6E4A630-149D-492A-BE7A-B1BF9FD64A8D}" type="pres">
      <dgm:prSet presAssocID="{8E7CD268-4C54-4086-852C-A04F4127DE62}" presName="space" presStyleCnt="0"/>
      <dgm:spPr/>
    </dgm:pt>
    <dgm:pt modelId="{45F2E286-AA05-486A-8E50-3F00BF12B3E5}" type="pres">
      <dgm:prSet presAssocID="{415425DD-A30D-42C2-9469-40DB907CADB7}" presName="composite" presStyleCnt="0"/>
      <dgm:spPr/>
    </dgm:pt>
    <dgm:pt modelId="{9F216E40-EC32-4218-B5F3-8D597038B0B3}" type="pres">
      <dgm:prSet presAssocID="{415425DD-A30D-42C2-9469-40DB907CADB7}" presName="parTx" presStyleLbl="alignNode1" presStyleIdx="1" presStyleCnt="2" custScaleY="123647">
        <dgm:presLayoutVars>
          <dgm:chMax val="0"/>
          <dgm:chPref val="0"/>
          <dgm:bulletEnabled val="1"/>
        </dgm:presLayoutVars>
      </dgm:prSet>
      <dgm:spPr/>
    </dgm:pt>
    <dgm:pt modelId="{78FC6CDC-BCD2-48EF-99FC-A6D683AA10CA}" type="pres">
      <dgm:prSet presAssocID="{415425DD-A30D-42C2-9469-40DB907CADB7}" presName="desTx" presStyleLbl="alignAccFollowNode1" presStyleIdx="1" presStyleCnt="2" custScaleY="100000" custLinFactNeighborX="-103" custLinFactNeighborY="18745">
        <dgm:presLayoutVars>
          <dgm:bulletEnabled val="1"/>
        </dgm:presLayoutVars>
      </dgm:prSet>
      <dgm:spPr/>
    </dgm:pt>
  </dgm:ptLst>
  <dgm:cxnLst>
    <dgm:cxn modelId="{F7B51833-CC3A-46F5-AD20-87D26AFB0ADB}" type="presOf" srcId="{415425DD-A30D-42C2-9469-40DB907CADB7}" destId="{9F216E40-EC32-4218-B5F3-8D597038B0B3}" srcOrd="0" destOrd="0" presId="urn:microsoft.com/office/officeart/2005/8/layout/hList1"/>
    <dgm:cxn modelId="{1EBA8939-B4BF-40E9-871B-72BA3CBAE690}" srcId="{C01E35A1-DFDF-4435-B6D8-EABF3CA5EF79}" destId="{833FAF97-17F6-42EF-B61B-023B40FB1F57}" srcOrd="0" destOrd="0" parTransId="{1BB7A554-94AD-4955-868B-9C3927C7512C}" sibTransId="{AFC1F7D4-0244-49EE-AF4B-CA68CBB2B801}"/>
    <dgm:cxn modelId="{0D0C3561-C756-4FC7-8AB6-4BD3E48B9C73}" type="presOf" srcId="{833FAF97-17F6-42EF-B61B-023B40FB1F57}" destId="{49C615C1-3B8F-4F99-A308-26A141B04A20}" srcOrd="0" destOrd="0" presId="urn:microsoft.com/office/officeart/2005/8/layout/hList1"/>
    <dgm:cxn modelId="{7CF7576D-08FB-448B-AFC0-F32A557AB4BA}" type="presOf" srcId="{8EDEE3FF-6BEA-4D1F-963F-DB4AF2445B07}" destId="{78FC6CDC-BCD2-48EF-99FC-A6D683AA10CA}" srcOrd="0" destOrd="0" presId="urn:microsoft.com/office/officeart/2005/8/layout/hList1"/>
    <dgm:cxn modelId="{6DA44C55-5198-45E7-9015-9DFC694EFDEF}" srcId="{97030083-159F-4306-A1F1-1DD793166896}" destId="{C01E35A1-DFDF-4435-B6D8-EABF3CA5EF79}" srcOrd="0" destOrd="0" parTransId="{00A87355-3CCB-4AAA-A63B-E336754A82EC}" sibTransId="{8E7CD268-4C54-4086-852C-A04F4127DE62}"/>
    <dgm:cxn modelId="{F8475C7D-7499-403B-9971-BA188A516D3C}" srcId="{97030083-159F-4306-A1F1-1DD793166896}" destId="{415425DD-A30D-42C2-9469-40DB907CADB7}" srcOrd="1" destOrd="0" parTransId="{4D3300B0-3EAE-48DE-946A-250F4CFEF133}" sibTransId="{274A9EC8-5825-4285-96C8-25DBD00F3DB6}"/>
    <dgm:cxn modelId="{4F73918D-167E-4DA8-83B2-EF3586099946}" type="presOf" srcId="{97030083-159F-4306-A1F1-1DD793166896}" destId="{F464E6A2-0A8E-4ED9-B2DD-0B02A0BAE07D}" srcOrd="0" destOrd="0" presId="urn:microsoft.com/office/officeart/2005/8/layout/hList1"/>
    <dgm:cxn modelId="{E80A9EBA-FCE3-4AE2-88F4-E46004808A08}" srcId="{415425DD-A30D-42C2-9469-40DB907CADB7}" destId="{8EDEE3FF-6BEA-4D1F-963F-DB4AF2445B07}" srcOrd="0" destOrd="0" parTransId="{12CA1E0A-ADFD-4934-9970-CE608A186F27}" sibTransId="{5D2B23C1-DF20-4F98-A96B-384673C7E8A8}"/>
    <dgm:cxn modelId="{5B8923D6-7ABE-40EF-A01C-36ECBA02C8DD}" type="presOf" srcId="{C01E35A1-DFDF-4435-B6D8-EABF3CA5EF79}" destId="{C108F6A7-EA69-4CE9-A38E-840D0F278E4F}" srcOrd="0" destOrd="0" presId="urn:microsoft.com/office/officeart/2005/8/layout/hList1"/>
    <dgm:cxn modelId="{3997DF18-00A9-4D7C-8625-A5BE585E5804}" type="presParOf" srcId="{F464E6A2-0A8E-4ED9-B2DD-0B02A0BAE07D}" destId="{9DCB9884-A561-4BDF-9E5B-B22343A52D95}" srcOrd="0" destOrd="0" presId="urn:microsoft.com/office/officeart/2005/8/layout/hList1"/>
    <dgm:cxn modelId="{F9C56329-4216-4476-89BA-44B1AEADEA7A}" type="presParOf" srcId="{9DCB9884-A561-4BDF-9E5B-B22343A52D95}" destId="{C108F6A7-EA69-4CE9-A38E-840D0F278E4F}" srcOrd="0" destOrd="0" presId="urn:microsoft.com/office/officeart/2005/8/layout/hList1"/>
    <dgm:cxn modelId="{53F3D1B3-7E97-4D45-8DE7-2C675C97D5C3}" type="presParOf" srcId="{9DCB9884-A561-4BDF-9E5B-B22343A52D95}" destId="{49C615C1-3B8F-4F99-A308-26A141B04A20}" srcOrd="1" destOrd="0" presId="urn:microsoft.com/office/officeart/2005/8/layout/hList1"/>
    <dgm:cxn modelId="{11BCA466-F5AC-41E4-B9F3-1A8C6A000F4E}" type="presParOf" srcId="{F464E6A2-0A8E-4ED9-B2DD-0B02A0BAE07D}" destId="{A6E4A630-149D-492A-BE7A-B1BF9FD64A8D}" srcOrd="1" destOrd="0" presId="urn:microsoft.com/office/officeart/2005/8/layout/hList1"/>
    <dgm:cxn modelId="{E1CC9279-4CE0-4ECC-BB33-F09591FCC1AE}" type="presParOf" srcId="{F464E6A2-0A8E-4ED9-B2DD-0B02A0BAE07D}" destId="{45F2E286-AA05-486A-8E50-3F00BF12B3E5}" srcOrd="2" destOrd="0" presId="urn:microsoft.com/office/officeart/2005/8/layout/hList1"/>
    <dgm:cxn modelId="{A9C17BCD-2122-4FBC-A19C-C450B931CE0D}" type="presParOf" srcId="{45F2E286-AA05-486A-8E50-3F00BF12B3E5}" destId="{9F216E40-EC32-4218-B5F3-8D597038B0B3}" srcOrd="0" destOrd="0" presId="urn:microsoft.com/office/officeart/2005/8/layout/hList1"/>
    <dgm:cxn modelId="{5247734A-6889-48E6-9C67-AA570ECFDC0B}" type="presParOf" srcId="{45F2E286-AA05-486A-8E50-3F00BF12B3E5}" destId="{78FC6CDC-BCD2-48EF-99FC-A6D683AA10CA}"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1">
            <a:lumMod val="50000"/>
          </a:schemeClr>
        </a:solidFill>
      </dgm:spPr>
      <dgm:t>
        <a:bodyPr/>
        <a:lstStyle/>
        <a:p>
          <a:r>
            <a:rPr lang="en-US" sz="1400" dirty="0">
              <a:solidFill>
                <a:schemeClr val="bg1"/>
              </a:solidFill>
              <a:latin typeface="+mn-lt"/>
              <a:cs typeface="Futura Md BT Medium"/>
            </a:rPr>
            <a:t>The S/L/A/M Collaborative</a:t>
          </a:r>
        </a:p>
        <a:p>
          <a:r>
            <a:rPr lang="en-US" sz="1400" dirty="0">
              <a:solidFill>
                <a:schemeClr val="bg1"/>
              </a:solidFill>
              <a:latin typeface="+mn-lt"/>
              <a:cs typeface="Futura Md BT Medium"/>
            </a:rPr>
            <a:t>Architect of Record</a:t>
          </a:r>
          <a:endParaRPr lang="en-US" sz="14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0F2E87-03B0-433B-B697-8F1B305C6689}" type="doc">
      <dgm:prSet loTypeId="urn:microsoft.com/office/officeart/2005/8/layout/vList3" loCatId="picture" qsTypeId="urn:microsoft.com/office/officeart/2005/8/quickstyle/simple1" qsCatId="simple" csTypeId="urn:microsoft.com/office/officeart/2005/8/colors/accent1_2" csCatId="accent1" phldr="1"/>
      <dgm:spPr/>
    </dgm:pt>
    <dgm:pt modelId="{5EF4CC83-7809-4C81-9A05-5647B82A8F48}">
      <dgm:prSet phldrT="[Text]" custT="1"/>
      <dgm:spPr>
        <a:solidFill>
          <a:schemeClr val="bg2">
            <a:lumMod val="50000"/>
          </a:schemeClr>
        </a:solidFill>
      </dgm:spPr>
      <dgm:t>
        <a:bodyPr/>
        <a:lstStyle/>
        <a:p>
          <a:r>
            <a:rPr lang="en-US" sz="1600" dirty="0">
              <a:solidFill>
                <a:schemeClr val="bg1"/>
              </a:solidFill>
              <a:latin typeface="+mn-lt"/>
              <a:cs typeface="Futura Md BT Medium"/>
            </a:rPr>
            <a:t>Hammel, Green and Abrahamson, Inc.</a:t>
          </a:r>
          <a:endParaRPr lang="en-US" sz="1600" dirty="0">
            <a:solidFill>
              <a:schemeClr val="bg1"/>
            </a:solidFill>
            <a:latin typeface="+mn-lt"/>
          </a:endParaRPr>
        </a:p>
      </dgm:t>
    </dgm:pt>
    <dgm:pt modelId="{FBEAA466-DD4D-4B6A-9930-2DA5F9541DC7}" type="parTrans" cxnId="{A1B3B6D7-D427-46DC-8CF7-240DBF510227}">
      <dgm:prSet/>
      <dgm:spPr/>
      <dgm:t>
        <a:bodyPr/>
        <a:lstStyle/>
        <a:p>
          <a:endParaRPr lang="en-US"/>
        </a:p>
      </dgm:t>
    </dgm:pt>
    <dgm:pt modelId="{5D094916-D517-479F-A879-52E50FCE8CCE}" type="sibTrans" cxnId="{A1B3B6D7-D427-46DC-8CF7-240DBF510227}">
      <dgm:prSet/>
      <dgm:spPr/>
      <dgm:t>
        <a:bodyPr/>
        <a:lstStyle/>
        <a:p>
          <a:endParaRPr lang="en-US"/>
        </a:p>
      </dgm:t>
    </dgm:pt>
    <dgm:pt modelId="{21B2764D-9BDF-408E-A55D-96101418CD7F}" type="pres">
      <dgm:prSet presAssocID="{A30F2E87-03B0-433B-B697-8F1B305C6689}" presName="linearFlow" presStyleCnt="0">
        <dgm:presLayoutVars>
          <dgm:dir/>
          <dgm:resizeHandles val="exact"/>
        </dgm:presLayoutVars>
      </dgm:prSet>
      <dgm:spPr/>
    </dgm:pt>
    <dgm:pt modelId="{39CE71AC-5FA9-4E79-946A-27C15A8B1034}" type="pres">
      <dgm:prSet presAssocID="{5EF4CC83-7809-4C81-9A05-5647B82A8F48}" presName="composite" presStyleCnt="0"/>
      <dgm:spPr/>
    </dgm:pt>
    <dgm:pt modelId="{55FED750-A158-4ECD-A656-D20EBF97863E}" type="pres">
      <dgm:prSet presAssocID="{5EF4CC83-7809-4C81-9A05-5647B82A8F48}" presName="imgShp" presStyleLbl="fgImgPlace1" presStyleIdx="0" presStyleCnt="1" custLinFactNeighborX="-19291" custLinFactNeighborY="204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42" t="8474" r="-14042" b="13426"/>
          </a:stretch>
        </a:blipFill>
        <a:ln>
          <a:solidFill>
            <a:schemeClr val="bg1">
              <a:lumMod val="75000"/>
            </a:schemeClr>
          </a:solidFill>
        </a:ln>
      </dgm:spPr>
    </dgm:pt>
    <dgm:pt modelId="{BF4F31E0-04D6-4F87-8C2A-5E6CC1C0E758}" type="pres">
      <dgm:prSet presAssocID="{5EF4CC83-7809-4C81-9A05-5647B82A8F48}" presName="txShp" presStyleLbl="node1" presStyleIdx="0" presStyleCnt="1" custLinFactNeighborX="-2355" custLinFactNeighborY="1410">
        <dgm:presLayoutVars>
          <dgm:bulletEnabled val="1"/>
        </dgm:presLayoutVars>
      </dgm:prSet>
      <dgm:spPr/>
    </dgm:pt>
  </dgm:ptLst>
  <dgm:cxnLst>
    <dgm:cxn modelId="{E63A0C29-4225-486E-A72D-FF1219F82161}" type="presOf" srcId="{5EF4CC83-7809-4C81-9A05-5647B82A8F48}" destId="{BF4F31E0-04D6-4F87-8C2A-5E6CC1C0E758}" srcOrd="0" destOrd="0" presId="urn:microsoft.com/office/officeart/2005/8/layout/vList3"/>
    <dgm:cxn modelId="{4C8027B5-0A6C-4E77-8E92-3376CCE92215}" type="presOf" srcId="{A30F2E87-03B0-433B-B697-8F1B305C6689}" destId="{21B2764D-9BDF-408E-A55D-96101418CD7F}" srcOrd="0" destOrd="0" presId="urn:microsoft.com/office/officeart/2005/8/layout/vList3"/>
    <dgm:cxn modelId="{A1B3B6D7-D427-46DC-8CF7-240DBF510227}" srcId="{A30F2E87-03B0-433B-B697-8F1B305C6689}" destId="{5EF4CC83-7809-4C81-9A05-5647B82A8F48}" srcOrd="0" destOrd="0" parTransId="{FBEAA466-DD4D-4B6A-9930-2DA5F9541DC7}" sibTransId="{5D094916-D517-479F-A879-52E50FCE8CCE}"/>
    <dgm:cxn modelId="{34CA0CEB-EF43-4251-B6BE-21BCA70607CE}" type="presParOf" srcId="{21B2764D-9BDF-408E-A55D-96101418CD7F}" destId="{39CE71AC-5FA9-4E79-946A-27C15A8B1034}" srcOrd="0" destOrd="0" presId="urn:microsoft.com/office/officeart/2005/8/layout/vList3"/>
    <dgm:cxn modelId="{0FF284E9-6817-4241-BDEE-3AF68F8F31D5}" type="presParOf" srcId="{39CE71AC-5FA9-4E79-946A-27C15A8B1034}" destId="{55FED750-A158-4ECD-A656-D20EBF97863E}" srcOrd="0" destOrd="0" presId="urn:microsoft.com/office/officeart/2005/8/layout/vList3"/>
    <dgm:cxn modelId="{70A2E832-95E8-4E64-8494-C69BC8149B3D}" type="presParOf" srcId="{39CE71AC-5FA9-4E79-946A-27C15A8B1034}" destId="{BF4F31E0-04D6-4F87-8C2A-5E6CC1C0E75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4897"/>
        <a:ext cx="1177628" cy="534155"/>
      </dsp:txXfrm>
    </dsp:sp>
    <dsp:sp modelId="{49C615C1-3B8F-4F99-A308-26A141B04A20}">
      <dsp:nvSpPr>
        <dsp:cNvPr id="0" name=""/>
        <dsp:cNvSpPr/>
      </dsp:nvSpPr>
      <dsp:spPr>
        <a:xfrm>
          <a:off x="0"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80,000 GSF</a:t>
          </a:r>
        </a:p>
      </dsp:txBody>
      <dsp:txXfrm>
        <a:off x="0" y="492872"/>
        <a:ext cx="1177628" cy="720562"/>
      </dsp:txXfrm>
    </dsp:sp>
    <dsp:sp modelId="{9F216E40-EC32-4218-B5F3-8D597038B0B3}">
      <dsp:nvSpPr>
        <dsp:cNvPr id="0" name=""/>
        <dsp:cNvSpPr/>
      </dsp:nvSpPr>
      <dsp:spPr>
        <a:xfrm>
          <a:off x="1342509"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4897"/>
        <a:ext cx="1177628" cy="534155"/>
      </dsp:txXfrm>
    </dsp:sp>
    <dsp:sp modelId="{78FC6CDC-BCD2-48EF-99FC-A6D683AA10CA}">
      <dsp:nvSpPr>
        <dsp:cNvPr id="0" name=""/>
        <dsp:cNvSpPr/>
      </dsp:nvSpPr>
      <dsp:spPr>
        <a:xfrm>
          <a:off x="1341296"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East Orange, New Jersey</a:t>
          </a:r>
        </a:p>
      </dsp:txBody>
      <dsp:txXfrm>
        <a:off x="1341296" y="492872"/>
        <a:ext cx="1177628" cy="7205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4897"/>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4897"/>
        <a:ext cx="1177628" cy="534155"/>
      </dsp:txXfrm>
    </dsp:sp>
    <dsp:sp modelId="{49C615C1-3B8F-4F99-A308-26A141B04A20}">
      <dsp:nvSpPr>
        <dsp:cNvPr id="0" name=""/>
        <dsp:cNvSpPr/>
      </dsp:nvSpPr>
      <dsp:spPr>
        <a:xfrm>
          <a:off x="0"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7,000 BGSF</a:t>
          </a:r>
        </a:p>
      </dsp:txBody>
      <dsp:txXfrm>
        <a:off x="0" y="492872"/>
        <a:ext cx="1177628" cy="720562"/>
      </dsp:txXfrm>
    </dsp:sp>
    <dsp:sp modelId="{9F216E40-EC32-4218-B5F3-8D597038B0B3}">
      <dsp:nvSpPr>
        <dsp:cNvPr id="0" name=""/>
        <dsp:cNvSpPr/>
      </dsp:nvSpPr>
      <dsp:spPr>
        <a:xfrm>
          <a:off x="1342509" y="4897"/>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4897"/>
        <a:ext cx="1177628" cy="534155"/>
      </dsp:txXfrm>
    </dsp:sp>
    <dsp:sp modelId="{78FC6CDC-BCD2-48EF-99FC-A6D683AA10CA}">
      <dsp:nvSpPr>
        <dsp:cNvPr id="0" name=""/>
        <dsp:cNvSpPr/>
      </dsp:nvSpPr>
      <dsp:spPr>
        <a:xfrm>
          <a:off x="1341296"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Fort Washington, Maryland</a:t>
          </a:r>
        </a:p>
      </dsp:txBody>
      <dsp:txXfrm>
        <a:off x="1341296" y="492872"/>
        <a:ext cx="1177628" cy="7205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11057"/>
          <a:ext cx="1177628" cy="498544"/>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11057"/>
        <a:ext cx="1177628" cy="498544"/>
      </dsp:txXfrm>
    </dsp:sp>
    <dsp:sp modelId="{49C615C1-3B8F-4F99-A308-26A141B04A20}">
      <dsp:nvSpPr>
        <dsp:cNvPr id="0" name=""/>
        <dsp:cNvSpPr/>
      </dsp:nvSpPr>
      <dsp:spPr>
        <a:xfrm>
          <a:off x="0" y="472988"/>
          <a:ext cx="1177628" cy="730169"/>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$4.4 million</a:t>
          </a:r>
        </a:p>
      </dsp:txBody>
      <dsp:txXfrm>
        <a:off x="0" y="472988"/>
        <a:ext cx="1177628" cy="730169"/>
      </dsp:txXfrm>
    </dsp:sp>
    <dsp:sp modelId="{9F216E40-EC32-4218-B5F3-8D597038B0B3}">
      <dsp:nvSpPr>
        <dsp:cNvPr id="0" name=""/>
        <dsp:cNvSpPr/>
      </dsp:nvSpPr>
      <dsp:spPr>
        <a:xfrm>
          <a:off x="1342509" y="11057"/>
          <a:ext cx="1177628" cy="498544"/>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11057"/>
        <a:ext cx="1177628" cy="498544"/>
      </dsp:txXfrm>
    </dsp:sp>
    <dsp:sp modelId="{78FC6CDC-BCD2-48EF-99FC-A6D683AA10CA}">
      <dsp:nvSpPr>
        <dsp:cNvPr id="0" name=""/>
        <dsp:cNvSpPr/>
      </dsp:nvSpPr>
      <dsp:spPr>
        <a:xfrm>
          <a:off x="1341296" y="472988"/>
          <a:ext cx="1177628" cy="730169"/>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May 23, 2020</a:t>
          </a:r>
        </a:p>
      </dsp:txBody>
      <dsp:txXfrm>
        <a:off x="1341296" y="472988"/>
        <a:ext cx="1177628" cy="7301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E7DFE-1165-4023-BC19-2F15696E58D4}">
      <dsp:nvSpPr>
        <dsp:cNvPr id="0" name=""/>
        <dsp:cNvSpPr/>
      </dsp:nvSpPr>
      <dsp:spPr>
        <a:xfrm rot="10800000">
          <a:off x="754586" y="273426"/>
          <a:ext cx="2129977" cy="1072996"/>
        </a:xfrm>
        <a:prstGeom prst="homePlat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cs typeface="Futura Md BT Medium"/>
            </a:rPr>
            <a:t>Hammel, Green and Abrahamson, Inc.</a:t>
          </a:r>
          <a:endParaRPr lang="en-US" sz="1600" kern="1200" dirty="0">
            <a:solidFill>
              <a:schemeClr val="bg1"/>
            </a:solidFill>
            <a:latin typeface="+mn-lt"/>
          </a:endParaRPr>
        </a:p>
      </dsp:txBody>
      <dsp:txXfrm rot="10800000">
        <a:off x="1022835" y="273426"/>
        <a:ext cx="1861728" cy="1072996"/>
      </dsp:txXfrm>
    </dsp:sp>
    <dsp:sp modelId="{167D11F1-B3F8-4200-A46A-18FEF69E9DF5}">
      <dsp:nvSpPr>
        <dsp:cNvPr id="0" name=""/>
        <dsp:cNvSpPr/>
      </dsp:nvSpPr>
      <dsp:spPr>
        <a:xfrm>
          <a:off x="61257" y="280271"/>
          <a:ext cx="1072996" cy="1072996"/>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42" t="8474" r="-14042" b="13426"/>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Rohrbach Associates PC</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56660" y="282326"/>
          <a:ext cx="1072996" cy="10594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1898"/>
          <a:ext cx="5895567" cy="183088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Mercy Iowa City is an acute care hospital and regional referral center that draws patients from throughout southeast Iowa. To accommodate the anticipated surge of COVID-positive patients, Mercy identified an inpatient unit with a dedicated air handling unit which could be independently tuned to offer a negative pressure environment throughout.</a:t>
          </a:r>
        </a:p>
      </dsp:txBody>
      <dsp:txXfrm>
        <a:off x="0" y="141898"/>
        <a:ext cx="5895567" cy="1830889"/>
      </dsp:txXfrm>
    </dsp:sp>
    <dsp:sp modelId="{E5450344-C098-43BB-BCE6-6D95C43F85A0}">
      <dsp:nvSpPr>
        <dsp:cNvPr id="0" name=""/>
        <dsp:cNvSpPr/>
      </dsp:nvSpPr>
      <dsp:spPr>
        <a:xfrm>
          <a:off x="0" y="2174554"/>
          <a:ext cx="1227812" cy="1227812"/>
        </a:xfrm>
        <a:prstGeom prst="rect">
          <a:avLst/>
        </a:prstGeom>
        <a:blipFill>
          <a:blip xmlns:r="http://schemas.openxmlformats.org/officeDocument/2006/relationships" r:embed="rId1"/>
          <a:srcRect/>
          <a:stretch>
            <a:fillRect/>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74554"/>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Mercy Hospital, Iowa City, is an affiliate of the Midwest’s </a:t>
          </a:r>
          <a:r>
            <a:rPr lang="en-US" sz="1800" kern="1200" dirty="0" err="1"/>
            <a:t>MercyOne</a:t>
          </a:r>
          <a:r>
            <a:rPr lang="en-US" sz="1800" kern="1200" dirty="0"/>
            <a:t> network.</a:t>
          </a:r>
        </a:p>
      </dsp:txBody>
      <dsp:txXfrm>
        <a:off x="1301481" y="2174554"/>
        <a:ext cx="4594085" cy="1227812"/>
      </dsp:txXfrm>
    </dsp:sp>
    <dsp:sp modelId="{3FA8E7C5-D29C-40FA-BD91-F4988FC4D41C}">
      <dsp:nvSpPr>
        <dsp:cNvPr id="0" name=""/>
        <dsp:cNvSpPr/>
      </dsp:nvSpPr>
      <dsp:spPr>
        <a:xfrm>
          <a:off x="0" y="3549704"/>
          <a:ext cx="1227812"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Despite having an existing dedicated AHU, the patient wing still had to undergo physical upgrades to ensure negative pressures could be maintained, and patient, staff, and material flows could be adequately controlled.</a:t>
          </a:r>
        </a:p>
      </dsp:txBody>
      <dsp:txXfrm>
        <a:off x="1301481" y="3555242"/>
        <a:ext cx="4594085" cy="12278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4897"/>
        <a:ext cx="1177628" cy="534155"/>
      </dsp:txXfrm>
    </dsp:sp>
    <dsp:sp modelId="{49C615C1-3B8F-4F99-A308-26A141B04A20}">
      <dsp:nvSpPr>
        <dsp:cNvPr id="0" name=""/>
        <dsp:cNvSpPr/>
      </dsp:nvSpPr>
      <dsp:spPr>
        <a:xfrm>
          <a:off x="0"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16,200 SF</a:t>
          </a:r>
        </a:p>
      </dsp:txBody>
      <dsp:txXfrm>
        <a:off x="0" y="492872"/>
        <a:ext cx="1177628" cy="720562"/>
      </dsp:txXfrm>
    </dsp:sp>
    <dsp:sp modelId="{9F216E40-EC32-4218-B5F3-8D597038B0B3}">
      <dsp:nvSpPr>
        <dsp:cNvPr id="0" name=""/>
        <dsp:cNvSpPr/>
      </dsp:nvSpPr>
      <dsp:spPr>
        <a:xfrm>
          <a:off x="1342509"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4897"/>
        <a:ext cx="1177628" cy="534155"/>
      </dsp:txXfrm>
    </dsp:sp>
    <dsp:sp modelId="{78FC6CDC-BCD2-48EF-99FC-A6D683AA10CA}">
      <dsp:nvSpPr>
        <dsp:cNvPr id="0" name=""/>
        <dsp:cNvSpPr/>
      </dsp:nvSpPr>
      <dsp:spPr>
        <a:xfrm>
          <a:off x="1341296"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Iowa City, IA</a:t>
          </a:r>
        </a:p>
      </dsp:txBody>
      <dsp:txXfrm>
        <a:off x="1341296" y="492872"/>
        <a:ext cx="1177628" cy="7205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7435"/>
          <a:ext cx="5895567" cy="1830889"/>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l" defTabSz="666750">
            <a:lnSpc>
              <a:spcPct val="90000"/>
            </a:lnSpc>
            <a:spcBef>
              <a:spcPct val="0"/>
            </a:spcBef>
            <a:spcAft>
              <a:spcPct val="35000"/>
            </a:spcAft>
            <a:buNone/>
          </a:pPr>
          <a:r>
            <a:rPr lang="en-US" sz="1500" kern="1200" dirty="0"/>
            <a:t>To minimize the infiltration of air into the COVID Unit and help protect adjacent spaces, connections to adjacent wings were limited to emergency egress only. The elevator lobby serving the COVID Unit was divided into </a:t>
          </a:r>
          <a:r>
            <a:rPr lang="en-US" sz="1500" i="1" kern="1200" dirty="0"/>
            <a:t>Off-Loading</a:t>
          </a:r>
          <a:r>
            <a:rPr lang="en-US" sz="1500" kern="1200" dirty="0"/>
            <a:t>, </a:t>
          </a:r>
          <a:r>
            <a:rPr lang="en-US" sz="1500" i="1" kern="1200" dirty="0"/>
            <a:t>Ante-Room</a:t>
          </a:r>
          <a:r>
            <a:rPr lang="en-US" sz="1500" kern="1200" dirty="0"/>
            <a:t>, </a:t>
          </a:r>
          <a:r>
            <a:rPr lang="en-US" sz="1500" i="1" kern="1200" dirty="0"/>
            <a:t>Vestibule</a:t>
          </a:r>
          <a:r>
            <a:rPr lang="en-US" sz="1500" kern="1200" dirty="0"/>
            <a:t>, and </a:t>
          </a:r>
          <a:r>
            <a:rPr lang="en-US" sz="1500" i="1" kern="1200" dirty="0"/>
            <a:t>Cart Clean to </a:t>
          </a:r>
          <a:r>
            <a:rPr lang="en-US" sz="1500" i="0" kern="1200" dirty="0"/>
            <a:t>ensure the wing would not lose pressure upon entering.  These additional rooms also served to control flow of staff, and processing of soiled carts prior to returning to the general hospital.  All work (design and construction) was conducted on a </a:t>
          </a:r>
          <a:r>
            <a:rPr lang="en-US" sz="1500" i="1" kern="1200" dirty="0"/>
            <a:t>Time-and-Materials</a:t>
          </a:r>
          <a:r>
            <a:rPr lang="en-US" sz="1500" i="0" kern="1200" dirty="0"/>
            <a:t> basis, by trusted consultants.</a:t>
          </a:r>
          <a:endParaRPr lang="en-US" sz="1500" kern="1200" dirty="0"/>
        </a:p>
      </dsp:txBody>
      <dsp:txXfrm>
        <a:off x="0" y="147435"/>
        <a:ext cx="5895567" cy="1830889"/>
      </dsp:txXfrm>
    </dsp:sp>
    <dsp:sp modelId="{E5450344-C098-43BB-BCE6-6D95C43F85A0}">
      <dsp:nvSpPr>
        <dsp:cNvPr id="0" name=""/>
        <dsp:cNvSpPr/>
      </dsp:nvSpPr>
      <dsp:spPr>
        <a:xfrm>
          <a:off x="0" y="2180092"/>
          <a:ext cx="1227812" cy="12278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8009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11175">
            <a:lnSpc>
              <a:spcPct val="90000"/>
            </a:lnSpc>
            <a:spcBef>
              <a:spcPct val="0"/>
            </a:spcBef>
            <a:spcAft>
              <a:spcPct val="35000"/>
            </a:spcAft>
            <a:buNone/>
          </a:pPr>
          <a:r>
            <a:rPr lang="en-US" sz="1150" kern="1200" dirty="0"/>
            <a:t>Mercy Iowa City was able to effectively isolate COVID-positive patients, significantly reducing cross-contamination and maintaining a safe working environment for providers and staff, both inside the COVID wing and in the hospital at large. The air handling system controls were modified to create an “isolation wing” preset, where, with the push of a button, the systems can go to 100% outdoor air mode and full exhaust, with fan speeds reset to maintain the pressure relationships required.</a:t>
          </a:r>
        </a:p>
      </dsp:txBody>
      <dsp:txXfrm>
        <a:off x="1301481" y="2180092"/>
        <a:ext cx="4594085" cy="1227812"/>
      </dsp:txXfrm>
    </dsp:sp>
    <dsp:sp modelId="{3FA8E7C5-D29C-40FA-BD91-F4988FC4D41C}">
      <dsp:nvSpPr>
        <dsp:cNvPr id="0" name=""/>
        <dsp:cNvSpPr/>
      </dsp:nvSpPr>
      <dsp:spPr>
        <a:xfrm>
          <a:off x="0" y="3555242"/>
          <a:ext cx="1227812" cy="122781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Font typeface="Courier New" panose="02070309020205020404" pitchFamily="49" charset="0"/>
            <a:buNone/>
          </a:pPr>
          <a:r>
            <a:rPr lang="en-US" sz="1200" kern="1200" dirty="0"/>
            <a:t>Rohrbach Associates PC (Architecture)</a:t>
          </a:r>
        </a:p>
        <a:p>
          <a:pPr marL="0" lvl="0" indent="0" algn="l" defTabSz="533400">
            <a:lnSpc>
              <a:spcPct val="90000"/>
            </a:lnSpc>
            <a:spcBef>
              <a:spcPct val="0"/>
            </a:spcBef>
            <a:spcAft>
              <a:spcPct val="35000"/>
            </a:spcAft>
            <a:buFont typeface="Courier New" panose="02070309020205020404" pitchFamily="49" charset="0"/>
            <a:buNone/>
          </a:pPr>
          <a:r>
            <a:rPr lang="en-US" sz="1200" kern="1200" dirty="0"/>
            <a:t>Design Engineers PC (Mechanical/Electrical Engineer)</a:t>
          </a:r>
        </a:p>
        <a:p>
          <a:pPr marL="0" lvl="0" indent="0" algn="l" defTabSz="533400">
            <a:lnSpc>
              <a:spcPct val="90000"/>
            </a:lnSpc>
            <a:spcBef>
              <a:spcPct val="0"/>
            </a:spcBef>
            <a:spcAft>
              <a:spcPct val="35000"/>
            </a:spcAft>
            <a:buFont typeface="Courier New" panose="02070309020205020404" pitchFamily="49" charset="0"/>
            <a:buNone/>
          </a:pPr>
          <a:r>
            <a:rPr lang="en-US" sz="1200" kern="1200" dirty="0"/>
            <a:t>McComas </a:t>
          </a:r>
          <a:r>
            <a:rPr lang="en-US" sz="1200" kern="1200" dirty="0" err="1"/>
            <a:t>Lacina</a:t>
          </a:r>
          <a:r>
            <a:rPr lang="en-US" sz="1200" kern="1200" dirty="0"/>
            <a:t> Construction (General Contractor)</a:t>
          </a:r>
        </a:p>
        <a:p>
          <a:pPr marL="0" lvl="0" indent="0" algn="l" defTabSz="533400">
            <a:lnSpc>
              <a:spcPct val="90000"/>
            </a:lnSpc>
            <a:spcBef>
              <a:spcPct val="0"/>
            </a:spcBef>
            <a:spcAft>
              <a:spcPct val="35000"/>
            </a:spcAft>
            <a:buFont typeface="Courier New" panose="02070309020205020404" pitchFamily="49" charset="0"/>
            <a:buNone/>
          </a:pPr>
          <a:r>
            <a:rPr lang="en-US" sz="1200" kern="1200" dirty="0"/>
            <a:t>Universal Climate Control (Mechanical Contractor)</a:t>
          </a:r>
        </a:p>
        <a:p>
          <a:pPr marL="0" lvl="0" indent="0" algn="l" defTabSz="533400">
            <a:lnSpc>
              <a:spcPct val="90000"/>
            </a:lnSpc>
            <a:spcBef>
              <a:spcPct val="0"/>
            </a:spcBef>
            <a:spcAft>
              <a:spcPct val="35000"/>
            </a:spcAft>
            <a:buFont typeface="Courier New" panose="02070309020205020404" pitchFamily="49" charset="0"/>
            <a:buNone/>
          </a:pPr>
          <a:r>
            <a:rPr lang="en-US" sz="1200" kern="1200" dirty="0"/>
            <a:t>Northwest Automation &amp; Controls (Controls Contractor) </a:t>
          </a:r>
        </a:p>
      </dsp:txBody>
      <dsp:txXfrm>
        <a:off x="1301481" y="3555242"/>
        <a:ext cx="4594085" cy="12278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0640"/>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30640"/>
        <a:ext cx="1177628" cy="534155"/>
      </dsp:txXfrm>
    </dsp:sp>
    <dsp:sp modelId="{49C615C1-3B8F-4F99-A308-26A141B04A20}">
      <dsp:nvSpPr>
        <dsp:cNvPr id="0" name=""/>
        <dsp:cNvSpPr/>
      </dsp:nvSpPr>
      <dsp:spPr>
        <a:xfrm>
          <a:off x="0"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$96,300</a:t>
          </a:r>
        </a:p>
      </dsp:txBody>
      <dsp:txXfrm>
        <a:off x="0" y="544357"/>
        <a:ext cx="1177628" cy="658800"/>
      </dsp:txXfrm>
    </dsp:sp>
    <dsp:sp modelId="{9F216E40-EC32-4218-B5F3-8D597038B0B3}">
      <dsp:nvSpPr>
        <dsp:cNvPr id="0" name=""/>
        <dsp:cNvSpPr/>
      </dsp:nvSpPr>
      <dsp:spPr>
        <a:xfrm>
          <a:off x="1342509" y="30640"/>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30640"/>
        <a:ext cx="1177628" cy="534155"/>
      </dsp:txXfrm>
    </dsp:sp>
    <dsp:sp modelId="{78FC6CDC-BCD2-48EF-99FC-A6D683AA10CA}">
      <dsp:nvSpPr>
        <dsp:cNvPr id="0" name=""/>
        <dsp:cNvSpPr/>
      </dsp:nvSpPr>
      <dsp:spPr>
        <a:xfrm>
          <a:off x="1341296"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3/20/20</a:t>
          </a:r>
        </a:p>
      </dsp:txBody>
      <dsp:txXfrm>
        <a:off x="1341296" y="544357"/>
        <a:ext cx="1177628" cy="6588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324" y="273935"/>
          <a:ext cx="2129977" cy="1071948"/>
        </a:xfrm>
        <a:prstGeom prst="homePlate">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2699" tIns="53340" rIns="99568" bIns="53340" numCol="1" spcCol="1270" anchor="ctr" anchorCtr="0">
          <a:noAutofit/>
        </a:bodyPr>
        <a:lstStyle/>
        <a:p>
          <a:pPr marL="0" lvl="0" indent="0" algn="ctr" defTabSz="622300">
            <a:lnSpc>
              <a:spcPct val="50000"/>
            </a:lnSpc>
            <a:spcBef>
              <a:spcPct val="0"/>
            </a:spcBef>
            <a:spcAft>
              <a:spcPct val="35000"/>
            </a:spcAft>
            <a:buNone/>
          </a:pPr>
          <a:r>
            <a:rPr lang="en-US" sz="1400" kern="1200" dirty="0">
              <a:solidFill>
                <a:schemeClr val="bg1"/>
              </a:solidFill>
              <a:latin typeface="+mn-lt"/>
              <a:cs typeface="Futura Md BT Medium"/>
            </a:rPr>
            <a:t>Will Downing </a:t>
          </a:r>
        </a:p>
        <a:p>
          <a:pPr marL="0" lvl="0" indent="0" algn="ctr" defTabSz="622300">
            <a:lnSpc>
              <a:spcPct val="50000"/>
            </a:lnSpc>
            <a:spcBef>
              <a:spcPct val="0"/>
            </a:spcBef>
            <a:spcAft>
              <a:spcPct val="35000"/>
            </a:spcAft>
            <a:buNone/>
          </a:pPr>
          <a:r>
            <a:rPr lang="en-US" sz="1400" kern="1200" dirty="0">
              <a:solidFill>
                <a:schemeClr val="bg1"/>
              </a:solidFill>
              <a:latin typeface="+mn-lt"/>
              <a:cs typeface="Futura Md BT Medium"/>
            </a:rPr>
            <a:t>AIA ACHA</a:t>
          </a:r>
        </a:p>
        <a:p>
          <a:pPr marL="0" lvl="0" indent="0" algn="ctr" defTabSz="622300">
            <a:lnSpc>
              <a:spcPct val="90000"/>
            </a:lnSpc>
            <a:spcBef>
              <a:spcPct val="0"/>
            </a:spcBef>
            <a:spcAft>
              <a:spcPct val="35000"/>
            </a:spcAft>
            <a:buNone/>
          </a:pPr>
          <a:r>
            <a:rPr lang="en-US" sz="1100" kern="1200" dirty="0">
              <a:solidFill>
                <a:schemeClr val="bg1"/>
              </a:solidFill>
              <a:latin typeface="+mn-lt"/>
            </a:rPr>
            <a:t>wdowning@rohrbachassociates.com</a:t>
          </a:r>
        </a:p>
      </dsp:txBody>
      <dsp:txXfrm rot="10800000">
        <a:off x="1022311" y="273935"/>
        <a:ext cx="1861990" cy="1071948"/>
      </dsp:txXfrm>
    </dsp:sp>
    <dsp:sp modelId="{55FED750-A158-4ECD-A656-D20EBF97863E}">
      <dsp:nvSpPr>
        <dsp:cNvPr id="0" name=""/>
        <dsp:cNvSpPr/>
      </dsp:nvSpPr>
      <dsp:spPr>
        <a:xfrm>
          <a:off x="268511" y="258820"/>
          <a:ext cx="1071948" cy="107194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Rohrbach Associates PC</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56660" y="282326"/>
          <a:ext cx="1072996" cy="10594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11057"/>
          <a:ext cx="1177628" cy="498544"/>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11057"/>
        <a:ext cx="1177628" cy="498544"/>
      </dsp:txXfrm>
    </dsp:sp>
    <dsp:sp modelId="{49C615C1-3B8F-4F99-A308-26A141B04A20}">
      <dsp:nvSpPr>
        <dsp:cNvPr id="0" name=""/>
        <dsp:cNvSpPr/>
      </dsp:nvSpPr>
      <dsp:spPr>
        <a:xfrm>
          <a:off x="0" y="472988"/>
          <a:ext cx="1177628" cy="730169"/>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$12,000,000</a:t>
          </a:r>
        </a:p>
        <a:p>
          <a:pPr marL="114300" lvl="1" indent="-114300" algn="l" defTabSz="533400">
            <a:lnSpc>
              <a:spcPct val="90000"/>
            </a:lnSpc>
            <a:spcBef>
              <a:spcPct val="0"/>
            </a:spcBef>
            <a:spcAft>
              <a:spcPct val="15000"/>
            </a:spcAft>
            <a:buChar char="•"/>
          </a:pPr>
          <a:endParaRPr lang="en-US" sz="1200" kern="1200" dirty="0"/>
        </a:p>
      </dsp:txBody>
      <dsp:txXfrm>
        <a:off x="0" y="472988"/>
        <a:ext cx="1177628" cy="730169"/>
      </dsp:txXfrm>
    </dsp:sp>
    <dsp:sp modelId="{9F216E40-EC32-4218-B5F3-8D597038B0B3}">
      <dsp:nvSpPr>
        <dsp:cNvPr id="0" name=""/>
        <dsp:cNvSpPr/>
      </dsp:nvSpPr>
      <dsp:spPr>
        <a:xfrm>
          <a:off x="1342509" y="11057"/>
          <a:ext cx="1177628" cy="498544"/>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11057"/>
        <a:ext cx="1177628" cy="498544"/>
      </dsp:txXfrm>
    </dsp:sp>
    <dsp:sp modelId="{78FC6CDC-BCD2-48EF-99FC-A6D683AA10CA}">
      <dsp:nvSpPr>
        <dsp:cNvPr id="0" name=""/>
        <dsp:cNvSpPr/>
      </dsp:nvSpPr>
      <dsp:spPr>
        <a:xfrm>
          <a:off x="1341296" y="472988"/>
          <a:ext cx="1177628" cy="730169"/>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April 22, 2020</a:t>
          </a:r>
        </a:p>
        <a:p>
          <a:pPr marL="114300" lvl="1" indent="-114300" algn="l" defTabSz="533400">
            <a:lnSpc>
              <a:spcPct val="90000"/>
            </a:lnSpc>
            <a:spcBef>
              <a:spcPct val="0"/>
            </a:spcBef>
            <a:spcAft>
              <a:spcPct val="15000"/>
            </a:spcAft>
            <a:buChar char="•"/>
          </a:pPr>
          <a:r>
            <a:rPr lang="en-US" sz="1200" kern="1200" dirty="0"/>
            <a:t>14 days</a:t>
          </a:r>
        </a:p>
        <a:p>
          <a:pPr marL="114300" lvl="1" indent="-114300" algn="l" defTabSz="533400">
            <a:lnSpc>
              <a:spcPct val="90000"/>
            </a:lnSpc>
            <a:spcBef>
              <a:spcPct val="0"/>
            </a:spcBef>
            <a:spcAft>
              <a:spcPct val="15000"/>
            </a:spcAft>
            <a:buChar char="•"/>
          </a:pPr>
          <a:endParaRPr lang="en-US" sz="1200" kern="1200" dirty="0"/>
        </a:p>
      </dsp:txBody>
      <dsp:txXfrm>
        <a:off x="1341296" y="472988"/>
        <a:ext cx="1177628" cy="7301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1898"/>
          <a:ext cx="5895567" cy="183088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Mercy Iowa City sought to provide as many negative-pressure beds as possible to mitigate the spread of COVID-19 among patients and staff.  Interventions were conducted in the </a:t>
          </a:r>
          <a:r>
            <a:rPr lang="en-US" sz="1800" i="1" kern="1200" dirty="0"/>
            <a:t>Intensive Care Unit</a:t>
          </a:r>
          <a:r>
            <a:rPr lang="en-US" sz="1800" kern="1200" dirty="0"/>
            <a:t>, the </a:t>
          </a:r>
          <a:r>
            <a:rPr lang="en-US" sz="1800" i="1" kern="1200" dirty="0"/>
            <a:t>Emergency Care Unit</a:t>
          </a:r>
          <a:r>
            <a:rPr lang="en-US" sz="1800" kern="1200" dirty="0"/>
            <a:t>, and the </a:t>
          </a:r>
          <a:r>
            <a:rPr lang="en-US" sz="1800" i="1" kern="1200" dirty="0"/>
            <a:t>Surgery Suite </a:t>
          </a:r>
          <a:r>
            <a:rPr lang="en-US" sz="1800" kern="1200" dirty="0"/>
            <a:t>to address aerosolized contagion, primarily through direct exhaust and negative pressure.</a:t>
          </a:r>
        </a:p>
      </dsp:txBody>
      <dsp:txXfrm>
        <a:off x="0" y="141898"/>
        <a:ext cx="5895567" cy="1830889"/>
      </dsp:txXfrm>
    </dsp:sp>
    <dsp:sp modelId="{E5450344-C098-43BB-BCE6-6D95C43F85A0}">
      <dsp:nvSpPr>
        <dsp:cNvPr id="0" name=""/>
        <dsp:cNvSpPr/>
      </dsp:nvSpPr>
      <dsp:spPr>
        <a:xfrm>
          <a:off x="0" y="2174554"/>
          <a:ext cx="1227812" cy="1227812"/>
        </a:xfrm>
        <a:prstGeom prst="rect">
          <a:avLst/>
        </a:prstGeom>
        <a:blipFill>
          <a:blip xmlns:r="http://schemas.openxmlformats.org/officeDocument/2006/relationships" r:embed="rId1"/>
          <a:srcRect/>
          <a:stretch>
            <a:fillRect/>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74554"/>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Mercy Hospital, Iowa City, is an affiliate of the Midwest’s </a:t>
          </a:r>
          <a:r>
            <a:rPr lang="en-US" sz="1800" kern="1200" dirty="0" err="1"/>
            <a:t>MercyOne</a:t>
          </a:r>
          <a:r>
            <a:rPr lang="en-US" sz="1800" kern="1200" dirty="0"/>
            <a:t> network.</a:t>
          </a:r>
        </a:p>
      </dsp:txBody>
      <dsp:txXfrm>
        <a:off x="1301481" y="2174554"/>
        <a:ext cx="4594085" cy="1227812"/>
      </dsp:txXfrm>
    </dsp:sp>
    <dsp:sp modelId="{3FA8E7C5-D29C-40FA-BD91-F4988FC4D41C}">
      <dsp:nvSpPr>
        <dsp:cNvPr id="0" name=""/>
        <dsp:cNvSpPr/>
      </dsp:nvSpPr>
      <dsp:spPr>
        <a:xfrm>
          <a:off x="0" y="3549704"/>
          <a:ext cx="1227812"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Existing air handling equipment, even when operated at full capacity, was not sufficient to provide 100% outside air and 100% exhaust in a negative pressure environment. </a:t>
          </a:r>
        </a:p>
      </dsp:txBody>
      <dsp:txXfrm>
        <a:off x="1301481" y="3555242"/>
        <a:ext cx="4594085" cy="122781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4897"/>
        <a:ext cx="1177628" cy="534155"/>
      </dsp:txXfrm>
    </dsp:sp>
    <dsp:sp modelId="{49C615C1-3B8F-4F99-A308-26A141B04A20}">
      <dsp:nvSpPr>
        <dsp:cNvPr id="0" name=""/>
        <dsp:cNvSpPr/>
      </dsp:nvSpPr>
      <dsp:spPr>
        <a:xfrm>
          <a:off x="0"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ICU = 9800 SF</a:t>
          </a:r>
        </a:p>
        <a:p>
          <a:pPr marL="114300" lvl="1" indent="-114300" algn="l" defTabSz="533400">
            <a:lnSpc>
              <a:spcPct val="90000"/>
            </a:lnSpc>
            <a:spcBef>
              <a:spcPct val="0"/>
            </a:spcBef>
            <a:spcAft>
              <a:spcPct val="15000"/>
            </a:spcAft>
            <a:buChar char="•"/>
          </a:pPr>
          <a:r>
            <a:rPr lang="en-US" sz="1200" kern="1200" dirty="0"/>
            <a:t>ECU = 1200 SF</a:t>
          </a:r>
        </a:p>
        <a:p>
          <a:pPr marL="114300" lvl="1" indent="-114300" algn="l" defTabSz="533400">
            <a:lnSpc>
              <a:spcPct val="90000"/>
            </a:lnSpc>
            <a:spcBef>
              <a:spcPct val="0"/>
            </a:spcBef>
            <a:spcAft>
              <a:spcPct val="15000"/>
            </a:spcAft>
            <a:buChar char="•"/>
          </a:pPr>
          <a:r>
            <a:rPr lang="en-US" sz="1200" kern="1200" dirty="0"/>
            <a:t>OR = 2250 SF</a:t>
          </a:r>
        </a:p>
      </dsp:txBody>
      <dsp:txXfrm>
        <a:off x="0" y="492872"/>
        <a:ext cx="1177628" cy="720562"/>
      </dsp:txXfrm>
    </dsp:sp>
    <dsp:sp modelId="{9F216E40-EC32-4218-B5F3-8D597038B0B3}">
      <dsp:nvSpPr>
        <dsp:cNvPr id="0" name=""/>
        <dsp:cNvSpPr/>
      </dsp:nvSpPr>
      <dsp:spPr>
        <a:xfrm>
          <a:off x="1342509"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4897"/>
        <a:ext cx="1177628" cy="534155"/>
      </dsp:txXfrm>
    </dsp:sp>
    <dsp:sp modelId="{78FC6CDC-BCD2-48EF-99FC-A6D683AA10CA}">
      <dsp:nvSpPr>
        <dsp:cNvPr id="0" name=""/>
        <dsp:cNvSpPr/>
      </dsp:nvSpPr>
      <dsp:spPr>
        <a:xfrm>
          <a:off x="1341296"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Iowa City, IA</a:t>
          </a:r>
        </a:p>
      </dsp:txBody>
      <dsp:txXfrm>
        <a:off x="1341296" y="492872"/>
        <a:ext cx="1177628" cy="72056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7435"/>
          <a:ext cx="5895567" cy="1830889"/>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kern="1200" dirty="0"/>
            <a:t>Three dedicated exhaust fans were added to: 1)allow the </a:t>
          </a:r>
          <a:r>
            <a:rPr lang="en-US" sz="1600" i="1" kern="1200" dirty="0"/>
            <a:t>Intensive Care Unit </a:t>
          </a:r>
          <a:r>
            <a:rPr lang="en-US" sz="1600" kern="1200" dirty="0"/>
            <a:t>to operate as a negative-pressure wing, 2) increase the isolation room count within the </a:t>
          </a:r>
          <a:r>
            <a:rPr lang="en-US" sz="1600" i="1" kern="1200" dirty="0"/>
            <a:t>Emergency Care Unit</a:t>
          </a:r>
          <a:r>
            <a:rPr lang="en-US" sz="1600" kern="1200" dirty="0"/>
            <a:t>, and 3) create a negative-pressure ante-room to two operating rooms within the </a:t>
          </a:r>
          <a:r>
            <a:rPr lang="en-US" sz="1600" i="1" kern="1200" dirty="0"/>
            <a:t>Surgery Suite </a:t>
          </a:r>
          <a:r>
            <a:rPr lang="en-US" sz="1600" i="0" kern="1200" dirty="0"/>
            <a:t>for intubation/</a:t>
          </a:r>
          <a:r>
            <a:rPr lang="en-US" sz="1600" i="0" kern="1200" dirty="0" err="1"/>
            <a:t>extubation</a:t>
          </a:r>
          <a:r>
            <a:rPr lang="en-US" sz="1600" i="0" kern="1200" dirty="0"/>
            <a:t> to occur outside of the ORs themselves. All work (design and construction) was conducted on a </a:t>
          </a:r>
          <a:r>
            <a:rPr lang="en-US" sz="1600" i="1" kern="1200" dirty="0"/>
            <a:t>Time-and-Materials</a:t>
          </a:r>
          <a:r>
            <a:rPr lang="en-US" sz="1600" i="0" kern="1200" dirty="0"/>
            <a:t> basis, by trusted consultants.</a:t>
          </a:r>
          <a:endParaRPr lang="en-US" sz="1600" kern="1200" dirty="0"/>
        </a:p>
      </dsp:txBody>
      <dsp:txXfrm>
        <a:off x="0" y="147435"/>
        <a:ext cx="5895567" cy="1830889"/>
      </dsp:txXfrm>
    </dsp:sp>
    <dsp:sp modelId="{E5450344-C098-43BB-BCE6-6D95C43F85A0}">
      <dsp:nvSpPr>
        <dsp:cNvPr id="0" name=""/>
        <dsp:cNvSpPr/>
      </dsp:nvSpPr>
      <dsp:spPr>
        <a:xfrm>
          <a:off x="0" y="2180092"/>
          <a:ext cx="1227812" cy="12278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8009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Mercy Iowa City was able to manage COVID-positive patients of all acuity levels.  Although the exhaust fans and their concomitant ductwork, monitors, and the like were installed under short order to specifically address COVID, they are long-term solutions which can be switched between normal and isolation modes granting the facility future flexibility in combatting similar contagions should they arise.  </a:t>
          </a:r>
        </a:p>
      </dsp:txBody>
      <dsp:txXfrm>
        <a:off x="1301481" y="2180092"/>
        <a:ext cx="4594085" cy="1227812"/>
      </dsp:txXfrm>
    </dsp:sp>
    <dsp:sp modelId="{3FA8E7C5-D29C-40FA-BD91-F4988FC4D41C}">
      <dsp:nvSpPr>
        <dsp:cNvPr id="0" name=""/>
        <dsp:cNvSpPr/>
      </dsp:nvSpPr>
      <dsp:spPr>
        <a:xfrm>
          <a:off x="0" y="3555242"/>
          <a:ext cx="1227812" cy="122781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Font typeface="Courier New" panose="02070309020205020404" pitchFamily="49" charset="0"/>
            <a:buNone/>
          </a:pPr>
          <a:r>
            <a:rPr lang="en-US" sz="1200" kern="1200" dirty="0"/>
            <a:t>Rohrbach Associates PC (Architecture)</a:t>
          </a:r>
        </a:p>
        <a:p>
          <a:pPr marL="0" lvl="0" indent="0" algn="l" defTabSz="533400">
            <a:lnSpc>
              <a:spcPct val="90000"/>
            </a:lnSpc>
            <a:spcBef>
              <a:spcPct val="0"/>
            </a:spcBef>
            <a:spcAft>
              <a:spcPct val="35000"/>
            </a:spcAft>
            <a:buFont typeface="Courier New" panose="02070309020205020404" pitchFamily="49" charset="0"/>
            <a:buNone/>
          </a:pPr>
          <a:r>
            <a:rPr lang="en-US" sz="1200" kern="1200" dirty="0"/>
            <a:t>Design Engineers PC (Mechanical/Electrical Engineer)</a:t>
          </a:r>
        </a:p>
        <a:p>
          <a:pPr marL="0" lvl="0" indent="0" algn="l" defTabSz="533400">
            <a:lnSpc>
              <a:spcPct val="90000"/>
            </a:lnSpc>
            <a:spcBef>
              <a:spcPct val="0"/>
            </a:spcBef>
            <a:spcAft>
              <a:spcPct val="35000"/>
            </a:spcAft>
            <a:buFont typeface="Courier New" panose="02070309020205020404" pitchFamily="49" charset="0"/>
            <a:buNone/>
          </a:pPr>
          <a:r>
            <a:rPr lang="en-US" sz="1200" kern="1200" dirty="0"/>
            <a:t>McComas </a:t>
          </a:r>
          <a:r>
            <a:rPr lang="en-US" sz="1200" kern="1200" dirty="0" err="1"/>
            <a:t>Lacina</a:t>
          </a:r>
          <a:r>
            <a:rPr lang="en-US" sz="1200" kern="1200" dirty="0"/>
            <a:t> Construction (General Contractor)</a:t>
          </a:r>
        </a:p>
        <a:p>
          <a:pPr marL="0" lvl="0" indent="0" algn="l" defTabSz="533400">
            <a:lnSpc>
              <a:spcPct val="90000"/>
            </a:lnSpc>
            <a:spcBef>
              <a:spcPct val="0"/>
            </a:spcBef>
            <a:spcAft>
              <a:spcPct val="35000"/>
            </a:spcAft>
            <a:buFont typeface="Courier New" panose="02070309020205020404" pitchFamily="49" charset="0"/>
            <a:buNone/>
          </a:pPr>
          <a:r>
            <a:rPr lang="en-US" sz="1200" kern="1200" dirty="0"/>
            <a:t>Universal Climate Control (Mechanical Contractor)</a:t>
          </a:r>
        </a:p>
        <a:p>
          <a:pPr marL="0" lvl="0" indent="0" algn="l" defTabSz="533400">
            <a:lnSpc>
              <a:spcPct val="90000"/>
            </a:lnSpc>
            <a:spcBef>
              <a:spcPct val="0"/>
            </a:spcBef>
            <a:spcAft>
              <a:spcPct val="35000"/>
            </a:spcAft>
            <a:buFont typeface="Courier New" panose="02070309020205020404" pitchFamily="49" charset="0"/>
            <a:buNone/>
          </a:pPr>
          <a:r>
            <a:rPr lang="en-US" sz="1200" kern="1200" dirty="0"/>
            <a:t>Northwest Automation &amp; Controls (Controls Contractor) </a:t>
          </a:r>
        </a:p>
      </dsp:txBody>
      <dsp:txXfrm>
        <a:off x="1301481" y="3555242"/>
        <a:ext cx="4594085" cy="122781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11057"/>
          <a:ext cx="1177628" cy="498544"/>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11057"/>
        <a:ext cx="1177628" cy="498544"/>
      </dsp:txXfrm>
    </dsp:sp>
    <dsp:sp modelId="{49C615C1-3B8F-4F99-A308-26A141B04A20}">
      <dsp:nvSpPr>
        <dsp:cNvPr id="0" name=""/>
        <dsp:cNvSpPr/>
      </dsp:nvSpPr>
      <dsp:spPr>
        <a:xfrm>
          <a:off x="0" y="472988"/>
          <a:ext cx="1177628" cy="730169"/>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ICU = $59,400</a:t>
          </a:r>
        </a:p>
        <a:p>
          <a:pPr marL="114300" lvl="1" indent="-114300" algn="l" defTabSz="533400">
            <a:lnSpc>
              <a:spcPct val="90000"/>
            </a:lnSpc>
            <a:spcBef>
              <a:spcPct val="0"/>
            </a:spcBef>
            <a:spcAft>
              <a:spcPct val="15000"/>
            </a:spcAft>
            <a:buChar char="•"/>
          </a:pPr>
          <a:r>
            <a:rPr lang="en-US" sz="1200" kern="1200" dirty="0"/>
            <a:t>ECU = $58,600</a:t>
          </a:r>
        </a:p>
        <a:p>
          <a:pPr marL="114300" lvl="1" indent="-114300" algn="l" defTabSz="533400">
            <a:lnSpc>
              <a:spcPct val="90000"/>
            </a:lnSpc>
            <a:spcBef>
              <a:spcPct val="0"/>
            </a:spcBef>
            <a:spcAft>
              <a:spcPct val="15000"/>
            </a:spcAft>
            <a:buChar char="•"/>
          </a:pPr>
          <a:r>
            <a:rPr lang="en-US" sz="1200" kern="1200" dirty="0"/>
            <a:t>OR = $49,000</a:t>
          </a:r>
        </a:p>
      </dsp:txBody>
      <dsp:txXfrm>
        <a:off x="0" y="472988"/>
        <a:ext cx="1177628" cy="730169"/>
      </dsp:txXfrm>
    </dsp:sp>
    <dsp:sp modelId="{9F216E40-EC32-4218-B5F3-8D597038B0B3}">
      <dsp:nvSpPr>
        <dsp:cNvPr id="0" name=""/>
        <dsp:cNvSpPr/>
      </dsp:nvSpPr>
      <dsp:spPr>
        <a:xfrm>
          <a:off x="1342509" y="11057"/>
          <a:ext cx="1177628" cy="498544"/>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11057"/>
        <a:ext cx="1177628" cy="498544"/>
      </dsp:txXfrm>
    </dsp:sp>
    <dsp:sp modelId="{78FC6CDC-BCD2-48EF-99FC-A6D683AA10CA}">
      <dsp:nvSpPr>
        <dsp:cNvPr id="0" name=""/>
        <dsp:cNvSpPr/>
      </dsp:nvSpPr>
      <dsp:spPr>
        <a:xfrm>
          <a:off x="1341296" y="472988"/>
          <a:ext cx="1177628" cy="730169"/>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ICU: 3/30/20</a:t>
          </a:r>
        </a:p>
        <a:p>
          <a:pPr marL="114300" lvl="1" indent="-114300" algn="l" defTabSz="533400">
            <a:lnSpc>
              <a:spcPct val="90000"/>
            </a:lnSpc>
            <a:spcBef>
              <a:spcPct val="0"/>
            </a:spcBef>
            <a:spcAft>
              <a:spcPct val="15000"/>
            </a:spcAft>
            <a:buChar char="•"/>
          </a:pPr>
          <a:r>
            <a:rPr lang="en-US" sz="1200" kern="1200" dirty="0"/>
            <a:t>ECU: 4/29/20</a:t>
          </a:r>
        </a:p>
        <a:p>
          <a:pPr marL="114300" lvl="1" indent="-114300" algn="l" defTabSz="533400">
            <a:lnSpc>
              <a:spcPct val="90000"/>
            </a:lnSpc>
            <a:spcBef>
              <a:spcPct val="0"/>
            </a:spcBef>
            <a:spcAft>
              <a:spcPct val="15000"/>
            </a:spcAft>
            <a:buChar char="•"/>
          </a:pPr>
          <a:r>
            <a:rPr lang="en-US" sz="1200" kern="1200" dirty="0"/>
            <a:t>OR: 4/1/20</a:t>
          </a:r>
        </a:p>
      </dsp:txBody>
      <dsp:txXfrm>
        <a:off x="1341296" y="472988"/>
        <a:ext cx="1177628" cy="73016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324" y="273935"/>
          <a:ext cx="2129977" cy="1071948"/>
        </a:xfrm>
        <a:prstGeom prst="homePlate">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2699" tIns="53340" rIns="99568" bIns="53340" numCol="1" spcCol="1270" anchor="ctr" anchorCtr="0">
          <a:noAutofit/>
        </a:bodyPr>
        <a:lstStyle/>
        <a:p>
          <a:pPr marL="0" lvl="0" indent="0" algn="ctr" defTabSz="622300">
            <a:lnSpc>
              <a:spcPct val="50000"/>
            </a:lnSpc>
            <a:spcBef>
              <a:spcPct val="0"/>
            </a:spcBef>
            <a:spcAft>
              <a:spcPct val="35000"/>
            </a:spcAft>
            <a:buNone/>
          </a:pPr>
          <a:r>
            <a:rPr lang="en-US" sz="1400" kern="1200" dirty="0">
              <a:solidFill>
                <a:schemeClr val="bg1"/>
              </a:solidFill>
              <a:latin typeface="+mn-lt"/>
              <a:cs typeface="Futura Md BT Medium"/>
            </a:rPr>
            <a:t>Will Downing </a:t>
          </a:r>
        </a:p>
        <a:p>
          <a:pPr marL="0" lvl="0" indent="0" algn="ctr" defTabSz="622300">
            <a:lnSpc>
              <a:spcPct val="50000"/>
            </a:lnSpc>
            <a:spcBef>
              <a:spcPct val="0"/>
            </a:spcBef>
            <a:spcAft>
              <a:spcPct val="35000"/>
            </a:spcAft>
            <a:buNone/>
          </a:pPr>
          <a:r>
            <a:rPr lang="en-US" sz="1400" kern="1200" dirty="0">
              <a:solidFill>
                <a:schemeClr val="bg1"/>
              </a:solidFill>
              <a:latin typeface="+mn-lt"/>
              <a:cs typeface="Futura Md BT Medium"/>
            </a:rPr>
            <a:t>AIA ACHA</a:t>
          </a:r>
        </a:p>
        <a:p>
          <a:pPr marL="0" lvl="0" indent="0" algn="ctr" defTabSz="622300">
            <a:lnSpc>
              <a:spcPct val="90000"/>
            </a:lnSpc>
            <a:spcBef>
              <a:spcPct val="0"/>
            </a:spcBef>
            <a:spcAft>
              <a:spcPct val="35000"/>
            </a:spcAft>
            <a:buNone/>
          </a:pPr>
          <a:r>
            <a:rPr lang="en-US" sz="1100" kern="1200" dirty="0">
              <a:solidFill>
                <a:schemeClr val="bg1"/>
              </a:solidFill>
              <a:latin typeface="+mn-lt"/>
            </a:rPr>
            <a:t>wdowning@rohrbachassociates.com</a:t>
          </a:r>
        </a:p>
      </dsp:txBody>
      <dsp:txXfrm rot="10800000">
        <a:off x="1022311" y="273935"/>
        <a:ext cx="1861990" cy="1071948"/>
      </dsp:txXfrm>
    </dsp:sp>
    <dsp:sp modelId="{55FED750-A158-4ECD-A656-D20EBF97863E}">
      <dsp:nvSpPr>
        <dsp:cNvPr id="0" name=""/>
        <dsp:cNvSpPr/>
      </dsp:nvSpPr>
      <dsp:spPr>
        <a:xfrm>
          <a:off x="268511" y="258820"/>
          <a:ext cx="1071948" cy="107194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Build Health International</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00" t="14000" r="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1898"/>
          <a:ext cx="5895567" cy="183088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n-US" sz="1400" b="1" kern="1200" dirty="0"/>
            <a:t>Project Overview</a:t>
          </a:r>
          <a:endParaRPr lang="en-US" sz="1400" b="1" i="0" u="none" kern="1200" dirty="0"/>
        </a:p>
        <a:p>
          <a:pPr marL="0" lvl="0" indent="0" algn="l" defTabSz="622300">
            <a:lnSpc>
              <a:spcPct val="90000"/>
            </a:lnSpc>
            <a:spcBef>
              <a:spcPct val="0"/>
            </a:spcBef>
            <a:spcAft>
              <a:spcPct val="35000"/>
            </a:spcAft>
            <a:buNone/>
          </a:pPr>
          <a:r>
            <a:rPr lang="en-US" sz="1400" b="0" i="0" u="none" kern="1200" dirty="0"/>
            <a:t>This project began as a prototype of a COVID-19 Treatment Center for </a:t>
          </a:r>
          <a:r>
            <a:rPr lang="en-US" sz="1400" b="1" i="0" u="none" kern="1200" dirty="0"/>
            <a:t>low-resource settings with and without testing ability and has since been adapted and built at three sites (</a:t>
          </a:r>
          <a:r>
            <a:rPr lang="en-US" sz="1400" b="0" i="0" u="none" kern="1200" dirty="0"/>
            <a:t>2 wards in Fond-des-</a:t>
          </a:r>
          <a:r>
            <a:rPr lang="en-US" sz="1400" b="0" i="0" u="none" kern="1200" dirty="0" err="1"/>
            <a:t>Blancs</a:t>
          </a:r>
          <a:r>
            <a:rPr lang="en-US" sz="1400" b="0" i="0" u="none" kern="1200" dirty="0"/>
            <a:t>, Haiti; 3 wards and staff workroom in Mirebalais, Haiti; and 4 wards in </a:t>
          </a:r>
          <a:r>
            <a:rPr lang="en-US" sz="1400" b="0" i="0" u="none" kern="1200" dirty="0" err="1"/>
            <a:t>Mbarara</a:t>
          </a:r>
          <a:r>
            <a:rPr lang="en-US" sz="1400" b="0" i="0" u="none" kern="1200" dirty="0"/>
            <a:t>, Uganda)</a:t>
          </a:r>
          <a:r>
            <a:rPr lang="en-US" sz="1400" b="1" i="0" u="none" kern="1200" dirty="0"/>
            <a:t>. </a:t>
          </a:r>
        </a:p>
        <a:p>
          <a:pPr marL="0" lvl="0" indent="0" algn="l" defTabSz="622300">
            <a:lnSpc>
              <a:spcPct val="90000"/>
            </a:lnSpc>
            <a:spcBef>
              <a:spcPct val="0"/>
            </a:spcBef>
            <a:spcAft>
              <a:spcPct val="35000"/>
            </a:spcAft>
            <a:buNone/>
          </a:pPr>
          <a:r>
            <a:rPr lang="en-US" sz="1400" b="0" i="0" u="none" kern="1200" dirty="0"/>
            <a:t>The prototype consists of construction drawings of wards and a staff workroom and illustrations of the overall campus plan and clinical flow. </a:t>
          </a:r>
          <a:endParaRPr lang="en-US" sz="1400" kern="1200" dirty="0"/>
        </a:p>
      </dsp:txBody>
      <dsp:txXfrm>
        <a:off x="0" y="141898"/>
        <a:ext cx="5895567" cy="1830889"/>
      </dsp:txXfrm>
    </dsp:sp>
    <dsp:sp modelId="{E5450344-C098-43BB-BCE6-6D95C43F85A0}">
      <dsp:nvSpPr>
        <dsp:cNvPr id="0" name=""/>
        <dsp:cNvSpPr/>
      </dsp:nvSpPr>
      <dsp:spPr>
        <a:xfrm>
          <a:off x="0" y="2174554"/>
          <a:ext cx="1227812" cy="1227812"/>
        </a:xfrm>
        <a:prstGeom prst="rect">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74554"/>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i="0" u="none" kern="1200" dirty="0"/>
            <a:t>Owners &amp; Stakeholders</a:t>
          </a:r>
        </a:p>
        <a:p>
          <a:pPr marL="0" lvl="0" indent="0" algn="l" defTabSz="622300">
            <a:lnSpc>
              <a:spcPct val="90000"/>
            </a:lnSpc>
            <a:spcBef>
              <a:spcPct val="0"/>
            </a:spcBef>
            <a:spcAft>
              <a:spcPct val="35000"/>
            </a:spcAft>
            <a:buNone/>
          </a:pPr>
          <a:r>
            <a:rPr lang="en-US" sz="1400" b="0" i="0" u="none" kern="1200" dirty="0"/>
            <a:t>Partners in Health (</a:t>
          </a:r>
          <a:r>
            <a:rPr lang="en-US" sz="1400" b="0" i="0" u="none" kern="1200" dirty="0" err="1"/>
            <a:t>Zanmi</a:t>
          </a:r>
          <a:r>
            <a:rPr lang="en-US" sz="1400" b="0" i="0" u="none" kern="1200" dirty="0"/>
            <a:t> </a:t>
          </a:r>
          <a:r>
            <a:rPr lang="en-US" sz="1400" b="0" i="0" u="none" kern="1200" dirty="0" err="1"/>
            <a:t>Lasante</a:t>
          </a:r>
          <a:r>
            <a:rPr lang="en-US" sz="1400" b="0" i="0" u="none" kern="1200" dirty="0"/>
            <a:t>), Health Equity International, </a:t>
          </a:r>
          <a:r>
            <a:rPr lang="en-US" sz="1400" b="0" i="0" u="none" kern="1200" dirty="0" err="1"/>
            <a:t>Mbarara</a:t>
          </a:r>
          <a:r>
            <a:rPr lang="en-US" sz="1400" b="0" i="0" u="none" kern="1200" dirty="0"/>
            <a:t> Regional Referral Hospital, Center for Global Health, Massachusetts General Hospital</a:t>
          </a:r>
          <a:endParaRPr lang="en-US" sz="1400" kern="1200" dirty="0"/>
        </a:p>
      </dsp:txBody>
      <dsp:txXfrm>
        <a:off x="1301481" y="2174554"/>
        <a:ext cx="4594085" cy="1227812"/>
      </dsp:txXfrm>
    </dsp:sp>
    <dsp:sp modelId="{3FA8E7C5-D29C-40FA-BD91-F4988FC4D41C}">
      <dsp:nvSpPr>
        <dsp:cNvPr id="0" name=""/>
        <dsp:cNvSpPr/>
      </dsp:nvSpPr>
      <dsp:spPr>
        <a:xfrm>
          <a:off x="0" y="3549704"/>
          <a:ext cx="1227812" cy="1227812"/>
        </a:xfrm>
        <a:prstGeom prst="rect">
          <a:avLst/>
        </a:prstGeom>
        <a:no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b="1" i="0" u="none" kern="1200" dirty="0"/>
            <a:t>The Challenge</a:t>
          </a:r>
        </a:p>
        <a:p>
          <a:pPr marL="0" lvl="0" indent="0" algn="l" defTabSz="622300">
            <a:lnSpc>
              <a:spcPct val="90000"/>
            </a:lnSpc>
            <a:spcBef>
              <a:spcPct val="0"/>
            </a:spcBef>
            <a:spcAft>
              <a:spcPct val="35000"/>
            </a:spcAft>
            <a:buNone/>
          </a:pPr>
          <a:r>
            <a:rPr lang="en-US" sz="1400" b="0" i="0" u="none" kern="1200" dirty="0"/>
            <a:t>As COVID-19 cases continue to increase globally, fragile health systems already facing challenges with health system infrastructure may be left with few options to effectively care for acutely ill patients.</a:t>
          </a:r>
          <a:endParaRPr lang="en-US" sz="1400" kern="1200" dirty="0"/>
        </a:p>
      </dsp:txBody>
      <dsp:txXfrm>
        <a:off x="1301481" y="3555242"/>
        <a:ext cx="4594085" cy="122781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7435"/>
          <a:ext cx="5895567" cy="1830889"/>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l" defTabSz="466725">
            <a:lnSpc>
              <a:spcPct val="90000"/>
            </a:lnSpc>
            <a:spcBef>
              <a:spcPct val="0"/>
            </a:spcBef>
            <a:spcAft>
              <a:spcPct val="35000"/>
            </a:spcAft>
            <a:buNone/>
          </a:pPr>
          <a:r>
            <a:rPr lang="en-US" sz="1050" b="1" kern="1200" dirty="0"/>
            <a:t>The Solution &amp; Project Delivery Method </a:t>
          </a:r>
          <a:endParaRPr lang="en-US" sz="1050" b="1" i="0" u="none" kern="1200" dirty="0"/>
        </a:p>
        <a:p>
          <a:pPr marL="0" lvl="0" indent="0" algn="l" defTabSz="466725">
            <a:lnSpc>
              <a:spcPct val="90000"/>
            </a:lnSpc>
            <a:spcBef>
              <a:spcPct val="0"/>
            </a:spcBef>
            <a:spcAft>
              <a:spcPct val="35000"/>
            </a:spcAft>
            <a:buNone/>
          </a:pPr>
          <a:r>
            <a:rPr lang="en-US" sz="1050" b="0" i="0" u="none" kern="1200" dirty="0"/>
            <a:t>Rapid and affordable construction in these low-resource settings was achieved by:</a:t>
          </a:r>
        </a:p>
        <a:p>
          <a:pPr marL="0" lvl="0" indent="0" algn="l" defTabSz="466725">
            <a:lnSpc>
              <a:spcPct val="90000"/>
            </a:lnSpc>
            <a:spcBef>
              <a:spcPct val="0"/>
            </a:spcBef>
            <a:spcAft>
              <a:spcPct val="35000"/>
            </a:spcAft>
            <a:buNone/>
          </a:pPr>
          <a:r>
            <a:rPr lang="en-US" sz="1050" b="0" i="0" u="none" kern="1200" dirty="0"/>
            <a:t>- Designing while the site was being prepped </a:t>
          </a:r>
        </a:p>
        <a:p>
          <a:pPr marL="0" lvl="0" indent="0" algn="l" defTabSz="466725">
            <a:lnSpc>
              <a:spcPct val="90000"/>
            </a:lnSpc>
            <a:spcBef>
              <a:spcPct val="0"/>
            </a:spcBef>
            <a:spcAft>
              <a:spcPct val="35000"/>
            </a:spcAft>
            <a:buNone/>
          </a:pPr>
          <a:r>
            <a:rPr lang="en-US" sz="1050" b="0" i="0" u="none" kern="1200" dirty="0"/>
            <a:t>- Using modular designs that could be built out of plywood or other easily sourced local materials </a:t>
          </a:r>
        </a:p>
        <a:p>
          <a:pPr marL="0" lvl="0" indent="0" algn="l" defTabSz="466725">
            <a:lnSpc>
              <a:spcPct val="90000"/>
            </a:lnSpc>
            <a:spcBef>
              <a:spcPct val="0"/>
            </a:spcBef>
            <a:spcAft>
              <a:spcPct val="35000"/>
            </a:spcAft>
            <a:buNone/>
          </a:pPr>
          <a:r>
            <a:rPr lang="en-US" sz="1050" b="0" i="0" u="none" kern="1200" dirty="0"/>
            <a:t>- Using local workforce with remote site supervision - Through on-job training and collaboration over the years, BHI has relationships with a skilled Haitian workforce making projects like this possible. </a:t>
          </a:r>
        </a:p>
        <a:p>
          <a:pPr marL="0" lvl="0" indent="0" algn="l" defTabSz="466725" rtl="0">
            <a:lnSpc>
              <a:spcPct val="90000"/>
            </a:lnSpc>
            <a:spcBef>
              <a:spcPct val="0"/>
            </a:spcBef>
            <a:spcAft>
              <a:spcPct val="35000"/>
            </a:spcAft>
            <a:buNone/>
          </a:pPr>
          <a:r>
            <a:rPr lang="en-US" sz="1050" b="0" i="0" u="none" kern="1200" dirty="0"/>
            <a:t>- Placing plumbing in discrete and centralized locations to make construction faster</a:t>
          </a:r>
        </a:p>
        <a:p>
          <a:pPr marL="0" lvl="0" indent="0" algn="l" defTabSz="466725" rtl="0">
            <a:lnSpc>
              <a:spcPct val="90000"/>
            </a:lnSpc>
            <a:spcBef>
              <a:spcPct val="0"/>
            </a:spcBef>
            <a:spcAft>
              <a:spcPct val="35000"/>
            </a:spcAft>
            <a:buNone/>
          </a:pPr>
          <a:r>
            <a:rPr lang="en-US" sz="1050" b="0" i="0" u="none" kern="1200" dirty="0"/>
            <a:t>- Selecting faster construction methods, i.e. rapid stud construction over typical masonry. We trained local contractors in stud construction as needed.</a:t>
          </a:r>
        </a:p>
      </dsp:txBody>
      <dsp:txXfrm>
        <a:off x="0" y="147435"/>
        <a:ext cx="5895567" cy="1830889"/>
      </dsp:txXfrm>
    </dsp:sp>
    <dsp:sp modelId="{E5450344-C098-43BB-BCE6-6D95C43F85A0}">
      <dsp:nvSpPr>
        <dsp:cNvPr id="0" name=""/>
        <dsp:cNvSpPr/>
      </dsp:nvSpPr>
      <dsp:spPr>
        <a:xfrm>
          <a:off x="0" y="2180092"/>
          <a:ext cx="1227812" cy="1227812"/>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8009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l" defTabSz="444500">
            <a:lnSpc>
              <a:spcPct val="90000"/>
            </a:lnSpc>
            <a:spcBef>
              <a:spcPct val="0"/>
            </a:spcBef>
            <a:spcAft>
              <a:spcPct val="35000"/>
            </a:spcAft>
            <a:buNone/>
          </a:pPr>
          <a:r>
            <a:rPr lang="en-US" sz="1000" b="1" i="0" u="none" kern="1200" dirty="0"/>
            <a:t>Accomplishments</a:t>
          </a:r>
        </a:p>
        <a:p>
          <a:pPr marL="0" lvl="0" indent="0" algn="l" defTabSz="444500">
            <a:lnSpc>
              <a:spcPct val="90000"/>
            </a:lnSpc>
            <a:spcBef>
              <a:spcPct val="0"/>
            </a:spcBef>
            <a:spcAft>
              <a:spcPct val="35000"/>
            </a:spcAft>
            <a:buNone/>
          </a:pPr>
          <a:r>
            <a:rPr lang="en-US" sz="1000" b="0" i="0" u="none" kern="1200" dirty="0"/>
            <a:t>Built treatment centers at three sites (Fond-des-Blanc, Haiti; Mirebalais, Haiti; </a:t>
          </a:r>
          <a:r>
            <a:rPr lang="en-US" sz="1000" b="0" i="0" u="none" kern="1200" dirty="0" err="1"/>
            <a:t>Mbarara</a:t>
          </a:r>
          <a:r>
            <a:rPr lang="en-US" sz="1000" b="0" i="0" u="none" kern="1200" dirty="0"/>
            <a:t> Uganda) BHI has also made all their COVID-19 resources available at: </a:t>
          </a:r>
          <a:r>
            <a:rPr lang="en-US" sz="1000" b="0" i="0" kern="1200" dirty="0">
              <a:solidFill>
                <a:schemeClr val="bg1"/>
              </a:solidFill>
              <a:hlinkClick xmlns:r="http://schemas.openxmlformats.org/officeDocument/2006/relationships" r:id="rId1"/>
            </a:rPr>
            <a:t>https://www.buildhealthinternational.org/covid-infrastructure-resources/</a:t>
          </a:r>
          <a:endParaRPr lang="en-US" sz="1000" b="0" i="0" kern="1200" dirty="0">
            <a:solidFill>
              <a:schemeClr val="bg1"/>
            </a:solidFill>
          </a:endParaRPr>
        </a:p>
        <a:p>
          <a:pPr marL="0" lvl="0" indent="0" algn="l" defTabSz="444500">
            <a:lnSpc>
              <a:spcPct val="90000"/>
            </a:lnSpc>
            <a:spcBef>
              <a:spcPct val="0"/>
            </a:spcBef>
            <a:spcAft>
              <a:spcPct val="35000"/>
            </a:spcAft>
            <a:buNone/>
          </a:pPr>
          <a:r>
            <a:rPr lang="en-US" sz="1000" b="0" i="0" u="none" kern="1200" dirty="0"/>
            <a:t>In June 2020, BHI’s designs were published in the American Journal of Tropical Medicine and Hygiene. The paper is available at: </a:t>
          </a:r>
          <a:r>
            <a:rPr lang="en-US" sz="1000" b="0" i="0" kern="1200" dirty="0">
              <a:hlinkClick xmlns:r="http://schemas.openxmlformats.org/officeDocument/2006/relationships" r:id="rId2"/>
            </a:rPr>
            <a:t>https://www.ajtmh.org/content/journals/10.4269/ajtmh.20-0681</a:t>
          </a:r>
          <a:endParaRPr lang="en-US" sz="1000" b="0" kern="1200" dirty="0">
            <a:solidFill>
              <a:schemeClr val="bg1"/>
            </a:solidFill>
          </a:endParaRPr>
        </a:p>
      </dsp:txBody>
      <dsp:txXfrm>
        <a:off x="1301481" y="2180092"/>
        <a:ext cx="4594085" cy="1227812"/>
      </dsp:txXfrm>
    </dsp:sp>
    <dsp:sp modelId="{3FA8E7C5-D29C-40FA-BD91-F4988FC4D41C}">
      <dsp:nvSpPr>
        <dsp:cNvPr id="0" name=""/>
        <dsp:cNvSpPr/>
      </dsp:nvSpPr>
      <dsp:spPr>
        <a:xfrm>
          <a:off x="0" y="3555242"/>
          <a:ext cx="1227812" cy="12278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l" defTabSz="488950">
            <a:lnSpc>
              <a:spcPct val="90000"/>
            </a:lnSpc>
            <a:spcBef>
              <a:spcPct val="0"/>
            </a:spcBef>
            <a:spcAft>
              <a:spcPct val="35000"/>
            </a:spcAft>
            <a:buNone/>
          </a:pPr>
          <a:r>
            <a:rPr lang="en-US" sz="1100" b="0" i="0" u="none" kern="1200" dirty="0"/>
            <a:t>Project Team</a:t>
          </a:r>
        </a:p>
        <a:p>
          <a:pPr marL="0" lvl="0" indent="0" algn="l" defTabSz="488950">
            <a:lnSpc>
              <a:spcPct val="90000"/>
            </a:lnSpc>
            <a:spcBef>
              <a:spcPct val="0"/>
            </a:spcBef>
            <a:spcAft>
              <a:spcPct val="35000"/>
            </a:spcAft>
            <a:buNone/>
          </a:pPr>
          <a:r>
            <a:rPr lang="en-US" sz="1100" b="0" i="0" u="none" kern="1200" dirty="0"/>
            <a:t>Rob Raymond, David Walton, Jim </a:t>
          </a:r>
          <a:r>
            <a:rPr lang="en-US" sz="1100" b="0" i="0" u="none" kern="1200" dirty="0" err="1"/>
            <a:t>Ansara</a:t>
          </a:r>
          <a:r>
            <a:rPr lang="en-US" sz="1100" b="0" i="0" u="none" kern="1200" dirty="0"/>
            <a:t>, Thomas </a:t>
          </a:r>
          <a:r>
            <a:rPr lang="en-US" sz="1100" b="0" i="0" u="none" kern="1200" dirty="0" err="1"/>
            <a:t>Darr</a:t>
          </a:r>
          <a:r>
            <a:rPr lang="en-US" sz="1100" b="0" i="0" u="none" kern="1200" dirty="0"/>
            <a:t>, Sophie Hicks, Samantha Modder, Andrew Jones, Caitlin </a:t>
          </a:r>
          <a:r>
            <a:rPr lang="en-US" sz="1100" b="0" i="0" u="none" kern="1200" dirty="0" err="1"/>
            <a:t>Candee</a:t>
          </a:r>
          <a:r>
            <a:rPr lang="en-US" sz="1100" b="0" i="0" u="none" kern="1200" dirty="0"/>
            <a:t>, Noah </a:t>
          </a:r>
          <a:r>
            <a:rPr lang="en-US" sz="1100" b="0" i="0" u="none" kern="1200" dirty="0" err="1"/>
            <a:t>Hudleson</a:t>
          </a:r>
          <a:r>
            <a:rPr lang="en-US" sz="1100" b="0" i="0" u="none" kern="1200" dirty="0"/>
            <a:t>, Omar Hernandez, Jimmy Forest, Edouard </a:t>
          </a:r>
          <a:r>
            <a:rPr lang="en-US" sz="1100" b="0" i="0" u="none" kern="1200" dirty="0" err="1"/>
            <a:t>LeBrun</a:t>
          </a:r>
          <a:r>
            <a:rPr lang="en-US" sz="1100" b="0" i="0" u="none" kern="1200" dirty="0"/>
            <a:t>, Alex </a:t>
          </a:r>
          <a:r>
            <a:rPr lang="en-US" sz="1100" b="0" i="0" u="none" kern="1200" dirty="0" err="1"/>
            <a:t>Otheniel</a:t>
          </a:r>
          <a:r>
            <a:rPr lang="en-US" sz="1100" b="0" i="0" u="none" kern="1200" dirty="0"/>
            <a:t>, Barnaby Riche, Jimmy Bernard, </a:t>
          </a:r>
          <a:r>
            <a:rPr lang="en-US" sz="1100" b="0" i="0" u="none" kern="1200" dirty="0" err="1"/>
            <a:t>Jamsky</a:t>
          </a:r>
          <a:r>
            <a:rPr lang="en-US" sz="1100" b="0" i="0" u="none" kern="1200" dirty="0"/>
            <a:t> Charles, </a:t>
          </a:r>
          <a:r>
            <a:rPr lang="en-US" sz="1100" b="0" i="0" u="none" kern="1200" dirty="0" err="1"/>
            <a:t>Sanel</a:t>
          </a:r>
          <a:r>
            <a:rPr lang="en-US" sz="1100" b="0" i="0" u="none" kern="1200" dirty="0"/>
            <a:t> </a:t>
          </a:r>
          <a:r>
            <a:rPr lang="en-US" sz="1100" b="0" i="0" u="none" kern="1200" dirty="0" err="1"/>
            <a:t>Lisse</a:t>
          </a:r>
          <a:r>
            <a:rPr lang="en-US" sz="1100" b="0" i="0" u="none" kern="1200" dirty="0"/>
            <a:t>, James </a:t>
          </a:r>
          <a:r>
            <a:rPr lang="en-US" sz="1100" b="0" i="0" u="none" kern="1200" dirty="0" err="1"/>
            <a:t>Dorvil</a:t>
          </a:r>
          <a:r>
            <a:rPr lang="en-US" sz="1100" b="0" i="0" u="none" kern="1200" dirty="0"/>
            <a:t>, Jean Alex Paul, Jean </a:t>
          </a:r>
          <a:r>
            <a:rPr lang="en-US" sz="1100" b="0" i="0" u="none" kern="1200" dirty="0" err="1"/>
            <a:t>D’Honneur</a:t>
          </a:r>
          <a:r>
            <a:rPr lang="en-US" sz="1100" b="0" i="0" u="none" kern="1200" dirty="0"/>
            <a:t>, </a:t>
          </a:r>
          <a:r>
            <a:rPr lang="en-US" sz="1100" b="0" i="0" u="none" kern="1200" dirty="0" err="1"/>
            <a:t>Kenzy</a:t>
          </a:r>
          <a:r>
            <a:rPr lang="en-US" sz="1100" b="0" i="0" u="none" kern="1200" dirty="0"/>
            <a:t> </a:t>
          </a:r>
          <a:r>
            <a:rPr lang="en-US" sz="1100" b="0" i="0" u="none" kern="1200" dirty="0" err="1"/>
            <a:t>Maigna</a:t>
          </a:r>
          <a:endParaRPr lang="en-US" sz="1100" b="0" kern="1200" dirty="0"/>
        </a:p>
      </dsp:txBody>
      <dsp:txXfrm>
        <a:off x="1301481" y="3555242"/>
        <a:ext cx="4594085" cy="122781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0640"/>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30640"/>
        <a:ext cx="1177628" cy="534155"/>
      </dsp:txXfrm>
    </dsp:sp>
    <dsp:sp modelId="{49C615C1-3B8F-4F99-A308-26A141B04A20}">
      <dsp:nvSpPr>
        <dsp:cNvPr id="0" name=""/>
        <dsp:cNvSpPr/>
      </dsp:nvSpPr>
      <dsp:spPr>
        <a:xfrm>
          <a:off x="0"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dsp:txBody>
      <dsp:txXfrm>
        <a:off x="0" y="544357"/>
        <a:ext cx="1177628" cy="658800"/>
      </dsp:txXfrm>
    </dsp:sp>
    <dsp:sp modelId="{9F216E40-EC32-4218-B5F3-8D597038B0B3}">
      <dsp:nvSpPr>
        <dsp:cNvPr id="0" name=""/>
        <dsp:cNvSpPr/>
      </dsp:nvSpPr>
      <dsp:spPr>
        <a:xfrm>
          <a:off x="1342509" y="30640"/>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30640"/>
        <a:ext cx="1177628" cy="534155"/>
      </dsp:txXfrm>
    </dsp:sp>
    <dsp:sp modelId="{78FC6CDC-BCD2-48EF-99FC-A6D683AA10CA}">
      <dsp:nvSpPr>
        <dsp:cNvPr id="0" name=""/>
        <dsp:cNvSpPr/>
      </dsp:nvSpPr>
      <dsp:spPr>
        <a:xfrm>
          <a:off x="1341296"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dsp:txBody>
      <dsp:txXfrm>
        <a:off x="1341296" y="544357"/>
        <a:ext cx="1177628" cy="6588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324" y="273935"/>
          <a:ext cx="2129977" cy="1071948"/>
        </a:xfrm>
        <a:prstGeom prst="homePlate">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2699"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Build Health International</a:t>
          </a:r>
        </a:p>
        <a:p>
          <a:pPr marL="0" lvl="0" indent="0" algn="ctr" defTabSz="622300">
            <a:lnSpc>
              <a:spcPct val="90000"/>
            </a:lnSpc>
            <a:spcBef>
              <a:spcPct val="0"/>
            </a:spcBef>
            <a:spcAft>
              <a:spcPct val="35000"/>
            </a:spcAft>
            <a:buNone/>
          </a:pPr>
          <a:r>
            <a:rPr lang="en-US" sz="1100" kern="1200" dirty="0">
              <a:solidFill>
                <a:schemeClr val="bg1"/>
              </a:solidFill>
              <a:latin typeface="+mn-lt"/>
            </a:rPr>
            <a:t>COVID19@buildhealthinternational.org</a:t>
          </a:r>
        </a:p>
      </dsp:txBody>
      <dsp:txXfrm rot="10800000">
        <a:off x="1022311" y="273935"/>
        <a:ext cx="1861990" cy="1071948"/>
      </dsp:txXfrm>
    </dsp:sp>
    <dsp:sp modelId="{55FED750-A158-4ECD-A656-D20EBF97863E}">
      <dsp:nvSpPr>
        <dsp:cNvPr id="0" name=""/>
        <dsp:cNvSpPr/>
      </dsp:nvSpPr>
      <dsp:spPr>
        <a:xfrm>
          <a:off x="268511" y="258820"/>
          <a:ext cx="1071948" cy="1071948"/>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00" t="14000" r="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The S/L/A/M Collaborative</a:t>
          </a:r>
        </a:p>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Architect of Record</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1898"/>
          <a:ext cx="5895567" cy="183088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A shell space meant for a PACU was quickly converted into a 65-bed COVID 19 Ward. This will serve as the dedicated space for COVID patients allowing the other facilities within the system to resume normal operation. </a:t>
          </a:r>
        </a:p>
      </dsp:txBody>
      <dsp:txXfrm>
        <a:off x="0" y="141898"/>
        <a:ext cx="5895567" cy="1830889"/>
      </dsp:txXfrm>
    </dsp:sp>
    <dsp:sp modelId="{E5450344-C098-43BB-BCE6-6D95C43F85A0}">
      <dsp:nvSpPr>
        <dsp:cNvPr id="0" name=""/>
        <dsp:cNvSpPr/>
      </dsp:nvSpPr>
      <dsp:spPr>
        <a:xfrm>
          <a:off x="0" y="2174554"/>
          <a:ext cx="1227812" cy="12278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74554"/>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Northwell Health</a:t>
          </a:r>
        </a:p>
      </dsp:txBody>
      <dsp:txXfrm>
        <a:off x="1301481" y="2174554"/>
        <a:ext cx="4594085" cy="1227812"/>
      </dsp:txXfrm>
    </dsp:sp>
    <dsp:sp modelId="{3FA8E7C5-D29C-40FA-BD91-F4988FC4D41C}">
      <dsp:nvSpPr>
        <dsp:cNvPr id="0" name=""/>
        <dsp:cNvSpPr/>
      </dsp:nvSpPr>
      <dsp:spPr>
        <a:xfrm>
          <a:off x="0" y="3549704"/>
          <a:ext cx="1227812" cy="1227812"/>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In addition to servicing the client remotely, the team had 48 </a:t>
          </a:r>
          <a:r>
            <a:rPr lang="en-US" sz="1800" kern="1200" dirty="0" err="1"/>
            <a:t>hrs</a:t>
          </a:r>
          <a:r>
            <a:rPr lang="en-US" sz="1800" kern="1200" dirty="0"/>
            <a:t> to design and 2 weeks for construction.</a:t>
          </a:r>
        </a:p>
      </dsp:txBody>
      <dsp:txXfrm>
        <a:off x="1301481" y="3555242"/>
        <a:ext cx="4594085" cy="122781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5778"/>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35778"/>
        <a:ext cx="1177628" cy="534155"/>
      </dsp:txXfrm>
    </dsp:sp>
    <dsp:sp modelId="{49C615C1-3B8F-4F99-A308-26A141B04A20}">
      <dsp:nvSpPr>
        <dsp:cNvPr id="0" name=""/>
        <dsp:cNvSpPr/>
      </dsp:nvSpPr>
      <dsp:spPr>
        <a:xfrm>
          <a:off x="0" y="554635"/>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10,000</a:t>
          </a:r>
        </a:p>
      </dsp:txBody>
      <dsp:txXfrm>
        <a:off x="0" y="554635"/>
        <a:ext cx="1177628" cy="658800"/>
      </dsp:txXfrm>
    </dsp:sp>
    <dsp:sp modelId="{9F216E40-EC32-4218-B5F3-8D597038B0B3}">
      <dsp:nvSpPr>
        <dsp:cNvPr id="0" name=""/>
        <dsp:cNvSpPr/>
      </dsp:nvSpPr>
      <dsp:spPr>
        <a:xfrm>
          <a:off x="1342509" y="35778"/>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35778"/>
        <a:ext cx="1177628" cy="534155"/>
      </dsp:txXfrm>
    </dsp:sp>
    <dsp:sp modelId="{78FC6CDC-BCD2-48EF-99FC-A6D683AA10CA}">
      <dsp:nvSpPr>
        <dsp:cNvPr id="0" name=""/>
        <dsp:cNvSpPr/>
      </dsp:nvSpPr>
      <dsp:spPr>
        <a:xfrm>
          <a:off x="1341296" y="554635"/>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New Hyde Park, NY</a:t>
          </a:r>
        </a:p>
      </dsp:txBody>
      <dsp:txXfrm>
        <a:off x="1341296" y="554635"/>
        <a:ext cx="1177628" cy="6588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7435"/>
          <a:ext cx="5895567" cy="1830889"/>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IPD</a:t>
          </a:r>
        </a:p>
      </dsp:txBody>
      <dsp:txXfrm>
        <a:off x="0" y="147435"/>
        <a:ext cx="5895567" cy="1830889"/>
      </dsp:txXfrm>
    </dsp:sp>
    <dsp:sp modelId="{E5450344-C098-43BB-BCE6-6D95C43F85A0}">
      <dsp:nvSpPr>
        <dsp:cNvPr id="0" name=""/>
        <dsp:cNvSpPr/>
      </dsp:nvSpPr>
      <dsp:spPr>
        <a:xfrm>
          <a:off x="0" y="2180092"/>
          <a:ext cx="1227812"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8009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48 hour design</a:t>
          </a:r>
        </a:p>
        <a:p>
          <a:pPr marL="0" lvl="0" indent="0" algn="ctr" defTabSz="800100">
            <a:lnSpc>
              <a:spcPct val="90000"/>
            </a:lnSpc>
            <a:spcBef>
              <a:spcPct val="0"/>
            </a:spcBef>
            <a:spcAft>
              <a:spcPct val="35000"/>
            </a:spcAft>
            <a:buNone/>
          </a:pPr>
          <a:r>
            <a:rPr lang="en-US" sz="1800" kern="1200" dirty="0"/>
            <a:t>2 week construction implementation</a:t>
          </a:r>
        </a:p>
      </dsp:txBody>
      <dsp:txXfrm>
        <a:off x="1301481" y="2180092"/>
        <a:ext cx="4594085" cy="1227812"/>
      </dsp:txXfrm>
    </dsp:sp>
    <dsp:sp modelId="{3FA8E7C5-D29C-40FA-BD91-F4988FC4D41C}">
      <dsp:nvSpPr>
        <dsp:cNvPr id="0" name=""/>
        <dsp:cNvSpPr/>
      </dsp:nvSpPr>
      <dsp:spPr>
        <a:xfrm>
          <a:off x="0" y="3555242"/>
          <a:ext cx="1227812"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E4H Environments for Health Architecture</a:t>
          </a:r>
        </a:p>
        <a:p>
          <a:pPr marL="0" lvl="0" indent="0" algn="l" defTabSz="800100">
            <a:lnSpc>
              <a:spcPct val="90000"/>
            </a:lnSpc>
            <a:spcBef>
              <a:spcPct val="0"/>
            </a:spcBef>
            <a:spcAft>
              <a:spcPct val="35000"/>
            </a:spcAft>
            <a:buNone/>
          </a:pPr>
          <a:r>
            <a:rPr lang="en-US" sz="1800" kern="1200" dirty="0"/>
            <a:t>Gilbane</a:t>
          </a:r>
        </a:p>
        <a:p>
          <a:pPr marL="0" lvl="0" indent="0" algn="l" defTabSz="800100">
            <a:lnSpc>
              <a:spcPct val="90000"/>
            </a:lnSpc>
            <a:spcBef>
              <a:spcPct val="0"/>
            </a:spcBef>
            <a:spcAft>
              <a:spcPct val="35000"/>
            </a:spcAft>
            <a:buNone/>
          </a:pPr>
          <a:r>
            <a:rPr lang="en-US" sz="1800" kern="1200" dirty="0" err="1"/>
            <a:t>Lizardos</a:t>
          </a:r>
          <a:endParaRPr lang="en-US" sz="1800" kern="1200" dirty="0"/>
        </a:p>
      </dsp:txBody>
      <dsp:txXfrm>
        <a:off x="1301481" y="3555242"/>
        <a:ext cx="4594085" cy="122781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0640"/>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30640"/>
        <a:ext cx="1177628" cy="534155"/>
      </dsp:txXfrm>
    </dsp:sp>
    <dsp:sp modelId="{49C615C1-3B8F-4F99-A308-26A141B04A20}">
      <dsp:nvSpPr>
        <dsp:cNvPr id="0" name=""/>
        <dsp:cNvSpPr/>
      </dsp:nvSpPr>
      <dsp:spPr>
        <a:xfrm>
          <a:off x="0"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$3.2M</a:t>
          </a:r>
        </a:p>
      </dsp:txBody>
      <dsp:txXfrm>
        <a:off x="0" y="544357"/>
        <a:ext cx="1177628" cy="658800"/>
      </dsp:txXfrm>
    </dsp:sp>
    <dsp:sp modelId="{9F216E40-EC32-4218-B5F3-8D597038B0B3}">
      <dsp:nvSpPr>
        <dsp:cNvPr id="0" name=""/>
        <dsp:cNvSpPr/>
      </dsp:nvSpPr>
      <dsp:spPr>
        <a:xfrm>
          <a:off x="1342509" y="30640"/>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30640"/>
        <a:ext cx="1177628" cy="534155"/>
      </dsp:txXfrm>
    </dsp:sp>
    <dsp:sp modelId="{78FC6CDC-BCD2-48EF-99FC-A6D683AA10CA}">
      <dsp:nvSpPr>
        <dsp:cNvPr id="0" name=""/>
        <dsp:cNvSpPr/>
      </dsp:nvSpPr>
      <dsp:spPr>
        <a:xfrm>
          <a:off x="1341296"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April 25, 2020</a:t>
          </a:r>
        </a:p>
      </dsp:txBody>
      <dsp:txXfrm>
        <a:off x="1341296" y="544357"/>
        <a:ext cx="1177628" cy="65880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1898"/>
          <a:ext cx="5895567" cy="183088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client had erected a series of drive up </a:t>
          </a:r>
          <a:r>
            <a:rPr lang="en-US" sz="1800" kern="1200" dirty="0" err="1"/>
            <a:t>Covid</a:t>
          </a:r>
          <a:r>
            <a:rPr lang="en-US" sz="1800" kern="1200" dirty="0"/>
            <a:t> testing tents at various clinic locations. As the need for testing continues, the requirement for a more temperature-controlled and severe weather resistant environment for staff called for a different solution that would meet the needs for drive up testing.  </a:t>
          </a:r>
        </a:p>
      </dsp:txBody>
      <dsp:txXfrm>
        <a:off x="0" y="141898"/>
        <a:ext cx="5895567" cy="1830889"/>
      </dsp:txXfrm>
    </dsp:sp>
    <dsp:sp modelId="{E5450344-C098-43BB-BCE6-6D95C43F85A0}">
      <dsp:nvSpPr>
        <dsp:cNvPr id="0" name=""/>
        <dsp:cNvSpPr/>
      </dsp:nvSpPr>
      <dsp:spPr>
        <a:xfrm>
          <a:off x="0" y="2174554"/>
          <a:ext cx="1227812"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74554"/>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Bassett Healthcare Network</a:t>
          </a:r>
        </a:p>
      </dsp:txBody>
      <dsp:txXfrm>
        <a:off x="1301481" y="2174554"/>
        <a:ext cx="4594085" cy="1227812"/>
      </dsp:txXfrm>
    </dsp:sp>
    <dsp:sp modelId="{3FA8E7C5-D29C-40FA-BD91-F4988FC4D41C}">
      <dsp:nvSpPr>
        <dsp:cNvPr id="0" name=""/>
        <dsp:cNvSpPr/>
      </dsp:nvSpPr>
      <dsp:spPr>
        <a:xfrm>
          <a:off x="0" y="3549704"/>
          <a:ext cx="1227812"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Develop a solution that is compact, quick to deploy, and provides a temperature-controlled environment.</a:t>
          </a:r>
        </a:p>
      </dsp:txBody>
      <dsp:txXfrm>
        <a:off x="1301481" y="3555242"/>
        <a:ext cx="4594085" cy="12278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15191"/>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15191"/>
        <a:ext cx="1177628" cy="534155"/>
      </dsp:txXfrm>
    </dsp:sp>
    <dsp:sp modelId="{49C615C1-3B8F-4F99-A308-26A141B04A20}">
      <dsp:nvSpPr>
        <dsp:cNvPr id="0" name=""/>
        <dsp:cNvSpPr/>
      </dsp:nvSpPr>
      <dsp:spPr>
        <a:xfrm>
          <a:off x="0" y="513459"/>
          <a:ext cx="1177628" cy="699975"/>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480 SF per location</a:t>
          </a:r>
        </a:p>
        <a:p>
          <a:pPr marL="114300" lvl="1" indent="-114300" algn="l" defTabSz="533400">
            <a:lnSpc>
              <a:spcPct val="90000"/>
            </a:lnSpc>
            <a:spcBef>
              <a:spcPct val="0"/>
            </a:spcBef>
            <a:spcAft>
              <a:spcPct val="15000"/>
            </a:spcAft>
            <a:buChar char="•"/>
          </a:pPr>
          <a:endParaRPr lang="en-US" sz="1200" kern="1200" dirty="0"/>
        </a:p>
      </dsp:txBody>
      <dsp:txXfrm>
        <a:off x="0" y="513459"/>
        <a:ext cx="1177628" cy="699975"/>
      </dsp:txXfrm>
    </dsp:sp>
    <dsp:sp modelId="{9F216E40-EC32-4218-B5F3-8D597038B0B3}">
      <dsp:nvSpPr>
        <dsp:cNvPr id="0" name=""/>
        <dsp:cNvSpPr/>
      </dsp:nvSpPr>
      <dsp:spPr>
        <a:xfrm>
          <a:off x="1342509" y="15191"/>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15191"/>
        <a:ext cx="1177628" cy="534155"/>
      </dsp:txXfrm>
    </dsp:sp>
    <dsp:sp modelId="{78FC6CDC-BCD2-48EF-99FC-A6D683AA10CA}">
      <dsp:nvSpPr>
        <dsp:cNvPr id="0" name=""/>
        <dsp:cNvSpPr/>
      </dsp:nvSpPr>
      <dsp:spPr>
        <a:xfrm>
          <a:off x="1341296" y="513459"/>
          <a:ext cx="1177628" cy="699975"/>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Multiple Locations</a:t>
          </a:r>
        </a:p>
      </dsp:txBody>
      <dsp:txXfrm>
        <a:off x="1341296" y="513459"/>
        <a:ext cx="1177628" cy="69997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20346"/>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20346"/>
        <a:ext cx="1177628" cy="534155"/>
      </dsp:txXfrm>
    </dsp:sp>
    <dsp:sp modelId="{49C615C1-3B8F-4F99-A308-26A141B04A20}">
      <dsp:nvSpPr>
        <dsp:cNvPr id="0" name=""/>
        <dsp:cNvSpPr/>
      </dsp:nvSpPr>
      <dsp:spPr>
        <a:xfrm>
          <a:off x="0" y="523770"/>
          <a:ext cx="1177628" cy="679387"/>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TBD</a:t>
          </a:r>
        </a:p>
      </dsp:txBody>
      <dsp:txXfrm>
        <a:off x="0" y="523770"/>
        <a:ext cx="1177628" cy="679387"/>
      </dsp:txXfrm>
    </dsp:sp>
    <dsp:sp modelId="{9F216E40-EC32-4218-B5F3-8D597038B0B3}">
      <dsp:nvSpPr>
        <dsp:cNvPr id="0" name=""/>
        <dsp:cNvSpPr/>
      </dsp:nvSpPr>
      <dsp:spPr>
        <a:xfrm>
          <a:off x="1342509" y="20346"/>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20346"/>
        <a:ext cx="1177628" cy="534155"/>
      </dsp:txXfrm>
    </dsp:sp>
    <dsp:sp modelId="{78FC6CDC-BCD2-48EF-99FC-A6D683AA10CA}">
      <dsp:nvSpPr>
        <dsp:cNvPr id="0" name=""/>
        <dsp:cNvSpPr/>
      </dsp:nvSpPr>
      <dsp:spPr>
        <a:xfrm>
          <a:off x="1341296" y="523770"/>
          <a:ext cx="1177628" cy="679387"/>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Testing Tent Fabrication is 8-10 weeks</a:t>
          </a:r>
        </a:p>
      </dsp:txBody>
      <dsp:txXfrm>
        <a:off x="1341296" y="523770"/>
        <a:ext cx="1177628" cy="67938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87944"/>
          <a:ext cx="5891626" cy="2315750"/>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l" defTabSz="755650">
            <a:lnSpc>
              <a:spcPct val="90000"/>
            </a:lnSpc>
            <a:spcBef>
              <a:spcPct val="0"/>
            </a:spcBef>
            <a:spcAft>
              <a:spcPct val="35000"/>
            </a:spcAft>
            <a:buNone/>
          </a:pPr>
          <a:r>
            <a:rPr lang="en-US" sz="1700" kern="1200" dirty="0"/>
            <a:t>Contracted by the United States Army Corps of Engineers (USACE), Gilbane, HGA and subcontractors planned, designed and converted an existing prison dormitory into an alternative care facility (ACF) at the Milwaukee County House of Correction to respond to the surge demand in the state prison population. </a:t>
          </a:r>
          <a:br>
            <a:rPr lang="en-US" sz="1700" kern="1200" dirty="0"/>
          </a:br>
          <a:br>
            <a:rPr lang="en-US" sz="1700" kern="1200" dirty="0"/>
          </a:br>
          <a:r>
            <a:rPr lang="en-US" sz="1700" kern="1200" dirty="0"/>
            <a:t>The team used their healthcare design expertise to convert the unused prison dormitory into a space to treat COVID positive inmates in a safe and secure facility in 20 days.</a:t>
          </a:r>
        </a:p>
      </dsp:txBody>
      <dsp:txXfrm>
        <a:off x="0" y="187944"/>
        <a:ext cx="5891626" cy="2315750"/>
      </dsp:txXfrm>
    </dsp:sp>
    <dsp:sp modelId="{E5450344-C098-43BB-BCE6-6D95C43F85A0}">
      <dsp:nvSpPr>
        <dsp:cNvPr id="0" name=""/>
        <dsp:cNvSpPr/>
      </dsp:nvSpPr>
      <dsp:spPr>
        <a:xfrm>
          <a:off x="20150" y="2564092"/>
          <a:ext cx="1219419" cy="121941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12735" y="2564092"/>
          <a:ext cx="4562680" cy="121941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Owner &amp; Stakeholders: </a:t>
          </a:r>
          <a:r>
            <a:rPr lang="en-US" sz="1800" kern="1200" dirty="0"/>
            <a:t>United States Army Corps of Engineers, State of Wisconsin Department of Corrections and Milwaukee County. </a:t>
          </a:r>
        </a:p>
      </dsp:txBody>
      <dsp:txXfrm>
        <a:off x="1312735" y="2564092"/>
        <a:ext cx="4562680" cy="1219419"/>
      </dsp:txXfrm>
    </dsp:sp>
    <dsp:sp modelId="{3FA8E7C5-D29C-40FA-BD91-F4988FC4D41C}">
      <dsp:nvSpPr>
        <dsp:cNvPr id="0" name=""/>
        <dsp:cNvSpPr/>
      </dsp:nvSpPr>
      <dsp:spPr>
        <a:xfrm>
          <a:off x="20150" y="3896247"/>
          <a:ext cx="1219419" cy="911077"/>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12735" y="3875566"/>
          <a:ext cx="4562680" cy="963438"/>
        </a:xfrm>
        <a:prstGeom prst="rect">
          <a:avLst/>
        </a:prstGeom>
        <a:solidFill>
          <a:schemeClr val="bg1">
            <a:lumMod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The Challenge: </a:t>
          </a:r>
          <a:r>
            <a:rPr lang="en-US" sz="1800" kern="1200" dirty="0"/>
            <a:t>Plan, design, procure and construct a prison ACF within 20 days.</a:t>
          </a:r>
        </a:p>
      </dsp:txBody>
      <dsp:txXfrm>
        <a:off x="1312735" y="3875566"/>
        <a:ext cx="4562680" cy="96343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4897"/>
        <a:ext cx="1177628" cy="534155"/>
      </dsp:txXfrm>
    </dsp:sp>
    <dsp:sp modelId="{49C615C1-3B8F-4F99-A308-26A141B04A20}">
      <dsp:nvSpPr>
        <dsp:cNvPr id="0" name=""/>
        <dsp:cNvSpPr/>
      </dsp:nvSpPr>
      <dsp:spPr>
        <a:xfrm>
          <a:off x="0"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37,250 SF</a:t>
          </a:r>
          <a:endParaRPr lang="en-US" sz="1200" kern="1200" dirty="0"/>
        </a:p>
      </dsp:txBody>
      <dsp:txXfrm>
        <a:off x="0" y="492872"/>
        <a:ext cx="1177628" cy="720562"/>
      </dsp:txXfrm>
    </dsp:sp>
    <dsp:sp modelId="{9F216E40-EC32-4218-B5F3-8D597038B0B3}">
      <dsp:nvSpPr>
        <dsp:cNvPr id="0" name=""/>
        <dsp:cNvSpPr/>
      </dsp:nvSpPr>
      <dsp:spPr>
        <a:xfrm>
          <a:off x="1342509"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4897"/>
        <a:ext cx="1177628" cy="534155"/>
      </dsp:txXfrm>
    </dsp:sp>
    <dsp:sp modelId="{78FC6CDC-BCD2-48EF-99FC-A6D683AA10CA}">
      <dsp:nvSpPr>
        <dsp:cNvPr id="0" name=""/>
        <dsp:cNvSpPr/>
      </dsp:nvSpPr>
      <dsp:spPr>
        <a:xfrm>
          <a:off x="1341296"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Franklin, Wisconsin</a:t>
          </a:r>
        </a:p>
      </dsp:txBody>
      <dsp:txXfrm>
        <a:off x="1341296" y="492872"/>
        <a:ext cx="1177628" cy="72056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Hammel, Green and Abrahamson, Inc.</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379" t="9158" r="-16982" b="11964"/>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1898"/>
          <a:ext cx="5895567" cy="183088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Project Overview</a:t>
          </a:r>
        </a:p>
        <a:p>
          <a:pPr marL="0" lvl="0" indent="0" algn="l" defTabSz="711200">
            <a:lnSpc>
              <a:spcPct val="90000"/>
            </a:lnSpc>
            <a:spcBef>
              <a:spcPct val="0"/>
            </a:spcBef>
            <a:spcAft>
              <a:spcPct val="35000"/>
            </a:spcAft>
            <a:buNone/>
          </a:pPr>
          <a:r>
            <a:rPr lang="en-US" sz="800" kern="1200" dirty="0"/>
            <a:t>Newton Pavilion has been a shuttered hospital facility since October 29, 2018.  SLAM and Gilbane were contracted by the current building owner, Massachusetts Division of Capital Asset Management &amp; Maintenance (DCAMM), to assist them in assessing the building and devising an occupancy plan to convert the space for homeless patients who are not in need of acute hospitalization, yet test positive for the coronavirus, but are a-symptomatic or showing mild symptoms with orders to quarantine at home.</a:t>
          </a:r>
        </a:p>
        <a:p>
          <a:pPr marL="0" lvl="0" indent="0" algn="l" defTabSz="711200">
            <a:lnSpc>
              <a:spcPct val="90000"/>
            </a:lnSpc>
            <a:spcBef>
              <a:spcPct val="0"/>
            </a:spcBef>
            <a:spcAft>
              <a:spcPct val="35000"/>
            </a:spcAft>
            <a:buNone/>
          </a:pPr>
          <a:r>
            <a:rPr lang="en-US" sz="800" kern="1200" dirty="0"/>
            <a:t>The coordination and focused effort to ready Newton Pavilion for occupancy on April 9, 2020, required full-day meetings over a 28-day period held between DCAMM, Boston Medical Center (BMC), Gilbane, and the SLAM design team. Following the Army Corps of Engineers review and swift approval of the occupancy plan demonstrating SLAM’s technical expertise and in-depth work in healthcare programming and planning, Gilbane was able to rapidly mobilize on-site and deliver the facility ahead of schedule.</a:t>
          </a:r>
        </a:p>
        <a:p>
          <a:pPr marL="0" lvl="0" indent="0" algn="l" defTabSz="711200">
            <a:lnSpc>
              <a:spcPct val="90000"/>
            </a:lnSpc>
            <a:spcBef>
              <a:spcPct val="0"/>
            </a:spcBef>
            <a:spcAft>
              <a:spcPct val="35000"/>
            </a:spcAft>
            <a:buNone/>
          </a:pPr>
          <a:r>
            <a:rPr lang="en-US" sz="800" kern="1200" dirty="0"/>
            <a:t>“DCAMM was ahead of the curve when asked what it would take to temporarily re-open the “mothballed” facility” said Carol Gladstone, DCAMM Commissioner, “The project team quickly developed a very comprehensive and integrated execution plan that involved splitting construction scope between our internal team and Gilbane. I had extremely high confidence that we could rise to the challenge and deliver in a short timeframe.”</a:t>
          </a:r>
        </a:p>
      </dsp:txBody>
      <dsp:txXfrm>
        <a:off x="0" y="141898"/>
        <a:ext cx="5895567" cy="1830889"/>
      </dsp:txXfrm>
    </dsp:sp>
    <dsp:sp modelId="{E5450344-C098-43BB-BCE6-6D95C43F85A0}">
      <dsp:nvSpPr>
        <dsp:cNvPr id="0" name=""/>
        <dsp:cNvSpPr/>
      </dsp:nvSpPr>
      <dsp:spPr>
        <a:xfrm>
          <a:off x="0" y="2174554"/>
          <a:ext cx="1227812"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74554"/>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Owner &amp; Stakeholders</a:t>
          </a:r>
        </a:p>
        <a:p>
          <a:pPr marL="0" lvl="0" indent="0" algn="l" defTabSz="800100">
            <a:lnSpc>
              <a:spcPct val="90000"/>
            </a:lnSpc>
            <a:spcBef>
              <a:spcPct val="0"/>
            </a:spcBef>
            <a:spcAft>
              <a:spcPct val="35000"/>
            </a:spcAft>
            <a:buNone/>
          </a:pPr>
          <a:r>
            <a:rPr lang="en-US" sz="1200" kern="1200" dirty="0"/>
            <a:t>Massachusetts Division of Capital Asset Management &amp; Maintenance (DCAMM), City of Boston “Healthcare for Homeless Program”, Massachusetts Department of Public Health (DPH), Massachusetts Department of Corrections (DOC), and Boston Medical Center (facility operator)</a:t>
          </a:r>
        </a:p>
      </dsp:txBody>
      <dsp:txXfrm>
        <a:off x="1301481" y="2174554"/>
        <a:ext cx="4594085" cy="1227812"/>
      </dsp:txXfrm>
    </dsp:sp>
    <dsp:sp modelId="{3FA8E7C5-D29C-40FA-BD91-F4988FC4D41C}">
      <dsp:nvSpPr>
        <dsp:cNvPr id="0" name=""/>
        <dsp:cNvSpPr/>
      </dsp:nvSpPr>
      <dsp:spPr>
        <a:xfrm>
          <a:off x="0" y="3549704"/>
          <a:ext cx="1227812"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The Challenge</a:t>
          </a:r>
        </a:p>
        <a:p>
          <a:pPr marL="0" lvl="0" indent="0" algn="l" defTabSz="800100">
            <a:lnSpc>
              <a:spcPct val="90000"/>
            </a:lnSpc>
            <a:spcBef>
              <a:spcPct val="0"/>
            </a:spcBef>
            <a:spcAft>
              <a:spcPct val="35000"/>
            </a:spcAft>
            <a:buNone/>
          </a:pPr>
          <a:r>
            <a:rPr lang="en-US" sz="1400" kern="1200" dirty="0"/>
            <a:t>Design, construct, and occupy a formerly shuttered hospital in four weeks to serve the underserved and homeless population of greater Boston dealing with COVID-19.</a:t>
          </a:r>
        </a:p>
      </dsp:txBody>
      <dsp:txXfrm>
        <a:off x="1301481" y="3555242"/>
        <a:ext cx="4594085" cy="1227812"/>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97948" y="148550"/>
          <a:ext cx="5699669" cy="2911811"/>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l" defTabSz="577850">
            <a:lnSpc>
              <a:spcPct val="90000"/>
            </a:lnSpc>
            <a:spcBef>
              <a:spcPct val="0"/>
            </a:spcBef>
            <a:spcAft>
              <a:spcPct val="35000"/>
            </a:spcAft>
            <a:buNone/>
          </a:pPr>
          <a:r>
            <a:rPr lang="en-US" sz="1300" b="1" kern="1200" dirty="0"/>
            <a:t>The Solution &amp; Project Delivery Method: </a:t>
          </a:r>
          <a:r>
            <a:rPr lang="en-US" sz="1300" kern="1200" dirty="0"/>
            <a:t>Through integrated project delivery in a design-build delivery method, the facility transformation was completed in just 20 days. The ACF can currently house 120 non-acute COVID-19 positive prisoners in the currently unused Lotter Building reducing the potential strain and security risk of adding prisoners to the patient population of local healthcare facilities.</a:t>
          </a:r>
          <a:br>
            <a:rPr lang="en-US" sz="1300" kern="1200" dirty="0"/>
          </a:br>
          <a:br>
            <a:rPr lang="en-US" sz="1300" kern="1200" dirty="0"/>
          </a:br>
          <a:r>
            <a:rPr lang="en-US" sz="1300" kern="1200" dirty="0"/>
            <a:t>Organized within four existing dormitories, each housing 30 prisoners, the design involved the installation of piped oxygen in one higher acuity dorm, modifications and updates to the electrical power (with 100% backup using emergency generators), HVAC system modifications to provide negative pressure dorms, and a wireless nurse call system all while observing prison protocols for prisoner security and staff safety.</a:t>
          </a:r>
          <a:br>
            <a:rPr lang="en-US" sz="1300" kern="1200" dirty="0"/>
          </a:br>
          <a:br>
            <a:rPr lang="en-US" sz="1300" kern="1200" dirty="0"/>
          </a:br>
          <a:r>
            <a:rPr lang="en-US" sz="1300" kern="1200" dirty="0"/>
            <a:t>HGA leveraged its deep operational planning expertise to develop a plan that emphasized operational efficiency, safety and security.</a:t>
          </a:r>
        </a:p>
      </dsp:txBody>
      <dsp:txXfrm>
        <a:off x="97948" y="148550"/>
        <a:ext cx="5699669" cy="2911811"/>
      </dsp:txXfrm>
    </dsp:sp>
    <dsp:sp modelId="{E5450344-C098-43BB-BCE6-6D95C43F85A0}">
      <dsp:nvSpPr>
        <dsp:cNvPr id="0" name=""/>
        <dsp:cNvSpPr/>
      </dsp:nvSpPr>
      <dsp:spPr>
        <a:xfrm>
          <a:off x="135298" y="3139645"/>
          <a:ext cx="1171458" cy="84456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77044" y="3127872"/>
          <a:ext cx="4383224" cy="868108"/>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Accomplishments: </a:t>
          </a:r>
          <a:r>
            <a:rPr lang="en-US" sz="1800" kern="1200" dirty="0"/>
            <a:t>Delivered a safe and secure prison COVID facility on time and on budget. </a:t>
          </a:r>
        </a:p>
      </dsp:txBody>
      <dsp:txXfrm>
        <a:off x="1377044" y="3127872"/>
        <a:ext cx="4383224" cy="868108"/>
      </dsp:txXfrm>
    </dsp:sp>
    <dsp:sp modelId="{3FA8E7C5-D29C-40FA-BD91-F4988FC4D41C}">
      <dsp:nvSpPr>
        <dsp:cNvPr id="0" name=""/>
        <dsp:cNvSpPr/>
      </dsp:nvSpPr>
      <dsp:spPr>
        <a:xfrm>
          <a:off x="135298" y="4036139"/>
          <a:ext cx="1171458" cy="77987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77044" y="4036139"/>
          <a:ext cx="4383224" cy="77987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Project Team: </a:t>
          </a:r>
          <a:r>
            <a:rPr lang="en-US" sz="1800" kern="1200" dirty="0"/>
            <a:t>United States Army Corps of Engineers, Gilbane and HGA</a:t>
          </a:r>
        </a:p>
      </dsp:txBody>
      <dsp:txXfrm>
        <a:off x="1377044" y="4036139"/>
        <a:ext cx="4383224" cy="77987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Hammel, Green and Abrahamson, Inc.</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378" t="10605" r="-14608" b="11964"/>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66271" y="159433"/>
          <a:ext cx="5721877" cy="249247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Contracted by the United States Army Corps of Engineers (USACE), Gilbane, HGA and subcontractors planned, designed, procured and built an alternative care facility (ACF) at the Wisconsin State Fair Park Exposition Center to respond to the surge demand at local hospitals. </a:t>
          </a:r>
          <a:br>
            <a:rPr lang="en-US" sz="1800" kern="1200" dirty="0"/>
          </a:br>
          <a:br>
            <a:rPr lang="en-US" sz="1800" kern="1200" dirty="0"/>
          </a:br>
          <a:r>
            <a:rPr lang="en-US" sz="1800" kern="1200" dirty="0"/>
            <a:t>The team used their experience and expertise of clinical best practices to enhance the USACE’s early concept into a scalable plan that allowed the client to make decisions based on best value and current COVID-19 projections.</a:t>
          </a:r>
        </a:p>
      </dsp:txBody>
      <dsp:txXfrm>
        <a:off x="66271" y="159433"/>
        <a:ext cx="5721877" cy="2492472"/>
      </dsp:txXfrm>
    </dsp:sp>
    <dsp:sp modelId="{E5450344-C098-43BB-BCE6-6D95C43F85A0}">
      <dsp:nvSpPr>
        <dsp:cNvPr id="0" name=""/>
        <dsp:cNvSpPr/>
      </dsp:nvSpPr>
      <dsp:spPr>
        <a:xfrm>
          <a:off x="129541" y="2757060"/>
          <a:ext cx="1173856" cy="117385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8000" r="-58000"/>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73828" y="2757060"/>
          <a:ext cx="4392196" cy="1173856"/>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Owner &amp; Stakeholders: </a:t>
          </a:r>
          <a:r>
            <a:rPr lang="en-US" sz="1800" kern="1200" dirty="0"/>
            <a:t>United States Army Corps of Engineers, State of Wisconsin, Milwaukee County and local healthcare organizations. </a:t>
          </a:r>
        </a:p>
      </dsp:txBody>
      <dsp:txXfrm>
        <a:off x="1373828" y="2757060"/>
        <a:ext cx="4392196" cy="1173856"/>
      </dsp:txXfrm>
    </dsp:sp>
    <dsp:sp modelId="{3FA8E7C5-D29C-40FA-BD91-F4988FC4D41C}">
      <dsp:nvSpPr>
        <dsp:cNvPr id="0" name=""/>
        <dsp:cNvSpPr/>
      </dsp:nvSpPr>
      <dsp:spPr>
        <a:xfrm>
          <a:off x="129541" y="4021056"/>
          <a:ext cx="1173856" cy="877034"/>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73828" y="4019530"/>
          <a:ext cx="4392196" cy="89067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The Challenge: </a:t>
          </a:r>
          <a:r>
            <a:rPr lang="en-US" sz="1800" kern="1200" dirty="0"/>
            <a:t>Plan, design, procure and construct an ACF within 10 days.</a:t>
          </a:r>
        </a:p>
      </dsp:txBody>
      <dsp:txXfrm>
        <a:off x="1373828" y="4019530"/>
        <a:ext cx="4392196" cy="89067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4897"/>
        <a:ext cx="1177628" cy="534155"/>
      </dsp:txXfrm>
    </dsp:sp>
    <dsp:sp modelId="{49C615C1-3B8F-4F99-A308-26A141B04A20}">
      <dsp:nvSpPr>
        <dsp:cNvPr id="0" name=""/>
        <dsp:cNvSpPr/>
      </dsp:nvSpPr>
      <dsp:spPr>
        <a:xfrm>
          <a:off x="0"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278,000 SF</a:t>
          </a:r>
          <a:endParaRPr lang="en-US" sz="1200" kern="1200" dirty="0"/>
        </a:p>
      </dsp:txBody>
      <dsp:txXfrm>
        <a:off x="0" y="492872"/>
        <a:ext cx="1177628" cy="720562"/>
      </dsp:txXfrm>
    </dsp:sp>
    <dsp:sp modelId="{9F216E40-EC32-4218-B5F3-8D597038B0B3}">
      <dsp:nvSpPr>
        <dsp:cNvPr id="0" name=""/>
        <dsp:cNvSpPr/>
      </dsp:nvSpPr>
      <dsp:spPr>
        <a:xfrm>
          <a:off x="1342509" y="4897"/>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4897"/>
        <a:ext cx="1177628" cy="534155"/>
      </dsp:txXfrm>
    </dsp:sp>
    <dsp:sp modelId="{78FC6CDC-BCD2-48EF-99FC-A6D683AA10CA}">
      <dsp:nvSpPr>
        <dsp:cNvPr id="0" name=""/>
        <dsp:cNvSpPr/>
      </dsp:nvSpPr>
      <dsp:spPr>
        <a:xfrm>
          <a:off x="1341296" y="492872"/>
          <a:ext cx="1177628" cy="720562"/>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Milwaukee, Wisconsin</a:t>
          </a:r>
        </a:p>
      </dsp:txBody>
      <dsp:txXfrm>
        <a:off x="1341296" y="492872"/>
        <a:ext cx="1177628" cy="72056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Hammel, Green and Abrahamson, Inc.</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379" t="9158" r="-16982" b="11964"/>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97948" y="148550"/>
          <a:ext cx="5699669" cy="2911811"/>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l" defTabSz="577850">
            <a:lnSpc>
              <a:spcPct val="90000"/>
            </a:lnSpc>
            <a:spcBef>
              <a:spcPct val="0"/>
            </a:spcBef>
            <a:spcAft>
              <a:spcPct val="35000"/>
            </a:spcAft>
            <a:buNone/>
          </a:pPr>
          <a:r>
            <a:rPr lang="en-US" sz="1300" b="1" kern="1200" dirty="0"/>
            <a:t>The Solution &amp; Project Delivery Method: </a:t>
          </a:r>
          <a:r>
            <a:rPr lang="en-US" sz="1300" kern="1200" dirty="0"/>
            <a:t>Through integrated project delivery the facility transformation was completed in just 10 days. The ACF can currently house 530 non-acute COVID-19 patients, with capacity for up to 750 patients. Each 10-foot by 10-foot patient room has three 8-foot-high hard walls, a curtain for the fourth wall, and is open to the ceiling to use the existing Exposition Center lighting. </a:t>
          </a:r>
          <a:br>
            <a:rPr lang="en-US" sz="1300" kern="1200" dirty="0"/>
          </a:br>
          <a:br>
            <a:rPr lang="en-US" sz="1300" kern="1200" dirty="0"/>
          </a:br>
          <a:r>
            <a:rPr lang="en-US" sz="1300" kern="1200" dirty="0"/>
            <a:t>Organized within three of the Center’s existing halls, the scalable design involved the installation of piped and bottled oxygen designated for specific areas, modifications to the electrical power (with 100% backup using emergency generators), a plumbing system, and a wireless nurse call system. </a:t>
          </a:r>
          <a:br>
            <a:rPr lang="en-US" sz="1300" kern="1200" dirty="0"/>
          </a:br>
          <a:br>
            <a:rPr lang="en-US" sz="1300" kern="1200" dirty="0"/>
          </a:br>
          <a:r>
            <a:rPr lang="en-US" sz="1300" kern="1200" dirty="0"/>
            <a:t>HGA enhanced the USACE early design concept into a scalable plan. Leveraging operational planning expertise, HGA developed a plan that emphasized operational efficiency while placing a premium on the patient and staff experience with the ultimate expectation of delivering the best possible patient outcomes in this temporary care facility.</a:t>
          </a:r>
        </a:p>
      </dsp:txBody>
      <dsp:txXfrm>
        <a:off x="97948" y="148550"/>
        <a:ext cx="5699669" cy="2911811"/>
      </dsp:txXfrm>
    </dsp:sp>
    <dsp:sp modelId="{E5450344-C098-43BB-BCE6-6D95C43F85A0}">
      <dsp:nvSpPr>
        <dsp:cNvPr id="0" name=""/>
        <dsp:cNvSpPr/>
      </dsp:nvSpPr>
      <dsp:spPr>
        <a:xfrm>
          <a:off x="135298" y="3139645"/>
          <a:ext cx="1171458" cy="84456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77044" y="3127872"/>
          <a:ext cx="4383224" cy="868108"/>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Accomplishments: </a:t>
          </a:r>
          <a:r>
            <a:rPr lang="en-US" sz="1800" kern="1200" dirty="0"/>
            <a:t>Delivered a scalable, patient and staff focused environment on time and on budget. </a:t>
          </a:r>
        </a:p>
      </dsp:txBody>
      <dsp:txXfrm>
        <a:off x="1377044" y="3127872"/>
        <a:ext cx="4383224" cy="868108"/>
      </dsp:txXfrm>
    </dsp:sp>
    <dsp:sp modelId="{3FA8E7C5-D29C-40FA-BD91-F4988FC4D41C}">
      <dsp:nvSpPr>
        <dsp:cNvPr id="0" name=""/>
        <dsp:cNvSpPr/>
      </dsp:nvSpPr>
      <dsp:spPr>
        <a:xfrm>
          <a:off x="135298" y="4036139"/>
          <a:ext cx="1171458" cy="77987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77044" y="4036139"/>
          <a:ext cx="4383224" cy="77987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Project Team: </a:t>
          </a:r>
          <a:r>
            <a:rPr lang="en-US" sz="1800" kern="1200" dirty="0"/>
            <a:t>United States Army Corps of Engineers, Gilbane and HGA.</a:t>
          </a:r>
        </a:p>
      </dsp:txBody>
      <dsp:txXfrm>
        <a:off x="1377044" y="4036139"/>
        <a:ext cx="4383224" cy="77987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0640"/>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30640"/>
        <a:ext cx="1177628" cy="534155"/>
      </dsp:txXfrm>
    </dsp:sp>
    <dsp:sp modelId="{49C615C1-3B8F-4F99-A308-26A141B04A20}">
      <dsp:nvSpPr>
        <dsp:cNvPr id="0" name=""/>
        <dsp:cNvSpPr/>
      </dsp:nvSpPr>
      <dsp:spPr>
        <a:xfrm>
          <a:off x="0"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$14.9 M</a:t>
          </a:r>
        </a:p>
      </dsp:txBody>
      <dsp:txXfrm>
        <a:off x="0" y="544357"/>
        <a:ext cx="1177628" cy="658800"/>
      </dsp:txXfrm>
    </dsp:sp>
    <dsp:sp modelId="{9F216E40-EC32-4218-B5F3-8D597038B0B3}">
      <dsp:nvSpPr>
        <dsp:cNvPr id="0" name=""/>
        <dsp:cNvSpPr/>
      </dsp:nvSpPr>
      <dsp:spPr>
        <a:xfrm>
          <a:off x="1342509" y="30640"/>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30640"/>
        <a:ext cx="1177628" cy="534155"/>
      </dsp:txXfrm>
    </dsp:sp>
    <dsp:sp modelId="{78FC6CDC-BCD2-48EF-99FC-A6D683AA10CA}">
      <dsp:nvSpPr>
        <dsp:cNvPr id="0" name=""/>
        <dsp:cNvSpPr/>
      </dsp:nvSpPr>
      <dsp:spPr>
        <a:xfrm>
          <a:off x="1341296"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April 18, 2020</a:t>
          </a:r>
        </a:p>
      </dsp:txBody>
      <dsp:txXfrm>
        <a:off x="1341296" y="544357"/>
        <a:ext cx="1177628" cy="65880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Hammel, Green and Abrahamson, Inc.</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378" t="10605" r="-14608" b="11964"/>
          </a:stretch>
        </a:blip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rPr>
            <a:t>Davis Partnership Architects</a:t>
          </a:r>
        </a:p>
        <a:p>
          <a:pPr marL="0" lvl="0" indent="0" algn="ctr" defTabSz="622300">
            <a:lnSpc>
              <a:spcPct val="90000"/>
            </a:lnSpc>
            <a:spcBef>
              <a:spcPct val="0"/>
            </a:spcBef>
            <a:spcAft>
              <a:spcPct val="35000"/>
            </a:spcAft>
            <a:buNone/>
          </a:pPr>
          <a:r>
            <a:rPr lang="en-US" sz="800" kern="1200" dirty="0"/>
            <a:t>https://davispartnership.com/</a:t>
          </a:r>
          <a:endParaRPr lang="en-US" sz="8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solidFill>
          <a:schemeClr val="bg1"/>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1898"/>
          <a:ext cx="5895567" cy="1830889"/>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0" y="141898"/>
        <a:ext cx="5895567" cy="1830889"/>
      </dsp:txXfrm>
    </dsp:sp>
    <dsp:sp modelId="{E5450344-C098-43BB-BCE6-6D95C43F85A0}">
      <dsp:nvSpPr>
        <dsp:cNvPr id="0" name=""/>
        <dsp:cNvSpPr/>
      </dsp:nvSpPr>
      <dsp:spPr>
        <a:xfrm>
          <a:off x="0" y="2174554"/>
          <a:ext cx="1227812"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74554"/>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Owner &amp; Stakeholders:</a:t>
          </a:r>
        </a:p>
        <a:p>
          <a:pPr marL="0" lvl="0" indent="0" algn="ctr" defTabSz="800100">
            <a:lnSpc>
              <a:spcPct val="90000"/>
            </a:lnSpc>
            <a:spcBef>
              <a:spcPct val="0"/>
            </a:spcBef>
            <a:spcAft>
              <a:spcPct val="35000"/>
            </a:spcAft>
            <a:buNone/>
          </a:pPr>
          <a:r>
            <a:rPr lang="en-US" sz="1400" kern="1200" dirty="0"/>
            <a:t>United States Army Corps of Engineers, Omaha District</a:t>
          </a:r>
        </a:p>
      </dsp:txBody>
      <dsp:txXfrm>
        <a:off x="1301481" y="2174554"/>
        <a:ext cx="4594085" cy="1227812"/>
      </dsp:txXfrm>
    </dsp:sp>
    <dsp:sp modelId="{3FA8E7C5-D29C-40FA-BD91-F4988FC4D41C}">
      <dsp:nvSpPr>
        <dsp:cNvPr id="0" name=""/>
        <dsp:cNvSpPr/>
      </dsp:nvSpPr>
      <dsp:spPr>
        <a:xfrm>
          <a:off x="0" y="3549704"/>
          <a:ext cx="1227812"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The Challenge: </a:t>
          </a:r>
        </a:p>
        <a:p>
          <a:pPr marL="0" lvl="0" indent="0" algn="just" defTabSz="800100">
            <a:lnSpc>
              <a:spcPct val="90000"/>
            </a:lnSpc>
            <a:spcBef>
              <a:spcPct val="0"/>
            </a:spcBef>
            <a:spcAft>
              <a:spcPct val="35000"/>
            </a:spcAft>
            <a:buNone/>
          </a:pPr>
          <a:r>
            <a:rPr lang="en-US" sz="1400" kern="1200" dirty="0"/>
            <a:t>Assemble a team, design and build this Rapid Disaster Infrastructure facility to be operational within 26 days of project kick-off. </a:t>
          </a:r>
        </a:p>
      </dsp:txBody>
      <dsp:txXfrm>
        <a:off x="1301481" y="3555242"/>
        <a:ext cx="4594085" cy="12278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5778"/>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35778"/>
        <a:ext cx="1177628" cy="534155"/>
      </dsp:txXfrm>
    </dsp:sp>
    <dsp:sp modelId="{49C615C1-3B8F-4F99-A308-26A141B04A20}">
      <dsp:nvSpPr>
        <dsp:cNvPr id="0" name=""/>
        <dsp:cNvSpPr/>
      </dsp:nvSpPr>
      <dsp:spPr>
        <a:xfrm>
          <a:off x="0" y="554635"/>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166,500 </a:t>
          </a:r>
        </a:p>
      </dsp:txBody>
      <dsp:txXfrm>
        <a:off x="0" y="554635"/>
        <a:ext cx="1177628" cy="658800"/>
      </dsp:txXfrm>
    </dsp:sp>
    <dsp:sp modelId="{9F216E40-EC32-4218-B5F3-8D597038B0B3}">
      <dsp:nvSpPr>
        <dsp:cNvPr id="0" name=""/>
        <dsp:cNvSpPr/>
      </dsp:nvSpPr>
      <dsp:spPr>
        <a:xfrm>
          <a:off x="1342509" y="35778"/>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35778"/>
        <a:ext cx="1177628" cy="534155"/>
      </dsp:txXfrm>
    </dsp:sp>
    <dsp:sp modelId="{78FC6CDC-BCD2-48EF-99FC-A6D683AA10CA}">
      <dsp:nvSpPr>
        <dsp:cNvPr id="0" name=""/>
        <dsp:cNvSpPr/>
      </dsp:nvSpPr>
      <dsp:spPr>
        <a:xfrm>
          <a:off x="1341296" y="554635"/>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Boston, MA</a:t>
          </a:r>
        </a:p>
      </dsp:txBody>
      <dsp:txXfrm>
        <a:off x="1341296" y="554635"/>
        <a:ext cx="1177628" cy="65880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5778"/>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GSF</a:t>
          </a:r>
        </a:p>
      </dsp:txBody>
      <dsp:txXfrm>
        <a:off x="12" y="35778"/>
        <a:ext cx="1177628" cy="534155"/>
      </dsp:txXfrm>
    </dsp:sp>
    <dsp:sp modelId="{49C615C1-3B8F-4F99-A308-26A141B04A20}">
      <dsp:nvSpPr>
        <dsp:cNvPr id="0" name=""/>
        <dsp:cNvSpPr/>
      </dsp:nvSpPr>
      <dsp:spPr>
        <a:xfrm>
          <a:off x="0" y="554635"/>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endParaRPr lang="en-US" sz="1200" kern="1200" dirty="0"/>
        </a:p>
        <a:p>
          <a:pPr marL="114300" lvl="1" indent="-114300" algn="ctr" defTabSz="533400">
            <a:lnSpc>
              <a:spcPct val="90000"/>
            </a:lnSpc>
            <a:spcBef>
              <a:spcPct val="0"/>
            </a:spcBef>
            <a:spcAft>
              <a:spcPct val="15000"/>
            </a:spcAft>
            <a:buNone/>
          </a:pPr>
          <a:r>
            <a:rPr lang="en-US" sz="1200" kern="1200" dirty="0"/>
            <a:t>~577,000 SF</a:t>
          </a:r>
        </a:p>
      </dsp:txBody>
      <dsp:txXfrm>
        <a:off x="0" y="554635"/>
        <a:ext cx="1177628" cy="658800"/>
      </dsp:txXfrm>
    </dsp:sp>
    <dsp:sp modelId="{9F216E40-EC32-4218-B5F3-8D597038B0B3}">
      <dsp:nvSpPr>
        <dsp:cNvPr id="0" name=""/>
        <dsp:cNvSpPr/>
      </dsp:nvSpPr>
      <dsp:spPr>
        <a:xfrm>
          <a:off x="1342509" y="35778"/>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Project Location</a:t>
          </a:r>
        </a:p>
      </dsp:txBody>
      <dsp:txXfrm>
        <a:off x="1342509" y="35778"/>
        <a:ext cx="1177628" cy="534155"/>
      </dsp:txXfrm>
    </dsp:sp>
    <dsp:sp modelId="{78FC6CDC-BCD2-48EF-99FC-A6D683AA10CA}">
      <dsp:nvSpPr>
        <dsp:cNvPr id="0" name=""/>
        <dsp:cNvSpPr/>
      </dsp:nvSpPr>
      <dsp:spPr>
        <a:xfrm>
          <a:off x="1341296" y="554635"/>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endParaRPr lang="en-US" sz="1200" kern="1200" dirty="0"/>
        </a:p>
        <a:p>
          <a:pPr marL="114300" lvl="1" indent="-114300" algn="ctr" defTabSz="533400">
            <a:lnSpc>
              <a:spcPct val="90000"/>
            </a:lnSpc>
            <a:spcBef>
              <a:spcPct val="0"/>
            </a:spcBef>
            <a:spcAft>
              <a:spcPct val="15000"/>
            </a:spcAft>
            <a:buNone/>
          </a:pPr>
          <a:r>
            <a:rPr lang="en-US" sz="1200" kern="1200" dirty="0"/>
            <a:t>Denver, CO</a:t>
          </a:r>
        </a:p>
      </dsp:txBody>
      <dsp:txXfrm>
        <a:off x="1341296" y="554635"/>
        <a:ext cx="1177628" cy="65880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7435"/>
          <a:ext cx="5895567" cy="1830889"/>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Solution &amp; Project Delivery Method</a:t>
          </a:r>
        </a:p>
        <a:p>
          <a:pPr marL="0" lvl="0" indent="0" algn="just" defTabSz="800100">
            <a:lnSpc>
              <a:spcPct val="90000"/>
            </a:lnSpc>
            <a:spcBef>
              <a:spcPct val="0"/>
            </a:spcBef>
            <a:spcAft>
              <a:spcPct val="35000"/>
            </a:spcAft>
            <a:buNone/>
          </a:pPr>
          <a:r>
            <a:rPr lang="en-US" sz="1400" kern="1200" dirty="0"/>
            <a:t>The pace of this project required a hands-on design build delivery method. The design was modular using 10’x10’ patient bays located adjacent to central nurse stations. Supplies and support spaces were at the ends of each patient row, and patient showers were installed in each Exhibit Hall. A small centrally located pharmacy was fed by a main pharmacy on the lower level of the Convention Center. Existing atrium spaces were re-purposed for Staff Lounges, and Exhibit Hall F was used for staff lockers and staff shower facilities.</a:t>
          </a:r>
        </a:p>
      </dsp:txBody>
      <dsp:txXfrm>
        <a:off x="0" y="147435"/>
        <a:ext cx="5895567" cy="1830889"/>
      </dsp:txXfrm>
    </dsp:sp>
    <dsp:sp modelId="{E5450344-C098-43BB-BCE6-6D95C43F85A0}">
      <dsp:nvSpPr>
        <dsp:cNvPr id="0" name=""/>
        <dsp:cNvSpPr/>
      </dsp:nvSpPr>
      <dsp:spPr>
        <a:xfrm>
          <a:off x="0" y="2180092"/>
          <a:ext cx="1227812"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82117"/>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Accomplishments: </a:t>
          </a:r>
        </a:p>
        <a:p>
          <a:pPr marL="0" lvl="0" indent="0" algn="just" defTabSz="800100">
            <a:lnSpc>
              <a:spcPct val="90000"/>
            </a:lnSpc>
            <a:spcBef>
              <a:spcPct val="0"/>
            </a:spcBef>
            <a:spcAft>
              <a:spcPct val="35000"/>
            </a:spcAft>
            <a:buNone/>
          </a:pPr>
          <a:r>
            <a:rPr lang="en-US" sz="1400" kern="1200" dirty="0"/>
            <a:t>Project designed in 2 days, constructed in 14 days using drywall and steel studs, 6 miles of piped oxygen, nurse call and emergency power.  Project completely framed 2,000 beds before the project was rescoped to finish 1,243 beds.  </a:t>
          </a:r>
        </a:p>
      </dsp:txBody>
      <dsp:txXfrm>
        <a:off x="1301481" y="2182117"/>
        <a:ext cx="4594085" cy="1227812"/>
      </dsp:txXfrm>
    </dsp:sp>
    <dsp:sp modelId="{3FA8E7C5-D29C-40FA-BD91-F4988FC4D41C}">
      <dsp:nvSpPr>
        <dsp:cNvPr id="0" name=""/>
        <dsp:cNvSpPr/>
      </dsp:nvSpPr>
      <dsp:spPr>
        <a:xfrm>
          <a:off x="0" y="3555242"/>
          <a:ext cx="1227812"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Project Team:</a:t>
          </a:r>
        </a:p>
        <a:p>
          <a:pPr marL="0" lvl="0" indent="0" algn="ctr" defTabSz="800100">
            <a:lnSpc>
              <a:spcPct val="90000"/>
            </a:lnSpc>
            <a:spcBef>
              <a:spcPct val="0"/>
            </a:spcBef>
            <a:spcAft>
              <a:spcPct val="35000"/>
            </a:spcAft>
            <a:buNone/>
          </a:pPr>
          <a:r>
            <a:rPr lang="en-US" sz="1400" kern="1200" dirty="0"/>
            <a:t>US Army Corps of Engineers, ECC, Hensel Phelps, Davis Partnership Architects, Fentress Architects, RMH Group, Maxson Engineering</a:t>
          </a:r>
        </a:p>
      </dsp:txBody>
      <dsp:txXfrm>
        <a:off x="1301481" y="3555242"/>
        <a:ext cx="4594085" cy="122781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0640"/>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30640"/>
        <a:ext cx="1177628" cy="534155"/>
      </dsp:txXfrm>
    </dsp:sp>
    <dsp:sp modelId="{49C615C1-3B8F-4F99-A308-26A141B04A20}">
      <dsp:nvSpPr>
        <dsp:cNvPr id="0" name=""/>
        <dsp:cNvSpPr/>
      </dsp:nvSpPr>
      <dsp:spPr>
        <a:xfrm>
          <a:off x="0"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endParaRPr lang="en-US" sz="1200" kern="1200" dirty="0">
            <a:solidFill>
              <a:prstClr val="black">
                <a:hueOff val="0"/>
                <a:satOff val="0"/>
                <a:lumOff val="0"/>
                <a:alphaOff val="0"/>
              </a:prstClr>
            </a:solidFill>
            <a:latin typeface="Calibri" panose="020F0502020204030204"/>
            <a:ea typeface="+mn-ea"/>
            <a:cs typeface="+mn-cs"/>
          </a:endParaRPr>
        </a:p>
        <a:p>
          <a:pPr marL="114300" lvl="1" indent="-114300" algn="ctr" defTabSz="622300">
            <a:lnSpc>
              <a:spcPct val="90000"/>
            </a:lnSpc>
            <a:spcBef>
              <a:spcPct val="0"/>
            </a:spcBef>
            <a:spcAft>
              <a:spcPct val="15000"/>
            </a:spcAft>
            <a:buNone/>
          </a:pPr>
          <a:r>
            <a:rPr lang="en-US" sz="1400" kern="1200" dirty="0"/>
            <a:t>Confidential</a:t>
          </a:r>
        </a:p>
      </dsp:txBody>
      <dsp:txXfrm>
        <a:off x="0" y="544357"/>
        <a:ext cx="1177628" cy="658800"/>
      </dsp:txXfrm>
    </dsp:sp>
    <dsp:sp modelId="{9F216E40-EC32-4218-B5F3-8D597038B0B3}">
      <dsp:nvSpPr>
        <dsp:cNvPr id="0" name=""/>
        <dsp:cNvSpPr/>
      </dsp:nvSpPr>
      <dsp:spPr>
        <a:xfrm>
          <a:off x="1342509" y="30640"/>
          <a:ext cx="1177628" cy="534155"/>
        </a:xfrm>
        <a:prstGeom prst="rect">
          <a:avLst/>
        </a:prstGeom>
        <a:solidFill>
          <a:schemeClr val="bg2">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30640"/>
        <a:ext cx="1177628" cy="534155"/>
      </dsp:txXfrm>
    </dsp:sp>
    <dsp:sp modelId="{78FC6CDC-BCD2-48EF-99FC-A6D683AA10CA}">
      <dsp:nvSpPr>
        <dsp:cNvPr id="0" name=""/>
        <dsp:cNvSpPr/>
      </dsp:nvSpPr>
      <dsp:spPr>
        <a:xfrm>
          <a:off x="1341296"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endParaRPr lang="en-US" sz="1200" kern="1200" dirty="0"/>
        </a:p>
        <a:p>
          <a:pPr marL="114300" lvl="1" indent="-114300" algn="ctr" defTabSz="533400">
            <a:lnSpc>
              <a:spcPct val="90000"/>
            </a:lnSpc>
            <a:spcBef>
              <a:spcPct val="0"/>
            </a:spcBef>
            <a:spcAft>
              <a:spcPct val="15000"/>
            </a:spcAft>
            <a:buNone/>
          </a:pPr>
          <a:r>
            <a:rPr lang="en-US" sz="1200" kern="1200" dirty="0"/>
            <a:t>04/24/2020</a:t>
          </a:r>
        </a:p>
      </dsp:txBody>
      <dsp:txXfrm>
        <a:off x="1341296" y="544357"/>
        <a:ext cx="1177628" cy="65880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cs typeface="Futura Md BT Medium"/>
            </a:rPr>
            <a:t>Ann H. Adams, </a:t>
          </a:r>
          <a:r>
            <a:rPr lang="en-US" sz="900" kern="1200" dirty="0">
              <a:latin typeface="+mn-lt"/>
              <a:cs typeface="Futura Md BT Medium"/>
            </a:rPr>
            <a:t>AIA, ACHA, EDAC, LEED GA </a:t>
          </a:r>
          <a:r>
            <a:rPr lang="en-US" sz="700" kern="1200" dirty="0">
              <a:latin typeface="+mn-lt"/>
              <a:cs typeface="Futura Md BT Medium"/>
            </a:rPr>
            <a:t>Ann.Adams@davispartnership.com</a:t>
          </a:r>
          <a:endParaRPr lang="en-US" sz="1400" kern="1200" dirty="0">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blipFill>
          <a:blip xmlns:r="http://schemas.openxmlformats.org/officeDocument/2006/relationships" r:embed="rId1"/>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5CF23-69C6-4FB4-BC1D-6BE4F169D2F2}">
      <dsp:nvSpPr>
        <dsp:cNvPr id="0" name=""/>
        <dsp:cNvSpPr/>
      </dsp:nvSpPr>
      <dsp:spPr>
        <a:xfrm>
          <a:off x="0" y="147435"/>
          <a:ext cx="5895567" cy="1830889"/>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Solution &amp; Project Delivery Method</a:t>
          </a:r>
        </a:p>
        <a:p>
          <a:pPr marL="0" lvl="0" indent="0" algn="l" defTabSz="800100">
            <a:lnSpc>
              <a:spcPct val="90000"/>
            </a:lnSpc>
            <a:spcBef>
              <a:spcPct val="0"/>
            </a:spcBef>
            <a:spcAft>
              <a:spcPct val="35000"/>
            </a:spcAft>
            <a:buNone/>
          </a:pPr>
          <a:r>
            <a:rPr lang="en-US" sz="1000" kern="1200" dirty="0"/>
            <a:t>The process can be best defined as a Design-Assist project delivery method, with SLAM (the architect), WSP (the engineer) and Gilbane (the contractor) working together from day one. From design through construction, the team was on-call 24/7, with teams of staff working around the clock to see the project to completion.</a:t>
          </a:r>
        </a:p>
        <a:p>
          <a:pPr marL="0" lvl="0" indent="0" algn="l" defTabSz="800100">
            <a:lnSpc>
              <a:spcPct val="90000"/>
            </a:lnSpc>
            <a:spcBef>
              <a:spcPct val="0"/>
            </a:spcBef>
            <a:spcAft>
              <a:spcPct val="35000"/>
            </a:spcAft>
            <a:buNone/>
          </a:pPr>
          <a:r>
            <a:rPr lang="en-US" sz="1000" kern="1200" dirty="0"/>
            <a:t>Daily hour-long meetings, sometimes up to four times per day, were held in person and virtually. Each day, SLAM issued a revised systems narrative and diagrammatic facility plan. Circulation and code were reviewed throughout with a code consultant.</a:t>
          </a:r>
        </a:p>
        <a:p>
          <a:pPr marL="0" lvl="0" indent="0" algn="l" defTabSz="800100">
            <a:lnSpc>
              <a:spcPct val="90000"/>
            </a:lnSpc>
            <a:spcBef>
              <a:spcPct val="0"/>
            </a:spcBef>
            <a:spcAft>
              <a:spcPct val="35000"/>
            </a:spcAft>
            <a:buNone/>
          </a:pPr>
          <a:r>
            <a:rPr lang="en-US" sz="1000" kern="1200" dirty="0"/>
            <a:t>During the project, temporary cots were installed to get the facility open and operational as fast as possible. Meanwhile the design team assisted the Client in locating and procuring 270 new hospital beds to replace the temporary cots.  </a:t>
          </a:r>
        </a:p>
      </dsp:txBody>
      <dsp:txXfrm>
        <a:off x="0" y="147435"/>
        <a:ext cx="5895567" cy="1830889"/>
      </dsp:txXfrm>
    </dsp:sp>
    <dsp:sp modelId="{E5450344-C098-43BB-BCE6-6D95C43F85A0}">
      <dsp:nvSpPr>
        <dsp:cNvPr id="0" name=""/>
        <dsp:cNvSpPr/>
      </dsp:nvSpPr>
      <dsp:spPr>
        <a:xfrm>
          <a:off x="0" y="2180092"/>
          <a:ext cx="1227812" cy="122781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36984-BAD5-4677-91AD-DF97EBE2D509}">
      <dsp:nvSpPr>
        <dsp:cNvPr id="0" name=""/>
        <dsp:cNvSpPr/>
      </dsp:nvSpPr>
      <dsp:spPr>
        <a:xfrm>
          <a:off x="1301481" y="2180092"/>
          <a:ext cx="4594085" cy="122781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Accomplishments</a:t>
          </a:r>
        </a:p>
        <a:p>
          <a:pPr marL="0" lvl="0" indent="0" algn="l" defTabSz="800100">
            <a:lnSpc>
              <a:spcPct val="90000"/>
            </a:lnSpc>
            <a:spcBef>
              <a:spcPct val="0"/>
            </a:spcBef>
            <a:spcAft>
              <a:spcPct val="35000"/>
            </a:spcAft>
            <a:buNone/>
          </a:pPr>
          <a:r>
            <a:rPr lang="en-US" sz="1100" kern="1200" dirty="0"/>
            <a:t>The facility was designed and constructed in four weeks. The project secured City approvals and a building permit over the course of two, three-hour building official walk-throughs. During the first three weeks of operation, the facility saw and discharged over 700 patients. </a:t>
          </a:r>
        </a:p>
      </dsp:txBody>
      <dsp:txXfrm>
        <a:off x="1301481" y="2180092"/>
        <a:ext cx="4594085" cy="1227812"/>
      </dsp:txXfrm>
    </dsp:sp>
    <dsp:sp modelId="{3FA8E7C5-D29C-40FA-BD91-F4988FC4D41C}">
      <dsp:nvSpPr>
        <dsp:cNvPr id="0" name=""/>
        <dsp:cNvSpPr/>
      </dsp:nvSpPr>
      <dsp:spPr>
        <a:xfrm>
          <a:off x="0" y="3555242"/>
          <a:ext cx="1227812" cy="122781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FC965-B6E4-45AA-93F1-7702A94155B9}">
      <dsp:nvSpPr>
        <dsp:cNvPr id="0" name=""/>
        <dsp:cNvSpPr/>
      </dsp:nvSpPr>
      <dsp:spPr>
        <a:xfrm>
          <a:off x="1301481" y="3555242"/>
          <a:ext cx="4594085" cy="122781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Project Team </a:t>
          </a:r>
        </a:p>
        <a:p>
          <a:pPr marL="0" lvl="0" indent="0" algn="ctr" defTabSz="800100">
            <a:lnSpc>
              <a:spcPct val="90000"/>
            </a:lnSpc>
            <a:spcBef>
              <a:spcPct val="0"/>
            </a:spcBef>
            <a:spcAft>
              <a:spcPct val="35000"/>
            </a:spcAft>
            <a:buNone/>
          </a:pPr>
          <a:r>
            <a:rPr lang="en-US" sz="1800" kern="1200" dirty="0"/>
            <a:t>SLAM (Architect), WSP (MEP Engineer), Code Red (Code Consultant), Gilbane (Contractor)</a:t>
          </a:r>
        </a:p>
      </dsp:txBody>
      <dsp:txXfrm>
        <a:off x="1301481" y="3555242"/>
        <a:ext cx="4594085" cy="12278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8F6A7-EA69-4CE9-A38E-840D0F278E4F}">
      <dsp:nvSpPr>
        <dsp:cNvPr id="0" name=""/>
        <dsp:cNvSpPr/>
      </dsp:nvSpPr>
      <dsp:spPr>
        <a:xfrm>
          <a:off x="12" y="30640"/>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Construction Cost</a:t>
          </a:r>
        </a:p>
      </dsp:txBody>
      <dsp:txXfrm>
        <a:off x="12" y="30640"/>
        <a:ext cx="1177628" cy="534155"/>
      </dsp:txXfrm>
    </dsp:sp>
    <dsp:sp modelId="{49C615C1-3B8F-4F99-A308-26A141B04A20}">
      <dsp:nvSpPr>
        <dsp:cNvPr id="0" name=""/>
        <dsp:cNvSpPr/>
      </dsp:nvSpPr>
      <dsp:spPr>
        <a:xfrm>
          <a:off x="0"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$3.5M </a:t>
          </a:r>
        </a:p>
      </dsp:txBody>
      <dsp:txXfrm>
        <a:off x="0" y="544357"/>
        <a:ext cx="1177628" cy="658800"/>
      </dsp:txXfrm>
    </dsp:sp>
    <dsp:sp modelId="{9F216E40-EC32-4218-B5F3-8D597038B0B3}">
      <dsp:nvSpPr>
        <dsp:cNvPr id="0" name=""/>
        <dsp:cNvSpPr/>
      </dsp:nvSpPr>
      <dsp:spPr>
        <a:xfrm>
          <a:off x="1342509" y="30640"/>
          <a:ext cx="1177628" cy="534155"/>
        </a:xfrm>
        <a:prstGeom prst="rect">
          <a:avLst/>
        </a:prstGeom>
        <a:solidFill>
          <a:schemeClr val="bg1">
            <a:lumMod val="50000"/>
          </a:schemeClr>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Completion Date</a:t>
          </a:r>
        </a:p>
      </dsp:txBody>
      <dsp:txXfrm>
        <a:off x="1342509" y="30640"/>
        <a:ext cx="1177628" cy="534155"/>
      </dsp:txXfrm>
    </dsp:sp>
    <dsp:sp modelId="{78FC6CDC-BCD2-48EF-99FC-A6D683AA10CA}">
      <dsp:nvSpPr>
        <dsp:cNvPr id="0" name=""/>
        <dsp:cNvSpPr/>
      </dsp:nvSpPr>
      <dsp:spPr>
        <a:xfrm>
          <a:off x="1341296" y="544357"/>
          <a:ext cx="1177628" cy="658800"/>
        </a:xfrm>
        <a:prstGeom prst="rect">
          <a:avLst/>
        </a:prstGeom>
        <a:solidFill>
          <a:schemeClr val="bg1">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April 9, 2020</a:t>
          </a:r>
        </a:p>
      </dsp:txBody>
      <dsp:txXfrm>
        <a:off x="1341296" y="544357"/>
        <a:ext cx="1177628" cy="658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The S/L/A/M Collaborative</a:t>
          </a:r>
        </a:p>
        <a:p>
          <a:pPr marL="0" lvl="0" indent="0" algn="ctr" defTabSz="622300">
            <a:lnSpc>
              <a:spcPct val="90000"/>
            </a:lnSpc>
            <a:spcBef>
              <a:spcPct val="0"/>
            </a:spcBef>
            <a:spcAft>
              <a:spcPct val="35000"/>
            </a:spcAft>
            <a:buNone/>
          </a:pPr>
          <a:r>
            <a:rPr lang="en-US" sz="1400" kern="1200" dirty="0">
              <a:solidFill>
                <a:schemeClr val="bg1"/>
              </a:solidFill>
              <a:latin typeface="+mn-lt"/>
              <a:cs typeface="Futura Md BT Medium"/>
            </a:rPr>
            <a:t>Architect of Record</a:t>
          </a:r>
          <a:endParaRPr lang="en-US" sz="14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268249" y="258296"/>
          <a:ext cx="1072996" cy="107299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F31E0-04D6-4F87-8C2A-5E6CC1C0E758}">
      <dsp:nvSpPr>
        <dsp:cNvPr id="0" name=""/>
        <dsp:cNvSpPr/>
      </dsp:nvSpPr>
      <dsp:spPr>
        <a:xfrm rot="10800000">
          <a:off x="754586" y="273426"/>
          <a:ext cx="2129977" cy="1072996"/>
        </a:xfrm>
        <a:prstGeom prst="homePlat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3162"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n-lt"/>
              <a:cs typeface="Futura Md BT Medium"/>
            </a:rPr>
            <a:t>Hammel, Green and Abrahamson, Inc.</a:t>
          </a:r>
          <a:endParaRPr lang="en-US" sz="1600" kern="1200" dirty="0">
            <a:solidFill>
              <a:schemeClr val="bg1"/>
            </a:solidFill>
            <a:latin typeface="+mn-lt"/>
          </a:endParaRPr>
        </a:p>
      </dsp:txBody>
      <dsp:txXfrm rot="10800000">
        <a:off x="1022835" y="273426"/>
        <a:ext cx="1861728" cy="1072996"/>
      </dsp:txXfrm>
    </dsp:sp>
    <dsp:sp modelId="{55FED750-A158-4ECD-A656-D20EBF97863E}">
      <dsp:nvSpPr>
        <dsp:cNvPr id="0" name=""/>
        <dsp:cNvSpPr/>
      </dsp:nvSpPr>
      <dsp:spPr>
        <a:xfrm>
          <a:off x="61257" y="280271"/>
          <a:ext cx="1072996" cy="1072996"/>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42" t="8474" r="-14042" b="13426"/>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2673D2-BBDE-4516-9CA8-FF40E41B3888}"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219003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673D2-BBDE-4516-9CA8-FF40E41B3888}"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1574483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673D2-BBDE-4516-9CA8-FF40E41B3888}"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966546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2673D2-BBDE-4516-9CA8-FF40E41B3888}"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50329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2673D2-BBDE-4516-9CA8-FF40E41B3888}" type="datetimeFigureOut">
              <a:rPr lang="en-US" smtClean="0"/>
              <a:t>7/25/2020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1913466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2673D2-BBDE-4516-9CA8-FF40E41B3888}"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1742783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2673D2-BBDE-4516-9CA8-FF40E41B3888}" type="datetimeFigureOut">
              <a:rPr lang="en-US" smtClean="0"/>
              <a:t>7/25/2020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187947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2673D2-BBDE-4516-9CA8-FF40E41B3888}" type="datetimeFigureOut">
              <a:rPr lang="en-US" smtClean="0"/>
              <a:t>7/25/2020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2935933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673D2-BBDE-4516-9CA8-FF40E41B3888}" type="datetimeFigureOut">
              <a:rPr lang="en-US" smtClean="0"/>
              <a:t>7/25/2020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302661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2673D2-BBDE-4516-9CA8-FF40E41B3888}"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170508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2673D2-BBDE-4516-9CA8-FF40E41B3888}" type="datetimeFigureOut">
              <a:rPr lang="en-US" smtClean="0"/>
              <a:t>7/25/2020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4999E-06AB-4897-831B-21D7D9305E7A}" type="slidenum">
              <a:rPr lang="en-US" smtClean="0"/>
              <a:t>‹#›</a:t>
            </a:fld>
            <a:endParaRPr lang="en-US"/>
          </a:p>
        </p:txBody>
      </p:sp>
    </p:spTree>
    <p:extLst>
      <p:ext uri="{BB962C8B-B14F-4D97-AF65-F5344CB8AC3E}">
        <p14:creationId xmlns:p14="http://schemas.microsoft.com/office/powerpoint/2010/main" val="2356770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673D2-BBDE-4516-9CA8-FF40E41B3888}" type="datetimeFigureOut">
              <a:rPr lang="en-US" smtClean="0"/>
              <a:t>7/25/2020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4999E-06AB-4897-831B-21D7D9305E7A}" type="slidenum">
              <a:rPr lang="en-US" smtClean="0"/>
              <a:t>‹#›</a:t>
            </a:fld>
            <a:endParaRPr lang="en-US"/>
          </a:p>
        </p:txBody>
      </p:sp>
      <p:pic>
        <p:nvPicPr>
          <p:cNvPr id="7" name="Picture 6">
            <a:extLst>
              <a:ext uri="{FF2B5EF4-FFF2-40B4-BE49-F238E27FC236}">
                <a16:creationId xmlns:a16="http://schemas.microsoft.com/office/drawing/2014/main" id="{A672A762-68CB-49CB-8986-8075543331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8650" y="6139753"/>
            <a:ext cx="2936710" cy="581723"/>
          </a:xfrm>
          <a:prstGeom prst="rect">
            <a:avLst/>
          </a:prstGeom>
        </p:spPr>
      </p:pic>
    </p:spTree>
    <p:extLst>
      <p:ext uri="{BB962C8B-B14F-4D97-AF65-F5344CB8AC3E}">
        <p14:creationId xmlns:p14="http://schemas.microsoft.com/office/powerpoint/2010/main" val="1574766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7.xml"/><Relationship Id="rId13" Type="http://schemas.openxmlformats.org/officeDocument/2006/relationships/diagramLayout" Target="../diagrams/layout18.xml"/><Relationship Id="rId3" Type="http://schemas.openxmlformats.org/officeDocument/2006/relationships/diagramLayout" Target="../diagrams/layout16.xml"/><Relationship Id="rId7" Type="http://schemas.openxmlformats.org/officeDocument/2006/relationships/diagramData" Target="../diagrams/data17.xml"/><Relationship Id="rId12" Type="http://schemas.openxmlformats.org/officeDocument/2006/relationships/diagramData" Target="../diagrams/data18.xml"/><Relationship Id="rId17" Type="http://schemas.openxmlformats.org/officeDocument/2006/relationships/image" Target="../media/image28.png"/><Relationship Id="rId2" Type="http://schemas.openxmlformats.org/officeDocument/2006/relationships/diagramData" Target="../diagrams/data16.xml"/><Relationship Id="rId16" Type="http://schemas.microsoft.com/office/2007/relationships/diagramDrawing" Target="../diagrams/drawing18.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5" Type="http://schemas.openxmlformats.org/officeDocument/2006/relationships/diagramColors" Target="../diagrams/colors18.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 Id="rId14" Type="http://schemas.openxmlformats.org/officeDocument/2006/relationships/diagramQuickStyle" Target="../diagrams/quickStyle18.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diagramLayout" Target="../diagrams/layout21.xml"/><Relationship Id="rId3" Type="http://schemas.openxmlformats.org/officeDocument/2006/relationships/diagramLayout" Target="../diagrams/layout19.xml"/><Relationship Id="rId7" Type="http://schemas.openxmlformats.org/officeDocument/2006/relationships/diagramData" Target="../diagrams/data20.xml"/><Relationship Id="rId12" Type="http://schemas.openxmlformats.org/officeDocument/2006/relationships/diagramData" Target="../diagrams/data21.xml"/><Relationship Id="rId17" Type="http://schemas.openxmlformats.org/officeDocument/2006/relationships/image" Target="../media/image29.png"/><Relationship Id="rId2" Type="http://schemas.openxmlformats.org/officeDocument/2006/relationships/diagramData" Target="../diagrams/data19.xml"/><Relationship Id="rId16" Type="http://schemas.microsoft.com/office/2007/relationships/diagramDrawing" Target="../diagrams/drawing21.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5" Type="http://schemas.openxmlformats.org/officeDocument/2006/relationships/diagramColors" Target="../diagrams/colors21.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 Id="rId14" Type="http://schemas.openxmlformats.org/officeDocument/2006/relationships/diagramQuickStyle" Target="../diagrams/quickStyle2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3.xml"/><Relationship Id="rId13" Type="http://schemas.openxmlformats.org/officeDocument/2006/relationships/diagramLayout" Target="../diagrams/layout24.xml"/><Relationship Id="rId3" Type="http://schemas.openxmlformats.org/officeDocument/2006/relationships/diagramLayout" Target="../diagrams/layout22.xml"/><Relationship Id="rId7" Type="http://schemas.openxmlformats.org/officeDocument/2006/relationships/diagramData" Target="../diagrams/data23.xml"/><Relationship Id="rId12" Type="http://schemas.openxmlformats.org/officeDocument/2006/relationships/diagramData" Target="../diagrams/data24.xml"/><Relationship Id="rId17" Type="http://schemas.openxmlformats.org/officeDocument/2006/relationships/image" Target="../media/image30.jpg"/><Relationship Id="rId2" Type="http://schemas.openxmlformats.org/officeDocument/2006/relationships/diagramData" Target="../diagrams/data22.xml"/><Relationship Id="rId16" Type="http://schemas.microsoft.com/office/2007/relationships/diagramDrawing" Target="../diagrams/drawing24.xml"/><Relationship Id="rId1" Type="http://schemas.openxmlformats.org/officeDocument/2006/relationships/slideLayout" Target="../slideLayouts/slideLayout2.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5" Type="http://schemas.openxmlformats.org/officeDocument/2006/relationships/diagramColors" Target="../diagrams/colors24.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 Id="rId14" Type="http://schemas.openxmlformats.org/officeDocument/2006/relationships/diagramQuickStyle" Target="../diagrams/quickStyle24.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6.xml"/><Relationship Id="rId13" Type="http://schemas.openxmlformats.org/officeDocument/2006/relationships/image" Target="../media/image33.jpeg"/><Relationship Id="rId3" Type="http://schemas.openxmlformats.org/officeDocument/2006/relationships/diagramLayout" Target="../diagrams/layout25.xml"/><Relationship Id="rId7" Type="http://schemas.openxmlformats.org/officeDocument/2006/relationships/diagramData" Target="../diagrams/data26.xml"/><Relationship Id="rId12" Type="http://schemas.openxmlformats.org/officeDocument/2006/relationships/image" Target="../media/image32.png"/><Relationship Id="rId2" Type="http://schemas.openxmlformats.org/officeDocument/2006/relationships/diagramData" Target="../diagrams/data25.xml"/><Relationship Id="rId16"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5" Type="http://schemas.openxmlformats.org/officeDocument/2006/relationships/image" Target="../media/image35.png"/><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8.xml"/><Relationship Id="rId13" Type="http://schemas.openxmlformats.org/officeDocument/2006/relationships/diagramLayout" Target="../diagrams/layout29.xml"/><Relationship Id="rId18" Type="http://schemas.openxmlformats.org/officeDocument/2006/relationships/image" Target="../media/image39.jpg"/><Relationship Id="rId3" Type="http://schemas.openxmlformats.org/officeDocument/2006/relationships/diagramLayout" Target="../diagrams/layout27.xml"/><Relationship Id="rId7" Type="http://schemas.openxmlformats.org/officeDocument/2006/relationships/diagramData" Target="../diagrams/data28.xml"/><Relationship Id="rId12" Type="http://schemas.openxmlformats.org/officeDocument/2006/relationships/diagramData" Target="../diagrams/data29.xml"/><Relationship Id="rId17" Type="http://schemas.openxmlformats.org/officeDocument/2006/relationships/image" Target="../media/image38.jpg"/><Relationship Id="rId2" Type="http://schemas.openxmlformats.org/officeDocument/2006/relationships/diagramData" Target="../diagrams/data27.xml"/><Relationship Id="rId16" Type="http://schemas.microsoft.com/office/2007/relationships/diagramDrawing" Target="../diagrams/drawing29.xml"/><Relationship Id="rId1" Type="http://schemas.openxmlformats.org/officeDocument/2006/relationships/slideLayout" Target="../slideLayouts/slideLayout2.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5" Type="http://schemas.openxmlformats.org/officeDocument/2006/relationships/diagramColors" Target="../diagrams/colors29.xml"/><Relationship Id="rId10" Type="http://schemas.openxmlformats.org/officeDocument/2006/relationships/diagramColors" Target="../diagrams/colors28.xml"/><Relationship Id="rId19" Type="http://schemas.openxmlformats.org/officeDocument/2006/relationships/image" Target="../media/image40.jpeg"/><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s>
</file>

<file path=ppt/slides/_rels/slide15.xml.rels><?xml version="1.0" encoding="UTF-8" standalone="yes"?>
<Relationships xmlns="http://schemas.openxmlformats.org/package/2006/relationships"><Relationship Id="rId8" Type="http://schemas.microsoft.com/office/2007/relationships/diagramDrawing" Target="../diagrams/drawing30.xml"/><Relationship Id="rId13" Type="http://schemas.microsoft.com/office/2007/relationships/diagramDrawing" Target="../diagrams/drawing31.xml"/><Relationship Id="rId3" Type="http://schemas.openxmlformats.org/officeDocument/2006/relationships/image" Target="../media/image42.jpeg"/><Relationship Id="rId7" Type="http://schemas.openxmlformats.org/officeDocument/2006/relationships/diagramColors" Target="../diagrams/colors30.xml"/><Relationship Id="rId12" Type="http://schemas.openxmlformats.org/officeDocument/2006/relationships/diagramColors" Target="../diagrams/colors31.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QuickStyle" Target="../diagrams/quickStyle30.xml"/><Relationship Id="rId11" Type="http://schemas.openxmlformats.org/officeDocument/2006/relationships/diagramQuickStyle" Target="../diagrams/quickStyle31.xml"/><Relationship Id="rId5" Type="http://schemas.openxmlformats.org/officeDocument/2006/relationships/diagramLayout" Target="../diagrams/layout30.xml"/><Relationship Id="rId10" Type="http://schemas.openxmlformats.org/officeDocument/2006/relationships/diagramLayout" Target="../diagrams/layout31.xml"/><Relationship Id="rId4" Type="http://schemas.openxmlformats.org/officeDocument/2006/relationships/diagramData" Target="../diagrams/data30.xml"/><Relationship Id="rId9" Type="http://schemas.openxmlformats.org/officeDocument/2006/relationships/diagramData" Target="../diagrams/data31.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3.xml"/><Relationship Id="rId13" Type="http://schemas.openxmlformats.org/officeDocument/2006/relationships/image" Target="../media/image45.jpeg"/><Relationship Id="rId3" Type="http://schemas.openxmlformats.org/officeDocument/2006/relationships/diagramLayout" Target="../diagrams/layout32.xml"/><Relationship Id="rId7" Type="http://schemas.openxmlformats.org/officeDocument/2006/relationships/diagramData" Target="../diagrams/data33.xml"/><Relationship Id="rId12" Type="http://schemas.openxmlformats.org/officeDocument/2006/relationships/image" Target="../media/image42.jpe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11" Type="http://schemas.microsoft.com/office/2007/relationships/diagramDrawing" Target="../diagrams/drawing33.xml"/><Relationship Id="rId5" Type="http://schemas.openxmlformats.org/officeDocument/2006/relationships/diagramColors" Target="../diagrams/colors32.xml"/><Relationship Id="rId10" Type="http://schemas.openxmlformats.org/officeDocument/2006/relationships/diagramColors" Target="../diagrams/colors33.xml"/><Relationship Id="rId4" Type="http://schemas.openxmlformats.org/officeDocument/2006/relationships/diagramQuickStyle" Target="../diagrams/quickStyle32.xml"/><Relationship Id="rId9" Type="http://schemas.openxmlformats.org/officeDocument/2006/relationships/diagramQuickStyle" Target="../diagrams/quickStyle33.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5.xml"/><Relationship Id="rId13" Type="http://schemas.openxmlformats.org/officeDocument/2006/relationships/image" Target="../media/image46.png"/><Relationship Id="rId3" Type="http://schemas.openxmlformats.org/officeDocument/2006/relationships/diagramLayout" Target="../diagrams/layout34.xml"/><Relationship Id="rId7" Type="http://schemas.openxmlformats.org/officeDocument/2006/relationships/diagramData" Target="../diagrams/data35.xml"/><Relationship Id="rId12" Type="http://schemas.openxmlformats.org/officeDocument/2006/relationships/image" Target="../media/image42.jpe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11" Type="http://schemas.microsoft.com/office/2007/relationships/diagramDrawing" Target="../diagrams/drawing35.xml"/><Relationship Id="rId5" Type="http://schemas.openxmlformats.org/officeDocument/2006/relationships/diagramColors" Target="../diagrams/colors34.xml"/><Relationship Id="rId15" Type="http://schemas.openxmlformats.org/officeDocument/2006/relationships/image" Target="../media/image48.png"/><Relationship Id="rId10" Type="http://schemas.openxmlformats.org/officeDocument/2006/relationships/diagramColors" Target="../diagrams/colors35.xml"/><Relationship Id="rId4" Type="http://schemas.openxmlformats.org/officeDocument/2006/relationships/diagramQuickStyle" Target="../diagrams/quickStyle34.xml"/><Relationship Id="rId9" Type="http://schemas.openxmlformats.org/officeDocument/2006/relationships/diagramQuickStyle" Target="../diagrams/quickStyle35.xml"/><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42.jpeg"/><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38.xml"/><Relationship Id="rId13" Type="http://schemas.openxmlformats.org/officeDocument/2006/relationships/diagramLayout" Target="../diagrams/layout39.xml"/><Relationship Id="rId3" Type="http://schemas.openxmlformats.org/officeDocument/2006/relationships/diagramLayout" Target="../diagrams/layout37.xml"/><Relationship Id="rId7" Type="http://schemas.openxmlformats.org/officeDocument/2006/relationships/diagramData" Target="../diagrams/data38.xml"/><Relationship Id="rId12" Type="http://schemas.openxmlformats.org/officeDocument/2006/relationships/diagramData" Target="../diagrams/data39.xml"/><Relationship Id="rId17" Type="http://schemas.openxmlformats.org/officeDocument/2006/relationships/image" Target="../media/image50.jpeg"/><Relationship Id="rId2" Type="http://schemas.openxmlformats.org/officeDocument/2006/relationships/diagramData" Target="../diagrams/data37.xml"/><Relationship Id="rId16" Type="http://schemas.microsoft.com/office/2007/relationships/diagramDrawing" Target="../diagrams/drawing39.xml"/><Relationship Id="rId1" Type="http://schemas.openxmlformats.org/officeDocument/2006/relationships/slideLayout" Target="../slideLayouts/slideLayout2.xml"/><Relationship Id="rId6" Type="http://schemas.microsoft.com/office/2007/relationships/diagramDrawing" Target="../diagrams/drawing37.xml"/><Relationship Id="rId11" Type="http://schemas.microsoft.com/office/2007/relationships/diagramDrawing" Target="../diagrams/drawing38.xml"/><Relationship Id="rId5" Type="http://schemas.openxmlformats.org/officeDocument/2006/relationships/diagramColors" Target="../diagrams/colors37.xml"/><Relationship Id="rId15" Type="http://schemas.openxmlformats.org/officeDocument/2006/relationships/diagramColors" Target="../diagrams/colors39.xml"/><Relationship Id="rId10" Type="http://schemas.openxmlformats.org/officeDocument/2006/relationships/diagramColors" Target="../diagrams/colors38.xml"/><Relationship Id="rId4" Type="http://schemas.openxmlformats.org/officeDocument/2006/relationships/diagramQuickStyle" Target="../diagrams/quickStyle37.xml"/><Relationship Id="rId9" Type="http://schemas.openxmlformats.org/officeDocument/2006/relationships/diagramQuickStyle" Target="../diagrams/quickStyle38.xml"/><Relationship Id="rId14" Type="http://schemas.openxmlformats.org/officeDocument/2006/relationships/diagramQuickStyle" Target="../diagrams/quickStyle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1.xml"/><Relationship Id="rId3" Type="http://schemas.openxmlformats.org/officeDocument/2006/relationships/diagramData" Target="../diagrams/data40.xml"/><Relationship Id="rId7" Type="http://schemas.microsoft.com/office/2007/relationships/diagramDrawing" Target="../diagrams/drawing40.xml"/><Relationship Id="rId12" Type="http://schemas.microsoft.com/office/2007/relationships/diagramDrawing" Target="../diagrams/drawing41.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diagramColors" Target="../diagrams/colors40.xml"/><Relationship Id="rId11" Type="http://schemas.openxmlformats.org/officeDocument/2006/relationships/diagramColors" Target="../diagrams/colors41.xml"/><Relationship Id="rId5" Type="http://schemas.openxmlformats.org/officeDocument/2006/relationships/diagramQuickStyle" Target="../diagrams/quickStyle40.xml"/><Relationship Id="rId10" Type="http://schemas.openxmlformats.org/officeDocument/2006/relationships/diagramQuickStyle" Target="../diagrams/quickStyle41.xml"/><Relationship Id="rId4" Type="http://schemas.openxmlformats.org/officeDocument/2006/relationships/diagramLayout" Target="../diagrams/layout40.xml"/><Relationship Id="rId9" Type="http://schemas.openxmlformats.org/officeDocument/2006/relationships/diagramLayout" Target="../diagrams/layout41.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43.xml"/><Relationship Id="rId13" Type="http://schemas.openxmlformats.org/officeDocument/2006/relationships/diagramLayout" Target="../diagrams/layout44.xml"/><Relationship Id="rId3" Type="http://schemas.openxmlformats.org/officeDocument/2006/relationships/diagramLayout" Target="../diagrams/layout42.xml"/><Relationship Id="rId7" Type="http://schemas.openxmlformats.org/officeDocument/2006/relationships/diagramData" Target="../diagrams/data43.xml"/><Relationship Id="rId12" Type="http://schemas.openxmlformats.org/officeDocument/2006/relationships/diagramData" Target="../diagrams/data44.xml"/><Relationship Id="rId17" Type="http://schemas.openxmlformats.org/officeDocument/2006/relationships/image" Target="../media/image54.jpeg"/><Relationship Id="rId2" Type="http://schemas.openxmlformats.org/officeDocument/2006/relationships/diagramData" Target="../diagrams/data42.xml"/><Relationship Id="rId16" Type="http://schemas.microsoft.com/office/2007/relationships/diagramDrawing" Target="../diagrams/drawing44.xml"/><Relationship Id="rId1" Type="http://schemas.openxmlformats.org/officeDocument/2006/relationships/slideLayout" Target="../slideLayouts/slideLayout2.xml"/><Relationship Id="rId6" Type="http://schemas.microsoft.com/office/2007/relationships/diagramDrawing" Target="../diagrams/drawing42.xml"/><Relationship Id="rId11" Type="http://schemas.microsoft.com/office/2007/relationships/diagramDrawing" Target="../diagrams/drawing43.xml"/><Relationship Id="rId5" Type="http://schemas.openxmlformats.org/officeDocument/2006/relationships/diagramColors" Target="../diagrams/colors42.xml"/><Relationship Id="rId15" Type="http://schemas.openxmlformats.org/officeDocument/2006/relationships/diagramColors" Target="../diagrams/colors44.xml"/><Relationship Id="rId10" Type="http://schemas.openxmlformats.org/officeDocument/2006/relationships/diagramColors" Target="../diagrams/colors43.xml"/><Relationship Id="rId4" Type="http://schemas.openxmlformats.org/officeDocument/2006/relationships/diagramQuickStyle" Target="../diagrams/quickStyle42.xml"/><Relationship Id="rId9" Type="http://schemas.openxmlformats.org/officeDocument/2006/relationships/diagramQuickStyle" Target="../diagrams/quickStyle43.xml"/><Relationship Id="rId14" Type="http://schemas.openxmlformats.org/officeDocument/2006/relationships/diagramQuickStyle" Target="../diagrams/quickStyle44.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46.xml"/><Relationship Id="rId13" Type="http://schemas.openxmlformats.org/officeDocument/2006/relationships/diagramLayout" Target="../diagrams/layout47.xml"/><Relationship Id="rId3" Type="http://schemas.openxmlformats.org/officeDocument/2006/relationships/diagramLayout" Target="../diagrams/layout45.xml"/><Relationship Id="rId7" Type="http://schemas.openxmlformats.org/officeDocument/2006/relationships/diagramData" Target="../diagrams/data46.xml"/><Relationship Id="rId12" Type="http://schemas.openxmlformats.org/officeDocument/2006/relationships/diagramData" Target="../diagrams/data47.xml"/><Relationship Id="rId17" Type="http://schemas.openxmlformats.org/officeDocument/2006/relationships/image" Target="../media/image55.jpeg"/><Relationship Id="rId2" Type="http://schemas.openxmlformats.org/officeDocument/2006/relationships/diagramData" Target="../diagrams/data45.xml"/><Relationship Id="rId16" Type="http://schemas.microsoft.com/office/2007/relationships/diagramDrawing" Target="../diagrams/drawing47.xml"/><Relationship Id="rId1" Type="http://schemas.openxmlformats.org/officeDocument/2006/relationships/slideLayout" Target="../slideLayouts/slideLayout2.xml"/><Relationship Id="rId6" Type="http://schemas.microsoft.com/office/2007/relationships/diagramDrawing" Target="../diagrams/drawing45.xml"/><Relationship Id="rId11" Type="http://schemas.microsoft.com/office/2007/relationships/diagramDrawing" Target="../diagrams/drawing46.xml"/><Relationship Id="rId5" Type="http://schemas.openxmlformats.org/officeDocument/2006/relationships/diagramColors" Target="../diagrams/colors45.xml"/><Relationship Id="rId15" Type="http://schemas.openxmlformats.org/officeDocument/2006/relationships/diagramColors" Target="../diagrams/colors47.xml"/><Relationship Id="rId10" Type="http://schemas.openxmlformats.org/officeDocument/2006/relationships/diagramColors" Target="../diagrams/colors46.xml"/><Relationship Id="rId4" Type="http://schemas.openxmlformats.org/officeDocument/2006/relationships/diagramQuickStyle" Target="../diagrams/quickStyle45.xml"/><Relationship Id="rId9" Type="http://schemas.openxmlformats.org/officeDocument/2006/relationships/diagramQuickStyle" Target="../diagrams/quickStyle46.xml"/><Relationship Id="rId14" Type="http://schemas.openxmlformats.org/officeDocument/2006/relationships/diagramQuickStyle" Target="../diagrams/quickStyle4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49.xml"/><Relationship Id="rId13" Type="http://schemas.openxmlformats.org/officeDocument/2006/relationships/diagramLayout" Target="../diagrams/layout50.xml"/><Relationship Id="rId18" Type="http://schemas.openxmlformats.org/officeDocument/2006/relationships/image" Target="../media/image65.png"/><Relationship Id="rId3" Type="http://schemas.openxmlformats.org/officeDocument/2006/relationships/diagramLayout" Target="../diagrams/layout48.xml"/><Relationship Id="rId7" Type="http://schemas.openxmlformats.org/officeDocument/2006/relationships/diagramData" Target="../diagrams/data49.xml"/><Relationship Id="rId12" Type="http://schemas.openxmlformats.org/officeDocument/2006/relationships/diagramData" Target="../diagrams/data50.xml"/><Relationship Id="rId17" Type="http://schemas.openxmlformats.org/officeDocument/2006/relationships/image" Target="../media/image64.png"/><Relationship Id="rId2" Type="http://schemas.openxmlformats.org/officeDocument/2006/relationships/diagramData" Target="../diagrams/data48.xml"/><Relationship Id="rId16" Type="http://schemas.microsoft.com/office/2007/relationships/diagramDrawing" Target="../diagrams/drawing50.xml"/><Relationship Id="rId20" Type="http://schemas.openxmlformats.org/officeDocument/2006/relationships/image" Target="../media/image67.png"/><Relationship Id="rId1" Type="http://schemas.openxmlformats.org/officeDocument/2006/relationships/slideLayout" Target="../slideLayouts/slideLayout2.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5" Type="http://schemas.openxmlformats.org/officeDocument/2006/relationships/diagramColors" Target="../diagrams/colors50.xml"/><Relationship Id="rId10" Type="http://schemas.openxmlformats.org/officeDocument/2006/relationships/diagramColors" Target="../diagrams/colors49.xml"/><Relationship Id="rId19" Type="http://schemas.openxmlformats.org/officeDocument/2006/relationships/image" Target="../media/image66.png"/><Relationship Id="rId4" Type="http://schemas.openxmlformats.org/officeDocument/2006/relationships/diagramQuickStyle" Target="../diagrams/quickStyle48.xml"/><Relationship Id="rId9" Type="http://schemas.openxmlformats.org/officeDocument/2006/relationships/diagramQuickStyle" Target="../diagrams/quickStyle49.xml"/><Relationship Id="rId14" Type="http://schemas.openxmlformats.org/officeDocument/2006/relationships/diagramQuickStyle" Target="../diagrams/quickStyle50.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52.xml"/><Relationship Id="rId13" Type="http://schemas.openxmlformats.org/officeDocument/2006/relationships/diagramLayout" Target="../diagrams/layout53.xml"/><Relationship Id="rId18" Type="http://schemas.openxmlformats.org/officeDocument/2006/relationships/image" Target="../media/image70.png"/><Relationship Id="rId26" Type="http://schemas.openxmlformats.org/officeDocument/2006/relationships/image" Target="../media/image73.jpeg"/><Relationship Id="rId3" Type="http://schemas.openxmlformats.org/officeDocument/2006/relationships/diagramLayout" Target="../diagrams/layout51.xml"/><Relationship Id="rId21" Type="http://schemas.openxmlformats.org/officeDocument/2006/relationships/diagramData" Target="../diagrams/data54.xml"/><Relationship Id="rId7" Type="http://schemas.openxmlformats.org/officeDocument/2006/relationships/diagramData" Target="../diagrams/data52.xml"/><Relationship Id="rId12" Type="http://schemas.openxmlformats.org/officeDocument/2006/relationships/diagramData" Target="../diagrams/data53.xml"/><Relationship Id="rId17" Type="http://schemas.openxmlformats.org/officeDocument/2006/relationships/image" Target="../media/image69.png"/><Relationship Id="rId25" Type="http://schemas.microsoft.com/office/2007/relationships/diagramDrawing" Target="../diagrams/drawing54.xml"/><Relationship Id="rId2" Type="http://schemas.openxmlformats.org/officeDocument/2006/relationships/diagramData" Target="../diagrams/data51.xml"/><Relationship Id="rId16" Type="http://schemas.microsoft.com/office/2007/relationships/diagramDrawing" Target="../diagrams/drawing53.xml"/><Relationship Id="rId20" Type="http://schemas.openxmlformats.org/officeDocument/2006/relationships/image" Target="../media/image72.jpeg"/><Relationship Id="rId1" Type="http://schemas.openxmlformats.org/officeDocument/2006/relationships/slideLayout" Target="../slideLayouts/slideLayout2.xml"/><Relationship Id="rId6" Type="http://schemas.microsoft.com/office/2007/relationships/diagramDrawing" Target="../diagrams/drawing51.xml"/><Relationship Id="rId11" Type="http://schemas.microsoft.com/office/2007/relationships/diagramDrawing" Target="../diagrams/drawing52.xml"/><Relationship Id="rId24" Type="http://schemas.openxmlformats.org/officeDocument/2006/relationships/diagramColors" Target="../diagrams/colors54.xml"/><Relationship Id="rId5" Type="http://schemas.openxmlformats.org/officeDocument/2006/relationships/diagramColors" Target="../diagrams/colors51.xml"/><Relationship Id="rId15" Type="http://schemas.openxmlformats.org/officeDocument/2006/relationships/diagramColors" Target="../diagrams/colors53.xml"/><Relationship Id="rId23" Type="http://schemas.openxmlformats.org/officeDocument/2006/relationships/diagramQuickStyle" Target="../diagrams/quickStyle54.xml"/><Relationship Id="rId10" Type="http://schemas.openxmlformats.org/officeDocument/2006/relationships/diagramColors" Target="../diagrams/colors52.xml"/><Relationship Id="rId19" Type="http://schemas.openxmlformats.org/officeDocument/2006/relationships/image" Target="../media/image71.jpeg"/><Relationship Id="rId4" Type="http://schemas.openxmlformats.org/officeDocument/2006/relationships/diagramQuickStyle" Target="../diagrams/quickStyle51.xml"/><Relationship Id="rId9" Type="http://schemas.openxmlformats.org/officeDocument/2006/relationships/diagramQuickStyle" Target="../diagrams/quickStyle52.xml"/><Relationship Id="rId14" Type="http://schemas.openxmlformats.org/officeDocument/2006/relationships/diagramQuickStyle" Target="../diagrams/quickStyle53.xml"/><Relationship Id="rId22" Type="http://schemas.openxmlformats.org/officeDocument/2006/relationships/diagramLayout" Target="../diagrams/layout54.xml"/><Relationship Id="rId27" Type="http://schemas.openxmlformats.org/officeDocument/2006/relationships/image" Target="../media/image7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12"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7.png"/><Relationship Id="rId5" Type="http://schemas.openxmlformats.org/officeDocument/2006/relationships/diagramLayout" Target="../diagrams/layout2.xml"/><Relationship Id="rId10" Type="http://schemas.openxmlformats.org/officeDocument/2006/relationships/image" Target="../media/image4.png"/><Relationship Id="rId4" Type="http://schemas.openxmlformats.org/officeDocument/2006/relationships/diagramData" Target="../diagrams/data2.xml"/><Relationship Id="rId9" Type="http://schemas.openxmlformats.org/officeDocument/2006/relationships/image" Target="../media/image3.emf"/></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image" Target="../media/image11.jpe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10.png"/><Relationship Id="rId2" Type="http://schemas.openxmlformats.org/officeDocument/2006/relationships/diagramData" Target="../diagrams/data3.xml"/><Relationship Id="rId16" Type="http://schemas.microsoft.com/office/2007/relationships/diagramDrawing" Target="../diagrams/drawing5.xml"/><Relationship Id="rId20" Type="http://schemas.openxmlformats.org/officeDocument/2006/relationships/image" Target="../media/image13.jpeg"/><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19" Type="http://schemas.openxmlformats.org/officeDocument/2006/relationships/image" Target="../media/image12.jpeg"/><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18" Type="http://schemas.microsoft.com/office/2007/relationships/diagramDrawing" Target="../diagrams/drawing8.xml"/><Relationship Id="rId3" Type="http://schemas.microsoft.com/office/2007/relationships/hdphoto" Target="../media/hdphoto1.wdp"/><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image" Target="../media/image14.png"/><Relationship Id="rId16" Type="http://schemas.openxmlformats.org/officeDocument/2006/relationships/diagramQuickStyle" Target="../diagrams/quickStyle8.xml"/><Relationship Id="rId20"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diagramLayout" Target="../diagrams/layout8.xml"/><Relationship Id="rId10" Type="http://schemas.openxmlformats.org/officeDocument/2006/relationships/diagramLayout" Target="../diagrams/layout7.xml"/><Relationship Id="rId19" Type="http://schemas.openxmlformats.org/officeDocument/2006/relationships/image" Target="../media/image15.jpeg"/><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diagramData" Target="../diagrams/data8.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image" Target="../media/image19.png"/><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18.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image" Target="../media/image21.png"/><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20.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diagramData" Target="../diagrams/data15.xml"/><Relationship Id="rId17" Type="http://schemas.openxmlformats.org/officeDocument/2006/relationships/image" Target="../media/image24.png"/><Relationship Id="rId2" Type="http://schemas.openxmlformats.org/officeDocument/2006/relationships/diagramData" Target="../diagrams/data13.xml"/><Relationship Id="rId16" Type="http://schemas.microsoft.com/office/2007/relationships/diagramDrawing" Target="../diagrams/drawing15.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diagramColors" Target="../diagrams/colors15.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90563" y="993894"/>
            <a:ext cx="7996237" cy="1693862"/>
          </a:xfrm>
          <a:prstGeom prst="rect">
            <a:avLst/>
          </a:prstGeom>
        </p:spPr>
        <p:txBody>
          <a:bodyPr vert="horz" lIns="0" tIns="0" rIns="0" bIns="0" rtlCol="0" anchor="b" anchorCtr="0">
            <a:noAutofit/>
          </a:bodyPr>
          <a:lstStyle>
            <a:lvl1pPr algn="l" defTabSz="914400" rtl="0" eaLnBrk="1" latinLnBrk="0" hangingPunct="1">
              <a:lnSpc>
                <a:spcPts val="6000"/>
              </a:lnSpc>
              <a:spcBef>
                <a:spcPct val="0"/>
              </a:spcBef>
              <a:buNone/>
              <a:defRPr sz="5600" kern="600" spc="0" baseline="0">
                <a:solidFill>
                  <a:schemeClr val="tx1"/>
                </a:solidFill>
                <a:latin typeface="+mj-lt"/>
                <a:ea typeface="+mj-ea"/>
                <a:cs typeface="+mj-cs"/>
              </a:defRPr>
            </a:lvl1pPr>
          </a:lstStyle>
          <a:p>
            <a:pPr>
              <a:defRPr/>
            </a:pPr>
            <a:r>
              <a:rPr lang="en-US" sz="3200" b="1" dirty="0">
                <a:solidFill>
                  <a:sysClr val="windowText" lastClr="000000"/>
                </a:solidFill>
                <a:latin typeface="Arial" panose="020B0604020202020204" pitchFamily="34" charset="0"/>
                <a:cs typeface="Arial" panose="020B0604020202020204" pitchFamily="34" charset="0"/>
              </a:rPr>
              <a:t>2020 Project Delivery Case Studies</a:t>
            </a:r>
          </a:p>
        </p:txBody>
      </p:sp>
      <p:sp>
        <p:nvSpPr>
          <p:cNvPr id="6" name="Text Placeholder 2"/>
          <p:cNvSpPr txBox="1">
            <a:spLocks/>
          </p:cNvSpPr>
          <p:nvPr/>
        </p:nvSpPr>
        <p:spPr>
          <a:xfrm>
            <a:off x="690563" y="3059113"/>
            <a:ext cx="5410200" cy="369887"/>
          </a:xfrm>
          <a:prstGeom prst="rect">
            <a:avLst/>
          </a:prstGeom>
        </p:spPr>
        <p:txBody>
          <a:bodyPr vert="horz" lIns="0" tIns="0" rIns="0" bIns="0" rtlCol="0" anchor="t" anchorCtr="0">
            <a:noAutofit/>
          </a:bodyPr>
          <a:lstStyle>
            <a:lvl1pPr marL="0" indent="0" algn="l" defTabSz="914400" rtl="0" eaLnBrk="1" latinLnBrk="0" hangingPunct="1">
              <a:lnSpc>
                <a:spcPts val="3200"/>
              </a:lnSpc>
              <a:spcBef>
                <a:spcPts val="0"/>
              </a:spcBef>
              <a:spcAft>
                <a:spcPts val="3000"/>
              </a:spcAft>
              <a:buFont typeface="Arial" panose="020B0604020202020204" pitchFamily="34" charset="0"/>
              <a:buNone/>
              <a:defRPr sz="2200" kern="600" baseline="0">
                <a:solidFill>
                  <a:schemeClr val="tx1"/>
                </a:solidFill>
                <a:latin typeface="+mn-lt"/>
                <a:ea typeface="+mn-ea"/>
                <a:cs typeface="+mn-cs"/>
              </a:defRPr>
            </a:lvl1pPr>
            <a:lvl2pPr marL="341313" indent="-341313"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2pPr>
            <a:lvl3pPr marL="690563" indent="-349250"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3pPr>
            <a:lvl4pPr marL="1030288" indent="-339725"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4pPr>
            <a:lvl5pPr marL="1371600" indent="-341313"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a:solidFill>
                  <a:sysClr val="windowText" lastClr="000000"/>
                </a:solidFill>
                <a:latin typeface="Arial" panose="020B0604020202020204" pitchFamily="34" charset="0"/>
                <a:cs typeface="Arial" panose="020B0604020202020204" pitchFamily="34" charset="0"/>
              </a:rPr>
              <a:t>COVID-19 Rapid Response Projects</a:t>
            </a:r>
            <a:endParaRPr lang="en-US" sz="2400" dirty="0">
              <a:solidFill>
                <a:sysClr val="windowText" lastClr="000000"/>
              </a:solidFill>
              <a:latin typeface="Architype Light"/>
            </a:endParaRPr>
          </a:p>
        </p:txBody>
      </p:sp>
      <p:sp>
        <p:nvSpPr>
          <p:cNvPr id="4" name="Text Placeholder 2">
            <a:extLst>
              <a:ext uri="{FF2B5EF4-FFF2-40B4-BE49-F238E27FC236}">
                <a16:creationId xmlns:a16="http://schemas.microsoft.com/office/drawing/2014/main" id="{977CD676-3F3C-4586-9191-920D316C8F53}"/>
              </a:ext>
            </a:extLst>
          </p:cNvPr>
          <p:cNvSpPr txBox="1">
            <a:spLocks/>
          </p:cNvSpPr>
          <p:nvPr/>
        </p:nvSpPr>
        <p:spPr>
          <a:xfrm>
            <a:off x="690563" y="4768850"/>
            <a:ext cx="5410200" cy="369887"/>
          </a:xfrm>
          <a:prstGeom prst="rect">
            <a:avLst/>
          </a:prstGeom>
        </p:spPr>
        <p:txBody>
          <a:bodyPr vert="horz" lIns="0" tIns="0" rIns="0" bIns="0" rtlCol="0" anchor="t" anchorCtr="0">
            <a:noAutofit/>
          </a:bodyPr>
          <a:lstStyle>
            <a:lvl1pPr marL="0" indent="0" algn="l" defTabSz="914400" rtl="0" eaLnBrk="1" latinLnBrk="0" hangingPunct="1">
              <a:lnSpc>
                <a:spcPts val="3200"/>
              </a:lnSpc>
              <a:spcBef>
                <a:spcPts val="0"/>
              </a:spcBef>
              <a:spcAft>
                <a:spcPts val="3000"/>
              </a:spcAft>
              <a:buFont typeface="Arial" panose="020B0604020202020204" pitchFamily="34" charset="0"/>
              <a:buNone/>
              <a:defRPr sz="2200" kern="600" baseline="0">
                <a:solidFill>
                  <a:schemeClr val="tx1"/>
                </a:solidFill>
                <a:latin typeface="+mn-lt"/>
                <a:ea typeface="+mn-ea"/>
                <a:cs typeface="+mn-cs"/>
              </a:defRPr>
            </a:lvl1pPr>
            <a:lvl2pPr marL="341313" indent="-341313"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2pPr>
            <a:lvl3pPr marL="690563" indent="-349250"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3pPr>
            <a:lvl4pPr marL="1030288" indent="-339725"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4pPr>
            <a:lvl5pPr marL="1371600" indent="-341313" algn="l" defTabSz="914400" rtl="0" eaLnBrk="1" latinLnBrk="0" hangingPunct="1">
              <a:lnSpc>
                <a:spcPts val="3200"/>
              </a:lnSpc>
              <a:spcBef>
                <a:spcPts val="0"/>
              </a:spcBef>
              <a:spcAft>
                <a:spcPts val="3000"/>
              </a:spcAft>
              <a:buFont typeface="Arial" panose="020B0604020202020204" pitchFamily="34" charset="0"/>
              <a:buChar char="•"/>
              <a:defRPr sz="2600" kern="6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800" dirty="0">
                <a:solidFill>
                  <a:sysClr val="windowText" lastClr="000000"/>
                </a:solidFill>
                <a:latin typeface="Arial" panose="020B0604020202020204" pitchFamily="34" charset="0"/>
                <a:cs typeface="Arial" panose="020B0604020202020204" pitchFamily="34" charset="0"/>
              </a:rPr>
              <a:t>July 16, 2020</a:t>
            </a:r>
            <a:endParaRPr lang="en-US" sz="1800" dirty="0">
              <a:solidFill>
                <a:sysClr val="windowText" lastClr="000000"/>
              </a:solidFill>
              <a:latin typeface="Architype Light"/>
            </a:endParaRPr>
          </a:p>
        </p:txBody>
      </p:sp>
    </p:spTree>
    <p:extLst>
      <p:ext uri="{BB962C8B-B14F-4D97-AF65-F5344CB8AC3E}">
        <p14:creationId xmlns:p14="http://schemas.microsoft.com/office/powerpoint/2010/main" val="3863527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4: </a:t>
            </a:r>
            <a:r>
              <a:rPr lang="en-GB" sz="2200" cap="none" dirty="0">
                <a:solidFill>
                  <a:schemeClr val="tx1"/>
                </a:solidFill>
                <a:latin typeface="Futura Hv BT Heavy"/>
                <a:cs typeface="Futura Hv BT Heavy"/>
              </a:rPr>
              <a:t>Merc</a:t>
            </a:r>
            <a:r>
              <a:rPr lang="en-GB" sz="2200" cap="none" dirty="0">
                <a:solidFill>
                  <a:schemeClr val="tx1"/>
                </a:solidFill>
                <a:latin typeface="Futura Hv BT Heavy"/>
              </a:rPr>
              <a:t>y</a:t>
            </a:r>
            <a:r>
              <a:rPr lang="en-GB" sz="2200" cap="none" dirty="0">
                <a:solidFill>
                  <a:schemeClr val="tx1"/>
                </a:solidFill>
                <a:latin typeface="Futura Hv BT Heavy"/>
                <a:cs typeface="Futura Hv BT Heavy"/>
              </a:rPr>
              <a:t> Hospital</a:t>
            </a: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COVID-19 Inpatient Unit</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a:extLst>
              <a:ext uri="{FF2B5EF4-FFF2-40B4-BE49-F238E27FC236}">
                <a16:creationId xmlns:a16="http://schemas.microsoft.com/office/drawing/2014/main" id="{BFE54CC4-5D73-48DE-A3F7-6961885F092B}"/>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Box 11">
            <a:extLst>
              <a:ext uri="{FF2B5EF4-FFF2-40B4-BE49-F238E27FC236}">
                <a16:creationId xmlns:a16="http://schemas.microsoft.com/office/drawing/2014/main" id="{A7E22D1F-037B-4A11-B739-5D8B2A0A40D5}"/>
              </a:ext>
            </a:extLst>
          </p:cNvPr>
          <p:cNvSpPr txBox="1"/>
          <p:nvPr/>
        </p:nvSpPr>
        <p:spPr>
          <a:xfrm rot="18638797">
            <a:off x="6197198" y="2843450"/>
            <a:ext cx="2763575" cy="369332"/>
          </a:xfrm>
          <a:prstGeom prst="rect">
            <a:avLst/>
          </a:prstGeom>
          <a:noFill/>
        </p:spPr>
        <p:txBody>
          <a:bodyPr wrap="square" rtlCol="0">
            <a:spAutoFit/>
          </a:bodyPr>
          <a:lstStyle/>
          <a:p>
            <a:r>
              <a:rPr lang="en-US" dirty="0">
                <a:solidFill>
                  <a:schemeClr val="bg1"/>
                </a:solidFill>
              </a:rPr>
              <a:t>Photo / Image / Floor Plan</a:t>
            </a:r>
          </a:p>
        </p:txBody>
      </p:sp>
      <p:pic>
        <p:nvPicPr>
          <p:cNvPr id="6" name="Picture 5">
            <a:extLst>
              <a:ext uri="{FF2B5EF4-FFF2-40B4-BE49-F238E27FC236}">
                <a16:creationId xmlns:a16="http://schemas.microsoft.com/office/drawing/2014/main" id="{ADACCD11-E130-4BBF-AEFA-8F6F0E6133A7}"/>
              </a:ext>
            </a:extLst>
          </p:cNvPr>
          <p:cNvPicPr>
            <a:picLocks noChangeAspect="1"/>
          </p:cNvPicPr>
          <p:nvPr/>
        </p:nvPicPr>
        <p:blipFill>
          <a:blip r:embed="rId17"/>
          <a:stretch>
            <a:fillRect/>
          </a:stretch>
        </p:blipFill>
        <p:spPr>
          <a:xfrm>
            <a:off x="6318913" y="1297090"/>
            <a:ext cx="2754440" cy="3462052"/>
          </a:xfrm>
          <a:prstGeom prst="rect">
            <a:avLst/>
          </a:prstGeom>
        </p:spPr>
      </p:pic>
    </p:spTree>
    <p:extLst>
      <p:ext uri="{BB962C8B-B14F-4D97-AF65-F5344CB8AC3E}">
        <p14:creationId xmlns:p14="http://schemas.microsoft.com/office/powerpoint/2010/main" val="4286147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8"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5: </a:t>
            </a:r>
            <a:r>
              <a:rPr lang="en-GB" sz="2200" cap="none" dirty="0">
                <a:solidFill>
                  <a:schemeClr val="tx1"/>
                </a:solidFill>
                <a:latin typeface="Futura Hv BT Heavy"/>
                <a:cs typeface="Futura Hv BT Heavy"/>
              </a:rPr>
              <a:t>Merc</a:t>
            </a:r>
            <a:r>
              <a:rPr lang="en-GB" sz="2200" cap="none" dirty="0">
                <a:solidFill>
                  <a:schemeClr val="tx1"/>
                </a:solidFill>
                <a:latin typeface="Futura Hv BT Heavy"/>
              </a:rPr>
              <a:t>y</a:t>
            </a:r>
            <a:r>
              <a:rPr lang="en-GB" sz="2200" cap="none" dirty="0">
                <a:solidFill>
                  <a:schemeClr val="tx1"/>
                </a:solidFill>
                <a:latin typeface="Futura Hv BT Heavy"/>
                <a:cs typeface="Futura Hv BT Heavy"/>
              </a:rPr>
              <a:t> Hospital</a:t>
            </a:r>
            <a:endParaRPr lang="en-GB" sz="2200" cap="none" dirty="0">
              <a:solidFill>
                <a:schemeClr val="tx1"/>
              </a:solidFill>
              <a:latin typeface="Futura Hv BT Heavy"/>
            </a:endParaRPr>
          </a:p>
        </p:txBody>
      </p:sp>
      <p:sp>
        <p:nvSpPr>
          <p:cNvPr id="9" name="Rectangle 8">
            <a:extLst>
              <a:ext uri="{FF2B5EF4-FFF2-40B4-BE49-F238E27FC236}">
                <a16:creationId xmlns:a16="http://schemas.microsoft.com/office/drawing/2014/main" id="{990FD7D3-29F4-4810-9B62-7FC011315A05}"/>
              </a:ext>
            </a:extLst>
          </p:cNvPr>
          <p:cNvSpPr/>
          <p:nvPr/>
        </p:nvSpPr>
        <p:spPr>
          <a:xfrm>
            <a:off x="302115"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Critical Care Conversions</a:t>
            </a:r>
          </a:p>
        </p:txBody>
      </p:sp>
      <p:graphicFrame>
        <p:nvGraphicFramePr>
          <p:cNvPr id="15" name="Diagram 14">
            <a:extLst>
              <a:ext uri="{FF2B5EF4-FFF2-40B4-BE49-F238E27FC236}">
                <a16:creationId xmlns:a16="http://schemas.microsoft.com/office/drawing/2014/main" id="{5D1B543D-C321-4DB5-B9BF-51047DED0FB5}"/>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1" name="TextBox 10">
            <a:extLst>
              <a:ext uri="{FF2B5EF4-FFF2-40B4-BE49-F238E27FC236}">
                <a16:creationId xmlns:a16="http://schemas.microsoft.com/office/drawing/2014/main" id="{5ED2F77C-AC72-4929-92FA-A183262EA5FF}"/>
              </a:ext>
            </a:extLst>
          </p:cNvPr>
          <p:cNvSpPr txBox="1"/>
          <p:nvPr/>
        </p:nvSpPr>
        <p:spPr>
          <a:xfrm rot="18638797">
            <a:off x="6197198" y="2843450"/>
            <a:ext cx="2763575" cy="369332"/>
          </a:xfrm>
          <a:prstGeom prst="rect">
            <a:avLst/>
          </a:prstGeom>
          <a:noFill/>
        </p:spPr>
        <p:txBody>
          <a:bodyPr wrap="square" rtlCol="0">
            <a:spAutoFit/>
          </a:bodyPr>
          <a:lstStyle/>
          <a:p>
            <a:r>
              <a:rPr lang="en-US" dirty="0">
                <a:solidFill>
                  <a:schemeClr val="bg1"/>
                </a:solidFill>
              </a:rPr>
              <a:t>Photo / Image / Floor Plan</a:t>
            </a:r>
          </a:p>
        </p:txBody>
      </p:sp>
      <p:pic>
        <p:nvPicPr>
          <p:cNvPr id="2" name="Picture 1">
            <a:extLst>
              <a:ext uri="{FF2B5EF4-FFF2-40B4-BE49-F238E27FC236}">
                <a16:creationId xmlns:a16="http://schemas.microsoft.com/office/drawing/2014/main" id="{B7E730DE-895D-48FB-94DA-5EC34D23D485}"/>
              </a:ext>
            </a:extLst>
          </p:cNvPr>
          <p:cNvPicPr>
            <a:picLocks noChangeAspect="1"/>
          </p:cNvPicPr>
          <p:nvPr/>
        </p:nvPicPr>
        <p:blipFill>
          <a:blip r:embed="rId17"/>
          <a:stretch>
            <a:fillRect/>
          </a:stretch>
        </p:blipFill>
        <p:spPr>
          <a:xfrm>
            <a:off x="6235374" y="1362341"/>
            <a:ext cx="2687222" cy="3369470"/>
          </a:xfrm>
          <a:prstGeom prst="rect">
            <a:avLst/>
          </a:prstGeom>
        </p:spPr>
      </p:pic>
    </p:spTree>
    <p:extLst>
      <p:ext uri="{BB962C8B-B14F-4D97-AF65-F5344CB8AC3E}">
        <p14:creationId xmlns:p14="http://schemas.microsoft.com/office/powerpoint/2010/main" val="2112943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5: </a:t>
            </a:r>
            <a:r>
              <a:rPr lang="en-GB" sz="2200" cap="none" dirty="0">
                <a:solidFill>
                  <a:schemeClr val="tx1"/>
                </a:solidFill>
                <a:latin typeface="Futura Hv BT Heavy"/>
                <a:cs typeface="Futura Hv BT Heavy"/>
              </a:rPr>
              <a:t>Merc</a:t>
            </a:r>
            <a:r>
              <a:rPr lang="en-GB" sz="2200" cap="none" dirty="0">
                <a:solidFill>
                  <a:schemeClr val="tx1"/>
                </a:solidFill>
                <a:latin typeface="Futura Hv BT Heavy"/>
              </a:rPr>
              <a:t>y</a:t>
            </a:r>
            <a:r>
              <a:rPr lang="en-GB" sz="2200" cap="none" dirty="0">
                <a:solidFill>
                  <a:schemeClr val="tx1"/>
                </a:solidFill>
                <a:latin typeface="Futura Hv BT Heavy"/>
                <a:cs typeface="Futura Hv BT Heavy"/>
              </a:rPr>
              <a:t> Hospital</a:t>
            </a: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Critical Care Conversions</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a:extLst>
              <a:ext uri="{FF2B5EF4-FFF2-40B4-BE49-F238E27FC236}">
                <a16:creationId xmlns:a16="http://schemas.microsoft.com/office/drawing/2014/main" id="{BFE54CC4-5D73-48DE-A3F7-6961885F092B}"/>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Box 11">
            <a:extLst>
              <a:ext uri="{FF2B5EF4-FFF2-40B4-BE49-F238E27FC236}">
                <a16:creationId xmlns:a16="http://schemas.microsoft.com/office/drawing/2014/main" id="{A7E22D1F-037B-4A11-B739-5D8B2A0A40D5}"/>
              </a:ext>
            </a:extLst>
          </p:cNvPr>
          <p:cNvSpPr txBox="1"/>
          <p:nvPr/>
        </p:nvSpPr>
        <p:spPr>
          <a:xfrm rot="18638797">
            <a:off x="6197198" y="2843450"/>
            <a:ext cx="2763575" cy="369332"/>
          </a:xfrm>
          <a:prstGeom prst="rect">
            <a:avLst/>
          </a:prstGeom>
          <a:noFill/>
        </p:spPr>
        <p:txBody>
          <a:bodyPr wrap="square" rtlCol="0">
            <a:spAutoFit/>
          </a:bodyPr>
          <a:lstStyle/>
          <a:p>
            <a:r>
              <a:rPr lang="en-US" dirty="0">
                <a:solidFill>
                  <a:schemeClr val="bg1"/>
                </a:solidFill>
              </a:rPr>
              <a:t>Photo / Image / Floor Plan</a:t>
            </a:r>
          </a:p>
        </p:txBody>
      </p:sp>
      <p:pic>
        <p:nvPicPr>
          <p:cNvPr id="6" name="Picture 5">
            <a:extLst>
              <a:ext uri="{FF2B5EF4-FFF2-40B4-BE49-F238E27FC236}">
                <a16:creationId xmlns:a16="http://schemas.microsoft.com/office/drawing/2014/main" id="{ADACCD11-E130-4BBF-AEFA-8F6F0E6133A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821441" y="1405974"/>
            <a:ext cx="2017622" cy="3229575"/>
          </a:xfrm>
          <a:prstGeom prst="rect">
            <a:avLst/>
          </a:prstGeom>
        </p:spPr>
      </p:pic>
      <p:sp>
        <p:nvSpPr>
          <p:cNvPr id="2" name="Rectangle 1">
            <a:extLst>
              <a:ext uri="{FF2B5EF4-FFF2-40B4-BE49-F238E27FC236}">
                <a16:creationId xmlns:a16="http://schemas.microsoft.com/office/drawing/2014/main" id="{7E9C0B42-4F1D-4E7A-832D-37F267DD1DCD}"/>
              </a:ext>
            </a:extLst>
          </p:cNvPr>
          <p:cNvSpPr/>
          <p:nvPr/>
        </p:nvSpPr>
        <p:spPr>
          <a:xfrm>
            <a:off x="6318913" y="5999748"/>
            <a:ext cx="1183143" cy="59146"/>
          </a:xfrm>
          <a:prstGeom prst="rect">
            <a:avLst/>
          </a:prstGeom>
          <a:solidFill>
            <a:prstClr val="white">
              <a:lumMod val="75000"/>
              <a:alpha val="90000"/>
            </a:prstClr>
          </a:solidFill>
          <a:ln w="12700" cap="flat" cmpd="sng" algn="ctr">
            <a:noFill/>
            <a:prstDash val="solid"/>
            <a:miter lim="800000"/>
          </a:ln>
          <a:effectLst/>
        </p:spPr>
        <p:txBody>
          <a:bodyPr spcFirstLastPara="0" vert="horz" wrap="square" lIns="64008" tIns="64008" rIns="85344" bIns="96012" numCol="1" spcCol="1270" anchor="t" anchorCtr="0">
            <a:noAutofit/>
          </a:bodyPr>
          <a:lstStyle/>
          <a:p>
            <a:endParaRPr lang="en-US" sz="1200" b="1" dirty="0"/>
          </a:p>
        </p:txBody>
      </p:sp>
      <p:sp>
        <p:nvSpPr>
          <p:cNvPr id="3" name="TextBox 2">
            <a:extLst>
              <a:ext uri="{FF2B5EF4-FFF2-40B4-BE49-F238E27FC236}">
                <a16:creationId xmlns:a16="http://schemas.microsoft.com/office/drawing/2014/main" id="{611170C2-94E2-4D15-8F26-C47B429118CA}"/>
              </a:ext>
            </a:extLst>
          </p:cNvPr>
          <p:cNvSpPr txBox="1"/>
          <p:nvPr/>
        </p:nvSpPr>
        <p:spPr>
          <a:xfrm>
            <a:off x="6318912" y="5831516"/>
            <a:ext cx="1183143" cy="276999"/>
          </a:xfrm>
          <a:prstGeom prst="rect">
            <a:avLst/>
          </a:prstGeom>
          <a:noFill/>
        </p:spPr>
        <p:txBody>
          <a:bodyPr wrap="square" rtlCol="0">
            <a:spAutoFit/>
          </a:bodyPr>
          <a:lstStyle/>
          <a:p>
            <a:r>
              <a:rPr lang="en-US" sz="1200" b="1" dirty="0"/>
              <a:t>TOTAL = $167K</a:t>
            </a:r>
          </a:p>
        </p:txBody>
      </p:sp>
    </p:spTree>
    <p:extLst>
      <p:ext uri="{BB962C8B-B14F-4D97-AF65-F5344CB8AC3E}">
        <p14:creationId xmlns:p14="http://schemas.microsoft.com/office/powerpoint/2010/main" val="2632255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849636"/>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6: </a:t>
            </a:r>
            <a:r>
              <a:rPr lang="en-US" sz="2200" cap="none" dirty="0">
                <a:solidFill>
                  <a:schemeClr val="tx1"/>
                </a:solidFill>
                <a:latin typeface="Futura Hv BT Heavy" panose="020B0702020204020204" pitchFamily="34" charset="0"/>
              </a:rPr>
              <a:t>COVID-19 treatment centers for low-resource settings </a:t>
            </a:r>
            <a:endParaRPr lang="en-GB" sz="2200" cap="none" dirty="0">
              <a:solidFill>
                <a:schemeClr val="tx1"/>
              </a:solidFill>
              <a:latin typeface="Futura Hv BT Heavy" panose="020B0702020204020204" pitchFamily="34" charset="0"/>
              <a:cs typeface="Futura Hv BT Heavy"/>
            </a:endParaRPr>
          </a:p>
        </p:txBody>
      </p:sp>
      <p:graphicFrame>
        <p:nvGraphicFramePr>
          <p:cNvPr id="15" name="Diagram 14">
            <a:extLst>
              <a:ext uri="{FF2B5EF4-FFF2-40B4-BE49-F238E27FC236}">
                <a16:creationId xmlns:a16="http://schemas.microsoft.com/office/drawing/2014/main" id="{5D1B543D-C321-4DB5-B9BF-51047DED0FB5}"/>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tangle 9">
            <a:extLst>
              <a:ext uri="{FF2B5EF4-FFF2-40B4-BE49-F238E27FC236}">
                <a16:creationId xmlns:a16="http://schemas.microsoft.com/office/drawing/2014/main" id="{524B442C-89A5-4F22-BB50-0A8D9E98EBA3}"/>
              </a:ext>
            </a:extLst>
          </p:cNvPr>
          <p:cNvSpPr/>
          <p:nvPr/>
        </p:nvSpPr>
        <p:spPr>
          <a:xfrm>
            <a:off x="6318913" y="1400621"/>
            <a:ext cx="2520149" cy="32549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D2F77C-AC72-4929-92FA-A183262EA5FF}"/>
              </a:ext>
            </a:extLst>
          </p:cNvPr>
          <p:cNvSpPr txBox="1"/>
          <p:nvPr/>
        </p:nvSpPr>
        <p:spPr>
          <a:xfrm rot="18638797">
            <a:off x="6197198" y="2843450"/>
            <a:ext cx="2763575" cy="369332"/>
          </a:xfrm>
          <a:prstGeom prst="rect">
            <a:avLst/>
          </a:prstGeom>
          <a:noFill/>
        </p:spPr>
        <p:txBody>
          <a:bodyPr wrap="square" rtlCol="0">
            <a:spAutoFit/>
          </a:bodyPr>
          <a:lstStyle/>
          <a:p>
            <a:r>
              <a:rPr lang="en-US" dirty="0">
                <a:solidFill>
                  <a:schemeClr val="bg1"/>
                </a:solidFill>
              </a:rPr>
              <a:t>Photo / Image / Floor Plan</a:t>
            </a:r>
          </a:p>
        </p:txBody>
      </p:sp>
      <p:sp>
        <p:nvSpPr>
          <p:cNvPr id="6" name="Rectangle 5"/>
          <p:cNvSpPr/>
          <p:nvPr/>
        </p:nvSpPr>
        <p:spPr>
          <a:xfrm>
            <a:off x="6294438" y="3546099"/>
            <a:ext cx="2676481" cy="112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82537" y="4083807"/>
            <a:ext cx="1547964" cy="415498"/>
          </a:xfrm>
          <a:prstGeom prst="rect">
            <a:avLst/>
          </a:prstGeom>
          <a:noFill/>
        </p:spPr>
        <p:txBody>
          <a:bodyPr wrap="square" rtlCol="0">
            <a:spAutoFit/>
          </a:bodyPr>
          <a:lstStyle/>
          <a:p>
            <a:r>
              <a:rPr lang="en-US" sz="700" b="1" dirty="0">
                <a:solidFill>
                  <a:schemeClr val="tx1">
                    <a:lumMod val="50000"/>
                    <a:lumOff val="50000"/>
                  </a:schemeClr>
                </a:solidFill>
              </a:rPr>
              <a:t>Fig. 1: </a:t>
            </a:r>
            <a:r>
              <a:rPr lang="en-US" sz="700" dirty="0">
                <a:solidFill>
                  <a:schemeClr val="tx1">
                    <a:lumMod val="50000"/>
                    <a:lumOff val="50000"/>
                  </a:schemeClr>
                </a:solidFill>
              </a:rPr>
              <a:t>Campus Plan with testing</a:t>
            </a:r>
            <a:endParaRPr lang="en-US" sz="700" b="1" dirty="0">
              <a:solidFill>
                <a:schemeClr val="tx1">
                  <a:lumMod val="50000"/>
                  <a:lumOff val="50000"/>
                </a:schemeClr>
              </a:solidFill>
            </a:endParaRPr>
          </a:p>
          <a:p>
            <a:r>
              <a:rPr lang="en-US" sz="700" b="1" dirty="0">
                <a:solidFill>
                  <a:schemeClr val="tx1">
                    <a:lumMod val="50000"/>
                    <a:lumOff val="50000"/>
                  </a:schemeClr>
                </a:solidFill>
              </a:rPr>
              <a:t>Fig. 2: </a:t>
            </a:r>
            <a:r>
              <a:rPr lang="en-US" sz="700" dirty="0">
                <a:solidFill>
                  <a:schemeClr val="tx1">
                    <a:lumMod val="50000"/>
                    <a:lumOff val="50000"/>
                  </a:schemeClr>
                </a:solidFill>
              </a:rPr>
              <a:t>Campus Plan without testing</a:t>
            </a:r>
            <a:endParaRPr lang="en-US" sz="700" b="1" dirty="0">
              <a:solidFill>
                <a:schemeClr val="tx1">
                  <a:lumMod val="50000"/>
                  <a:lumOff val="50000"/>
                </a:schemeClr>
              </a:solidFill>
            </a:endParaRPr>
          </a:p>
          <a:p>
            <a:r>
              <a:rPr lang="en-US" sz="700" b="1" dirty="0">
                <a:solidFill>
                  <a:schemeClr val="tx1">
                    <a:lumMod val="50000"/>
                    <a:lumOff val="50000"/>
                  </a:schemeClr>
                </a:solidFill>
              </a:rPr>
              <a:t>Fig. 3: </a:t>
            </a:r>
            <a:r>
              <a:rPr lang="en-US" sz="700" dirty="0">
                <a:solidFill>
                  <a:schemeClr val="tx1">
                    <a:lumMod val="50000"/>
                    <a:lumOff val="50000"/>
                  </a:schemeClr>
                </a:solidFill>
              </a:rPr>
              <a:t>Suspect Ward Design</a:t>
            </a:r>
          </a:p>
        </p:txBody>
      </p:sp>
      <p:pic>
        <p:nvPicPr>
          <p:cNvPr id="13" name="Picture 12"/>
          <p:cNvPicPr>
            <a:picLocks noChangeAspect="1"/>
          </p:cNvPicPr>
          <p:nvPr/>
        </p:nvPicPr>
        <p:blipFill rotWithShape="1">
          <a:blip r:embed="rId12">
            <a:extLst>
              <a:ext uri="{28A0092B-C50C-407E-A947-70E740481C1C}">
                <a14:useLocalDpi xmlns:a14="http://schemas.microsoft.com/office/drawing/2010/main" val="0"/>
              </a:ext>
            </a:extLst>
          </a:blip>
          <a:srcRect l="7966" t="3405" r="6206" b="10829"/>
          <a:stretch/>
        </p:blipFill>
        <p:spPr>
          <a:xfrm>
            <a:off x="180884" y="3336054"/>
            <a:ext cx="1386659" cy="1337296"/>
          </a:xfrm>
          <a:prstGeom prst="rect">
            <a:avLst/>
          </a:prstGeom>
        </p:spPr>
      </p:pic>
      <p:pic>
        <p:nvPicPr>
          <p:cNvPr id="18" name="Picture 17"/>
          <p:cNvPicPr>
            <a:picLocks noChangeAspect="1"/>
          </p:cNvPicPr>
          <p:nvPr/>
        </p:nvPicPr>
        <p:blipFill rotWithShape="1">
          <a:blip r:embed="rId13" cstate="print">
            <a:extLst>
              <a:ext uri="{28A0092B-C50C-407E-A947-70E740481C1C}">
                <a14:useLocalDpi xmlns:a14="http://schemas.microsoft.com/office/drawing/2010/main" val="0"/>
              </a:ext>
            </a:extLst>
          </a:blip>
          <a:srcRect l="24938" t="2197" r="13973" b="6483"/>
          <a:stretch/>
        </p:blipFill>
        <p:spPr>
          <a:xfrm>
            <a:off x="302115" y="4786314"/>
            <a:ext cx="1255380" cy="1252746"/>
          </a:xfrm>
          <a:prstGeom prst="rect">
            <a:avLst/>
          </a:prstGeom>
        </p:spPr>
      </p:pic>
      <p:grpSp>
        <p:nvGrpSpPr>
          <p:cNvPr id="21" name="Group 20"/>
          <p:cNvGrpSpPr/>
          <p:nvPr/>
        </p:nvGrpSpPr>
        <p:grpSpPr>
          <a:xfrm>
            <a:off x="6318913" y="4795393"/>
            <a:ext cx="1177628" cy="534155"/>
            <a:chOff x="12" y="35778"/>
            <a:chExt cx="1177628" cy="534155"/>
          </a:xfrm>
        </p:grpSpPr>
        <p:sp>
          <p:nvSpPr>
            <p:cNvPr id="22" name="Rectangle 21"/>
            <p:cNvSpPr/>
            <p:nvPr/>
          </p:nvSpPr>
          <p:spPr>
            <a:xfrm>
              <a:off x="12" y="35778"/>
              <a:ext cx="1177628" cy="534155"/>
            </a:xfrm>
            <a:prstGeom prst="rect">
              <a:avLst/>
            </a:prstGeom>
            <a:solidFill>
              <a:schemeClr val="bg1">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TextBox 22"/>
            <p:cNvSpPr txBox="1"/>
            <p:nvPr/>
          </p:nvSpPr>
          <p:spPr>
            <a:xfrm>
              <a:off x="12" y="35778"/>
              <a:ext cx="1177628" cy="5341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Project       GSF</a:t>
              </a:r>
            </a:p>
          </p:txBody>
        </p:sp>
      </p:grpSp>
      <p:grpSp>
        <p:nvGrpSpPr>
          <p:cNvPr id="30" name="Group 29"/>
          <p:cNvGrpSpPr/>
          <p:nvPr/>
        </p:nvGrpSpPr>
        <p:grpSpPr>
          <a:xfrm>
            <a:off x="7617772" y="4795393"/>
            <a:ext cx="1177628" cy="534155"/>
            <a:chOff x="1342509" y="35778"/>
            <a:chExt cx="1177628" cy="534155"/>
          </a:xfrm>
        </p:grpSpPr>
        <p:sp>
          <p:nvSpPr>
            <p:cNvPr id="31" name="Rectangle 30"/>
            <p:cNvSpPr/>
            <p:nvPr/>
          </p:nvSpPr>
          <p:spPr>
            <a:xfrm>
              <a:off x="1342509" y="35778"/>
              <a:ext cx="1177628" cy="534155"/>
            </a:xfrm>
            <a:prstGeom prst="rect">
              <a:avLst/>
            </a:prstGeom>
            <a:solidFill>
              <a:schemeClr val="bg1">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TextBox 31"/>
            <p:cNvSpPr txBox="1"/>
            <p:nvPr/>
          </p:nvSpPr>
          <p:spPr>
            <a:xfrm>
              <a:off x="1342509" y="35778"/>
              <a:ext cx="1177628" cy="5341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kern="1200" dirty="0"/>
                <a:t>Project Location</a:t>
              </a:r>
            </a:p>
          </p:txBody>
        </p:sp>
      </p:grpSp>
      <p:grpSp>
        <p:nvGrpSpPr>
          <p:cNvPr id="33" name="Group 32"/>
          <p:cNvGrpSpPr/>
          <p:nvPr/>
        </p:nvGrpSpPr>
        <p:grpSpPr>
          <a:xfrm>
            <a:off x="6318913" y="5329547"/>
            <a:ext cx="1177628" cy="918109"/>
            <a:chOff x="0" y="544357"/>
            <a:chExt cx="1177628" cy="658800"/>
          </a:xfrm>
        </p:grpSpPr>
        <p:sp>
          <p:nvSpPr>
            <p:cNvPr id="34" name="Rectangle 33"/>
            <p:cNvSpPr/>
            <p:nvPr/>
          </p:nvSpPr>
          <p:spPr>
            <a:xfrm>
              <a:off x="0" y="544357"/>
              <a:ext cx="1177628" cy="658800"/>
            </a:xfrm>
            <a:prstGeom prst="rect">
              <a:avLst/>
            </a:prstGeom>
            <a:solidFill>
              <a:schemeClr val="bg1">
                <a:lumMod val="7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TextBox 34"/>
            <p:cNvSpPr txBox="1"/>
            <p:nvPr/>
          </p:nvSpPr>
          <p:spPr>
            <a:xfrm>
              <a:off x="0" y="544357"/>
              <a:ext cx="1177628" cy="658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p:txBody>
        </p:sp>
      </p:grpSp>
      <p:sp>
        <p:nvSpPr>
          <p:cNvPr id="19" name="TextBox 18"/>
          <p:cNvSpPr txBox="1"/>
          <p:nvPr/>
        </p:nvSpPr>
        <p:spPr>
          <a:xfrm>
            <a:off x="6318913" y="5412687"/>
            <a:ext cx="1212729" cy="984885"/>
          </a:xfrm>
          <a:prstGeom prst="rect">
            <a:avLst/>
          </a:prstGeom>
          <a:noFill/>
        </p:spPr>
        <p:txBody>
          <a:bodyPr wrap="square" rtlCol="0">
            <a:spAutoFit/>
          </a:bodyPr>
          <a:lstStyle/>
          <a:p>
            <a:r>
              <a:rPr lang="en-US" sz="800" dirty="0"/>
              <a:t>Mirebalais, Haiti: 5539sf</a:t>
            </a:r>
          </a:p>
          <a:p>
            <a:r>
              <a:rPr lang="en-US" sz="800" dirty="0"/>
              <a:t>Fond-des-</a:t>
            </a:r>
            <a:r>
              <a:rPr lang="en-US" sz="800" dirty="0" err="1"/>
              <a:t>Blancs</a:t>
            </a:r>
            <a:r>
              <a:rPr lang="en-US" sz="800" dirty="0"/>
              <a:t>, Haiti: </a:t>
            </a:r>
          </a:p>
          <a:p>
            <a:r>
              <a:rPr lang="en-US" sz="800" dirty="0"/>
              <a:t>2880sf</a:t>
            </a:r>
          </a:p>
          <a:p>
            <a:r>
              <a:rPr lang="en-US" sz="800" dirty="0" err="1"/>
              <a:t>Mbarara</a:t>
            </a:r>
            <a:r>
              <a:rPr lang="en-US" sz="800" dirty="0"/>
              <a:t>, Uganda: 6356sf</a:t>
            </a:r>
          </a:p>
          <a:p>
            <a:endParaRPr lang="en-US" dirty="0"/>
          </a:p>
        </p:txBody>
      </p:sp>
      <p:grpSp>
        <p:nvGrpSpPr>
          <p:cNvPr id="36" name="Group 35"/>
          <p:cNvGrpSpPr/>
          <p:nvPr/>
        </p:nvGrpSpPr>
        <p:grpSpPr>
          <a:xfrm>
            <a:off x="7617772" y="5330157"/>
            <a:ext cx="1177628" cy="918109"/>
            <a:chOff x="0" y="544357"/>
            <a:chExt cx="1177628" cy="658800"/>
          </a:xfrm>
        </p:grpSpPr>
        <p:sp>
          <p:nvSpPr>
            <p:cNvPr id="37" name="Rectangle 36"/>
            <p:cNvSpPr/>
            <p:nvPr/>
          </p:nvSpPr>
          <p:spPr>
            <a:xfrm>
              <a:off x="0" y="544357"/>
              <a:ext cx="1177628" cy="658800"/>
            </a:xfrm>
            <a:prstGeom prst="rect">
              <a:avLst/>
            </a:prstGeom>
            <a:solidFill>
              <a:schemeClr val="bg1">
                <a:lumMod val="7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8" name="TextBox 37"/>
            <p:cNvSpPr txBox="1"/>
            <p:nvPr/>
          </p:nvSpPr>
          <p:spPr>
            <a:xfrm>
              <a:off x="0" y="544357"/>
              <a:ext cx="1177628" cy="658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p:txBody>
        </p:sp>
      </p:grpSp>
      <p:sp>
        <p:nvSpPr>
          <p:cNvPr id="42" name="TextBox 41"/>
          <p:cNvSpPr txBox="1"/>
          <p:nvPr/>
        </p:nvSpPr>
        <p:spPr>
          <a:xfrm>
            <a:off x="7617772" y="5412687"/>
            <a:ext cx="1212729" cy="1107996"/>
          </a:xfrm>
          <a:prstGeom prst="rect">
            <a:avLst/>
          </a:prstGeom>
          <a:noFill/>
        </p:spPr>
        <p:txBody>
          <a:bodyPr wrap="square" rtlCol="0">
            <a:spAutoFit/>
          </a:bodyPr>
          <a:lstStyle/>
          <a:p>
            <a:r>
              <a:rPr lang="en-US" sz="800" b="1" dirty="0"/>
              <a:t>Built: </a:t>
            </a:r>
            <a:r>
              <a:rPr lang="en-US" sz="800" dirty="0"/>
              <a:t>Mirebalais, Haiti, Fond-des-</a:t>
            </a:r>
            <a:r>
              <a:rPr lang="en-US" sz="800" dirty="0" err="1"/>
              <a:t>Blancs</a:t>
            </a:r>
            <a:r>
              <a:rPr lang="en-US" sz="800" dirty="0"/>
              <a:t>, Haiti, </a:t>
            </a:r>
            <a:r>
              <a:rPr lang="en-US" sz="800" dirty="0" err="1"/>
              <a:t>Mbarara</a:t>
            </a:r>
            <a:r>
              <a:rPr lang="en-US" sz="800" dirty="0"/>
              <a:t>, Uganda</a:t>
            </a:r>
          </a:p>
          <a:p>
            <a:r>
              <a:rPr lang="en-US" sz="800" b="1" dirty="0"/>
              <a:t>Prototype Development: </a:t>
            </a:r>
            <a:r>
              <a:rPr lang="en-US" sz="800" dirty="0"/>
              <a:t>Beverly, MA</a:t>
            </a:r>
          </a:p>
          <a:p>
            <a:endParaRPr lang="en-US" dirty="0"/>
          </a:p>
        </p:txBody>
      </p:sp>
      <p:pic>
        <p:nvPicPr>
          <p:cNvPr id="12" name="Picture 11"/>
          <p:cNvPicPr>
            <a:picLocks noChangeAspect="1"/>
          </p:cNvPicPr>
          <p:nvPr/>
        </p:nvPicPr>
        <p:blipFill>
          <a:blip r:embed="rId14"/>
          <a:stretch>
            <a:fillRect/>
          </a:stretch>
        </p:blipFill>
        <p:spPr>
          <a:xfrm>
            <a:off x="6316948" y="2661369"/>
            <a:ext cx="2522114" cy="1370962"/>
          </a:xfrm>
          <a:prstGeom prst="rect">
            <a:avLst/>
          </a:prstGeom>
          <a:ln>
            <a:solidFill>
              <a:schemeClr val="bg2">
                <a:lumMod val="50000"/>
              </a:schemeClr>
            </a:solidFill>
          </a:ln>
        </p:spPr>
      </p:pic>
      <p:pic>
        <p:nvPicPr>
          <p:cNvPr id="14" name="Picture 13"/>
          <p:cNvPicPr>
            <a:picLocks noChangeAspect="1"/>
          </p:cNvPicPr>
          <p:nvPr/>
        </p:nvPicPr>
        <p:blipFill rotWithShape="1">
          <a:blip r:embed="rId15"/>
          <a:srcRect t="661" b="8707"/>
          <a:stretch/>
        </p:blipFill>
        <p:spPr>
          <a:xfrm>
            <a:off x="6318910" y="1394442"/>
            <a:ext cx="2522672" cy="1256980"/>
          </a:xfrm>
          <a:prstGeom prst="rect">
            <a:avLst/>
          </a:prstGeom>
          <a:ln>
            <a:solidFill>
              <a:schemeClr val="bg2">
                <a:lumMod val="50000"/>
              </a:schemeClr>
            </a:solidFill>
          </a:ln>
        </p:spPr>
      </p:pic>
      <p:pic>
        <p:nvPicPr>
          <p:cNvPr id="16" name="Picture 15"/>
          <p:cNvPicPr>
            <a:picLocks noChangeAspect="1"/>
          </p:cNvPicPr>
          <p:nvPr/>
        </p:nvPicPr>
        <p:blipFill rotWithShape="1">
          <a:blip r:embed="rId16"/>
          <a:srcRect t="1" b="7380"/>
          <a:stretch/>
        </p:blipFill>
        <p:spPr>
          <a:xfrm>
            <a:off x="6320919" y="4069393"/>
            <a:ext cx="950005" cy="586218"/>
          </a:xfrm>
          <a:prstGeom prst="rect">
            <a:avLst/>
          </a:prstGeom>
          <a:ln w="0">
            <a:solidFill>
              <a:schemeClr val="bg2">
                <a:lumMod val="50000"/>
              </a:schemeClr>
            </a:solidFill>
          </a:ln>
        </p:spPr>
      </p:pic>
      <p:sp>
        <p:nvSpPr>
          <p:cNvPr id="39" name="TextBox 38"/>
          <p:cNvSpPr txBox="1"/>
          <p:nvPr/>
        </p:nvSpPr>
        <p:spPr>
          <a:xfrm>
            <a:off x="8496903" y="1372756"/>
            <a:ext cx="408088" cy="200055"/>
          </a:xfrm>
          <a:prstGeom prst="rect">
            <a:avLst/>
          </a:prstGeom>
          <a:noFill/>
        </p:spPr>
        <p:txBody>
          <a:bodyPr wrap="square" rtlCol="0">
            <a:spAutoFit/>
          </a:bodyPr>
          <a:lstStyle/>
          <a:p>
            <a:r>
              <a:rPr lang="en-US" sz="700" b="1" dirty="0">
                <a:solidFill>
                  <a:schemeClr val="tx1">
                    <a:lumMod val="50000"/>
                    <a:lumOff val="50000"/>
                  </a:schemeClr>
                </a:solidFill>
              </a:rPr>
              <a:t>Fig. 1</a:t>
            </a:r>
            <a:endParaRPr lang="en-US" sz="700" dirty="0">
              <a:solidFill>
                <a:schemeClr val="tx1">
                  <a:lumMod val="50000"/>
                  <a:lumOff val="50000"/>
                </a:schemeClr>
              </a:solidFill>
            </a:endParaRPr>
          </a:p>
        </p:txBody>
      </p:sp>
      <p:sp>
        <p:nvSpPr>
          <p:cNvPr id="40" name="TextBox 39"/>
          <p:cNvSpPr txBox="1"/>
          <p:nvPr/>
        </p:nvSpPr>
        <p:spPr>
          <a:xfrm>
            <a:off x="8496903" y="2624307"/>
            <a:ext cx="408088" cy="200055"/>
          </a:xfrm>
          <a:prstGeom prst="rect">
            <a:avLst/>
          </a:prstGeom>
          <a:noFill/>
        </p:spPr>
        <p:txBody>
          <a:bodyPr wrap="square" rtlCol="0">
            <a:spAutoFit/>
          </a:bodyPr>
          <a:lstStyle/>
          <a:p>
            <a:r>
              <a:rPr lang="en-US" sz="700" b="1" dirty="0">
                <a:solidFill>
                  <a:schemeClr val="tx1">
                    <a:lumMod val="50000"/>
                    <a:lumOff val="50000"/>
                  </a:schemeClr>
                </a:solidFill>
              </a:rPr>
              <a:t>Fig. 2</a:t>
            </a:r>
            <a:endParaRPr lang="en-US" sz="700" dirty="0">
              <a:solidFill>
                <a:schemeClr val="tx1">
                  <a:lumMod val="50000"/>
                  <a:lumOff val="50000"/>
                </a:schemeClr>
              </a:solidFill>
            </a:endParaRPr>
          </a:p>
        </p:txBody>
      </p:sp>
      <p:sp>
        <p:nvSpPr>
          <p:cNvPr id="41" name="TextBox 40"/>
          <p:cNvSpPr txBox="1"/>
          <p:nvPr/>
        </p:nvSpPr>
        <p:spPr>
          <a:xfrm>
            <a:off x="6247556" y="4455556"/>
            <a:ext cx="408088" cy="200055"/>
          </a:xfrm>
          <a:prstGeom prst="rect">
            <a:avLst/>
          </a:prstGeom>
          <a:noFill/>
        </p:spPr>
        <p:txBody>
          <a:bodyPr wrap="square" rtlCol="0">
            <a:spAutoFit/>
          </a:bodyPr>
          <a:lstStyle/>
          <a:p>
            <a:r>
              <a:rPr lang="en-US" sz="700" b="1" dirty="0">
                <a:solidFill>
                  <a:schemeClr val="tx1">
                    <a:lumMod val="50000"/>
                    <a:lumOff val="50000"/>
                  </a:schemeClr>
                </a:solidFill>
              </a:rPr>
              <a:t>Fig 3</a:t>
            </a:r>
            <a:endParaRPr lang="en-US" sz="700" dirty="0">
              <a:solidFill>
                <a:schemeClr val="tx1">
                  <a:lumMod val="50000"/>
                  <a:lumOff val="50000"/>
                </a:schemeClr>
              </a:solidFill>
            </a:endParaRPr>
          </a:p>
        </p:txBody>
      </p:sp>
      <p:sp>
        <p:nvSpPr>
          <p:cNvPr id="20" name="Rectangle 19"/>
          <p:cNvSpPr/>
          <p:nvPr/>
        </p:nvSpPr>
        <p:spPr>
          <a:xfrm>
            <a:off x="8619185" y="2468137"/>
            <a:ext cx="123371" cy="156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623773" y="3763950"/>
            <a:ext cx="123371" cy="156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99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A225B74-7407-4F2F-A4D1-D4C7B19779C2}"/>
              </a:ext>
            </a:extLst>
          </p:cNvPr>
          <p:cNvSpPr/>
          <p:nvPr/>
        </p:nvSpPr>
        <p:spPr>
          <a:xfrm>
            <a:off x="6318910" y="1429645"/>
            <a:ext cx="2520149" cy="3196945"/>
          </a:xfrm>
          <a:prstGeom prst="rect">
            <a:avLst/>
          </a:prstGeom>
          <a:solidFill>
            <a:schemeClr val="bg2">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A225B74-7407-4F2F-A4D1-D4C7B19779C2}"/>
              </a:ext>
            </a:extLst>
          </p:cNvPr>
          <p:cNvSpPr/>
          <p:nvPr/>
        </p:nvSpPr>
        <p:spPr>
          <a:xfrm>
            <a:off x="6318913" y="1429645"/>
            <a:ext cx="2520149" cy="319694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a:extLst>
              <a:ext uri="{FF2B5EF4-FFF2-40B4-BE49-F238E27FC236}">
                <a16:creationId xmlns:a16="http://schemas.microsoft.com/office/drawing/2014/main" id="{BFE54CC4-5D73-48DE-A3F7-6961885F092B}"/>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Box 11">
            <a:extLst>
              <a:ext uri="{FF2B5EF4-FFF2-40B4-BE49-F238E27FC236}">
                <a16:creationId xmlns:a16="http://schemas.microsoft.com/office/drawing/2014/main" id="{A7E22D1F-037B-4A11-B739-5D8B2A0A40D5}"/>
              </a:ext>
            </a:extLst>
          </p:cNvPr>
          <p:cNvSpPr txBox="1"/>
          <p:nvPr/>
        </p:nvSpPr>
        <p:spPr>
          <a:xfrm rot="18638797">
            <a:off x="6197198" y="2843450"/>
            <a:ext cx="2763575" cy="369332"/>
          </a:xfrm>
          <a:prstGeom prst="rect">
            <a:avLst/>
          </a:prstGeom>
          <a:noFill/>
        </p:spPr>
        <p:txBody>
          <a:bodyPr wrap="square" rtlCol="0">
            <a:spAutoFit/>
          </a:bodyPr>
          <a:lstStyle/>
          <a:p>
            <a:r>
              <a:rPr lang="en-US" dirty="0">
                <a:solidFill>
                  <a:schemeClr val="bg1"/>
                </a:solidFill>
              </a:rPr>
              <a:t>Photo / Image / Floor Plan</a:t>
            </a:r>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18910" y="2954921"/>
            <a:ext cx="2596503" cy="1460533"/>
          </a:xfrm>
          <a:prstGeom prst="rect">
            <a:avLst/>
          </a:prstGeom>
        </p:spPr>
      </p:pic>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20092" y="1429642"/>
            <a:ext cx="2595285" cy="1459848"/>
          </a:xfrm>
          <a:prstGeom prst="rect">
            <a:avLst/>
          </a:prstGeom>
        </p:spPr>
      </p:pic>
      <p:sp>
        <p:nvSpPr>
          <p:cNvPr id="16" name="Rectangle 15"/>
          <p:cNvSpPr/>
          <p:nvPr/>
        </p:nvSpPr>
        <p:spPr>
          <a:xfrm>
            <a:off x="6294438" y="4287583"/>
            <a:ext cx="2676481" cy="385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294437" y="4360008"/>
            <a:ext cx="2569093" cy="307777"/>
          </a:xfrm>
          <a:prstGeom prst="rect">
            <a:avLst/>
          </a:prstGeom>
          <a:noFill/>
        </p:spPr>
        <p:txBody>
          <a:bodyPr wrap="square" rtlCol="0">
            <a:spAutoFit/>
          </a:bodyPr>
          <a:lstStyle/>
          <a:p>
            <a:r>
              <a:rPr lang="en-US" sz="700" b="1" dirty="0">
                <a:solidFill>
                  <a:schemeClr val="tx1">
                    <a:lumMod val="50000"/>
                    <a:lumOff val="50000"/>
                  </a:schemeClr>
                </a:solidFill>
              </a:rPr>
              <a:t>Fig. 1: </a:t>
            </a:r>
            <a:r>
              <a:rPr lang="en-US" sz="700" dirty="0">
                <a:solidFill>
                  <a:schemeClr val="tx1">
                    <a:lumMod val="50000"/>
                    <a:lumOff val="50000"/>
                  </a:schemeClr>
                </a:solidFill>
              </a:rPr>
              <a:t>Finished Ward (Exterior), Fond-des-</a:t>
            </a:r>
            <a:r>
              <a:rPr lang="en-US" sz="700" dirty="0" err="1">
                <a:solidFill>
                  <a:schemeClr val="tx1">
                    <a:lumMod val="50000"/>
                    <a:lumOff val="50000"/>
                  </a:schemeClr>
                </a:solidFill>
              </a:rPr>
              <a:t>Blancs</a:t>
            </a:r>
            <a:r>
              <a:rPr lang="en-US" sz="700" dirty="0">
                <a:solidFill>
                  <a:schemeClr val="tx1">
                    <a:lumMod val="50000"/>
                    <a:lumOff val="50000"/>
                  </a:schemeClr>
                </a:solidFill>
              </a:rPr>
              <a:t>, Haiti</a:t>
            </a:r>
          </a:p>
          <a:p>
            <a:r>
              <a:rPr lang="en-US" sz="700" b="1" dirty="0">
                <a:solidFill>
                  <a:schemeClr val="tx1">
                    <a:lumMod val="50000"/>
                    <a:lumOff val="50000"/>
                  </a:schemeClr>
                </a:solidFill>
              </a:rPr>
              <a:t>Fig. 2: </a:t>
            </a:r>
            <a:r>
              <a:rPr lang="en-US" sz="700" dirty="0">
                <a:solidFill>
                  <a:schemeClr val="tx1">
                    <a:lumMod val="50000"/>
                    <a:lumOff val="50000"/>
                  </a:schemeClr>
                </a:solidFill>
              </a:rPr>
              <a:t>Finished Ward (Interior), Fond-des-</a:t>
            </a:r>
            <a:r>
              <a:rPr lang="en-US" sz="700" dirty="0" err="1">
                <a:solidFill>
                  <a:schemeClr val="tx1">
                    <a:lumMod val="50000"/>
                    <a:lumOff val="50000"/>
                  </a:schemeClr>
                </a:solidFill>
              </a:rPr>
              <a:t>Blancs</a:t>
            </a:r>
            <a:r>
              <a:rPr lang="en-US" sz="700" dirty="0">
                <a:solidFill>
                  <a:schemeClr val="tx1">
                    <a:lumMod val="50000"/>
                    <a:lumOff val="50000"/>
                  </a:schemeClr>
                </a:solidFill>
              </a:rPr>
              <a:t>, Haiti</a:t>
            </a:r>
          </a:p>
        </p:txBody>
      </p:sp>
      <p:pic>
        <p:nvPicPr>
          <p:cNvPr id="19" name="Picture 18"/>
          <p:cNvPicPr>
            <a:picLocks noChangeAspect="1"/>
          </p:cNvPicPr>
          <p:nvPr/>
        </p:nvPicPr>
        <p:blipFill rotWithShape="1">
          <a:blip r:embed="rId19" cstate="print">
            <a:extLst>
              <a:ext uri="{28A0092B-C50C-407E-A947-70E740481C1C}">
                <a14:useLocalDpi xmlns:a14="http://schemas.microsoft.com/office/drawing/2010/main" val="0"/>
              </a:ext>
            </a:extLst>
          </a:blip>
          <a:srcRect l="22303" t="1723" r="33571" b="171"/>
          <a:stretch/>
        </p:blipFill>
        <p:spPr>
          <a:xfrm>
            <a:off x="302112" y="3456633"/>
            <a:ext cx="1215601" cy="1216716"/>
          </a:xfrm>
          <a:prstGeom prst="rect">
            <a:avLst/>
          </a:prstGeom>
        </p:spPr>
      </p:pic>
      <p:sp>
        <p:nvSpPr>
          <p:cNvPr id="21" name="TextBox 20"/>
          <p:cNvSpPr txBox="1"/>
          <p:nvPr/>
        </p:nvSpPr>
        <p:spPr>
          <a:xfrm>
            <a:off x="6294437" y="5390027"/>
            <a:ext cx="1212729" cy="584775"/>
          </a:xfrm>
          <a:prstGeom prst="rect">
            <a:avLst/>
          </a:prstGeom>
          <a:noFill/>
        </p:spPr>
        <p:txBody>
          <a:bodyPr wrap="square" rtlCol="0">
            <a:spAutoFit/>
          </a:bodyPr>
          <a:lstStyle/>
          <a:p>
            <a:r>
              <a:rPr lang="en-US" sz="800" dirty="0"/>
              <a:t>Mirebalais, Haiti:$450,000</a:t>
            </a:r>
          </a:p>
          <a:p>
            <a:r>
              <a:rPr lang="en-US" sz="800" dirty="0"/>
              <a:t>Fond-des-</a:t>
            </a:r>
            <a:r>
              <a:rPr lang="en-US" sz="800" dirty="0" err="1"/>
              <a:t>Blancs</a:t>
            </a:r>
            <a:r>
              <a:rPr lang="en-US" sz="800" dirty="0"/>
              <a:t>, Haiti: </a:t>
            </a:r>
          </a:p>
          <a:p>
            <a:r>
              <a:rPr lang="en-US" sz="800" dirty="0"/>
              <a:t>$120,000</a:t>
            </a:r>
          </a:p>
        </p:txBody>
      </p:sp>
      <p:sp>
        <p:nvSpPr>
          <p:cNvPr id="22" name="TextBox 21"/>
          <p:cNvSpPr txBox="1"/>
          <p:nvPr/>
        </p:nvSpPr>
        <p:spPr>
          <a:xfrm>
            <a:off x="7650801" y="5403784"/>
            <a:ext cx="1212729" cy="584775"/>
          </a:xfrm>
          <a:prstGeom prst="rect">
            <a:avLst/>
          </a:prstGeom>
          <a:noFill/>
        </p:spPr>
        <p:txBody>
          <a:bodyPr wrap="square" rtlCol="0">
            <a:spAutoFit/>
          </a:bodyPr>
          <a:lstStyle/>
          <a:p>
            <a:r>
              <a:rPr lang="en-US" sz="800" dirty="0"/>
              <a:t>Mirebalais, </a:t>
            </a:r>
            <a:r>
              <a:rPr lang="en-US" sz="800" dirty="0" err="1"/>
              <a:t>Haiti:Mid-July</a:t>
            </a:r>
            <a:r>
              <a:rPr lang="en-US" sz="800" dirty="0"/>
              <a:t> 2020</a:t>
            </a:r>
          </a:p>
          <a:p>
            <a:r>
              <a:rPr lang="en-US" sz="800" dirty="0"/>
              <a:t>Fond-des-</a:t>
            </a:r>
            <a:r>
              <a:rPr lang="en-US" sz="800" dirty="0" err="1"/>
              <a:t>Blancs</a:t>
            </a:r>
            <a:r>
              <a:rPr lang="en-US" sz="800" dirty="0"/>
              <a:t>, Haiti: March 2020</a:t>
            </a:r>
          </a:p>
        </p:txBody>
      </p:sp>
      <p:sp>
        <p:nvSpPr>
          <p:cNvPr id="23" name="Title 3">
            <a:extLst>
              <a:ext uri="{FF2B5EF4-FFF2-40B4-BE49-F238E27FC236}">
                <a16:creationId xmlns:a16="http://schemas.microsoft.com/office/drawing/2014/main" id="{E2AB6685-254A-4A16-B92F-5D00F3787F04}"/>
              </a:ext>
            </a:extLst>
          </p:cNvPr>
          <p:cNvSpPr txBox="1">
            <a:spLocks/>
          </p:cNvSpPr>
          <p:nvPr/>
        </p:nvSpPr>
        <p:spPr bwMode="auto">
          <a:xfrm>
            <a:off x="165468" y="278173"/>
            <a:ext cx="5775559" cy="849636"/>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6: </a:t>
            </a:r>
            <a:r>
              <a:rPr lang="en-US" sz="2200" cap="none" dirty="0">
                <a:solidFill>
                  <a:schemeClr val="tx1"/>
                </a:solidFill>
                <a:latin typeface="Futura Hv BT Heavy" panose="020B0702020204020204" pitchFamily="34" charset="0"/>
              </a:rPr>
              <a:t>COVID-19 treatment centers for low-resource settings </a:t>
            </a:r>
            <a:endParaRPr lang="en-GB" sz="2200" cap="none" dirty="0">
              <a:solidFill>
                <a:schemeClr val="tx1"/>
              </a:solidFill>
              <a:latin typeface="Futura Hv BT Heavy" panose="020B0702020204020204" pitchFamily="34" charset="0"/>
              <a:cs typeface="Futura Hv BT Heavy"/>
            </a:endParaRPr>
          </a:p>
        </p:txBody>
      </p:sp>
    </p:spTree>
    <p:extLst>
      <p:ext uri="{BB962C8B-B14F-4D97-AF65-F5344CB8AC3E}">
        <p14:creationId xmlns:p14="http://schemas.microsoft.com/office/powerpoint/2010/main" val="986588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white walls&#10;&#10;Description automatically generated">
            <a:extLst>
              <a:ext uri="{FF2B5EF4-FFF2-40B4-BE49-F238E27FC236}">
                <a16:creationId xmlns:a16="http://schemas.microsoft.com/office/drawing/2014/main" id="{53D36520-D174-45D8-86EA-4FFA70F0E7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37"/>
          <a:stretch/>
        </p:blipFill>
        <p:spPr>
          <a:xfrm rot="5400000">
            <a:off x="5944873" y="1761423"/>
            <a:ext cx="3268227" cy="2520150"/>
          </a:xfrm>
          <a:prstGeom prst="rect">
            <a:avLst/>
          </a:prstGeom>
        </p:spPr>
      </p:pic>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7: </a:t>
            </a:r>
            <a:r>
              <a:rPr lang="en-GB" sz="2200" cap="none" dirty="0">
                <a:solidFill>
                  <a:schemeClr val="tx1"/>
                </a:solidFill>
                <a:latin typeface="Futura Hv BT Heavy"/>
                <a:cs typeface="Futura Hv BT Heavy"/>
              </a:rPr>
              <a:t>PACU conversion</a:t>
            </a: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Northwell Health fast track COVID Ward</a:t>
            </a:r>
          </a:p>
        </p:txBody>
      </p:sp>
      <p:sp>
        <p:nvSpPr>
          <p:cNvPr id="12" name="Rectangle 11">
            <a:extLst>
              <a:ext uri="{FF2B5EF4-FFF2-40B4-BE49-F238E27FC236}">
                <a16:creationId xmlns:a16="http://schemas.microsoft.com/office/drawing/2014/main" id="{71EB643D-68AC-4028-85AA-F6B4CA1F3E0A}"/>
              </a:ext>
            </a:extLst>
          </p:cNvPr>
          <p:cNvSpPr/>
          <p:nvPr/>
        </p:nvSpPr>
        <p:spPr>
          <a:xfrm>
            <a:off x="7766066" y="183687"/>
            <a:ext cx="1072996" cy="1072996"/>
          </a:xfrm>
          <a:prstGeom prst="rect">
            <a:avLst/>
          </a:prstGeom>
          <a:blipFill>
            <a:blip r:embed="rId3" cstate="print">
              <a:extLst>
                <a:ext uri="{28A0092B-C50C-407E-A947-70E740481C1C}">
                  <a14:useLocalDpi xmlns:a14="http://schemas.microsoft.com/office/drawing/2010/main" val="0"/>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33608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7: </a:t>
            </a:r>
            <a:r>
              <a:rPr lang="en-GB" sz="2200" cap="none" dirty="0">
                <a:solidFill>
                  <a:schemeClr val="tx1"/>
                </a:solidFill>
                <a:latin typeface="Futura Hv BT Heavy"/>
                <a:cs typeface="Futura Hv BT Heavy"/>
              </a:rPr>
              <a:t>PACU conversion</a:t>
            </a: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Northwell Health fast track COVID Ward</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extLst>
              <p:ext uri="{D42A27DB-BD31-4B8C-83A1-F6EECF244321}">
                <p14:modId xmlns:p14="http://schemas.microsoft.com/office/powerpoint/2010/main" val="1854902695"/>
              </p:ext>
            </p:extLst>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Rectangle 2">
            <a:extLst>
              <a:ext uri="{FF2B5EF4-FFF2-40B4-BE49-F238E27FC236}">
                <a16:creationId xmlns:a16="http://schemas.microsoft.com/office/drawing/2014/main" id="{9CB52A8C-390F-4A54-8E3A-29ECBECA486F}"/>
              </a:ext>
            </a:extLst>
          </p:cNvPr>
          <p:cNvSpPr/>
          <p:nvPr/>
        </p:nvSpPr>
        <p:spPr>
          <a:xfrm>
            <a:off x="7766066" y="183687"/>
            <a:ext cx="1072996" cy="1072996"/>
          </a:xfrm>
          <a:prstGeom prst="rect">
            <a:avLst/>
          </a:prstGeom>
          <a:blipFill>
            <a:blip r:embed="rId12" cstate="print">
              <a:extLst>
                <a:ext uri="{28A0092B-C50C-407E-A947-70E740481C1C}">
                  <a14:useLocalDpi xmlns:a14="http://schemas.microsoft.com/office/drawing/2010/main" val="0"/>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5" name="Picture 4" descr="A screenshot of a cell phone&#10;&#10;Description automatically generated">
            <a:extLst>
              <a:ext uri="{FF2B5EF4-FFF2-40B4-BE49-F238E27FC236}">
                <a16:creationId xmlns:a16="http://schemas.microsoft.com/office/drawing/2014/main" id="{C8239DE5-2C08-44CD-8900-14EB804298A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290" r="8889"/>
          <a:stretch/>
        </p:blipFill>
        <p:spPr>
          <a:xfrm rot="16200000">
            <a:off x="5940672" y="1769843"/>
            <a:ext cx="3236925" cy="2559858"/>
          </a:xfrm>
          <a:prstGeom prst="rect">
            <a:avLst/>
          </a:prstGeom>
        </p:spPr>
      </p:pic>
    </p:spTree>
    <p:extLst>
      <p:ext uri="{BB962C8B-B14F-4D97-AF65-F5344CB8AC3E}">
        <p14:creationId xmlns:p14="http://schemas.microsoft.com/office/powerpoint/2010/main" val="268417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6032214"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8: </a:t>
            </a:r>
            <a:r>
              <a:rPr lang="en-GB" sz="2200" cap="none" dirty="0">
                <a:solidFill>
                  <a:schemeClr val="tx1"/>
                </a:solidFill>
                <a:latin typeface="Futura Hv BT Heavy"/>
                <a:cs typeface="Futura Hv BT Heavy"/>
              </a:rPr>
              <a:t>Modular Testing Building</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tangle 9">
            <a:extLst>
              <a:ext uri="{FF2B5EF4-FFF2-40B4-BE49-F238E27FC236}">
                <a16:creationId xmlns:a16="http://schemas.microsoft.com/office/drawing/2014/main" id="{524B442C-89A5-4F22-BB50-0A8D9E98EBA3}"/>
              </a:ext>
            </a:extLst>
          </p:cNvPr>
          <p:cNvSpPr/>
          <p:nvPr/>
        </p:nvSpPr>
        <p:spPr>
          <a:xfrm>
            <a:off x="6318913" y="1400621"/>
            <a:ext cx="2520149" cy="32549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D2F77C-AC72-4929-92FA-A183262EA5FF}"/>
              </a:ext>
            </a:extLst>
          </p:cNvPr>
          <p:cNvSpPr txBox="1"/>
          <p:nvPr/>
        </p:nvSpPr>
        <p:spPr>
          <a:xfrm rot="18638797">
            <a:off x="6197198" y="2843450"/>
            <a:ext cx="2763575" cy="369332"/>
          </a:xfrm>
          <a:prstGeom prst="rect">
            <a:avLst/>
          </a:prstGeom>
          <a:noFill/>
        </p:spPr>
        <p:txBody>
          <a:bodyPr wrap="square" rtlCol="0">
            <a:spAutoFit/>
          </a:bodyPr>
          <a:lstStyle/>
          <a:p>
            <a:r>
              <a:rPr lang="en-US" dirty="0">
                <a:solidFill>
                  <a:schemeClr val="bg1"/>
                </a:solidFill>
              </a:rPr>
              <a:t>Photo / Image / Floor Plan</a:t>
            </a:r>
          </a:p>
        </p:txBody>
      </p:sp>
      <p:sp>
        <p:nvSpPr>
          <p:cNvPr id="2" name="Rectangle 1">
            <a:extLst>
              <a:ext uri="{FF2B5EF4-FFF2-40B4-BE49-F238E27FC236}">
                <a16:creationId xmlns:a16="http://schemas.microsoft.com/office/drawing/2014/main" id="{00723DE4-1CBC-43D7-8A91-B9D57BD90DA6}"/>
              </a:ext>
            </a:extLst>
          </p:cNvPr>
          <p:cNvSpPr/>
          <p:nvPr/>
        </p:nvSpPr>
        <p:spPr>
          <a:xfrm>
            <a:off x="7766066" y="183687"/>
            <a:ext cx="1072996" cy="1072996"/>
          </a:xfrm>
          <a:prstGeom prst="rect">
            <a:avLst/>
          </a:prstGeom>
          <a:blipFill>
            <a:blip r:embed="rId12" cstate="print">
              <a:extLst>
                <a:ext uri="{28A0092B-C50C-407E-A947-70E740481C1C}">
                  <a14:useLocalDpi xmlns:a14="http://schemas.microsoft.com/office/drawing/2010/main" val="0"/>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4" name="Picture 3">
            <a:extLst>
              <a:ext uri="{FF2B5EF4-FFF2-40B4-BE49-F238E27FC236}">
                <a16:creationId xmlns:a16="http://schemas.microsoft.com/office/drawing/2014/main" id="{8FD829CE-452A-40F3-AD16-97D13B246A69}"/>
              </a:ext>
            </a:extLst>
          </p:cNvPr>
          <p:cNvPicPr>
            <a:picLocks noChangeAspect="1"/>
          </p:cNvPicPr>
          <p:nvPr/>
        </p:nvPicPr>
        <p:blipFill>
          <a:blip r:embed="rId13"/>
          <a:stretch>
            <a:fillRect/>
          </a:stretch>
        </p:blipFill>
        <p:spPr>
          <a:xfrm>
            <a:off x="6373398" y="1433874"/>
            <a:ext cx="2420322" cy="3188484"/>
          </a:xfrm>
          <a:prstGeom prst="rect">
            <a:avLst/>
          </a:prstGeom>
        </p:spPr>
      </p:pic>
      <p:pic>
        <p:nvPicPr>
          <p:cNvPr id="6" name="Picture 5">
            <a:extLst>
              <a:ext uri="{FF2B5EF4-FFF2-40B4-BE49-F238E27FC236}">
                <a16:creationId xmlns:a16="http://schemas.microsoft.com/office/drawing/2014/main" id="{FF3E59E6-3C00-4763-ADB5-E4F6FF7F356D}"/>
              </a:ext>
            </a:extLst>
          </p:cNvPr>
          <p:cNvPicPr>
            <a:picLocks noChangeAspect="1"/>
          </p:cNvPicPr>
          <p:nvPr/>
        </p:nvPicPr>
        <p:blipFill>
          <a:blip r:embed="rId14"/>
          <a:stretch>
            <a:fillRect/>
          </a:stretch>
        </p:blipFill>
        <p:spPr>
          <a:xfrm>
            <a:off x="308449" y="3497013"/>
            <a:ext cx="1207113" cy="1097375"/>
          </a:xfrm>
          <a:prstGeom prst="rect">
            <a:avLst/>
          </a:prstGeom>
        </p:spPr>
      </p:pic>
      <p:pic>
        <p:nvPicPr>
          <p:cNvPr id="12" name="Picture 11">
            <a:extLst>
              <a:ext uri="{FF2B5EF4-FFF2-40B4-BE49-F238E27FC236}">
                <a16:creationId xmlns:a16="http://schemas.microsoft.com/office/drawing/2014/main" id="{2361B167-EA24-4F2B-95F2-D6DD1D2AC901}"/>
              </a:ext>
            </a:extLst>
          </p:cNvPr>
          <p:cNvPicPr>
            <a:picLocks noChangeAspect="1"/>
          </p:cNvPicPr>
          <p:nvPr/>
        </p:nvPicPr>
        <p:blipFill>
          <a:blip r:embed="rId15"/>
          <a:stretch>
            <a:fillRect/>
          </a:stretch>
        </p:blipFill>
        <p:spPr>
          <a:xfrm>
            <a:off x="308449" y="4875066"/>
            <a:ext cx="1207113" cy="1109568"/>
          </a:xfrm>
          <a:prstGeom prst="rect">
            <a:avLst/>
          </a:prstGeom>
        </p:spPr>
      </p:pic>
    </p:spTree>
    <p:extLst>
      <p:ext uri="{BB962C8B-B14F-4D97-AF65-F5344CB8AC3E}">
        <p14:creationId xmlns:p14="http://schemas.microsoft.com/office/powerpoint/2010/main" val="1637419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225B74-7407-4F2F-A4D1-D4C7B19779C2}"/>
              </a:ext>
            </a:extLst>
          </p:cNvPr>
          <p:cNvSpPr/>
          <p:nvPr/>
        </p:nvSpPr>
        <p:spPr>
          <a:xfrm>
            <a:off x="6318913" y="1429645"/>
            <a:ext cx="2520149" cy="3196945"/>
          </a:xfrm>
          <a:prstGeom prst="rect">
            <a:avLst/>
          </a:prstGeom>
          <a:solidFill>
            <a:schemeClr val="bg2">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6032214"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8: </a:t>
            </a:r>
            <a:r>
              <a:rPr lang="en-GB" sz="2200" cap="none" dirty="0">
                <a:solidFill>
                  <a:schemeClr val="tx1"/>
                </a:solidFill>
                <a:latin typeface="Futura Hv BT Heavy"/>
                <a:cs typeface="Futura Hv BT Heavy"/>
              </a:rPr>
              <a:t>Modular Testing Building</a:t>
            </a:r>
          </a:p>
        </p:txBody>
      </p:sp>
      <p:grpSp>
        <p:nvGrpSpPr>
          <p:cNvPr id="4" name="Group 3">
            <a:extLst>
              <a:ext uri="{FF2B5EF4-FFF2-40B4-BE49-F238E27FC236}">
                <a16:creationId xmlns:a16="http://schemas.microsoft.com/office/drawing/2014/main" id="{2AE9F235-14D7-4389-8963-F2CA223FCDC9}"/>
              </a:ext>
            </a:extLst>
          </p:cNvPr>
          <p:cNvGrpSpPr/>
          <p:nvPr/>
        </p:nvGrpSpPr>
        <p:grpSpPr>
          <a:xfrm>
            <a:off x="302115" y="1394321"/>
            <a:ext cx="5895567" cy="4635619"/>
            <a:chOff x="302115" y="1394321"/>
            <a:chExt cx="5895567" cy="4635619"/>
          </a:xfrm>
        </p:grpSpPr>
        <p:sp>
          <p:nvSpPr>
            <p:cNvPr id="5" name="Freeform: Shape 4">
              <a:extLst>
                <a:ext uri="{FF2B5EF4-FFF2-40B4-BE49-F238E27FC236}">
                  <a16:creationId xmlns:a16="http://schemas.microsoft.com/office/drawing/2014/main" id="{E04EE912-7BFD-48FF-B2CD-53C2CAC1EF38}"/>
                </a:ext>
              </a:extLst>
            </p:cNvPr>
            <p:cNvSpPr/>
            <p:nvPr/>
          </p:nvSpPr>
          <p:spPr>
            <a:xfrm>
              <a:off x="302115" y="1394321"/>
              <a:ext cx="5895567" cy="1830889"/>
            </a:xfrm>
            <a:custGeom>
              <a:avLst/>
              <a:gdLst>
                <a:gd name="connsiteX0" fmla="*/ 0 w 5895567"/>
                <a:gd name="connsiteY0" fmla="*/ 0 h 1830889"/>
                <a:gd name="connsiteX1" fmla="*/ 5895567 w 5895567"/>
                <a:gd name="connsiteY1" fmla="*/ 0 h 1830889"/>
                <a:gd name="connsiteX2" fmla="*/ 5895567 w 5895567"/>
                <a:gd name="connsiteY2" fmla="*/ 1830889 h 1830889"/>
                <a:gd name="connsiteX3" fmla="*/ 0 w 5895567"/>
                <a:gd name="connsiteY3" fmla="*/ 1830889 h 1830889"/>
                <a:gd name="connsiteX4" fmla="*/ 0 w 5895567"/>
                <a:gd name="connsiteY4" fmla="*/ 0 h 183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567" h="1830889">
                  <a:moveTo>
                    <a:pt x="0" y="0"/>
                  </a:moveTo>
                  <a:lnTo>
                    <a:pt x="5895567" y="0"/>
                  </a:lnTo>
                  <a:lnTo>
                    <a:pt x="5895567" y="1830889"/>
                  </a:lnTo>
                  <a:lnTo>
                    <a:pt x="0" y="1830889"/>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The solution was to work with clinical staff to design a modular building that would fit their needs. In addition to staff space they also found that they needed patient encounter exam space for some patients who arrived at the testing locations. Two exam rooms were added to the design to accommodate this function.</a:t>
              </a:r>
            </a:p>
          </p:txBody>
        </p:sp>
        <p:sp>
          <p:nvSpPr>
            <p:cNvPr id="6" name="Rectangle 5">
              <a:extLst>
                <a:ext uri="{FF2B5EF4-FFF2-40B4-BE49-F238E27FC236}">
                  <a16:creationId xmlns:a16="http://schemas.microsoft.com/office/drawing/2014/main" id="{EA7A1D40-0D88-4C24-92C3-5E17B1CAB9A8}"/>
                </a:ext>
              </a:extLst>
            </p:cNvPr>
            <p:cNvSpPr/>
            <p:nvPr/>
          </p:nvSpPr>
          <p:spPr>
            <a:xfrm>
              <a:off x="302115" y="3426978"/>
              <a:ext cx="1227812" cy="1227812"/>
            </a:xfrm>
            <a:prstGeom prst="rect">
              <a:avLst/>
            </a:pr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A9382D9B-2473-4C21-A087-8E4871C88437}"/>
                </a:ext>
              </a:extLst>
            </p:cNvPr>
            <p:cNvSpPr/>
            <p:nvPr/>
          </p:nvSpPr>
          <p:spPr>
            <a:xfrm>
              <a:off x="1603596" y="3426978"/>
              <a:ext cx="4594085" cy="1227812"/>
            </a:xfrm>
            <a:custGeom>
              <a:avLst/>
              <a:gdLst>
                <a:gd name="connsiteX0" fmla="*/ 0 w 4594085"/>
                <a:gd name="connsiteY0" fmla="*/ 0 h 1227812"/>
                <a:gd name="connsiteX1" fmla="*/ 4594085 w 4594085"/>
                <a:gd name="connsiteY1" fmla="*/ 0 h 1227812"/>
                <a:gd name="connsiteX2" fmla="*/ 4594085 w 4594085"/>
                <a:gd name="connsiteY2" fmla="*/ 1227812 h 1227812"/>
                <a:gd name="connsiteX3" fmla="*/ 0 w 4594085"/>
                <a:gd name="connsiteY3" fmla="*/ 1227812 h 1227812"/>
                <a:gd name="connsiteX4" fmla="*/ 0 w 4594085"/>
                <a:gd name="connsiteY4" fmla="*/ 0 h 12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1227812">
                  <a:moveTo>
                    <a:pt x="0" y="0"/>
                  </a:moveTo>
                  <a:lnTo>
                    <a:pt x="4594085" y="0"/>
                  </a:lnTo>
                  <a:lnTo>
                    <a:pt x="4594085" y="1227812"/>
                  </a:lnTo>
                  <a:lnTo>
                    <a:pt x="0" y="1227812"/>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defTabSz="800100">
                <a:lnSpc>
                  <a:spcPct val="90000"/>
                </a:lnSpc>
                <a:spcBef>
                  <a:spcPct val="0"/>
                </a:spcBef>
                <a:spcAft>
                  <a:spcPct val="35000"/>
                </a:spcAft>
                <a:buNone/>
              </a:pPr>
              <a:r>
                <a:rPr lang="en-US" sz="1800" kern="1200" dirty="0"/>
                <a:t>Over a span of 2-3 weeks and several meetings a plan was generated and passed along to the modular building manufacturer who prepared plans for fabrication.</a:t>
              </a:r>
            </a:p>
          </p:txBody>
        </p:sp>
        <p:sp>
          <p:nvSpPr>
            <p:cNvPr id="10" name="Rectangle 9">
              <a:extLst>
                <a:ext uri="{FF2B5EF4-FFF2-40B4-BE49-F238E27FC236}">
                  <a16:creationId xmlns:a16="http://schemas.microsoft.com/office/drawing/2014/main" id="{9F30204A-E7AE-4029-A6BA-2F88FCDABCBD}"/>
                </a:ext>
              </a:extLst>
            </p:cNvPr>
            <p:cNvSpPr/>
            <p:nvPr/>
          </p:nvSpPr>
          <p:spPr>
            <a:xfrm>
              <a:off x="302115" y="4802128"/>
              <a:ext cx="1227812" cy="1227812"/>
            </a:xfrm>
            <a:prstGeom prst="rect">
              <a:avLst/>
            </a:pr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BBC5CF6B-264C-4095-B94C-92ED99E931B5}"/>
                </a:ext>
              </a:extLst>
            </p:cNvPr>
            <p:cNvSpPr/>
            <p:nvPr/>
          </p:nvSpPr>
          <p:spPr>
            <a:xfrm>
              <a:off x="1603596" y="4802128"/>
              <a:ext cx="4594085" cy="1227812"/>
            </a:xfrm>
            <a:custGeom>
              <a:avLst/>
              <a:gdLst>
                <a:gd name="connsiteX0" fmla="*/ 0 w 4594085"/>
                <a:gd name="connsiteY0" fmla="*/ 0 h 1227812"/>
                <a:gd name="connsiteX1" fmla="*/ 4594085 w 4594085"/>
                <a:gd name="connsiteY1" fmla="*/ 0 h 1227812"/>
                <a:gd name="connsiteX2" fmla="*/ 4594085 w 4594085"/>
                <a:gd name="connsiteY2" fmla="*/ 1227812 h 1227812"/>
                <a:gd name="connsiteX3" fmla="*/ 0 w 4594085"/>
                <a:gd name="connsiteY3" fmla="*/ 1227812 h 1227812"/>
                <a:gd name="connsiteX4" fmla="*/ 0 w 4594085"/>
                <a:gd name="connsiteY4" fmla="*/ 0 h 12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1227812">
                  <a:moveTo>
                    <a:pt x="0" y="0"/>
                  </a:moveTo>
                  <a:lnTo>
                    <a:pt x="4594085" y="0"/>
                  </a:lnTo>
                  <a:lnTo>
                    <a:pt x="4594085" y="1227812"/>
                  </a:lnTo>
                  <a:lnTo>
                    <a:pt x="0" y="1227812"/>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defTabSz="800100">
                <a:lnSpc>
                  <a:spcPct val="100000"/>
                </a:lnSpc>
                <a:spcBef>
                  <a:spcPct val="0"/>
                </a:spcBef>
                <a:buNone/>
              </a:pPr>
              <a:r>
                <a:rPr lang="en-US" sz="1800" kern="1200" dirty="0"/>
                <a:t>E4H Environments for Health Architecture</a:t>
              </a:r>
            </a:p>
            <a:p>
              <a:pPr marL="0" lvl="0" indent="0" defTabSz="800100">
                <a:lnSpc>
                  <a:spcPct val="100000"/>
                </a:lnSpc>
                <a:spcBef>
                  <a:spcPct val="0"/>
                </a:spcBef>
                <a:buNone/>
              </a:pPr>
              <a:r>
                <a:rPr lang="en-US" sz="1800" kern="1200" dirty="0"/>
                <a:t>Sage Engineering Associates, LLP</a:t>
              </a:r>
            </a:p>
            <a:p>
              <a:pPr marL="0" lvl="0" indent="0" defTabSz="800100">
                <a:lnSpc>
                  <a:spcPct val="100000"/>
                </a:lnSpc>
                <a:spcBef>
                  <a:spcPct val="0"/>
                </a:spcBef>
                <a:buNone/>
              </a:pPr>
              <a:r>
                <a:rPr lang="en-US" sz="1800" kern="1200" dirty="0"/>
                <a:t>McCarthy Construction</a:t>
              </a:r>
            </a:p>
            <a:p>
              <a:pPr marL="0" lvl="0" indent="0" defTabSz="800100">
                <a:lnSpc>
                  <a:spcPct val="100000"/>
                </a:lnSpc>
                <a:spcBef>
                  <a:spcPct val="0"/>
                </a:spcBef>
                <a:buNone/>
              </a:pPr>
              <a:r>
                <a:rPr lang="en-US" sz="1800" kern="1200" dirty="0" err="1"/>
                <a:t>WillScot</a:t>
              </a:r>
              <a:r>
                <a:rPr lang="en-US" sz="1800" kern="1200" dirty="0"/>
                <a:t> Corporation</a:t>
              </a:r>
            </a:p>
          </p:txBody>
        </p:sp>
      </p:grpSp>
      <p:graphicFrame>
        <p:nvGraphicFramePr>
          <p:cNvPr id="20" name="Diagram 19">
            <a:extLst>
              <a:ext uri="{FF2B5EF4-FFF2-40B4-BE49-F238E27FC236}">
                <a16:creationId xmlns:a16="http://schemas.microsoft.com/office/drawing/2014/main" id="{7853882E-7FD0-4277-B690-F8B44232D9B0}"/>
              </a:ext>
            </a:extLst>
          </p:cNvPr>
          <p:cNvGraphicFramePr/>
          <p:nvPr>
            <p:extLst>
              <p:ext uri="{D42A27DB-BD31-4B8C-83A1-F6EECF244321}">
                <p14:modId xmlns:p14="http://schemas.microsoft.com/office/powerpoint/2010/main" val="1198957445"/>
              </p:ext>
            </p:extLst>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8704DDA1-DEB0-4265-B7A7-A0C6AD2F5C88}"/>
              </a:ext>
            </a:extLst>
          </p:cNvPr>
          <p:cNvSpPr/>
          <p:nvPr/>
        </p:nvSpPr>
        <p:spPr>
          <a:xfrm>
            <a:off x="7766066" y="183687"/>
            <a:ext cx="1072996" cy="1072996"/>
          </a:xfrm>
          <a:prstGeom prst="rect">
            <a:avLst/>
          </a:prstGeom>
          <a:blipFill>
            <a:blip r:embed="rId7" cstate="print">
              <a:extLst>
                <a:ext uri="{28A0092B-C50C-407E-A947-70E740481C1C}">
                  <a14:useLocalDpi xmlns:a14="http://schemas.microsoft.com/office/drawing/2010/main" val="0"/>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1883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9: </a:t>
            </a:r>
            <a:r>
              <a:rPr lang="en-GB" sz="2200" cap="none" dirty="0">
                <a:solidFill>
                  <a:schemeClr val="tx1"/>
                </a:solidFill>
                <a:latin typeface="Futura Hv BT Heavy"/>
                <a:cs typeface="Futura Hv BT Heavy"/>
              </a:rPr>
              <a:t>Milwaukee House of Correction, Alternative Care Facility</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a:extLst>
              <a:ext uri="{FF2B5EF4-FFF2-40B4-BE49-F238E27FC236}">
                <a16:creationId xmlns:a16="http://schemas.microsoft.com/office/drawing/2014/main" id="{8A419BF9-C9F9-4E77-9A27-B77EB128BF93}"/>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 name="Picture 2" descr="http://data.openasset.com/ba3898fe/ab49074a3cb8f3030ac00b098f4198cb/3099_007_00__GFX6498_jpg/3099_007_00__GFX6498_medium.jpg">
            <a:extLst>
              <a:ext uri="{FF2B5EF4-FFF2-40B4-BE49-F238E27FC236}">
                <a16:creationId xmlns:a16="http://schemas.microsoft.com/office/drawing/2014/main" id="{C03546EA-5574-4C08-9D0B-7689E73B7419}"/>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3893" r="27440"/>
          <a:stretch/>
        </p:blipFill>
        <p:spPr bwMode="auto">
          <a:xfrm>
            <a:off x="6318913" y="1445623"/>
            <a:ext cx="2520150" cy="327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67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3670634" cy="1013829"/>
          </a:xfrm>
        </p:spPr>
        <p:txBody>
          <a:bodyPr>
            <a:normAutofit/>
          </a:bodyPr>
          <a:lstStyle/>
          <a:p>
            <a:pPr>
              <a:lnSpc>
                <a:spcPct val="100000"/>
              </a:lnSpc>
            </a:pPr>
            <a:r>
              <a:rPr lang="en-GB" sz="2800" dirty="0">
                <a:latin typeface="Futura Hv BT Heavy"/>
                <a:cs typeface="Futura Hv BT Heavy"/>
              </a:rPr>
              <a:t>CASE STUDIES:</a:t>
            </a:r>
            <a:endParaRPr lang="en-US" sz="2800" dirty="0"/>
          </a:p>
        </p:txBody>
      </p:sp>
      <p:sp>
        <p:nvSpPr>
          <p:cNvPr id="3" name="Content Placeholder 2"/>
          <p:cNvSpPr>
            <a:spLocks noGrp="1"/>
          </p:cNvSpPr>
          <p:nvPr>
            <p:ph idx="1"/>
          </p:nvPr>
        </p:nvSpPr>
        <p:spPr>
          <a:xfrm>
            <a:off x="628650" y="1555571"/>
            <a:ext cx="8301038" cy="4687010"/>
          </a:xfrm>
        </p:spPr>
        <p:txBody>
          <a:bodyPr>
            <a:normAutofit fontScale="25000" lnSpcReduction="20000"/>
          </a:bodyPr>
          <a:lstStyle/>
          <a:p>
            <a:pPr marL="0" indent="0">
              <a:lnSpc>
                <a:spcPct val="150000"/>
              </a:lnSpc>
              <a:buNone/>
            </a:pPr>
            <a:r>
              <a:rPr lang="en-US" sz="7200" i="1" dirty="0">
                <a:latin typeface="Architype Light"/>
                <a:cs typeface="Dubai" panose="020B0503030403030204" pitchFamily="34" charset="-78"/>
              </a:rPr>
              <a:t>The COVID-19 pandemic is unprecedented. It has pressed on rapid design response and instant construction delivery to serve the community.</a:t>
            </a:r>
          </a:p>
          <a:p>
            <a:pPr marL="0" indent="0">
              <a:lnSpc>
                <a:spcPct val="150000"/>
              </a:lnSpc>
              <a:buNone/>
            </a:pPr>
            <a:r>
              <a:rPr lang="en-US" sz="7200" i="1" dirty="0">
                <a:latin typeface="Architype Light"/>
                <a:cs typeface="Dubai" panose="020B0503030403030204" pitchFamily="34" charset="-78"/>
              </a:rPr>
              <a:t>The AIA Project Delivery Knowledge Community (PDKC) gathered case studies from a number of architects who worked on the front lines during the public health emergency. These case studies share their stories, what they’ve experienced and learned in delivering essential projects during the moments of crisis. What worked, traps to avoid, how to win cooperation, and the course of actions taken to successfully deliver the projects. </a:t>
            </a:r>
          </a:p>
          <a:p>
            <a:pPr marL="0" indent="0">
              <a:lnSpc>
                <a:spcPct val="150000"/>
              </a:lnSpc>
              <a:buNone/>
            </a:pPr>
            <a:r>
              <a:rPr lang="en-US" sz="7200" i="1" dirty="0">
                <a:latin typeface="Architype Light"/>
                <a:cs typeface="Dubai" panose="020B0503030403030204" pitchFamily="34" charset="-78"/>
              </a:rPr>
              <a:t>These case studies highlight architects’ work that will inspire and improve the visibility and awareness of project delivery in our profession. Such leadership role demonstrates the importance of project delivery and helps architects rise to the occasion.</a:t>
            </a:r>
            <a:endParaRPr lang="en-US" sz="7200" i="1" dirty="0">
              <a:latin typeface="Architype Light"/>
            </a:endParaRPr>
          </a:p>
          <a:p>
            <a:pPr marL="0" indent="0">
              <a:buNone/>
            </a:pPr>
            <a:endParaRPr lang="en-US" sz="2000" dirty="0"/>
          </a:p>
        </p:txBody>
      </p:sp>
      <p:sp>
        <p:nvSpPr>
          <p:cNvPr id="9" name="Title 1">
            <a:extLst>
              <a:ext uri="{FF2B5EF4-FFF2-40B4-BE49-F238E27FC236}">
                <a16:creationId xmlns:a16="http://schemas.microsoft.com/office/drawing/2014/main" id="{DFD0596D-97E8-43AA-A43E-69D98EEE6378}"/>
              </a:ext>
            </a:extLst>
          </p:cNvPr>
          <p:cNvSpPr txBox="1">
            <a:spLocks/>
          </p:cNvSpPr>
          <p:nvPr/>
        </p:nvSpPr>
        <p:spPr>
          <a:xfrm>
            <a:off x="628650" y="541742"/>
            <a:ext cx="7886700" cy="10138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2800" dirty="0">
                <a:latin typeface="Futura Hv BT Heavy"/>
                <a:cs typeface="Futura Hv BT Heavy"/>
              </a:rPr>
              <a:t>Project Delivery in COVID-19 Era</a:t>
            </a:r>
            <a:endParaRPr lang="en-US" sz="2800" dirty="0"/>
          </a:p>
        </p:txBody>
      </p:sp>
      <p:sp>
        <p:nvSpPr>
          <p:cNvPr id="5" name="TextBox 4">
            <a:extLst>
              <a:ext uri="{FF2B5EF4-FFF2-40B4-BE49-F238E27FC236}">
                <a16:creationId xmlns:a16="http://schemas.microsoft.com/office/drawing/2014/main" id="{CF68B638-287B-4D73-B9E1-2E4E1699FF7B}"/>
              </a:ext>
            </a:extLst>
          </p:cNvPr>
          <p:cNvSpPr txBox="1"/>
          <p:nvPr/>
        </p:nvSpPr>
        <p:spPr>
          <a:xfrm>
            <a:off x="7043739" y="6086476"/>
            <a:ext cx="1885950" cy="646331"/>
          </a:xfrm>
          <a:prstGeom prst="rect">
            <a:avLst/>
          </a:prstGeom>
          <a:noFill/>
        </p:spPr>
        <p:txBody>
          <a:bodyPr wrap="square" rtlCol="0">
            <a:spAutoFit/>
          </a:bodyPr>
          <a:lstStyle/>
          <a:p>
            <a:r>
              <a:rPr lang="en-US" i="1" dirty="0">
                <a:latin typeface="Architype Light"/>
                <a:cs typeface="Dubai" panose="020B0503030403030204" pitchFamily="34" charset="-78"/>
              </a:rPr>
              <a:t>Grace Lin, AIA</a:t>
            </a:r>
          </a:p>
          <a:p>
            <a:r>
              <a:rPr lang="en-US" i="1" dirty="0">
                <a:latin typeface="Architype Light"/>
                <a:cs typeface="Dubai" panose="020B0503030403030204" pitchFamily="34" charset="-78"/>
              </a:rPr>
              <a:t>Chair of AIA PDKC</a:t>
            </a:r>
          </a:p>
        </p:txBody>
      </p:sp>
    </p:spTree>
    <p:extLst>
      <p:ext uri="{BB962C8B-B14F-4D97-AF65-F5344CB8AC3E}">
        <p14:creationId xmlns:p14="http://schemas.microsoft.com/office/powerpoint/2010/main" val="1830224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data.openasset.com/ba3898fe/423e7c6a0712e796ad0a8e678a1d7e1a/3099_007_00__GFX6480_jpg/3099_007_00__GFX6480_medium.jpg">
            <a:extLst>
              <a:ext uri="{FF2B5EF4-FFF2-40B4-BE49-F238E27FC236}">
                <a16:creationId xmlns:a16="http://schemas.microsoft.com/office/drawing/2014/main" id="{E888A17C-CB33-4970-B2B0-9AB73DFCBF8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5" r="730"/>
          <a:stretch/>
        </p:blipFill>
        <p:spPr bwMode="auto">
          <a:xfrm>
            <a:off x="6326154" y="1418254"/>
            <a:ext cx="2512907" cy="319694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9: </a:t>
            </a:r>
            <a:r>
              <a:rPr lang="en-GB" sz="2200" cap="none" dirty="0">
                <a:solidFill>
                  <a:schemeClr val="tx1"/>
                </a:solidFill>
                <a:latin typeface="Futura Hv BT Heavy"/>
                <a:cs typeface="Futura Hv BT Heavy"/>
              </a:rPr>
              <a:t>Milwaukee House of Correction, Alternative Care Facility</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 20">
            <a:extLst>
              <a:ext uri="{FF2B5EF4-FFF2-40B4-BE49-F238E27FC236}">
                <a16:creationId xmlns:a16="http://schemas.microsoft.com/office/drawing/2014/main" id="{5A96094F-CA42-45D5-B5DF-DD0F8E3A6A7F}"/>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578109A1-5C6C-4FFE-9E35-FD816D89D90B}"/>
              </a:ext>
            </a:extLst>
          </p:cNvPr>
          <p:cNvSpPr txBox="1"/>
          <p:nvPr/>
        </p:nvSpPr>
        <p:spPr>
          <a:xfrm>
            <a:off x="6318912" y="4697964"/>
            <a:ext cx="1194319" cy="523220"/>
          </a:xfrm>
          <a:prstGeom prst="rect">
            <a:avLst/>
          </a:prstGeom>
          <a:solidFill>
            <a:schemeClr val="bg1">
              <a:lumMod val="50000"/>
            </a:schemeClr>
          </a:solidFill>
        </p:spPr>
        <p:txBody>
          <a:bodyPr wrap="square" rtlCol="0">
            <a:spAutoFit/>
          </a:bodyPr>
          <a:lstStyle/>
          <a:p>
            <a:pPr algn="ctr"/>
            <a:r>
              <a:rPr lang="en-US" sz="1400" dirty="0">
                <a:solidFill>
                  <a:schemeClr val="bg1"/>
                </a:solidFill>
              </a:rPr>
              <a:t>Construction Cost</a:t>
            </a:r>
          </a:p>
        </p:txBody>
      </p:sp>
      <p:sp>
        <p:nvSpPr>
          <p:cNvPr id="9" name="TextBox 8">
            <a:extLst>
              <a:ext uri="{FF2B5EF4-FFF2-40B4-BE49-F238E27FC236}">
                <a16:creationId xmlns:a16="http://schemas.microsoft.com/office/drawing/2014/main" id="{B44720E2-3D44-4EC8-B316-17262BC5EF43}"/>
              </a:ext>
            </a:extLst>
          </p:cNvPr>
          <p:cNvSpPr txBox="1"/>
          <p:nvPr/>
        </p:nvSpPr>
        <p:spPr>
          <a:xfrm>
            <a:off x="7634461" y="4697964"/>
            <a:ext cx="1194319" cy="523220"/>
          </a:xfrm>
          <a:prstGeom prst="rect">
            <a:avLst/>
          </a:prstGeom>
          <a:solidFill>
            <a:schemeClr val="bg1">
              <a:lumMod val="50000"/>
            </a:schemeClr>
          </a:solidFill>
        </p:spPr>
        <p:txBody>
          <a:bodyPr wrap="square" rtlCol="0">
            <a:spAutoFit/>
          </a:bodyPr>
          <a:lstStyle/>
          <a:p>
            <a:pPr algn="ctr"/>
            <a:r>
              <a:rPr lang="en-US" sz="1400" dirty="0">
                <a:solidFill>
                  <a:schemeClr val="bg1"/>
                </a:solidFill>
              </a:rPr>
              <a:t>Completion Date</a:t>
            </a:r>
          </a:p>
        </p:txBody>
      </p:sp>
      <p:sp>
        <p:nvSpPr>
          <p:cNvPr id="4" name="TextBox 3">
            <a:extLst>
              <a:ext uri="{FF2B5EF4-FFF2-40B4-BE49-F238E27FC236}">
                <a16:creationId xmlns:a16="http://schemas.microsoft.com/office/drawing/2014/main" id="{FF57032B-1958-4968-A1F3-F14A31E105E6}"/>
              </a:ext>
            </a:extLst>
          </p:cNvPr>
          <p:cNvSpPr txBox="1"/>
          <p:nvPr/>
        </p:nvSpPr>
        <p:spPr>
          <a:xfrm>
            <a:off x="6317393" y="5234465"/>
            <a:ext cx="1194319" cy="822960"/>
          </a:xfrm>
          <a:prstGeom prst="rect">
            <a:avLst/>
          </a:prstGeom>
          <a:solidFill>
            <a:schemeClr val="bg1">
              <a:lumMod val="75000"/>
            </a:schemeClr>
          </a:solidFill>
        </p:spPr>
        <p:txBody>
          <a:bodyPr wrap="square" rtlCol="0">
            <a:spAutoFit/>
          </a:bodyPr>
          <a:lstStyle/>
          <a:p>
            <a:pPr marL="118872" indent="-118872">
              <a:buFont typeface="Arial" panose="020B0604020202020204" pitchFamily="34" charset="0"/>
              <a:buChar char="•"/>
            </a:pPr>
            <a:r>
              <a:rPr lang="en-US" sz="1200" dirty="0"/>
              <a:t>$4.5M</a:t>
            </a:r>
          </a:p>
        </p:txBody>
      </p:sp>
      <p:sp>
        <p:nvSpPr>
          <p:cNvPr id="11" name="TextBox 10">
            <a:extLst>
              <a:ext uri="{FF2B5EF4-FFF2-40B4-BE49-F238E27FC236}">
                <a16:creationId xmlns:a16="http://schemas.microsoft.com/office/drawing/2014/main" id="{BB5C917E-60C2-464B-A65F-6865A14A2204}"/>
              </a:ext>
            </a:extLst>
          </p:cNvPr>
          <p:cNvSpPr txBox="1"/>
          <p:nvPr/>
        </p:nvSpPr>
        <p:spPr>
          <a:xfrm>
            <a:off x="7631423" y="5234464"/>
            <a:ext cx="1194319" cy="822960"/>
          </a:xfrm>
          <a:prstGeom prst="rect">
            <a:avLst/>
          </a:prstGeom>
          <a:solidFill>
            <a:schemeClr val="bg1">
              <a:lumMod val="75000"/>
            </a:schemeClr>
          </a:solidFill>
        </p:spPr>
        <p:txBody>
          <a:bodyPr wrap="square" rtlCol="0">
            <a:spAutoFit/>
          </a:bodyPr>
          <a:lstStyle/>
          <a:p>
            <a:pPr marL="118872" indent="-118872">
              <a:buFont typeface="Arial" panose="020B0604020202020204" pitchFamily="34" charset="0"/>
              <a:buChar char="•"/>
            </a:pPr>
            <a:r>
              <a:rPr lang="en-US" sz="1200" dirty="0"/>
              <a:t>May 20, 2020</a:t>
            </a:r>
          </a:p>
        </p:txBody>
      </p:sp>
    </p:spTree>
    <p:extLst>
      <p:ext uri="{BB962C8B-B14F-4D97-AF65-F5344CB8AC3E}">
        <p14:creationId xmlns:p14="http://schemas.microsoft.com/office/powerpoint/2010/main" val="136133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406657" cy="96871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10: </a:t>
            </a:r>
            <a:r>
              <a:rPr lang="en-GB" sz="2200" cap="none" dirty="0">
                <a:solidFill>
                  <a:schemeClr val="tx1"/>
                </a:solidFill>
                <a:latin typeface="Futura Hv BT Heavy"/>
                <a:cs typeface="Futura Hv BT Heavy"/>
              </a:rPr>
              <a:t>Wisconsin State Fair Park Exposition Center, Alternative Care Facility</a:t>
            </a:r>
            <a:endParaRPr lang="en-GB" sz="2200" cap="none" dirty="0">
              <a:solidFill>
                <a:srgbClr val="FF0000"/>
              </a:solidFill>
              <a:latin typeface="Futura Hv BT Heavy"/>
              <a:cs typeface="Futura Hv BT Heavy"/>
            </a:endParaRP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tangle 9">
            <a:extLst>
              <a:ext uri="{FF2B5EF4-FFF2-40B4-BE49-F238E27FC236}">
                <a16:creationId xmlns:a16="http://schemas.microsoft.com/office/drawing/2014/main" id="{524B442C-89A5-4F22-BB50-0A8D9E98EBA3}"/>
              </a:ext>
            </a:extLst>
          </p:cNvPr>
          <p:cNvSpPr/>
          <p:nvPr/>
        </p:nvSpPr>
        <p:spPr>
          <a:xfrm>
            <a:off x="7288878" y="1854806"/>
            <a:ext cx="1466141" cy="189364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Diagram 11">
            <a:extLst>
              <a:ext uri="{FF2B5EF4-FFF2-40B4-BE49-F238E27FC236}">
                <a16:creationId xmlns:a16="http://schemas.microsoft.com/office/drawing/2014/main" id="{8A419BF9-C9F9-4E77-9A27-B77EB128BF93}"/>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26" name="Picture 2" descr="http://data.openasset.com/ba3898fe/7171b9eb5da36ea17fb2c13cdec6d8c7/3099_005_00_DJI_0001_jpg/3099_005_00_DJI_0001_medium.jpg">
            <a:extLst>
              <a:ext uri="{FF2B5EF4-FFF2-40B4-BE49-F238E27FC236}">
                <a16:creationId xmlns:a16="http://schemas.microsoft.com/office/drawing/2014/main" id="{53799E9E-9D65-4D57-B710-4C4C811A741D}"/>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1586" r="31040"/>
          <a:stretch/>
        </p:blipFill>
        <p:spPr bwMode="auto">
          <a:xfrm>
            <a:off x="6318913" y="1406374"/>
            <a:ext cx="2520150" cy="326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811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225B74-7407-4F2F-A4D1-D4C7B19779C2}"/>
              </a:ext>
            </a:extLst>
          </p:cNvPr>
          <p:cNvSpPr/>
          <p:nvPr/>
        </p:nvSpPr>
        <p:spPr>
          <a:xfrm>
            <a:off x="6318913" y="1429645"/>
            <a:ext cx="2520149" cy="3196945"/>
          </a:xfrm>
          <a:prstGeom prst="rect">
            <a:avLst/>
          </a:prstGeom>
          <a:solidFill>
            <a:schemeClr val="bg2">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235207"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10: </a:t>
            </a:r>
            <a:r>
              <a:rPr lang="en-GB" sz="2200" cap="none" dirty="0">
                <a:solidFill>
                  <a:schemeClr val="tx1"/>
                </a:solidFill>
                <a:latin typeface="Futura Hv BT Heavy"/>
                <a:cs typeface="Futura Hv BT Heavy"/>
              </a:rPr>
              <a:t>Wisconsin State Fair Park Exposition Center, Alternative Care Facility</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1" name="Diagram 20">
            <a:extLst>
              <a:ext uri="{FF2B5EF4-FFF2-40B4-BE49-F238E27FC236}">
                <a16:creationId xmlns:a16="http://schemas.microsoft.com/office/drawing/2014/main" id="{5A96094F-CA42-45D5-B5DF-DD0F8E3A6A7F}"/>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050" name="Picture 2" descr="http://data.openasset.com/ba3898fe/b6691018e723b120935b5b3d201b6c4d/3099_005_00__GFX6615_jpg/3099_005_00__GFX6615_medium.jpg">
            <a:extLst>
              <a:ext uri="{FF2B5EF4-FFF2-40B4-BE49-F238E27FC236}">
                <a16:creationId xmlns:a16="http://schemas.microsoft.com/office/drawing/2014/main" id="{05028692-800E-473C-8461-6220ED4DE37D}"/>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4188" r="22549"/>
          <a:stretch/>
        </p:blipFill>
        <p:spPr bwMode="auto">
          <a:xfrm>
            <a:off x="6318912" y="1390084"/>
            <a:ext cx="2520150" cy="323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992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Exterior of the Riverside Health Center">
            <a:extLst>
              <a:ext uri="{FF2B5EF4-FFF2-40B4-BE49-F238E27FC236}">
                <a16:creationId xmlns:a16="http://schemas.microsoft.com/office/drawing/2014/main" id="{0FE3A074-C7EE-40F1-8350-405DA4E44B4F}"/>
              </a:ext>
            </a:extLst>
          </p:cNvPr>
          <p:cNvSpPr/>
          <p:nvPr/>
        </p:nvSpPr>
        <p:spPr>
          <a:xfrm>
            <a:off x="6309769" y="157164"/>
            <a:ext cx="2520149" cy="550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a:solidFill>
                  <a:schemeClr val="tx1"/>
                </a:solidFill>
                <a:latin typeface="Arial" panose="020B0604020202020204" pitchFamily="34" charset="0"/>
                <a:cs typeface="Arial" panose="020B0604020202020204" pitchFamily="34" charset="0"/>
              </a:rPr>
              <a:t>Architect of Record:</a:t>
            </a:r>
          </a:p>
        </p:txBody>
      </p:sp>
      <p:sp>
        <p:nvSpPr>
          <p:cNvPr id="8" name="Title 3" descr="Exterior of the Riverside Health Center">
            <a:extLst>
              <a:ext uri="{FF2B5EF4-FFF2-40B4-BE49-F238E27FC236}">
                <a16:creationId xmlns:a16="http://schemas.microsoft.com/office/drawing/2014/main" id="{23E6D33D-D5B9-46E4-B8BF-2C134561E8B8}"/>
              </a:ext>
            </a:extLst>
          </p:cNvPr>
          <p:cNvSpPr txBox="1">
            <a:spLocks/>
          </p:cNvSpPr>
          <p:nvPr/>
        </p:nvSpPr>
        <p:spPr bwMode="auto">
          <a:xfrm>
            <a:off x="165468" y="278173"/>
            <a:ext cx="5649545" cy="641620"/>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panose="020B0702020204020204" pitchFamily="34" charset="0"/>
                <a:cs typeface="Arial" panose="020B0604020202020204" pitchFamily="34" charset="0"/>
              </a:rPr>
              <a:t>Case Study 11: </a:t>
            </a:r>
            <a:r>
              <a:rPr lang="en-US" sz="2200" cap="none" dirty="0">
                <a:solidFill>
                  <a:schemeClr val="tx1"/>
                </a:solidFill>
                <a:latin typeface="Futura Hv BT Heavy" panose="020B0702020204020204" pitchFamily="34" charset="0"/>
                <a:cs typeface="Arial" panose="020B0604020202020204" pitchFamily="34" charset="0"/>
              </a:rPr>
              <a:t>Riverside Health Center COVID-19 Testing Lab</a:t>
            </a:r>
            <a:endParaRPr lang="en-GB" sz="2200" cap="none" dirty="0">
              <a:solidFill>
                <a:schemeClr val="tx1"/>
              </a:solidFill>
              <a:latin typeface="Futura Hv BT Heavy" panose="020B0702020204020204" pitchFamily="34" charset="0"/>
              <a:cs typeface="Arial" panose="020B0604020202020204" pitchFamily="34" charset="0"/>
            </a:endParaRPr>
          </a:p>
        </p:txBody>
      </p:sp>
      <p:sp>
        <p:nvSpPr>
          <p:cNvPr id="9" name="Rectangle 8" descr="Exterior of the Riverside Health Center">
            <a:extLst>
              <a:ext uri="{FF2B5EF4-FFF2-40B4-BE49-F238E27FC236}">
                <a16:creationId xmlns:a16="http://schemas.microsoft.com/office/drawing/2014/main" id="{990FD7D3-29F4-4810-9B62-7FC011315A05}"/>
              </a:ext>
            </a:extLst>
          </p:cNvPr>
          <p:cNvSpPr/>
          <p:nvPr/>
        </p:nvSpPr>
        <p:spPr>
          <a:xfrm>
            <a:off x="300892" y="823894"/>
            <a:ext cx="5049030" cy="379785"/>
          </a:xfrm>
          <a:prstGeom prst="rect">
            <a:avLst/>
          </a:prstGeom>
          <a:solidFill>
            <a:schemeClr val="bg1">
              <a:alpha val="70000"/>
            </a:schemeClr>
          </a:solidFill>
        </p:spPr>
        <p:txBody>
          <a:bodyPr wrap="square" tIns="91440" bIns="0" anchor="ctr" anchorCtr="0">
            <a:noAutofit/>
          </a:bodyPr>
          <a:lstStyle/>
          <a:p>
            <a:pPr algn="l"/>
            <a:r>
              <a:rPr lang="en-US" sz="1200" b="1" dirty="0">
                <a:effectLst/>
                <a:latin typeface="Arial" panose="020B0604020202020204" pitchFamily="34" charset="0"/>
                <a:cs typeface="Arial" panose="020B0604020202020204" pitchFamily="34" charset="0"/>
              </a:rPr>
              <a:t>Public Facility for Community-Based Testing</a:t>
            </a:r>
          </a:p>
        </p:txBody>
      </p:sp>
      <p:sp>
        <p:nvSpPr>
          <p:cNvPr id="14" name="Freeform: Shape 13" descr="Exterior of the Riverside Health Center">
            <a:extLst>
              <a:ext uri="{FF2B5EF4-FFF2-40B4-BE49-F238E27FC236}">
                <a16:creationId xmlns:a16="http://schemas.microsoft.com/office/drawing/2014/main" id="{DF2E508A-F410-449F-980C-AE16279E9E50}"/>
              </a:ext>
            </a:extLst>
          </p:cNvPr>
          <p:cNvSpPr/>
          <p:nvPr/>
        </p:nvSpPr>
        <p:spPr>
          <a:xfrm>
            <a:off x="302115" y="1230177"/>
            <a:ext cx="5895567" cy="1521221"/>
          </a:xfrm>
          <a:custGeom>
            <a:avLst/>
            <a:gdLst>
              <a:gd name="connsiteX0" fmla="*/ 0 w 5895567"/>
              <a:gd name="connsiteY0" fmla="*/ 0 h 1830889"/>
              <a:gd name="connsiteX1" fmla="*/ 5895567 w 5895567"/>
              <a:gd name="connsiteY1" fmla="*/ 0 h 1830889"/>
              <a:gd name="connsiteX2" fmla="*/ 5895567 w 5895567"/>
              <a:gd name="connsiteY2" fmla="*/ 1830889 h 1830889"/>
              <a:gd name="connsiteX3" fmla="*/ 0 w 5895567"/>
              <a:gd name="connsiteY3" fmla="*/ 1830889 h 1830889"/>
              <a:gd name="connsiteX4" fmla="*/ 0 w 5895567"/>
              <a:gd name="connsiteY4" fmla="*/ 0 h 183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567" h="1830889">
                <a:moveTo>
                  <a:pt x="0" y="0"/>
                </a:moveTo>
                <a:lnTo>
                  <a:pt x="5895567" y="0"/>
                </a:lnTo>
                <a:lnTo>
                  <a:pt x="5895567" y="1830889"/>
                </a:lnTo>
                <a:lnTo>
                  <a:pt x="0" y="1830889"/>
                </a:lnTo>
                <a:lnTo>
                  <a:pt x="0" y="0"/>
                </a:lnTo>
                <a:close/>
              </a:path>
            </a:pathLst>
          </a:custGeom>
          <a:ln w="3175">
            <a:solidFill>
              <a:schemeClr val="tx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endParaRPr lang="en-US" sz="1000" b="1" kern="1200" dirty="0">
              <a:latin typeface="Arial" panose="020B0604020202020204" pitchFamily="34" charset="0"/>
              <a:cs typeface="Arial" panose="020B0604020202020204" pitchFamily="34" charset="0"/>
            </a:endParaRPr>
          </a:p>
        </p:txBody>
      </p:sp>
      <p:sp>
        <p:nvSpPr>
          <p:cNvPr id="15" name="Rectangle 14" descr="Exterior of the Riverside Health Center">
            <a:extLst>
              <a:ext uri="{FF2B5EF4-FFF2-40B4-BE49-F238E27FC236}">
                <a16:creationId xmlns:a16="http://schemas.microsoft.com/office/drawing/2014/main" id="{BA8CE038-59F4-492A-8C80-E2A9F77A48BC}"/>
              </a:ext>
            </a:extLst>
          </p:cNvPr>
          <p:cNvSpPr/>
          <p:nvPr/>
        </p:nvSpPr>
        <p:spPr>
          <a:xfrm>
            <a:off x="302115" y="2851715"/>
            <a:ext cx="1227812" cy="889448"/>
          </a:xfrm>
          <a:prstGeom prst="rect">
            <a:avLst/>
          </a:prstGeom>
          <a:ln w="317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Shape 15" descr="Exterior of the Riverside Health Center">
            <a:extLst>
              <a:ext uri="{FF2B5EF4-FFF2-40B4-BE49-F238E27FC236}">
                <a16:creationId xmlns:a16="http://schemas.microsoft.com/office/drawing/2014/main" id="{E5EE2950-05F7-492B-A556-6DBA9B74CB0B}"/>
              </a:ext>
            </a:extLst>
          </p:cNvPr>
          <p:cNvSpPr/>
          <p:nvPr/>
        </p:nvSpPr>
        <p:spPr>
          <a:xfrm>
            <a:off x="1603596" y="2853281"/>
            <a:ext cx="4594085" cy="889448"/>
          </a:xfrm>
          <a:custGeom>
            <a:avLst/>
            <a:gdLst>
              <a:gd name="connsiteX0" fmla="*/ 0 w 4594085"/>
              <a:gd name="connsiteY0" fmla="*/ 0 h 827287"/>
              <a:gd name="connsiteX1" fmla="*/ 4594085 w 4594085"/>
              <a:gd name="connsiteY1" fmla="*/ 0 h 827287"/>
              <a:gd name="connsiteX2" fmla="*/ 4594085 w 4594085"/>
              <a:gd name="connsiteY2" fmla="*/ 827287 h 827287"/>
              <a:gd name="connsiteX3" fmla="*/ 0 w 4594085"/>
              <a:gd name="connsiteY3" fmla="*/ 827287 h 827287"/>
              <a:gd name="connsiteX4" fmla="*/ 0 w 4594085"/>
              <a:gd name="connsiteY4" fmla="*/ 0 h 82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827287">
                <a:moveTo>
                  <a:pt x="0" y="0"/>
                </a:moveTo>
                <a:lnTo>
                  <a:pt x="4594085" y="0"/>
                </a:lnTo>
                <a:lnTo>
                  <a:pt x="4594085" y="827287"/>
                </a:lnTo>
                <a:lnTo>
                  <a:pt x="0" y="827287"/>
                </a:lnTo>
                <a:lnTo>
                  <a:pt x="0" y="0"/>
                </a:lnTo>
                <a:close/>
              </a:path>
            </a:pathLst>
          </a:custGeom>
          <a:ln w="317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endParaRPr lang="en-US" sz="1100" kern="1200" dirty="0">
              <a:latin typeface="Arial" panose="020B0604020202020204" pitchFamily="34" charset="0"/>
              <a:cs typeface="Arial" panose="020B0604020202020204" pitchFamily="34" charset="0"/>
            </a:endParaRPr>
          </a:p>
        </p:txBody>
      </p:sp>
      <p:sp>
        <p:nvSpPr>
          <p:cNvPr id="21" name="Freeform: Shape 20" descr="Exterior of the Riverside Health Center">
            <a:extLst>
              <a:ext uri="{FF2B5EF4-FFF2-40B4-BE49-F238E27FC236}">
                <a16:creationId xmlns:a16="http://schemas.microsoft.com/office/drawing/2014/main" id="{06159B06-3639-4B59-914D-C7DB92C23852}"/>
              </a:ext>
            </a:extLst>
          </p:cNvPr>
          <p:cNvSpPr/>
          <p:nvPr/>
        </p:nvSpPr>
        <p:spPr>
          <a:xfrm>
            <a:off x="300892" y="3837741"/>
            <a:ext cx="5896789" cy="2162008"/>
          </a:xfrm>
          <a:custGeom>
            <a:avLst/>
            <a:gdLst>
              <a:gd name="connsiteX0" fmla="*/ 0 w 4594085"/>
              <a:gd name="connsiteY0" fmla="*/ 0 h 1227812"/>
              <a:gd name="connsiteX1" fmla="*/ 4594085 w 4594085"/>
              <a:gd name="connsiteY1" fmla="*/ 0 h 1227812"/>
              <a:gd name="connsiteX2" fmla="*/ 4594085 w 4594085"/>
              <a:gd name="connsiteY2" fmla="*/ 1227812 h 1227812"/>
              <a:gd name="connsiteX3" fmla="*/ 0 w 4594085"/>
              <a:gd name="connsiteY3" fmla="*/ 1227812 h 1227812"/>
              <a:gd name="connsiteX4" fmla="*/ 0 w 4594085"/>
              <a:gd name="connsiteY4" fmla="*/ 0 h 12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1227812">
                <a:moveTo>
                  <a:pt x="0" y="0"/>
                </a:moveTo>
                <a:lnTo>
                  <a:pt x="4594085" y="0"/>
                </a:lnTo>
                <a:lnTo>
                  <a:pt x="4594085" y="1227812"/>
                </a:lnTo>
                <a:lnTo>
                  <a:pt x="0" y="1227812"/>
                </a:lnTo>
                <a:lnTo>
                  <a:pt x="0" y="0"/>
                </a:lnTo>
                <a:close/>
              </a:path>
            </a:pathLst>
          </a:custGeom>
          <a:ln w="317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Arial" panose="020B0604020202020204" pitchFamily="34" charset="0"/>
              <a:cs typeface="Arial" panose="020B0604020202020204" pitchFamily="34" charset="0"/>
            </a:endParaRPr>
          </a:p>
        </p:txBody>
      </p:sp>
      <p:sp>
        <p:nvSpPr>
          <p:cNvPr id="24" name="Freeform: Shape 23" descr="Exterior of the Riverside Health Center">
            <a:extLst>
              <a:ext uri="{FF2B5EF4-FFF2-40B4-BE49-F238E27FC236}">
                <a16:creationId xmlns:a16="http://schemas.microsoft.com/office/drawing/2014/main" id="{6F75ACAD-39F1-4C34-BBE5-C059935E82FE}"/>
              </a:ext>
            </a:extLst>
          </p:cNvPr>
          <p:cNvSpPr/>
          <p:nvPr/>
        </p:nvSpPr>
        <p:spPr>
          <a:xfrm>
            <a:off x="6318913" y="5299772"/>
            <a:ext cx="1177628" cy="557784"/>
          </a:xfrm>
          <a:custGeom>
            <a:avLst/>
            <a:gdLst>
              <a:gd name="connsiteX0" fmla="*/ 0 w 1177628"/>
              <a:gd name="connsiteY0" fmla="*/ 0 h 699975"/>
              <a:gd name="connsiteX1" fmla="*/ 1177628 w 1177628"/>
              <a:gd name="connsiteY1" fmla="*/ 0 h 699975"/>
              <a:gd name="connsiteX2" fmla="*/ 1177628 w 1177628"/>
              <a:gd name="connsiteY2" fmla="*/ 699975 h 699975"/>
              <a:gd name="connsiteX3" fmla="*/ 0 w 1177628"/>
              <a:gd name="connsiteY3" fmla="*/ 699975 h 699975"/>
              <a:gd name="connsiteX4" fmla="*/ 0 w 1177628"/>
              <a:gd name="connsiteY4" fmla="*/ 0 h 69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28" h="699975">
                <a:moveTo>
                  <a:pt x="0" y="0"/>
                </a:moveTo>
                <a:lnTo>
                  <a:pt x="1177628" y="0"/>
                </a:lnTo>
                <a:lnTo>
                  <a:pt x="1177628" y="699975"/>
                </a:lnTo>
                <a:lnTo>
                  <a:pt x="0" y="699975"/>
                </a:lnTo>
                <a:lnTo>
                  <a:pt x="0" y="0"/>
                </a:lnTo>
                <a:close/>
              </a:path>
            </a:pathLst>
          </a:custGeom>
          <a:solidFill>
            <a:schemeClr val="bg1">
              <a:alpha val="90000"/>
            </a:schemeClr>
          </a:solidFill>
          <a:ln w="3175">
            <a:solidFill>
              <a:schemeClr val="tx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3,400 SF</a:t>
            </a:r>
          </a:p>
        </p:txBody>
      </p:sp>
      <p:sp>
        <p:nvSpPr>
          <p:cNvPr id="26" name="Freeform: Shape 25" descr="Exterior of the Riverside Health Center">
            <a:extLst>
              <a:ext uri="{FF2B5EF4-FFF2-40B4-BE49-F238E27FC236}">
                <a16:creationId xmlns:a16="http://schemas.microsoft.com/office/drawing/2014/main" id="{9C97B109-B151-43C3-80B3-6C8CDA4CEA2E}"/>
              </a:ext>
            </a:extLst>
          </p:cNvPr>
          <p:cNvSpPr/>
          <p:nvPr/>
        </p:nvSpPr>
        <p:spPr>
          <a:xfrm>
            <a:off x="7660209" y="5299772"/>
            <a:ext cx="1177628" cy="557784"/>
          </a:xfrm>
          <a:custGeom>
            <a:avLst/>
            <a:gdLst>
              <a:gd name="connsiteX0" fmla="*/ 0 w 1177628"/>
              <a:gd name="connsiteY0" fmla="*/ 0 h 699975"/>
              <a:gd name="connsiteX1" fmla="*/ 1177628 w 1177628"/>
              <a:gd name="connsiteY1" fmla="*/ 0 h 699975"/>
              <a:gd name="connsiteX2" fmla="*/ 1177628 w 1177628"/>
              <a:gd name="connsiteY2" fmla="*/ 699975 h 699975"/>
              <a:gd name="connsiteX3" fmla="*/ 0 w 1177628"/>
              <a:gd name="connsiteY3" fmla="*/ 699975 h 699975"/>
              <a:gd name="connsiteX4" fmla="*/ 0 w 1177628"/>
              <a:gd name="connsiteY4" fmla="*/ 0 h 69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28" h="699975">
                <a:moveTo>
                  <a:pt x="0" y="0"/>
                </a:moveTo>
                <a:lnTo>
                  <a:pt x="1177628" y="0"/>
                </a:lnTo>
                <a:lnTo>
                  <a:pt x="1177628" y="699975"/>
                </a:lnTo>
                <a:lnTo>
                  <a:pt x="0" y="699975"/>
                </a:lnTo>
                <a:lnTo>
                  <a:pt x="0" y="0"/>
                </a:lnTo>
                <a:close/>
              </a:path>
            </a:pathLst>
          </a:custGeom>
          <a:solidFill>
            <a:schemeClr val="bg1">
              <a:alpha val="90000"/>
            </a:schemeClr>
          </a:solidFill>
          <a:ln w="3175">
            <a:solidFill>
              <a:schemeClr val="tx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160 W 100</a:t>
            </a:r>
            <a:r>
              <a:rPr lang="en-US" sz="1100" kern="1200" baseline="30000" dirty="0">
                <a:latin typeface="Arial" panose="020B0604020202020204" pitchFamily="34" charset="0"/>
                <a:cs typeface="Arial" panose="020B0604020202020204" pitchFamily="34" charset="0"/>
              </a:rPr>
              <a:t>th</a:t>
            </a:r>
            <a:r>
              <a:rPr lang="en-US" sz="1100" kern="1200" dirty="0">
                <a:latin typeface="Arial" panose="020B0604020202020204" pitchFamily="34" charset="0"/>
                <a:cs typeface="Arial" panose="020B0604020202020204" pitchFamily="34" charset="0"/>
              </a:rPr>
              <a:t> Street, New York, NY</a:t>
            </a:r>
          </a:p>
        </p:txBody>
      </p:sp>
      <p:pic>
        <p:nvPicPr>
          <p:cNvPr id="4" name="Picture 3" descr="Exterior of the Riverside Health Center">
            <a:extLst>
              <a:ext uri="{FF2B5EF4-FFF2-40B4-BE49-F238E27FC236}">
                <a16:creationId xmlns:a16="http://schemas.microsoft.com/office/drawing/2014/main" id="{4E18EDF6-F71E-418A-A5F0-1B165C03E1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653" y="817918"/>
            <a:ext cx="2310771" cy="261730"/>
          </a:xfrm>
          <a:prstGeom prst="rect">
            <a:avLst/>
          </a:prstGeom>
        </p:spPr>
      </p:pic>
      <p:pic>
        <p:nvPicPr>
          <p:cNvPr id="6" name="Picture 5" descr="Exterior of the Riverside Health Center">
            <a:extLst>
              <a:ext uri="{FF2B5EF4-FFF2-40B4-BE49-F238E27FC236}">
                <a16:creationId xmlns:a16="http://schemas.microsoft.com/office/drawing/2014/main" id="{BF359555-6A6C-49CD-B220-20AC29A30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24" y="3251315"/>
            <a:ext cx="1098996" cy="457200"/>
          </a:xfrm>
          <a:prstGeom prst="rect">
            <a:avLst/>
          </a:prstGeom>
        </p:spPr>
      </p:pic>
      <p:pic>
        <p:nvPicPr>
          <p:cNvPr id="12" name="Picture 11" descr="Exterior of the Riverside Health Center">
            <a:extLst>
              <a:ext uri="{FF2B5EF4-FFF2-40B4-BE49-F238E27FC236}">
                <a16:creationId xmlns:a16="http://schemas.microsoft.com/office/drawing/2014/main" id="{D50857C0-7CBF-40A1-8013-5122334EBF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318" y="2861526"/>
            <a:ext cx="994508" cy="497254"/>
          </a:xfrm>
          <a:prstGeom prst="rect">
            <a:avLst/>
          </a:prstGeom>
        </p:spPr>
      </p:pic>
      <p:pic>
        <p:nvPicPr>
          <p:cNvPr id="19" name="Picture 18" descr="Exterior of the Riverside Health Center">
            <a:extLst>
              <a:ext uri="{FF2B5EF4-FFF2-40B4-BE49-F238E27FC236}">
                <a16:creationId xmlns:a16="http://schemas.microsoft.com/office/drawing/2014/main" id="{106C4DA0-41BE-4AB0-A0C4-07F523DF3B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23"/>
          <a:stretch/>
        </p:blipFill>
        <p:spPr>
          <a:xfrm>
            <a:off x="6301234" y="1230177"/>
            <a:ext cx="2520149" cy="3419910"/>
          </a:xfrm>
          <a:prstGeom prst="rect">
            <a:avLst/>
          </a:prstGeom>
        </p:spPr>
      </p:pic>
      <p:sp>
        <p:nvSpPr>
          <p:cNvPr id="3" name="TextBox 2" descr="Exterior of the Riverside Health Center">
            <a:extLst>
              <a:ext uri="{FF2B5EF4-FFF2-40B4-BE49-F238E27FC236}">
                <a16:creationId xmlns:a16="http://schemas.microsoft.com/office/drawing/2014/main" id="{3BB344C9-1178-4D61-BA2E-6ADD035847B7}"/>
              </a:ext>
            </a:extLst>
          </p:cNvPr>
          <p:cNvSpPr txBox="1"/>
          <p:nvPr/>
        </p:nvSpPr>
        <p:spPr>
          <a:xfrm>
            <a:off x="328365" y="1269528"/>
            <a:ext cx="5869316" cy="1438855"/>
          </a:xfrm>
          <a:prstGeom prst="rect">
            <a:avLst/>
          </a:prstGeom>
          <a:noFill/>
        </p:spPr>
        <p:txBody>
          <a:bodyPr wrap="square" rtlCol="0">
            <a:spAutoFit/>
          </a:bodyPr>
          <a:lstStyle/>
          <a:p>
            <a:pPr lvl="0"/>
            <a:r>
              <a:rPr lang="en-US" sz="1400" b="1" dirty="0">
                <a:latin typeface="Arial" panose="020B0604020202020204" pitchFamily="34" charset="0"/>
                <a:cs typeface="Arial" panose="020B0604020202020204" pitchFamily="34" charset="0"/>
              </a:rPr>
              <a:t>Project Overview</a:t>
            </a:r>
            <a:endParaRPr lang="en-US" sz="800" b="1"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As part of New York City’s coordinated program to increase testing facilities, an existing office suite within the NYC DOHMH Riverside Health Center was converted into a full-service COVID-19 testing lab.  An adjacent clinic space was repurposed to function as a self-testing facility with a reception area, socially distanced seating, and 13 testing rooms where patients are guided with electronic devices to self-administer tests.  Conceived as a response to the COVID-19 crisis, the new facility is designed to remain as a permanent installation that can adapt to the city’s future health testing needs. </a:t>
            </a:r>
          </a:p>
        </p:txBody>
      </p:sp>
      <p:sp>
        <p:nvSpPr>
          <p:cNvPr id="5" name="TextBox 4" descr="Exterior of the Riverside Health Center">
            <a:extLst>
              <a:ext uri="{FF2B5EF4-FFF2-40B4-BE49-F238E27FC236}">
                <a16:creationId xmlns:a16="http://schemas.microsoft.com/office/drawing/2014/main" id="{D2F516AF-7FC1-41D4-A44C-8AB1202EA30C}"/>
              </a:ext>
            </a:extLst>
          </p:cNvPr>
          <p:cNvSpPr txBox="1"/>
          <p:nvPr/>
        </p:nvSpPr>
        <p:spPr>
          <a:xfrm>
            <a:off x="328365" y="3845311"/>
            <a:ext cx="5715276" cy="2154436"/>
          </a:xfrm>
          <a:prstGeom prst="rect">
            <a:avLst/>
          </a:prstGeom>
          <a:noFill/>
        </p:spPr>
        <p:txBody>
          <a:bodyPr wrap="square" rtlCol="0">
            <a:spAutoFit/>
          </a:bodyPr>
          <a:lstStyle/>
          <a:p>
            <a:pPr lvl="0"/>
            <a:r>
              <a:rPr lang="en-US" sz="1400" b="1" dirty="0">
                <a:latin typeface="Arial" panose="020B0604020202020204" pitchFamily="34" charset="0"/>
                <a:cs typeface="Arial" panose="020B0604020202020204" pitchFamily="34" charset="0"/>
              </a:rPr>
              <a:t>The Challenge</a:t>
            </a:r>
          </a:p>
          <a:p>
            <a:pPr lvl="0"/>
            <a:endParaRPr lang="en-US" sz="600" b="1"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950" b="1" dirty="0">
                <a:latin typeface="Arial" panose="020B0604020202020204" pitchFamily="34" charset="0"/>
                <a:cs typeface="Arial" panose="020B0604020202020204" pitchFamily="34" charset="0"/>
              </a:rPr>
              <a:t>Emergency Response: </a:t>
            </a:r>
            <a:r>
              <a:rPr lang="en-US" sz="950" dirty="0">
                <a:latin typeface="Arial" panose="020B0604020202020204" pitchFamily="34" charset="0"/>
                <a:cs typeface="Arial" panose="020B0604020202020204" pitchFamily="34" charset="0"/>
              </a:rPr>
              <a:t>The project was initiated at the peak of NYC’s COVID-19 outbreak to address the immediate need for testing facilities. The project goal was to design, bid, and construct the project within a 6- to 8-week timeframe including obtaining all required approvals from the NYC Department of Buildings, FDNY, and the Public Design Commission.</a:t>
            </a:r>
          </a:p>
          <a:p>
            <a:pPr marL="171450" lvl="0" indent="-171450">
              <a:buFont typeface="Arial" panose="020B0604020202020204" pitchFamily="34" charset="0"/>
              <a:buChar char="•"/>
            </a:pPr>
            <a:r>
              <a:rPr lang="en-US" sz="950" b="1" dirty="0">
                <a:latin typeface="Arial" panose="020B0604020202020204" pitchFamily="34" charset="0"/>
                <a:cs typeface="Arial" panose="020B0604020202020204" pitchFamily="34" charset="0"/>
              </a:rPr>
              <a:t>Coordination and Communication: </a:t>
            </a:r>
            <a:r>
              <a:rPr lang="en-US" sz="950" dirty="0">
                <a:latin typeface="Arial" panose="020B0604020202020204" pitchFamily="34" charset="0"/>
                <a:cs typeface="Arial" panose="020B0604020202020204" pitchFamily="34" charset="0"/>
              </a:rPr>
              <a:t>With New York City and neighboring states under stay-at-home orders, the design team worked remotely and communicated electronically. </a:t>
            </a:r>
          </a:p>
          <a:p>
            <a:pPr marL="171450" lvl="0" indent="-171450">
              <a:buFont typeface="Arial" panose="020B0604020202020204" pitchFamily="34" charset="0"/>
              <a:buChar char="•"/>
            </a:pPr>
            <a:r>
              <a:rPr lang="en-US" sz="950" b="1" dirty="0">
                <a:latin typeface="Arial" panose="020B0604020202020204" pitchFamily="34" charset="0"/>
                <a:cs typeface="Arial" panose="020B0604020202020204" pitchFamily="34" charset="0"/>
              </a:rPr>
              <a:t>Procurement: </a:t>
            </a:r>
            <a:r>
              <a:rPr lang="en-US" sz="950" dirty="0">
                <a:latin typeface="Arial" panose="020B0604020202020204" pitchFamily="34" charset="0"/>
                <a:cs typeface="Arial" panose="020B0604020202020204" pitchFamily="34" charset="0"/>
              </a:rPr>
              <a:t>COVID-19 shutdowns affected availability and lead-times for products and materials. Research into availability was required for all design decisions and product selections. </a:t>
            </a:r>
          </a:p>
          <a:p>
            <a:pPr marL="171450" lvl="0" indent="-171450">
              <a:buFont typeface="Arial" panose="020B0604020202020204" pitchFamily="34" charset="0"/>
              <a:buChar char="•"/>
            </a:pPr>
            <a:r>
              <a:rPr lang="en-US" sz="950" b="1" dirty="0">
                <a:latin typeface="Arial" panose="020B0604020202020204" pitchFamily="34" charset="0"/>
                <a:cs typeface="Arial" panose="020B0604020202020204" pitchFamily="34" charset="0"/>
              </a:rPr>
              <a:t>Integration into existing facility: </a:t>
            </a:r>
            <a:r>
              <a:rPr lang="en-US" sz="950" dirty="0">
                <a:latin typeface="Arial" panose="020B0604020202020204" pitchFamily="34" charset="0"/>
                <a:cs typeface="Arial" panose="020B0604020202020204" pitchFamily="34" charset="0"/>
              </a:rPr>
              <a:t>The testing lab was designed to fit within a functioning health center that already houses multiple programs. Complex mechanical and electrical systems for the lab, including a dedicated outside air system with negative-pressure exhaust system, had to be coordinated with existing building systems. </a:t>
            </a:r>
          </a:p>
        </p:txBody>
      </p:sp>
      <p:sp>
        <p:nvSpPr>
          <p:cNvPr id="23" name="Freeform: Shape 22" descr="Exterior of the Riverside Health Center">
            <a:extLst>
              <a:ext uri="{FF2B5EF4-FFF2-40B4-BE49-F238E27FC236}">
                <a16:creationId xmlns:a16="http://schemas.microsoft.com/office/drawing/2014/main" id="{097E8725-8F2E-4D6C-8A9D-C1D67CF332CE}"/>
              </a:ext>
            </a:extLst>
          </p:cNvPr>
          <p:cNvSpPr/>
          <p:nvPr/>
        </p:nvSpPr>
        <p:spPr>
          <a:xfrm>
            <a:off x="6318925" y="4801504"/>
            <a:ext cx="1177628" cy="534155"/>
          </a:xfrm>
          <a:custGeom>
            <a:avLst/>
            <a:gdLst>
              <a:gd name="connsiteX0" fmla="*/ 0 w 1177628"/>
              <a:gd name="connsiteY0" fmla="*/ 0 h 534155"/>
              <a:gd name="connsiteX1" fmla="*/ 1177628 w 1177628"/>
              <a:gd name="connsiteY1" fmla="*/ 0 h 534155"/>
              <a:gd name="connsiteX2" fmla="*/ 1177628 w 1177628"/>
              <a:gd name="connsiteY2" fmla="*/ 534155 h 534155"/>
              <a:gd name="connsiteX3" fmla="*/ 0 w 1177628"/>
              <a:gd name="connsiteY3" fmla="*/ 534155 h 534155"/>
              <a:gd name="connsiteX4" fmla="*/ 0 w 1177628"/>
              <a:gd name="connsiteY4" fmla="*/ 0 h 53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28" h="534155">
                <a:moveTo>
                  <a:pt x="0" y="0"/>
                </a:moveTo>
                <a:lnTo>
                  <a:pt x="1177628" y="0"/>
                </a:lnTo>
                <a:lnTo>
                  <a:pt x="1177628" y="534155"/>
                </a:lnTo>
                <a:lnTo>
                  <a:pt x="0" y="534155"/>
                </a:lnTo>
                <a:lnTo>
                  <a:pt x="0" y="0"/>
                </a:lnTo>
                <a:close/>
              </a:path>
            </a:pathLst>
          </a:custGeom>
          <a:solidFill>
            <a:schemeClr val="bg1">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Project       GSF</a:t>
            </a:r>
          </a:p>
        </p:txBody>
      </p:sp>
      <p:sp>
        <p:nvSpPr>
          <p:cNvPr id="25" name="Freeform: Shape 24" descr="Exterior of the Riverside Health Center">
            <a:extLst>
              <a:ext uri="{FF2B5EF4-FFF2-40B4-BE49-F238E27FC236}">
                <a16:creationId xmlns:a16="http://schemas.microsoft.com/office/drawing/2014/main" id="{EC6B3D42-3936-4C86-B1D8-1FE641000AF7}"/>
              </a:ext>
            </a:extLst>
          </p:cNvPr>
          <p:cNvSpPr/>
          <p:nvPr/>
        </p:nvSpPr>
        <p:spPr>
          <a:xfrm>
            <a:off x="7661422" y="4801504"/>
            <a:ext cx="1177628" cy="534155"/>
          </a:xfrm>
          <a:custGeom>
            <a:avLst/>
            <a:gdLst>
              <a:gd name="connsiteX0" fmla="*/ 0 w 1177628"/>
              <a:gd name="connsiteY0" fmla="*/ 0 h 534155"/>
              <a:gd name="connsiteX1" fmla="*/ 1177628 w 1177628"/>
              <a:gd name="connsiteY1" fmla="*/ 0 h 534155"/>
              <a:gd name="connsiteX2" fmla="*/ 1177628 w 1177628"/>
              <a:gd name="connsiteY2" fmla="*/ 534155 h 534155"/>
              <a:gd name="connsiteX3" fmla="*/ 0 w 1177628"/>
              <a:gd name="connsiteY3" fmla="*/ 534155 h 534155"/>
              <a:gd name="connsiteX4" fmla="*/ 0 w 1177628"/>
              <a:gd name="connsiteY4" fmla="*/ 0 h 53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28" h="534155">
                <a:moveTo>
                  <a:pt x="0" y="0"/>
                </a:moveTo>
                <a:lnTo>
                  <a:pt x="1177628" y="0"/>
                </a:lnTo>
                <a:lnTo>
                  <a:pt x="1177628" y="534155"/>
                </a:lnTo>
                <a:lnTo>
                  <a:pt x="0" y="534155"/>
                </a:lnTo>
                <a:lnTo>
                  <a:pt x="0" y="0"/>
                </a:lnTo>
                <a:close/>
              </a:path>
            </a:pathLst>
          </a:custGeom>
          <a:solidFill>
            <a:schemeClr val="bg1">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Project Location</a:t>
            </a:r>
          </a:p>
        </p:txBody>
      </p:sp>
      <p:sp>
        <p:nvSpPr>
          <p:cNvPr id="27" name="TextBox 26" descr="Exterior of the Riverside Health Center">
            <a:extLst>
              <a:ext uri="{FF2B5EF4-FFF2-40B4-BE49-F238E27FC236}">
                <a16:creationId xmlns:a16="http://schemas.microsoft.com/office/drawing/2014/main" id="{10F7F8B8-0C89-4A70-A531-1BDF98FD096A}"/>
              </a:ext>
            </a:extLst>
          </p:cNvPr>
          <p:cNvSpPr txBox="1"/>
          <p:nvPr/>
        </p:nvSpPr>
        <p:spPr>
          <a:xfrm>
            <a:off x="1626427" y="2933647"/>
            <a:ext cx="4552963" cy="725583"/>
          </a:xfrm>
          <a:prstGeom prst="rect">
            <a:avLst/>
          </a:prstGeom>
          <a:noFill/>
        </p:spPr>
        <p:txBody>
          <a:bodyPr wrap="square" rtlCol="0">
            <a:spAutoFit/>
          </a:bodyPr>
          <a:lstStyle/>
          <a:p>
            <a:pPr lvl="0" defTabSz="800100">
              <a:lnSpc>
                <a:spcPct val="90000"/>
              </a:lnSpc>
              <a:spcBef>
                <a:spcPct val="0"/>
              </a:spcBef>
              <a:spcAft>
                <a:spcPct val="35000"/>
              </a:spcAft>
            </a:pPr>
            <a:r>
              <a:rPr lang="en-US" sz="1400" b="1" dirty="0">
                <a:latin typeface="Arial" panose="020B0604020202020204" pitchFamily="34" charset="0"/>
                <a:cs typeface="Arial" panose="020B0604020202020204" pitchFamily="34" charset="0"/>
              </a:rPr>
              <a:t>Owner &amp; Stakeholders</a:t>
            </a:r>
          </a:p>
          <a:p>
            <a:pPr marL="171450" lvl="0" indent="-171450" defTabSz="800100">
              <a:lnSpc>
                <a:spcPct val="90000"/>
              </a:lnSpc>
              <a:spcBef>
                <a:spcPct val="0"/>
              </a:spcBef>
              <a:spcAft>
                <a:spcPct val="35000"/>
              </a:spcAft>
              <a:buFont typeface="Arial" panose="020B0604020202020204" pitchFamily="34" charset="0"/>
              <a:buChar char="•"/>
            </a:pPr>
            <a:r>
              <a:rPr lang="en-US" sz="1100" dirty="0">
                <a:latin typeface="Arial" panose="020B0604020202020204" pitchFamily="34" charset="0"/>
                <a:cs typeface="Arial" panose="020B0604020202020204" pitchFamily="34" charset="0"/>
              </a:rPr>
              <a:t>Owner: NYC Department of Health &amp; Mental Hygiene (DOHMH)</a:t>
            </a:r>
          </a:p>
          <a:p>
            <a:pPr marL="171450" lvl="0" indent="-171450" defTabSz="800100">
              <a:lnSpc>
                <a:spcPct val="90000"/>
              </a:lnSpc>
              <a:spcBef>
                <a:spcPct val="0"/>
              </a:spcBef>
              <a:spcAft>
                <a:spcPct val="35000"/>
              </a:spcAft>
              <a:buFont typeface="Arial" panose="020B0604020202020204" pitchFamily="34" charset="0"/>
              <a:buChar char="•"/>
            </a:pPr>
            <a:r>
              <a:rPr lang="en-US" sz="1100" dirty="0">
                <a:latin typeface="Arial" panose="020B0604020202020204" pitchFamily="34" charset="0"/>
                <a:cs typeface="Arial" panose="020B0604020202020204" pitchFamily="34" charset="0"/>
              </a:rPr>
              <a:t>Project Manager: NYC Department of Design &amp; Construction (DDC)</a:t>
            </a:r>
          </a:p>
        </p:txBody>
      </p:sp>
    </p:spTree>
    <p:extLst>
      <p:ext uri="{BB962C8B-B14F-4D97-AF65-F5344CB8AC3E}">
        <p14:creationId xmlns:p14="http://schemas.microsoft.com/office/powerpoint/2010/main" val="3964941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0EBB8354-70F7-42C4-85B7-3A84CFE173E4}"/>
              </a:ext>
            </a:extLst>
          </p:cNvPr>
          <p:cNvSpPr/>
          <p:nvPr/>
        </p:nvSpPr>
        <p:spPr>
          <a:xfrm>
            <a:off x="1482674" y="4539564"/>
            <a:ext cx="4713786" cy="1339928"/>
          </a:xfrm>
          <a:custGeom>
            <a:avLst/>
            <a:gdLst>
              <a:gd name="connsiteX0" fmla="*/ 0 w 4594085"/>
              <a:gd name="connsiteY0" fmla="*/ 0 h 827287"/>
              <a:gd name="connsiteX1" fmla="*/ 4594085 w 4594085"/>
              <a:gd name="connsiteY1" fmla="*/ 0 h 827287"/>
              <a:gd name="connsiteX2" fmla="*/ 4594085 w 4594085"/>
              <a:gd name="connsiteY2" fmla="*/ 827287 h 827287"/>
              <a:gd name="connsiteX3" fmla="*/ 0 w 4594085"/>
              <a:gd name="connsiteY3" fmla="*/ 827287 h 827287"/>
              <a:gd name="connsiteX4" fmla="*/ 0 w 4594085"/>
              <a:gd name="connsiteY4" fmla="*/ 0 h 82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827287">
                <a:moveTo>
                  <a:pt x="0" y="0"/>
                </a:moveTo>
                <a:lnTo>
                  <a:pt x="4594085" y="0"/>
                </a:lnTo>
                <a:lnTo>
                  <a:pt x="4594085" y="827287"/>
                </a:lnTo>
                <a:lnTo>
                  <a:pt x="0" y="827287"/>
                </a:lnTo>
                <a:lnTo>
                  <a:pt x="0" y="0"/>
                </a:lnTo>
                <a:close/>
              </a:path>
            </a:pathLst>
          </a:custGeom>
          <a:ln w="317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endParaRPr lang="en-US" sz="1000" kern="1200" dirty="0">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BDF4A2CB-9CFF-4878-8D19-0EB142FD31E3}"/>
              </a:ext>
            </a:extLst>
          </p:cNvPr>
          <p:cNvSpPr/>
          <p:nvPr/>
        </p:nvSpPr>
        <p:spPr>
          <a:xfrm>
            <a:off x="302115" y="1230177"/>
            <a:ext cx="5895567" cy="1606560"/>
          </a:xfrm>
          <a:custGeom>
            <a:avLst/>
            <a:gdLst>
              <a:gd name="connsiteX0" fmla="*/ 0 w 5895567"/>
              <a:gd name="connsiteY0" fmla="*/ 0 h 1830889"/>
              <a:gd name="connsiteX1" fmla="*/ 5895567 w 5895567"/>
              <a:gd name="connsiteY1" fmla="*/ 0 h 1830889"/>
              <a:gd name="connsiteX2" fmla="*/ 5895567 w 5895567"/>
              <a:gd name="connsiteY2" fmla="*/ 1830889 h 1830889"/>
              <a:gd name="connsiteX3" fmla="*/ 0 w 5895567"/>
              <a:gd name="connsiteY3" fmla="*/ 1830889 h 1830889"/>
              <a:gd name="connsiteX4" fmla="*/ 0 w 5895567"/>
              <a:gd name="connsiteY4" fmla="*/ 0 h 183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567" h="1830889">
                <a:moveTo>
                  <a:pt x="0" y="0"/>
                </a:moveTo>
                <a:lnTo>
                  <a:pt x="5895567" y="0"/>
                </a:lnTo>
                <a:lnTo>
                  <a:pt x="5895567" y="1830889"/>
                </a:lnTo>
                <a:lnTo>
                  <a:pt x="0" y="1830889"/>
                </a:lnTo>
                <a:lnTo>
                  <a:pt x="0" y="0"/>
                </a:lnTo>
                <a:close/>
              </a:path>
            </a:pathLst>
          </a:custGeom>
          <a:ln w="317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endParaRPr lang="en-US" sz="1000" b="1" kern="1200" dirty="0">
              <a:latin typeface="Arial" panose="020B0604020202020204" pitchFamily="34" charset="0"/>
              <a:cs typeface="Arial" panose="020B0604020202020204" pitchFamily="34" charset="0"/>
            </a:endParaRPr>
          </a:p>
        </p:txBody>
      </p:sp>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16616" y="259643"/>
            <a:ext cx="5435232" cy="668032"/>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panose="020B0702020204020204" pitchFamily="34" charset="0"/>
                <a:cs typeface="Arial" panose="020B0604020202020204" pitchFamily="34" charset="0"/>
              </a:rPr>
              <a:t>Case Study 11:</a:t>
            </a:r>
            <a:r>
              <a:rPr lang="en-GB" sz="2200" cap="none" dirty="0">
                <a:solidFill>
                  <a:schemeClr val="tx1"/>
                </a:solidFill>
                <a:latin typeface="Futura Hv BT Heavy" panose="020B0702020204020204" pitchFamily="34" charset="0"/>
                <a:cs typeface="Arial" panose="020B0604020202020204" pitchFamily="34" charset="0"/>
              </a:rPr>
              <a:t> </a:t>
            </a:r>
            <a:r>
              <a:rPr lang="en-US" sz="2200" cap="none" dirty="0">
                <a:solidFill>
                  <a:schemeClr val="tx1"/>
                </a:solidFill>
                <a:latin typeface="Futura Hv BT Heavy" panose="020B0702020204020204" pitchFamily="34" charset="0"/>
                <a:cs typeface="Arial" panose="020B0604020202020204" pitchFamily="34" charset="0"/>
              </a:rPr>
              <a:t>Riverside Health Center COVID-19 Testing Lab</a:t>
            </a:r>
            <a:endParaRPr lang="en-GB" sz="2200" cap="none" dirty="0">
              <a:solidFill>
                <a:schemeClr val="tx1"/>
              </a:solidFill>
              <a:latin typeface="Futura Hv BT Heavy" panose="020B0702020204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F38DD191-2BCF-4576-A78C-BF2796C46B20}"/>
              </a:ext>
            </a:extLst>
          </p:cNvPr>
          <p:cNvSpPr/>
          <p:nvPr/>
        </p:nvSpPr>
        <p:spPr>
          <a:xfrm>
            <a:off x="381000" y="1316477"/>
            <a:ext cx="5715000" cy="1465634"/>
          </a:xfrm>
          <a:custGeom>
            <a:avLst/>
            <a:gdLst>
              <a:gd name="connsiteX0" fmla="*/ 0 w 5895567"/>
              <a:gd name="connsiteY0" fmla="*/ 0 h 1830889"/>
              <a:gd name="connsiteX1" fmla="*/ 5895567 w 5895567"/>
              <a:gd name="connsiteY1" fmla="*/ 0 h 1830889"/>
              <a:gd name="connsiteX2" fmla="*/ 5895567 w 5895567"/>
              <a:gd name="connsiteY2" fmla="*/ 1830889 h 1830889"/>
              <a:gd name="connsiteX3" fmla="*/ 0 w 5895567"/>
              <a:gd name="connsiteY3" fmla="*/ 1830889 h 1830889"/>
              <a:gd name="connsiteX4" fmla="*/ 0 w 5895567"/>
              <a:gd name="connsiteY4" fmla="*/ 0 h 183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567" h="1830889">
                <a:moveTo>
                  <a:pt x="0" y="0"/>
                </a:moveTo>
                <a:lnTo>
                  <a:pt x="5895567" y="0"/>
                </a:lnTo>
                <a:lnTo>
                  <a:pt x="5895567" y="1830889"/>
                </a:lnTo>
                <a:lnTo>
                  <a:pt x="0" y="1830889"/>
                </a:lnTo>
                <a:lnTo>
                  <a:pt x="0" y="0"/>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22860" rIns="34290" bIns="22860" numCol="1" spcCol="1270" anchor="ctr" anchorCtr="0">
            <a:noAutofit/>
          </a:bodyPr>
          <a:lstStyle/>
          <a:p>
            <a:pPr marL="0" lvl="0" indent="0" defTabSz="8001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The Solution &amp; Project Delivery Method </a:t>
            </a:r>
          </a:p>
          <a:p>
            <a:pPr marL="171450" lvl="0" indent="-17145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Integrated Design-Bid-Build delivery method on a tightly compressed schedule, facilitated by AECOM as construction manager.</a:t>
            </a:r>
          </a:p>
          <a:p>
            <a:pPr marL="171450" lvl="0" indent="-17145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Active participation by multiple city and state agencies and representatives (including the NYC DDC, DOHMH, DOB, FDNY, PDC, and NYS DOH) to facilitate and expedite the process. </a:t>
            </a:r>
          </a:p>
          <a:p>
            <a:pPr marL="171450" lvl="0" indent="-17145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Integration of readily available products and equipment into the design.</a:t>
            </a:r>
          </a:p>
          <a:p>
            <a:pPr marL="171450" lvl="0" indent="-171450">
              <a:buFont typeface="Arial" panose="020B0604020202020204" pitchFamily="34" charset="0"/>
              <a:buChar char="•"/>
            </a:pPr>
            <a:r>
              <a:rPr lang="en-US" sz="1000" dirty="0">
                <a:solidFill>
                  <a:schemeClr val="tx1"/>
                </a:solidFill>
                <a:latin typeface="Arial" panose="020B0604020202020204" pitchFamily="34" charset="0"/>
                <a:cs typeface="Arial" panose="020B0604020202020204" pitchFamily="34" charset="0"/>
              </a:rPr>
              <a:t>Effective daily real-time communication among all members of the design team, stakeholders Construction Manager and General Contractor.</a:t>
            </a:r>
          </a:p>
        </p:txBody>
      </p:sp>
      <p:pic>
        <p:nvPicPr>
          <p:cNvPr id="11" name="Picture 10" descr="1100 Architect Logo">
            <a:extLst>
              <a:ext uri="{FF2B5EF4-FFF2-40B4-BE49-F238E27FC236}">
                <a16:creationId xmlns:a16="http://schemas.microsoft.com/office/drawing/2014/main" id="{3C713482-7683-495A-B3E8-9A89896430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653" y="817918"/>
            <a:ext cx="2310771" cy="261730"/>
          </a:xfrm>
          <a:prstGeom prst="rect">
            <a:avLst/>
          </a:prstGeom>
        </p:spPr>
      </p:pic>
      <p:sp>
        <p:nvSpPr>
          <p:cNvPr id="3" name="TextBox 2">
            <a:extLst>
              <a:ext uri="{FF2B5EF4-FFF2-40B4-BE49-F238E27FC236}">
                <a16:creationId xmlns:a16="http://schemas.microsoft.com/office/drawing/2014/main" id="{01E5AA77-1693-424F-BDA5-B0F0B75EF4A9}"/>
              </a:ext>
            </a:extLst>
          </p:cNvPr>
          <p:cNvSpPr txBox="1"/>
          <p:nvPr/>
        </p:nvSpPr>
        <p:spPr>
          <a:xfrm>
            <a:off x="1535464" y="4590364"/>
            <a:ext cx="4319169" cy="1231106"/>
          </a:xfrm>
          <a:prstGeom prst="rect">
            <a:avLst/>
          </a:prstGeom>
          <a:noFill/>
        </p:spPr>
        <p:txBody>
          <a:bodyPr wrap="square" rtlCol="0">
            <a:spAutoFit/>
          </a:bodyPr>
          <a:lstStyle/>
          <a:p>
            <a:pPr lvl="0"/>
            <a:r>
              <a:rPr lang="en-US" sz="1400" b="1" dirty="0">
                <a:latin typeface="Arial" panose="020B0604020202020204" pitchFamily="34" charset="0"/>
                <a:cs typeface="Arial" panose="020B0604020202020204" pitchFamily="34" charset="0"/>
              </a:rPr>
              <a:t>Project Team:</a:t>
            </a: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Architect: 1100 Architect</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MEP Engineer: JFK&amp;M Consulting Group</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Structural Engineer: </a:t>
            </a:r>
            <a:r>
              <a:rPr lang="en-US" sz="1000" dirty="0" err="1">
                <a:latin typeface="Arial" panose="020B0604020202020204" pitchFamily="34" charset="0"/>
                <a:cs typeface="Arial" panose="020B0604020202020204" pitchFamily="34" charset="0"/>
              </a:rPr>
              <a:t>Silman</a:t>
            </a:r>
            <a:r>
              <a:rPr lang="en-US" sz="1000" dirty="0">
                <a:latin typeface="Arial" panose="020B0604020202020204" pitchFamily="34" charset="0"/>
                <a:cs typeface="Arial" panose="020B0604020202020204" pitchFamily="34" charset="0"/>
              </a:rPr>
              <a:t> Associates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Code Consultant / Expeditor: William </a:t>
            </a:r>
            <a:r>
              <a:rPr lang="en-US" sz="1000" dirty="0" err="1">
                <a:latin typeface="Arial" panose="020B0604020202020204" pitchFamily="34" charset="0"/>
                <a:cs typeface="Arial" panose="020B0604020202020204" pitchFamily="34" charset="0"/>
              </a:rPr>
              <a:t>Vitacco</a:t>
            </a:r>
            <a:r>
              <a:rPr lang="en-US" sz="1000" dirty="0">
                <a:latin typeface="Arial" panose="020B0604020202020204" pitchFamily="34" charset="0"/>
                <a:cs typeface="Arial" panose="020B0604020202020204" pitchFamily="34" charset="0"/>
              </a:rPr>
              <a:t> Associates              </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Construction Manager: AECOM</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General Contractor: SLS/Sweet Construction</a:t>
            </a:r>
          </a:p>
        </p:txBody>
      </p:sp>
      <p:sp>
        <p:nvSpPr>
          <p:cNvPr id="15" name="Rectangle 14" descr="Exterior of the Riverside Health Center">
            <a:extLst>
              <a:ext uri="{FF2B5EF4-FFF2-40B4-BE49-F238E27FC236}">
                <a16:creationId xmlns:a16="http://schemas.microsoft.com/office/drawing/2014/main" id="{134B5418-D9A5-4398-9E6B-A989CA76B132}"/>
              </a:ext>
            </a:extLst>
          </p:cNvPr>
          <p:cNvSpPr/>
          <p:nvPr/>
        </p:nvSpPr>
        <p:spPr>
          <a:xfrm>
            <a:off x="6309769" y="157164"/>
            <a:ext cx="2520149" cy="550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a:solidFill>
                  <a:schemeClr val="tx1"/>
                </a:solidFill>
                <a:latin typeface="Arial" panose="020B0604020202020204" pitchFamily="34" charset="0"/>
                <a:cs typeface="Arial" panose="020B0604020202020204" pitchFamily="34" charset="0"/>
              </a:rPr>
              <a:t>Architect of Record:</a:t>
            </a:r>
          </a:p>
        </p:txBody>
      </p:sp>
      <p:pic>
        <p:nvPicPr>
          <p:cNvPr id="5" name="Picture 4" descr="Lab interior">
            <a:extLst>
              <a:ext uri="{FF2B5EF4-FFF2-40B4-BE49-F238E27FC236}">
                <a16:creationId xmlns:a16="http://schemas.microsoft.com/office/drawing/2014/main" id="{4938A612-FB7C-49A5-A878-C5814BA56D4C}"/>
              </a:ext>
            </a:extLst>
          </p:cNvPr>
          <p:cNvPicPr>
            <a:picLocks/>
          </p:cNvPicPr>
          <p:nvPr/>
        </p:nvPicPr>
        <p:blipFill rotWithShape="1">
          <a:blip r:embed="rId3" cstate="print">
            <a:extLst>
              <a:ext uri="{28A0092B-C50C-407E-A947-70E740481C1C}">
                <a14:useLocalDpi xmlns:a14="http://schemas.microsoft.com/office/drawing/2010/main" val="0"/>
              </a:ext>
            </a:extLst>
          </a:blip>
          <a:srcRect l="32690" r="13199"/>
          <a:stretch/>
        </p:blipFill>
        <p:spPr>
          <a:xfrm>
            <a:off x="6309769" y="1230177"/>
            <a:ext cx="2523744" cy="3419856"/>
          </a:xfrm>
          <a:prstGeom prst="rect">
            <a:avLst/>
          </a:prstGeom>
        </p:spPr>
      </p:pic>
      <p:sp>
        <p:nvSpPr>
          <p:cNvPr id="28" name="Freeform: Shape 27">
            <a:extLst>
              <a:ext uri="{FF2B5EF4-FFF2-40B4-BE49-F238E27FC236}">
                <a16:creationId xmlns:a16="http://schemas.microsoft.com/office/drawing/2014/main" id="{5D9D8CFD-0959-43C6-9ECD-1B7D57149690}"/>
              </a:ext>
            </a:extLst>
          </p:cNvPr>
          <p:cNvSpPr/>
          <p:nvPr/>
        </p:nvSpPr>
        <p:spPr>
          <a:xfrm>
            <a:off x="6309768" y="5323751"/>
            <a:ext cx="1177628" cy="555741"/>
          </a:xfrm>
          <a:custGeom>
            <a:avLst/>
            <a:gdLst>
              <a:gd name="connsiteX0" fmla="*/ 0 w 1177628"/>
              <a:gd name="connsiteY0" fmla="*/ 0 h 658800"/>
              <a:gd name="connsiteX1" fmla="*/ 1177628 w 1177628"/>
              <a:gd name="connsiteY1" fmla="*/ 0 h 658800"/>
              <a:gd name="connsiteX2" fmla="*/ 1177628 w 1177628"/>
              <a:gd name="connsiteY2" fmla="*/ 658800 h 658800"/>
              <a:gd name="connsiteX3" fmla="*/ 0 w 1177628"/>
              <a:gd name="connsiteY3" fmla="*/ 658800 h 658800"/>
              <a:gd name="connsiteX4" fmla="*/ 0 w 1177628"/>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28" h="658800">
                <a:moveTo>
                  <a:pt x="0" y="0"/>
                </a:moveTo>
                <a:lnTo>
                  <a:pt x="1177628" y="0"/>
                </a:lnTo>
                <a:lnTo>
                  <a:pt x="1177628" y="658800"/>
                </a:lnTo>
                <a:lnTo>
                  <a:pt x="0" y="658800"/>
                </a:lnTo>
                <a:lnTo>
                  <a:pt x="0" y="0"/>
                </a:lnTo>
                <a:close/>
              </a:path>
            </a:pathLst>
          </a:custGeom>
          <a:solidFill>
            <a:schemeClr val="bg1">
              <a:alpha val="90000"/>
            </a:schemeClr>
          </a:solidFill>
          <a:ln w="3175">
            <a:solidFill>
              <a:schemeClr val="tx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$1,200,000</a:t>
            </a:r>
          </a:p>
        </p:txBody>
      </p:sp>
      <p:sp>
        <p:nvSpPr>
          <p:cNvPr id="30" name="Freeform: Shape 29">
            <a:extLst>
              <a:ext uri="{FF2B5EF4-FFF2-40B4-BE49-F238E27FC236}">
                <a16:creationId xmlns:a16="http://schemas.microsoft.com/office/drawing/2014/main" id="{E897189C-4CCF-44DA-B0F2-871AE7BC7B0A}"/>
              </a:ext>
            </a:extLst>
          </p:cNvPr>
          <p:cNvSpPr/>
          <p:nvPr/>
        </p:nvSpPr>
        <p:spPr>
          <a:xfrm>
            <a:off x="7651064" y="5323751"/>
            <a:ext cx="1177628" cy="555741"/>
          </a:xfrm>
          <a:custGeom>
            <a:avLst/>
            <a:gdLst>
              <a:gd name="connsiteX0" fmla="*/ 0 w 1177628"/>
              <a:gd name="connsiteY0" fmla="*/ 0 h 658800"/>
              <a:gd name="connsiteX1" fmla="*/ 1177628 w 1177628"/>
              <a:gd name="connsiteY1" fmla="*/ 0 h 658800"/>
              <a:gd name="connsiteX2" fmla="*/ 1177628 w 1177628"/>
              <a:gd name="connsiteY2" fmla="*/ 658800 h 658800"/>
              <a:gd name="connsiteX3" fmla="*/ 0 w 1177628"/>
              <a:gd name="connsiteY3" fmla="*/ 658800 h 658800"/>
              <a:gd name="connsiteX4" fmla="*/ 0 w 1177628"/>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28" h="658800">
                <a:moveTo>
                  <a:pt x="0" y="0"/>
                </a:moveTo>
                <a:lnTo>
                  <a:pt x="1177628" y="0"/>
                </a:lnTo>
                <a:lnTo>
                  <a:pt x="1177628" y="658800"/>
                </a:lnTo>
                <a:lnTo>
                  <a:pt x="0" y="658800"/>
                </a:lnTo>
                <a:lnTo>
                  <a:pt x="0" y="0"/>
                </a:lnTo>
                <a:close/>
              </a:path>
            </a:pathLst>
          </a:custGeom>
          <a:solidFill>
            <a:schemeClr val="bg1">
              <a:alpha val="90000"/>
            </a:schemeClr>
          </a:solidFill>
          <a:ln w="3175">
            <a:solidFill>
              <a:schemeClr val="tx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June 17, 2020</a:t>
            </a:r>
          </a:p>
        </p:txBody>
      </p:sp>
      <p:sp>
        <p:nvSpPr>
          <p:cNvPr id="24" name="Freeform: Shape 23">
            <a:extLst>
              <a:ext uri="{FF2B5EF4-FFF2-40B4-BE49-F238E27FC236}">
                <a16:creationId xmlns:a16="http://schemas.microsoft.com/office/drawing/2014/main" id="{1570FB37-93DC-4C1E-B91F-AE63D266809C}"/>
              </a:ext>
            </a:extLst>
          </p:cNvPr>
          <p:cNvSpPr/>
          <p:nvPr/>
        </p:nvSpPr>
        <p:spPr>
          <a:xfrm>
            <a:off x="1483896" y="2980765"/>
            <a:ext cx="4713786" cy="1435608"/>
          </a:xfrm>
          <a:custGeom>
            <a:avLst/>
            <a:gdLst>
              <a:gd name="connsiteX0" fmla="*/ 0 w 4594085"/>
              <a:gd name="connsiteY0" fmla="*/ 0 h 827287"/>
              <a:gd name="connsiteX1" fmla="*/ 4594085 w 4594085"/>
              <a:gd name="connsiteY1" fmla="*/ 0 h 827287"/>
              <a:gd name="connsiteX2" fmla="*/ 4594085 w 4594085"/>
              <a:gd name="connsiteY2" fmla="*/ 827287 h 827287"/>
              <a:gd name="connsiteX3" fmla="*/ 0 w 4594085"/>
              <a:gd name="connsiteY3" fmla="*/ 827287 h 827287"/>
              <a:gd name="connsiteX4" fmla="*/ 0 w 4594085"/>
              <a:gd name="connsiteY4" fmla="*/ 0 h 827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827287">
                <a:moveTo>
                  <a:pt x="0" y="0"/>
                </a:moveTo>
                <a:lnTo>
                  <a:pt x="4594085" y="0"/>
                </a:lnTo>
                <a:lnTo>
                  <a:pt x="4594085" y="827287"/>
                </a:lnTo>
                <a:lnTo>
                  <a:pt x="0" y="827287"/>
                </a:lnTo>
                <a:lnTo>
                  <a:pt x="0" y="0"/>
                </a:lnTo>
                <a:close/>
              </a:path>
            </a:pathLst>
          </a:custGeom>
          <a:ln w="3175"/>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endParaRPr lang="en-US" sz="1000" dirty="0">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C58D0384-1496-48B9-A63A-98E352CB3098}"/>
              </a:ext>
            </a:extLst>
          </p:cNvPr>
          <p:cNvSpPr/>
          <p:nvPr/>
        </p:nvSpPr>
        <p:spPr>
          <a:xfrm>
            <a:off x="6309780" y="4795636"/>
            <a:ext cx="1177628" cy="534155"/>
          </a:xfrm>
          <a:custGeom>
            <a:avLst/>
            <a:gdLst>
              <a:gd name="connsiteX0" fmla="*/ 0 w 1177628"/>
              <a:gd name="connsiteY0" fmla="*/ 0 h 534155"/>
              <a:gd name="connsiteX1" fmla="*/ 1177628 w 1177628"/>
              <a:gd name="connsiteY1" fmla="*/ 0 h 534155"/>
              <a:gd name="connsiteX2" fmla="*/ 1177628 w 1177628"/>
              <a:gd name="connsiteY2" fmla="*/ 534155 h 534155"/>
              <a:gd name="connsiteX3" fmla="*/ 0 w 1177628"/>
              <a:gd name="connsiteY3" fmla="*/ 534155 h 534155"/>
              <a:gd name="connsiteX4" fmla="*/ 0 w 1177628"/>
              <a:gd name="connsiteY4" fmla="*/ 0 h 53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28" h="534155">
                <a:moveTo>
                  <a:pt x="0" y="0"/>
                </a:moveTo>
                <a:lnTo>
                  <a:pt x="1177628" y="0"/>
                </a:lnTo>
                <a:lnTo>
                  <a:pt x="1177628" y="534155"/>
                </a:lnTo>
                <a:lnTo>
                  <a:pt x="0" y="534155"/>
                </a:lnTo>
                <a:lnTo>
                  <a:pt x="0" y="0"/>
                </a:lnTo>
                <a:close/>
              </a:path>
            </a:pathLst>
          </a:custGeom>
          <a:solidFill>
            <a:schemeClr val="bg2">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Construction Cost</a:t>
            </a:r>
          </a:p>
        </p:txBody>
      </p:sp>
      <p:sp>
        <p:nvSpPr>
          <p:cNvPr id="29" name="Freeform: Shape 28">
            <a:extLst>
              <a:ext uri="{FF2B5EF4-FFF2-40B4-BE49-F238E27FC236}">
                <a16:creationId xmlns:a16="http://schemas.microsoft.com/office/drawing/2014/main" id="{C8410233-2684-42A3-8AC4-E95D7D759293}"/>
              </a:ext>
            </a:extLst>
          </p:cNvPr>
          <p:cNvSpPr/>
          <p:nvPr/>
        </p:nvSpPr>
        <p:spPr>
          <a:xfrm>
            <a:off x="7652277" y="4795636"/>
            <a:ext cx="1177628" cy="534155"/>
          </a:xfrm>
          <a:custGeom>
            <a:avLst/>
            <a:gdLst>
              <a:gd name="connsiteX0" fmla="*/ 0 w 1177628"/>
              <a:gd name="connsiteY0" fmla="*/ 0 h 534155"/>
              <a:gd name="connsiteX1" fmla="*/ 1177628 w 1177628"/>
              <a:gd name="connsiteY1" fmla="*/ 0 h 534155"/>
              <a:gd name="connsiteX2" fmla="*/ 1177628 w 1177628"/>
              <a:gd name="connsiteY2" fmla="*/ 534155 h 534155"/>
              <a:gd name="connsiteX3" fmla="*/ 0 w 1177628"/>
              <a:gd name="connsiteY3" fmla="*/ 534155 h 534155"/>
              <a:gd name="connsiteX4" fmla="*/ 0 w 1177628"/>
              <a:gd name="connsiteY4" fmla="*/ 0 h 53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628" h="534155">
                <a:moveTo>
                  <a:pt x="0" y="0"/>
                </a:moveTo>
                <a:lnTo>
                  <a:pt x="1177628" y="0"/>
                </a:lnTo>
                <a:lnTo>
                  <a:pt x="1177628" y="534155"/>
                </a:lnTo>
                <a:lnTo>
                  <a:pt x="0" y="534155"/>
                </a:lnTo>
                <a:lnTo>
                  <a:pt x="0" y="0"/>
                </a:lnTo>
                <a:close/>
              </a:path>
            </a:pathLst>
          </a:custGeom>
          <a:solidFill>
            <a:schemeClr val="bg2">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Completion Date</a:t>
            </a:r>
          </a:p>
        </p:txBody>
      </p:sp>
      <p:sp>
        <p:nvSpPr>
          <p:cNvPr id="31" name="TextBox 30">
            <a:extLst>
              <a:ext uri="{FF2B5EF4-FFF2-40B4-BE49-F238E27FC236}">
                <a16:creationId xmlns:a16="http://schemas.microsoft.com/office/drawing/2014/main" id="{AB1C6B1A-53B4-46E5-896A-F19608D1ECB5}"/>
              </a:ext>
            </a:extLst>
          </p:cNvPr>
          <p:cNvSpPr txBox="1"/>
          <p:nvPr/>
        </p:nvSpPr>
        <p:spPr>
          <a:xfrm>
            <a:off x="1523116" y="2994049"/>
            <a:ext cx="4331518" cy="1438855"/>
          </a:xfrm>
          <a:prstGeom prst="rect">
            <a:avLst/>
          </a:prstGeom>
          <a:noFill/>
        </p:spPr>
        <p:txBody>
          <a:bodyPr wrap="square" rtlCol="0">
            <a:spAutoFit/>
          </a:bodyPr>
          <a:lstStyle/>
          <a:p>
            <a:pPr lvl="0" defTabSz="800100">
              <a:lnSpc>
                <a:spcPct val="90000"/>
              </a:lnSpc>
              <a:spcBef>
                <a:spcPct val="0"/>
              </a:spcBef>
              <a:spcAft>
                <a:spcPct val="35000"/>
              </a:spcAft>
            </a:pPr>
            <a:r>
              <a:rPr lang="en-US" sz="1400" b="1" dirty="0">
                <a:latin typeface="Arial" panose="020B0604020202020204" pitchFamily="34" charset="0"/>
                <a:cs typeface="Arial" panose="020B0604020202020204" pitchFamily="34" charset="0"/>
              </a:rPr>
              <a:t>Accomplishments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The project was delivered on schedule, including all approvals.  </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The new facility is seamlessly integrated into the existing building without any impact of other programming and uses.</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Complex mechanical and electrical systems for the lab were installed with minimal disruption to surrounding spaces and functions. </a:t>
            </a:r>
          </a:p>
          <a:p>
            <a:pPr marL="171450" lvl="0"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Circulation was rearranged to address use of shared space and incorporation of social distancing requirements.</a:t>
            </a:r>
          </a:p>
        </p:txBody>
      </p:sp>
      <p:pic>
        <p:nvPicPr>
          <p:cNvPr id="4" name="Picture 3" descr="Lab entry door">
            <a:extLst>
              <a:ext uri="{FF2B5EF4-FFF2-40B4-BE49-F238E27FC236}">
                <a16:creationId xmlns:a16="http://schemas.microsoft.com/office/drawing/2014/main" id="{F894B7FA-0925-4DD7-8422-1D31E02FC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82" y="2980765"/>
            <a:ext cx="1057726" cy="1438855"/>
          </a:xfrm>
          <a:prstGeom prst="rect">
            <a:avLst/>
          </a:prstGeom>
        </p:spPr>
      </p:pic>
      <p:pic>
        <p:nvPicPr>
          <p:cNvPr id="12" name="Picture 11" descr="Biosafety hoods inside lab">
            <a:extLst>
              <a:ext uri="{FF2B5EF4-FFF2-40B4-BE49-F238E27FC236}">
                <a16:creationId xmlns:a16="http://schemas.microsoft.com/office/drawing/2014/main" id="{27D4BB4E-412D-41D0-A8C3-6425CCEF3F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8" t="3266" r="-228" b="3020"/>
          <a:stretch/>
        </p:blipFill>
        <p:spPr>
          <a:xfrm>
            <a:off x="296630" y="4539564"/>
            <a:ext cx="1075178" cy="1343446"/>
          </a:xfrm>
          <a:prstGeom prst="rect">
            <a:avLst/>
          </a:prstGeom>
        </p:spPr>
      </p:pic>
      <p:sp>
        <p:nvSpPr>
          <p:cNvPr id="19" name="Rectangle 18" descr="Exterior of the Riverside Health Center">
            <a:extLst>
              <a:ext uri="{FF2B5EF4-FFF2-40B4-BE49-F238E27FC236}">
                <a16:creationId xmlns:a16="http://schemas.microsoft.com/office/drawing/2014/main" id="{C4F06140-23C9-48B7-A9FD-03C864BCFA70}"/>
              </a:ext>
            </a:extLst>
          </p:cNvPr>
          <p:cNvSpPr/>
          <p:nvPr/>
        </p:nvSpPr>
        <p:spPr>
          <a:xfrm>
            <a:off x="314082" y="843750"/>
            <a:ext cx="5049030" cy="379785"/>
          </a:xfrm>
          <a:prstGeom prst="rect">
            <a:avLst/>
          </a:prstGeom>
          <a:solidFill>
            <a:schemeClr val="bg1">
              <a:alpha val="70000"/>
            </a:schemeClr>
          </a:solidFill>
        </p:spPr>
        <p:txBody>
          <a:bodyPr wrap="square" tIns="91440" bIns="0" anchor="ctr" anchorCtr="0">
            <a:noAutofit/>
          </a:bodyPr>
          <a:lstStyle/>
          <a:p>
            <a:pPr algn="l"/>
            <a:r>
              <a:rPr lang="en-US" sz="1200" b="1" i="0" dirty="0">
                <a:effectLst/>
                <a:latin typeface="Arial" panose="020B0604020202020204" pitchFamily="34" charset="0"/>
                <a:cs typeface="Arial" panose="020B0604020202020204" pitchFamily="34" charset="0"/>
              </a:rPr>
              <a:t>Public Facility for Community-Based Testing</a:t>
            </a:r>
          </a:p>
        </p:txBody>
      </p:sp>
    </p:spTree>
    <p:extLst>
      <p:ext uri="{BB962C8B-B14F-4D97-AF65-F5344CB8AC3E}">
        <p14:creationId xmlns:p14="http://schemas.microsoft.com/office/powerpoint/2010/main" val="1225415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00 Architect Logo">
            <a:extLst>
              <a:ext uri="{FF2B5EF4-FFF2-40B4-BE49-F238E27FC236}">
                <a16:creationId xmlns:a16="http://schemas.microsoft.com/office/drawing/2014/main" id="{0096A54F-9A3F-4269-90F0-3BC939D65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653" y="817918"/>
            <a:ext cx="2310771" cy="261730"/>
          </a:xfrm>
          <a:prstGeom prst="rect">
            <a:avLst/>
          </a:prstGeom>
        </p:spPr>
      </p:pic>
      <p:sp>
        <p:nvSpPr>
          <p:cNvPr id="5" name="Rectangle 4" descr="Exterior of the Riverside Health Center">
            <a:extLst>
              <a:ext uri="{FF2B5EF4-FFF2-40B4-BE49-F238E27FC236}">
                <a16:creationId xmlns:a16="http://schemas.microsoft.com/office/drawing/2014/main" id="{FE253AA0-6A28-4944-AA4F-0FFC8EC3DB11}"/>
              </a:ext>
            </a:extLst>
          </p:cNvPr>
          <p:cNvSpPr/>
          <p:nvPr/>
        </p:nvSpPr>
        <p:spPr>
          <a:xfrm>
            <a:off x="6309769" y="157164"/>
            <a:ext cx="2520149" cy="550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dirty="0">
                <a:solidFill>
                  <a:schemeClr val="tx1"/>
                </a:solidFill>
                <a:latin typeface="Arial" panose="020B0604020202020204" pitchFamily="34" charset="0"/>
                <a:cs typeface="Arial" panose="020B0604020202020204" pitchFamily="34" charset="0"/>
              </a:rPr>
              <a:t>Architect of Record:</a:t>
            </a:r>
          </a:p>
        </p:txBody>
      </p:sp>
      <p:pic>
        <p:nvPicPr>
          <p:cNvPr id="7" name="Picture 6" descr="Diagram of lab">
            <a:extLst>
              <a:ext uri="{FF2B5EF4-FFF2-40B4-BE49-F238E27FC236}">
                <a16:creationId xmlns:a16="http://schemas.microsoft.com/office/drawing/2014/main" id="{04B3366F-15C2-4DF0-8F27-E2EDA4AF65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 r="21552" b="15933"/>
          <a:stretch/>
        </p:blipFill>
        <p:spPr>
          <a:xfrm>
            <a:off x="1181100" y="1079648"/>
            <a:ext cx="6781799" cy="5105059"/>
          </a:xfrm>
          <a:prstGeom prst="rect">
            <a:avLst/>
          </a:prstGeom>
        </p:spPr>
      </p:pic>
      <p:sp>
        <p:nvSpPr>
          <p:cNvPr id="8" name="Rectangle 7" descr="Exterior of the Riverside Health Center">
            <a:extLst>
              <a:ext uri="{FF2B5EF4-FFF2-40B4-BE49-F238E27FC236}">
                <a16:creationId xmlns:a16="http://schemas.microsoft.com/office/drawing/2014/main" id="{9108FE0D-A9F5-40E9-8C3B-BFD448819B5D}"/>
              </a:ext>
            </a:extLst>
          </p:cNvPr>
          <p:cNvSpPr/>
          <p:nvPr/>
        </p:nvSpPr>
        <p:spPr>
          <a:xfrm>
            <a:off x="195833" y="889755"/>
            <a:ext cx="5049030" cy="379785"/>
          </a:xfrm>
          <a:prstGeom prst="rect">
            <a:avLst/>
          </a:prstGeom>
          <a:solidFill>
            <a:schemeClr val="bg1">
              <a:alpha val="70000"/>
            </a:schemeClr>
          </a:solidFill>
        </p:spPr>
        <p:txBody>
          <a:bodyPr wrap="square" tIns="91440" bIns="0" anchor="ctr" anchorCtr="0">
            <a:noAutofit/>
          </a:bodyPr>
          <a:lstStyle/>
          <a:p>
            <a:pPr algn="l"/>
            <a:r>
              <a:rPr lang="en-US" sz="1200" b="1" i="0" dirty="0">
                <a:effectLst/>
                <a:latin typeface="Arial" panose="020B0604020202020204" pitchFamily="34" charset="0"/>
                <a:cs typeface="Arial" panose="020B0604020202020204" pitchFamily="34" charset="0"/>
              </a:rPr>
              <a:t>Public Facility for Community-Based Testing</a:t>
            </a:r>
          </a:p>
        </p:txBody>
      </p:sp>
      <p:sp>
        <p:nvSpPr>
          <p:cNvPr id="9" name="Title 3">
            <a:extLst>
              <a:ext uri="{FF2B5EF4-FFF2-40B4-BE49-F238E27FC236}">
                <a16:creationId xmlns:a16="http://schemas.microsoft.com/office/drawing/2014/main" id="{26561B05-99A7-4C89-A1B2-687262895EB1}"/>
              </a:ext>
            </a:extLst>
          </p:cNvPr>
          <p:cNvSpPr txBox="1">
            <a:spLocks/>
          </p:cNvSpPr>
          <p:nvPr/>
        </p:nvSpPr>
        <p:spPr bwMode="auto">
          <a:xfrm>
            <a:off x="116616" y="259643"/>
            <a:ext cx="5435232" cy="668032"/>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panose="020B0702020204020204" pitchFamily="34" charset="0"/>
                <a:cs typeface="Arial" panose="020B0604020202020204" pitchFamily="34" charset="0"/>
              </a:rPr>
              <a:t>Case Study 11:</a:t>
            </a:r>
            <a:r>
              <a:rPr lang="en-GB" sz="2200" cap="none" dirty="0">
                <a:solidFill>
                  <a:schemeClr val="tx1"/>
                </a:solidFill>
                <a:latin typeface="Futura Hv BT Heavy" panose="020B0702020204020204" pitchFamily="34" charset="0"/>
                <a:cs typeface="Arial" panose="020B0604020202020204" pitchFamily="34" charset="0"/>
              </a:rPr>
              <a:t> </a:t>
            </a:r>
            <a:r>
              <a:rPr lang="en-US" sz="2200" cap="none" dirty="0">
                <a:solidFill>
                  <a:schemeClr val="tx1"/>
                </a:solidFill>
                <a:latin typeface="Futura Hv BT Heavy" panose="020B0702020204020204" pitchFamily="34" charset="0"/>
                <a:cs typeface="Arial" panose="020B0604020202020204" pitchFamily="34" charset="0"/>
              </a:rPr>
              <a:t>Riverside Health Center COVID-19 Testing Lab</a:t>
            </a:r>
            <a:endParaRPr lang="en-GB" sz="2200" cap="none" dirty="0">
              <a:solidFill>
                <a:schemeClr val="tx1"/>
              </a:solidFill>
              <a:latin typeface="Futura Hv BT Heavy" panose="020B0702020204020204" pitchFamily="34" charset="0"/>
              <a:cs typeface="Arial" panose="020B0604020202020204" pitchFamily="34" charset="0"/>
            </a:endParaRPr>
          </a:p>
        </p:txBody>
      </p:sp>
    </p:spTree>
    <p:extLst>
      <p:ext uri="{BB962C8B-B14F-4D97-AF65-F5344CB8AC3E}">
        <p14:creationId xmlns:p14="http://schemas.microsoft.com/office/powerpoint/2010/main" val="3408585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895567"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12: </a:t>
            </a:r>
            <a:r>
              <a:rPr lang="en-GB" sz="2200" cap="none" dirty="0">
                <a:solidFill>
                  <a:schemeClr val="tx1"/>
                </a:solidFill>
                <a:latin typeface="Futura Hv BT Heavy"/>
                <a:cs typeface="Futura Hv BT Heavy"/>
              </a:rPr>
              <a:t>Alternative Care Facility</a:t>
            </a:r>
          </a:p>
        </p:txBody>
      </p:sp>
      <p:sp>
        <p:nvSpPr>
          <p:cNvPr id="9" name="Rectangle 8">
            <a:extLst>
              <a:ext uri="{FF2B5EF4-FFF2-40B4-BE49-F238E27FC236}">
                <a16:creationId xmlns:a16="http://schemas.microsoft.com/office/drawing/2014/main" id="{990FD7D3-29F4-4810-9B62-7FC011315A05}"/>
              </a:ext>
            </a:extLst>
          </p:cNvPr>
          <p:cNvSpPr/>
          <p:nvPr/>
        </p:nvSpPr>
        <p:spPr>
          <a:xfrm>
            <a:off x="302115" y="889755"/>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Colorado Convention Center</a:t>
            </a:r>
          </a:p>
        </p:txBody>
      </p:sp>
      <p:graphicFrame>
        <p:nvGraphicFramePr>
          <p:cNvPr id="15" name="Diagram 14">
            <a:extLst>
              <a:ext uri="{FF2B5EF4-FFF2-40B4-BE49-F238E27FC236}">
                <a16:creationId xmlns:a16="http://schemas.microsoft.com/office/drawing/2014/main" id="{5D1B543D-C321-4DB5-B9BF-51047DED0FB5}"/>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Rectangle 9">
            <a:extLst>
              <a:ext uri="{FF2B5EF4-FFF2-40B4-BE49-F238E27FC236}">
                <a16:creationId xmlns:a16="http://schemas.microsoft.com/office/drawing/2014/main" id="{524B442C-89A5-4F22-BB50-0A8D9E98EBA3}"/>
              </a:ext>
            </a:extLst>
          </p:cNvPr>
          <p:cNvSpPr/>
          <p:nvPr/>
        </p:nvSpPr>
        <p:spPr>
          <a:xfrm>
            <a:off x="6318913" y="1400621"/>
            <a:ext cx="2520149" cy="32549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ED2F77C-AC72-4929-92FA-A183262EA5FF}"/>
              </a:ext>
            </a:extLst>
          </p:cNvPr>
          <p:cNvSpPr txBox="1"/>
          <p:nvPr/>
        </p:nvSpPr>
        <p:spPr>
          <a:xfrm>
            <a:off x="6318913" y="1777271"/>
            <a:ext cx="2520149" cy="2492990"/>
          </a:xfrm>
          <a:prstGeom prst="rect">
            <a:avLst/>
          </a:prstGeom>
          <a:noFill/>
        </p:spPr>
        <p:txBody>
          <a:bodyPr wrap="square" rtlCol="0">
            <a:spAutoFit/>
          </a:bodyPr>
          <a:lstStyle/>
          <a:p>
            <a:pPr lvl="0" algn="ctr"/>
            <a:r>
              <a:rPr lang="en-US" dirty="0">
                <a:solidFill>
                  <a:schemeClr val="bg1"/>
                </a:solidFill>
              </a:rPr>
              <a:t>Project Overview:</a:t>
            </a:r>
          </a:p>
          <a:p>
            <a:pPr lvl="0" algn="ctr"/>
            <a:endParaRPr lang="en-US" sz="1200" dirty="0">
              <a:solidFill>
                <a:schemeClr val="bg1"/>
              </a:solidFill>
            </a:endParaRPr>
          </a:p>
          <a:p>
            <a:pPr lvl="0" algn="just"/>
            <a:r>
              <a:rPr lang="en-US" sz="1400" dirty="0">
                <a:solidFill>
                  <a:schemeClr val="bg1"/>
                </a:solidFill>
              </a:rPr>
              <a:t>Adapt the Exhibit Hall level of the Colorado Convention Center into a 2,000-bed alternate care facility. This will house and support COVID positive patients who are in stable condition prior to fully discharging them to their homes. </a:t>
            </a:r>
          </a:p>
          <a:p>
            <a:pPr lvl="0" algn="ctr"/>
            <a:endParaRPr lang="en-US" sz="1400" dirty="0">
              <a:solidFill>
                <a:schemeClr val="bg1"/>
              </a:solidFill>
            </a:endParaRPr>
          </a:p>
        </p:txBody>
      </p:sp>
      <p:pic>
        <p:nvPicPr>
          <p:cNvPr id="5" name="Picture 4" descr="A picture containing drawing&#10;&#10;Description automatically generated">
            <a:extLst>
              <a:ext uri="{FF2B5EF4-FFF2-40B4-BE49-F238E27FC236}">
                <a16:creationId xmlns:a16="http://schemas.microsoft.com/office/drawing/2014/main" id="{A289C254-76EF-4648-828A-BB6E0F93FA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82328" y="544934"/>
            <a:ext cx="905322" cy="344821"/>
          </a:xfrm>
          <a:prstGeom prst="rect">
            <a:avLst/>
          </a:prstGeom>
        </p:spPr>
      </p:pic>
      <p:pic>
        <p:nvPicPr>
          <p:cNvPr id="14" name="Picture 13">
            <a:extLst>
              <a:ext uri="{FF2B5EF4-FFF2-40B4-BE49-F238E27FC236}">
                <a16:creationId xmlns:a16="http://schemas.microsoft.com/office/drawing/2014/main" id="{A3D15C2C-4199-4EE8-824A-0FA0EBEE2975}"/>
              </a:ext>
            </a:extLst>
          </p:cNvPr>
          <p:cNvPicPr>
            <a:picLocks noChangeAspect="1"/>
          </p:cNvPicPr>
          <p:nvPr/>
        </p:nvPicPr>
        <p:blipFill rotWithShape="1">
          <a:blip r:embed="rId18"/>
          <a:srcRect l="324" t="14658" r="1318" b="2416"/>
          <a:stretch/>
        </p:blipFill>
        <p:spPr>
          <a:xfrm>
            <a:off x="3122775" y="1431592"/>
            <a:ext cx="3030172" cy="1738388"/>
          </a:xfrm>
          <a:prstGeom prst="rect">
            <a:avLst/>
          </a:prstGeom>
        </p:spPr>
      </p:pic>
      <p:pic>
        <p:nvPicPr>
          <p:cNvPr id="21" name="Picture 20">
            <a:extLst>
              <a:ext uri="{FF2B5EF4-FFF2-40B4-BE49-F238E27FC236}">
                <a16:creationId xmlns:a16="http://schemas.microsoft.com/office/drawing/2014/main" id="{99B6B637-F97D-4BEA-9AAB-1C475F6777C0}"/>
              </a:ext>
            </a:extLst>
          </p:cNvPr>
          <p:cNvPicPr>
            <a:picLocks noChangeAspect="1"/>
          </p:cNvPicPr>
          <p:nvPr/>
        </p:nvPicPr>
        <p:blipFill rotWithShape="1">
          <a:blip r:embed="rId19"/>
          <a:srcRect b="3570"/>
          <a:stretch/>
        </p:blipFill>
        <p:spPr>
          <a:xfrm>
            <a:off x="347484" y="1431592"/>
            <a:ext cx="2723460" cy="1738388"/>
          </a:xfrm>
          <a:prstGeom prst="rect">
            <a:avLst/>
          </a:prstGeom>
        </p:spPr>
      </p:pic>
      <p:pic>
        <p:nvPicPr>
          <p:cNvPr id="1032" name="Picture 8" descr="Us Armycorpsofengineers Logo - United States Army Corps Of ...">
            <a:extLst>
              <a:ext uri="{FF2B5EF4-FFF2-40B4-BE49-F238E27FC236}">
                <a16:creationId xmlns:a16="http://schemas.microsoft.com/office/drawing/2014/main" id="{07D96DC5-CCC3-4F33-80A5-3ABFB4BD81A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02939" y="3595543"/>
            <a:ext cx="1067617" cy="81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207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225B74-7407-4F2F-A4D1-D4C7B19779C2}"/>
              </a:ext>
            </a:extLst>
          </p:cNvPr>
          <p:cNvSpPr/>
          <p:nvPr/>
        </p:nvSpPr>
        <p:spPr>
          <a:xfrm>
            <a:off x="6318913" y="1429645"/>
            <a:ext cx="2520149" cy="3196945"/>
          </a:xfrm>
          <a:prstGeom prst="rect">
            <a:avLst/>
          </a:prstGeom>
          <a:solidFill>
            <a:schemeClr val="bg2">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895567"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a:t>
            </a:r>
            <a:r>
              <a:rPr lang="en-GB" sz="2200" cap="none">
                <a:solidFill>
                  <a:srgbClr val="FF0000"/>
                </a:solidFill>
                <a:latin typeface="Futura Hv BT Heavy"/>
                <a:cs typeface="Futura Hv BT Heavy"/>
              </a:rPr>
              <a:t>Study 12: </a:t>
            </a:r>
            <a:r>
              <a:rPr lang="en-GB" sz="2200" cap="none" dirty="0">
                <a:solidFill>
                  <a:schemeClr val="tx1"/>
                </a:solidFill>
                <a:latin typeface="Futura Hv BT Heavy"/>
                <a:cs typeface="Futura Hv BT Heavy"/>
              </a:rPr>
              <a:t>Alternative Care Facility</a:t>
            </a: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Colorado Convention Center – Denver, CO</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a:extLst>
              <a:ext uri="{FF2B5EF4-FFF2-40B4-BE49-F238E27FC236}">
                <a16:creationId xmlns:a16="http://schemas.microsoft.com/office/drawing/2014/main" id="{BFE54CC4-5D73-48DE-A3F7-6961885F092B}"/>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7" name="Rectangle 6">
            <a:extLst>
              <a:ext uri="{FF2B5EF4-FFF2-40B4-BE49-F238E27FC236}">
                <a16:creationId xmlns:a16="http://schemas.microsoft.com/office/drawing/2014/main" id="{930A27AC-E2A9-4F4E-920C-8E525C0EED76}"/>
              </a:ext>
            </a:extLst>
          </p:cNvPr>
          <p:cNvSpPr/>
          <p:nvPr/>
        </p:nvSpPr>
        <p:spPr>
          <a:xfrm>
            <a:off x="6360203" y="1494658"/>
            <a:ext cx="2437567" cy="3082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746C9D1-5772-43BE-A074-756081FA5199}"/>
              </a:ext>
            </a:extLst>
          </p:cNvPr>
          <p:cNvGrpSpPr/>
          <p:nvPr/>
        </p:nvGrpSpPr>
        <p:grpSpPr>
          <a:xfrm>
            <a:off x="6528334" y="2769776"/>
            <a:ext cx="2101304" cy="1123189"/>
            <a:chOff x="6352471" y="2873818"/>
            <a:chExt cx="2437567" cy="1302928"/>
          </a:xfrm>
        </p:grpSpPr>
        <p:pic>
          <p:nvPicPr>
            <p:cNvPr id="4" name="Picture 3">
              <a:extLst>
                <a:ext uri="{FF2B5EF4-FFF2-40B4-BE49-F238E27FC236}">
                  <a16:creationId xmlns:a16="http://schemas.microsoft.com/office/drawing/2014/main" id="{CE21745F-DE96-440C-907C-9C17070217C8}"/>
                </a:ext>
              </a:extLst>
            </p:cNvPr>
            <p:cNvPicPr>
              <a:picLocks noChangeAspect="1"/>
            </p:cNvPicPr>
            <p:nvPr/>
          </p:nvPicPr>
          <p:blipFill>
            <a:blip r:embed="rId17"/>
            <a:stretch>
              <a:fillRect/>
            </a:stretch>
          </p:blipFill>
          <p:spPr>
            <a:xfrm>
              <a:off x="6352471" y="2873818"/>
              <a:ext cx="2437567" cy="703871"/>
            </a:xfrm>
            <a:prstGeom prst="rect">
              <a:avLst/>
            </a:prstGeom>
          </p:spPr>
        </p:pic>
        <p:pic>
          <p:nvPicPr>
            <p:cNvPr id="5" name="Picture 4">
              <a:extLst>
                <a:ext uri="{FF2B5EF4-FFF2-40B4-BE49-F238E27FC236}">
                  <a16:creationId xmlns:a16="http://schemas.microsoft.com/office/drawing/2014/main" id="{62521C16-415E-47B9-B607-6E6B996DD2E4}"/>
                </a:ext>
              </a:extLst>
            </p:cNvPr>
            <p:cNvPicPr>
              <a:picLocks noChangeAspect="1"/>
            </p:cNvPicPr>
            <p:nvPr/>
          </p:nvPicPr>
          <p:blipFill rotWithShape="1">
            <a:blip r:embed="rId18"/>
            <a:srcRect l="2065" r="4910" b="16833"/>
            <a:stretch/>
          </p:blipFill>
          <p:spPr>
            <a:xfrm>
              <a:off x="6357512" y="3570434"/>
              <a:ext cx="2431151" cy="606312"/>
            </a:xfrm>
            <a:prstGeom prst="rect">
              <a:avLst/>
            </a:prstGeom>
          </p:spPr>
        </p:pic>
      </p:grpSp>
      <p:pic>
        <p:nvPicPr>
          <p:cNvPr id="15" name="Picture 2" descr="Venue Directory &amp; Map | Denver Convention Center">
            <a:extLst>
              <a:ext uri="{FF2B5EF4-FFF2-40B4-BE49-F238E27FC236}">
                <a16:creationId xmlns:a16="http://schemas.microsoft.com/office/drawing/2014/main" id="{5EA7576B-CFED-42FB-AD6A-271CB3E7B383}"/>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78070" y="3938603"/>
            <a:ext cx="1881894" cy="5808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people posing for the camera&#10;&#10;Description automatically generated">
            <a:extLst>
              <a:ext uri="{FF2B5EF4-FFF2-40B4-BE49-F238E27FC236}">
                <a16:creationId xmlns:a16="http://schemas.microsoft.com/office/drawing/2014/main" id="{87457176-93AE-4AF3-8A2D-51B8263B3FBC}"/>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5920" t="14672" r="5800" b="19266"/>
          <a:stretch/>
        </p:blipFill>
        <p:spPr>
          <a:xfrm>
            <a:off x="6400801" y="1527938"/>
            <a:ext cx="2351306" cy="1218100"/>
          </a:xfrm>
          <a:prstGeom prst="rect">
            <a:avLst/>
          </a:prstGeom>
        </p:spPr>
      </p:pic>
      <p:graphicFrame>
        <p:nvGraphicFramePr>
          <p:cNvPr id="12" name="Diagram 11">
            <a:extLst>
              <a:ext uri="{FF2B5EF4-FFF2-40B4-BE49-F238E27FC236}">
                <a16:creationId xmlns:a16="http://schemas.microsoft.com/office/drawing/2014/main" id="{CE1B92DE-E40F-49D4-8376-C1BB2B23D64D}"/>
              </a:ext>
            </a:extLst>
          </p:cNvPr>
          <p:cNvGraphicFramePr/>
          <p:nvPr/>
        </p:nvGraphicFramePr>
        <p:xfrm>
          <a:off x="5636088" y="2466523"/>
          <a:ext cx="3202974" cy="158959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24" name="Picture 23">
            <a:extLst>
              <a:ext uri="{FF2B5EF4-FFF2-40B4-BE49-F238E27FC236}">
                <a16:creationId xmlns:a16="http://schemas.microsoft.com/office/drawing/2014/main" id="{C6E3FBF7-1264-4DE6-A9A1-0091AE504381}"/>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6864" r="26944" b="3800"/>
          <a:stretch/>
        </p:blipFill>
        <p:spPr>
          <a:xfrm>
            <a:off x="292354" y="3429000"/>
            <a:ext cx="1234649" cy="1197590"/>
          </a:xfrm>
          <a:prstGeom prst="rect">
            <a:avLst/>
          </a:prstGeom>
        </p:spPr>
      </p:pic>
      <p:pic>
        <p:nvPicPr>
          <p:cNvPr id="38" name="Picture 37">
            <a:extLst>
              <a:ext uri="{FF2B5EF4-FFF2-40B4-BE49-F238E27FC236}">
                <a16:creationId xmlns:a16="http://schemas.microsoft.com/office/drawing/2014/main" id="{AF87AD22-C270-4DFF-8C22-53FFED8C7440}"/>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5928" r="16298" b="9946"/>
          <a:stretch/>
        </p:blipFill>
        <p:spPr>
          <a:xfrm rot="5400000">
            <a:off x="298774" y="4798706"/>
            <a:ext cx="1230343" cy="1226110"/>
          </a:xfrm>
          <a:prstGeom prst="rect">
            <a:avLst/>
          </a:prstGeom>
        </p:spPr>
      </p:pic>
    </p:spTree>
    <p:extLst>
      <p:ext uri="{BB962C8B-B14F-4D97-AF65-F5344CB8AC3E}">
        <p14:creationId xmlns:p14="http://schemas.microsoft.com/office/powerpoint/2010/main" val="2407973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Copyright notice</a:t>
            </a:r>
          </a:p>
        </p:txBody>
      </p:sp>
      <p:sp>
        <p:nvSpPr>
          <p:cNvPr id="3" name="Content Placeholder 2"/>
          <p:cNvSpPr>
            <a:spLocks noGrp="1"/>
          </p:cNvSpPr>
          <p:nvPr>
            <p:ph idx="1"/>
          </p:nvPr>
        </p:nvSpPr>
        <p:spPr/>
        <p:txBody>
          <a:bodyPr/>
          <a:lstStyle/>
          <a:p>
            <a:pPr marL="0" indent="0" defTabSz="367383">
              <a:lnSpc>
                <a:spcPct val="100000"/>
              </a:lnSpc>
              <a:spcBef>
                <a:spcPct val="50000"/>
              </a:spcBef>
              <a:buNone/>
            </a:pPr>
            <a:r>
              <a:rPr lang="en-US" sz="2000" dirty="0">
                <a:latin typeface="Arial"/>
                <a:ea typeface="MS PGothic" pitchFamily="34" charset="-128"/>
              </a:rPr>
              <a:t>This presentation is protected by US and International Copyright laws. Reproduction, distribution, display and use of the presentation without written permission of the AIA is prohibited.</a:t>
            </a:r>
          </a:p>
          <a:p>
            <a:pPr marL="0" indent="0" defTabSz="367383">
              <a:lnSpc>
                <a:spcPct val="100000"/>
              </a:lnSpc>
              <a:spcBef>
                <a:spcPct val="50000"/>
              </a:spcBef>
              <a:buNone/>
            </a:pPr>
            <a:endParaRPr lang="en-US" dirty="0">
              <a:latin typeface="Arial"/>
              <a:ea typeface="MS PGothic" pitchFamily="34" charset="-128"/>
            </a:endParaRPr>
          </a:p>
          <a:p>
            <a:pPr marL="0" indent="0" defTabSz="367383">
              <a:lnSpc>
                <a:spcPct val="100000"/>
              </a:lnSpc>
              <a:spcBef>
                <a:spcPct val="50000"/>
              </a:spcBef>
              <a:buNone/>
            </a:pPr>
            <a:endParaRPr lang="en-US" dirty="0">
              <a:latin typeface="Arial"/>
              <a:ea typeface="MS PGothic" pitchFamily="34" charset="-128"/>
            </a:endParaRPr>
          </a:p>
          <a:p>
            <a:pPr marL="0" indent="0" defTabSz="367383">
              <a:lnSpc>
                <a:spcPct val="100000"/>
              </a:lnSpc>
              <a:spcBef>
                <a:spcPct val="50000"/>
              </a:spcBef>
              <a:buNone/>
            </a:pPr>
            <a:endParaRPr lang="en-US" dirty="0">
              <a:latin typeface="Arial"/>
              <a:ea typeface="MS PGothic" pitchFamily="34" charset="-128"/>
            </a:endParaRPr>
          </a:p>
          <a:p>
            <a:pPr marL="0" indent="0" defTabSz="367383">
              <a:lnSpc>
                <a:spcPct val="100000"/>
              </a:lnSpc>
              <a:spcBef>
                <a:spcPct val="50000"/>
              </a:spcBef>
              <a:buNone/>
            </a:pPr>
            <a:r>
              <a:rPr lang="en-US" dirty="0">
                <a:latin typeface="Arial"/>
                <a:ea typeface="MS PGothic" pitchFamily="34" charset="-128"/>
              </a:rPr>
              <a:t>© </a:t>
            </a:r>
            <a:r>
              <a:rPr lang="en-US" dirty="0">
                <a:solidFill>
                  <a:prstClr val="black"/>
                </a:solidFill>
                <a:latin typeface="Arial"/>
                <a:ea typeface="MS PGothic" pitchFamily="34" charset="-128"/>
              </a:rPr>
              <a:t>The American Institute of Architects </a:t>
            </a:r>
            <a:r>
              <a:rPr lang="en-US" dirty="0">
                <a:latin typeface="Arial"/>
                <a:ea typeface="MS PGothic" pitchFamily="34" charset="-128"/>
              </a:rPr>
              <a:t>2020 </a:t>
            </a:r>
            <a:endParaRPr lang="en-US" dirty="0">
              <a:solidFill>
                <a:prstClr val="black"/>
              </a:solidFill>
              <a:latin typeface="Arial"/>
              <a:ea typeface="MS PGothic" pitchFamily="34" charset="-128"/>
            </a:endParaRPr>
          </a:p>
          <a:p>
            <a:pPr marL="0" indent="0">
              <a:buNone/>
            </a:pPr>
            <a:endParaRPr lang="en-US" dirty="0"/>
          </a:p>
        </p:txBody>
      </p:sp>
    </p:spTree>
    <p:extLst>
      <p:ext uri="{BB962C8B-B14F-4D97-AF65-F5344CB8AC3E}">
        <p14:creationId xmlns:p14="http://schemas.microsoft.com/office/powerpoint/2010/main" val="275967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2AC122-492D-4CF1-8C5B-EB818A0CE7EE}"/>
              </a:ext>
            </a:extLst>
          </p:cNvPr>
          <p:cNvPicPr>
            <a:picLocks noChangeAspect="1"/>
          </p:cNvPicPr>
          <p:nvPr/>
        </p:nvPicPr>
        <p:blipFill rotWithShape="1">
          <a:blip r:embed="rId2"/>
          <a:srcRect l="3861" r="15882"/>
          <a:stretch/>
        </p:blipFill>
        <p:spPr>
          <a:xfrm>
            <a:off x="6318913" y="1388783"/>
            <a:ext cx="2520149" cy="3266827"/>
          </a:xfrm>
          <a:prstGeom prst="rect">
            <a:avLst/>
          </a:prstGeom>
        </p:spPr>
      </p:pic>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6032214"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1: </a:t>
            </a:r>
            <a:r>
              <a:rPr lang="en-GB" sz="2200" cap="none" dirty="0">
                <a:solidFill>
                  <a:schemeClr val="tx1"/>
                </a:solidFill>
                <a:latin typeface="Futura Hv BT Heavy"/>
                <a:cs typeface="Futura Hv BT Heavy"/>
              </a:rPr>
              <a:t>COVID-19 Surge Facility</a:t>
            </a: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East Orange General Hospital </a:t>
            </a:r>
          </a:p>
        </p:txBody>
      </p:sp>
      <p:sp>
        <p:nvSpPr>
          <p:cNvPr id="3" name="Freeform: Shape 2">
            <a:extLst>
              <a:ext uri="{FF2B5EF4-FFF2-40B4-BE49-F238E27FC236}">
                <a16:creationId xmlns:a16="http://schemas.microsoft.com/office/drawing/2014/main" id="{1CEE670A-657A-4E2D-896E-70B5638FFEF9}"/>
              </a:ext>
            </a:extLst>
          </p:cNvPr>
          <p:cNvSpPr/>
          <p:nvPr/>
        </p:nvSpPr>
        <p:spPr>
          <a:xfrm>
            <a:off x="302115" y="1388784"/>
            <a:ext cx="5895567" cy="1830889"/>
          </a:xfrm>
          <a:custGeom>
            <a:avLst/>
            <a:gdLst>
              <a:gd name="connsiteX0" fmla="*/ 0 w 5895567"/>
              <a:gd name="connsiteY0" fmla="*/ 0 h 1830889"/>
              <a:gd name="connsiteX1" fmla="*/ 5895567 w 5895567"/>
              <a:gd name="connsiteY1" fmla="*/ 0 h 1830889"/>
              <a:gd name="connsiteX2" fmla="*/ 5895567 w 5895567"/>
              <a:gd name="connsiteY2" fmla="*/ 1830889 h 1830889"/>
              <a:gd name="connsiteX3" fmla="*/ 0 w 5895567"/>
              <a:gd name="connsiteY3" fmla="*/ 1830889 h 1830889"/>
              <a:gd name="connsiteX4" fmla="*/ 0 w 5895567"/>
              <a:gd name="connsiteY4" fmla="*/ 0 h 183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567" h="1830889">
                <a:moveTo>
                  <a:pt x="0" y="0"/>
                </a:moveTo>
                <a:lnTo>
                  <a:pt x="5895567" y="0"/>
                </a:lnTo>
                <a:lnTo>
                  <a:pt x="5895567" y="1830889"/>
                </a:lnTo>
                <a:lnTo>
                  <a:pt x="0" y="1830889"/>
                </a:lnTo>
                <a:lnTo>
                  <a:pt x="0" y="0"/>
                </a:lnTo>
                <a:close/>
              </a:path>
            </a:pathLst>
          </a:custGeom>
          <a:solidFill>
            <a:schemeClr val="bg1">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600" b="1" kern="1200" dirty="0"/>
              <a:t>Mission:</a:t>
            </a:r>
            <a:r>
              <a:rPr lang="en-US" sz="1600" kern="1200" dirty="0"/>
              <a:t> to assemble a comprehensive Design/Build + Project Management + Safety Team in 5 days to be ready to convert a closed and partially abandoned office building outside East Orange General Hospital into a 250-Bed Non-Acute Covid-19 Surge Patient Care Facility in 14 days from Notice to Proceed.</a:t>
            </a:r>
          </a:p>
        </p:txBody>
      </p:sp>
      <p:sp>
        <p:nvSpPr>
          <p:cNvPr id="5" name="Freeform: Shape 4">
            <a:extLst>
              <a:ext uri="{FF2B5EF4-FFF2-40B4-BE49-F238E27FC236}">
                <a16:creationId xmlns:a16="http://schemas.microsoft.com/office/drawing/2014/main" id="{99795D22-020C-42C6-A43C-819B9840E6FA}"/>
              </a:ext>
            </a:extLst>
          </p:cNvPr>
          <p:cNvSpPr/>
          <p:nvPr/>
        </p:nvSpPr>
        <p:spPr>
          <a:xfrm>
            <a:off x="300892" y="3421440"/>
            <a:ext cx="5896789" cy="1227812"/>
          </a:xfrm>
          <a:custGeom>
            <a:avLst/>
            <a:gdLst>
              <a:gd name="connsiteX0" fmla="*/ 0 w 4594085"/>
              <a:gd name="connsiteY0" fmla="*/ 0 h 1227812"/>
              <a:gd name="connsiteX1" fmla="*/ 4594085 w 4594085"/>
              <a:gd name="connsiteY1" fmla="*/ 0 h 1227812"/>
              <a:gd name="connsiteX2" fmla="*/ 4594085 w 4594085"/>
              <a:gd name="connsiteY2" fmla="*/ 1227812 h 1227812"/>
              <a:gd name="connsiteX3" fmla="*/ 0 w 4594085"/>
              <a:gd name="connsiteY3" fmla="*/ 1227812 h 1227812"/>
              <a:gd name="connsiteX4" fmla="*/ 0 w 4594085"/>
              <a:gd name="connsiteY4" fmla="*/ 0 h 12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1227812">
                <a:moveTo>
                  <a:pt x="0" y="0"/>
                </a:moveTo>
                <a:lnTo>
                  <a:pt x="4594085" y="0"/>
                </a:lnTo>
                <a:lnTo>
                  <a:pt x="4594085" y="1227812"/>
                </a:lnTo>
                <a:lnTo>
                  <a:pt x="0" y="1227812"/>
                </a:lnTo>
                <a:lnTo>
                  <a:pt x="0" y="0"/>
                </a:lnTo>
                <a:close/>
              </a:path>
            </a:pathLst>
          </a:custGeom>
          <a:solidFill>
            <a:schemeClr val="bg1">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600" b="1" kern="1200" dirty="0"/>
              <a:t>Client: </a:t>
            </a:r>
            <a:r>
              <a:rPr lang="en-US" sz="1600" kern="1200" dirty="0"/>
              <a:t>New Jersey Department of Health </a:t>
            </a:r>
          </a:p>
          <a:p>
            <a:pPr marL="0" lvl="0" indent="0" algn="ctr" defTabSz="800100">
              <a:lnSpc>
                <a:spcPct val="90000"/>
              </a:lnSpc>
              <a:spcBef>
                <a:spcPct val="0"/>
              </a:spcBef>
              <a:spcAft>
                <a:spcPct val="35000"/>
              </a:spcAft>
              <a:buNone/>
            </a:pPr>
            <a:r>
              <a:rPr lang="en-US" sz="1600" b="1" kern="1200" dirty="0"/>
              <a:t>Operator: </a:t>
            </a:r>
            <a:r>
              <a:rPr lang="en-US" sz="1600" kern="1200" dirty="0"/>
              <a:t>East Orange General Hospital </a:t>
            </a:r>
          </a:p>
          <a:p>
            <a:pPr marL="0" lvl="0" indent="0" algn="ctr" defTabSz="800100">
              <a:lnSpc>
                <a:spcPct val="90000"/>
              </a:lnSpc>
              <a:spcBef>
                <a:spcPct val="0"/>
              </a:spcBef>
              <a:spcAft>
                <a:spcPct val="35000"/>
              </a:spcAft>
              <a:buNone/>
            </a:pPr>
            <a:r>
              <a:rPr lang="en-US" sz="1600" b="1" kern="1200" dirty="0"/>
              <a:t>Contract: </a:t>
            </a:r>
            <a:r>
              <a:rPr lang="en-US" sz="1600" kern="1200" dirty="0"/>
              <a:t>U.S. Army Corps of Engineers, Cutting Edge Group</a:t>
            </a:r>
          </a:p>
        </p:txBody>
      </p:sp>
      <p:sp>
        <p:nvSpPr>
          <p:cNvPr id="7" name="Freeform: Shape 6">
            <a:extLst>
              <a:ext uri="{FF2B5EF4-FFF2-40B4-BE49-F238E27FC236}">
                <a16:creationId xmlns:a16="http://schemas.microsoft.com/office/drawing/2014/main" id="{BC6CE09D-EFC5-4E4F-A7AB-CB76B8F96C3F}"/>
              </a:ext>
            </a:extLst>
          </p:cNvPr>
          <p:cNvSpPr/>
          <p:nvPr/>
        </p:nvSpPr>
        <p:spPr>
          <a:xfrm>
            <a:off x="300892" y="4802128"/>
            <a:ext cx="5896789" cy="1227812"/>
          </a:xfrm>
          <a:custGeom>
            <a:avLst/>
            <a:gdLst>
              <a:gd name="connsiteX0" fmla="*/ 0 w 4594085"/>
              <a:gd name="connsiteY0" fmla="*/ 0 h 1227812"/>
              <a:gd name="connsiteX1" fmla="*/ 4594085 w 4594085"/>
              <a:gd name="connsiteY1" fmla="*/ 0 h 1227812"/>
              <a:gd name="connsiteX2" fmla="*/ 4594085 w 4594085"/>
              <a:gd name="connsiteY2" fmla="*/ 1227812 h 1227812"/>
              <a:gd name="connsiteX3" fmla="*/ 0 w 4594085"/>
              <a:gd name="connsiteY3" fmla="*/ 1227812 h 1227812"/>
              <a:gd name="connsiteX4" fmla="*/ 0 w 4594085"/>
              <a:gd name="connsiteY4" fmla="*/ 0 h 12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1227812">
                <a:moveTo>
                  <a:pt x="0" y="0"/>
                </a:moveTo>
                <a:lnTo>
                  <a:pt x="4594085" y="0"/>
                </a:lnTo>
                <a:lnTo>
                  <a:pt x="4594085" y="1227812"/>
                </a:lnTo>
                <a:lnTo>
                  <a:pt x="0" y="1227812"/>
                </a:lnTo>
                <a:lnTo>
                  <a:pt x="0" y="0"/>
                </a:lnTo>
                <a:close/>
              </a:path>
            </a:pathLst>
          </a:custGeom>
          <a:solidFill>
            <a:schemeClr val="bg1">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600" b="1" kern="1200" spc="-30" dirty="0"/>
              <a:t>Challenge: </a:t>
            </a:r>
            <a:r>
              <a:rPr lang="en-US" sz="1600" kern="1200" spc="-30" dirty="0"/>
              <a:t>team required to rapidly assess conditions of the building, available space for 250 beds and program, systems and life safety status, and determine code compliance to achieve program goals with available materials, labor, trade talent, equipment and existing systems and complete the renovation in 14 days from Notice to Proceed.</a:t>
            </a:r>
          </a:p>
        </p:txBody>
      </p:sp>
      <p:graphicFrame>
        <p:nvGraphicFramePr>
          <p:cNvPr id="20" name="Diagram 19">
            <a:extLst>
              <a:ext uri="{FF2B5EF4-FFF2-40B4-BE49-F238E27FC236}">
                <a16:creationId xmlns:a16="http://schemas.microsoft.com/office/drawing/2014/main" id="{7853882E-7FD0-4277-B690-F8B44232D9B0}"/>
              </a:ext>
            </a:extLst>
          </p:cNvPr>
          <p:cNvGraphicFramePr/>
          <p:nvPr>
            <p:extLst>
              <p:ext uri="{D42A27DB-BD31-4B8C-83A1-F6EECF244321}">
                <p14:modId xmlns:p14="http://schemas.microsoft.com/office/powerpoint/2010/main" val="422177103"/>
              </p:ext>
            </p:extLst>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512DC2CC-1104-42B4-8FA7-A1C3E83122C0}"/>
              </a:ext>
            </a:extLst>
          </p:cNvPr>
          <p:cNvSpPr/>
          <p:nvPr/>
        </p:nvSpPr>
        <p:spPr>
          <a:xfrm>
            <a:off x="6318912" y="163363"/>
            <a:ext cx="2520151" cy="107299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4A7E584-FF7C-41E5-B505-C0BA6FD72F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783" b="6043"/>
          <a:stretch/>
        </p:blipFill>
        <p:spPr>
          <a:xfrm>
            <a:off x="6306262" y="0"/>
            <a:ext cx="2505956" cy="1213434"/>
          </a:xfrm>
          <a:prstGeom prst="rect">
            <a:avLst/>
          </a:prstGeom>
        </p:spPr>
      </p:pic>
      <p:pic>
        <p:nvPicPr>
          <p:cNvPr id="17" name="Picture 16">
            <a:extLst>
              <a:ext uri="{FF2B5EF4-FFF2-40B4-BE49-F238E27FC236}">
                <a16:creationId xmlns:a16="http://schemas.microsoft.com/office/drawing/2014/main" id="{CF8C737A-2235-4FE5-B7C8-CD80E0953E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6158" y="812782"/>
            <a:ext cx="1686164" cy="325551"/>
          </a:xfrm>
          <a:prstGeom prst="rect">
            <a:avLst/>
          </a:prstGeom>
        </p:spPr>
      </p:pic>
    </p:spTree>
    <p:extLst>
      <p:ext uri="{BB962C8B-B14F-4D97-AF65-F5344CB8AC3E}">
        <p14:creationId xmlns:p14="http://schemas.microsoft.com/office/powerpoint/2010/main" val="834819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350AFD-A3DC-42D2-841C-1095C1B97C24}"/>
              </a:ext>
            </a:extLst>
          </p:cNvPr>
          <p:cNvSpPr/>
          <p:nvPr/>
        </p:nvSpPr>
        <p:spPr>
          <a:xfrm>
            <a:off x="6318912" y="163363"/>
            <a:ext cx="2520151" cy="107299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F585A795-2B4F-45C7-A97E-8E7BEFB489BF" descr="F585A795-2B4F-45C7-A97E-8E7BEFB489BF">
            <a:extLst>
              <a:ext uri="{FF2B5EF4-FFF2-40B4-BE49-F238E27FC236}">
                <a16:creationId xmlns:a16="http://schemas.microsoft.com/office/drawing/2014/main" id="{B7E77FA7-807E-49F2-8900-CF2D9909184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519"/>
          <a:stretch/>
        </p:blipFill>
        <p:spPr bwMode="auto">
          <a:xfrm>
            <a:off x="6318913" y="3076931"/>
            <a:ext cx="2520149" cy="15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A group of people standing in front of a building&#10;&#10;Description automatically generated">
            <a:extLst>
              <a:ext uri="{FF2B5EF4-FFF2-40B4-BE49-F238E27FC236}">
                <a16:creationId xmlns:a16="http://schemas.microsoft.com/office/drawing/2014/main" id="{983CCB3F-52D8-4A9A-A84A-6B81ADE47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8912" y="1400278"/>
            <a:ext cx="2520150" cy="1676652"/>
          </a:xfrm>
          <a:prstGeom prst="rect">
            <a:avLst/>
          </a:prstGeom>
        </p:spPr>
      </p:pic>
      <p:sp>
        <p:nvSpPr>
          <p:cNvPr id="4" name="Freeform: Shape 3">
            <a:extLst>
              <a:ext uri="{FF2B5EF4-FFF2-40B4-BE49-F238E27FC236}">
                <a16:creationId xmlns:a16="http://schemas.microsoft.com/office/drawing/2014/main" id="{7BD7A5EE-B471-4ABF-AAA7-E300DC451C5A}"/>
              </a:ext>
            </a:extLst>
          </p:cNvPr>
          <p:cNvSpPr/>
          <p:nvPr/>
        </p:nvSpPr>
        <p:spPr>
          <a:xfrm>
            <a:off x="302115" y="1394321"/>
            <a:ext cx="5895567" cy="1830889"/>
          </a:xfrm>
          <a:custGeom>
            <a:avLst/>
            <a:gdLst>
              <a:gd name="connsiteX0" fmla="*/ 0 w 5895567"/>
              <a:gd name="connsiteY0" fmla="*/ 0 h 1830889"/>
              <a:gd name="connsiteX1" fmla="*/ 5895567 w 5895567"/>
              <a:gd name="connsiteY1" fmla="*/ 0 h 1830889"/>
              <a:gd name="connsiteX2" fmla="*/ 5895567 w 5895567"/>
              <a:gd name="connsiteY2" fmla="*/ 1830889 h 1830889"/>
              <a:gd name="connsiteX3" fmla="*/ 0 w 5895567"/>
              <a:gd name="connsiteY3" fmla="*/ 1830889 h 1830889"/>
              <a:gd name="connsiteX4" fmla="*/ 0 w 5895567"/>
              <a:gd name="connsiteY4" fmla="*/ 0 h 183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567" h="1830889">
                <a:moveTo>
                  <a:pt x="0" y="0"/>
                </a:moveTo>
                <a:lnTo>
                  <a:pt x="5895567" y="0"/>
                </a:lnTo>
                <a:lnTo>
                  <a:pt x="5895567" y="1830889"/>
                </a:lnTo>
                <a:lnTo>
                  <a:pt x="0" y="1830889"/>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400" b="1" dirty="0"/>
              <a:t>The Solution: </a:t>
            </a:r>
            <a:r>
              <a:rPr lang="en-US" sz="1400" dirty="0"/>
              <a:t>rapid assessment of systems, infrastructure and assets w/in the building by each team member on Day One; quick formulation of program, work scopes and critical path schedules based on available materials, parts and equipment; rapid decisions, approvals and support from owners/Authorities Having Jurisdiction to maintain schedule; ongoing reviews of submittals, work in place and changes due to field conditions by all team members; continuous onsite presence of all principals; structured communication with integrated team through twice daily project team meetings to keep the process nimble and moving forward at the seemingly impossible pace required.</a:t>
            </a:r>
          </a:p>
        </p:txBody>
      </p:sp>
      <p:sp>
        <p:nvSpPr>
          <p:cNvPr id="6" name="Freeform: Shape 5">
            <a:extLst>
              <a:ext uri="{FF2B5EF4-FFF2-40B4-BE49-F238E27FC236}">
                <a16:creationId xmlns:a16="http://schemas.microsoft.com/office/drawing/2014/main" id="{D0915E71-DAB4-40C8-B492-3C176288C43B}"/>
              </a:ext>
            </a:extLst>
          </p:cNvPr>
          <p:cNvSpPr/>
          <p:nvPr/>
        </p:nvSpPr>
        <p:spPr>
          <a:xfrm>
            <a:off x="300892" y="3426978"/>
            <a:ext cx="5896789" cy="1227812"/>
          </a:xfrm>
          <a:custGeom>
            <a:avLst/>
            <a:gdLst>
              <a:gd name="connsiteX0" fmla="*/ 0 w 4594085"/>
              <a:gd name="connsiteY0" fmla="*/ 0 h 1227812"/>
              <a:gd name="connsiteX1" fmla="*/ 4594085 w 4594085"/>
              <a:gd name="connsiteY1" fmla="*/ 0 h 1227812"/>
              <a:gd name="connsiteX2" fmla="*/ 4594085 w 4594085"/>
              <a:gd name="connsiteY2" fmla="*/ 1227812 h 1227812"/>
              <a:gd name="connsiteX3" fmla="*/ 0 w 4594085"/>
              <a:gd name="connsiteY3" fmla="*/ 1227812 h 1227812"/>
              <a:gd name="connsiteX4" fmla="*/ 0 w 4594085"/>
              <a:gd name="connsiteY4" fmla="*/ 0 h 12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1227812">
                <a:moveTo>
                  <a:pt x="0" y="0"/>
                </a:moveTo>
                <a:lnTo>
                  <a:pt x="4594085" y="0"/>
                </a:lnTo>
                <a:lnTo>
                  <a:pt x="4594085" y="1227812"/>
                </a:lnTo>
                <a:lnTo>
                  <a:pt x="0" y="1227812"/>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400" b="1" spc="-10" dirty="0"/>
              <a:t>Accomplishments: </a:t>
            </a:r>
            <a:r>
              <a:rPr lang="en-US" sz="1400" spc="-10" dirty="0"/>
              <a:t>Created 250 patient bed spaces for non-acute COVID-19 patients; Replaced/restored 123 sinks, 70 toilets, &amp; 24 showers; Created/restored 13 nurse stations; Installed 30 miles of electrical cable and  30,000 sf of flooring; Constructed 420 linear feet of 6’-high partition walls; Polished &amp; sealed 80,000 sf of flooring; worked 24,000 hours with ZERO lost time and ZERO recordable incidents with NO workers diagnosed with Covid-19</a:t>
            </a:r>
          </a:p>
        </p:txBody>
      </p:sp>
      <p:sp>
        <p:nvSpPr>
          <p:cNvPr id="10" name="Freeform: Shape 9">
            <a:extLst>
              <a:ext uri="{FF2B5EF4-FFF2-40B4-BE49-F238E27FC236}">
                <a16:creationId xmlns:a16="http://schemas.microsoft.com/office/drawing/2014/main" id="{0AE15F7B-8B03-458D-A45E-A216DF5198E1}"/>
              </a:ext>
            </a:extLst>
          </p:cNvPr>
          <p:cNvSpPr/>
          <p:nvPr/>
        </p:nvSpPr>
        <p:spPr>
          <a:xfrm>
            <a:off x="300892" y="4802128"/>
            <a:ext cx="5896789" cy="1227812"/>
          </a:xfrm>
          <a:custGeom>
            <a:avLst/>
            <a:gdLst>
              <a:gd name="connsiteX0" fmla="*/ 0 w 4594085"/>
              <a:gd name="connsiteY0" fmla="*/ 0 h 1227812"/>
              <a:gd name="connsiteX1" fmla="*/ 4594085 w 4594085"/>
              <a:gd name="connsiteY1" fmla="*/ 0 h 1227812"/>
              <a:gd name="connsiteX2" fmla="*/ 4594085 w 4594085"/>
              <a:gd name="connsiteY2" fmla="*/ 1227812 h 1227812"/>
              <a:gd name="connsiteX3" fmla="*/ 0 w 4594085"/>
              <a:gd name="connsiteY3" fmla="*/ 1227812 h 1227812"/>
              <a:gd name="connsiteX4" fmla="*/ 0 w 4594085"/>
              <a:gd name="connsiteY4" fmla="*/ 0 h 122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085" h="1227812">
                <a:moveTo>
                  <a:pt x="0" y="0"/>
                </a:moveTo>
                <a:lnTo>
                  <a:pt x="4594085" y="0"/>
                </a:lnTo>
                <a:lnTo>
                  <a:pt x="4594085" y="1227812"/>
                </a:lnTo>
                <a:lnTo>
                  <a:pt x="0" y="1227812"/>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28016" rIns="128016" bIns="128016" numCol="1" spcCol="1270" anchor="ctr" anchorCtr="0">
            <a:noAutofit/>
          </a:bodyPr>
          <a:lstStyle/>
          <a:p>
            <a:pPr marL="1604963" lvl="0" defTabSz="800100">
              <a:spcBef>
                <a:spcPct val="0"/>
              </a:spcBef>
            </a:pPr>
            <a:r>
              <a:rPr lang="en-US" sz="1400" b="1" dirty="0"/>
              <a:t>Client: </a:t>
            </a:r>
            <a:r>
              <a:rPr lang="en-US" sz="1400" dirty="0"/>
              <a:t>U.S. Army Corps of Engineers</a:t>
            </a:r>
          </a:p>
          <a:p>
            <a:pPr marL="1604963" lvl="0" defTabSz="800100">
              <a:spcBef>
                <a:spcPct val="0"/>
              </a:spcBef>
            </a:pPr>
            <a:r>
              <a:rPr lang="en-US" sz="1400" b="1" dirty="0"/>
              <a:t>Constructors: </a:t>
            </a:r>
            <a:r>
              <a:rPr lang="en-US" sz="1400" dirty="0"/>
              <a:t>Cutting Edge Group LLC/</a:t>
            </a:r>
            <a:r>
              <a:rPr lang="en-US" sz="1400" dirty="0" err="1"/>
              <a:t>Archstone</a:t>
            </a:r>
            <a:r>
              <a:rPr lang="en-US" sz="1400" dirty="0"/>
              <a:t> Group</a:t>
            </a:r>
          </a:p>
          <a:p>
            <a:pPr marL="1604963" lvl="0" defTabSz="800100">
              <a:spcBef>
                <a:spcPct val="0"/>
              </a:spcBef>
            </a:pPr>
            <a:r>
              <a:rPr lang="en-US" sz="1400" b="1" dirty="0"/>
              <a:t>Project Manager: </a:t>
            </a:r>
            <a:r>
              <a:rPr lang="en-US" sz="1400" dirty="0"/>
              <a:t>Tetra Tech</a:t>
            </a:r>
          </a:p>
          <a:p>
            <a:pPr marL="1604963" lvl="0" defTabSz="800100">
              <a:spcBef>
                <a:spcPct val="0"/>
              </a:spcBef>
            </a:pPr>
            <a:r>
              <a:rPr lang="en-US" sz="1400" b="1" dirty="0"/>
              <a:t>Design Team: </a:t>
            </a:r>
            <a:r>
              <a:rPr lang="en-US" sz="1400" dirty="0"/>
              <a:t>Jeffrey Berman Architect </a:t>
            </a:r>
          </a:p>
          <a:p>
            <a:pPr marL="1604963" lvl="0" defTabSz="800100">
              <a:spcBef>
                <a:spcPct val="0"/>
              </a:spcBef>
              <a:spcAft>
                <a:spcPct val="35000"/>
              </a:spcAft>
            </a:pPr>
            <a:r>
              <a:rPr lang="en-US" sz="1400" dirty="0"/>
              <a:t>Cosentini Associates Consulting Engineers</a:t>
            </a:r>
          </a:p>
        </p:txBody>
      </p:sp>
      <p:graphicFrame>
        <p:nvGraphicFramePr>
          <p:cNvPr id="20" name="Diagram 19">
            <a:extLst>
              <a:ext uri="{FF2B5EF4-FFF2-40B4-BE49-F238E27FC236}">
                <a16:creationId xmlns:a16="http://schemas.microsoft.com/office/drawing/2014/main" id="{7853882E-7FD0-4277-B690-F8B44232D9B0}"/>
              </a:ext>
            </a:extLst>
          </p:cNvPr>
          <p:cNvGraphicFramePr/>
          <p:nvPr>
            <p:extLst>
              <p:ext uri="{D42A27DB-BD31-4B8C-83A1-F6EECF244321}">
                <p14:modId xmlns:p14="http://schemas.microsoft.com/office/powerpoint/2010/main" val="911971682"/>
              </p:ext>
            </p:extLst>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a:extLst>
              <a:ext uri="{FF2B5EF4-FFF2-40B4-BE49-F238E27FC236}">
                <a16:creationId xmlns:a16="http://schemas.microsoft.com/office/drawing/2014/main" id="{DB8A888E-1B00-4C21-911C-7A8621C4BB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3783" b="6043"/>
          <a:stretch/>
        </p:blipFill>
        <p:spPr>
          <a:xfrm>
            <a:off x="6445406" y="147913"/>
            <a:ext cx="2141034" cy="751846"/>
          </a:xfrm>
          <a:prstGeom prst="rect">
            <a:avLst/>
          </a:prstGeom>
        </p:spPr>
      </p:pic>
      <p:pic>
        <p:nvPicPr>
          <p:cNvPr id="21" name="Picture 20">
            <a:extLst>
              <a:ext uri="{FF2B5EF4-FFF2-40B4-BE49-F238E27FC236}">
                <a16:creationId xmlns:a16="http://schemas.microsoft.com/office/drawing/2014/main" id="{ADF3967A-5277-4D41-86BA-420037152C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6158" y="774840"/>
            <a:ext cx="1686164" cy="325551"/>
          </a:xfrm>
          <a:prstGeom prst="rect">
            <a:avLst/>
          </a:prstGeom>
        </p:spPr>
      </p:pic>
      <p:sp>
        <p:nvSpPr>
          <p:cNvPr id="22" name="Title 3">
            <a:extLst>
              <a:ext uri="{FF2B5EF4-FFF2-40B4-BE49-F238E27FC236}">
                <a16:creationId xmlns:a16="http://schemas.microsoft.com/office/drawing/2014/main" id="{60D274B5-BD00-48EE-BA47-6F98347B9BDC}"/>
              </a:ext>
            </a:extLst>
          </p:cNvPr>
          <p:cNvSpPr txBox="1">
            <a:spLocks/>
          </p:cNvSpPr>
          <p:nvPr/>
        </p:nvSpPr>
        <p:spPr bwMode="auto">
          <a:xfrm>
            <a:off x="165468" y="278173"/>
            <a:ext cx="6032214"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1: </a:t>
            </a:r>
            <a:r>
              <a:rPr lang="en-GB" sz="2200" cap="none" dirty="0">
                <a:solidFill>
                  <a:schemeClr val="tx1"/>
                </a:solidFill>
                <a:latin typeface="Futura Hv BT Heavy"/>
                <a:cs typeface="Futura Hv BT Heavy"/>
              </a:rPr>
              <a:t>COVID-19 Surge Facility</a:t>
            </a:r>
          </a:p>
        </p:txBody>
      </p:sp>
      <p:sp>
        <p:nvSpPr>
          <p:cNvPr id="23" name="Rectangle 22">
            <a:extLst>
              <a:ext uri="{FF2B5EF4-FFF2-40B4-BE49-F238E27FC236}">
                <a16:creationId xmlns:a16="http://schemas.microsoft.com/office/drawing/2014/main" id="{124A801E-3BBE-4AC4-A718-5720C300DD1A}"/>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East Orange General Hospital </a:t>
            </a:r>
          </a:p>
        </p:txBody>
      </p:sp>
      <p:pic>
        <p:nvPicPr>
          <p:cNvPr id="1028" name="Picture 4">
            <a:extLst>
              <a:ext uri="{FF2B5EF4-FFF2-40B4-BE49-F238E27FC236}">
                <a16:creationId xmlns:a16="http://schemas.microsoft.com/office/drawing/2014/main" id="{C6BFA870-A851-42B5-B3E0-496B51E4A76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5713" y="4921876"/>
            <a:ext cx="669489" cy="5116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D0457902-B478-42DC-A3E0-CE07FED6F8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5500" y="5393616"/>
            <a:ext cx="1689917" cy="626195"/>
          </a:xfrm>
          <a:prstGeom prst="rect">
            <a:avLst/>
          </a:prstGeom>
        </p:spPr>
      </p:pic>
    </p:spTree>
    <p:extLst>
      <p:ext uri="{BB962C8B-B14F-4D97-AF65-F5344CB8AC3E}">
        <p14:creationId xmlns:p14="http://schemas.microsoft.com/office/powerpoint/2010/main" val="360546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2: </a:t>
            </a:r>
            <a:r>
              <a:rPr lang="en-GB" sz="2200" cap="none" dirty="0">
                <a:solidFill>
                  <a:schemeClr val="tx1"/>
                </a:solidFill>
                <a:latin typeface="Futura Hv BT Heavy"/>
                <a:cs typeface="Futura Hv BT Heavy"/>
              </a:rPr>
              <a:t>Newton Pavilion </a:t>
            </a: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COVID-19 Emergency Re-Occupancy </a:t>
            </a:r>
          </a:p>
        </p:txBody>
      </p:sp>
      <p:graphicFrame>
        <p:nvGraphicFramePr>
          <p:cNvPr id="15" name="Diagram 14">
            <a:extLst>
              <a:ext uri="{FF2B5EF4-FFF2-40B4-BE49-F238E27FC236}">
                <a16:creationId xmlns:a16="http://schemas.microsoft.com/office/drawing/2014/main" id="{5D1B543D-C321-4DB5-B9BF-51047DED0FB5}"/>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 name="Picture 2">
            <a:extLst>
              <a:ext uri="{FF2B5EF4-FFF2-40B4-BE49-F238E27FC236}">
                <a16:creationId xmlns:a16="http://schemas.microsoft.com/office/drawing/2014/main" id="{F8D673A6-1EAD-480A-93D0-CC5DB6B273AC}"/>
              </a:ext>
            </a:extLst>
          </p:cNvPr>
          <p:cNvPicPr>
            <a:picLocks noChangeAspect="1"/>
          </p:cNvPicPr>
          <p:nvPr/>
        </p:nvPicPr>
        <p:blipFill rotWithShape="1">
          <a:blip r:embed="rId17"/>
          <a:srcRect l="2058" t="3668" r="10684" b="3088"/>
          <a:stretch/>
        </p:blipFill>
        <p:spPr>
          <a:xfrm>
            <a:off x="6318913" y="1317130"/>
            <a:ext cx="2570891" cy="1963365"/>
          </a:xfrm>
          <a:prstGeom prst="rect">
            <a:avLst/>
          </a:prstGeom>
        </p:spPr>
      </p:pic>
      <p:pic>
        <p:nvPicPr>
          <p:cNvPr id="5" name="Picture 4" descr="A circuit board&#10;&#10;Description automatically generated">
            <a:extLst>
              <a:ext uri="{FF2B5EF4-FFF2-40B4-BE49-F238E27FC236}">
                <a16:creationId xmlns:a16="http://schemas.microsoft.com/office/drawing/2014/main" id="{323DDD80-EAB1-44EA-90B4-CE39BB95F0F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1464" b="9445"/>
          <a:stretch/>
        </p:blipFill>
        <p:spPr>
          <a:xfrm>
            <a:off x="6318912" y="3344091"/>
            <a:ext cx="2520151" cy="1313449"/>
          </a:xfrm>
          <a:prstGeom prst="rect">
            <a:avLst/>
          </a:prstGeom>
        </p:spPr>
      </p:pic>
      <p:sp>
        <p:nvSpPr>
          <p:cNvPr id="12" name="Rectangle 11">
            <a:extLst>
              <a:ext uri="{FF2B5EF4-FFF2-40B4-BE49-F238E27FC236}">
                <a16:creationId xmlns:a16="http://schemas.microsoft.com/office/drawing/2014/main" id="{9C96EFFC-27DF-4E46-88D2-0FF5DDF0F93C}"/>
              </a:ext>
            </a:extLst>
          </p:cNvPr>
          <p:cNvSpPr/>
          <p:nvPr/>
        </p:nvSpPr>
        <p:spPr>
          <a:xfrm>
            <a:off x="300892" y="3370218"/>
            <a:ext cx="1249234" cy="1313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eiling, indoor, area, room&#10;&#10;Description automatically generated">
            <a:extLst>
              <a:ext uri="{FF2B5EF4-FFF2-40B4-BE49-F238E27FC236}">
                <a16:creationId xmlns:a16="http://schemas.microsoft.com/office/drawing/2014/main" id="{F8035EB7-FBB8-4D35-B4B2-00E6F210358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151" r="16660"/>
          <a:stretch/>
        </p:blipFill>
        <p:spPr>
          <a:xfrm>
            <a:off x="300893" y="3410124"/>
            <a:ext cx="1249234" cy="1246094"/>
          </a:xfrm>
          <a:prstGeom prst="rect">
            <a:avLst/>
          </a:prstGeom>
        </p:spPr>
      </p:pic>
      <p:pic>
        <p:nvPicPr>
          <p:cNvPr id="13" name="Picture 12" descr="A sign on the side of a building&#10;&#10;Description automatically generated">
            <a:extLst>
              <a:ext uri="{FF2B5EF4-FFF2-40B4-BE49-F238E27FC236}">
                <a16:creationId xmlns:a16="http://schemas.microsoft.com/office/drawing/2014/main" id="{E36A7860-833F-49F0-8EB4-50A2552652F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7297" r="16741"/>
          <a:stretch/>
        </p:blipFill>
        <p:spPr>
          <a:xfrm>
            <a:off x="288054" y="4792066"/>
            <a:ext cx="1262072" cy="1246093"/>
          </a:xfrm>
          <a:prstGeom prst="rect">
            <a:avLst/>
          </a:prstGeom>
        </p:spPr>
      </p:pic>
    </p:spTree>
    <p:extLst>
      <p:ext uri="{BB962C8B-B14F-4D97-AF65-F5344CB8AC3E}">
        <p14:creationId xmlns:p14="http://schemas.microsoft.com/office/powerpoint/2010/main" val="3571474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room filled with furniture and a large window&#10;&#10;Description automatically generated">
            <a:extLst>
              <a:ext uri="{FF2B5EF4-FFF2-40B4-BE49-F238E27FC236}">
                <a16:creationId xmlns:a16="http://schemas.microsoft.com/office/drawing/2014/main" id="{89657414-D7B9-43EE-96BF-EB4AE34E277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9449" r="19602" b="1272"/>
          <a:stretch/>
        </p:blipFill>
        <p:spPr>
          <a:xfrm>
            <a:off x="6315993" y="1399093"/>
            <a:ext cx="2520151" cy="3256798"/>
          </a:xfrm>
          <a:prstGeom prst="rect">
            <a:avLst/>
          </a:prstGeom>
        </p:spPr>
      </p:pic>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9"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2: </a:t>
            </a:r>
            <a:r>
              <a:rPr lang="en-GB" sz="2200" cap="none" dirty="0">
                <a:solidFill>
                  <a:schemeClr val="tx1"/>
                </a:solidFill>
                <a:latin typeface="Futura Hv BT Heavy"/>
                <a:cs typeface="Futura Hv BT Heavy"/>
              </a:rPr>
              <a:t>Newton Pavilion</a:t>
            </a: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COVID-19 Emergency Re-Occupancy</a:t>
            </a:r>
          </a:p>
        </p:txBody>
      </p:sp>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 9">
            <a:extLst>
              <a:ext uri="{FF2B5EF4-FFF2-40B4-BE49-F238E27FC236}">
                <a16:creationId xmlns:a16="http://schemas.microsoft.com/office/drawing/2014/main" id="{6442FA47-E66E-4C4A-941A-5FF0CAA6547F}"/>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3" name="Picture 12" descr="A large room&#10;&#10;Description automatically generated">
            <a:extLst>
              <a:ext uri="{FF2B5EF4-FFF2-40B4-BE49-F238E27FC236}">
                <a16:creationId xmlns:a16="http://schemas.microsoft.com/office/drawing/2014/main" id="{D749FBDE-1170-4D54-BD1D-5647963A34DB}"/>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4751" r="9933"/>
          <a:stretch/>
        </p:blipFill>
        <p:spPr>
          <a:xfrm rot="5400000">
            <a:off x="302520" y="3427372"/>
            <a:ext cx="1226890" cy="1230145"/>
          </a:xfrm>
          <a:prstGeom prst="rect">
            <a:avLst/>
          </a:prstGeom>
        </p:spPr>
      </p:pic>
      <p:pic>
        <p:nvPicPr>
          <p:cNvPr id="11" name="Picture 10" descr="A group of people performing on a counter&#10;&#10;Description automatically generated">
            <a:extLst>
              <a:ext uri="{FF2B5EF4-FFF2-40B4-BE49-F238E27FC236}">
                <a16:creationId xmlns:a16="http://schemas.microsoft.com/office/drawing/2014/main" id="{DA30EB6D-C253-410F-B4DB-0C9B18AEDBF9}"/>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2144" t="197" r="12657" b="-197"/>
          <a:stretch/>
        </p:blipFill>
        <p:spPr>
          <a:xfrm>
            <a:off x="300892" y="4793568"/>
            <a:ext cx="1230145" cy="1226890"/>
          </a:xfrm>
          <a:prstGeom prst="rect">
            <a:avLst/>
          </a:prstGeom>
        </p:spPr>
      </p:pic>
    </p:spTree>
    <p:extLst>
      <p:ext uri="{BB962C8B-B14F-4D97-AF65-F5344CB8AC3E}">
        <p14:creationId xmlns:p14="http://schemas.microsoft.com/office/powerpoint/2010/main" val="454398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59026" y="278173"/>
            <a:ext cx="5782001" cy="556714"/>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3: </a:t>
            </a:r>
            <a:r>
              <a:rPr lang="en-GB" sz="2200" cap="none" dirty="0">
                <a:solidFill>
                  <a:schemeClr val="tx1"/>
                </a:solidFill>
                <a:latin typeface="Futura Hv BT Heavy"/>
                <a:cs typeface="Futura Hv BT Heavy"/>
              </a:rPr>
              <a:t>STAAT Mod </a:t>
            </a:r>
            <a:r>
              <a:rPr lang="en-GB" sz="2200" cap="none" baseline="30000" dirty="0">
                <a:solidFill>
                  <a:schemeClr val="tx1"/>
                </a:solidFill>
                <a:latin typeface="Futura Hv BT Heavy"/>
                <a:cs typeface="Futura Hv BT Heavy"/>
              </a:rPr>
              <a:t>TM</a:t>
            </a:r>
            <a:endParaRPr lang="en-GB" sz="2200" cap="none" baseline="30000" dirty="0">
              <a:solidFill>
                <a:srgbClr val="FF0000"/>
              </a:solidFill>
              <a:latin typeface="Futura Hv BT Heavy"/>
              <a:cs typeface="Futura Hv BT Heavy"/>
            </a:endParaRPr>
          </a:p>
        </p:txBody>
      </p:sp>
      <p:sp>
        <p:nvSpPr>
          <p:cNvPr id="9" name="Rectangle 8">
            <a:extLst>
              <a:ext uri="{FF2B5EF4-FFF2-40B4-BE49-F238E27FC236}">
                <a16:creationId xmlns:a16="http://schemas.microsoft.com/office/drawing/2014/main" id="{990FD7D3-29F4-4810-9B62-7FC011315A05}"/>
              </a:ext>
            </a:extLst>
          </p:cNvPr>
          <p:cNvSpPr/>
          <p:nvPr/>
        </p:nvSpPr>
        <p:spPr>
          <a:xfrm>
            <a:off x="300892" y="699863"/>
            <a:ext cx="5556348" cy="377097"/>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Strategic, Temporary, Acuity-Adaptable Treatment Mods</a:t>
            </a:r>
          </a:p>
        </p:txBody>
      </p:sp>
      <p:graphicFrame>
        <p:nvGraphicFramePr>
          <p:cNvPr id="15" name="Diagram 14">
            <a:extLst>
              <a:ext uri="{FF2B5EF4-FFF2-40B4-BE49-F238E27FC236}">
                <a16:creationId xmlns:a16="http://schemas.microsoft.com/office/drawing/2014/main" id="{5D1B543D-C321-4DB5-B9BF-51047DED0FB5}"/>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reeform: Shape 4">
            <a:extLst>
              <a:ext uri="{FF2B5EF4-FFF2-40B4-BE49-F238E27FC236}">
                <a16:creationId xmlns:a16="http://schemas.microsoft.com/office/drawing/2014/main" id="{FB65B760-AD1C-4778-89C4-87E9A7E7D7B5}"/>
              </a:ext>
            </a:extLst>
          </p:cNvPr>
          <p:cNvSpPr/>
          <p:nvPr/>
        </p:nvSpPr>
        <p:spPr>
          <a:xfrm>
            <a:off x="351052" y="1371600"/>
            <a:ext cx="5797691" cy="3666443"/>
          </a:xfrm>
          <a:custGeom>
            <a:avLst/>
            <a:gdLst>
              <a:gd name="connsiteX0" fmla="*/ 0 w 5895556"/>
              <a:gd name="connsiteY0" fmla="*/ 0 h 3504406"/>
              <a:gd name="connsiteX1" fmla="*/ 5895556 w 5895556"/>
              <a:gd name="connsiteY1" fmla="*/ 0 h 3504406"/>
              <a:gd name="connsiteX2" fmla="*/ 5895556 w 5895556"/>
              <a:gd name="connsiteY2" fmla="*/ 3504406 h 3504406"/>
              <a:gd name="connsiteX3" fmla="*/ 0 w 5895556"/>
              <a:gd name="connsiteY3" fmla="*/ 3504406 h 3504406"/>
              <a:gd name="connsiteX4" fmla="*/ 0 w 5895556"/>
              <a:gd name="connsiteY4" fmla="*/ 0 h 3504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5556" h="3504406">
                <a:moveTo>
                  <a:pt x="0" y="0"/>
                </a:moveTo>
                <a:lnTo>
                  <a:pt x="5895556" y="0"/>
                </a:lnTo>
                <a:lnTo>
                  <a:pt x="5895556" y="3504406"/>
                </a:lnTo>
                <a:lnTo>
                  <a:pt x="0" y="3504406"/>
                </a:lnTo>
                <a:lnTo>
                  <a:pt x="0" y="0"/>
                </a:lnTo>
                <a:close/>
              </a:path>
            </a:pathLst>
          </a:custGeom>
          <a:solidFill>
            <a:schemeClr val="bg2">
              <a:lumMod val="5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defTabSz="533400">
              <a:lnSpc>
                <a:spcPct val="90000"/>
              </a:lnSpc>
              <a:spcBef>
                <a:spcPct val="0"/>
              </a:spcBef>
              <a:spcAft>
                <a:spcPct val="35000"/>
              </a:spcAft>
            </a:pPr>
            <a:r>
              <a:rPr lang="en-US" sz="1200" b="1" i="0" u="sng" kern="1200" dirty="0"/>
              <a:t>Project Overview</a:t>
            </a:r>
            <a:r>
              <a:rPr lang="en-US" sz="1200" b="0" i="0" kern="1200" dirty="0"/>
              <a:t>: The COVID -19 epidemic created a potential surge capacity crisis in the country for ICU capability. On March 17th, the first full day of HGA’s firmwide “Work from Home” directive, Kurt Spiering (healthcare sector leader at HGA) received a phone call from Ben Bruns , executive vice president for northern operations of The Boldt Company. He was asking if we would combine our talents and experience with modular and prefabricated construction to respond with facility solutions to the emerging healthcare crisis. What followed was several weeks of intense problem solving to meet a goal of Hospital Quality Care with Speed to Market </a:t>
            </a:r>
            <a:r>
              <a:rPr lang="en-US" sz="1200" dirty="0"/>
              <a:t>for an Airborne Infection Isolation ICU Room</a:t>
            </a:r>
            <a:r>
              <a:rPr lang="en-US" sz="1200" b="0" i="0" kern="1200" dirty="0"/>
              <a:t>. Drawing upon a collaborative and committed team of over 80 people working remotely and virtually we were able to rapidly prototype and model a solution in virtual reality, fabricate and ship the first order to Adventist HealthCare, Fort Washington Medical Center </a:t>
            </a:r>
          </a:p>
          <a:p>
            <a:pPr lvl="0" defTabSz="533400">
              <a:lnSpc>
                <a:spcPct val="90000"/>
              </a:lnSpc>
              <a:spcBef>
                <a:spcPct val="0"/>
              </a:spcBef>
              <a:spcAft>
                <a:spcPct val="35000"/>
              </a:spcAft>
            </a:pPr>
            <a:r>
              <a:rPr lang="en-US" sz="1200" b="0" i="0" kern="1200" dirty="0"/>
              <a:t>The first modules were designed to ship commercially using an existing 12.6 x 40 x 10 module. Since speed without sacrifice to clinical quality was the key objective, the original modules relied on some code and jurisdictional waivers that had been provided during the early phases of the SARS-COV2 pandemic. The systems were also designed to utilize readily available “off the shelf” material as supply chain was a barrier to speed of delivery. Since that time of immediate surge capacity crisis, the design and fabrication team has had the ability to evolve the STAAT Mod solution to comply with all FGI guidelines and increase the useful life of the units using higher quality materials more appropriate for healthcare. Because the life of the units was lengthened, the aesthetic of the design evolved to match the longer-term use and presence on hospital campuses</a:t>
            </a:r>
            <a:r>
              <a:rPr lang="en-US" sz="1200" dirty="0"/>
              <a:t>. </a:t>
            </a:r>
            <a:endParaRPr lang="en-US" sz="1200" b="0" i="0" kern="1200" dirty="0"/>
          </a:p>
        </p:txBody>
      </p:sp>
      <p:sp>
        <p:nvSpPr>
          <p:cNvPr id="6" name="Rectangle 5">
            <a:extLst>
              <a:ext uri="{FF2B5EF4-FFF2-40B4-BE49-F238E27FC236}">
                <a16:creationId xmlns:a16="http://schemas.microsoft.com/office/drawing/2014/main" id="{C7EE3DF3-F962-45CB-AB1D-6F65094EF0E6}"/>
              </a:ext>
            </a:extLst>
          </p:cNvPr>
          <p:cNvSpPr/>
          <p:nvPr/>
        </p:nvSpPr>
        <p:spPr>
          <a:xfrm flipV="1">
            <a:off x="351052" y="5049078"/>
            <a:ext cx="1207429" cy="474200"/>
          </a:xfrm>
          <a:prstGeom prst="rect">
            <a:avLst/>
          </a:prstGeom>
          <a:solidFill>
            <a:schemeClr val="bg2">
              <a:lumMod val="50000"/>
            </a:schemeClr>
          </a:solidFill>
          <a:ln>
            <a:solidFill>
              <a:schemeClr val="bg1">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C52F4F45-6831-454D-A0FF-9F5D7170013F}"/>
              </a:ext>
            </a:extLst>
          </p:cNvPr>
          <p:cNvSpPr/>
          <p:nvPr/>
        </p:nvSpPr>
        <p:spPr>
          <a:xfrm>
            <a:off x="1558481" y="5038043"/>
            <a:ext cx="4590262" cy="494077"/>
          </a:xfrm>
          <a:custGeom>
            <a:avLst/>
            <a:gdLst>
              <a:gd name="connsiteX0" fmla="*/ 0 w 4517816"/>
              <a:gd name="connsiteY0" fmla="*/ 0 h 546265"/>
              <a:gd name="connsiteX1" fmla="*/ 4517816 w 4517816"/>
              <a:gd name="connsiteY1" fmla="*/ 0 h 546265"/>
              <a:gd name="connsiteX2" fmla="*/ 4517816 w 4517816"/>
              <a:gd name="connsiteY2" fmla="*/ 546265 h 546265"/>
              <a:gd name="connsiteX3" fmla="*/ 0 w 4517816"/>
              <a:gd name="connsiteY3" fmla="*/ 546265 h 546265"/>
              <a:gd name="connsiteX4" fmla="*/ 0 w 4517816"/>
              <a:gd name="connsiteY4" fmla="*/ 0 h 5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7816" h="546265">
                <a:moveTo>
                  <a:pt x="0" y="0"/>
                </a:moveTo>
                <a:lnTo>
                  <a:pt x="4517816" y="0"/>
                </a:lnTo>
                <a:lnTo>
                  <a:pt x="4517816" y="546265"/>
                </a:lnTo>
                <a:lnTo>
                  <a:pt x="0" y="546265"/>
                </a:lnTo>
                <a:lnTo>
                  <a:pt x="0" y="0"/>
                </a:lnTo>
                <a:close/>
              </a:path>
            </a:pathLst>
          </a:custGeom>
          <a:solidFill>
            <a:schemeClr val="bg2">
              <a:lumMod val="5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No stakeholders initially, but the team was contacted by Jensen and Partners, an Owner’s Rep for the State of Maryland DGS. </a:t>
            </a:r>
          </a:p>
        </p:txBody>
      </p:sp>
      <p:sp>
        <p:nvSpPr>
          <p:cNvPr id="13" name="Rectangle 12">
            <a:extLst>
              <a:ext uri="{FF2B5EF4-FFF2-40B4-BE49-F238E27FC236}">
                <a16:creationId xmlns:a16="http://schemas.microsoft.com/office/drawing/2014/main" id="{772D560C-E142-4CEA-9AEB-E77C44B6BBC5}"/>
              </a:ext>
            </a:extLst>
          </p:cNvPr>
          <p:cNvSpPr/>
          <p:nvPr/>
        </p:nvSpPr>
        <p:spPr>
          <a:xfrm flipV="1">
            <a:off x="351052" y="5532120"/>
            <a:ext cx="1207429" cy="626017"/>
          </a:xfrm>
          <a:prstGeom prst="rect">
            <a:avLst/>
          </a:prstGeom>
          <a:solidFill>
            <a:schemeClr val="bg2">
              <a:lumMod val="5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tangle 9">
            <a:extLst>
              <a:ext uri="{FF2B5EF4-FFF2-40B4-BE49-F238E27FC236}">
                <a16:creationId xmlns:a16="http://schemas.microsoft.com/office/drawing/2014/main" id="{524B442C-89A5-4F22-BB50-0A8D9E98EBA3}"/>
              </a:ext>
            </a:extLst>
          </p:cNvPr>
          <p:cNvSpPr/>
          <p:nvPr/>
        </p:nvSpPr>
        <p:spPr>
          <a:xfrm>
            <a:off x="6318913" y="1400621"/>
            <a:ext cx="2520149" cy="32549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ED2F77C-AC72-4929-92FA-A183262EA5FF}"/>
              </a:ext>
            </a:extLst>
          </p:cNvPr>
          <p:cNvSpPr txBox="1"/>
          <p:nvPr/>
        </p:nvSpPr>
        <p:spPr>
          <a:xfrm rot="18638797">
            <a:off x="6197198" y="2843450"/>
            <a:ext cx="2763575" cy="369332"/>
          </a:xfrm>
          <a:prstGeom prst="rect">
            <a:avLst/>
          </a:prstGeom>
          <a:noFill/>
        </p:spPr>
        <p:txBody>
          <a:bodyPr wrap="square" rtlCol="0">
            <a:spAutoFit/>
          </a:bodyPr>
          <a:lstStyle/>
          <a:p>
            <a:r>
              <a:rPr lang="en-US" dirty="0">
                <a:solidFill>
                  <a:schemeClr val="bg1"/>
                </a:solidFill>
              </a:rPr>
              <a:t>Photo / Image / Floor Plan</a:t>
            </a:r>
          </a:p>
        </p:txBody>
      </p:sp>
      <p:sp>
        <p:nvSpPr>
          <p:cNvPr id="2" name="Rectangle 1">
            <a:extLst>
              <a:ext uri="{FF2B5EF4-FFF2-40B4-BE49-F238E27FC236}">
                <a16:creationId xmlns:a16="http://schemas.microsoft.com/office/drawing/2014/main" id="{D9A28994-861B-49C1-BA8D-A5CE73C80078}"/>
              </a:ext>
            </a:extLst>
          </p:cNvPr>
          <p:cNvSpPr/>
          <p:nvPr/>
        </p:nvSpPr>
        <p:spPr>
          <a:xfrm>
            <a:off x="489054" y="5063057"/>
            <a:ext cx="1009059" cy="461665"/>
          </a:xfrm>
          <a:prstGeom prst="rect">
            <a:avLst/>
          </a:prstGeom>
        </p:spPr>
        <p:txBody>
          <a:bodyPr wrap="none">
            <a:spAutoFit/>
          </a:bodyPr>
          <a:lstStyle/>
          <a:p>
            <a:pPr lvl="0"/>
            <a:r>
              <a:rPr lang="en-US" sz="1200" b="1" u="sng" dirty="0">
                <a:solidFill>
                  <a:schemeClr val="bg1"/>
                </a:solidFill>
              </a:rPr>
              <a:t>Owners &amp;</a:t>
            </a:r>
          </a:p>
          <a:p>
            <a:pPr lvl="0"/>
            <a:r>
              <a:rPr lang="en-US" sz="1200" b="1" u="sng" dirty="0">
                <a:solidFill>
                  <a:schemeClr val="bg1"/>
                </a:solidFill>
              </a:rPr>
              <a:t>Stakeholders</a:t>
            </a:r>
            <a:endParaRPr lang="en-US" sz="1200" dirty="0">
              <a:solidFill>
                <a:schemeClr val="bg1"/>
              </a:solidFill>
            </a:endParaRPr>
          </a:p>
        </p:txBody>
      </p:sp>
      <p:sp>
        <p:nvSpPr>
          <p:cNvPr id="12" name="Rectangle 11">
            <a:extLst>
              <a:ext uri="{FF2B5EF4-FFF2-40B4-BE49-F238E27FC236}">
                <a16:creationId xmlns:a16="http://schemas.microsoft.com/office/drawing/2014/main" id="{3493E6E8-2643-45E5-9CFA-27EF64C52C3A}"/>
              </a:ext>
            </a:extLst>
          </p:cNvPr>
          <p:cNvSpPr/>
          <p:nvPr/>
        </p:nvSpPr>
        <p:spPr>
          <a:xfrm>
            <a:off x="518966" y="5675681"/>
            <a:ext cx="949234" cy="276999"/>
          </a:xfrm>
          <a:prstGeom prst="rect">
            <a:avLst/>
          </a:prstGeom>
        </p:spPr>
        <p:txBody>
          <a:bodyPr wrap="none">
            <a:spAutoFit/>
          </a:bodyPr>
          <a:lstStyle/>
          <a:p>
            <a:pPr lvl="0"/>
            <a:r>
              <a:rPr lang="en-US" sz="1200" b="1" u="sng" dirty="0">
                <a:solidFill>
                  <a:schemeClr val="bg1"/>
                </a:solidFill>
              </a:rPr>
              <a:t>Challenges</a:t>
            </a:r>
            <a:r>
              <a:rPr lang="en-US" sz="1200" dirty="0">
                <a:solidFill>
                  <a:schemeClr val="bg1"/>
                </a:solidFill>
              </a:rPr>
              <a:t>: </a:t>
            </a:r>
          </a:p>
        </p:txBody>
      </p:sp>
      <p:pic>
        <p:nvPicPr>
          <p:cNvPr id="4" name="Picture 3">
            <a:extLst>
              <a:ext uri="{FF2B5EF4-FFF2-40B4-BE49-F238E27FC236}">
                <a16:creationId xmlns:a16="http://schemas.microsoft.com/office/drawing/2014/main" id="{F2EFF690-3515-4032-A8E7-AAB49882B44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1397" r="29226"/>
          <a:stretch/>
        </p:blipFill>
        <p:spPr>
          <a:xfrm>
            <a:off x="6318913" y="1400622"/>
            <a:ext cx="2522972" cy="1838550"/>
          </a:xfrm>
          <a:prstGeom prst="rect">
            <a:avLst/>
          </a:prstGeom>
        </p:spPr>
      </p:pic>
      <p:pic>
        <p:nvPicPr>
          <p:cNvPr id="16" name="Picture 15">
            <a:extLst>
              <a:ext uri="{FF2B5EF4-FFF2-40B4-BE49-F238E27FC236}">
                <a16:creationId xmlns:a16="http://schemas.microsoft.com/office/drawing/2014/main" id="{A18526A3-A95C-44FB-8FF9-C460E56B1E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4160" y="3240075"/>
            <a:ext cx="2514902" cy="1414632"/>
          </a:xfrm>
          <a:prstGeom prst="rect">
            <a:avLst/>
          </a:prstGeom>
        </p:spPr>
      </p:pic>
      <p:sp>
        <p:nvSpPr>
          <p:cNvPr id="17" name="Freeform: Shape 16">
            <a:extLst>
              <a:ext uri="{FF2B5EF4-FFF2-40B4-BE49-F238E27FC236}">
                <a16:creationId xmlns:a16="http://schemas.microsoft.com/office/drawing/2014/main" id="{8005422E-7E8D-4480-AB5C-433C374543C8}"/>
              </a:ext>
            </a:extLst>
          </p:cNvPr>
          <p:cNvSpPr/>
          <p:nvPr/>
        </p:nvSpPr>
        <p:spPr>
          <a:xfrm>
            <a:off x="1558481" y="5532120"/>
            <a:ext cx="4590262" cy="629403"/>
          </a:xfrm>
          <a:custGeom>
            <a:avLst/>
            <a:gdLst>
              <a:gd name="connsiteX0" fmla="*/ 0 w 4517816"/>
              <a:gd name="connsiteY0" fmla="*/ 0 h 546265"/>
              <a:gd name="connsiteX1" fmla="*/ 4517816 w 4517816"/>
              <a:gd name="connsiteY1" fmla="*/ 0 h 546265"/>
              <a:gd name="connsiteX2" fmla="*/ 4517816 w 4517816"/>
              <a:gd name="connsiteY2" fmla="*/ 546265 h 546265"/>
              <a:gd name="connsiteX3" fmla="*/ 0 w 4517816"/>
              <a:gd name="connsiteY3" fmla="*/ 546265 h 546265"/>
              <a:gd name="connsiteX4" fmla="*/ 0 w 4517816"/>
              <a:gd name="connsiteY4" fmla="*/ 0 h 5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7816" h="546265">
                <a:moveTo>
                  <a:pt x="0" y="0"/>
                </a:moveTo>
                <a:lnTo>
                  <a:pt x="4517816" y="0"/>
                </a:lnTo>
                <a:lnTo>
                  <a:pt x="4517816" y="546265"/>
                </a:lnTo>
                <a:lnTo>
                  <a:pt x="0" y="546265"/>
                </a:lnTo>
                <a:lnTo>
                  <a:pt x="0" y="0"/>
                </a:lnTo>
                <a:close/>
              </a:path>
            </a:pathLst>
          </a:custGeom>
          <a:solidFill>
            <a:schemeClr val="bg2">
              <a:lumMod val="50000"/>
            </a:schemeClr>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85344" rIns="85344" bIns="85344" numCol="1" spcCol="1270" anchor="ctr" anchorCtr="0">
            <a:spAutoFit/>
          </a:bodyPr>
          <a:lstStyle/>
          <a:p>
            <a:pPr defTabSz="533400">
              <a:lnSpc>
                <a:spcPct val="90000"/>
              </a:lnSpc>
              <a:spcBef>
                <a:spcPct val="0"/>
              </a:spcBef>
              <a:spcAft>
                <a:spcPct val="35000"/>
              </a:spcAft>
            </a:pPr>
            <a:r>
              <a:rPr lang="en-US" sz="1100" dirty="0"/>
              <a:t>Create Modular, Negative Pressure ICU’s using off the shelf system components to provide Hospital Quality Care with Speed to Market; 80 people working remotely and virtually. </a:t>
            </a:r>
            <a:endParaRPr lang="en-US" sz="1100" kern="1200" dirty="0"/>
          </a:p>
        </p:txBody>
      </p:sp>
    </p:spTree>
    <p:extLst>
      <p:ext uri="{BB962C8B-B14F-4D97-AF65-F5344CB8AC3E}">
        <p14:creationId xmlns:p14="http://schemas.microsoft.com/office/powerpoint/2010/main" val="3701945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225B74-7407-4F2F-A4D1-D4C7B19779C2}"/>
              </a:ext>
            </a:extLst>
          </p:cNvPr>
          <p:cNvSpPr/>
          <p:nvPr/>
        </p:nvSpPr>
        <p:spPr>
          <a:xfrm>
            <a:off x="6338124" y="1427128"/>
            <a:ext cx="2520149" cy="3196945"/>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15A97F0-3EE6-4B5F-92C0-3B2D0C6922C1}"/>
              </a:ext>
            </a:extLst>
          </p:cNvPr>
          <p:cNvSpPr/>
          <p:nvPr/>
        </p:nvSpPr>
        <p:spPr>
          <a:xfrm>
            <a:off x="351052" y="1371599"/>
            <a:ext cx="5797691" cy="2563980"/>
          </a:xfrm>
          <a:custGeom>
            <a:avLst/>
            <a:gdLst>
              <a:gd name="connsiteX0" fmla="*/ 0 w 5797691"/>
              <a:gd name="connsiteY0" fmla="*/ 0 h 1797366"/>
              <a:gd name="connsiteX1" fmla="*/ 5797691 w 5797691"/>
              <a:gd name="connsiteY1" fmla="*/ 0 h 1797366"/>
              <a:gd name="connsiteX2" fmla="*/ 5797691 w 5797691"/>
              <a:gd name="connsiteY2" fmla="*/ 1797366 h 1797366"/>
              <a:gd name="connsiteX3" fmla="*/ 0 w 5797691"/>
              <a:gd name="connsiteY3" fmla="*/ 1797366 h 1797366"/>
              <a:gd name="connsiteX4" fmla="*/ 0 w 5797691"/>
              <a:gd name="connsiteY4" fmla="*/ 0 h 179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7691" h="1797366">
                <a:moveTo>
                  <a:pt x="0" y="0"/>
                </a:moveTo>
                <a:lnTo>
                  <a:pt x="5797691" y="0"/>
                </a:lnTo>
                <a:lnTo>
                  <a:pt x="5797691" y="1797366"/>
                </a:lnTo>
                <a:lnTo>
                  <a:pt x="0" y="1797366"/>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defTabSz="533400">
              <a:lnSpc>
                <a:spcPct val="90000"/>
              </a:lnSpc>
              <a:spcBef>
                <a:spcPct val="0"/>
              </a:spcBef>
              <a:spcAft>
                <a:spcPct val="35000"/>
              </a:spcAft>
            </a:pPr>
            <a:r>
              <a:rPr lang="en-US" sz="1200" b="1" u="sng" kern="1200" dirty="0"/>
              <a:t>Solution / Project Delivery</a:t>
            </a:r>
            <a:r>
              <a:rPr lang="en-US" sz="1200" kern="1200" dirty="0"/>
              <a:t>: The STAAT Mod™ system is the only prefabricated solution that delivers hospital </a:t>
            </a:r>
            <a:r>
              <a:rPr lang="en-US" sz="1200" dirty="0"/>
              <a:t>quality critical care to address the safety of patients and healthcare workers affected by COVID-19. Other modular or temporary solutions provide capacity, but do not include </a:t>
            </a:r>
            <a:r>
              <a:rPr lang="en-US" sz="1200" kern="1200" dirty="0"/>
              <a:t>highly engineered, Airborne Infection Isolation Room (AIIRs) modules</a:t>
            </a:r>
            <a:r>
              <a:rPr lang="en-US" sz="1200" dirty="0"/>
              <a:t> as recommended by the CDC for infectious patients undergoing aerosol-generating procedures</a:t>
            </a:r>
            <a:r>
              <a:rPr lang="en-US" sz="1200" kern="1200" dirty="0"/>
              <a:t>, using readily available components. The modules are designed with flexibility </a:t>
            </a:r>
            <a:r>
              <a:rPr lang="en-US" sz="1200" dirty="0"/>
              <a:t>to be deployed inside a convention center or other structure, serve as either a self-sufficient, stand-alone facility, or where connect to existing infrastructure.  The room features are driven by years of Evidence-based Design research that have been proven to increase staff and patient safety and improve clinical outcomes. The design provides ample space to provide care with access to equipment. The isolation room also provides enough clearance around </a:t>
            </a:r>
            <a:r>
              <a:rPr lang="en-US" sz="1200" kern="1200" dirty="0"/>
              <a:t>the bed to safely transfer a patient and reduce staff injuries. A key element to patient recovery is the recliner in the room. Getting the patient vertical improves clinical outcomes and shortens length of stay, which has the added benefit of optimizing room utilization.</a:t>
            </a:r>
            <a:endParaRPr lang="en-US" sz="1100" kern="1200" dirty="0"/>
          </a:p>
        </p:txBody>
      </p:sp>
      <p:sp>
        <p:nvSpPr>
          <p:cNvPr id="6" name="Rectangle 5">
            <a:extLst>
              <a:ext uri="{FF2B5EF4-FFF2-40B4-BE49-F238E27FC236}">
                <a16:creationId xmlns:a16="http://schemas.microsoft.com/office/drawing/2014/main" id="{A644C407-FA86-407D-9187-9126733925B6}"/>
              </a:ext>
            </a:extLst>
          </p:cNvPr>
          <p:cNvSpPr/>
          <p:nvPr/>
        </p:nvSpPr>
        <p:spPr>
          <a:xfrm>
            <a:off x="351052" y="3931920"/>
            <a:ext cx="1207429" cy="548640"/>
          </a:xfrm>
          <a:prstGeom prst="rect">
            <a:avLst/>
          </a:pr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a:noAutofit/>
          </a:bodyPr>
          <a:lstStyle/>
          <a:p>
            <a:endParaRPr lang="en-US" dirty="0"/>
          </a:p>
        </p:txBody>
      </p:sp>
      <p:sp>
        <p:nvSpPr>
          <p:cNvPr id="7" name="Freeform: Shape 6">
            <a:extLst>
              <a:ext uri="{FF2B5EF4-FFF2-40B4-BE49-F238E27FC236}">
                <a16:creationId xmlns:a16="http://schemas.microsoft.com/office/drawing/2014/main" id="{E5EB451B-5082-4CE4-9D84-AB2072C392B3}"/>
              </a:ext>
            </a:extLst>
          </p:cNvPr>
          <p:cNvSpPr/>
          <p:nvPr/>
        </p:nvSpPr>
        <p:spPr>
          <a:xfrm>
            <a:off x="1558481" y="3931920"/>
            <a:ext cx="4590262" cy="548640"/>
          </a:xfrm>
          <a:custGeom>
            <a:avLst/>
            <a:gdLst>
              <a:gd name="connsiteX0" fmla="*/ 0 w 4517816"/>
              <a:gd name="connsiteY0" fmla="*/ 0 h 720811"/>
              <a:gd name="connsiteX1" fmla="*/ 4517816 w 4517816"/>
              <a:gd name="connsiteY1" fmla="*/ 0 h 720811"/>
              <a:gd name="connsiteX2" fmla="*/ 4517816 w 4517816"/>
              <a:gd name="connsiteY2" fmla="*/ 720811 h 720811"/>
              <a:gd name="connsiteX3" fmla="*/ 0 w 4517816"/>
              <a:gd name="connsiteY3" fmla="*/ 720811 h 720811"/>
              <a:gd name="connsiteX4" fmla="*/ 0 w 4517816"/>
              <a:gd name="connsiteY4" fmla="*/ 0 h 720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7816" h="720811">
                <a:moveTo>
                  <a:pt x="0" y="0"/>
                </a:moveTo>
                <a:lnTo>
                  <a:pt x="4517816" y="0"/>
                </a:lnTo>
                <a:lnTo>
                  <a:pt x="4517816" y="720811"/>
                </a:lnTo>
                <a:lnTo>
                  <a:pt x="0" y="720811"/>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16 private ICU rooms with isolation and adequate support space was deployed at Adventist Fort Washington Medical Center. They are the first hospital in the country to receive this ICU-level of care unit.</a:t>
            </a:r>
          </a:p>
        </p:txBody>
      </p:sp>
      <p:sp>
        <p:nvSpPr>
          <p:cNvPr id="8" name="Rectangle 7">
            <a:extLst>
              <a:ext uri="{FF2B5EF4-FFF2-40B4-BE49-F238E27FC236}">
                <a16:creationId xmlns:a16="http://schemas.microsoft.com/office/drawing/2014/main" id="{F8A6C7C2-B1E7-4C29-9D0E-9B854FE9822C}"/>
              </a:ext>
            </a:extLst>
          </p:cNvPr>
          <p:cNvSpPr/>
          <p:nvPr/>
        </p:nvSpPr>
        <p:spPr>
          <a:xfrm>
            <a:off x="351052" y="4458460"/>
            <a:ext cx="1207429" cy="1680987"/>
          </a:xfrm>
          <a:prstGeom prst="rect">
            <a:avLst/>
          </a:pr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9" name="Freeform: Shape 8">
            <a:extLst>
              <a:ext uri="{FF2B5EF4-FFF2-40B4-BE49-F238E27FC236}">
                <a16:creationId xmlns:a16="http://schemas.microsoft.com/office/drawing/2014/main" id="{999F76BD-395C-43DA-AF43-3AA48DFD1759}"/>
              </a:ext>
            </a:extLst>
          </p:cNvPr>
          <p:cNvSpPr/>
          <p:nvPr/>
        </p:nvSpPr>
        <p:spPr>
          <a:xfrm>
            <a:off x="1558481" y="4458461"/>
            <a:ext cx="4590262" cy="1680987"/>
          </a:xfrm>
          <a:custGeom>
            <a:avLst/>
            <a:gdLst>
              <a:gd name="connsiteX0" fmla="*/ 0 w 4517816"/>
              <a:gd name="connsiteY0" fmla="*/ 0 h 2026428"/>
              <a:gd name="connsiteX1" fmla="*/ 4517816 w 4517816"/>
              <a:gd name="connsiteY1" fmla="*/ 0 h 2026428"/>
              <a:gd name="connsiteX2" fmla="*/ 4517816 w 4517816"/>
              <a:gd name="connsiteY2" fmla="*/ 2026428 h 2026428"/>
              <a:gd name="connsiteX3" fmla="*/ 0 w 4517816"/>
              <a:gd name="connsiteY3" fmla="*/ 2026428 h 2026428"/>
              <a:gd name="connsiteX4" fmla="*/ 0 w 4517816"/>
              <a:gd name="connsiteY4" fmla="*/ 0 h 2026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7816" h="2026428">
                <a:moveTo>
                  <a:pt x="0" y="0"/>
                </a:moveTo>
                <a:lnTo>
                  <a:pt x="4517816" y="0"/>
                </a:lnTo>
                <a:lnTo>
                  <a:pt x="4517816" y="2026428"/>
                </a:lnTo>
                <a:lnTo>
                  <a:pt x="0" y="2026428"/>
                </a:lnTo>
                <a:lnTo>
                  <a:pt x="0" y="0"/>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344" tIns="85344" rIns="85344" bIns="85344" numCol="1" spcCol="1270" anchor="t"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050" b="1" kern="1200" dirty="0"/>
              <a:t>HGA </a:t>
            </a:r>
            <a:r>
              <a:rPr lang="en-US" sz="1050" b="0" kern="1200" dirty="0"/>
              <a:t>architecture, design, project mgmt., MEP </a:t>
            </a:r>
            <a:r>
              <a:rPr lang="en-US" sz="1050" b="0" kern="1200" dirty="0" err="1"/>
              <a:t>eng.</a:t>
            </a:r>
            <a:r>
              <a:rPr lang="en-US" sz="1050" b="0" kern="1200" dirty="0"/>
              <a:t>, </a:t>
            </a:r>
            <a:r>
              <a:rPr lang="en-US" sz="1050" dirty="0"/>
              <a:t>s</a:t>
            </a:r>
            <a:r>
              <a:rPr lang="en-US" sz="1050" b="0" kern="1200" dirty="0"/>
              <a:t>tructural, evidence-based design, process </a:t>
            </a:r>
            <a:r>
              <a:rPr lang="en-US" sz="1050" b="0" kern="1200" dirty="0" err="1"/>
              <a:t>eng.</a:t>
            </a:r>
            <a:r>
              <a:rPr lang="en-US" sz="1050" b="0" kern="1200" dirty="0"/>
              <a:t>, medical planning, digital simulation, and interior design. </a:t>
            </a:r>
          </a:p>
          <a:p>
            <a:pPr marL="0" lvl="0" indent="0" algn="l" defTabSz="533400">
              <a:lnSpc>
                <a:spcPct val="90000"/>
              </a:lnSpc>
              <a:spcBef>
                <a:spcPct val="0"/>
              </a:spcBef>
              <a:spcAft>
                <a:spcPct val="35000"/>
              </a:spcAft>
              <a:buFont typeface="Arial" panose="020B0604020202020204" pitchFamily="34" charset="0"/>
              <a:buNone/>
            </a:pPr>
            <a:r>
              <a:rPr lang="en-US" sz="1050" b="1" kern="1200" dirty="0"/>
              <a:t>THE BOLDT COMPANY </a:t>
            </a:r>
            <a:r>
              <a:rPr lang="en-US" sz="1050" kern="1200" dirty="0"/>
              <a:t>provided</a:t>
            </a:r>
            <a:r>
              <a:rPr lang="en-US" sz="1050" b="1" kern="1200" dirty="0"/>
              <a:t> c</a:t>
            </a:r>
            <a:r>
              <a:rPr lang="en-US" sz="1050" dirty="0"/>
              <a:t>onstruction management, fabrication, cost estimating, constructability and were our partner. </a:t>
            </a:r>
            <a:endParaRPr lang="en-US" sz="1050" b="0" kern="1200" dirty="0"/>
          </a:p>
          <a:p>
            <a:pPr marL="0" lvl="0" indent="0" algn="l" defTabSz="533400">
              <a:lnSpc>
                <a:spcPct val="90000"/>
              </a:lnSpc>
              <a:spcBef>
                <a:spcPct val="0"/>
              </a:spcBef>
              <a:spcAft>
                <a:spcPct val="35000"/>
              </a:spcAft>
              <a:buFont typeface="Arial" panose="020B0604020202020204" pitchFamily="34" charset="0"/>
              <a:buNone/>
            </a:pPr>
            <a:r>
              <a:rPr lang="en-US" sz="1050" b="1" kern="1200" dirty="0"/>
              <a:t>TWEET/GAROT MECHANICAL </a:t>
            </a:r>
            <a:r>
              <a:rPr lang="en-US" sz="1050" kern="1200" dirty="0"/>
              <a:t>were the mechanical design assist trade partner providing the mechanical, med gas and plumbing fabrication</a:t>
            </a:r>
          </a:p>
          <a:p>
            <a:pPr marL="0" lvl="0" indent="0" algn="l" defTabSz="533400">
              <a:lnSpc>
                <a:spcPct val="90000"/>
              </a:lnSpc>
              <a:spcBef>
                <a:spcPct val="0"/>
              </a:spcBef>
              <a:spcAft>
                <a:spcPct val="35000"/>
              </a:spcAft>
              <a:buFont typeface="Arial" panose="020B0604020202020204" pitchFamily="34" charset="0"/>
              <a:buNone/>
            </a:pPr>
            <a:r>
              <a:rPr lang="en-US" sz="1050" b="1" kern="1200" dirty="0"/>
              <a:t>FAITH TECHNOLOGIES </a:t>
            </a:r>
            <a:r>
              <a:rPr lang="en-US" sz="1050" kern="1200" dirty="0"/>
              <a:t>provided electrical design assist trade partner providing electrical fabrication. </a:t>
            </a:r>
          </a:p>
          <a:p>
            <a:pPr marL="0" lvl="0" indent="0" algn="l" defTabSz="533400">
              <a:lnSpc>
                <a:spcPct val="90000"/>
              </a:lnSpc>
              <a:spcBef>
                <a:spcPct val="0"/>
              </a:spcBef>
              <a:spcAft>
                <a:spcPct val="35000"/>
              </a:spcAft>
              <a:buFont typeface="Arial" panose="020B0604020202020204" pitchFamily="34" charset="0"/>
              <a:buNone/>
            </a:pPr>
            <a:r>
              <a:rPr lang="en-US" sz="1050" b="1" kern="1200" dirty="0"/>
              <a:t>IMEG</a:t>
            </a:r>
            <a:r>
              <a:rPr lang="en-US" sz="1050" kern="1200" dirty="0"/>
              <a:t> provided equipment planning insight and an ability to procure FF&amp;E.</a:t>
            </a:r>
          </a:p>
          <a:p>
            <a:pPr marL="0" lvl="0" indent="0" algn="ctr" defTabSz="533400">
              <a:lnSpc>
                <a:spcPct val="90000"/>
              </a:lnSpc>
              <a:spcBef>
                <a:spcPct val="0"/>
              </a:spcBef>
              <a:spcAft>
                <a:spcPct val="35000"/>
              </a:spcAft>
              <a:buNone/>
            </a:pPr>
            <a:endParaRPr lang="en-US" sz="1800" kern="1200" dirty="0"/>
          </a:p>
        </p:txBody>
      </p:sp>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96590"/>
          <a:ext cx="2520150" cy="1203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a:extLst>
              <a:ext uri="{FF2B5EF4-FFF2-40B4-BE49-F238E27FC236}">
                <a16:creationId xmlns:a16="http://schemas.microsoft.com/office/drawing/2014/main" id="{BFE54CC4-5D73-48DE-A3F7-6961885F092B}"/>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3">
            <a:extLst>
              <a:ext uri="{FF2B5EF4-FFF2-40B4-BE49-F238E27FC236}">
                <a16:creationId xmlns:a16="http://schemas.microsoft.com/office/drawing/2014/main" id="{3D344D0B-2B44-40EE-9210-7981ED039FE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000" r="13717"/>
          <a:stretch/>
        </p:blipFill>
        <p:spPr>
          <a:xfrm>
            <a:off x="6332443" y="1411665"/>
            <a:ext cx="2531106" cy="1795244"/>
          </a:xfrm>
          <a:prstGeom prst="rect">
            <a:avLst/>
          </a:prstGeom>
        </p:spPr>
      </p:pic>
      <p:sp>
        <p:nvSpPr>
          <p:cNvPr id="15" name="Rectangle 14">
            <a:extLst>
              <a:ext uri="{FF2B5EF4-FFF2-40B4-BE49-F238E27FC236}">
                <a16:creationId xmlns:a16="http://schemas.microsoft.com/office/drawing/2014/main" id="{1373B415-58C9-47C8-986A-539DB9C460DA}"/>
              </a:ext>
            </a:extLst>
          </p:cNvPr>
          <p:cNvSpPr/>
          <p:nvPr/>
        </p:nvSpPr>
        <p:spPr>
          <a:xfrm>
            <a:off x="288432" y="4023360"/>
            <a:ext cx="1357488" cy="276999"/>
          </a:xfrm>
          <a:prstGeom prst="rect">
            <a:avLst/>
          </a:prstGeom>
        </p:spPr>
        <p:txBody>
          <a:bodyPr wrap="none">
            <a:spAutoFit/>
          </a:bodyPr>
          <a:lstStyle/>
          <a:p>
            <a:pPr lvl="0"/>
            <a:r>
              <a:rPr lang="en-US" sz="1200" b="1" u="sng" dirty="0">
                <a:solidFill>
                  <a:schemeClr val="bg1"/>
                </a:solidFill>
              </a:rPr>
              <a:t>Accomplishments:</a:t>
            </a:r>
            <a:endParaRPr lang="en-US" sz="1200" dirty="0">
              <a:solidFill>
                <a:schemeClr val="bg1"/>
              </a:solidFill>
            </a:endParaRPr>
          </a:p>
        </p:txBody>
      </p:sp>
      <p:sp>
        <p:nvSpPr>
          <p:cNvPr id="18" name="Rectangle 17">
            <a:extLst>
              <a:ext uri="{FF2B5EF4-FFF2-40B4-BE49-F238E27FC236}">
                <a16:creationId xmlns:a16="http://schemas.microsoft.com/office/drawing/2014/main" id="{36BD89A1-E860-4C71-ADE9-D998F84A6A56}"/>
              </a:ext>
            </a:extLst>
          </p:cNvPr>
          <p:cNvSpPr/>
          <p:nvPr/>
        </p:nvSpPr>
        <p:spPr>
          <a:xfrm>
            <a:off x="437275" y="4899014"/>
            <a:ext cx="1054391" cy="276999"/>
          </a:xfrm>
          <a:prstGeom prst="rect">
            <a:avLst/>
          </a:prstGeom>
        </p:spPr>
        <p:txBody>
          <a:bodyPr wrap="none">
            <a:spAutoFit/>
          </a:bodyPr>
          <a:lstStyle/>
          <a:p>
            <a:pPr lvl="0"/>
            <a:r>
              <a:rPr lang="en-US" sz="1200" b="1" u="sng" dirty="0">
                <a:solidFill>
                  <a:schemeClr val="bg1"/>
                </a:solidFill>
              </a:rPr>
              <a:t>Project Team:</a:t>
            </a:r>
            <a:endParaRPr lang="en-US" sz="1200" dirty="0">
              <a:solidFill>
                <a:schemeClr val="bg1"/>
              </a:solidFill>
            </a:endParaRPr>
          </a:p>
        </p:txBody>
      </p:sp>
      <p:sp>
        <p:nvSpPr>
          <p:cNvPr id="16" name="Title 3">
            <a:extLst>
              <a:ext uri="{FF2B5EF4-FFF2-40B4-BE49-F238E27FC236}">
                <a16:creationId xmlns:a16="http://schemas.microsoft.com/office/drawing/2014/main" id="{7A5276EA-D264-4FE1-9870-65B7D067B40F}"/>
              </a:ext>
            </a:extLst>
          </p:cNvPr>
          <p:cNvSpPr txBox="1">
            <a:spLocks/>
          </p:cNvSpPr>
          <p:nvPr/>
        </p:nvSpPr>
        <p:spPr bwMode="auto">
          <a:xfrm>
            <a:off x="159026" y="278173"/>
            <a:ext cx="5782001" cy="556714"/>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3:</a:t>
            </a:r>
            <a:r>
              <a:rPr lang="en-GB" sz="2200" cap="none" dirty="0">
                <a:solidFill>
                  <a:schemeClr val="tx1"/>
                </a:solidFill>
                <a:latin typeface="Futura Hv BT Heavy"/>
                <a:cs typeface="Futura Hv BT Heavy"/>
              </a:rPr>
              <a:t> STAAT Mod </a:t>
            </a:r>
            <a:r>
              <a:rPr lang="en-GB" sz="2200" cap="none" baseline="30000" dirty="0">
                <a:solidFill>
                  <a:schemeClr val="tx1"/>
                </a:solidFill>
                <a:latin typeface="Futura Hv BT Heavy"/>
                <a:cs typeface="Futura Hv BT Heavy"/>
              </a:rPr>
              <a:t>TM</a:t>
            </a:r>
            <a:endParaRPr lang="en-GB" sz="2200" cap="none" baseline="30000" dirty="0">
              <a:solidFill>
                <a:srgbClr val="FF0000"/>
              </a:solidFill>
              <a:latin typeface="Futura Hv BT Heavy"/>
              <a:cs typeface="Futura Hv BT Heavy"/>
            </a:endParaRPr>
          </a:p>
        </p:txBody>
      </p:sp>
      <p:sp>
        <p:nvSpPr>
          <p:cNvPr id="17" name="Rectangle 16">
            <a:extLst>
              <a:ext uri="{FF2B5EF4-FFF2-40B4-BE49-F238E27FC236}">
                <a16:creationId xmlns:a16="http://schemas.microsoft.com/office/drawing/2014/main" id="{B34804D4-D74D-4CB8-A2A5-F9A4BDB32AFD}"/>
              </a:ext>
            </a:extLst>
          </p:cNvPr>
          <p:cNvSpPr/>
          <p:nvPr/>
        </p:nvSpPr>
        <p:spPr>
          <a:xfrm>
            <a:off x="300892" y="699863"/>
            <a:ext cx="5556348" cy="377097"/>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Strategic, Temporary, Acuity-Adaptable Treatment Mods</a:t>
            </a:r>
          </a:p>
        </p:txBody>
      </p:sp>
      <p:pic>
        <p:nvPicPr>
          <p:cNvPr id="19" name="Picture 18">
            <a:extLst>
              <a:ext uri="{FF2B5EF4-FFF2-40B4-BE49-F238E27FC236}">
                <a16:creationId xmlns:a16="http://schemas.microsoft.com/office/drawing/2014/main" id="{B897B4B2-8FA3-45CD-AFF5-CE23ED7B216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43399" y="3206909"/>
            <a:ext cx="2520150" cy="1417164"/>
          </a:xfrm>
          <a:prstGeom prst="rect">
            <a:avLst/>
          </a:prstGeom>
          <a:ln>
            <a:solidFill>
              <a:schemeClr val="bg1">
                <a:lumMod val="75000"/>
              </a:schemeClr>
            </a:solidFill>
          </a:ln>
        </p:spPr>
      </p:pic>
    </p:spTree>
    <p:extLst>
      <p:ext uri="{BB962C8B-B14F-4D97-AF65-F5344CB8AC3E}">
        <p14:creationId xmlns:p14="http://schemas.microsoft.com/office/powerpoint/2010/main" val="4109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3E6D33D-D5B9-46E4-B8BF-2C134561E8B8}"/>
              </a:ext>
            </a:extLst>
          </p:cNvPr>
          <p:cNvSpPr txBox="1">
            <a:spLocks/>
          </p:cNvSpPr>
          <p:nvPr/>
        </p:nvSpPr>
        <p:spPr bwMode="auto">
          <a:xfrm>
            <a:off x="165468" y="278173"/>
            <a:ext cx="5775558" cy="547023"/>
          </a:xfrm>
          <a:prstGeom prst="rect">
            <a:avLst/>
          </a:prstGeom>
          <a:solidFill>
            <a:schemeClr val="bg1">
              <a:alpha val="70000"/>
            </a:schemeClr>
          </a:solidFill>
          <a:ln w="9525" algn="ctr">
            <a:noFill/>
            <a:miter lim="800000"/>
            <a:headEnd/>
            <a:tailEnd/>
          </a:ln>
          <a:effectLst/>
        </p:spPr>
        <p:txBody>
          <a:bodyPr vert="horz" wrap="square" lIns="182880" tIns="91440" rIns="0" bIns="0" numCol="1" anchor="t" anchorCtr="0" compatLnSpc="1">
            <a:prstTxWarp prst="textNoShape">
              <a:avLst/>
            </a:prstTxWarp>
            <a:noAutofit/>
          </a:bodyPr>
          <a:lstStyle>
            <a:lvl1pPr algn="l" rtl="0" eaLnBrk="1" fontAlgn="base" hangingPunct="1">
              <a:lnSpc>
                <a:spcPct val="100000"/>
              </a:lnSpc>
              <a:spcBef>
                <a:spcPct val="0"/>
              </a:spcBef>
              <a:spcAft>
                <a:spcPct val="0"/>
              </a:spcAft>
              <a:defRPr sz="2000" b="0" i="0" cap="all" baseline="0">
                <a:solidFill>
                  <a:schemeClr val="accent1"/>
                </a:solidFill>
                <a:latin typeface="Futura Md BT Bold"/>
                <a:ea typeface="+mj-ea"/>
                <a:cs typeface="Futura Md BT Bold"/>
              </a:defRPr>
            </a:lvl1pPr>
            <a:lvl2pPr algn="r" rtl="0" eaLnBrk="1" fontAlgn="base" hangingPunct="1">
              <a:spcBef>
                <a:spcPct val="0"/>
              </a:spcBef>
              <a:spcAft>
                <a:spcPct val="0"/>
              </a:spcAft>
              <a:defRPr sz="3000" b="1">
                <a:solidFill>
                  <a:schemeClr val="tx2"/>
                </a:solidFill>
                <a:latin typeface="Arial" charset="0"/>
              </a:defRPr>
            </a:lvl2pPr>
            <a:lvl3pPr algn="r" rtl="0" eaLnBrk="1" fontAlgn="base" hangingPunct="1">
              <a:spcBef>
                <a:spcPct val="0"/>
              </a:spcBef>
              <a:spcAft>
                <a:spcPct val="0"/>
              </a:spcAft>
              <a:defRPr sz="3000" b="1">
                <a:solidFill>
                  <a:schemeClr val="tx2"/>
                </a:solidFill>
                <a:latin typeface="Arial" charset="0"/>
              </a:defRPr>
            </a:lvl3pPr>
            <a:lvl4pPr algn="r" rtl="0" eaLnBrk="1" fontAlgn="base" hangingPunct="1">
              <a:spcBef>
                <a:spcPct val="0"/>
              </a:spcBef>
              <a:spcAft>
                <a:spcPct val="0"/>
              </a:spcAft>
              <a:defRPr sz="3000" b="1">
                <a:solidFill>
                  <a:schemeClr val="tx2"/>
                </a:solidFill>
                <a:latin typeface="Arial" charset="0"/>
              </a:defRPr>
            </a:lvl4pPr>
            <a:lvl5pPr algn="r" rtl="0" eaLnBrk="1" fontAlgn="base" hangingPunct="1">
              <a:spcBef>
                <a:spcPct val="0"/>
              </a:spcBef>
              <a:spcAft>
                <a:spcPct val="0"/>
              </a:spcAft>
              <a:defRPr sz="3000" b="1">
                <a:solidFill>
                  <a:schemeClr val="tx2"/>
                </a:solidFill>
                <a:latin typeface="Arial" charset="0"/>
              </a:defRPr>
            </a:lvl5pPr>
            <a:lvl6pPr marL="457200" algn="r" rtl="0" eaLnBrk="1" fontAlgn="base" hangingPunct="1">
              <a:spcBef>
                <a:spcPct val="0"/>
              </a:spcBef>
              <a:spcAft>
                <a:spcPct val="0"/>
              </a:spcAft>
              <a:defRPr sz="3000" b="1">
                <a:solidFill>
                  <a:schemeClr val="tx2"/>
                </a:solidFill>
                <a:latin typeface="Arial" charset="0"/>
              </a:defRPr>
            </a:lvl6pPr>
            <a:lvl7pPr marL="914400" algn="r" rtl="0" eaLnBrk="1" fontAlgn="base" hangingPunct="1">
              <a:spcBef>
                <a:spcPct val="0"/>
              </a:spcBef>
              <a:spcAft>
                <a:spcPct val="0"/>
              </a:spcAft>
              <a:defRPr sz="3000" b="1">
                <a:solidFill>
                  <a:schemeClr val="tx2"/>
                </a:solidFill>
                <a:latin typeface="Arial" charset="0"/>
              </a:defRPr>
            </a:lvl7pPr>
            <a:lvl8pPr marL="1371600" algn="r" rtl="0" eaLnBrk="1" fontAlgn="base" hangingPunct="1">
              <a:spcBef>
                <a:spcPct val="0"/>
              </a:spcBef>
              <a:spcAft>
                <a:spcPct val="0"/>
              </a:spcAft>
              <a:defRPr sz="3000" b="1">
                <a:solidFill>
                  <a:schemeClr val="tx2"/>
                </a:solidFill>
                <a:latin typeface="Arial" charset="0"/>
              </a:defRPr>
            </a:lvl8pPr>
            <a:lvl9pPr marL="1828800" algn="r" rtl="0" eaLnBrk="1" fontAlgn="base" hangingPunct="1">
              <a:spcBef>
                <a:spcPct val="0"/>
              </a:spcBef>
              <a:spcAft>
                <a:spcPct val="0"/>
              </a:spcAft>
              <a:defRPr sz="3000" b="1">
                <a:solidFill>
                  <a:schemeClr val="tx2"/>
                </a:solidFill>
                <a:latin typeface="Arial" charset="0"/>
              </a:defRPr>
            </a:lvl9pPr>
          </a:lstStyle>
          <a:p>
            <a:pPr>
              <a:lnSpc>
                <a:spcPct val="80000"/>
              </a:lnSpc>
            </a:pPr>
            <a:r>
              <a:rPr lang="en-GB" sz="2200" cap="none" dirty="0">
                <a:solidFill>
                  <a:srgbClr val="FF0000"/>
                </a:solidFill>
                <a:latin typeface="Futura Hv BT Heavy"/>
                <a:cs typeface="Futura Hv BT Heavy"/>
              </a:rPr>
              <a:t>Case Study 4: </a:t>
            </a:r>
            <a:r>
              <a:rPr lang="en-GB" sz="2200" cap="none" dirty="0">
                <a:solidFill>
                  <a:schemeClr val="tx1"/>
                </a:solidFill>
                <a:latin typeface="Futura Hv BT Heavy"/>
                <a:cs typeface="Futura Hv BT Heavy"/>
              </a:rPr>
              <a:t>Merc</a:t>
            </a:r>
            <a:r>
              <a:rPr lang="en-GB" sz="2200" cap="none" dirty="0">
                <a:solidFill>
                  <a:schemeClr val="tx1"/>
                </a:solidFill>
                <a:latin typeface="Futura Hv BT Heavy"/>
              </a:rPr>
              <a:t>y</a:t>
            </a:r>
            <a:r>
              <a:rPr lang="en-GB" sz="2200" cap="none" dirty="0">
                <a:solidFill>
                  <a:schemeClr val="tx1"/>
                </a:solidFill>
                <a:latin typeface="Futura Hv BT Heavy"/>
                <a:cs typeface="Futura Hv BT Heavy"/>
              </a:rPr>
              <a:t> Hospital</a:t>
            </a:r>
            <a:endParaRPr lang="en-GB" sz="2200" cap="none" dirty="0">
              <a:solidFill>
                <a:schemeClr val="tx1"/>
              </a:solidFill>
              <a:latin typeface="Futura Hv BT Heavy"/>
            </a:endParaRPr>
          </a:p>
        </p:txBody>
      </p:sp>
      <p:sp>
        <p:nvSpPr>
          <p:cNvPr id="9" name="Rectangle 8">
            <a:extLst>
              <a:ext uri="{FF2B5EF4-FFF2-40B4-BE49-F238E27FC236}">
                <a16:creationId xmlns:a16="http://schemas.microsoft.com/office/drawing/2014/main" id="{990FD7D3-29F4-4810-9B62-7FC011315A05}"/>
              </a:ext>
            </a:extLst>
          </p:cNvPr>
          <p:cNvSpPr/>
          <p:nvPr/>
        </p:nvSpPr>
        <p:spPr>
          <a:xfrm>
            <a:off x="302115" y="699863"/>
            <a:ext cx="5049030" cy="379785"/>
          </a:xfrm>
          <a:prstGeom prst="rect">
            <a:avLst/>
          </a:prstGeom>
          <a:solidFill>
            <a:schemeClr val="bg1">
              <a:alpha val="70000"/>
            </a:schemeClr>
          </a:solidFill>
        </p:spPr>
        <p:txBody>
          <a:bodyPr wrap="square" tIns="91440" bIns="0" anchor="ctr" anchorCtr="0">
            <a:noAutofit/>
          </a:bodyPr>
          <a:lstStyle/>
          <a:p>
            <a:pPr fontAlgn="t">
              <a:spcBef>
                <a:spcPct val="0"/>
              </a:spcBef>
              <a:spcAft>
                <a:spcPct val="0"/>
              </a:spcAft>
            </a:pPr>
            <a:r>
              <a:rPr lang="en-US" b="1" dirty="0">
                <a:latin typeface="Arnhem Pro Bln Ita"/>
                <a:cs typeface="Arnhem Pro Bln Ita"/>
              </a:rPr>
              <a:t>COVID-19 Inpatient Unit</a:t>
            </a:r>
          </a:p>
        </p:txBody>
      </p:sp>
      <p:graphicFrame>
        <p:nvGraphicFramePr>
          <p:cNvPr id="15" name="Diagram 14">
            <a:extLst>
              <a:ext uri="{FF2B5EF4-FFF2-40B4-BE49-F238E27FC236}">
                <a16:creationId xmlns:a16="http://schemas.microsoft.com/office/drawing/2014/main" id="{5D1B543D-C321-4DB5-B9BF-51047DED0FB5}"/>
              </a:ext>
            </a:extLst>
          </p:cNvPr>
          <p:cNvGraphicFramePr/>
          <p:nvPr/>
        </p:nvGraphicFramePr>
        <p:xfrm>
          <a:off x="5941026" y="-94932"/>
          <a:ext cx="3202974" cy="1589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a:extLst>
              <a:ext uri="{FF2B5EF4-FFF2-40B4-BE49-F238E27FC236}">
                <a16:creationId xmlns:a16="http://schemas.microsoft.com/office/drawing/2014/main" id="{23B4E12F-9494-47E0-9BDC-F92416C10BBB}"/>
              </a:ext>
            </a:extLst>
          </p:cNvPr>
          <p:cNvGraphicFramePr/>
          <p:nvPr/>
        </p:nvGraphicFramePr>
        <p:xfrm>
          <a:off x="302115" y="1246886"/>
          <a:ext cx="5895567" cy="49112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0" name="Diagram 19">
            <a:extLst>
              <a:ext uri="{FF2B5EF4-FFF2-40B4-BE49-F238E27FC236}">
                <a16:creationId xmlns:a16="http://schemas.microsoft.com/office/drawing/2014/main" id="{7853882E-7FD0-4277-B690-F8B44232D9B0}"/>
              </a:ext>
            </a:extLst>
          </p:cNvPr>
          <p:cNvGraphicFramePr/>
          <p:nvPr/>
        </p:nvGraphicFramePr>
        <p:xfrm>
          <a:off x="6318913" y="4786313"/>
          <a:ext cx="2520150" cy="12134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Rectangle 9">
            <a:extLst>
              <a:ext uri="{FF2B5EF4-FFF2-40B4-BE49-F238E27FC236}">
                <a16:creationId xmlns:a16="http://schemas.microsoft.com/office/drawing/2014/main" id="{524B442C-89A5-4F22-BB50-0A8D9E98EBA3}"/>
              </a:ext>
            </a:extLst>
          </p:cNvPr>
          <p:cNvSpPr/>
          <p:nvPr/>
        </p:nvSpPr>
        <p:spPr>
          <a:xfrm>
            <a:off x="6318913" y="1400621"/>
            <a:ext cx="2520149" cy="325499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ED2F77C-AC72-4929-92FA-A183262EA5FF}"/>
              </a:ext>
            </a:extLst>
          </p:cNvPr>
          <p:cNvSpPr txBox="1"/>
          <p:nvPr/>
        </p:nvSpPr>
        <p:spPr>
          <a:xfrm rot="18638797">
            <a:off x="6197198" y="2843450"/>
            <a:ext cx="2763575" cy="369332"/>
          </a:xfrm>
          <a:prstGeom prst="rect">
            <a:avLst/>
          </a:prstGeom>
          <a:noFill/>
        </p:spPr>
        <p:txBody>
          <a:bodyPr wrap="square" rtlCol="0">
            <a:spAutoFit/>
          </a:bodyPr>
          <a:lstStyle/>
          <a:p>
            <a:r>
              <a:rPr lang="en-US" dirty="0">
                <a:solidFill>
                  <a:schemeClr val="bg1"/>
                </a:solidFill>
              </a:rPr>
              <a:t>Photo / Image / Floor Plan</a:t>
            </a:r>
          </a:p>
        </p:txBody>
      </p:sp>
      <p:pic>
        <p:nvPicPr>
          <p:cNvPr id="4" name="Picture 3">
            <a:extLst>
              <a:ext uri="{FF2B5EF4-FFF2-40B4-BE49-F238E27FC236}">
                <a16:creationId xmlns:a16="http://schemas.microsoft.com/office/drawing/2014/main" id="{BB22AA79-ADDB-4A10-96C7-23C8CE88F5CC}"/>
              </a:ext>
            </a:extLst>
          </p:cNvPr>
          <p:cNvPicPr>
            <a:picLocks noChangeAspect="1"/>
          </p:cNvPicPr>
          <p:nvPr/>
        </p:nvPicPr>
        <p:blipFill>
          <a:blip r:embed="rId17"/>
          <a:stretch>
            <a:fillRect/>
          </a:stretch>
        </p:blipFill>
        <p:spPr>
          <a:xfrm>
            <a:off x="6292947" y="1327400"/>
            <a:ext cx="2556545" cy="3408725"/>
          </a:xfrm>
          <a:prstGeom prst="rect">
            <a:avLst/>
          </a:prstGeom>
        </p:spPr>
      </p:pic>
    </p:spTree>
    <p:extLst>
      <p:ext uri="{BB962C8B-B14F-4D97-AF65-F5344CB8AC3E}">
        <p14:creationId xmlns:p14="http://schemas.microsoft.com/office/powerpoint/2010/main" val="42587775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1318</TotalTime>
  <Words>5308</Words>
  <Application>Microsoft Office PowerPoint</Application>
  <PresentationFormat>Letter Paper (8.5x11 in)</PresentationFormat>
  <Paragraphs>366</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Architype Light</vt:lpstr>
      <vt:lpstr>Arial</vt:lpstr>
      <vt:lpstr>Arnhem Pro Bln Ita</vt:lpstr>
      <vt:lpstr>Calibri</vt:lpstr>
      <vt:lpstr>Calibri Light</vt:lpstr>
      <vt:lpstr>Courier New</vt:lpstr>
      <vt:lpstr>Futura Hv BT Heavy</vt:lpstr>
      <vt:lpstr>Office Theme</vt:lpstr>
      <vt:lpstr>PowerPoint Presentation</vt:lpstr>
      <vt:lpstr>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Copyright notice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Rosse, Isabella</dc:creator>
  <cp:lastModifiedBy>Lin, Grace @ CBRE Healthcare</cp:lastModifiedBy>
  <cp:revision>80</cp:revision>
  <dcterms:created xsi:type="dcterms:W3CDTF">2018-02-20T16:44:51Z</dcterms:created>
  <dcterms:modified xsi:type="dcterms:W3CDTF">2020-07-26T02:33:54Z</dcterms:modified>
</cp:coreProperties>
</file>