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charts/chart10.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5" r:id="rId4"/>
    <p:sldMasterId id="2147483725" r:id="rId5"/>
  </p:sldMasterIdLst>
  <p:notesMasterIdLst>
    <p:notesMasterId r:id="rId83"/>
  </p:notesMasterIdLst>
  <p:sldIdLst>
    <p:sldId id="257" r:id="rId6"/>
    <p:sldId id="275" r:id="rId7"/>
    <p:sldId id="259" r:id="rId8"/>
    <p:sldId id="260" r:id="rId9"/>
    <p:sldId id="261" r:id="rId10"/>
    <p:sldId id="262" r:id="rId11"/>
    <p:sldId id="263" r:id="rId12"/>
    <p:sldId id="276" r:id="rId13"/>
    <p:sldId id="277" r:id="rId14"/>
    <p:sldId id="278" r:id="rId15"/>
    <p:sldId id="279" r:id="rId16"/>
    <p:sldId id="347" r:id="rId17"/>
    <p:sldId id="280" r:id="rId18"/>
    <p:sldId id="281" r:id="rId19"/>
    <p:sldId id="282" r:id="rId20"/>
    <p:sldId id="283" r:id="rId21"/>
    <p:sldId id="284" r:id="rId22"/>
    <p:sldId id="285" r:id="rId23"/>
    <p:sldId id="286" r:id="rId24"/>
    <p:sldId id="287" r:id="rId25"/>
    <p:sldId id="288" r:id="rId26"/>
    <p:sldId id="289" r:id="rId27"/>
    <p:sldId id="348"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5" r:id="rId51"/>
    <p:sldId id="318" r:id="rId52"/>
    <p:sldId id="319" r:id="rId53"/>
    <p:sldId id="320"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7" r:id="rId69"/>
    <p:sldId id="343" r:id="rId70"/>
    <p:sldId id="344" r:id="rId71"/>
    <p:sldId id="338" r:id="rId72"/>
    <p:sldId id="339" r:id="rId73"/>
    <p:sldId id="340" r:id="rId74"/>
    <p:sldId id="341" r:id="rId75"/>
    <p:sldId id="342" r:id="rId76"/>
    <p:sldId id="345" r:id="rId77"/>
    <p:sldId id="269" r:id="rId78"/>
    <p:sldId id="270" r:id="rId79"/>
    <p:sldId id="271" r:id="rId80"/>
    <p:sldId id="272" r:id="rId81"/>
    <p:sldId id="273"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0A0535C9-8910-4C6C-BCE5-5719D098C300}">
          <p14:sldIdLst>
            <p14:sldId id="257"/>
            <p14:sldId id="275"/>
            <p14:sldId id="259"/>
            <p14:sldId id="260"/>
            <p14:sldId id="261"/>
            <p14:sldId id="262"/>
            <p14:sldId id="263"/>
            <p14:sldId id="276"/>
          </p14:sldIdLst>
        </p14:section>
        <p14:section name="Untitled Section" id="{6EB302B5-7F13-46A9-AEFE-D8289B0BCDFF}">
          <p14:sldIdLst>
            <p14:sldId id="277"/>
            <p14:sldId id="278"/>
            <p14:sldId id="279"/>
            <p14:sldId id="347"/>
            <p14:sldId id="280"/>
            <p14:sldId id="281"/>
            <p14:sldId id="282"/>
            <p14:sldId id="283"/>
            <p14:sldId id="284"/>
            <p14:sldId id="285"/>
            <p14:sldId id="286"/>
            <p14:sldId id="287"/>
            <p14:sldId id="288"/>
            <p14:sldId id="289"/>
            <p14:sldId id="348"/>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5"/>
            <p14:sldId id="318"/>
            <p14:sldId id="319"/>
            <p14:sldId id="320"/>
            <p14:sldId id="322"/>
            <p14:sldId id="323"/>
            <p14:sldId id="324"/>
            <p14:sldId id="325"/>
            <p14:sldId id="326"/>
            <p14:sldId id="327"/>
            <p14:sldId id="328"/>
            <p14:sldId id="329"/>
            <p14:sldId id="330"/>
            <p14:sldId id="331"/>
            <p14:sldId id="332"/>
            <p14:sldId id="333"/>
            <p14:sldId id="334"/>
            <p14:sldId id="335"/>
            <p14:sldId id="337"/>
            <p14:sldId id="343"/>
            <p14:sldId id="344"/>
            <p14:sldId id="338"/>
            <p14:sldId id="339"/>
            <p14:sldId id="340"/>
            <p14:sldId id="341"/>
            <p14:sldId id="342"/>
            <p14:sldId id="345"/>
          </p14:sldIdLst>
        </p14:section>
        <p14:section name="Main presentation slides" id="{F83C0E37-F1E5-49BB-8199-7E7ABB7B7E72}">
          <p14:sldIdLst>
            <p14:sldId id="269"/>
            <p14:sldId id="270"/>
            <p14:sldId id="271"/>
            <p14:sldId id="272"/>
            <p14:sldId id="273"/>
          </p14:sldIdLst>
        </p14:section>
        <p14:section name="Conclusion slides" id="{9811D0FB-F834-4BEB-BD92-CB5A0E75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E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68578" autoAdjust="0"/>
  </p:normalViewPr>
  <p:slideViewPr>
    <p:cSldViewPr snapToGrid="0">
      <p:cViewPr varScale="1">
        <p:scale>
          <a:sx n="91" d="100"/>
          <a:sy n="91" d="100"/>
        </p:scale>
        <p:origin x="120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7963"/>
    </p:cViewPr>
  </p:sorterViewPr>
  <p:notesViewPr>
    <p:cSldViewPr snapToGrid="0">
      <p:cViewPr varScale="1">
        <p:scale>
          <a:sx n="83" d="100"/>
          <a:sy n="83"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c:f>
              <c:strCache>
                <c:ptCount val="1"/>
                <c:pt idx="0">
                  <c:v>Category 1</c:v>
                </c:pt>
              </c:strCache>
            </c:strRef>
          </c:cat>
          <c:val>
            <c:numRef>
              <c:f>Sheet1!$B$2</c:f>
              <c:numCache>
                <c:formatCode>General</c:formatCode>
                <c:ptCount val="1"/>
                <c:pt idx="0">
                  <c:v>500</c:v>
                </c:pt>
              </c:numCache>
            </c:numRef>
          </c:val>
        </c:ser>
        <c:ser>
          <c:idx val="1"/>
          <c:order val="1"/>
          <c:tx>
            <c:strRef>
              <c:f>Sheet1!$C$1</c:f>
              <c:strCache>
                <c:ptCount val="1"/>
                <c:pt idx="0">
                  <c:v>Series 2</c:v>
                </c:pt>
              </c:strCache>
            </c:strRef>
          </c:tx>
          <c:invertIfNegative val="0"/>
          <c:dPt>
            <c:idx val="0"/>
            <c:invertIfNegative val="0"/>
            <c:bubble3D val="0"/>
            <c:spPr>
              <a:solidFill>
                <a:schemeClr val="bg1">
                  <a:lumMod val="20000"/>
                  <a:lumOff val="80000"/>
                </a:schemeClr>
              </a:solidFill>
            </c:spPr>
          </c:dPt>
          <c:cat>
            <c:strRef>
              <c:f>Sheet1!$A$2</c:f>
              <c:strCache>
                <c:ptCount val="1"/>
                <c:pt idx="0">
                  <c:v>Category 1</c:v>
                </c:pt>
              </c:strCache>
            </c:strRef>
          </c:cat>
          <c:val>
            <c:numRef>
              <c:f>Sheet1!$C$2</c:f>
              <c:numCache>
                <c:formatCode>General</c:formatCode>
                <c:ptCount val="1"/>
                <c:pt idx="0">
                  <c:v>100</c:v>
                </c:pt>
              </c:numCache>
            </c:numRef>
          </c:val>
        </c:ser>
        <c:dLbls>
          <c:showLegendKey val="0"/>
          <c:showVal val="0"/>
          <c:showCatName val="0"/>
          <c:showSerName val="0"/>
          <c:showPercent val="0"/>
          <c:showBubbleSize val="0"/>
        </c:dLbls>
        <c:gapWidth val="150"/>
        <c:axId val="336920704"/>
        <c:axId val="336917568"/>
      </c:barChart>
      <c:catAx>
        <c:axId val="336920704"/>
        <c:scaling>
          <c:orientation val="minMax"/>
        </c:scaling>
        <c:delete val="1"/>
        <c:axPos val="l"/>
        <c:numFmt formatCode="General" sourceLinked="0"/>
        <c:majorTickMark val="out"/>
        <c:minorTickMark val="none"/>
        <c:tickLblPos val="nextTo"/>
        <c:crossAx val="336917568"/>
        <c:crosses val="autoZero"/>
        <c:auto val="1"/>
        <c:lblAlgn val="ctr"/>
        <c:lblOffset val="100"/>
        <c:noMultiLvlLbl val="0"/>
      </c:catAx>
      <c:valAx>
        <c:axId val="336917568"/>
        <c:scaling>
          <c:orientation val="minMax"/>
        </c:scaling>
        <c:delete val="1"/>
        <c:axPos val="b"/>
        <c:numFmt formatCode="General" sourceLinked="1"/>
        <c:majorTickMark val="out"/>
        <c:minorTickMark val="none"/>
        <c:tickLblPos val="nextTo"/>
        <c:crossAx val="33692070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60000"/>
                  <a:lumOff val="40000"/>
                </a:schemeClr>
              </a:solidFill>
            </c:spPr>
          </c:dPt>
          <c:dPt>
            <c:idx val="1"/>
            <c:bubble3D val="0"/>
            <c:spPr>
              <a:solidFill>
                <a:schemeClr val="accent1"/>
              </a:solidFill>
            </c:spPr>
          </c:dPt>
          <c:dPt>
            <c:idx val="2"/>
            <c:bubble3D val="0"/>
            <c:spPr>
              <a:solidFill>
                <a:schemeClr val="bg1">
                  <a:lumMod val="20000"/>
                  <a:lumOff val="80000"/>
                </a:schemeClr>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35</c:v>
                </c:pt>
                <c:pt idx="2">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1"/>
                <c:pt idx="0">
                  <c:v>Category 1</c:v>
                </c:pt>
              </c:strCache>
            </c:strRef>
          </c:cat>
          <c:val>
            <c:numRef>
              <c:f>Sheet1!$B$2:$B$5</c:f>
              <c:numCache>
                <c:formatCode>General</c:formatCode>
                <c:ptCount val="4"/>
                <c:pt idx="0">
                  <c:v>70000</c:v>
                </c:pt>
              </c:numCache>
            </c:numRef>
          </c:val>
        </c:ser>
        <c:ser>
          <c:idx val="1"/>
          <c:order val="1"/>
          <c:tx>
            <c:strRef>
              <c:f>Sheet1!$C$1</c:f>
              <c:strCache>
                <c:ptCount val="1"/>
                <c:pt idx="0">
                  <c:v>Series 2</c:v>
                </c:pt>
              </c:strCache>
            </c:strRef>
          </c:tx>
          <c:spPr>
            <a:solidFill>
              <a:schemeClr val="bg1">
                <a:lumMod val="40000"/>
                <a:lumOff val="60000"/>
              </a:schemeClr>
            </a:solidFill>
          </c:spPr>
          <c:invertIfNegative val="0"/>
          <c:cat>
            <c:strRef>
              <c:f>Sheet1!$A$2:$A$5</c:f>
              <c:strCache>
                <c:ptCount val="1"/>
                <c:pt idx="0">
                  <c:v>Category 1</c:v>
                </c:pt>
              </c:strCache>
            </c:strRef>
          </c:cat>
          <c:val>
            <c:numRef>
              <c:f>Sheet1!$C$2:$C$5</c:f>
              <c:numCache>
                <c:formatCode>General</c:formatCode>
                <c:ptCount val="4"/>
                <c:pt idx="0">
                  <c:v>23333</c:v>
                </c:pt>
              </c:numCache>
            </c:numRef>
          </c:val>
        </c:ser>
        <c:dLbls>
          <c:showLegendKey val="0"/>
          <c:showVal val="0"/>
          <c:showCatName val="0"/>
          <c:showSerName val="0"/>
          <c:showPercent val="0"/>
          <c:showBubbleSize val="0"/>
        </c:dLbls>
        <c:gapWidth val="150"/>
        <c:axId val="336919528"/>
        <c:axId val="336921488"/>
      </c:barChart>
      <c:catAx>
        <c:axId val="336919528"/>
        <c:scaling>
          <c:orientation val="minMax"/>
        </c:scaling>
        <c:delete val="1"/>
        <c:axPos val="b"/>
        <c:numFmt formatCode="General" sourceLinked="0"/>
        <c:majorTickMark val="out"/>
        <c:minorTickMark val="none"/>
        <c:tickLblPos val="nextTo"/>
        <c:crossAx val="336921488"/>
        <c:crosses val="autoZero"/>
        <c:auto val="1"/>
        <c:lblAlgn val="ctr"/>
        <c:lblOffset val="100"/>
        <c:noMultiLvlLbl val="0"/>
      </c:catAx>
      <c:valAx>
        <c:axId val="336921488"/>
        <c:scaling>
          <c:orientation val="minMax"/>
        </c:scaling>
        <c:delete val="1"/>
        <c:axPos val="l"/>
        <c:numFmt formatCode="General" sourceLinked="1"/>
        <c:majorTickMark val="out"/>
        <c:minorTickMark val="none"/>
        <c:tickLblPos val="nextTo"/>
        <c:crossAx val="336919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2"/>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95</c:v>
                </c:pt>
                <c:pt idx="1">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20000"/>
                  <a:lumOff val="80000"/>
                </a:schemeClr>
              </a:solidFill>
            </c:spPr>
          </c:dPt>
          <c:dPt>
            <c:idx val="2"/>
            <c:bubble3D val="0"/>
            <c:spPr>
              <a:solidFill>
                <a:schemeClr val="bg2"/>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70</c:v>
                </c:pt>
                <c:pt idx="1">
                  <c:v>20</c:v>
                </c:pt>
                <c:pt idx="2">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20000"/>
                  <a:lumOff val="80000"/>
                </a:schemeClr>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38.5</c:v>
                </c:pt>
                <c:pt idx="1">
                  <c:v>61.5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20000"/>
                  <a:lumOff val="80000"/>
                </a:schemeClr>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42.8</c:v>
                </c:pt>
                <c:pt idx="1">
                  <c:v>57.2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c:spPr>
          </c:dPt>
          <c:dPt>
            <c:idx val="1"/>
            <c:bubble3D val="0"/>
            <c:spPr>
              <a:solidFill>
                <a:schemeClr val="bg2"/>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54</c:v>
                </c:pt>
                <c:pt idx="1">
                  <c:v>46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1"/>
            <c:bubble3D val="0"/>
            <c:spPr>
              <a:solidFill>
                <a:schemeClr val="bg1">
                  <a:lumMod val="20000"/>
                  <a:lumOff val="80000"/>
                </a:schemeClr>
              </a:solidFill>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0.15636</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24228" y="-1518850"/>
          <a:ext cx="2828572" cy="22352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5" tIns="46582" rIns="93165"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5" tIns="46582" rIns="93165" bIns="46582" rtlCol="0"/>
          <a:lstStyle>
            <a:lvl1pPr algn="r">
              <a:defRPr sz="1200"/>
            </a:lvl1pPr>
          </a:lstStyle>
          <a:p>
            <a:fld id="{92B7AB9E-72ED-4C11-9652-17445B30B1E2}" type="datetimeFigureOut">
              <a:rPr lang="en-US" smtClean="0"/>
              <a:t>9/10/2018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5" tIns="46582" rIns="93165" bIns="46582"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5" tIns="46582" rIns="93165"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5" tIns="46582" rIns="93165"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65" tIns="46582" rIns="93165" bIns="46582" rtlCol="0" anchor="b"/>
          <a:lstStyle>
            <a:lvl1pPr algn="r">
              <a:defRPr sz="1200"/>
            </a:lvl1pPr>
          </a:lstStyle>
          <a:p>
            <a:fld id="{55E6E7C7-C24E-4FE1-830E-A5A2B21F5256}" type="slidenum">
              <a:rPr lang="en-US" smtClean="0"/>
              <a:t>‹#›</a:t>
            </a:fld>
            <a:endParaRPr lang="en-US"/>
          </a:p>
        </p:txBody>
      </p:sp>
    </p:spTree>
    <p:extLst>
      <p:ext uri="{BB962C8B-B14F-4D97-AF65-F5344CB8AC3E}">
        <p14:creationId xmlns:p14="http://schemas.microsoft.com/office/powerpoint/2010/main" val="193849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1</a:t>
            </a:fld>
            <a:endParaRPr lang="en-US"/>
          </a:p>
        </p:txBody>
      </p:sp>
    </p:spTree>
    <p:extLst>
      <p:ext uri="{BB962C8B-B14F-4D97-AF65-F5344CB8AC3E}">
        <p14:creationId xmlns:p14="http://schemas.microsoft.com/office/powerpoint/2010/main" val="15945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49407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37130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6541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4704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9249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2308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28356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3465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90593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72897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2</a:t>
            </a:fld>
            <a:endParaRPr lang="en-US"/>
          </a:p>
        </p:txBody>
      </p:sp>
    </p:spTree>
    <p:extLst>
      <p:ext uri="{BB962C8B-B14F-4D97-AF65-F5344CB8AC3E}">
        <p14:creationId xmlns:p14="http://schemas.microsoft.com/office/powerpoint/2010/main" val="86197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03255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53477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8738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9337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74880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48437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238421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504074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61246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96564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3</a:t>
            </a:fld>
            <a:endParaRPr lang="en-US"/>
          </a:p>
        </p:txBody>
      </p:sp>
    </p:spTree>
    <p:extLst>
      <p:ext uri="{BB962C8B-B14F-4D97-AF65-F5344CB8AC3E}">
        <p14:creationId xmlns:p14="http://schemas.microsoft.com/office/powerpoint/2010/main" val="16005837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356075"/>
          </a:xfrm>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73</a:t>
            </a:fld>
            <a:endParaRPr lang="en-US"/>
          </a:p>
        </p:txBody>
      </p:sp>
    </p:spTree>
    <p:extLst>
      <p:ext uri="{BB962C8B-B14F-4D97-AF65-F5344CB8AC3E}">
        <p14:creationId xmlns:p14="http://schemas.microsoft.com/office/powerpoint/2010/main" val="4190917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74</a:t>
            </a:fld>
            <a:endParaRPr lang="en-US"/>
          </a:p>
        </p:txBody>
      </p:sp>
    </p:spTree>
    <p:extLst>
      <p:ext uri="{BB962C8B-B14F-4D97-AF65-F5344CB8AC3E}">
        <p14:creationId xmlns:p14="http://schemas.microsoft.com/office/powerpoint/2010/main" val="274568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75</a:t>
            </a:fld>
            <a:endParaRPr lang="en-US"/>
          </a:p>
        </p:txBody>
      </p:sp>
    </p:spTree>
    <p:extLst>
      <p:ext uri="{BB962C8B-B14F-4D97-AF65-F5344CB8AC3E}">
        <p14:creationId xmlns:p14="http://schemas.microsoft.com/office/powerpoint/2010/main" val="137513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76</a:t>
            </a:fld>
            <a:endParaRPr lang="en-US"/>
          </a:p>
        </p:txBody>
      </p:sp>
    </p:spTree>
    <p:extLst>
      <p:ext uri="{BB962C8B-B14F-4D97-AF65-F5344CB8AC3E}">
        <p14:creationId xmlns:p14="http://schemas.microsoft.com/office/powerpoint/2010/main" val="1307096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77</a:t>
            </a:fld>
            <a:endParaRPr lang="en-US"/>
          </a:p>
        </p:txBody>
      </p:sp>
    </p:spTree>
    <p:extLst>
      <p:ext uri="{BB962C8B-B14F-4D97-AF65-F5344CB8AC3E}">
        <p14:creationId xmlns:p14="http://schemas.microsoft.com/office/powerpoint/2010/main" val="1565013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4</a:t>
            </a:fld>
            <a:endParaRPr lang="en-US"/>
          </a:p>
        </p:txBody>
      </p:sp>
    </p:spTree>
    <p:extLst>
      <p:ext uri="{BB962C8B-B14F-4D97-AF65-F5344CB8AC3E}">
        <p14:creationId xmlns:p14="http://schemas.microsoft.com/office/powerpoint/2010/main" val="363915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5</a:t>
            </a:fld>
            <a:endParaRPr lang="en-US"/>
          </a:p>
        </p:txBody>
      </p:sp>
    </p:spTree>
    <p:extLst>
      <p:ext uri="{BB962C8B-B14F-4D97-AF65-F5344CB8AC3E}">
        <p14:creationId xmlns:p14="http://schemas.microsoft.com/office/powerpoint/2010/main" val="37034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6</a:t>
            </a:fld>
            <a:endParaRPr lang="en-US"/>
          </a:p>
        </p:txBody>
      </p:sp>
    </p:spTree>
    <p:extLst>
      <p:ext uri="{BB962C8B-B14F-4D97-AF65-F5344CB8AC3E}">
        <p14:creationId xmlns:p14="http://schemas.microsoft.com/office/powerpoint/2010/main" val="262289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7</a:t>
            </a:fld>
            <a:endParaRPr lang="en-US"/>
          </a:p>
        </p:txBody>
      </p:sp>
    </p:spTree>
    <p:extLst>
      <p:ext uri="{BB962C8B-B14F-4D97-AF65-F5344CB8AC3E}">
        <p14:creationId xmlns:p14="http://schemas.microsoft.com/office/powerpoint/2010/main" val="169871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E6E7C7-C24E-4FE1-830E-A5A2B21F5256}" type="slidenum">
              <a:rPr lang="en-US" smtClean="0"/>
              <a:t>8</a:t>
            </a:fld>
            <a:endParaRPr lang="en-US"/>
          </a:p>
        </p:txBody>
      </p:sp>
    </p:spTree>
    <p:extLst>
      <p:ext uri="{BB962C8B-B14F-4D97-AF65-F5344CB8AC3E}">
        <p14:creationId xmlns:p14="http://schemas.microsoft.com/office/powerpoint/2010/main" val="129855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05CF-F76E-43E9-8EB3-698B8F84571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90084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BE35EE-24B3-481F-ACE3-087B8D4932B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5368" y="6240275"/>
            <a:ext cx="1688432" cy="51034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920" y="6109104"/>
            <a:ext cx="4554066" cy="641517"/>
          </a:xfrm>
          <a:prstGeom prst="rect">
            <a:avLst/>
          </a:prstGeom>
        </p:spPr>
      </p:pic>
    </p:spTree>
    <p:extLst>
      <p:ext uri="{BB962C8B-B14F-4D97-AF65-F5344CB8AC3E}">
        <p14:creationId xmlns:p14="http://schemas.microsoft.com/office/powerpoint/2010/main" val="323378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4325083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7272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7272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317754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618236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918718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317754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618236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918718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6" name="Picture Placeholder 14"/>
          <p:cNvSpPr>
            <a:spLocks noGrp="1"/>
          </p:cNvSpPr>
          <p:nvPr>
            <p:ph type="pic" sz="quarter" idx="41" hasCustomPrompt="1"/>
          </p:nvPr>
        </p:nvSpPr>
        <p:spPr>
          <a:xfrm>
            <a:off x="17272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0" name="Text Placeholder 3"/>
          <p:cNvSpPr>
            <a:spLocks noGrp="1"/>
          </p:cNvSpPr>
          <p:nvPr>
            <p:ph type="body" sz="quarter" idx="42" hasCustomPrompt="1"/>
          </p:nvPr>
        </p:nvSpPr>
        <p:spPr>
          <a:xfrm>
            <a:off x="17272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1" name="Picture Placeholder 14"/>
          <p:cNvSpPr>
            <a:spLocks noGrp="1"/>
          </p:cNvSpPr>
          <p:nvPr>
            <p:ph type="pic" sz="quarter" idx="43" hasCustomPrompt="1"/>
          </p:nvPr>
        </p:nvSpPr>
        <p:spPr>
          <a:xfrm>
            <a:off x="317754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2" name="Picture Placeholder 14"/>
          <p:cNvSpPr>
            <a:spLocks noGrp="1"/>
          </p:cNvSpPr>
          <p:nvPr>
            <p:ph type="pic" sz="quarter" idx="44" hasCustomPrompt="1"/>
          </p:nvPr>
        </p:nvSpPr>
        <p:spPr>
          <a:xfrm>
            <a:off x="618236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3" name="Picture Placeholder 14"/>
          <p:cNvSpPr>
            <a:spLocks noGrp="1"/>
          </p:cNvSpPr>
          <p:nvPr>
            <p:ph type="pic" sz="quarter" idx="45" hasCustomPrompt="1"/>
          </p:nvPr>
        </p:nvSpPr>
        <p:spPr>
          <a:xfrm>
            <a:off x="9187181" y="3363854"/>
            <a:ext cx="2832100" cy="2484965"/>
          </a:xfrm>
          <a:prstGeom prst="rect">
            <a:avLst/>
          </a:prstGeom>
          <a:solidFill>
            <a:schemeClr val="bg1">
              <a:lumMod val="40000"/>
              <a:lumOff val="60000"/>
            </a:schemeClr>
          </a:solidFill>
        </p:spPr>
        <p:txBody>
          <a:bodyPr>
            <a:no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Portrait</a:t>
            </a:r>
            <a:endParaRPr lang="en-US" dirty="0"/>
          </a:p>
        </p:txBody>
      </p:sp>
      <p:sp>
        <p:nvSpPr>
          <p:cNvPr id="39" name="Text Placeholder 3"/>
          <p:cNvSpPr>
            <a:spLocks noGrp="1"/>
          </p:cNvSpPr>
          <p:nvPr>
            <p:ph type="body" sz="quarter" idx="46" hasCustomPrompt="1"/>
          </p:nvPr>
        </p:nvSpPr>
        <p:spPr>
          <a:xfrm>
            <a:off x="317754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0" name="Text Placeholder 3"/>
          <p:cNvSpPr>
            <a:spLocks noGrp="1"/>
          </p:cNvSpPr>
          <p:nvPr>
            <p:ph type="body" sz="quarter" idx="47" hasCustomPrompt="1"/>
          </p:nvPr>
        </p:nvSpPr>
        <p:spPr>
          <a:xfrm>
            <a:off x="618236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1" name="Text Placeholder 3"/>
          <p:cNvSpPr>
            <a:spLocks noGrp="1"/>
          </p:cNvSpPr>
          <p:nvPr>
            <p:ph type="body" sz="quarter" idx="48" hasCustomPrompt="1"/>
          </p:nvPr>
        </p:nvSpPr>
        <p:spPr>
          <a:xfrm>
            <a:off x="918718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Tree>
    <p:extLst>
      <p:ext uri="{BB962C8B-B14F-4D97-AF65-F5344CB8AC3E}">
        <p14:creationId xmlns:p14="http://schemas.microsoft.com/office/powerpoint/2010/main" val="2113480045"/>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5" name="Rectangle 24"/>
          <p:cNvSpPr/>
          <p:nvPr userDrawn="1"/>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ectangle 15"/>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4" name="Rectangle 13"/>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Rectangle 14"/>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Picture Placeholder 14"/>
          <p:cNvSpPr>
            <a:spLocks noGrp="1"/>
          </p:cNvSpPr>
          <p:nvPr>
            <p:ph type="pic" sz="quarter" idx="21" hasCustomPrompt="1"/>
          </p:nvPr>
        </p:nvSpPr>
        <p:spPr>
          <a:xfrm>
            <a:off x="5788761" y="-1059"/>
            <a:ext cx="5630537" cy="3172885"/>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8655825" y="3224091"/>
            <a:ext cx="2763473" cy="2816451"/>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1" y="3224092"/>
            <a:ext cx="2870199" cy="2816449"/>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922793" y="3224092"/>
            <a:ext cx="2815491" cy="2816449"/>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5790368" y="3224092"/>
            <a:ext cx="2813883" cy="2816449"/>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3" name="Rectangle 2"/>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Picture Placeholder 4"/>
          <p:cNvSpPr>
            <a:spLocks noGrp="1"/>
          </p:cNvSpPr>
          <p:nvPr>
            <p:ph type="pic" sz="quarter" idx="58" hasCustomPrompt="1"/>
          </p:nvPr>
        </p:nvSpPr>
        <p:spPr>
          <a:xfrm>
            <a:off x="11472333" y="1"/>
            <a:ext cx="719667" cy="6040540"/>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4" name="Rectangle 23"/>
          <p:cNvSpPr/>
          <p:nvPr/>
        </p:nvSpPr>
        <p:spPr>
          <a:xfrm>
            <a:off x="0" y="6040541"/>
            <a:ext cx="12192000" cy="8174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quarter" idx="34" hasCustomPrompt="1"/>
          </p:nvPr>
        </p:nvSpPr>
        <p:spPr>
          <a:xfrm>
            <a:off x="0" y="6158089"/>
            <a:ext cx="2870200"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870201" y="6158089"/>
            <a:ext cx="2865967"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5736168" y="6158089"/>
            <a:ext cx="2868083"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8604251" y="6158089"/>
            <a:ext cx="2868083"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870201" y="527433"/>
            <a:ext cx="2865967" cy="379591"/>
          </a:xfrm>
          <a:prstGeom prst="rect">
            <a:avLst/>
          </a:prstGeom>
        </p:spPr>
        <p:txBody>
          <a:bodyPr>
            <a:noAutofit/>
          </a:bodyPr>
          <a:lstStyle>
            <a:lvl1pPr marL="0" indent="0" algn="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8556698" y="527433"/>
            <a:ext cx="2865967" cy="379591"/>
          </a:xfrm>
          <a:prstGeom prst="rect">
            <a:avLst/>
          </a:prstGeom>
        </p:spPr>
        <p:txBody>
          <a:bodyPr>
            <a:noAutofit/>
          </a:bodyPr>
          <a:lstStyle>
            <a:lvl1pPr marL="0" indent="0" algn="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Tree>
    <p:extLst>
      <p:ext uri="{BB962C8B-B14F-4D97-AF65-F5344CB8AC3E}">
        <p14:creationId xmlns:p14="http://schemas.microsoft.com/office/powerpoint/2010/main" val="167939065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0"/>
            <a:ext cx="5738285" cy="634365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5789491" y="0"/>
            <a:ext cx="6402509" cy="6324600"/>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421203642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5787085" y="0"/>
            <a:ext cx="6404915" cy="31728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8653051" y="3225936"/>
            <a:ext cx="3538949"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225936"/>
            <a:ext cx="2870199"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920677" y="3225936"/>
            <a:ext cx="2817608"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5790368" y="3225937"/>
            <a:ext cx="2813883"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33586233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5787085" y="3225936"/>
            <a:ext cx="6404915" cy="363206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8653051" y="1"/>
            <a:ext cx="3538949" cy="317288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225938"/>
            <a:ext cx="2870199" cy="36320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920677" y="3225938"/>
            <a:ext cx="2817608" cy="36320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5790367" y="-1"/>
            <a:ext cx="2813884" cy="317288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64147635"/>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412060" y="1755893"/>
            <a:ext cx="11113272" cy="807059"/>
          </a:xfrm>
          <a:prstGeom prst="rect">
            <a:avLst/>
          </a:prstGeom>
          <a:noFill/>
        </p:spPr>
        <p:txBody>
          <a:bodyPr wrap="square" lIns="228600" rIns="228600" rtlCol="0" anchor="t">
            <a:noAutofit/>
          </a:bodyPr>
          <a:lstStyle>
            <a:lvl1pPr marL="0" indent="0">
              <a:lnSpc>
                <a:spcPts val="2667"/>
              </a:lnSpc>
              <a:spcBef>
                <a:spcPts val="0"/>
              </a:spcBef>
              <a:buNone/>
              <a:defRPr lang="en-US" sz="2133" b="0" i="1" dirty="0" smtClean="0">
                <a:solidFill>
                  <a:srgbClr val="FFFFFF"/>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412060" y="663841"/>
            <a:ext cx="11113272" cy="1164167"/>
          </a:xfrm>
        </p:spPr>
        <p:txBody>
          <a:bodyPr/>
          <a:lstStyle>
            <a:lvl1pPr>
              <a:defRPr sz="2667">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982877280"/>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412060" y="1755893"/>
            <a:ext cx="11113272" cy="807059"/>
          </a:xfrm>
          <a:prstGeom prst="rect">
            <a:avLst/>
          </a:prstGeom>
          <a:noFill/>
        </p:spPr>
        <p:txBody>
          <a:bodyPr wrap="square" lIns="228600" rIns="228600" rtlCol="0" anchor="t">
            <a:noAutofit/>
          </a:bodyPr>
          <a:lstStyle>
            <a:lvl1pPr marL="0" indent="0" algn="r">
              <a:lnSpc>
                <a:spcPts val="2667"/>
              </a:lnSpc>
              <a:spcBef>
                <a:spcPts val="0"/>
              </a:spcBef>
              <a:buNone/>
              <a:defRPr lang="en-US" sz="2133" b="0" i="1" dirty="0" smtClean="0">
                <a:solidFill>
                  <a:srgbClr val="FFFFFF"/>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412060" y="663841"/>
            <a:ext cx="11113272" cy="1164167"/>
          </a:xfrm>
        </p:spPr>
        <p:txBody>
          <a:bodyPr/>
          <a:lstStyle>
            <a:lvl1pPr algn="r">
              <a:defRPr sz="2667">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2191354722"/>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1"/>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Tree>
    <p:extLst>
      <p:ext uri="{BB962C8B-B14F-4D97-AF65-F5344CB8AC3E}">
        <p14:creationId xmlns:p14="http://schemas.microsoft.com/office/powerpoint/2010/main" val="207946506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82166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sp>
        <p:nvSpPr>
          <p:cNvPr id="37" name="Rectangle 36"/>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nvGrpSpPr>
          <p:cNvPr id="25" name="Group 24"/>
          <p:cNvGrpSpPr/>
          <p:nvPr userDrawn="1"/>
        </p:nvGrpSpPr>
        <p:grpSpPr>
          <a:xfrm>
            <a:off x="0" y="0"/>
            <a:ext cx="12192000" cy="6858000"/>
            <a:chOff x="0" y="0"/>
            <a:chExt cx="9144000" cy="5143500"/>
          </a:xfrm>
        </p:grpSpPr>
        <p:sp>
          <p:nvSpPr>
            <p:cNvPr id="27" name="TextBox 26"/>
            <p:cNvSpPr txBox="1"/>
            <p:nvPr/>
          </p:nvSpPr>
          <p:spPr>
            <a:xfrm>
              <a:off x="819293" y="1189170"/>
              <a:ext cx="437861" cy="253916"/>
            </a:xfrm>
            <a:prstGeom prst="rect">
              <a:avLst/>
            </a:prstGeom>
            <a:noFill/>
            <a:ln>
              <a:noFill/>
            </a:ln>
          </p:spPr>
          <p:txBody>
            <a:bodyPr wrap="none" rtlCol="0">
              <a:spAutoFit/>
            </a:bodyPr>
            <a:lstStyle/>
            <a:p>
              <a:r>
                <a:rPr lang="en-US" sz="1600" b="1" dirty="0" smtClean="0">
                  <a:solidFill>
                    <a:srgbClr val="54585A"/>
                  </a:solidFill>
                  <a:latin typeface="Arial"/>
                </a:rPr>
                <a:t>1.51</a:t>
              </a:r>
              <a:endParaRPr lang="en-US" sz="1600" b="1" dirty="0">
                <a:solidFill>
                  <a:srgbClr val="54585A"/>
                </a:solidFill>
                <a:latin typeface="Arial"/>
              </a:endParaRPr>
            </a:p>
          </p:txBody>
        </p:sp>
        <p:sp>
          <p:nvSpPr>
            <p:cNvPr id="28" name="TextBox 27"/>
            <p:cNvSpPr txBox="1"/>
            <p:nvPr/>
          </p:nvSpPr>
          <p:spPr>
            <a:xfrm>
              <a:off x="819293" y="2379663"/>
              <a:ext cx="437861" cy="253916"/>
            </a:xfrm>
            <a:prstGeom prst="rect">
              <a:avLst/>
            </a:prstGeom>
            <a:noFill/>
            <a:ln>
              <a:noFill/>
            </a:ln>
          </p:spPr>
          <p:txBody>
            <a:bodyPr wrap="none" rtlCol="0">
              <a:spAutoFit/>
            </a:bodyPr>
            <a:lstStyle/>
            <a:p>
              <a:r>
                <a:rPr lang="en-US" sz="1600" b="1" dirty="0" smtClean="0">
                  <a:solidFill>
                    <a:srgbClr val="54585A"/>
                  </a:solidFill>
                  <a:latin typeface="Arial"/>
                </a:rPr>
                <a:t>0.21</a:t>
              </a:r>
              <a:endParaRPr lang="en-US" sz="1600" b="1" dirty="0">
                <a:solidFill>
                  <a:srgbClr val="54585A"/>
                </a:solidFill>
                <a:latin typeface="Arial"/>
              </a:endParaRPr>
            </a:p>
          </p:txBody>
        </p:sp>
        <p:sp>
          <p:nvSpPr>
            <p:cNvPr id="29" name="TextBox 28"/>
            <p:cNvSpPr txBox="1"/>
            <p:nvPr/>
          </p:nvSpPr>
          <p:spPr>
            <a:xfrm>
              <a:off x="819293" y="3570280"/>
              <a:ext cx="437861" cy="253916"/>
            </a:xfrm>
            <a:prstGeom prst="rect">
              <a:avLst/>
            </a:prstGeom>
            <a:noFill/>
            <a:ln>
              <a:noFill/>
            </a:ln>
          </p:spPr>
          <p:txBody>
            <a:bodyPr wrap="none" rtlCol="0">
              <a:spAutoFit/>
            </a:bodyPr>
            <a:lstStyle/>
            <a:p>
              <a:r>
                <a:rPr lang="en-US" sz="1600" b="1" dirty="0" smtClean="0">
                  <a:solidFill>
                    <a:srgbClr val="54585A"/>
                  </a:solidFill>
                  <a:latin typeface="Arial"/>
                </a:rPr>
                <a:t>1.09</a:t>
              </a:r>
              <a:endParaRPr lang="en-US" sz="1600" b="1" dirty="0">
                <a:solidFill>
                  <a:srgbClr val="54585A"/>
                </a:solidFill>
                <a:latin typeface="Arial"/>
              </a:endParaRPr>
            </a:p>
          </p:txBody>
        </p:sp>
        <p:sp>
          <p:nvSpPr>
            <p:cNvPr id="31" name="TextBox 30"/>
            <p:cNvSpPr txBox="1"/>
            <p:nvPr/>
          </p:nvSpPr>
          <p:spPr>
            <a:xfrm>
              <a:off x="8620966"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4.41</a:t>
              </a:r>
              <a:endParaRPr lang="en-US" sz="1600" b="1" dirty="0">
                <a:solidFill>
                  <a:srgbClr val="54585A"/>
                </a:solidFill>
                <a:latin typeface="Arial"/>
              </a:endParaRPr>
            </a:p>
          </p:txBody>
        </p:sp>
        <p:sp>
          <p:nvSpPr>
            <p:cNvPr id="32" name="TextBox 31"/>
            <p:cNvSpPr txBox="1"/>
            <p:nvPr/>
          </p:nvSpPr>
          <p:spPr>
            <a:xfrm>
              <a:off x="4303713"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0.29</a:t>
              </a:r>
              <a:endParaRPr lang="en-US" sz="1600" b="1" dirty="0">
                <a:solidFill>
                  <a:srgbClr val="54585A"/>
                </a:solidFill>
                <a:latin typeface="Arial"/>
              </a:endParaRPr>
            </a:p>
          </p:txBody>
        </p:sp>
        <p:sp>
          <p:nvSpPr>
            <p:cNvPr id="33" name="TextBox 32"/>
            <p:cNvSpPr txBox="1"/>
            <p:nvPr/>
          </p:nvSpPr>
          <p:spPr>
            <a:xfrm>
              <a:off x="6453188"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2.06</a:t>
              </a:r>
              <a:endParaRPr lang="en-US" sz="1600" b="1" dirty="0">
                <a:solidFill>
                  <a:srgbClr val="54585A"/>
                </a:solidFill>
                <a:latin typeface="Arial"/>
              </a:endParaRPr>
            </a:p>
          </p:txBody>
        </p:sp>
        <p:sp>
          <p:nvSpPr>
            <p:cNvPr id="34" name="TextBox 33"/>
            <p:cNvSpPr txBox="1"/>
            <p:nvPr/>
          </p:nvSpPr>
          <p:spPr>
            <a:xfrm>
              <a:off x="819293" y="4764613"/>
              <a:ext cx="437861" cy="253916"/>
            </a:xfrm>
            <a:prstGeom prst="rect">
              <a:avLst/>
            </a:prstGeom>
            <a:noFill/>
            <a:ln>
              <a:noFill/>
            </a:ln>
          </p:spPr>
          <p:txBody>
            <a:bodyPr wrap="none" rtlCol="0">
              <a:spAutoFit/>
            </a:bodyPr>
            <a:lstStyle/>
            <a:p>
              <a:r>
                <a:rPr lang="en-US" sz="1600" b="1" dirty="0" smtClean="0">
                  <a:solidFill>
                    <a:srgbClr val="54585A"/>
                  </a:solidFill>
                  <a:latin typeface="Arial"/>
                </a:rPr>
                <a:t>2.39</a:t>
              </a:r>
              <a:endParaRPr lang="en-US" sz="1600" b="1" dirty="0">
                <a:solidFill>
                  <a:srgbClr val="54585A"/>
                </a:solidFill>
                <a:latin typeface="Arial"/>
              </a:endParaRPr>
            </a:p>
          </p:txBody>
        </p:sp>
        <p:sp>
          <p:nvSpPr>
            <p:cNvPr id="35" name="TextBox 34"/>
            <p:cNvSpPr txBox="1"/>
            <p:nvPr/>
          </p:nvSpPr>
          <p:spPr>
            <a:xfrm>
              <a:off x="2152485"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2.65</a:t>
              </a:r>
              <a:endParaRPr lang="en-US" sz="1600" b="1" dirty="0">
                <a:solidFill>
                  <a:srgbClr val="54585A"/>
                </a:solidFill>
                <a:latin typeface="Arial"/>
              </a:endParaRPr>
            </a:p>
          </p:txBody>
        </p:sp>
        <p:sp>
          <p:nvSpPr>
            <p:cNvPr id="36" name="TextBox 35"/>
            <p:cNvSpPr txBox="1"/>
            <p:nvPr userDrawn="1"/>
          </p:nvSpPr>
          <p:spPr>
            <a:xfrm>
              <a:off x="819293" y="1189170"/>
              <a:ext cx="437861" cy="253916"/>
            </a:xfrm>
            <a:prstGeom prst="rect">
              <a:avLst/>
            </a:prstGeom>
            <a:noFill/>
            <a:ln>
              <a:noFill/>
            </a:ln>
          </p:spPr>
          <p:txBody>
            <a:bodyPr wrap="none" rtlCol="0">
              <a:spAutoFit/>
            </a:bodyPr>
            <a:lstStyle/>
            <a:p>
              <a:r>
                <a:rPr lang="en-US" sz="1600" b="1" dirty="0" smtClean="0">
                  <a:solidFill>
                    <a:srgbClr val="000000"/>
                  </a:solidFill>
                  <a:latin typeface="Arial"/>
                </a:rPr>
                <a:t>1.51</a:t>
              </a:r>
              <a:endParaRPr lang="en-US" sz="1600" b="1" dirty="0">
                <a:solidFill>
                  <a:srgbClr val="000000"/>
                </a:solidFill>
                <a:latin typeface="Arial"/>
              </a:endParaRPr>
            </a:p>
          </p:txBody>
        </p:sp>
        <p:sp>
          <p:nvSpPr>
            <p:cNvPr id="46" name="TextBox 45"/>
            <p:cNvSpPr txBox="1"/>
            <p:nvPr userDrawn="1"/>
          </p:nvSpPr>
          <p:spPr>
            <a:xfrm>
              <a:off x="819293" y="2379663"/>
              <a:ext cx="437861" cy="253916"/>
            </a:xfrm>
            <a:prstGeom prst="rect">
              <a:avLst/>
            </a:prstGeom>
            <a:noFill/>
            <a:ln>
              <a:noFill/>
            </a:ln>
          </p:spPr>
          <p:txBody>
            <a:bodyPr wrap="none" rtlCol="0">
              <a:spAutoFit/>
            </a:bodyPr>
            <a:lstStyle/>
            <a:p>
              <a:r>
                <a:rPr lang="en-US" sz="1600" b="1" dirty="0" smtClean="0">
                  <a:solidFill>
                    <a:srgbClr val="000000"/>
                  </a:solidFill>
                  <a:latin typeface="Arial"/>
                </a:rPr>
                <a:t>0.21</a:t>
              </a:r>
              <a:endParaRPr lang="en-US" sz="1600" b="1" dirty="0">
                <a:solidFill>
                  <a:srgbClr val="000000"/>
                </a:solidFill>
                <a:latin typeface="Arial"/>
              </a:endParaRPr>
            </a:p>
          </p:txBody>
        </p:sp>
        <p:sp>
          <p:nvSpPr>
            <p:cNvPr id="47" name="TextBox 46"/>
            <p:cNvSpPr txBox="1"/>
            <p:nvPr userDrawn="1"/>
          </p:nvSpPr>
          <p:spPr>
            <a:xfrm>
              <a:off x="819293" y="3570280"/>
              <a:ext cx="437861" cy="253916"/>
            </a:xfrm>
            <a:prstGeom prst="rect">
              <a:avLst/>
            </a:prstGeom>
            <a:noFill/>
            <a:ln>
              <a:noFill/>
            </a:ln>
          </p:spPr>
          <p:txBody>
            <a:bodyPr wrap="none" rtlCol="0">
              <a:spAutoFit/>
            </a:bodyPr>
            <a:lstStyle/>
            <a:p>
              <a:r>
                <a:rPr lang="en-US" sz="1600" b="1" dirty="0" smtClean="0">
                  <a:solidFill>
                    <a:srgbClr val="000000"/>
                  </a:solidFill>
                  <a:latin typeface="Arial"/>
                </a:rPr>
                <a:t>1.09</a:t>
              </a:r>
              <a:endParaRPr lang="en-US" sz="1600" b="1" dirty="0">
                <a:solidFill>
                  <a:srgbClr val="000000"/>
                </a:solidFill>
                <a:latin typeface="Arial"/>
              </a:endParaRPr>
            </a:p>
          </p:txBody>
        </p:sp>
        <p:sp>
          <p:nvSpPr>
            <p:cNvPr id="48" name="TextBox 47"/>
            <p:cNvSpPr txBox="1"/>
            <p:nvPr userDrawn="1"/>
          </p:nvSpPr>
          <p:spPr>
            <a:xfrm>
              <a:off x="8620966"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4.41</a:t>
              </a:r>
              <a:endParaRPr lang="en-US" sz="1600" b="1" dirty="0">
                <a:solidFill>
                  <a:srgbClr val="000000"/>
                </a:solidFill>
                <a:latin typeface="Arial"/>
              </a:endParaRPr>
            </a:p>
          </p:txBody>
        </p:sp>
        <p:sp>
          <p:nvSpPr>
            <p:cNvPr id="49" name="TextBox 48"/>
            <p:cNvSpPr txBox="1"/>
            <p:nvPr userDrawn="1"/>
          </p:nvSpPr>
          <p:spPr>
            <a:xfrm>
              <a:off x="4303713"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0.29</a:t>
              </a:r>
              <a:endParaRPr lang="en-US" sz="1600" b="1" dirty="0">
                <a:solidFill>
                  <a:srgbClr val="000000"/>
                </a:solidFill>
                <a:latin typeface="Arial"/>
              </a:endParaRPr>
            </a:p>
          </p:txBody>
        </p:sp>
        <p:sp>
          <p:nvSpPr>
            <p:cNvPr id="50" name="TextBox 49"/>
            <p:cNvSpPr txBox="1"/>
            <p:nvPr userDrawn="1"/>
          </p:nvSpPr>
          <p:spPr>
            <a:xfrm>
              <a:off x="6453188"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2.06</a:t>
              </a:r>
              <a:endParaRPr lang="en-US" sz="1600" b="1" dirty="0">
                <a:solidFill>
                  <a:srgbClr val="000000"/>
                </a:solidFill>
                <a:latin typeface="Arial"/>
              </a:endParaRPr>
            </a:p>
          </p:txBody>
        </p:sp>
        <p:sp>
          <p:nvSpPr>
            <p:cNvPr id="51" name="TextBox 50"/>
            <p:cNvSpPr txBox="1"/>
            <p:nvPr userDrawn="1"/>
          </p:nvSpPr>
          <p:spPr>
            <a:xfrm>
              <a:off x="819293" y="4764613"/>
              <a:ext cx="437861" cy="253916"/>
            </a:xfrm>
            <a:prstGeom prst="rect">
              <a:avLst/>
            </a:prstGeom>
            <a:noFill/>
            <a:ln>
              <a:noFill/>
            </a:ln>
          </p:spPr>
          <p:txBody>
            <a:bodyPr wrap="none" rtlCol="0">
              <a:spAutoFit/>
            </a:bodyPr>
            <a:lstStyle/>
            <a:p>
              <a:r>
                <a:rPr lang="en-US" sz="1600" b="1" dirty="0" smtClean="0">
                  <a:solidFill>
                    <a:srgbClr val="000000"/>
                  </a:solidFill>
                  <a:latin typeface="Arial"/>
                </a:rPr>
                <a:t>2.39</a:t>
              </a:r>
              <a:endParaRPr lang="en-US" sz="1600" b="1" dirty="0">
                <a:solidFill>
                  <a:srgbClr val="000000"/>
                </a:solidFill>
                <a:latin typeface="Arial"/>
              </a:endParaRPr>
            </a:p>
          </p:txBody>
        </p:sp>
        <p:sp>
          <p:nvSpPr>
            <p:cNvPr id="52" name="TextBox 51"/>
            <p:cNvSpPr txBox="1"/>
            <p:nvPr userDrawn="1"/>
          </p:nvSpPr>
          <p:spPr>
            <a:xfrm>
              <a:off x="2152485"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2.65</a:t>
              </a:r>
              <a:endParaRPr lang="en-US" sz="1600" b="1" dirty="0">
                <a:solidFill>
                  <a:srgbClr val="000000"/>
                </a:solidFill>
                <a:latin typeface="Arial"/>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2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6089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515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1925537" cy="1886637"/>
            </a:xfrm>
            <a:prstGeom prst="rect">
              <a:avLst/>
            </a:prstGeom>
          </p:spPr>
        </p:pic>
        <p:sp>
          <p:nvSpPr>
            <p:cNvPr id="62" name="TextBox 61"/>
            <p:cNvSpPr txBox="1"/>
            <p:nvPr userDrawn="1"/>
          </p:nvSpPr>
          <p:spPr>
            <a:xfrm>
              <a:off x="4725620" y="1035550"/>
              <a:ext cx="4186145" cy="3608152"/>
            </a:xfrm>
            <a:prstGeom prst="rect">
              <a:avLst/>
            </a:prstGeom>
            <a:solidFill>
              <a:srgbClr val="FFFFFF"/>
            </a:solidFill>
          </p:spPr>
          <p:txBody>
            <a:bodyPr wrap="square" rtlCol="0">
              <a:spAutoFit/>
            </a:bodyPr>
            <a:lstStyle/>
            <a:p>
              <a:pPr>
                <a:defRPr/>
              </a:pPr>
              <a:r>
                <a:rPr lang="en-US" sz="2133" b="1" dirty="0" smtClean="0">
                  <a:solidFill>
                    <a:srgbClr val="000000"/>
                  </a:solidFill>
                </a:rPr>
                <a:t>REPOSITION OR CREATE GUIDES ON GRID</a:t>
              </a:r>
            </a:p>
            <a:p>
              <a:r>
                <a:rPr lang="en-US" sz="2400" dirty="0" smtClean="0">
                  <a:solidFill>
                    <a:srgbClr val="000000"/>
                  </a:solidFill>
                </a:rPr>
                <a:t>If a guide is accidentally moved or you start with a blank document that does not have guides placed do the following:</a:t>
              </a:r>
            </a:p>
            <a:p>
              <a:pPr marL="457189" indent="-457189">
                <a:buFont typeface="+mj-lt"/>
                <a:buAutoNum type="arabicPeriod"/>
              </a:pPr>
              <a:r>
                <a:rPr lang="en-US" sz="2133" dirty="0" smtClean="0">
                  <a:solidFill>
                    <a:srgbClr val="000000"/>
                  </a:solidFill>
                </a:rPr>
                <a:t>Turn on Snap to Grid</a:t>
              </a:r>
            </a:p>
            <a:p>
              <a:pPr marL="457189" indent="-457189">
                <a:buFont typeface="+mj-lt"/>
                <a:buAutoNum type="arabicPeriod"/>
              </a:pPr>
              <a:r>
                <a:rPr lang="en-US" sz="2133" dirty="0" smtClean="0">
                  <a:solidFill>
                    <a:srgbClr val="000000"/>
                  </a:solidFill>
                </a:rPr>
                <a:t>Set grid settings to .042 inches</a:t>
              </a:r>
            </a:p>
            <a:p>
              <a:pPr marL="457189" indent="-457189">
                <a:buFont typeface="+mj-lt"/>
                <a:buAutoNum type="arabicPeriod"/>
              </a:pPr>
              <a:r>
                <a:rPr lang="en-US" sz="2133" dirty="0" smtClean="0">
                  <a:solidFill>
                    <a:srgbClr val="000000"/>
                  </a:solidFill>
                </a:rPr>
                <a:t>Turn on both Guide Settings</a:t>
              </a:r>
            </a:p>
            <a:p>
              <a:pPr marL="457189" indent="-457189">
                <a:buFont typeface="+mj-lt"/>
                <a:buAutoNum type="arabicPeriod"/>
              </a:pPr>
              <a:r>
                <a:rPr lang="en-US" sz="2133" dirty="0" smtClean="0">
                  <a:solidFill>
                    <a:srgbClr val="000000"/>
                  </a:solidFill>
                </a:rPr>
                <a:t>Use the lines and grey measurements on this slide to position guides</a:t>
              </a:r>
            </a:p>
            <a:p>
              <a:pPr marL="457189" indent="-457189">
                <a:buFont typeface="+mj-lt"/>
                <a:buAutoNum type="arabicPeriod"/>
              </a:pPr>
              <a:r>
                <a:rPr lang="en-US" sz="2133" dirty="0" smtClean="0">
                  <a:solidFill>
                    <a:srgbClr val="000000"/>
                  </a:solidFill>
                </a:rPr>
                <a:t>To move guides, click on guide outside of slide in grey area and drag to position.</a:t>
              </a:r>
            </a:p>
            <a:p>
              <a:pPr marL="457189" indent="-457189">
                <a:buFont typeface="+mj-lt"/>
                <a:buAutoNum type="arabicPeriod"/>
              </a:pPr>
              <a:r>
                <a:rPr lang="en-US" sz="2133" dirty="0" smtClean="0">
                  <a:solidFill>
                    <a:srgbClr val="000000"/>
                  </a:solidFill>
                </a:rPr>
                <a:t>To add new guides, click on a guide outside of slide in grey area while holding CTRL and drag </a:t>
              </a:r>
              <a:br>
                <a:rPr lang="en-US" sz="2133" dirty="0" smtClean="0">
                  <a:solidFill>
                    <a:srgbClr val="000000"/>
                  </a:solidFill>
                </a:rPr>
              </a:br>
              <a:r>
                <a:rPr lang="en-US" sz="2133"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spTree>
    <p:extLst>
      <p:ext uri="{BB962C8B-B14F-4D97-AF65-F5344CB8AC3E}">
        <p14:creationId xmlns:p14="http://schemas.microsoft.com/office/powerpoint/2010/main" val="63580305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22555160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3" name="Freeform 6"/>
          <p:cNvSpPr>
            <a:spLocks noEditPoints="1"/>
          </p:cNvSpPr>
          <p:nvPr userDrawn="1"/>
        </p:nvSpPr>
        <p:spPr bwMode="auto">
          <a:xfrm>
            <a:off x="11559661" y="6450541"/>
            <a:ext cx="548640" cy="3048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Tree>
    <p:extLst>
      <p:ext uri="{BB962C8B-B14F-4D97-AF65-F5344CB8AC3E}">
        <p14:creationId xmlns:p14="http://schemas.microsoft.com/office/powerpoint/2010/main" val="10744172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5539322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223508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643269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814633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635800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1988049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166944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300440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6479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218109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3175527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1617380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D44C3-22CE-48BF-B187-FD09EB0CB3F7}" type="slidenum">
              <a:rPr lang="en-US" smtClean="0"/>
              <a:t>‹#›</a:t>
            </a:fld>
            <a:endParaRPr lang="en-US"/>
          </a:p>
        </p:txBody>
      </p:sp>
    </p:spTree>
    <p:extLst>
      <p:ext uri="{BB962C8B-B14F-4D97-AF65-F5344CB8AC3E}">
        <p14:creationId xmlns:p14="http://schemas.microsoft.com/office/powerpoint/2010/main" val="49935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1875704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513655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899935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2086829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556641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180346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3293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200549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3982707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2223873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2286158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6F320-00D4-4670-AED2-7A876423CBE5}" type="slidenum">
              <a:rPr lang="en-US" smtClean="0"/>
              <a:t>‹#›</a:t>
            </a:fld>
            <a:endParaRPr lang="en-US"/>
          </a:p>
        </p:txBody>
      </p:sp>
    </p:spTree>
    <p:extLst>
      <p:ext uri="{BB962C8B-B14F-4D97-AF65-F5344CB8AC3E}">
        <p14:creationId xmlns:p14="http://schemas.microsoft.com/office/powerpoint/2010/main" val="2404981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3" name="TextBox 2"/>
          <p:cNvSpPr txBox="1"/>
          <p:nvPr/>
        </p:nvSpPr>
        <p:spPr>
          <a:xfrm>
            <a:off x="9652001" y="6601478"/>
            <a:ext cx="2540000" cy="215444"/>
          </a:xfrm>
          <a:prstGeom prst="rect">
            <a:avLst/>
          </a:prstGeom>
          <a:noFill/>
        </p:spPr>
        <p:txBody>
          <a:bodyPr wrap="square" rtlCol="0">
            <a:spAutoFit/>
          </a:bodyPr>
          <a:lstStyle/>
          <a:p>
            <a:pPr>
              <a:defRPr/>
            </a:pPr>
            <a:r>
              <a:rPr lang="en-US" sz="1200" baseline="30000" dirty="0" smtClean="0">
                <a:solidFill>
                  <a:srgbClr val="54585A">
                    <a:lumMod val="60000"/>
                    <a:lumOff val="40000"/>
                  </a:srgbClr>
                </a:solidFill>
                <a:latin typeface="Arial"/>
              </a:rPr>
              <a:t>© 2014 HDR Architecture, Inc., all rights reserved.</a:t>
            </a:r>
          </a:p>
        </p:txBody>
      </p:sp>
      <p:sp>
        <p:nvSpPr>
          <p:cNvPr id="5" name="Rectangle 4"/>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6" name="TextBox 5"/>
          <p:cNvSpPr txBox="1"/>
          <p:nvPr/>
        </p:nvSpPr>
        <p:spPr>
          <a:xfrm>
            <a:off x="9652001" y="6601478"/>
            <a:ext cx="2540000" cy="215444"/>
          </a:xfrm>
          <a:prstGeom prst="rect">
            <a:avLst/>
          </a:prstGeom>
          <a:noFill/>
        </p:spPr>
        <p:txBody>
          <a:bodyPr wrap="square" rtlCol="0">
            <a:spAutoFit/>
          </a:bodyPr>
          <a:lstStyle/>
          <a:p>
            <a:pPr>
              <a:defRPr/>
            </a:pPr>
            <a:r>
              <a:rPr lang="en-US" sz="1200" baseline="30000" dirty="0" smtClean="0">
                <a:solidFill>
                  <a:srgbClr val="54585A">
                    <a:lumMod val="60000"/>
                    <a:lumOff val="40000"/>
                  </a:srgbClr>
                </a:solidFill>
                <a:latin typeface="Arial"/>
              </a:rPr>
              <a:t>© 2014 HDR Architecture, Inc., all rights reserved.</a:t>
            </a:r>
          </a:p>
        </p:txBody>
      </p:sp>
      <p:sp>
        <p:nvSpPr>
          <p:cNvPr id="8" name="Rectangle 7"/>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9" name="TextBox 8"/>
          <p:cNvSpPr txBox="1"/>
          <p:nvPr/>
        </p:nvSpPr>
        <p:spPr>
          <a:xfrm>
            <a:off x="9652001" y="6601478"/>
            <a:ext cx="2540000" cy="215444"/>
          </a:xfrm>
          <a:prstGeom prst="rect">
            <a:avLst/>
          </a:prstGeom>
          <a:noFill/>
        </p:spPr>
        <p:txBody>
          <a:bodyPr wrap="square" rtlCol="0">
            <a:spAutoFit/>
          </a:bodyPr>
          <a:lstStyle/>
          <a:p>
            <a:pPr>
              <a:defRPr/>
            </a:pPr>
            <a:r>
              <a:rPr lang="en-US" sz="1200" baseline="30000" dirty="0" smtClean="0">
                <a:solidFill>
                  <a:srgbClr val="54585A">
                    <a:lumMod val="60000"/>
                    <a:lumOff val="40000"/>
                  </a:srgbClr>
                </a:solidFill>
                <a:latin typeface="Arial"/>
              </a:rPr>
              <a:t>© 2014 HDR Architecture, Inc., all rights reserved.</a:t>
            </a:r>
          </a:p>
        </p:txBody>
      </p:sp>
      <p:sp>
        <p:nvSpPr>
          <p:cNvPr id="11" name="Rectangle 10"/>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2" name="TextBox 11"/>
          <p:cNvSpPr txBox="1"/>
          <p:nvPr/>
        </p:nvSpPr>
        <p:spPr>
          <a:xfrm>
            <a:off x="9652001"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2014 HDR, Inc., all rights reserved.</a:t>
            </a:r>
          </a:p>
        </p:txBody>
      </p:sp>
      <p:sp>
        <p:nvSpPr>
          <p:cNvPr id="16"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3" name="Rectangle 12"/>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4" name="TextBox 13"/>
          <p:cNvSpPr txBox="1"/>
          <p:nvPr/>
        </p:nvSpPr>
        <p:spPr>
          <a:xfrm>
            <a:off x="9652001"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2014 HDR, Inc., all rights reserved.</a:t>
            </a:r>
          </a:p>
        </p:txBody>
      </p:sp>
      <p:sp>
        <p:nvSpPr>
          <p:cNvPr id="15"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7" name="Rectangle 16"/>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8" name="TextBox 17"/>
          <p:cNvSpPr txBox="1"/>
          <p:nvPr/>
        </p:nvSpPr>
        <p:spPr>
          <a:xfrm>
            <a:off x="9652001"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2014 HDR, Inc., all rights reserved.</a:t>
            </a:r>
          </a:p>
        </p:txBody>
      </p:sp>
      <p:sp>
        <p:nvSpPr>
          <p:cNvPr id="19"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20" name="Rectangle 19"/>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2" name="Freeform 6"/>
          <p:cNvSpPr>
            <a:spLocks noEditPoints="1"/>
          </p:cNvSpPr>
          <p:nvPr userDrawn="1"/>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23" name="TextBox 22"/>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2016 HDR, Inc., all rights reserved.</a:t>
            </a:r>
          </a:p>
        </p:txBody>
      </p:sp>
    </p:spTree>
    <p:extLst>
      <p:ext uri="{BB962C8B-B14F-4D97-AF65-F5344CB8AC3E}">
        <p14:creationId xmlns:p14="http://schemas.microsoft.com/office/powerpoint/2010/main" val="47076095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5738284" y="1"/>
            <a:ext cx="5734049" cy="634788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1" y="1"/>
            <a:ext cx="5738284" cy="3172884"/>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11472333" y="3172886"/>
            <a:ext cx="719667" cy="3174999"/>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1" y="6347885"/>
            <a:ext cx="5738284" cy="510033"/>
          </a:xfrm>
          <a:prstGeom prst="rect">
            <a:avLst/>
          </a:prstGeom>
          <a:solidFill>
            <a:schemeClr val="accent2"/>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1" name="Title 3"/>
          <p:cNvSpPr>
            <a:spLocks noGrp="1"/>
          </p:cNvSpPr>
          <p:nvPr>
            <p:ph type="title" hasCustomPrompt="1"/>
          </p:nvPr>
        </p:nvSpPr>
        <p:spPr>
          <a:xfrm>
            <a:off x="156026" y="3435349"/>
            <a:ext cx="5571673" cy="2006600"/>
          </a:xfrm>
        </p:spPr>
        <p:txBody>
          <a:bodyPr anchor="ctr">
            <a:noAutofit/>
          </a:bodyPr>
          <a:lstStyle>
            <a:lvl1pPr>
              <a:lnSpc>
                <a:spcPts val="4267"/>
              </a:lnSpc>
              <a:defRPr sz="4267" baseline="0"/>
            </a:lvl1pPr>
          </a:lstStyle>
          <a:p>
            <a:r>
              <a:rPr lang="en-US" dirty="0" smtClean="0"/>
              <a:t>Click here to edit header</a:t>
            </a:r>
            <a:endParaRPr lang="en-US" dirty="0"/>
          </a:p>
        </p:txBody>
      </p:sp>
      <p:sp>
        <p:nvSpPr>
          <p:cNvPr id="12" name="Freeform 6"/>
          <p:cNvSpPr>
            <a:spLocks noChangeAspect="1" noEditPoints="1"/>
          </p:cNvSpPr>
          <p:nvPr userDrawn="1"/>
        </p:nvSpPr>
        <p:spPr bwMode="auto">
          <a:xfrm>
            <a:off x="505884" y="5445521"/>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0" name="TextBox 9"/>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2016 HDR, Inc., all rights reserved.</a:t>
            </a:r>
          </a:p>
        </p:txBody>
      </p:sp>
    </p:spTree>
    <p:extLst>
      <p:ext uri="{BB962C8B-B14F-4D97-AF65-F5344CB8AC3E}">
        <p14:creationId xmlns:p14="http://schemas.microsoft.com/office/powerpoint/2010/main" val="12366150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5738285" y="-1"/>
            <a:ext cx="5734049" cy="3172885"/>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72885"/>
            <a:ext cx="2870200" cy="3685116"/>
          </a:xfrm>
          <a:prstGeom prst="rect">
            <a:avLst/>
          </a:prstGeom>
          <a:solidFill>
            <a:schemeClr val="accent2"/>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5940992" y="4840659"/>
            <a:ext cx="6251008" cy="943848"/>
          </a:xfrm>
          <a:prstGeom prst="rect">
            <a:avLst/>
          </a:prstGeom>
        </p:spPr>
        <p:txBody>
          <a:bodyPr lIns="228600" rIns="228600">
            <a:noAutofit/>
          </a:bodyPr>
          <a:lstStyle>
            <a:lvl1pPr marL="0" indent="0" algn="l" defTabSz="1219170" rtl="0" eaLnBrk="1" latinLnBrk="0" hangingPunct="1">
              <a:lnSpc>
                <a:spcPts val="3200"/>
              </a:lnSpc>
              <a:spcBef>
                <a:spcPts val="0"/>
              </a:spcBef>
              <a:buNone/>
              <a:defRPr lang="en-US" sz="32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870201" y="3172885"/>
            <a:ext cx="2868084" cy="368511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1" y="1"/>
            <a:ext cx="5738284" cy="3172884"/>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5940992" y="3377794"/>
            <a:ext cx="6251008" cy="1478593"/>
          </a:xfrm>
        </p:spPr>
        <p:txBody>
          <a:bodyPr>
            <a:noAutofit/>
          </a:bodyPr>
          <a:lstStyle>
            <a:lvl1pPr>
              <a:lnSpc>
                <a:spcPts val="4267"/>
              </a:lnSpc>
              <a:defRPr sz="4267"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Freeform 6"/>
          <p:cNvSpPr>
            <a:spLocks noChangeAspect="1" noEditPoints="1"/>
          </p:cNvSpPr>
          <p:nvPr userDrawn="1"/>
        </p:nvSpPr>
        <p:spPr bwMode="auto">
          <a:xfrm>
            <a:off x="6278357" y="5959058"/>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20" name="TextBox 19"/>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2016 HDR, Inc., all rights reserved.</a:t>
            </a:r>
          </a:p>
        </p:txBody>
      </p:sp>
    </p:spTree>
    <p:extLst>
      <p:ext uri="{BB962C8B-B14F-4D97-AF65-F5344CB8AC3E}">
        <p14:creationId xmlns:p14="http://schemas.microsoft.com/office/powerpoint/2010/main" val="208025581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8604251" y="3172886"/>
            <a:ext cx="2868083" cy="3174999"/>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870201" y="1"/>
            <a:ext cx="5726641" cy="3172883"/>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11472333" y="1"/>
            <a:ext cx="719667" cy="6347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 name="Rectangle 1"/>
          <p:cNvSpPr/>
          <p:nvPr userDrawn="1"/>
        </p:nvSpPr>
        <p:spPr>
          <a:xfrm>
            <a:off x="281" y="-1"/>
            <a:ext cx="287020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3" name="Rectangle 2"/>
          <p:cNvSpPr/>
          <p:nvPr userDrawn="1"/>
        </p:nvSpPr>
        <p:spPr>
          <a:xfrm>
            <a:off x="5738284" y="6347885"/>
            <a:ext cx="2858557"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3" name="Picture Placeholder 2"/>
          <p:cNvSpPr>
            <a:spLocks noGrp="1"/>
          </p:cNvSpPr>
          <p:nvPr>
            <p:ph type="pic" sz="quarter" idx="23" hasCustomPrompt="1"/>
          </p:nvPr>
        </p:nvSpPr>
        <p:spPr>
          <a:xfrm>
            <a:off x="2870201" y="6347883"/>
            <a:ext cx="2868084" cy="514903"/>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6" name="Freeform 6"/>
          <p:cNvSpPr>
            <a:spLocks noChangeAspect="1" noEditPoints="1"/>
          </p:cNvSpPr>
          <p:nvPr userDrawn="1"/>
        </p:nvSpPr>
        <p:spPr bwMode="auto">
          <a:xfrm>
            <a:off x="7222547" y="3869341"/>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0" name="TextBox 9"/>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2016 HDR, Inc., all rights reserved.</a:t>
            </a:r>
          </a:p>
        </p:txBody>
      </p:sp>
    </p:spTree>
    <p:extLst>
      <p:ext uri="{BB962C8B-B14F-4D97-AF65-F5344CB8AC3E}">
        <p14:creationId xmlns:p14="http://schemas.microsoft.com/office/powerpoint/2010/main" val="204658951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11472333"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668095" y="5357035"/>
            <a:ext cx="10804240" cy="943848"/>
          </a:xfrm>
          <a:prstGeom prst="rect">
            <a:avLst/>
          </a:prstGeom>
        </p:spPr>
        <p:txBody>
          <a:bodyPr lIns="228600" rIns="228600">
            <a:noAutofit/>
          </a:bodyPr>
          <a:lstStyle>
            <a:lvl1pPr marL="0" indent="0" algn="l" defTabSz="1219170" rtl="0" eaLnBrk="1" latinLnBrk="0" hangingPunct="1">
              <a:lnSpc>
                <a:spcPts val="3200"/>
              </a:lnSpc>
              <a:spcBef>
                <a:spcPts val="0"/>
              </a:spcBef>
              <a:buNone/>
              <a:defRPr lang="en-US" sz="32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668095" y="3941068"/>
            <a:ext cx="10804240" cy="1478593"/>
          </a:xfrm>
        </p:spPr>
        <p:txBody>
          <a:bodyPr>
            <a:noAutofit/>
          </a:bodyPr>
          <a:lstStyle>
            <a:lvl1pPr>
              <a:lnSpc>
                <a:spcPts val="4267"/>
              </a:lnSpc>
              <a:defRPr sz="4267"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Tree>
    <p:extLst>
      <p:ext uri="{BB962C8B-B14F-4D97-AF65-F5344CB8AC3E}">
        <p14:creationId xmlns:p14="http://schemas.microsoft.com/office/powerpoint/2010/main" val="413052670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0607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5738285" cy="68580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6150810" y="1205773"/>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7239200" y="1332302"/>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48" name="Text Placeholder 4"/>
          <p:cNvSpPr>
            <a:spLocks noGrp="1"/>
          </p:cNvSpPr>
          <p:nvPr>
            <p:ph type="body" sz="quarter" idx="25" hasCustomPrompt="1"/>
          </p:nvPr>
        </p:nvSpPr>
        <p:spPr>
          <a:xfrm>
            <a:off x="6150810" y="23251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7239200" y="24516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0" name="Text Placeholder 4"/>
          <p:cNvSpPr>
            <a:spLocks noGrp="1"/>
          </p:cNvSpPr>
          <p:nvPr>
            <p:ph type="body" sz="quarter" idx="27" hasCustomPrompt="1"/>
          </p:nvPr>
        </p:nvSpPr>
        <p:spPr>
          <a:xfrm>
            <a:off x="6150810" y="34427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7239200" y="35692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2" name="Text Placeholder 4"/>
          <p:cNvSpPr>
            <a:spLocks noGrp="1"/>
          </p:cNvSpPr>
          <p:nvPr>
            <p:ph type="body" sz="quarter" idx="29" hasCustomPrompt="1"/>
          </p:nvPr>
        </p:nvSpPr>
        <p:spPr>
          <a:xfrm>
            <a:off x="6150810" y="45603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7239200" y="46868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Tree>
    <p:extLst>
      <p:ext uri="{BB962C8B-B14F-4D97-AF65-F5344CB8AC3E}">
        <p14:creationId xmlns:p14="http://schemas.microsoft.com/office/powerpoint/2010/main" val="256021586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6291779" y="1954722"/>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7380171" y="2081251"/>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4" name="Text Placeholder 4"/>
          <p:cNvSpPr>
            <a:spLocks noGrp="1"/>
          </p:cNvSpPr>
          <p:nvPr>
            <p:ph type="body" sz="quarter" idx="17" hasCustomPrompt="1"/>
          </p:nvPr>
        </p:nvSpPr>
        <p:spPr>
          <a:xfrm>
            <a:off x="6291779" y="30740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7380171" y="32005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6" name="Text Placeholder 4"/>
          <p:cNvSpPr>
            <a:spLocks noGrp="1"/>
          </p:cNvSpPr>
          <p:nvPr>
            <p:ph type="body" sz="quarter" idx="19" hasCustomPrompt="1"/>
          </p:nvPr>
        </p:nvSpPr>
        <p:spPr>
          <a:xfrm>
            <a:off x="6291779" y="41916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7380171" y="43181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8" name="Text Placeholder 4"/>
          <p:cNvSpPr>
            <a:spLocks noGrp="1"/>
          </p:cNvSpPr>
          <p:nvPr>
            <p:ph type="body" sz="quarter" idx="21" hasCustomPrompt="1"/>
          </p:nvPr>
        </p:nvSpPr>
        <p:spPr>
          <a:xfrm>
            <a:off x="6291779" y="53092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7380171" y="54357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4" name="Text Placeholder 4"/>
          <p:cNvSpPr>
            <a:spLocks noGrp="1"/>
          </p:cNvSpPr>
          <p:nvPr>
            <p:ph type="body" sz="quarter" idx="23" hasCustomPrompt="1"/>
          </p:nvPr>
        </p:nvSpPr>
        <p:spPr>
          <a:xfrm>
            <a:off x="448510" y="1954722"/>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536901" y="2081251"/>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6" name="Text Placeholder 4"/>
          <p:cNvSpPr>
            <a:spLocks noGrp="1"/>
          </p:cNvSpPr>
          <p:nvPr>
            <p:ph type="body" sz="quarter" idx="25" hasCustomPrompt="1"/>
          </p:nvPr>
        </p:nvSpPr>
        <p:spPr>
          <a:xfrm>
            <a:off x="448510" y="30740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536901" y="32005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9" name="Text Placeholder 4"/>
          <p:cNvSpPr>
            <a:spLocks noGrp="1"/>
          </p:cNvSpPr>
          <p:nvPr>
            <p:ph type="body" sz="quarter" idx="27" hasCustomPrompt="1"/>
          </p:nvPr>
        </p:nvSpPr>
        <p:spPr>
          <a:xfrm>
            <a:off x="448510" y="41916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536901" y="43181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1" name="Text Placeholder 4"/>
          <p:cNvSpPr>
            <a:spLocks noGrp="1"/>
          </p:cNvSpPr>
          <p:nvPr>
            <p:ph type="body" sz="quarter" idx="29" hasCustomPrompt="1"/>
          </p:nvPr>
        </p:nvSpPr>
        <p:spPr>
          <a:xfrm>
            <a:off x="448510" y="53092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536901" y="54357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32" name="Picture Placeholder 53"/>
          <p:cNvSpPr>
            <a:spLocks noGrp="1"/>
          </p:cNvSpPr>
          <p:nvPr>
            <p:ph type="pic" sz="quarter" idx="12" hasCustomPrompt="1"/>
          </p:nvPr>
        </p:nvSpPr>
        <p:spPr>
          <a:xfrm>
            <a:off x="5738285" y="-1"/>
            <a:ext cx="6453716" cy="15853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1" y="-1"/>
            <a:ext cx="5738284" cy="158538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06645223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1472332"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478366" y="3778253"/>
            <a:ext cx="2683935" cy="2472265"/>
          </a:xfrm>
          <a:prstGeom prst="rect">
            <a:avLst/>
          </a:prstGeom>
        </p:spPr>
        <p:txBody>
          <a:bodyPr/>
          <a:lstStyle>
            <a:lvl1pPr marL="0" indent="0">
              <a:buNone/>
              <a:defRPr lang="en-US" sz="15333" b="1" kern="1200" spc="-400" dirty="0">
                <a:ln>
                  <a:noFill/>
                </a:ln>
                <a:solidFill>
                  <a:srgbClr val="FFFFFF"/>
                </a:solidFill>
                <a:latin typeface="+mj-lt"/>
                <a:ea typeface="+mn-ea"/>
                <a:cs typeface="+mn-cs"/>
              </a:defRPr>
            </a:lvl1pPr>
            <a:lvl2pPr marL="746741" indent="-38099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858094" y="4447954"/>
            <a:ext cx="7834620" cy="1484993"/>
          </a:xfrm>
        </p:spPr>
        <p:txBody>
          <a:bodyPr anchor="b"/>
          <a:lstStyle>
            <a:lvl1pPr>
              <a:lnSpc>
                <a:spcPts val="4533"/>
              </a:lnSpc>
              <a:defRPr sz="4800">
                <a:solidFill>
                  <a:srgbClr val="FFFFFF"/>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79067465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11472335" cy="3172885"/>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478366" y="3778253"/>
            <a:ext cx="2683935" cy="2472265"/>
          </a:xfrm>
          <a:prstGeom prst="rect">
            <a:avLst/>
          </a:prstGeom>
        </p:spPr>
        <p:txBody>
          <a:bodyPr/>
          <a:lstStyle>
            <a:lvl1pPr marL="0" indent="0">
              <a:buNone/>
              <a:defRPr lang="en-US" sz="15333" b="1" kern="1200" spc="-400" dirty="0">
                <a:ln>
                  <a:solidFill>
                    <a:schemeClr val="tx1"/>
                  </a:solidFill>
                </a:ln>
                <a:noFill/>
                <a:latin typeface="+mj-lt"/>
                <a:ea typeface="+mn-ea"/>
                <a:cs typeface="+mn-cs"/>
              </a:defRPr>
            </a:lvl1pPr>
            <a:lvl2pPr marL="746741" indent="-380990">
              <a:buFont typeface="Arial" pitchFamily="34" charset="0"/>
              <a:buChar char="•"/>
              <a:defRPr/>
            </a:lvl2pPr>
          </a:lstStyle>
          <a:p>
            <a:pPr lvl="0"/>
            <a:r>
              <a:rPr lang="en-US" dirty="0" smtClean="0"/>
              <a:t>01</a:t>
            </a:r>
            <a:endParaRPr lang="en-US" dirty="0"/>
          </a:p>
        </p:txBody>
      </p:sp>
      <p:sp>
        <p:nvSpPr>
          <p:cNvPr id="7"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4" name="Title 2"/>
          <p:cNvSpPr>
            <a:spLocks noGrp="1"/>
          </p:cNvSpPr>
          <p:nvPr>
            <p:ph type="title" hasCustomPrompt="1"/>
          </p:nvPr>
        </p:nvSpPr>
        <p:spPr>
          <a:xfrm>
            <a:off x="2858094" y="4447954"/>
            <a:ext cx="7834620" cy="1484993"/>
          </a:xfrm>
        </p:spPr>
        <p:txBody>
          <a:bodyPr anchor="b"/>
          <a:lstStyle>
            <a:lvl1pPr>
              <a:lnSpc>
                <a:spcPts val="4533"/>
              </a:lnSpc>
              <a:defRPr sz="4800">
                <a:solidFill>
                  <a:schemeClr val="tx1"/>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299388244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1472332"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8" name="Title 1"/>
          <p:cNvSpPr>
            <a:spLocks noGrp="1"/>
          </p:cNvSpPr>
          <p:nvPr>
            <p:ph type="title" hasCustomPrompt="1"/>
          </p:nvPr>
        </p:nvSpPr>
        <p:spPr>
          <a:xfrm>
            <a:off x="0" y="3172885"/>
            <a:ext cx="11472333" cy="2393209"/>
          </a:xfrm>
        </p:spPr>
        <p:txBody>
          <a:bodyPr lIns="457200" tIns="457200" rIns="457200" bIns="45720"/>
          <a:lstStyle>
            <a:lvl1pPr>
              <a:lnSpc>
                <a:spcPts val="4533"/>
              </a:lnSpc>
              <a:defRPr sz="48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5557552"/>
            <a:ext cx="11472335" cy="943848"/>
          </a:xfrm>
          <a:prstGeom prst="rect">
            <a:avLst/>
          </a:prstGeom>
        </p:spPr>
        <p:txBody>
          <a:bodyPr lIns="457200" rIns="228600">
            <a:noAutofit/>
          </a:bodyPr>
          <a:lstStyle>
            <a:lvl1pPr marL="0" indent="0" algn="l" defTabSz="1219170" rtl="0" eaLnBrk="1" latinLnBrk="0" hangingPunct="1">
              <a:lnSpc>
                <a:spcPts val="3200"/>
              </a:lnSpc>
              <a:spcBef>
                <a:spcPts val="0"/>
              </a:spcBef>
              <a:buNone/>
              <a:defRPr lang="en-US" sz="32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265046692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11472335" cy="3172885"/>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3" name="Title 1"/>
          <p:cNvSpPr>
            <a:spLocks noGrp="1"/>
          </p:cNvSpPr>
          <p:nvPr>
            <p:ph type="title" hasCustomPrompt="1"/>
          </p:nvPr>
        </p:nvSpPr>
        <p:spPr>
          <a:xfrm>
            <a:off x="0" y="3172885"/>
            <a:ext cx="11472333" cy="2393209"/>
          </a:xfrm>
        </p:spPr>
        <p:txBody>
          <a:bodyPr lIns="457200" tIns="457200" rIns="457200" bIns="45720"/>
          <a:lstStyle>
            <a:lvl1pPr>
              <a:lnSpc>
                <a:spcPts val="4533"/>
              </a:lnSpc>
              <a:defRPr sz="48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5557552"/>
            <a:ext cx="11472335" cy="943848"/>
          </a:xfrm>
          <a:prstGeom prst="rect">
            <a:avLst/>
          </a:prstGeom>
        </p:spPr>
        <p:txBody>
          <a:bodyPr lIns="457200" rIns="228600">
            <a:noAutofit/>
          </a:bodyPr>
          <a:lstStyle>
            <a:lvl1pPr marL="0" indent="0" algn="l" defTabSz="1219170" rtl="0" eaLnBrk="1" latinLnBrk="0" hangingPunct="1">
              <a:lnSpc>
                <a:spcPts val="3200"/>
              </a:lnSpc>
              <a:spcBef>
                <a:spcPts val="0"/>
              </a:spcBef>
              <a:buNone/>
              <a:defRPr lang="en-US" sz="32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184239288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79763536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148800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86267"/>
            <a:ext cx="1147233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98118247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5738283" y="1"/>
            <a:ext cx="6453716"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5738284" y="3225939"/>
            <a:ext cx="6453715"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5673" y="1329528"/>
            <a:ext cx="5746124"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186267"/>
            <a:ext cx="5738284"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38614667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5738285" y="-1"/>
            <a:ext cx="6453716"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Text Placeholder 2"/>
          <p:cNvSpPr>
            <a:spLocks noGrp="1"/>
          </p:cNvSpPr>
          <p:nvPr>
            <p:ph type="body" sz="quarter" idx="16"/>
          </p:nvPr>
        </p:nvSpPr>
        <p:spPr>
          <a:xfrm>
            <a:off x="-15673" y="1329528"/>
            <a:ext cx="5746124"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3"/>
          <p:cNvSpPr>
            <a:spLocks noGrp="1"/>
          </p:cNvSpPr>
          <p:nvPr>
            <p:ph type="title" hasCustomPrompt="1"/>
          </p:nvPr>
        </p:nvSpPr>
        <p:spPr>
          <a:xfrm>
            <a:off x="1" y="186267"/>
            <a:ext cx="5738284"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8016587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2664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 Header Content C">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148800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86267"/>
            <a:ext cx="11472333" cy="1164167"/>
          </a:xfrm>
        </p:spPr>
        <p:txBody>
          <a:bodyPr>
            <a:noAutofit/>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Tree>
    <p:extLst>
      <p:ext uri="{BB962C8B-B14F-4D97-AF65-F5344CB8AC3E}">
        <p14:creationId xmlns:p14="http://schemas.microsoft.com/office/powerpoint/2010/main" val="339464358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 Header Content D">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2207673"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86267"/>
            <a:ext cx="12191019" cy="1164167"/>
          </a:xfrm>
        </p:spPr>
        <p:txBody>
          <a:bodyPr>
            <a:noAutofit/>
          </a:bodyPr>
          <a:lstStyle>
            <a:lvl1pPr>
              <a:defRPr/>
            </a:lvl1pPr>
          </a:lstStyle>
          <a:p>
            <a:r>
              <a:rPr lang="en-US" dirty="0" smtClean="0"/>
              <a:t>Header</a:t>
            </a:r>
            <a:endParaRPr lang="en-US" dirty="0"/>
          </a:p>
        </p:txBody>
      </p:sp>
      <p:sp>
        <p:nvSpPr>
          <p:cNvPr id="9" name="Picture Placeholder 4"/>
          <p:cNvSpPr>
            <a:spLocks noGrp="1"/>
          </p:cNvSpPr>
          <p:nvPr>
            <p:ph type="pic" sz="quarter" idx="22" hasCustomPrompt="1"/>
          </p:nvPr>
        </p:nvSpPr>
        <p:spPr>
          <a:xfrm>
            <a:off x="1" y="4760384"/>
            <a:ext cx="5738284" cy="2097616"/>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10" name="Picture Placeholder 4"/>
          <p:cNvSpPr>
            <a:spLocks noGrp="1"/>
          </p:cNvSpPr>
          <p:nvPr>
            <p:ph type="pic" sz="quarter" idx="23" hasCustomPrompt="1"/>
          </p:nvPr>
        </p:nvSpPr>
        <p:spPr>
          <a:xfrm>
            <a:off x="5790368" y="4760384"/>
            <a:ext cx="5681965" cy="2097616"/>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11" name="Picture Placeholder 4"/>
          <p:cNvSpPr>
            <a:spLocks noGrp="1"/>
          </p:cNvSpPr>
          <p:nvPr>
            <p:ph type="pic" sz="quarter" idx="21" hasCustomPrompt="1"/>
          </p:nvPr>
        </p:nvSpPr>
        <p:spPr>
          <a:xfrm>
            <a:off x="11521133" y="4760384"/>
            <a:ext cx="670867" cy="2097616"/>
          </a:xfrm>
          <a:prstGeom prst="rect">
            <a:avLst/>
          </a:prstGeom>
          <a:solidFill>
            <a:schemeClr val="accent1"/>
          </a:solidFill>
        </p:spPr>
        <p:txBody>
          <a:bodyPr vert="vert">
            <a:normAutofit/>
          </a:bodyPr>
          <a:lstStyle>
            <a:lvl1pPr marL="0" indent="0">
              <a:buNone/>
              <a:defRPr sz="1867"/>
            </a:lvl1pPr>
          </a:lstStyle>
          <a:p>
            <a:r>
              <a:rPr lang="en-US" dirty="0" smtClean="0"/>
              <a:t>Picture or Color Block</a:t>
            </a:r>
            <a:endParaRPr lang="en-US" dirty="0"/>
          </a:p>
        </p:txBody>
      </p:sp>
    </p:spTree>
    <p:extLst>
      <p:ext uri="{BB962C8B-B14F-4D97-AF65-F5344CB8AC3E}">
        <p14:creationId xmlns:p14="http://schemas.microsoft.com/office/powerpoint/2010/main" val="64311045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7"/>
            <a:ext cx="12208656"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186267"/>
            <a:ext cx="12192000" cy="1164167"/>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3172885"/>
            <a:ext cx="12192000" cy="3685115"/>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Tree>
    <p:extLst>
      <p:ext uri="{BB962C8B-B14F-4D97-AF65-F5344CB8AC3E}">
        <p14:creationId xmlns:p14="http://schemas.microsoft.com/office/powerpoint/2010/main" val="210970273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278320"/>
            <a:ext cx="5738284"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5673" y="2085380"/>
            <a:ext cx="575395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1" y="186267"/>
            <a:ext cx="5738284"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5738285" y="-1"/>
            <a:ext cx="6453716"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5402881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5738283" y="1"/>
            <a:ext cx="6453716"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5738284" y="3225939"/>
            <a:ext cx="6453715"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1" y="1278320"/>
            <a:ext cx="5738284"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5673" y="2085380"/>
            <a:ext cx="575395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1" y="186267"/>
            <a:ext cx="5738284"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99821612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1472333"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5673" y="2085380"/>
            <a:ext cx="1148800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86267"/>
            <a:ext cx="11472333" cy="1164167"/>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Tree>
    <p:extLst>
      <p:ext uri="{BB962C8B-B14F-4D97-AF65-F5344CB8AC3E}">
        <p14:creationId xmlns:p14="http://schemas.microsoft.com/office/powerpoint/2010/main" val="194128112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2191019"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5673" y="2085380"/>
            <a:ext cx="12207673"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86267"/>
            <a:ext cx="12191019" cy="1164167"/>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11521133" y="4760384"/>
            <a:ext cx="670867" cy="2097616"/>
          </a:xfrm>
          <a:prstGeom prst="rect">
            <a:avLst/>
          </a:prstGeom>
          <a:solidFill>
            <a:schemeClr val="accent1"/>
          </a:solidFill>
        </p:spPr>
        <p:txBody>
          <a:bodyPr vert="vert">
            <a:normAutofit/>
          </a:bodyPr>
          <a:lstStyle>
            <a:lvl1pPr marL="0" indent="0">
              <a:buNone/>
              <a:defRPr sz="1867"/>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 y="4760384"/>
            <a:ext cx="5738284" cy="2097616"/>
          </a:xfrm>
          <a:prstGeom prst="rect">
            <a:avLst/>
          </a:prstGeom>
          <a:solidFill>
            <a:schemeClr val="bg1"/>
          </a:solidFill>
        </p:spPr>
        <p:txBody>
          <a:bodyPr>
            <a:normAutofit/>
          </a:bodyPr>
          <a:lstStyle>
            <a:lvl1pPr marL="0" indent="0">
              <a:buNone/>
              <a:defRPr sz="1867"/>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5790368" y="4760384"/>
            <a:ext cx="5681965" cy="2097616"/>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Tree>
    <p:extLst>
      <p:ext uri="{BB962C8B-B14F-4D97-AF65-F5344CB8AC3E}">
        <p14:creationId xmlns:p14="http://schemas.microsoft.com/office/powerpoint/2010/main" val="252535711"/>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12192000" cy="4760384"/>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12192000"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12192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36312971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8555451" cy="4760384"/>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12192000"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12192000" cy="1164167"/>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8604251" y="0"/>
            <a:ext cx="3587749" cy="4760384"/>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Tree>
    <p:extLst>
      <p:ext uri="{BB962C8B-B14F-4D97-AF65-F5344CB8AC3E}">
        <p14:creationId xmlns:p14="http://schemas.microsoft.com/office/powerpoint/2010/main" val="316875069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7272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7272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317754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618236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918718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317754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618236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918718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17" name="Title 3"/>
          <p:cNvSpPr>
            <a:spLocks noGrp="1"/>
          </p:cNvSpPr>
          <p:nvPr>
            <p:ph type="title" hasCustomPrompt="1"/>
          </p:nvPr>
        </p:nvSpPr>
        <p:spPr>
          <a:xfrm>
            <a:off x="0" y="186267"/>
            <a:ext cx="12192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5591500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96493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7272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7272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317754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618236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918718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317754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618236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918718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7272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7272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317754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618236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918718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317754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618236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918718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18" name="Title 3"/>
          <p:cNvSpPr>
            <a:spLocks noGrp="1"/>
          </p:cNvSpPr>
          <p:nvPr>
            <p:ph type="title" hasCustomPrompt="1"/>
          </p:nvPr>
        </p:nvSpPr>
        <p:spPr>
          <a:xfrm>
            <a:off x="0" y="186267"/>
            <a:ext cx="12192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86799497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7272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7272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317754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618236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9187181" y="190500"/>
            <a:ext cx="2832100" cy="2484965"/>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317754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618236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918718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6" name="Picture Placeholder 14"/>
          <p:cNvSpPr>
            <a:spLocks noGrp="1"/>
          </p:cNvSpPr>
          <p:nvPr>
            <p:ph type="pic" sz="quarter" idx="41" hasCustomPrompt="1"/>
          </p:nvPr>
        </p:nvSpPr>
        <p:spPr>
          <a:xfrm>
            <a:off x="17272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0" name="Text Placeholder 3"/>
          <p:cNvSpPr>
            <a:spLocks noGrp="1"/>
          </p:cNvSpPr>
          <p:nvPr>
            <p:ph type="body" sz="quarter" idx="42" hasCustomPrompt="1"/>
          </p:nvPr>
        </p:nvSpPr>
        <p:spPr>
          <a:xfrm>
            <a:off x="17272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1" name="Picture Placeholder 14"/>
          <p:cNvSpPr>
            <a:spLocks noGrp="1"/>
          </p:cNvSpPr>
          <p:nvPr>
            <p:ph type="pic" sz="quarter" idx="43" hasCustomPrompt="1"/>
          </p:nvPr>
        </p:nvSpPr>
        <p:spPr>
          <a:xfrm>
            <a:off x="317754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2" name="Picture Placeholder 14"/>
          <p:cNvSpPr>
            <a:spLocks noGrp="1"/>
          </p:cNvSpPr>
          <p:nvPr>
            <p:ph type="pic" sz="quarter" idx="44" hasCustomPrompt="1"/>
          </p:nvPr>
        </p:nvSpPr>
        <p:spPr>
          <a:xfrm>
            <a:off x="618236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3" name="Picture Placeholder 14"/>
          <p:cNvSpPr>
            <a:spLocks noGrp="1"/>
          </p:cNvSpPr>
          <p:nvPr>
            <p:ph type="pic" sz="quarter" idx="45" hasCustomPrompt="1"/>
          </p:nvPr>
        </p:nvSpPr>
        <p:spPr>
          <a:xfrm>
            <a:off x="9187181" y="3363854"/>
            <a:ext cx="2832100" cy="2484965"/>
          </a:xfrm>
          <a:prstGeom prst="rect">
            <a:avLst/>
          </a:prstGeom>
          <a:solidFill>
            <a:schemeClr val="bg1">
              <a:lumMod val="40000"/>
              <a:lumOff val="60000"/>
            </a:schemeClr>
          </a:solidFill>
        </p:spPr>
        <p:txBody>
          <a:bodyPr>
            <a:no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Portrait</a:t>
            </a:r>
            <a:endParaRPr lang="en-US" dirty="0"/>
          </a:p>
        </p:txBody>
      </p:sp>
      <p:sp>
        <p:nvSpPr>
          <p:cNvPr id="39" name="Text Placeholder 3"/>
          <p:cNvSpPr>
            <a:spLocks noGrp="1"/>
          </p:cNvSpPr>
          <p:nvPr>
            <p:ph type="body" sz="quarter" idx="46" hasCustomPrompt="1"/>
          </p:nvPr>
        </p:nvSpPr>
        <p:spPr>
          <a:xfrm>
            <a:off x="317754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0" name="Text Placeholder 3"/>
          <p:cNvSpPr>
            <a:spLocks noGrp="1"/>
          </p:cNvSpPr>
          <p:nvPr>
            <p:ph type="body" sz="quarter" idx="47" hasCustomPrompt="1"/>
          </p:nvPr>
        </p:nvSpPr>
        <p:spPr>
          <a:xfrm>
            <a:off x="618236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1" name="Text Placeholder 3"/>
          <p:cNvSpPr>
            <a:spLocks noGrp="1"/>
          </p:cNvSpPr>
          <p:nvPr>
            <p:ph type="body" sz="quarter" idx="48" hasCustomPrompt="1"/>
          </p:nvPr>
        </p:nvSpPr>
        <p:spPr>
          <a:xfrm>
            <a:off x="918718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Tree>
    <p:extLst>
      <p:ext uri="{BB962C8B-B14F-4D97-AF65-F5344CB8AC3E}">
        <p14:creationId xmlns:p14="http://schemas.microsoft.com/office/powerpoint/2010/main" val="70603903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5" name="Rectangle 24"/>
          <p:cNvSpPr/>
          <p:nvPr userDrawn="1"/>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ectangle 15"/>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4" name="Rectangle 13"/>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Rectangle 14"/>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Picture Placeholder 14"/>
          <p:cNvSpPr>
            <a:spLocks noGrp="1"/>
          </p:cNvSpPr>
          <p:nvPr>
            <p:ph type="pic" sz="quarter" idx="21" hasCustomPrompt="1"/>
          </p:nvPr>
        </p:nvSpPr>
        <p:spPr>
          <a:xfrm>
            <a:off x="5788761" y="-1059"/>
            <a:ext cx="5630537" cy="3172885"/>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8655825" y="3224091"/>
            <a:ext cx="2763473" cy="2816451"/>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1" y="3224092"/>
            <a:ext cx="2870199" cy="2816449"/>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922793" y="3224092"/>
            <a:ext cx="2815491" cy="2816449"/>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5790368" y="3224092"/>
            <a:ext cx="2813883" cy="2816449"/>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3" name="Rectangle 2"/>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Picture Placeholder 4"/>
          <p:cNvSpPr>
            <a:spLocks noGrp="1"/>
          </p:cNvSpPr>
          <p:nvPr>
            <p:ph type="pic" sz="quarter" idx="58" hasCustomPrompt="1"/>
          </p:nvPr>
        </p:nvSpPr>
        <p:spPr>
          <a:xfrm>
            <a:off x="11472333" y="1"/>
            <a:ext cx="719667" cy="6040540"/>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4" name="Rectangle 23"/>
          <p:cNvSpPr/>
          <p:nvPr/>
        </p:nvSpPr>
        <p:spPr>
          <a:xfrm>
            <a:off x="0" y="6040541"/>
            <a:ext cx="12192000" cy="8174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quarter" idx="34" hasCustomPrompt="1"/>
          </p:nvPr>
        </p:nvSpPr>
        <p:spPr>
          <a:xfrm>
            <a:off x="0" y="6158089"/>
            <a:ext cx="2870200"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870201" y="6158089"/>
            <a:ext cx="2865967"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5736168" y="6158089"/>
            <a:ext cx="2868083"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8604251" y="6158089"/>
            <a:ext cx="2868083"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870201" y="527433"/>
            <a:ext cx="2865967" cy="379591"/>
          </a:xfrm>
          <a:prstGeom prst="rect">
            <a:avLst/>
          </a:prstGeom>
        </p:spPr>
        <p:txBody>
          <a:bodyPr>
            <a:noAutofit/>
          </a:bodyPr>
          <a:lstStyle>
            <a:lvl1pPr marL="0" indent="0" algn="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8556698" y="527433"/>
            <a:ext cx="2865967" cy="379591"/>
          </a:xfrm>
          <a:prstGeom prst="rect">
            <a:avLst/>
          </a:prstGeom>
        </p:spPr>
        <p:txBody>
          <a:bodyPr>
            <a:noAutofit/>
          </a:bodyPr>
          <a:lstStyle>
            <a:lvl1pPr marL="0" indent="0" algn="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Tree>
    <p:extLst>
      <p:ext uri="{BB962C8B-B14F-4D97-AF65-F5344CB8AC3E}">
        <p14:creationId xmlns:p14="http://schemas.microsoft.com/office/powerpoint/2010/main" val="292971537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0"/>
            <a:ext cx="5738285" cy="634365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5789491" y="0"/>
            <a:ext cx="6402509" cy="6324600"/>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05645606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5787085" y="0"/>
            <a:ext cx="6404915" cy="31728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8653051" y="3225936"/>
            <a:ext cx="3538949"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225936"/>
            <a:ext cx="2870199"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920677" y="3225936"/>
            <a:ext cx="2817608"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5790368" y="3225937"/>
            <a:ext cx="2813883" cy="363206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2501801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5787085" y="3225936"/>
            <a:ext cx="6404915" cy="363206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8653051" y="1"/>
            <a:ext cx="3538949" cy="317288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225938"/>
            <a:ext cx="2870199" cy="36320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920677" y="3225938"/>
            <a:ext cx="2817608" cy="36320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5790367" y="-1"/>
            <a:ext cx="2813884" cy="317288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34723943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412060" y="1755893"/>
            <a:ext cx="11113272" cy="807059"/>
          </a:xfrm>
          <a:prstGeom prst="rect">
            <a:avLst/>
          </a:prstGeom>
          <a:noFill/>
        </p:spPr>
        <p:txBody>
          <a:bodyPr wrap="square" lIns="228600" rIns="228600" rtlCol="0" anchor="t">
            <a:noAutofit/>
          </a:bodyPr>
          <a:lstStyle>
            <a:lvl1pPr marL="0" indent="0">
              <a:lnSpc>
                <a:spcPts val="2667"/>
              </a:lnSpc>
              <a:spcBef>
                <a:spcPts val="0"/>
              </a:spcBef>
              <a:buNone/>
              <a:defRPr lang="en-US" sz="2133" b="0" i="1" dirty="0" smtClean="0">
                <a:solidFill>
                  <a:srgbClr val="FFFFFF"/>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412060" y="663841"/>
            <a:ext cx="11113272" cy="1164167"/>
          </a:xfrm>
        </p:spPr>
        <p:txBody>
          <a:bodyPr/>
          <a:lstStyle>
            <a:lvl1pPr>
              <a:defRPr sz="2667">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3851547660"/>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412060" y="1755893"/>
            <a:ext cx="11113272" cy="807059"/>
          </a:xfrm>
          <a:prstGeom prst="rect">
            <a:avLst/>
          </a:prstGeom>
          <a:noFill/>
        </p:spPr>
        <p:txBody>
          <a:bodyPr wrap="square" lIns="228600" rIns="228600" rtlCol="0" anchor="t">
            <a:noAutofit/>
          </a:bodyPr>
          <a:lstStyle>
            <a:lvl1pPr marL="0" indent="0" algn="r">
              <a:lnSpc>
                <a:spcPts val="2667"/>
              </a:lnSpc>
              <a:spcBef>
                <a:spcPts val="0"/>
              </a:spcBef>
              <a:buNone/>
              <a:defRPr lang="en-US" sz="2133" b="0" i="1" dirty="0" smtClean="0">
                <a:solidFill>
                  <a:srgbClr val="FFFFFF"/>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412060" y="663841"/>
            <a:ext cx="11113272" cy="1164167"/>
          </a:xfrm>
        </p:spPr>
        <p:txBody>
          <a:bodyPr/>
          <a:lstStyle>
            <a:lvl1pPr algn="r">
              <a:defRPr sz="2667">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302425629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1"/>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Tree>
    <p:extLst>
      <p:ext uri="{BB962C8B-B14F-4D97-AF65-F5344CB8AC3E}">
        <p14:creationId xmlns:p14="http://schemas.microsoft.com/office/powerpoint/2010/main" val="95923299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sp>
        <p:nvSpPr>
          <p:cNvPr id="37" name="Rectangle 36"/>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nvGrpSpPr>
          <p:cNvPr id="25" name="Group 24"/>
          <p:cNvGrpSpPr/>
          <p:nvPr userDrawn="1"/>
        </p:nvGrpSpPr>
        <p:grpSpPr>
          <a:xfrm>
            <a:off x="0" y="0"/>
            <a:ext cx="12192000" cy="6858000"/>
            <a:chOff x="0" y="0"/>
            <a:chExt cx="9144000" cy="5143500"/>
          </a:xfrm>
        </p:grpSpPr>
        <p:sp>
          <p:nvSpPr>
            <p:cNvPr id="27" name="TextBox 26"/>
            <p:cNvSpPr txBox="1"/>
            <p:nvPr/>
          </p:nvSpPr>
          <p:spPr>
            <a:xfrm>
              <a:off x="819293" y="1189170"/>
              <a:ext cx="437861" cy="253916"/>
            </a:xfrm>
            <a:prstGeom prst="rect">
              <a:avLst/>
            </a:prstGeom>
            <a:noFill/>
            <a:ln>
              <a:noFill/>
            </a:ln>
          </p:spPr>
          <p:txBody>
            <a:bodyPr wrap="none" rtlCol="0">
              <a:spAutoFit/>
            </a:bodyPr>
            <a:lstStyle/>
            <a:p>
              <a:r>
                <a:rPr lang="en-US" sz="1600" b="1" dirty="0" smtClean="0">
                  <a:solidFill>
                    <a:srgbClr val="54585A"/>
                  </a:solidFill>
                  <a:latin typeface="Arial"/>
                </a:rPr>
                <a:t>1.51</a:t>
              </a:r>
              <a:endParaRPr lang="en-US" sz="1600" b="1" dirty="0">
                <a:solidFill>
                  <a:srgbClr val="54585A"/>
                </a:solidFill>
                <a:latin typeface="Arial"/>
              </a:endParaRPr>
            </a:p>
          </p:txBody>
        </p:sp>
        <p:sp>
          <p:nvSpPr>
            <p:cNvPr id="28" name="TextBox 27"/>
            <p:cNvSpPr txBox="1"/>
            <p:nvPr/>
          </p:nvSpPr>
          <p:spPr>
            <a:xfrm>
              <a:off x="819293" y="2379663"/>
              <a:ext cx="437861" cy="253916"/>
            </a:xfrm>
            <a:prstGeom prst="rect">
              <a:avLst/>
            </a:prstGeom>
            <a:noFill/>
            <a:ln>
              <a:noFill/>
            </a:ln>
          </p:spPr>
          <p:txBody>
            <a:bodyPr wrap="none" rtlCol="0">
              <a:spAutoFit/>
            </a:bodyPr>
            <a:lstStyle/>
            <a:p>
              <a:r>
                <a:rPr lang="en-US" sz="1600" b="1" dirty="0" smtClean="0">
                  <a:solidFill>
                    <a:srgbClr val="54585A"/>
                  </a:solidFill>
                  <a:latin typeface="Arial"/>
                </a:rPr>
                <a:t>0.21</a:t>
              </a:r>
              <a:endParaRPr lang="en-US" sz="1600" b="1" dirty="0">
                <a:solidFill>
                  <a:srgbClr val="54585A"/>
                </a:solidFill>
                <a:latin typeface="Arial"/>
              </a:endParaRPr>
            </a:p>
          </p:txBody>
        </p:sp>
        <p:sp>
          <p:nvSpPr>
            <p:cNvPr id="29" name="TextBox 28"/>
            <p:cNvSpPr txBox="1"/>
            <p:nvPr/>
          </p:nvSpPr>
          <p:spPr>
            <a:xfrm>
              <a:off x="819293" y="3570280"/>
              <a:ext cx="437861" cy="253916"/>
            </a:xfrm>
            <a:prstGeom prst="rect">
              <a:avLst/>
            </a:prstGeom>
            <a:noFill/>
            <a:ln>
              <a:noFill/>
            </a:ln>
          </p:spPr>
          <p:txBody>
            <a:bodyPr wrap="none" rtlCol="0">
              <a:spAutoFit/>
            </a:bodyPr>
            <a:lstStyle/>
            <a:p>
              <a:r>
                <a:rPr lang="en-US" sz="1600" b="1" dirty="0" smtClean="0">
                  <a:solidFill>
                    <a:srgbClr val="54585A"/>
                  </a:solidFill>
                  <a:latin typeface="Arial"/>
                </a:rPr>
                <a:t>1.09</a:t>
              </a:r>
              <a:endParaRPr lang="en-US" sz="1600" b="1" dirty="0">
                <a:solidFill>
                  <a:srgbClr val="54585A"/>
                </a:solidFill>
                <a:latin typeface="Arial"/>
              </a:endParaRPr>
            </a:p>
          </p:txBody>
        </p:sp>
        <p:sp>
          <p:nvSpPr>
            <p:cNvPr id="31" name="TextBox 30"/>
            <p:cNvSpPr txBox="1"/>
            <p:nvPr/>
          </p:nvSpPr>
          <p:spPr>
            <a:xfrm>
              <a:off x="8620966"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4.41</a:t>
              </a:r>
              <a:endParaRPr lang="en-US" sz="1600" b="1" dirty="0">
                <a:solidFill>
                  <a:srgbClr val="54585A"/>
                </a:solidFill>
                <a:latin typeface="Arial"/>
              </a:endParaRPr>
            </a:p>
          </p:txBody>
        </p:sp>
        <p:sp>
          <p:nvSpPr>
            <p:cNvPr id="32" name="TextBox 31"/>
            <p:cNvSpPr txBox="1"/>
            <p:nvPr/>
          </p:nvSpPr>
          <p:spPr>
            <a:xfrm>
              <a:off x="4303713"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0.29</a:t>
              </a:r>
              <a:endParaRPr lang="en-US" sz="1600" b="1" dirty="0">
                <a:solidFill>
                  <a:srgbClr val="54585A"/>
                </a:solidFill>
                <a:latin typeface="Arial"/>
              </a:endParaRPr>
            </a:p>
          </p:txBody>
        </p:sp>
        <p:sp>
          <p:nvSpPr>
            <p:cNvPr id="33" name="TextBox 32"/>
            <p:cNvSpPr txBox="1"/>
            <p:nvPr/>
          </p:nvSpPr>
          <p:spPr>
            <a:xfrm>
              <a:off x="6453188"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2.06</a:t>
              </a:r>
              <a:endParaRPr lang="en-US" sz="1600" b="1" dirty="0">
                <a:solidFill>
                  <a:srgbClr val="54585A"/>
                </a:solidFill>
                <a:latin typeface="Arial"/>
              </a:endParaRPr>
            </a:p>
          </p:txBody>
        </p:sp>
        <p:sp>
          <p:nvSpPr>
            <p:cNvPr id="34" name="TextBox 33"/>
            <p:cNvSpPr txBox="1"/>
            <p:nvPr/>
          </p:nvSpPr>
          <p:spPr>
            <a:xfrm>
              <a:off x="819293" y="4764613"/>
              <a:ext cx="437861" cy="253916"/>
            </a:xfrm>
            <a:prstGeom prst="rect">
              <a:avLst/>
            </a:prstGeom>
            <a:noFill/>
            <a:ln>
              <a:noFill/>
            </a:ln>
          </p:spPr>
          <p:txBody>
            <a:bodyPr wrap="none" rtlCol="0">
              <a:spAutoFit/>
            </a:bodyPr>
            <a:lstStyle/>
            <a:p>
              <a:r>
                <a:rPr lang="en-US" sz="1600" b="1" dirty="0" smtClean="0">
                  <a:solidFill>
                    <a:srgbClr val="54585A"/>
                  </a:solidFill>
                  <a:latin typeface="Arial"/>
                </a:rPr>
                <a:t>2.39</a:t>
              </a:r>
              <a:endParaRPr lang="en-US" sz="1600" b="1" dirty="0">
                <a:solidFill>
                  <a:srgbClr val="54585A"/>
                </a:solidFill>
                <a:latin typeface="Arial"/>
              </a:endParaRPr>
            </a:p>
          </p:txBody>
        </p:sp>
        <p:sp>
          <p:nvSpPr>
            <p:cNvPr id="35" name="TextBox 34"/>
            <p:cNvSpPr txBox="1"/>
            <p:nvPr/>
          </p:nvSpPr>
          <p:spPr>
            <a:xfrm>
              <a:off x="2152485" y="352962"/>
              <a:ext cx="437861" cy="253916"/>
            </a:xfrm>
            <a:prstGeom prst="rect">
              <a:avLst/>
            </a:prstGeom>
            <a:noFill/>
            <a:ln>
              <a:noFill/>
            </a:ln>
          </p:spPr>
          <p:txBody>
            <a:bodyPr wrap="none" rtlCol="0">
              <a:spAutoFit/>
            </a:bodyPr>
            <a:lstStyle/>
            <a:p>
              <a:r>
                <a:rPr lang="en-US" sz="1600" b="1" dirty="0" smtClean="0">
                  <a:solidFill>
                    <a:srgbClr val="54585A"/>
                  </a:solidFill>
                  <a:latin typeface="Arial"/>
                </a:rPr>
                <a:t>2.65</a:t>
              </a:r>
              <a:endParaRPr lang="en-US" sz="1600" b="1" dirty="0">
                <a:solidFill>
                  <a:srgbClr val="54585A"/>
                </a:solidFill>
                <a:latin typeface="Arial"/>
              </a:endParaRPr>
            </a:p>
          </p:txBody>
        </p:sp>
        <p:sp>
          <p:nvSpPr>
            <p:cNvPr id="36" name="TextBox 35"/>
            <p:cNvSpPr txBox="1"/>
            <p:nvPr userDrawn="1"/>
          </p:nvSpPr>
          <p:spPr>
            <a:xfrm>
              <a:off x="819293" y="1189170"/>
              <a:ext cx="437861" cy="253916"/>
            </a:xfrm>
            <a:prstGeom prst="rect">
              <a:avLst/>
            </a:prstGeom>
            <a:noFill/>
            <a:ln>
              <a:noFill/>
            </a:ln>
          </p:spPr>
          <p:txBody>
            <a:bodyPr wrap="none" rtlCol="0">
              <a:spAutoFit/>
            </a:bodyPr>
            <a:lstStyle/>
            <a:p>
              <a:r>
                <a:rPr lang="en-US" sz="1600" b="1" dirty="0" smtClean="0">
                  <a:solidFill>
                    <a:srgbClr val="000000"/>
                  </a:solidFill>
                  <a:latin typeface="Arial"/>
                </a:rPr>
                <a:t>1.51</a:t>
              </a:r>
              <a:endParaRPr lang="en-US" sz="1600" b="1" dirty="0">
                <a:solidFill>
                  <a:srgbClr val="000000"/>
                </a:solidFill>
                <a:latin typeface="Arial"/>
              </a:endParaRPr>
            </a:p>
          </p:txBody>
        </p:sp>
        <p:sp>
          <p:nvSpPr>
            <p:cNvPr id="46" name="TextBox 45"/>
            <p:cNvSpPr txBox="1"/>
            <p:nvPr userDrawn="1"/>
          </p:nvSpPr>
          <p:spPr>
            <a:xfrm>
              <a:off x="819293" y="2379663"/>
              <a:ext cx="437861" cy="253916"/>
            </a:xfrm>
            <a:prstGeom prst="rect">
              <a:avLst/>
            </a:prstGeom>
            <a:noFill/>
            <a:ln>
              <a:noFill/>
            </a:ln>
          </p:spPr>
          <p:txBody>
            <a:bodyPr wrap="none" rtlCol="0">
              <a:spAutoFit/>
            </a:bodyPr>
            <a:lstStyle/>
            <a:p>
              <a:r>
                <a:rPr lang="en-US" sz="1600" b="1" dirty="0" smtClean="0">
                  <a:solidFill>
                    <a:srgbClr val="000000"/>
                  </a:solidFill>
                  <a:latin typeface="Arial"/>
                </a:rPr>
                <a:t>0.21</a:t>
              </a:r>
              <a:endParaRPr lang="en-US" sz="1600" b="1" dirty="0">
                <a:solidFill>
                  <a:srgbClr val="000000"/>
                </a:solidFill>
                <a:latin typeface="Arial"/>
              </a:endParaRPr>
            </a:p>
          </p:txBody>
        </p:sp>
        <p:sp>
          <p:nvSpPr>
            <p:cNvPr id="47" name="TextBox 46"/>
            <p:cNvSpPr txBox="1"/>
            <p:nvPr userDrawn="1"/>
          </p:nvSpPr>
          <p:spPr>
            <a:xfrm>
              <a:off x="819293" y="3570280"/>
              <a:ext cx="437861" cy="253916"/>
            </a:xfrm>
            <a:prstGeom prst="rect">
              <a:avLst/>
            </a:prstGeom>
            <a:noFill/>
            <a:ln>
              <a:noFill/>
            </a:ln>
          </p:spPr>
          <p:txBody>
            <a:bodyPr wrap="none" rtlCol="0">
              <a:spAutoFit/>
            </a:bodyPr>
            <a:lstStyle/>
            <a:p>
              <a:r>
                <a:rPr lang="en-US" sz="1600" b="1" dirty="0" smtClean="0">
                  <a:solidFill>
                    <a:srgbClr val="000000"/>
                  </a:solidFill>
                  <a:latin typeface="Arial"/>
                </a:rPr>
                <a:t>1.09</a:t>
              </a:r>
              <a:endParaRPr lang="en-US" sz="1600" b="1" dirty="0">
                <a:solidFill>
                  <a:srgbClr val="000000"/>
                </a:solidFill>
                <a:latin typeface="Arial"/>
              </a:endParaRPr>
            </a:p>
          </p:txBody>
        </p:sp>
        <p:sp>
          <p:nvSpPr>
            <p:cNvPr id="48" name="TextBox 47"/>
            <p:cNvSpPr txBox="1"/>
            <p:nvPr userDrawn="1"/>
          </p:nvSpPr>
          <p:spPr>
            <a:xfrm>
              <a:off x="8620966"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4.41</a:t>
              </a:r>
              <a:endParaRPr lang="en-US" sz="1600" b="1" dirty="0">
                <a:solidFill>
                  <a:srgbClr val="000000"/>
                </a:solidFill>
                <a:latin typeface="Arial"/>
              </a:endParaRPr>
            </a:p>
          </p:txBody>
        </p:sp>
        <p:sp>
          <p:nvSpPr>
            <p:cNvPr id="49" name="TextBox 48"/>
            <p:cNvSpPr txBox="1"/>
            <p:nvPr userDrawn="1"/>
          </p:nvSpPr>
          <p:spPr>
            <a:xfrm>
              <a:off x="4303713"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0.29</a:t>
              </a:r>
              <a:endParaRPr lang="en-US" sz="1600" b="1" dirty="0">
                <a:solidFill>
                  <a:srgbClr val="000000"/>
                </a:solidFill>
                <a:latin typeface="Arial"/>
              </a:endParaRPr>
            </a:p>
          </p:txBody>
        </p:sp>
        <p:sp>
          <p:nvSpPr>
            <p:cNvPr id="50" name="TextBox 49"/>
            <p:cNvSpPr txBox="1"/>
            <p:nvPr userDrawn="1"/>
          </p:nvSpPr>
          <p:spPr>
            <a:xfrm>
              <a:off x="6453188"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2.06</a:t>
              </a:r>
              <a:endParaRPr lang="en-US" sz="1600" b="1" dirty="0">
                <a:solidFill>
                  <a:srgbClr val="000000"/>
                </a:solidFill>
                <a:latin typeface="Arial"/>
              </a:endParaRPr>
            </a:p>
          </p:txBody>
        </p:sp>
        <p:sp>
          <p:nvSpPr>
            <p:cNvPr id="51" name="TextBox 50"/>
            <p:cNvSpPr txBox="1"/>
            <p:nvPr userDrawn="1"/>
          </p:nvSpPr>
          <p:spPr>
            <a:xfrm>
              <a:off x="819293" y="4764613"/>
              <a:ext cx="437861" cy="253916"/>
            </a:xfrm>
            <a:prstGeom prst="rect">
              <a:avLst/>
            </a:prstGeom>
            <a:noFill/>
            <a:ln>
              <a:noFill/>
            </a:ln>
          </p:spPr>
          <p:txBody>
            <a:bodyPr wrap="none" rtlCol="0">
              <a:spAutoFit/>
            </a:bodyPr>
            <a:lstStyle/>
            <a:p>
              <a:r>
                <a:rPr lang="en-US" sz="1600" b="1" dirty="0" smtClean="0">
                  <a:solidFill>
                    <a:srgbClr val="000000"/>
                  </a:solidFill>
                  <a:latin typeface="Arial"/>
                </a:rPr>
                <a:t>2.39</a:t>
              </a:r>
              <a:endParaRPr lang="en-US" sz="1600" b="1" dirty="0">
                <a:solidFill>
                  <a:srgbClr val="000000"/>
                </a:solidFill>
                <a:latin typeface="Arial"/>
              </a:endParaRPr>
            </a:p>
          </p:txBody>
        </p:sp>
        <p:sp>
          <p:nvSpPr>
            <p:cNvPr id="52" name="TextBox 51"/>
            <p:cNvSpPr txBox="1"/>
            <p:nvPr userDrawn="1"/>
          </p:nvSpPr>
          <p:spPr>
            <a:xfrm>
              <a:off x="2152485" y="352962"/>
              <a:ext cx="437861" cy="253916"/>
            </a:xfrm>
            <a:prstGeom prst="rect">
              <a:avLst/>
            </a:prstGeom>
            <a:noFill/>
            <a:ln>
              <a:noFill/>
            </a:ln>
          </p:spPr>
          <p:txBody>
            <a:bodyPr wrap="none" rtlCol="0">
              <a:spAutoFit/>
            </a:bodyPr>
            <a:lstStyle/>
            <a:p>
              <a:r>
                <a:rPr lang="en-US" sz="1600" b="1" dirty="0" smtClean="0">
                  <a:solidFill>
                    <a:srgbClr val="000000"/>
                  </a:solidFill>
                  <a:latin typeface="Arial"/>
                </a:rPr>
                <a:t>2.65</a:t>
              </a:r>
              <a:endParaRPr lang="en-US" sz="1600" b="1" dirty="0">
                <a:solidFill>
                  <a:srgbClr val="000000"/>
                </a:solidFill>
                <a:latin typeface="Arial"/>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2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6089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515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1925537" cy="1886637"/>
            </a:xfrm>
            <a:prstGeom prst="rect">
              <a:avLst/>
            </a:prstGeom>
          </p:spPr>
        </p:pic>
        <p:sp>
          <p:nvSpPr>
            <p:cNvPr id="62" name="TextBox 61"/>
            <p:cNvSpPr txBox="1"/>
            <p:nvPr userDrawn="1"/>
          </p:nvSpPr>
          <p:spPr>
            <a:xfrm>
              <a:off x="4725620" y="1035550"/>
              <a:ext cx="4186145" cy="3608152"/>
            </a:xfrm>
            <a:prstGeom prst="rect">
              <a:avLst/>
            </a:prstGeom>
            <a:solidFill>
              <a:srgbClr val="FFFFFF"/>
            </a:solidFill>
          </p:spPr>
          <p:txBody>
            <a:bodyPr wrap="square" rtlCol="0">
              <a:spAutoFit/>
            </a:bodyPr>
            <a:lstStyle/>
            <a:p>
              <a:pPr>
                <a:defRPr/>
              </a:pPr>
              <a:r>
                <a:rPr lang="en-US" sz="2133" b="1" dirty="0" smtClean="0">
                  <a:solidFill>
                    <a:srgbClr val="000000"/>
                  </a:solidFill>
                </a:rPr>
                <a:t>REPOSITION OR CREATE GUIDES ON GRID</a:t>
              </a:r>
            </a:p>
            <a:p>
              <a:r>
                <a:rPr lang="en-US" sz="2400" dirty="0" smtClean="0">
                  <a:solidFill>
                    <a:srgbClr val="000000"/>
                  </a:solidFill>
                </a:rPr>
                <a:t>If a guide is accidentally moved or you start with a blank document that does not have guides placed do the following:</a:t>
              </a:r>
            </a:p>
            <a:p>
              <a:pPr marL="457189" indent="-457189">
                <a:buFont typeface="+mj-lt"/>
                <a:buAutoNum type="arabicPeriod"/>
              </a:pPr>
              <a:r>
                <a:rPr lang="en-US" sz="2133" dirty="0" smtClean="0">
                  <a:solidFill>
                    <a:srgbClr val="000000"/>
                  </a:solidFill>
                </a:rPr>
                <a:t>Turn on Snap to Grid</a:t>
              </a:r>
            </a:p>
            <a:p>
              <a:pPr marL="457189" indent="-457189">
                <a:buFont typeface="+mj-lt"/>
                <a:buAutoNum type="arabicPeriod"/>
              </a:pPr>
              <a:r>
                <a:rPr lang="en-US" sz="2133" dirty="0" smtClean="0">
                  <a:solidFill>
                    <a:srgbClr val="000000"/>
                  </a:solidFill>
                </a:rPr>
                <a:t>Set grid settings to .042 inches</a:t>
              </a:r>
            </a:p>
            <a:p>
              <a:pPr marL="457189" indent="-457189">
                <a:buFont typeface="+mj-lt"/>
                <a:buAutoNum type="arabicPeriod"/>
              </a:pPr>
              <a:r>
                <a:rPr lang="en-US" sz="2133" dirty="0" smtClean="0">
                  <a:solidFill>
                    <a:srgbClr val="000000"/>
                  </a:solidFill>
                </a:rPr>
                <a:t>Turn on both Guide Settings</a:t>
              </a:r>
            </a:p>
            <a:p>
              <a:pPr marL="457189" indent="-457189">
                <a:buFont typeface="+mj-lt"/>
                <a:buAutoNum type="arabicPeriod"/>
              </a:pPr>
              <a:r>
                <a:rPr lang="en-US" sz="2133" dirty="0" smtClean="0">
                  <a:solidFill>
                    <a:srgbClr val="000000"/>
                  </a:solidFill>
                </a:rPr>
                <a:t>Use the lines and grey measurements on this slide to position guides</a:t>
              </a:r>
            </a:p>
            <a:p>
              <a:pPr marL="457189" indent="-457189">
                <a:buFont typeface="+mj-lt"/>
                <a:buAutoNum type="arabicPeriod"/>
              </a:pPr>
              <a:r>
                <a:rPr lang="en-US" sz="2133" dirty="0" smtClean="0">
                  <a:solidFill>
                    <a:srgbClr val="000000"/>
                  </a:solidFill>
                </a:rPr>
                <a:t>To move guides, click on guide outside of slide in grey area and drag to position.</a:t>
              </a:r>
            </a:p>
            <a:p>
              <a:pPr marL="457189" indent="-457189">
                <a:buFont typeface="+mj-lt"/>
                <a:buAutoNum type="arabicPeriod"/>
              </a:pPr>
              <a:r>
                <a:rPr lang="en-US" sz="2133" dirty="0" smtClean="0">
                  <a:solidFill>
                    <a:srgbClr val="000000"/>
                  </a:solidFill>
                </a:rPr>
                <a:t>To add new guides, click on a guide outside of slide in grey area while holding CTRL and drag </a:t>
              </a:r>
              <a:br>
                <a:rPr lang="en-US" sz="2133" dirty="0" smtClean="0">
                  <a:solidFill>
                    <a:srgbClr val="000000"/>
                  </a:solidFill>
                </a:rPr>
              </a:br>
              <a:r>
                <a:rPr lang="en-US" sz="2133"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spTree>
    <p:extLst>
      <p:ext uri="{BB962C8B-B14F-4D97-AF65-F5344CB8AC3E}">
        <p14:creationId xmlns:p14="http://schemas.microsoft.com/office/powerpoint/2010/main" val="250706989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476817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3" name="Freeform 6"/>
          <p:cNvSpPr>
            <a:spLocks noEditPoints="1"/>
          </p:cNvSpPr>
          <p:nvPr userDrawn="1"/>
        </p:nvSpPr>
        <p:spPr bwMode="auto">
          <a:xfrm>
            <a:off x="11559661" y="6450541"/>
            <a:ext cx="548640" cy="3048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Tree>
    <p:extLst>
      <p:ext uri="{BB962C8B-B14F-4D97-AF65-F5344CB8AC3E}">
        <p14:creationId xmlns:p14="http://schemas.microsoft.com/office/powerpoint/2010/main" val="29780119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76168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ext Only">
    <p:spTree>
      <p:nvGrpSpPr>
        <p:cNvPr id="1" name=""/>
        <p:cNvGrpSpPr/>
        <p:nvPr/>
      </p:nvGrpSpPr>
      <p:grpSpPr>
        <a:xfrm>
          <a:off x="0" y="0"/>
          <a:ext cx="0" cy="0"/>
          <a:chOff x="0" y="0"/>
          <a:chExt cx="0" cy="0"/>
        </a:xfrm>
      </p:grpSpPr>
      <p:sp>
        <p:nvSpPr>
          <p:cNvPr id="2" name="Rectangle 1"/>
          <p:cNvSpPr/>
          <p:nvPr userDrawn="1"/>
        </p:nvSpPr>
        <p:spPr>
          <a:xfrm>
            <a:off x="812800" y="787400"/>
            <a:ext cx="10553699" cy="528320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5" name="Text Placeholder 2"/>
          <p:cNvSpPr>
            <a:spLocks noGrp="1"/>
          </p:cNvSpPr>
          <p:nvPr>
            <p:ph type="body" sz="quarter" idx="16"/>
          </p:nvPr>
        </p:nvSpPr>
        <p:spPr>
          <a:xfrm>
            <a:off x="812800" y="914400"/>
            <a:ext cx="10553699" cy="5156201"/>
          </a:xfrm>
          <a:prstGeom prst="rect">
            <a:avLst/>
          </a:prstGeom>
        </p:spPr>
        <p:txBody>
          <a:bodyPr lIns="228600" rIns="22860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3"/>
          <p:cNvSpPr>
            <a:spLocks noGrp="1"/>
          </p:cNvSpPr>
          <p:nvPr>
            <p:ph type="title" hasCustomPrompt="1"/>
          </p:nvPr>
        </p:nvSpPr>
        <p:spPr>
          <a:xfrm>
            <a:off x="0" y="0"/>
            <a:ext cx="12192000" cy="787400"/>
          </a:xfrm>
        </p:spPr>
        <p:txBody>
          <a:bodyPr>
            <a:noAutofit/>
          </a:bodyPr>
          <a:lstStyle>
            <a:lvl1pPr algn="ctr">
              <a:defRPr sz="3733">
                <a:latin typeface="+mn-lt"/>
              </a:defRPr>
            </a:lvl1pPr>
          </a:lstStyle>
          <a:p>
            <a:r>
              <a:rPr lang="en-US" dirty="0" smtClean="0"/>
              <a:t>Header</a:t>
            </a:r>
            <a:endParaRPr lang="en-US" dirty="0"/>
          </a:p>
        </p:txBody>
      </p:sp>
    </p:spTree>
    <p:extLst>
      <p:ext uri="{BB962C8B-B14F-4D97-AF65-F5344CB8AC3E}">
        <p14:creationId xmlns:p14="http://schemas.microsoft.com/office/powerpoint/2010/main" val="1606806344"/>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ext Only">
    <p:spTree>
      <p:nvGrpSpPr>
        <p:cNvPr id="1" name=""/>
        <p:cNvGrpSpPr/>
        <p:nvPr/>
      </p:nvGrpSpPr>
      <p:grpSpPr>
        <a:xfrm>
          <a:off x="0" y="0"/>
          <a:ext cx="0" cy="0"/>
          <a:chOff x="0" y="0"/>
          <a:chExt cx="0" cy="0"/>
        </a:xfrm>
      </p:grpSpPr>
      <p:grpSp>
        <p:nvGrpSpPr>
          <p:cNvPr id="4" name="Group 3"/>
          <p:cNvGrpSpPr/>
          <p:nvPr userDrawn="1"/>
        </p:nvGrpSpPr>
        <p:grpSpPr>
          <a:xfrm>
            <a:off x="-12701" y="0"/>
            <a:ext cx="12204701" cy="6858000"/>
            <a:chOff x="-9526" y="0"/>
            <a:chExt cx="9153526" cy="5143500"/>
          </a:xfrm>
          <a:solidFill>
            <a:srgbClr val="54585A">
              <a:lumMod val="20000"/>
              <a:lumOff val="80000"/>
            </a:srgbClr>
          </a:solidFill>
        </p:grpSpPr>
        <p:sp>
          <p:nvSpPr>
            <p:cNvPr id="7" name="Rectangle 6"/>
            <p:cNvSpPr/>
            <p:nvPr/>
          </p:nvSpPr>
          <p:spPr>
            <a:xfrm>
              <a:off x="-9526" y="0"/>
              <a:ext cx="619126" cy="5143500"/>
            </a:xfrm>
            <a:prstGeom prst="rect">
              <a:avLst/>
            </a:prstGeom>
            <a:grpFill/>
            <a:ln w="25400" cap="flat" cmpd="sng" algn="ctr">
              <a:noFill/>
              <a:prstDash val="solid"/>
            </a:ln>
            <a:effectLst/>
          </p:spPr>
          <p:txBody>
            <a:bodyPr rtlCol="0" anchor="ctr"/>
            <a:lstStyle/>
            <a:p>
              <a:pPr algn="ctr"/>
              <a:endParaRPr lang="en-US" sz="2400" kern="0" smtClean="0">
                <a:solidFill>
                  <a:srgbClr val="54585A">
                    <a:lumMod val="20000"/>
                    <a:lumOff val="80000"/>
                  </a:srgbClr>
                </a:solidFill>
              </a:endParaRPr>
            </a:p>
          </p:txBody>
        </p:sp>
        <p:sp>
          <p:nvSpPr>
            <p:cNvPr id="8" name="Rectangle 7"/>
            <p:cNvSpPr/>
            <p:nvPr/>
          </p:nvSpPr>
          <p:spPr>
            <a:xfrm>
              <a:off x="142874" y="0"/>
              <a:ext cx="9001126" cy="590550"/>
            </a:xfrm>
            <a:prstGeom prst="rect">
              <a:avLst/>
            </a:prstGeom>
            <a:grpFill/>
            <a:ln w="25400" cap="flat" cmpd="sng" algn="ctr">
              <a:noFill/>
              <a:prstDash val="solid"/>
            </a:ln>
            <a:effectLst/>
          </p:spPr>
          <p:txBody>
            <a:bodyPr rtlCol="0" anchor="ctr"/>
            <a:lstStyle/>
            <a:p>
              <a:pPr algn="ctr"/>
              <a:endParaRPr lang="en-US" sz="2400" kern="0" smtClean="0">
                <a:solidFill>
                  <a:srgbClr val="54585A">
                    <a:lumMod val="20000"/>
                    <a:lumOff val="80000"/>
                  </a:srgbClr>
                </a:solidFill>
              </a:endParaRPr>
            </a:p>
          </p:txBody>
        </p:sp>
        <p:sp>
          <p:nvSpPr>
            <p:cNvPr id="9" name="Rectangle 8"/>
            <p:cNvSpPr/>
            <p:nvPr/>
          </p:nvSpPr>
          <p:spPr>
            <a:xfrm>
              <a:off x="133348" y="4552950"/>
              <a:ext cx="9001126" cy="590550"/>
            </a:xfrm>
            <a:prstGeom prst="rect">
              <a:avLst/>
            </a:prstGeom>
            <a:grpFill/>
            <a:ln w="25400" cap="flat" cmpd="sng" algn="ctr">
              <a:noFill/>
              <a:prstDash val="solid"/>
            </a:ln>
            <a:effectLst/>
          </p:spPr>
          <p:txBody>
            <a:bodyPr rtlCol="0" anchor="ctr"/>
            <a:lstStyle/>
            <a:p>
              <a:pPr algn="ctr"/>
              <a:endParaRPr lang="en-US" sz="2400" kern="0" smtClean="0">
                <a:solidFill>
                  <a:srgbClr val="54585A">
                    <a:lumMod val="20000"/>
                    <a:lumOff val="80000"/>
                  </a:srgbClr>
                </a:solidFill>
              </a:endParaRPr>
            </a:p>
          </p:txBody>
        </p:sp>
        <p:sp>
          <p:nvSpPr>
            <p:cNvPr id="10" name="Rectangle 9"/>
            <p:cNvSpPr/>
            <p:nvPr/>
          </p:nvSpPr>
          <p:spPr>
            <a:xfrm>
              <a:off x="8524874" y="0"/>
              <a:ext cx="619126" cy="5143500"/>
            </a:xfrm>
            <a:prstGeom prst="rect">
              <a:avLst/>
            </a:prstGeom>
            <a:grpFill/>
            <a:ln w="25400" cap="flat" cmpd="sng" algn="ctr">
              <a:noFill/>
              <a:prstDash val="solid"/>
            </a:ln>
            <a:effectLst/>
          </p:spPr>
          <p:txBody>
            <a:bodyPr rtlCol="0" anchor="ctr"/>
            <a:lstStyle/>
            <a:p>
              <a:pPr algn="ctr"/>
              <a:endParaRPr lang="en-US" sz="2400" kern="0" smtClean="0">
                <a:solidFill>
                  <a:srgbClr val="54585A">
                    <a:lumMod val="20000"/>
                    <a:lumOff val="80000"/>
                  </a:srgbClr>
                </a:solidFill>
              </a:endParaRPr>
            </a:p>
          </p:txBody>
        </p:sp>
      </p:grpSp>
      <p:sp>
        <p:nvSpPr>
          <p:cNvPr id="11" name="Rectangle 10"/>
          <p:cNvSpPr/>
          <p:nvPr userDrawn="1"/>
        </p:nvSpPr>
        <p:spPr>
          <a:xfrm>
            <a:off x="0" y="-160299"/>
            <a:ext cx="12192000" cy="1077218"/>
          </a:xfrm>
          <a:prstGeom prst="rect">
            <a:avLst/>
          </a:prstGeom>
        </p:spPr>
        <p:txBody>
          <a:bodyPr wrap="square">
            <a:spAutoFit/>
          </a:bodyPr>
          <a:lstStyle/>
          <a:p>
            <a:pPr algn="ctr"/>
            <a:r>
              <a:rPr lang="en-US" sz="6400" b="1" kern="0" cap="all" dirty="0" smtClean="0">
                <a:solidFill>
                  <a:srgbClr val="FFFFFF"/>
                </a:solidFill>
              </a:rPr>
              <a:t>Identify</a:t>
            </a:r>
          </a:p>
        </p:txBody>
      </p:sp>
      <p:sp>
        <p:nvSpPr>
          <p:cNvPr id="5" name="Text Placeholder 2"/>
          <p:cNvSpPr>
            <a:spLocks noGrp="1"/>
          </p:cNvSpPr>
          <p:nvPr>
            <p:ph type="body" sz="quarter" idx="16"/>
          </p:nvPr>
        </p:nvSpPr>
        <p:spPr>
          <a:xfrm>
            <a:off x="812800" y="1485901"/>
            <a:ext cx="10553699" cy="4584700"/>
          </a:xfrm>
          <a:prstGeom prst="rect">
            <a:avLst/>
          </a:prstGeom>
        </p:spPr>
        <p:txBody>
          <a:bodyPr lIns="228600" rIns="22860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3"/>
          <p:cNvSpPr>
            <a:spLocks noGrp="1"/>
          </p:cNvSpPr>
          <p:nvPr>
            <p:ph type="title" hasCustomPrompt="1"/>
          </p:nvPr>
        </p:nvSpPr>
        <p:spPr>
          <a:xfrm>
            <a:off x="812800" y="927101"/>
            <a:ext cx="10659533" cy="563033"/>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32506677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3" name="TextBox 2"/>
          <p:cNvSpPr txBox="1"/>
          <p:nvPr/>
        </p:nvSpPr>
        <p:spPr>
          <a:xfrm>
            <a:off x="9652001" y="6601478"/>
            <a:ext cx="2540000" cy="215444"/>
          </a:xfrm>
          <a:prstGeom prst="rect">
            <a:avLst/>
          </a:prstGeom>
          <a:noFill/>
        </p:spPr>
        <p:txBody>
          <a:bodyPr wrap="square" rtlCol="0">
            <a:spAutoFit/>
          </a:bodyPr>
          <a:lstStyle/>
          <a:p>
            <a:pPr>
              <a:defRPr/>
            </a:pPr>
            <a:r>
              <a:rPr lang="en-US" sz="1200" baseline="30000" dirty="0" smtClean="0">
                <a:solidFill>
                  <a:srgbClr val="54585A">
                    <a:lumMod val="60000"/>
                    <a:lumOff val="40000"/>
                  </a:srgbClr>
                </a:solidFill>
                <a:latin typeface="Arial"/>
              </a:rPr>
              <a:t>© 2014 HDR Architecture, Inc., all rights reserved.</a:t>
            </a:r>
          </a:p>
        </p:txBody>
      </p:sp>
      <p:sp>
        <p:nvSpPr>
          <p:cNvPr id="5" name="Rectangle 4"/>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6" name="TextBox 5"/>
          <p:cNvSpPr txBox="1"/>
          <p:nvPr/>
        </p:nvSpPr>
        <p:spPr>
          <a:xfrm>
            <a:off x="9652001" y="6601478"/>
            <a:ext cx="2540000" cy="215444"/>
          </a:xfrm>
          <a:prstGeom prst="rect">
            <a:avLst/>
          </a:prstGeom>
          <a:noFill/>
        </p:spPr>
        <p:txBody>
          <a:bodyPr wrap="square" rtlCol="0">
            <a:spAutoFit/>
          </a:bodyPr>
          <a:lstStyle/>
          <a:p>
            <a:pPr>
              <a:defRPr/>
            </a:pPr>
            <a:r>
              <a:rPr lang="en-US" sz="1200" baseline="30000" dirty="0" smtClean="0">
                <a:solidFill>
                  <a:srgbClr val="54585A">
                    <a:lumMod val="60000"/>
                    <a:lumOff val="40000"/>
                  </a:srgbClr>
                </a:solidFill>
                <a:latin typeface="Arial"/>
              </a:rPr>
              <a:t>© 2014 HDR Architecture, Inc., all rights reserved.</a:t>
            </a:r>
          </a:p>
        </p:txBody>
      </p:sp>
      <p:sp>
        <p:nvSpPr>
          <p:cNvPr id="8" name="Rectangle 7"/>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9" name="TextBox 8"/>
          <p:cNvSpPr txBox="1"/>
          <p:nvPr/>
        </p:nvSpPr>
        <p:spPr>
          <a:xfrm>
            <a:off x="9652001" y="6601478"/>
            <a:ext cx="2540000" cy="215444"/>
          </a:xfrm>
          <a:prstGeom prst="rect">
            <a:avLst/>
          </a:prstGeom>
          <a:noFill/>
        </p:spPr>
        <p:txBody>
          <a:bodyPr wrap="square" rtlCol="0">
            <a:spAutoFit/>
          </a:bodyPr>
          <a:lstStyle/>
          <a:p>
            <a:pPr>
              <a:defRPr/>
            </a:pPr>
            <a:r>
              <a:rPr lang="en-US" sz="1200" baseline="30000" dirty="0" smtClean="0">
                <a:solidFill>
                  <a:srgbClr val="54585A">
                    <a:lumMod val="60000"/>
                    <a:lumOff val="40000"/>
                  </a:srgbClr>
                </a:solidFill>
                <a:latin typeface="Arial"/>
              </a:rPr>
              <a:t>© 2014 HDR Architecture, Inc., all rights reserved.</a:t>
            </a:r>
          </a:p>
        </p:txBody>
      </p:sp>
      <p:sp>
        <p:nvSpPr>
          <p:cNvPr id="11" name="Rectangle 10"/>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2" name="TextBox 11"/>
          <p:cNvSpPr txBox="1"/>
          <p:nvPr/>
        </p:nvSpPr>
        <p:spPr>
          <a:xfrm>
            <a:off x="9652001"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2014 HDR, Inc., all rights reserved.</a:t>
            </a:r>
          </a:p>
        </p:txBody>
      </p:sp>
      <p:sp>
        <p:nvSpPr>
          <p:cNvPr id="16"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3" name="Rectangle 12"/>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4" name="TextBox 13"/>
          <p:cNvSpPr txBox="1"/>
          <p:nvPr/>
        </p:nvSpPr>
        <p:spPr>
          <a:xfrm>
            <a:off x="9652001"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2014 HDR, Inc., all rights reserved.</a:t>
            </a:r>
          </a:p>
        </p:txBody>
      </p:sp>
      <p:sp>
        <p:nvSpPr>
          <p:cNvPr id="15"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7" name="Rectangle 16"/>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8" name="TextBox 17"/>
          <p:cNvSpPr txBox="1"/>
          <p:nvPr/>
        </p:nvSpPr>
        <p:spPr>
          <a:xfrm>
            <a:off x="9652001"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2014 HDR, Inc., all rights reserved.</a:t>
            </a:r>
          </a:p>
        </p:txBody>
      </p:sp>
      <p:sp>
        <p:nvSpPr>
          <p:cNvPr id="19"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20" name="Rectangle 19"/>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2" name="Freeform 6"/>
          <p:cNvSpPr>
            <a:spLocks noEditPoints="1"/>
          </p:cNvSpPr>
          <p:nvPr userDrawn="1"/>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23" name="TextBox 22"/>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2018 HDR, Inc., all rights reserved.</a:t>
            </a:r>
          </a:p>
        </p:txBody>
      </p:sp>
    </p:spTree>
    <p:extLst>
      <p:ext uri="{BB962C8B-B14F-4D97-AF65-F5344CB8AC3E}">
        <p14:creationId xmlns:p14="http://schemas.microsoft.com/office/powerpoint/2010/main" val="702209523"/>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5738284" y="1"/>
            <a:ext cx="5734049" cy="634788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1" y="1"/>
            <a:ext cx="5738284" cy="3172884"/>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11472333" y="3172886"/>
            <a:ext cx="719667" cy="3174999"/>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1" y="6347885"/>
            <a:ext cx="5738284" cy="510033"/>
          </a:xfrm>
          <a:prstGeom prst="rect">
            <a:avLst/>
          </a:prstGeom>
          <a:solidFill>
            <a:schemeClr val="accent2"/>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1" name="Title 3"/>
          <p:cNvSpPr>
            <a:spLocks noGrp="1"/>
          </p:cNvSpPr>
          <p:nvPr>
            <p:ph type="title" hasCustomPrompt="1"/>
          </p:nvPr>
        </p:nvSpPr>
        <p:spPr>
          <a:xfrm>
            <a:off x="156026" y="3435349"/>
            <a:ext cx="5571673" cy="2006600"/>
          </a:xfrm>
        </p:spPr>
        <p:txBody>
          <a:bodyPr anchor="ctr">
            <a:noAutofit/>
          </a:bodyPr>
          <a:lstStyle>
            <a:lvl1pPr>
              <a:lnSpc>
                <a:spcPts val="4267"/>
              </a:lnSpc>
              <a:defRPr sz="4267" baseline="0"/>
            </a:lvl1pPr>
          </a:lstStyle>
          <a:p>
            <a:r>
              <a:rPr lang="en-US" dirty="0" smtClean="0"/>
              <a:t>Click here to edit header</a:t>
            </a:r>
            <a:endParaRPr lang="en-US" dirty="0"/>
          </a:p>
        </p:txBody>
      </p:sp>
      <p:sp>
        <p:nvSpPr>
          <p:cNvPr id="12" name="Freeform 6"/>
          <p:cNvSpPr>
            <a:spLocks noChangeAspect="1" noEditPoints="1"/>
          </p:cNvSpPr>
          <p:nvPr userDrawn="1"/>
        </p:nvSpPr>
        <p:spPr bwMode="auto">
          <a:xfrm>
            <a:off x="505884" y="5445521"/>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0" name="TextBox 9"/>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2016 HDR, Inc., all rights reserved.</a:t>
            </a:r>
          </a:p>
        </p:txBody>
      </p:sp>
    </p:spTree>
    <p:extLst>
      <p:ext uri="{BB962C8B-B14F-4D97-AF65-F5344CB8AC3E}">
        <p14:creationId xmlns:p14="http://schemas.microsoft.com/office/powerpoint/2010/main" val="156070283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5738285" y="-1"/>
            <a:ext cx="5734049" cy="3172885"/>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72885"/>
            <a:ext cx="2870200" cy="3685116"/>
          </a:xfrm>
          <a:prstGeom prst="rect">
            <a:avLst/>
          </a:prstGeom>
          <a:solidFill>
            <a:schemeClr val="accent2"/>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5940992" y="4840659"/>
            <a:ext cx="6251008" cy="943848"/>
          </a:xfrm>
          <a:prstGeom prst="rect">
            <a:avLst/>
          </a:prstGeom>
        </p:spPr>
        <p:txBody>
          <a:bodyPr lIns="228600" rIns="228600">
            <a:noAutofit/>
          </a:bodyPr>
          <a:lstStyle>
            <a:lvl1pPr marL="0" indent="0" algn="l" defTabSz="1219170" rtl="0" eaLnBrk="1" latinLnBrk="0" hangingPunct="1">
              <a:lnSpc>
                <a:spcPts val="3200"/>
              </a:lnSpc>
              <a:spcBef>
                <a:spcPts val="0"/>
              </a:spcBef>
              <a:buNone/>
              <a:defRPr lang="en-US" sz="32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870201" y="3172885"/>
            <a:ext cx="2868084" cy="368511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1" y="1"/>
            <a:ext cx="5738284" cy="3172884"/>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5940992" y="3377794"/>
            <a:ext cx="6251008" cy="1478593"/>
          </a:xfrm>
        </p:spPr>
        <p:txBody>
          <a:bodyPr>
            <a:noAutofit/>
          </a:bodyPr>
          <a:lstStyle>
            <a:lvl1pPr>
              <a:lnSpc>
                <a:spcPts val="4267"/>
              </a:lnSpc>
              <a:defRPr sz="4267"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Freeform 6"/>
          <p:cNvSpPr>
            <a:spLocks noChangeAspect="1" noEditPoints="1"/>
          </p:cNvSpPr>
          <p:nvPr userDrawn="1"/>
        </p:nvSpPr>
        <p:spPr bwMode="auto">
          <a:xfrm>
            <a:off x="6278357" y="5959058"/>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20" name="TextBox 19"/>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2016 HDR, Inc., all rights reserved.</a:t>
            </a:r>
          </a:p>
        </p:txBody>
      </p:sp>
    </p:spTree>
    <p:extLst>
      <p:ext uri="{BB962C8B-B14F-4D97-AF65-F5344CB8AC3E}">
        <p14:creationId xmlns:p14="http://schemas.microsoft.com/office/powerpoint/2010/main" val="150305897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8604251" y="3172886"/>
            <a:ext cx="2868083" cy="3174999"/>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870201" y="1"/>
            <a:ext cx="5726641" cy="3172883"/>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11472333" y="1"/>
            <a:ext cx="719667" cy="6347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2" name="Rectangle 1"/>
          <p:cNvSpPr/>
          <p:nvPr userDrawn="1"/>
        </p:nvSpPr>
        <p:spPr>
          <a:xfrm>
            <a:off x="281" y="-1"/>
            <a:ext cx="287020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3" name="Rectangle 2"/>
          <p:cNvSpPr/>
          <p:nvPr userDrawn="1"/>
        </p:nvSpPr>
        <p:spPr>
          <a:xfrm>
            <a:off x="5738284" y="6347885"/>
            <a:ext cx="2858557"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3" name="Picture Placeholder 2"/>
          <p:cNvSpPr>
            <a:spLocks noGrp="1"/>
          </p:cNvSpPr>
          <p:nvPr>
            <p:ph type="pic" sz="quarter" idx="23" hasCustomPrompt="1"/>
          </p:nvPr>
        </p:nvSpPr>
        <p:spPr>
          <a:xfrm>
            <a:off x="2870201" y="6347883"/>
            <a:ext cx="2868084" cy="514903"/>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6" name="Freeform 6"/>
          <p:cNvSpPr>
            <a:spLocks noChangeAspect="1" noEditPoints="1"/>
          </p:cNvSpPr>
          <p:nvPr userDrawn="1"/>
        </p:nvSpPr>
        <p:spPr bwMode="auto">
          <a:xfrm>
            <a:off x="7222547" y="3869341"/>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0" name="TextBox 9"/>
          <p:cNvSpPr txBox="1"/>
          <p:nvPr userDrawn="1"/>
        </p:nvSpPr>
        <p:spPr>
          <a:xfrm>
            <a:off x="9629260" y="6601477"/>
            <a:ext cx="2540000" cy="215444"/>
          </a:xfrm>
          <a:prstGeom prst="rect">
            <a:avLst/>
          </a:prstGeom>
          <a:noFill/>
        </p:spPr>
        <p:txBody>
          <a:bodyPr wrap="square" rtlCol="0">
            <a:spAutoFit/>
          </a:bodyPr>
          <a:lstStyle/>
          <a:p>
            <a:pPr algn="r">
              <a:defRPr/>
            </a:pPr>
            <a:r>
              <a:rPr lang="en-US" sz="1200" baseline="30000" dirty="0" smtClean="0">
                <a:solidFill>
                  <a:srgbClr val="54585A">
                    <a:lumMod val="60000"/>
                    <a:lumOff val="40000"/>
                  </a:srgbClr>
                </a:solidFill>
                <a:latin typeface="Arial"/>
              </a:rPr>
              <a:t>© 2016 HDR, Inc., all rights reserved.</a:t>
            </a:r>
          </a:p>
        </p:txBody>
      </p:sp>
    </p:spTree>
    <p:extLst>
      <p:ext uri="{BB962C8B-B14F-4D97-AF65-F5344CB8AC3E}">
        <p14:creationId xmlns:p14="http://schemas.microsoft.com/office/powerpoint/2010/main" val="231126344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11472333"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668095" y="5357035"/>
            <a:ext cx="10804240" cy="943848"/>
          </a:xfrm>
          <a:prstGeom prst="rect">
            <a:avLst/>
          </a:prstGeom>
        </p:spPr>
        <p:txBody>
          <a:bodyPr lIns="228600" rIns="228600">
            <a:noAutofit/>
          </a:bodyPr>
          <a:lstStyle>
            <a:lvl1pPr marL="0" indent="0" algn="l" defTabSz="1219170" rtl="0" eaLnBrk="1" latinLnBrk="0" hangingPunct="1">
              <a:lnSpc>
                <a:spcPts val="3200"/>
              </a:lnSpc>
              <a:spcBef>
                <a:spcPts val="0"/>
              </a:spcBef>
              <a:buNone/>
              <a:defRPr lang="en-US" sz="32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668095" y="3941068"/>
            <a:ext cx="10804240" cy="1478593"/>
          </a:xfrm>
        </p:spPr>
        <p:txBody>
          <a:bodyPr>
            <a:noAutofit/>
          </a:bodyPr>
          <a:lstStyle>
            <a:lvl1pPr>
              <a:lnSpc>
                <a:spcPts val="4267"/>
              </a:lnSpc>
              <a:defRPr sz="4267"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Tree>
    <p:extLst>
      <p:ext uri="{BB962C8B-B14F-4D97-AF65-F5344CB8AC3E}">
        <p14:creationId xmlns:p14="http://schemas.microsoft.com/office/powerpoint/2010/main" val="116845706"/>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5738285" cy="68580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6150810" y="1205773"/>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7239200" y="1332302"/>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48" name="Text Placeholder 4"/>
          <p:cNvSpPr>
            <a:spLocks noGrp="1"/>
          </p:cNvSpPr>
          <p:nvPr>
            <p:ph type="body" sz="quarter" idx="25" hasCustomPrompt="1"/>
          </p:nvPr>
        </p:nvSpPr>
        <p:spPr>
          <a:xfrm>
            <a:off x="6150810" y="23251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7239200" y="24516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0" name="Text Placeholder 4"/>
          <p:cNvSpPr>
            <a:spLocks noGrp="1"/>
          </p:cNvSpPr>
          <p:nvPr>
            <p:ph type="body" sz="quarter" idx="27" hasCustomPrompt="1"/>
          </p:nvPr>
        </p:nvSpPr>
        <p:spPr>
          <a:xfrm>
            <a:off x="6150810" y="34427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7239200" y="35692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2" name="Text Placeholder 4"/>
          <p:cNvSpPr>
            <a:spLocks noGrp="1"/>
          </p:cNvSpPr>
          <p:nvPr>
            <p:ph type="body" sz="quarter" idx="29" hasCustomPrompt="1"/>
          </p:nvPr>
        </p:nvSpPr>
        <p:spPr>
          <a:xfrm>
            <a:off x="6150810" y="45603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7239200" y="46868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Tree>
    <p:extLst>
      <p:ext uri="{BB962C8B-B14F-4D97-AF65-F5344CB8AC3E}">
        <p14:creationId xmlns:p14="http://schemas.microsoft.com/office/powerpoint/2010/main" val="157338506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1764261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6291779" y="1954722"/>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7380171" y="2081251"/>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4" name="Text Placeholder 4"/>
          <p:cNvSpPr>
            <a:spLocks noGrp="1"/>
          </p:cNvSpPr>
          <p:nvPr>
            <p:ph type="body" sz="quarter" idx="17" hasCustomPrompt="1"/>
          </p:nvPr>
        </p:nvSpPr>
        <p:spPr>
          <a:xfrm>
            <a:off x="6291779" y="30740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7380171" y="32005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6" name="Text Placeholder 4"/>
          <p:cNvSpPr>
            <a:spLocks noGrp="1"/>
          </p:cNvSpPr>
          <p:nvPr>
            <p:ph type="body" sz="quarter" idx="19" hasCustomPrompt="1"/>
          </p:nvPr>
        </p:nvSpPr>
        <p:spPr>
          <a:xfrm>
            <a:off x="6291779" y="41916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7380171" y="43181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8" name="Text Placeholder 4"/>
          <p:cNvSpPr>
            <a:spLocks noGrp="1"/>
          </p:cNvSpPr>
          <p:nvPr>
            <p:ph type="body" sz="quarter" idx="21" hasCustomPrompt="1"/>
          </p:nvPr>
        </p:nvSpPr>
        <p:spPr>
          <a:xfrm>
            <a:off x="6291779" y="53092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7380171" y="54357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4" name="Text Placeholder 4"/>
          <p:cNvSpPr>
            <a:spLocks noGrp="1"/>
          </p:cNvSpPr>
          <p:nvPr>
            <p:ph type="body" sz="quarter" idx="23" hasCustomPrompt="1"/>
          </p:nvPr>
        </p:nvSpPr>
        <p:spPr>
          <a:xfrm>
            <a:off x="448510" y="1954722"/>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536901" y="2081251"/>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6" name="Text Placeholder 4"/>
          <p:cNvSpPr>
            <a:spLocks noGrp="1"/>
          </p:cNvSpPr>
          <p:nvPr>
            <p:ph type="body" sz="quarter" idx="25" hasCustomPrompt="1"/>
          </p:nvPr>
        </p:nvSpPr>
        <p:spPr>
          <a:xfrm>
            <a:off x="448510" y="30740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536901" y="32005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9" name="Text Placeholder 4"/>
          <p:cNvSpPr>
            <a:spLocks noGrp="1"/>
          </p:cNvSpPr>
          <p:nvPr>
            <p:ph type="body" sz="quarter" idx="27" hasCustomPrompt="1"/>
          </p:nvPr>
        </p:nvSpPr>
        <p:spPr>
          <a:xfrm>
            <a:off x="448510" y="41916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536901" y="43181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1" name="Text Placeholder 4"/>
          <p:cNvSpPr>
            <a:spLocks noGrp="1"/>
          </p:cNvSpPr>
          <p:nvPr>
            <p:ph type="body" sz="quarter" idx="29" hasCustomPrompt="1"/>
          </p:nvPr>
        </p:nvSpPr>
        <p:spPr>
          <a:xfrm>
            <a:off x="448510" y="53092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536901" y="54357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32" name="Picture Placeholder 53"/>
          <p:cNvSpPr>
            <a:spLocks noGrp="1"/>
          </p:cNvSpPr>
          <p:nvPr>
            <p:ph type="pic" sz="quarter" idx="12" hasCustomPrompt="1"/>
          </p:nvPr>
        </p:nvSpPr>
        <p:spPr>
          <a:xfrm>
            <a:off x="5738285" y="-1"/>
            <a:ext cx="6453716" cy="15853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1" y="-1"/>
            <a:ext cx="5738284" cy="158538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98302721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1472332"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478366" y="3778253"/>
            <a:ext cx="2683935" cy="2472265"/>
          </a:xfrm>
          <a:prstGeom prst="rect">
            <a:avLst/>
          </a:prstGeom>
        </p:spPr>
        <p:txBody>
          <a:bodyPr/>
          <a:lstStyle>
            <a:lvl1pPr marL="0" indent="0">
              <a:buNone/>
              <a:defRPr lang="en-US" sz="15333" b="1" kern="1200" spc="-400" dirty="0">
                <a:ln>
                  <a:noFill/>
                </a:ln>
                <a:solidFill>
                  <a:srgbClr val="FFFFFF"/>
                </a:solidFill>
                <a:latin typeface="+mj-lt"/>
                <a:ea typeface="+mn-ea"/>
                <a:cs typeface="+mn-cs"/>
              </a:defRPr>
            </a:lvl1pPr>
            <a:lvl2pPr marL="746741" indent="-38099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858094" y="4447954"/>
            <a:ext cx="7834620" cy="1484993"/>
          </a:xfrm>
        </p:spPr>
        <p:txBody>
          <a:bodyPr anchor="b"/>
          <a:lstStyle>
            <a:lvl1pPr>
              <a:lnSpc>
                <a:spcPts val="4533"/>
              </a:lnSpc>
              <a:defRPr sz="4800">
                <a:solidFill>
                  <a:srgbClr val="FFFFFF"/>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427860933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11472335" cy="3172885"/>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478366" y="3778253"/>
            <a:ext cx="2683935" cy="2472265"/>
          </a:xfrm>
          <a:prstGeom prst="rect">
            <a:avLst/>
          </a:prstGeom>
        </p:spPr>
        <p:txBody>
          <a:bodyPr/>
          <a:lstStyle>
            <a:lvl1pPr marL="0" indent="0">
              <a:buNone/>
              <a:defRPr lang="en-US" sz="15333" b="1" kern="1200" spc="-400" dirty="0">
                <a:ln>
                  <a:solidFill>
                    <a:schemeClr val="tx1"/>
                  </a:solidFill>
                </a:ln>
                <a:noFill/>
                <a:latin typeface="+mj-lt"/>
                <a:ea typeface="+mn-ea"/>
                <a:cs typeface="+mn-cs"/>
              </a:defRPr>
            </a:lvl1pPr>
            <a:lvl2pPr marL="746741" indent="-380990">
              <a:buFont typeface="Arial" pitchFamily="34" charset="0"/>
              <a:buChar char="•"/>
              <a:defRPr/>
            </a:lvl2pPr>
          </a:lstStyle>
          <a:p>
            <a:pPr lvl="0"/>
            <a:r>
              <a:rPr lang="en-US" dirty="0" smtClean="0"/>
              <a:t>01</a:t>
            </a:r>
            <a:endParaRPr lang="en-US" dirty="0"/>
          </a:p>
        </p:txBody>
      </p:sp>
      <p:sp>
        <p:nvSpPr>
          <p:cNvPr id="7"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4" name="Title 2"/>
          <p:cNvSpPr>
            <a:spLocks noGrp="1"/>
          </p:cNvSpPr>
          <p:nvPr>
            <p:ph type="title" hasCustomPrompt="1"/>
          </p:nvPr>
        </p:nvSpPr>
        <p:spPr>
          <a:xfrm>
            <a:off x="2858094" y="4447954"/>
            <a:ext cx="7834620" cy="1484993"/>
          </a:xfrm>
        </p:spPr>
        <p:txBody>
          <a:bodyPr anchor="b"/>
          <a:lstStyle>
            <a:lvl1pPr>
              <a:lnSpc>
                <a:spcPts val="4533"/>
              </a:lnSpc>
              <a:defRPr sz="4800">
                <a:solidFill>
                  <a:schemeClr val="tx1"/>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86722065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1472332"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8" name="Title 1"/>
          <p:cNvSpPr>
            <a:spLocks noGrp="1"/>
          </p:cNvSpPr>
          <p:nvPr>
            <p:ph type="title" hasCustomPrompt="1"/>
          </p:nvPr>
        </p:nvSpPr>
        <p:spPr>
          <a:xfrm>
            <a:off x="0" y="3172885"/>
            <a:ext cx="11472333" cy="2393209"/>
          </a:xfrm>
        </p:spPr>
        <p:txBody>
          <a:bodyPr lIns="457200" tIns="457200" rIns="457200" bIns="45720"/>
          <a:lstStyle>
            <a:lvl1pPr>
              <a:lnSpc>
                <a:spcPts val="4533"/>
              </a:lnSpc>
              <a:defRPr sz="48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5557552"/>
            <a:ext cx="11472335" cy="943848"/>
          </a:xfrm>
          <a:prstGeom prst="rect">
            <a:avLst/>
          </a:prstGeom>
        </p:spPr>
        <p:txBody>
          <a:bodyPr lIns="457200" rIns="228600">
            <a:noAutofit/>
          </a:bodyPr>
          <a:lstStyle>
            <a:lvl1pPr marL="0" indent="0" algn="l" defTabSz="1219170" rtl="0" eaLnBrk="1" latinLnBrk="0" hangingPunct="1">
              <a:lnSpc>
                <a:spcPts val="3200"/>
              </a:lnSpc>
              <a:spcBef>
                <a:spcPts val="0"/>
              </a:spcBef>
              <a:buNone/>
              <a:defRPr lang="en-US" sz="32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739915271"/>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11472335" cy="3172885"/>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3" name="Title 1"/>
          <p:cNvSpPr>
            <a:spLocks noGrp="1"/>
          </p:cNvSpPr>
          <p:nvPr>
            <p:ph type="title" hasCustomPrompt="1"/>
          </p:nvPr>
        </p:nvSpPr>
        <p:spPr>
          <a:xfrm>
            <a:off x="0" y="3172885"/>
            <a:ext cx="11472333" cy="2393209"/>
          </a:xfrm>
        </p:spPr>
        <p:txBody>
          <a:bodyPr lIns="457200" tIns="457200" rIns="457200" bIns="45720"/>
          <a:lstStyle>
            <a:lvl1pPr>
              <a:lnSpc>
                <a:spcPts val="4533"/>
              </a:lnSpc>
              <a:defRPr sz="48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5557552"/>
            <a:ext cx="11472335" cy="943848"/>
          </a:xfrm>
          <a:prstGeom prst="rect">
            <a:avLst/>
          </a:prstGeom>
        </p:spPr>
        <p:txBody>
          <a:bodyPr lIns="457200" rIns="228600">
            <a:noAutofit/>
          </a:bodyPr>
          <a:lstStyle>
            <a:lvl1pPr marL="0" indent="0" algn="l" defTabSz="1219170" rtl="0" eaLnBrk="1" latinLnBrk="0" hangingPunct="1">
              <a:lnSpc>
                <a:spcPts val="3200"/>
              </a:lnSpc>
              <a:spcBef>
                <a:spcPts val="0"/>
              </a:spcBef>
              <a:buNone/>
              <a:defRPr lang="en-US" sz="32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85663792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1586093950"/>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148800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
            <a:ext cx="12192000" cy="1164167"/>
          </a:xfrm>
        </p:spPr>
        <p:txBody>
          <a:bodyPr>
            <a:noAutofit/>
          </a:bodyPr>
          <a:lstStyle>
            <a:lvl1pPr algn="ctr">
              <a:defRPr sz="4267" cap="all" baseline="0">
                <a:latin typeface="+mn-lt"/>
              </a:defRPr>
            </a:lvl1pPr>
          </a:lstStyle>
          <a:p>
            <a:r>
              <a:rPr lang="en-US" dirty="0" smtClean="0"/>
              <a:t>Header</a:t>
            </a:r>
            <a:endParaRPr lang="en-US" dirty="0"/>
          </a:p>
        </p:txBody>
      </p:sp>
    </p:spTree>
    <p:extLst>
      <p:ext uri="{BB962C8B-B14F-4D97-AF65-F5344CB8AC3E}">
        <p14:creationId xmlns:p14="http://schemas.microsoft.com/office/powerpoint/2010/main" val="230086145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5738283" y="1"/>
            <a:ext cx="6453716"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5738284" y="3225939"/>
            <a:ext cx="6453715"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5673" y="1329528"/>
            <a:ext cx="5746124"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186267"/>
            <a:ext cx="5738284"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3621520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5738285" y="-1"/>
            <a:ext cx="6453716"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Text Placeholder 2"/>
          <p:cNvSpPr>
            <a:spLocks noGrp="1"/>
          </p:cNvSpPr>
          <p:nvPr>
            <p:ph type="body" sz="quarter" idx="16"/>
          </p:nvPr>
        </p:nvSpPr>
        <p:spPr>
          <a:xfrm>
            <a:off x="-15673" y="1329528"/>
            <a:ext cx="5746124"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3"/>
          <p:cNvSpPr>
            <a:spLocks noGrp="1"/>
          </p:cNvSpPr>
          <p:nvPr>
            <p:ph type="title" hasCustomPrompt="1"/>
          </p:nvPr>
        </p:nvSpPr>
        <p:spPr>
          <a:xfrm>
            <a:off x="1" y="186267"/>
            <a:ext cx="5738284"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46849523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 Header Content C">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148800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86267"/>
            <a:ext cx="11472333" cy="1164167"/>
          </a:xfrm>
        </p:spPr>
        <p:txBody>
          <a:bodyPr>
            <a:noAutofit/>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Tree>
    <p:extLst>
      <p:ext uri="{BB962C8B-B14F-4D97-AF65-F5344CB8AC3E}">
        <p14:creationId xmlns:p14="http://schemas.microsoft.com/office/powerpoint/2010/main" val="342603480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BE35EE-24B3-481F-ACE3-087B8D4932BC}" type="slidenum">
              <a:rPr lang="en-US" smtClean="0"/>
              <a:t>‹#›</a:t>
            </a:fld>
            <a:endParaRPr lang="en-US"/>
          </a:p>
        </p:txBody>
      </p:sp>
    </p:spTree>
    <p:extLst>
      <p:ext uri="{BB962C8B-B14F-4D97-AF65-F5344CB8AC3E}">
        <p14:creationId xmlns:p14="http://schemas.microsoft.com/office/powerpoint/2010/main" val="3194730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 Header Content D">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2207673"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86267"/>
            <a:ext cx="12191019" cy="1164167"/>
          </a:xfrm>
        </p:spPr>
        <p:txBody>
          <a:bodyPr>
            <a:noAutofit/>
          </a:bodyPr>
          <a:lstStyle>
            <a:lvl1pPr>
              <a:defRPr/>
            </a:lvl1pPr>
          </a:lstStyle>
          <a:p>
            <a:r>
              <a:rPr lang="en-US" dirty="0" smtClean="0"/>
              <a:t>Header</a:t>
            </a:r>
            <a:endParaRPr lang="en-US" dirty="0"/>
          </a:p>
        </p:txBody>
      </p:sp>
      <p:sp>
        <p:nvSpPr>
          <p:cNvPr id="9" name="Picture Placeholder 4"/>
          <p:cNvSpPr>
            <a:spLocks noGrp="1"/>
          </p:cNvSpPr>
          <p:nvPr>
            <p:ph type="pic" sz="quarter" idx="22" hasCustomPrompt="1"/>
          </p:nvPr>
        </p:nvSpPr>
        <p:spPr>
          <a:xfrm>
            <a:off x="1" y="4760384"/>
            <a:ext cx="5738284" cy="2097616"/>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10" name="Picture Placeholder 4"/>
          <p:cNvSpPr>
            <a:spLocks noGrp="1"/>
          </p:cNvSpPr>
          <p:nvPr>
            <p:ph type="pic" sz="quarter" idx="23" hasCustomPrompt="1"/>
          </p:nvPr>
        </p:nvSpPr>
        <p:spPr>
          <a:xfrm>
            <a:off x="5790368" y="4760384"/>
            <a:ext cx="5681965" cy="2097616"/>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11" name="Picture Placeholder 4"/>
          <p:cNvSpPr>
            <a:spLocks noGrp="1"/>
          </p:cNvSpPr>
          <p:nvPr>
            <p:ph type="pic" sz="quarter" idx="21" hasCustomPrompt="1"/>
          </p:nvPr>
        </p:nvSpPr>
        <p:spPr>
          <a:xfrm>
            <a:off x="11521133" y="4760384"/>
            <a:ext cx="670867" cy="2097616"/>
          </a:xfrm>
          <a:prstGeom prst="rect">
            <a:avLst/>
          </a:prstGeom>
          <a:solidFill>
            <a:schemeClr val="accent1"/>
          </a:solidFill>
        </p:spPr>
        <p:txBody>
          <a:bodyPr vert="vert">
            <a:normAutofit/>
          </a:bodyPr>
          <a:lstStyle>
            <a:lvl1pPr marL="0" indent="0">
              <a:buNone/>
              <a:defRPr sz="1867"/>
            </a:lvl1pPr>
          </a:lstStyle>
          <a:p>
            <a:r>
              <a:rPr lang="en-US" dirty="0" smtClean="0"/>
              <a:t>Picture or Color Block</a:t>
            </a:r>
            <a:endParaRPr lang="en-US" dirty="0"/>
          </a:p>
        </p:txBody>
      </p:sp>
    </p:spTree>
    <p:extLst>
      <p:ext uri="{BB962C8B-B14F-4D97-AF65-F5344CB8AC3E}">
        <p14:creationId xmlns:p14="http://schemas.microsoft.com/office/powerpoint/2010/main" val="3380339088"/>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7"/>
            <a:ext cx="12208656"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186267"/>
            <a:ext cx="12192000" cy="1164167"/>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3172885"/>
            <a:ext cx="12192000" cy="3685115"/>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Tree>
    <p:extLst>
      <p:ext uri="{BB962C8B-B14F-4D97-AF65-F5344CB8AC3E}">
        <p14:creationId xmlns:p14="http://schemas.microsoft.com/office/powerpoint/2010/main" val="1575060072"/>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278320"/>
            <a:ext cx="5738284"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5673" y="2085380"/>
            <a:ext cx="575395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1" y="186267"/>
            <a:ext cx="5738284"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5738285" y="-1"/>
            <a:ext cx="6453716"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550680348"/>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5738283" y="1"/>
            <a:ext cx="6453716"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5738284" y="3225939"/>
            <a:ext cx="6453715"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1" y="1278320"/>
            <a:ext cx="5738284"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5673" y="2085380"/>
            <a:ext cx="575395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1" y="186267"/>
            <a:ext cx="5738284"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83791475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1472333"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5673" y="2085380"/>
            <a:ext cx="11488007"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86267"/>
            <a:ext cx="11472333" cy="1164167"/>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endParaRPr lang="en-US" dirty="0"/>
          </a:p>
        </p:txBody>
      </p:sp>
    </p:spTree>
    <p:extLst>
      <p:ext uri="{BB962C8B-B14F-4D97-AF65-F5344CB8AC3E}">
        <p14:creationId xmlns:p14="http://schemas.microsoft.com/office/powerpoint/2010/main" val="3213992361"/>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2191019"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5673" y="2085380"/>
            <a:ext cx="12207673"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86267"/>
            <a:ext cx="12191019" cy="1164167"/>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11521133" y="4760384"/>
            <a:ext cx="670867" cy="2097616"/>
          </a:xfrm>
          <a:prstGeom prst="rect">
            <a:avLst/>
          </a:prstGeom>
          <a:solidFill>
            <a:schemeClr val="accent1"/>
          </a:solidFill>
        </p:spPr>
        <p:txBody>
          <a:bodyPr vert="vert">
            <a:normAutofit/>
          </a:bodyPr>
          <a:lstStyle>
            <a:lvl1pPr marL="0" indent="0">
              <a:buNone/>
              <a:defRPr sz="1867"/>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 y="4760384"/>
            <a:ext cx="5738284" cy="2097616"/>
          </a:xfrm>
          <a:prstGeom prst="rect">
            <a:avLst/>
          </a:prstGeom>
          <a:solidFill>
            <a:schemeClr val="bg1"/>
          </a:solidFill>
        </p:spPr>
        <p:txBody>
          <a:bodyPr>
            <a:normAutofit/>
          </a:bodyPr>
          <a:lstStyle>
            <a:lvl1pPr marL="0" indent="0">
              <a:buNone/>
              <a:defRPr sz="1867"/>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5790368" y="4760384"/>
            <a:ext cx="5681965" cy="2097616"/>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Tree>
    <p:extLst>
      <p:ext uri="{BB962C8B-B14F-4D97-AF65-F5344CB8AC3E}">
        <p14:creationId xmlns:p14="http://schemas.microsoft.com/office/powerpoint/2010/main" val="2683368820"/>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12192000" cy="4760384"/>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12192000"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12192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506825019"/>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8555451" cy="4760384"/>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12192000"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12192000" cy="1164167"/>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8604251" y="0"/>
            <a:ext cx="3587749" cy="4760384"/>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dirty="0" smtClean="0"/>
              <a:t>Picture or Color Block</a:t>
            </a:r>
          </a:p>
        </p:txBody>
      </p:sp>
    </p:spTree>
    <p:extLst>
      <p:ext uri="{BB962C8B-B14F-4D97-AF65-F5344CB8AC3E}">
        <p14:creationId xmlns:p14="http://schemas.microsoft.com/office/powerpoint/2010/main" val="182785792"/>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7272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7272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317754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618236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9187181" y="1750483"/>
            <a:ext cx="2832100" cy="3185583"/>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317754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618236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918718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17" name="Title 3"/>
          <p:cNvSpPr>
            <a:spLocks noGrp="1"/>
          </p:cNvSpPr>
          <p:nvPr>
            <p:ph type="title" hasCustomPrompt="1"/>
          </p:nvPr>
        </p:nvSpPr>
        <p:spPr>
          <a:xfrm>
            <a:off x="0" y="186267"/>
            <a:ext cx="12192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44093784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7272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7272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317754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618236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918718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317754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618236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918718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7272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7272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317754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618236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918718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317754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618236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918718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dirty="0" smtClean="0"/>
              <a:t>First Name Last Name</a:t>
            </a:r>
          </a:p>
        </p:txBody>
      </p:sp>
      <p:sp>
        <p:nvSpPr>
          <p:cNvPr id="18" name="Title 3"/>
          <p:cNvSpPr>
            <a:spLocks noGrp="1"/>
          </p:cNvSpPr>
          <p:nvPr>
            <p:ph type="title" hasCustomPrompt="1"/>
          </p:nvPr>
        </p:nvSpPr>
        <p:spPr>
          <a:xfrm>
            <a:off x="0" y="186267"/>
            <a:ext cx="12192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38690586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theme" Target="../theme/theme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theme" Target="../theme/theme5.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63108" y="6104093"/>
            <a:ext cx="4554066" cy="641517"/>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65368" y="6240275"/>
            <a:ext cx="1688432" cy="510345"/>
          </a:xfrm>
          <a:prstGeom prst="rect">
            <a:avLst/>
          </a:prstGeom>
        </p:spPr>
      </p:pic>
    </p:spTree>
    <p:extLst>
      <p:ext uri="{BB962C8B-B14F-4D97-AF65-F5344CB8AC3E}">
        <p14:creationId xmlns:p14="http://schemas.microsoft.com/office/powerpoint/2010/main" val="1827946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4"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D44C3-22CE-48BF-B187-FD09EB0CB3F7}" type="slidenum">
              <a:rPr lang="en-US" smtClean="0"/>
              <a:t>‹#›</a:t>
            </a:fld>
            <a:endParaRPr lang="en-US"/>
          </a:p>
        </p:txBody>
      </p:sp>
    </p:spTree>
    <p:extLst>
      <p:ext uri="{BB962C8B-B14F-4D97-AF65-F5344CB8AC3E}">
        <p14:creationId xmlns:p14="http://schemas.microsoft.com/office/powerpoint/2010/main" val="2056603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6F320-00D4-4670-AED2-7A876423CBE5}" type="slidenum">
              <a:rPr lang="en-US" smtClean="0"/>
              <a:t>‹#›</a:t>
            </a:fld>
            <a:endParaRPr lang="en-US"/>
          </a:p>
        </p:txBody>
      </p:sp>
    </p:spTree>
    <p:extLst>
      <p:ext uri="{BB962C8B-B14F-4D97-AF65-F5344CB8AC3E}">
        <p14:creationId xmlns:p14="http://schemas.microsoft.com/office/powerpoint/2010/main" val="490240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186267"/>
            <a:ext cx="12192000" cy="1164167"/>
          </a:xfrm>
          <a:prstGeom prst="rect">
            <a:avLst/>
          </a:prstGeom>
        </p:spPr>
        <p:txBody>
          <a:bodyPr vert="horz" lIns="228600" tIns="45720" rIns="228600" bIns="45720" rtlCol="0" anchor="b" anchorCtr="0">
            <a:noAutofit/>
          </a:bodyPr>
          <a:lstStyle/>
          <a:p>
            <a:r>
              <a:rPr lang="en-US" smtClean="0"/>
              <a:t>Click to add title</a:t>
            </a:r>
            <a:endParaRPr lang="en-US" dirty="0"/>
          </a:p>
        </p:txBody>
      </p:sp>
      <p:sp>
        <p:nvSpPr>
          <p:cNvPr id="7" name="Text Placeholder 6"/>
          <p:cNvSpPr>
            <a:spLocks noGrp="1"/>
          </p:cNvSpPr>
          <p:nvPr>
            <p:ph type="body" idx="1"/>
          </p:nvPr>
        </p:nvSpPr>
        <p:spPr>
          <a:xfrm>
            <a:off x="0" y="1585384"/>
            <a:ext cx="12192000" cy="4290483"/>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8102005"/>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Lst>
  <p:transition>
    <p:fade/>
  </p:transition>
  <p:timing>
    <p:tnLst>
      <p:par>
        <p:cTn id="1" dur="indefinite" restart="never" nodeType="tmRoot"/>
      </p:par>
    </p:tnLst>
  </p:timing>
  <p:txStyles>
    <p:titleStyle>
      <a:lvl1pPr algn="l" defTabSz="1219170" rtl="0" eaLnBrk="1" latinLnBrk="0" hangingPunct="1">
        <a:lnSpc>
          <a:spcPts val="3467"/>
        </a:lnSpc>
        <a:spcBef>
          <a:spcPct val="0"/>
        </a:spcBef>
        <a:buNone/>
        <a:defRPr sz="3200" b="1" kern="1200" cap="all" spc="0" baseline="0">
          <a:solidFill>
            <a:srgbClr val="000000"/>
          </a:solidFill>
          <a:latin typeface="+mj-lt"/>
          <a:ea typeface="+mj-ea"/>
          <a:cs typeface="+mj-cs"/>
        </a:defRPr>
      </a:lvl1pPr>
    </p:titleStyle>
    <p:bodyStyle>
      <a:lvl1pPr marL="243834" indent="-243834" algn="l" defTabSz="1219170" rtl="0" eaLnBrk="1" latinLnBrk="0" hangingPunct="1">
        <a:spcBef>
          <a:spcPct val="20000"/>
        </a:spcBef>
        <a:buSzPct val="75000"/>
        <a:buFont typeface="Wingdings" pitchFamily="2" charset="2"/>
        <a:buChar char="§"/>
        <a:defRPr sz="2400" kern="1200" cap="none" spc="0" baseline="0">
          <a:solidFill>
            <a:srgbClr val="000000"/>
          </a:solidFill>
          <a:latin typeface="+mn-lt"/>
          <a:ea typeface="+mn-ea"/>
          <a:cs typeface="+mn-cs"/>
        </a:defRPr>
      </a:lvl1pPr>
      <a:lvl2pPr marL="487668" indent="-243834" algn="l" defTabSz="1219170" rtl="0" eaLnBrk="1" latinLnBrk="0" hangingPunct="1">
        <a:spcBef>
          <a:spcPct val="20000"/>
        </a:spcBef>
        <a:buSzPct val="75000"/>
        <a:buFont typeface="Courier New" pitchFamily="49" charset="0"/>
        <a:buChar char="o"/>
        <a:defRPr sz="2133" kern="1200" baseline="0">
          <a:solidFill>
            <a:srgbClr val="000000"/>
          </a:solidFill>
          <a:latin typeface="+mn-lt"/>
          <a:ea typeface="+mn-ea"/>
          <a:cs typeface="+mn-cs"/>
        </a:defRPr>
      </a:lvl2pPr>
      <a:lvl3pPr marL="731502" indent="-243834" algn="l" defTabSz="1219170" rtl="0" eaLnBrk="1" latinLnBrk="0" hangingPunct="1">
        <a:spcBef>
          <a:spcPct val="20000"/>
        </a:spcBef>
        <a:buFont typeface="Arial" pitchFamily="34" charset="0"/>
        <a:buChar char="•"/>
        <a:defRPr sz="1867" kern="1200" baseline="0">
          <a:solidFill>
            <a:srgbClr val="000000"/>
          </a:solidFill>
          <a:latin typeface="+mn-lt"/>
          <a:ea typeface="+mn-ea"/>
          <a:cs typeface="+mn-cs"/>
        </a:defRPr>
      </a:lvl3pPr>
      <a:lvl4pPr marL="975336" indent="-243834" algn="l" defTabSz="1219170" rtl="0" eaLnBrk="1" latinLnBrk="0" hangingPunct="1">
        <a:spcBef>
          <a:spcPct val="20000"/>
        </a:spcBef>
        <a:buSzPct val="100000"/>
        <a:buFont typeface="Arial Narrow" pitchFamily="34" charset="0"/>
        <a:buChar char="»"/>
        <a:defRPr sz="1600" kern="1200" baseline="0">
          <a:solidFill>
            <a:srgbClr val="000000"/>
          </a:solidFill>
          <a:latin typeface="+mn-lt"/>
          <a:ea typeface="+mn-ea"/>
          <a:cs typeface="+mn-cs"/>
        </a:defRPr>
      </a:lvl4pPr>
      <a:lvl5pPr marL="1219170" indent="-243834" algn="l" defTabSz="1219170" rtl="0" eaLnBrk="1" latinLnBrk="0" hangingPunct="1">
        <a:spcBef>
          <a:spcPct val="20000"/>
        </a:spcBef>
        <a:buSzPct val="85000"/>
        <a:buFont typeface="Wingdings" pitchFamily="2" charset="2"/>
        <a:buChar char="§"/>
        <a:tabLst>
          <a:tab pos="1981150" algn="l"/>
        </a:tabLst>
        <a:defRPr sz="1467" kern="1200" baseline="0">
          <a:solidFill>
            <a:srgbClr val="00000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186267"/>
            <a:ext cx="12192000" cy="1164167"/>
          </a:xfrm>
          <a:prstGeom prst="rect">
            <a:avLst/>
          </a:prstGeom>
        </p:spPr>
        <p:txBody>
          <a:bodyPr vert="horz" lIns="228600" tIns="45720" rIns="228600" bIns="45720" rtlCol="0" anchor="ctr" anchorCtr="0">
            <a:noAutofit/>
          </a:bodyPr>
          <a:lstStyle/>
          <a:p>
            <a:r>
              <a:rPr lang="en-US" dirty="0" smtClean="0"/>
              <a:t>CLICK TO ADD TITLE</a:t>
            </a:r>
            <a:endParaRPr lang="en-US" dirty="0"/>
          </a:p>
        </p:txBody>
      </p:sp>
      <p:sp>
        <p:nvSpPr>
          <p:cNvPr id="7" name="Text Placeholder 6"/>
          <p:cNvSpPr>
            <a:spLocks noGrp="1"/>
          </p:cNvSpPr>
          <p:nvPr>
            <p:ph type="body" idx="1"/>
          </p:nvPr>
        </p:nvSpPr>
        <p:spPr>
          <a:xfrm>
            <a:off x="0" y="1585384"/>
            <a:ext cx="12192000" cy="4290483"/>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6096634"/>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Lst>
  <p:transition>
    <p:fade/>
  </p:transition>
  <p:timing>
    <p:tnLst>
      <p:par>
        <p:cTn id="1" dur="indefinite" restart="never" nodeType="tmRoot"/>
      </p:par>
    </p:tnLst>
  </p:timing>
  <p:txStyles>
    <p:titleStyle>
      <a:lvl1pPr algn="l" defTabSz="1219170" rtl="0" eaLnBrk="1" latinLnBrk="0" hangingPunct="1">
        <a:lnSpc>
          <a:spcPts val="3467"/>
        </a:lnSpc>
        <a:spcBef>
          <a:spcPct val="0"/>
        </a:spcBef>
        <a:buNone/>
        <a:defRPr sz="3200" b="1" kern="1200" cap="none" spc="0" baseline="0">
          <a:solidFill>
            <a:srgbClr val="000000"/>
          </a:solidFill>
          <a:latin typeface="+mj-lt"/>
          <a:ea typeface="+mj-ea"/>
          <a:cs typeface="+mj-cs"/>
        </a:defRPr>
      </a:lvl1pPr>
    </p:titleStyle>
    <p:bodyStyle>
      <a:lvl1pPr marL="243834" indent="-243834" algn="l" defTabSz="1219170" rtl="0" eaLnBrk="1" latinLnBrk="0" hangingPunct="1">
        <a:spcBef>
          <a:spcPct val="20000"/>
        </a:spcBef>
        <a:buSzPct val="75000"/>
        <a:buFont typeface="Wingdings" pitchFamily="2" charset="2"/>
        <a:buChar char="§"/>
        <a:defRPr sz="2400" kern="1200" cap="none" spc="0" baseline="0">
          <a:solidFill>
            <a:srgbClr val="000000"/>
          </a:solidFill>
          <a:latin typeface="+mn-lt"/>
          <a:ea typeface="+mn-ea"/>
          <a:cs typeface="+mn-cs"/>
        </a:defRPr>
      </a:lvl1pPr>
      <a:lvl2pPr marL="487668" indent="-243834" algn="l" defTabSz="1219170" rtl="0" eaLnBrk="1" latinLnBrk="0" hangingPunct="1">
        <a:spcBef>
          <a:spcPct val="20000"/>
        </a:spcBef>
        <a:buSzPct val="75000"/>
        <a:buFont typeface="Courier New" pitchFamily="49" charset="0"/>
        <a:buChar char="o"/>
        <a:defRPr sz="2133" kern="1200" baseline="0">
          <a:solidFill>
            <a:srgbClr val="000000"/>
          </a:solidFill>
          <a:latin typeface="+mn-lt"/>
          <a:ea typeface="+mn-ea"/>
          <a:cs typeface="+mn-cs"/>
        </a:defRPr>
      </a:lvl2pPr>
      <a:lvl3pPr marL="731502" indent="-243834" algn="l" defTabSz="1219170" rtl="0" eaLnBrk="1" latinLnBrk="0" hangingPunct="1">
        <a:spcBef>
          <a:spcPct val="20000"/>
        </a:spcBef>
        <a:buFont typeface="Arial" pitchFamily="34" charset="0"/>
        <a:buChar char="•"/>
        <a:defRPr sz="1867" kern="1200" baseline="0">
          <a:solidFill>
            <a:srgbClr val="000000"/>
          </a:solidFill>
          <a:latin typeface="+mn-lt"/>
          <a:ea typeface="+mn-ea"/>
          <a:cs typeface="+mn-cs"/>
        </a:defRPr>
      </a:lvl3pPr>
      <a:lvl4pPr marL="975336" indent="-243834" algn="l" defTabSz="1219170" rtl="0" eaLnBrk="1" latinLnBrk="0" hangingPunct="1">
        <a:spcBef>
          <a:spcPct val="20000"/>
        </a:spcBef>
        <a:buSzPct val="100000"/>
        <a:buFont typeface="Arial Narrow" pitchFamily="34" charset="0"/>
        <a:buChar char="»"/>
        <a:defRPr sz="1600" kern="1200" baseline="0">
          <a:solidFill>
            <a:srgbClr val="000000"/>
          </a:solidFill>
          <a:latin typeface="+mn-lt"/>
          <a:ea typeface="+mn-ea"/>
          <a:cs typeface="+mn-cs"/>
        </a:defRPr>
      </a:lvl4pPr>
      <a:lvl5pPr marL="1219170" indent="-243834" algn="l" defTabSz="1219170" rtl="0" eaLnBrk="1" latinLnBrk="0" hangingPunct="1">
        <a:spcBef>
          <a:spcPct val="20000"/>
        </a:spcBef>
        <a:buSzPct val="85000"/>
        <a:buFont typeface="Wingdings" pitchFamily="2" charset="2"/>
        <a:buChar char="§"/>
        <a:tabLst>
          <a:tab pos="1981150" algn="l"/>
        </a:tabLst>
        <a:defRPr sz="1467" kern="1200" baseline="0">
          <a:solidFill>
            <a:srgbClr val="00000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86.xml"/><Relationship Id="rId5" Type="http://schemas.openxmlformats.org/officeDocument/2006/relationships/image" Target="../media/image1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86.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86.xml"/><Relationship Id="rId4" Type="http://schemas.openxmlformats.org/officeDocument/2006/relationships/chart" Target="../charts/char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86.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6.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7.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2.xml"/><Relationship Id="rId4" Type="http://schemas.openxmlformats.org/officeDocument/2006/relationships/image" Target="../media/image3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7.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2.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86.xml"/></Relationships>
</file>

<file path=ppt/slides/_rels/slide6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6.xml"/></Relationships>
</file>

<file path=ppt/slides/_rels/slide6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6.xml"/></Relationships>
</file>

<file path=ppt/slides/_rels/slide7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86.xml"/></Relationships>
</file>

<file path=ppt/slides/_rels/slide7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8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hyperlink" Target="mailto:knowledgecommunities@aia.org"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hyperlink" Target="http://www.aia.org/aah"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2078" y="407165"/>
            <a:ext cx="10515600" cy="1325563"/>
          </a:xfrm>
        </p:spPr>
        <p:txBody>
          <a:bodyPr>
            <a:normAutofit/>
          </a:bodyPr>
          <a:lstStyle/>
          <a:p>
            <a:r>
              <a:rPr lang="en-US" sz="3600" dirty="0">
                <a:solidFill>
                  <a:srgbClr val="E20000"/>
                </a:solidFill>
                <a:latin typeface="Arial" panose="020B0604020202020204" pitchFamily="34" charset="0"/>
                <a:cs typeface="Arial" panose="020B0604020202020204" pitchFamily="34" charset="0"/>
              </a:rPr>
              <a:t>Academy of Architecture for Health </a:t>
            </a:r>
            <a:br>
              <a:rPr lang="en-US" sz="3600" dirty="0">
                <a:solidFill>
                  <a:srgbClr val="E20000"/>
                </a:solidFill>
                <a:latin typeface="Arial" panose="020B0604020202020204" pitchFamily="34" charset="0"/>
                <a:cs typeface="Arial" panose="020B0604020202020204" pitchFamily="34" charset="0"/>
              </a:rPr>
            </a:br>
            <a:r>
              <a:rPr lang="en-US" sz="3600" dirty="0">
                <a:solidFill>
                  <a:srgbClr val="E20000"/>
                </a:solidFill>
                <a:latin typeface="Arial" panose="020B0604020202020204" pitchFamily="34" charset="0"/>
                <a:cs typeface="Arial" panose="020B0604020202020204" pitchFamily="34" charset="0"/>
              </a:rPr>
              <a:t>On-line Professional Development</a:t>
            </a:r>
          </a:p>
        </p:txBody>
      </p:sp>
      <p:sp>
        <p:nvSpPr>
          <p:cNvPr id="7" name="Subtitle 2"/>
          <p:cNvSpPr txBox="1">
            <a:spLocks/>
          </p:cNvSpPr>
          <p:nvPr/>
        </p:nvSpPr>
        <p:spPr>
          <a:xfrm>
            <a:off x="666247" y="1931438"/>
            <a:ext cx="11020926" cy="3979505"/>
          </a:xfrm>
          <a:prstGeom prst="rect">
            <a:avLst/>
          </a:prstGeom>
          <a:noFill/>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spcAft>
                <a:spcPts val="1200"/>
              </a:spcAft>
              <a:defRPr/>
            </a:pPr>
            <a:r>
              <a:rPr lang="en-US" sz="3500" b="1" dirty="0">
                <a:latin typeface="Arial"/>
              </a:rPr>
              <a:t>Providing Healthcare in the Prison </a:t>
            </a:r>
            <a:r>
              <a:rPr lang="en-US" sz="3500" b="1" dirty="0" smtClean="0">
                <a:latin typeface="Arial"/>
              </a:rPr>
              <a:t>Environment</a:t>
            </a:r>
            <a:endParaRPr lang="en-US" sz="3500" b="1" dirty="0">
              <a:latin typeface="Arial"/>
            </a:endParaRPr>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sz="3900" dirty="0">
                <a:solidFill>
                  <a:srgbClr val="0065B0"/>
                </a:solidFill>
                <a:latin typeface="Arial"/>
              </a:rPr>
              <a:t>Masters Studio Series </a:t>
            </a:r>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sz="2600" dirty="0" smtClean="0">
                <a:latin typeface="Arial"/>
              </a:rPr>
              <a:t>11, September 2018</a:t>
            </a:r>
            <a:endParaRPr kumimoji="0" lang="en-US" sz="2600" b="0" i="0" u="none" strike="noStrike" kern="1200" cap="none" spc="0" normalizeH="0" baseline="0" noProof="0" dirty="0">
              <a:ln>
                <a:noFill/>
              </a:ln>
              <a:effectLst/>
              <a:uLnTx/>
              <a:uFillTx/>
              <a:latin typeface="Arial"/>
            </a:endParaRP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smtClean="0">
                <a:ln>
                  <a:noFill/>
                </a:ln>
                <a:solidFill>
                  <a:schemeClr val="bg1"/>
                </a:solidFill>
                <a:effectLst/>
                <a:uLnTx/>
                <a:uFillTx/>
                <a:latin typeface="Arial"/>
                <a:ea typeface="+mn-ea"/>
                <a:cs typeface="+mn-cs"/>
              </a:rPr>
              <a:t>0</a:t>
            </a:r>
            <a:r>
              <a:rPr kumimoji="0" lang="en-US" sz="2600" b="0" i="0" u="none" strike="noStrike" kern="1200" cap="none" spc="0" normalizeH="0" baseline="0" noProof="0" dirty="0" smtClean="0">
                <a:ln>
                  <a:noFill/>
                </a:ln>
                <a:solidFill>
                  <a:sysClr val="windowText" lastClr="000000">
                    <a:lumMod val="50000"/>
                    <a:lumOff val="50000"/>
                  </a:sysClr>
                </a:solidFill>
                <a:effectLst/>
                <a:uLnTx/>
                <a:uFillTx/>
                <a:latin typeface="Arial"/>
                <a:ea typeface="+mn-ea"/>
                <a:cs typeface="+mn-cs"/>
              </a:rPr>
              <a:t>2:00 </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pm – </a:t>
            </a:r>
            <a:r>
              <a:rPr kumimoji="0" lang="en-US" sz="2600" b="0" i="0" u="none" strike="noStrike" kern="1200" cap="none" spc="0" normalizeH="0" baseline="0" noProof="0" dirty="0">
                <a:ln>
                  <a:noFill/>
                </a:ln>
                <a:solidFill>
                  <a:schemeClr val="bg1"/>
                </a:solidFill>
                <a:effectLst/>
                <a:uLnTx/>
                <a:uFillTx/>
                <a:latin typeface="Arial"/>
                <a:ea typeface="+mn-ea"/>
                <a:cs typeface="+mn-cs"/>
              </a:rPr>
              <a:t>0</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3:00 pm ET</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smtClean="0">
                <a:ln>
                  <a:noFill/>
                </a:ln>
                <a:solidFill>
                  <a:schemeClr val="bg1"/>
                </a:solidFill>
                <a:effectLst/>
                <a:uLnTx/>
                <a:uFillTx/>
                <a:latin typeface="Arial"/>
                <a:ea typeface="+mn-ea"/>
                <a:cs typeface="+mn-cs"/>
              </a:rPr>
              <a:t>0</a:t>
            </a:r>
            <a:r>
              <a:rPr kumimoji="0" lang="en-US" sz="2600" b="0" i="0" u="none" strike="noStrike" kern="1200" cap="none" spc="0" normalizeH="0" baseline="0" noProof="0" dirty="0" smtClean="0">
                <a:ln>
                  <a:noFill/>
                </a:ln>
                <a:solidFill>
                  <a:sysClr val="windowText" lastClr="000000">
                    <a:lumMod val="50000"/>
                    <a:lumOff val="50000"/>
                  </a:sysClr>
                </a:solidFill>
                <a:effectLst/>
                <a:uLnTx/>
                <a:uFillTx/>
                <a:latin typeface="Arial"/>
                <a:ea typeface="+mn-ea"/>
                <a:cs typeface="+mn-cs"/>
              </a:rPr>
              <a:t>1:00 </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pm – </a:t>
            </a:r>
            <a:r>
              <a:rPr kumimoji="0" lang="en-US" sz="2600" b="0" i="0" u="none" strike="noStrike" kern="1200" cap="none" spc="0" normalizeH="0" baseline="0" noProof="0" dirty="0">
                <a:ln>
                  <a:noFill/>
                </a:ln>
                <a:solidFill>
                  <a:schemeClr val="bg1"/>
                </a:solidFill>
                <a:effectLst/>
                <a:uLnTx/>
                <a:uFillTx/>
                <a:latin typeface="Arial"/>
                <a:ea typeface="+mn-ea"/>
                <a:cs typeface="+mn-cs"/>
              </a:rPr>
              <a:t>0</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2:00 pm CT</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12:00 am – </a:t>
            </a:r>
            <a:r>
              <a:rPr kumimoji="0" lang="en-US" sz="2600" b="0" i="0" u="none" strike="noStrike" kern="1200" cap="none" spc="0" normalizeH="0" baseline="0" noProof="0" dirty="0">
                <a:ln>
                  <a:noFill/>
                </a:ln>
                <a:solidFill>
                  <a:schemeClr val="bg1"/>
                </a:solidFill>
                <a:effectLst/>
                <a:uLnTx/>
                <a:uFillTx/>
                <a:latin typeface="Arial"/>
                <a:ea typeface="+mn-ea"/>
                <a:cs typeface="+mn-cs"/>
              </a:rPr>
              <a:t>0</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1:00 pm MT</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11:00 am – 12:00 pm PT</a:t>
            </a:r>
            <a:endParaRPr kumimoji="0" lang="en-US" sz="24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endParaRPr>
          </a:p>
        </p:txBody>
      </p:sp>
      <p:sp>
        <p:nvSpPr>
          <p:cNvPr id="5" name="TextBox 4"/>
          <p:cNvSpPr txBox="1"/>
          <p:nvPr/>
        </p:nvSpPr>
        <p:spPr>
          <a:xfrm>
            <a:off x="6244076" y="3286726"/>
            <a:ext cx="4672208" cy="1200329"/>
          </a:xfrm>
          <a:prstGeom prst="rect">
            <a:avLst/>
          </a:prstGeom>
          <a:noFill/>
        </p:spPr>
        <p:txBody>
          <a:bodyPr wrap="square" rtlCol="0">
            <a:spAutoFit/>
          </a:bodyPr>
          <a:lstStyle/>
          <a:p>
            <a:pPr fontAlgn="base">
              <a:spcBef>
                <a:spcPct val="0"/>
              </a:spcBef>
              <a:spcAft>
                <a:spcPct val="0"/>
              </a:spcAft>
              <a:defRPr/>
            </a:pPr>
            <a:r>
              <a:rPr lang="en-US" b="1" dirty="0">
                <a:latin typeface="Arial"/>
              </a:rPr>
              <a:t>Presenter</a:t>
            </a:r>
          </a:p>
          <a:p>
            <a:r>
              <a:rPr lang="en-US" b="1" dirty="0" smtClean="0">
                <a:latin typeface="Arial"/>
              </a:rPr>
              <a:t>Dave Redemske</a:t>
            </a:r>
            <a:r>
              <a:rPr lang="en-US" b="1" dirty="0">
                <a:latin typeface="Arial"/>
              </a:rPr>
              <a:t>, </a:t>
            </a:r>
            <a:r>
              <a:rPr lang="en-US" b="1" dirty="0" smtClean="0">
                <a:latin typeface="Arial"/>
              </a:rPr>
              <a:t>ACHA</a:t>
            </a:r>
            <a:r>
              <a:rPr lang="en-US" b="1" dirty="0">
                <a:latin typeface="Arial"/>
              </a:rPr>
              <a:t>, </a:t>
            </a:r>
            <a:r>
              <a:rPr lang="en-US" b="1" dirty="0" smtClean="0">
                <a:latin typeface="Arial"/>
              </a:rPr>
              <a:t>CCHP, ASHE </a:t>
            </a:r>
            <a:r>
              <a:rPr lang="en-US" dirty="0" smtClean="0">
                <a:latin typeface="Arial"/>
              </a:rPr>
              <a:t>HDR </a:t>
            </a:r>
            <a:endParaRPr lang="en-US" dirty="0">
              <a:latin typeface="Arial"/>
            </a:endParaRPr>
          </a:p>
          <a:p>
            <a:endParaRPr lang="en-US" dirty="0">
              <a:solidFill>
                <a:prstClr val="black"/>
              </a:solidFill>
              <a:latin typeface="Arial"/>
            </a:endParaRPr>
          </a:p>
        </p:txBody>
      </p:sp>
      <p:sp>
        <p:nvSpPr>
          <p:cNvPr id="6" name="TextBox 5"/>
          <p:cNvSpPr txBox="1"/>
          <p:nvPr/>
        </p:nvSpPr>
        <p:spPr>
          <a:xfrm>
            <a:off x="6244076" y="4737334"/>
            <a:ext cx="4672208" cy="923330"/>
          </a:xfrm>
          <a:prstGeom prst="rect">
            <a:avLst/>
          </a:prstGeom>
          <a:noFill/>
        </p:spPr>
        <p:txBody>
          <a:bodyPr wrap="square" rtlCol="0">
            <a:spAutoFit/>
          </a:bodyPr>
          <a:lstStyle/>
          <a:p>
            <a:pPr fontAlgn="base">
              <a:spcBef>
                <a:spcPct val="0"/>
              </a:spcBef>
              <a:spcAft>
                <a:spcPct val="0"/>
              </a:spcAft>
              <a:defRPr/>
            </a:pPr>
            <a:r>
              <a:rPr lang="en-US" b="1" dirty="0">
                <a:latin typeface="Arial"/>
              </a:rPr>
              <a:t>Moderator</a:t>
            </a:r>
          </a:p>
          <a:p>
            <a:r>
              <a:rPr lang="en-US" b="1" dirty="0">
                <a:solidFill>
                  <a:prstClr val="black"/>
                </a:solidFill>
                <a:latin typeface="Arial"/>
              </a:rPr>
              <a:t>Yvonne Nagy, AIA, LEED AP</a:t>
            </a:r>
          </a:p>
          <a:p>
            <a:r>
              <a:rPr lang="en-US" dirty="0">
                <a:solidFill>
                  <a:prstClr val="black"/>
                </a:solidFill>
                <a:latin typeface="Arial"/>
              </a:rPr>
              <a:t>HOK</a:t>
            </a:r>
          </a:p>
        </p:txBody>
      </p:sp>
    </p:spTree>
    <p:extLst>
      <p:ext uri="{BB962C8B-B14F-4D97-AF65-F5344CB8AC3E}">
        <p14:creationId xmlns:p14="http://schemas.microsoft.com/office/powerpoint/2010/main" val="1411461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71800"/>
            <a:ext cx="12192000" cy="3886200"/>
          </a:xfrm>
          <a:prstGeom prst="rect">
            <a:avLst/>
          </a:prstGeom>
          <a:solidFill>
            <a:srgbClr val="54585A">
              <a:lumMod val="20000"/>
              <a:lumOff val="80000"/>
            </a:srgbClr>
          </a:solidFill>
          <a:ln w="25400" cap="flat" cmpd="sng" algn="ctr">
            <a:noFill/>
            <a:prstDash val="solid"/>
          </a:ln>
          <a:effectLst/>
        </p:spPr>
        <p:txBody>
          <a:bodyPr rtlCol="0" anchor="ctr"/>
          <a:lstStyle/>
          <a:p>
            <a:pPr algn="ctr">
              <a:defRPr/>
            </a:pPr>
            <a:endParaRPr lang="en-US" sz="2400" kern="0">
              <a:solidFill>
                <a:srgbClr val="000000"/>
              </a:solidFill>
            </a:endParaRPr>
          </a:p>
        </p:txBody>
      </p:sp>
      <p:sp>
        <p:nvSpPr>
          <p:cNvPr id="10" name="Rectangle 9"/>
          <p:cNvSpPr/>
          <p:nvPr/>
        </p:nvSpPr>
        <p:spPr>
          <a:xfrm>
            <a:off x="3497079"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IDENTIFY</a:t>
            </a:r>
          </a:p>
        </p:txBody>
      </p:sp>
      <p:sp>
        <p:nvSpPr>
          <p:cNvPr id="11" name="TextBox 10"/>
          <p:cNvSpPr txBox="1"/>
          <p:nvPr/>
        </p:nvSpPr>
        <p:spPr>
          <a:xfrm>
            <a:off x="3486839" y="3136457"/>
            <a:ext cx="2173880" cy="1733488"/>
          </a:xfrm>
          <a:prstGeom prst="rect">
            <a:avLst/>
          </a:prstGeom>
          <a:noFill/>
        </p:spPr>
        <p:txBody>
          <a:bodyPr wrap="square" lIns="0" rIns="0" rtlCol="0">
            <a:spAutoFit/>
          </a:bodyPr>
          <a:lstStyle/>
          <a:p>
            <a:r>
              <a:rPr lang="en-US" sz="2133" b="1" dirty="0">
                <a:solidFill>
                  <a:srgbClr val="000000"/>
                </a:solidFill>
              </a:rPr>
              <a:t>Identify </a:t>
            </a:r>
            <a:r>
              <a:rPr lang="en-US" sz="2133" dirty="0">
                <a:solidFill>
                  <a:srgbClr val="000000"/>
                </a:solidFill>
              </a:rPr>
              <a:t>the connections between prison health and underserved community health.</a:t>
            </a:r>
          </a:p>
        </p:txBody>
      </p:sp>
      <p:sp>
        <p:nvSpPr>
          <p:cNvPr id="13" name="Title 2"/>
          <p:cNvSpPr txBox="1">
            <a:spLocks/>
          </p:cNvSpPr>
          <p:nvPr/>
        </p:nvSpPr>
        <p:spPr>
          <a:xfrm>
            <a:off x="0" y="631025"/>
            <a:ext cx="12192000"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r>
              <a:rPr lang="en-US" sz="4267" dirty="0">
                <a:solidFill>
                  <a:srgbClr val="FFC600"/>
                </a:solidFill>
              </a:rPr>
              <a:t>learning</a:t>
            </a:r>
            <a:r>
              <a:rPr lang="en-US" sz="4267" b="0" dirty="0">
                <a:solidFill>
                  <a:srgbClr val="FFC600"/>
                </a:solidFill>
              </a:rPr>
              <a:t> </a:t>
            </a:r>
            <a:r>
              <a:rPr lang="en-US" sz="4267" b="0" dirty="0"/>
              <a:t>objectives</a:t>
            </a:r>
          </a:p>
        </p:txBody>
      </p:sp>
      <p:sp>
        <p:nvSpPr>
          <p:cNvPr id="14" name="Rectangle 13"/>
          <p:cNvSpPr/>
          <p:nvPr/>
        </p:nvSpPr>
        <p:spPr>
          <a:xfrm>
            <a:off x="520390"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ANALYZE</a:t>
            </a:r>
          </a:p>
        </p:txBody>
      </p:sp>
      <p:sp>
        <p:nvSpPr>
          <p:cNvPr id="15" name="Rectangle 14"/>
          <p:cNvSpPr/>
          <p:nvPr/>
        </p:nvSpPr>
        <p:spPr>
          <a:xfrm>
            <a:off x="6479135"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COMPARE</a:t>
            </a:r>
          </a:p>
        </p:txBody>
      </p:sp>
      <p:sp>
        <p:nvSpPr>
          <p:cNvPr id="16" name="Rectangle 15"/>
          <p:cNvSpPr/>
          <p:nvPr/>
        </p:nvSpPr>
        <p:spPr>
          <a:xfrm>
            <a:off x="9459401"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EXAMINE</a:t>
            </a:r>
          </a:p>
        </p:txBody>
      </p:sp>
      <p:sp>
        <p:nvSpPr>
          <p:cNvPr id="19" name="TextBox 18"/>
          <p:cNvSpPr txBox="1"/>
          <p:nvPr/>
        </p:nvSpPr>
        <p:spPr>
          <a:xfrm>
            <a:off x="583871" y="3136457"/>
            <a:ext cx="2330451" cy="1405256"/>
          </a:xfrm>
          <a:prstGeom prst="rect">
            <a:avLst/>
          </a:prstGeom>
          <a:noFill/>
        </p:spPr>
        <p:txBody>
          <a:bodyPr wrap="square" lIns="0" rIns="0" rtlCol="0">
            <a:spAutoFit/>
          </a:bodyPr>
          <a:lstStyle/>
          <a:p>
            <a:r>
              <a:rPr lang="en-US" sz="2133" b="1" dirty="0">
                <a:solidFill>
                  <a:srgbClr val="000000"/>
                </a:solidFill>
              </a:rPr>
              <a:t>Analyze </a:t>
            </a:r>
            <a:r>
              <a:rPr lang="en-US" sz="2133" dirty="0">
                <a:solidFill>
                  <a:srgbClr val="000000"/>
                </a:solidFill>
              </a:rPr>
              <a:t>the community health impacts of mass incarceration.</a:t>
            </a:r>
          </a:p>
        </p:txBody>
      </p:sp>
      <p:sp>
        <p:nvSpPr>
          <p:cNvPr id="20" name="TextBox 19"/>
          <p:cNvSpPr txBox="1"/>
          <p:nvPr/>
        </p:nvSpPr>
        <p:spPr>
          <a:xfrm>
            <a:off x="6502401" y="3136457"/>
            <a:ext cx="2320537" cy="1405256"/>
          </a:xfrm>
          <a:prstGeom prst="rect">
            <a:avLst/>
          </a:prstGeom>
          <a:noFill/>
        </p:spPr>
        <p:txBody>
          <a:bodyPr wrap="square" lIns="0" rIns="0" rtlCol="0">
            <a:spAutoFit/>
          </a:bodyPr>
          <a:lstStyle/>
          <a:p>
            <a:r>
              <a:rPr lang="en-US" sz="2133" b="1" dirty="0">
                <a:solidFill>
                  <a:srgbClr val="000000"/>
                </a:solidFill>
              </a:rPr>
              <a:t>Compare </a:t>
            </a:r>
            <a:r>
              <a:rPr lang="en-US" sz="2133" dirty="0">
                <a:solidFill>
                  <a:srgbClr val="000000"/>
                </a:solidFill>
              </a:rPr>
              <a:t>the different models of prison healthcare in relation to the built environment.</a:t>
            </a:r>
          </a:p>
        </p:txBody>
      </p:sp>
      <p:sp>
        <p:nvSpPr>
          <p:cNvPr id="21" name="TextBox 20"/>
          <p:cNvSpPr txBox="1"/>
          <p:nvPr/>
        </p:nvSpPr>
        <p:spPr>
          <a:xfrm>
            <a:off x="9518072" y="3136458"/>
            <a:ext cx="2064329" cy="1405256"/>
          </a:xfrm>
          <a:prstGeom prst="rect">
            <a:avLst/>
          </a:prstGeom>
          <a:noFill/>
        </p:spPr>
        <p:txBody>
          <a:bodyPr wrap="square" lIns="0" rIns="0" rtlCol="0">
            <a:spAutoFit/>
          </a:bodyPr>
          <a:lstStyle/>
          <a:p>
            <a:r>
              <a:rPr lang="en-US" sz="2133" b="1" dirty="0">
                <a:solidFill>
                  <a:srgbClr val="000000"/>
                </a:solidFill>
              </a:rPr>
              <a:t>Examine</a:t>
            </a:r>
            <a:r>
              <a:rPr lang="en-US" sz="2133" dirty="0">
                <a:solidFill>
                  <a:srgbClr val="000000"/>
                </a:solidFill>
              </a:rPr>
              <a:t> systematic improvements to expand access to care for less cost.</a:t>
            </a:r>
          </a:p>
        </p:txBody>
      </p:sp>
    </p:spTree>
    <p:extLst>
      <p:ext uri="{BB962C8B-B14F-4D97-AF65-F5344CB8AC3E}">
        <p14:creationId xmlns:p14="http://schemas.microsoft.com/office/powerpoint/2010/main" val="41690075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032000" y="1701800"/>
            <a:ext cx="4064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1701800"/>
            <a:ext cx="406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09600" y="2654301"/>
            <a:ext cx="3291840" cy="361950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1" name="Rectangle 20"/>
          <p:cNvSpPr/>
          <p:nvPr/>
        </p:nvSpPr>
        <p:spPr>
          <a:xfrm>
            <a:off x="8290560" y="2654299"/>
            <a:ext cx="3291840" cy="361950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2" name="Rectangle 21"/>
          <p:cNvSpPr/>
          <p:nvPr/>
        </p:nvSpPr>
        <p:spPr>
          <a:xfrm>
            <a:off x="4450080" y="2667001"/>
            <a:ext cx="3291840" cy="3619500"/>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3" name="Title 2"/>
          <p:cNvSpPr>
            <a:spLocks noGrp="1"/>
          </p:cNvSpPr>
          <p:nvPr>
            <p:ph type="title"/>
          </p:nvPr>
        </p:nvSpPr>
        <p:spPr>
          <a:xfrm>
            <a:off x="0" y="1"/>
            <a:ext cx="12192000" cy="1164167"/>
          </a:xfrm>
        </p:spPr>
        <p:txBody>
          <a:bodyPr/>
          <a:lstStyle/>
          <a:p>
            <a:pPr algn="ctr"/>
            <a:r>
              <a:rPr lang="en-US" b="0" dirty="0"/>
              <a:t>PROCESS OF </a:t>
            </a:r>
            <a:r>
              <a:rPr lang="en-US" dirty="0">
                <a:solidFill>
                  <a:schemeClr val="accent1"/>
                </a:solidFill>
              </a:rPr>
              <a:t>RESEARCH</a:t>
            </a:r>
          </a:p>
        </p:txBody>
      </p:sp>
      <p:sp>
        <p:nvSpPr>
          <p:cNvPr id="4" name="Oval 3"/>
          <p:cNvSpPr/>
          <p:nvPr/>
        </p:nvSpPr>
        <p:spPr>
          <a:xfrm>
            <a:off x="1747520" y="1193800"/>
            <a:ext cx="1016000" cy="1016000"/>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733" dirty="0">
                <a:solidFill>
                  <a:srgbClr val="FFFFFF"/>
                </a:solidFill>
                <a:latin typeface="Arial Black" panose="020B0A04020102020204" pitchFamily="34" charset="0"/>
              </a:rPr>
              <a:t>01</a:t>
            </a:r>
          </a:p>
        </p:txBody>
      </p:sp>
      <p:sp>
        <p:nvSpPr>
          <p:cNvPr id="9" name="Oval 8"/>
          <p:cNvSpPr/>
          <p:nvPr/>
        </p:nvSpPr>
        <p:spPr>
          <a:xfrm>
            <a:off x="9428480" y="1193800"/>
            <a:ext cx="1016000" cy="1016000"/>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733" dirty="0">
                <a:solidFill>
                  <a:srgbClr val="FFFFFF"/>
                </a:solidFill>
                <a:latin typeface="Arial Black" panose="020B0A04020102020204" pitchFamily="34" charset="0"/>
              </a:rPr>
              <a:t>03</a:t>
            </a:r>
          </a:p>
        </p:txBody>
      </p:sp>
      <p:grpSp>
        <p:nvGrpSpPr>
          <p:cNvPr id="15" name="Group 14"/>
          <p:cNvGrpSpPr/>
          <p:nvPr/>
        </p:nvGrpSpPr>
        <p:grpSpPr>
          <a:xfrm>
            <a:off x="883920" y="2742287"/>
            <a:ext cx="2743200" cy="1952269"/>
            <a:chOff x="814388" y="2238375"/>
            <a:chExt cx="2057400" cy="1464202"/>
          </a:xfrm>
        </p:grpSpPr>
        <p:sp>
          <p:nvSpPr>
            <p:cNvPr id="13" name="TextBox 12"/>
            <p:cNvSpPr txBox="1"/>
            <p:nvPr/>
          </p:nvSpPr>
          <p:spPr>
            <a:xfrm>
              <a:off x="969169" y="2238375"/>
              <a:ext cx="1747838" cy="623248"/>
            </a:xfrm>
            <a:prstGeom prst="rect">
              <a:avLst/>
            </a:prstGeom>
            <a:noFill/>
          </p:spPr>
          <p:txBody>
            <a:bodyPr wrap="square" lIns="0" rIns="0" rtlCol="0">
              <a:spAutoFit/>
            </a:bodyPr>
            <a:lstStyle/>
            <a:p>
              <a:pPr algn="ctr"/>
              <a:r>
                <a:rPr lang="en-US" sz="2400" b="1" dirty="0">
                  <a:solidFill>
                    <a:srgbClr val="000000"/>
                  </a:solidFill>
                </a:rPr>
                <a:t>Systematic </a:t>
              </a:r>
              <a:br>
                <a:rPr lang="en-US" sz="2400" b="1" dirty="0">
                  <a:solidFill>
                    <a:srgbClr val="000000"/>
                  </a:solidFill>
                </a:rPr>
              </a:br>
              <a:r>
                <a:rPr lang="en-US" sz="2400" b="1" dirty="0">
                  <a:solidFill>
                    <a:srgbClr val="000000"/>
                  </a:solidFill>
                </a:rPr>
                <a:t>Literature Review</a:t>
              </a:r>
            </a:p>
          </p:txBody>
        </p:sp>
        <p:sp>
          <p:nvSpPr>
            <p:cNvPr id="14" name="TextBox 13"/>
            <p:cNvSpPr txBox="1"/>
            <p:nvPr/>
          </p:nvSpPr>
          <p:spPr>
            <a:xfrm>
              <a:off x="814388" y="2940734"/>
              <a:ext cx="2057400" cy="761843"/>
            </a:xfrm>
            <a:prstGeom prst="rect">
              <a:avLst/>
            </a:prstGeom>
            <a:noFill/>
          </p:spPr>
          <p:txBody>
            <a:bodyPr wrap="square" lIns="0" rIns="0" rtlCol="0">
              <a:spAutoFit/>
            </a:bodyPr>
            <a:lstStyle/>
            <a:p>
              <a:pPr algn="ctr">
                <a:spcAft>
                  <a:spcPts val="800"/>
                </a:spcAft>
              </a:pPr>
              <a:r>
                <a:rPr lang="en-US" sz="2667" b="1" dirty="0">
                  <a:solidFill>
                    <a:srgbClr val="000000"/>
                  </a:solidFill>
                </a:rPr>
                <a:t>744</a:t>
              </a:r>
              <a:r>
                <a:rPr lang="en-US" sz="2667" dirty="0">
                  <a:solidFill>
                    <a:srgbClr val="000000"/>
                  </a:solidFill>
                </a:rPr>
                <a:t> </a:t>
              </a:r>
              <a:r>
                <a:rPr lang="en-US" sz="2133" dirty="0">
                  <a:solidFill>
                    <a:srgbClr val="000000"/>
                  </a:solidFill>
                </a:rPr>
                <a:t>records identified </a:t>
              </a:r>
            </a:p>
            <a:p>
              <a:pPr algn="ctr">
                <a:spcAft>
                  <a:spcPts val="800"/>
                </a:spcAft>
              </a:pPr>
              <a:r>
                <a:rPr lang="en-US" sz="2667" b="1" dirty="0">
                  <a:solidFill>
                    <a:srgbClr val="000000"/>
                  </a:solidFill>
                </a:rPr>
                <a:t>159</a:t>
              </a:r>
              <a:r>
                <a:rPr lang="en-US" sz="2667" dirty="0">
                  <a:solidFill>
                    <a:srgbClr val="000000"/>
                  </a:solidFill>
                </a:rPr>
                <a:t> </a:t>
              </a:r>
              <a:r>
                <a:rPr lang="en-US" sz="2133" dirty="0">
                  <a:solidFill>
                    <a:srgbClr val="000000"/>
                  </a:solidFill>
                </a:rPr>
                <a:t>records were used</a:t>
              </a:r>
            </a:p>
          </p:txBody>
        </p:sp>
      </p:grpSp>
      <p:sp>
        <p:nvSpPr>
          <p:cNvPr id="8" name="Oval 7"/>
          <p:cNvSpPr/>
          <p:nvPr/>
        </p:nvSpPr>
        <p:spPr>
          <a:xfrm>
            <a:off x="5588000" y="1193800"/>
            <a:ext cx="1016000" cy="1016000"/>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733" dirty="0">
                <a:solidFill>
                  <a:srgbClr val="FFFFFF"/>
                </a:solidFill>
                <a:latin typeface="Arial Black" panose="020B0A04020102020204" pitchFamily="34" charset="0"/>
              </a:rPr>
              <a:t>02</a:t>
            </a:r>
          </a:p>
        </p:txBody>
      </p:sp>
      <p:grpSp>
        <p:nvGrpSpPr>
          <p:cNvPr id="16" name="Group 15"/>
          <p:cNvGrpSpPr/>
          <p:nvPr/>
        </p:nvGrpSpPr>
        <p:grpSpPr>
          <a:xfrm>
            <a:off x="4241800" y="2667000"/>
            <a:ext cx="3708400" cy="2218689"/>
            <a:chOff x="490538" y="2238375"/>
            <a:chExt cx="2781300" cy="1664017"/>
          </a:xfrm>
        </p:grpSpPr>
        <p:sp>
          <p:nvSpPr>
            <p:cNvPr id="17" name="TextBox 16"/>
            <p:cNvSpPr txBox="1"/>
            <p:nvPr/>
          </p:nvSpPr>
          <p:spPr>
            <a:xfrm>
              <a:off x="969169" y="2238375"/>
              <a:ext cx="1747838" cy="623248"/>
            </a:xfrm>
            <a:prstGeom prst="rect">
              <a:avLst/>
            </a:prstGeom>
            <a:noFill/>
          </p:spPr>
          <p:txBody>
            <a:bodyPr wrap="square" lIns="0" rIns="0" rtlCol="0">
              <a:spAutoFit/>
            </a:bodyPr>
            <a:lstStyle/>
            <a:p>
              <a:pPr algn="ctr"/>
              <a:r>
                <a:rPr lang="en-US" sz="2400" b="1" dirty="0">
                  <a:solidFill>
                    <a:srgbClr val="000000"/>
                  </a:solidFill>
                </a:rPr>
                <a:t>Research Limited </a:t>
              </a:r>
              <a:br>
                <a:rPr lang="en-US" sz="2400" b="1" dirty="0">
                  <a:solidFill>
                    <a:srgbClr val="000000"/>
                  </a:solidFill>
                </a:rPr>
              </a:br>
              <a:r>
                <a:rPr lang="en-US" sz="2400" b="1" dirty="0">
                  <a:solidFill>
                    <a:srgbClr val="000000"/>
                  </a:solidFill>
                </a:rPr>
                <a:t>to US Prisons Only</a:t>
              </a:r>
            </a:p>
          </p:txBody>
        </p:sp>
        <p:sp>
          <p:nvSpPr>
            <p:cNvPr id="18" name="TextBox 17"/>
            <p:cNvSpPr txBox="1"/>
            <p:nvPr/>
          </p:nvSpPr>
          <p:spPr>
            <a:xfrm>
              <a:off x="490538" y="2940734"/>
              <a:ext cx="2781300" cy="961658"/>
            </a:xfrm>
            <a:prstGeom prst="rect">
              <a:avLst/>
            </a:prstGeom>
            <a:noFill/>
          </p:spPr>
          <p:txBody>
            <a:bodyPr wrap="square" lIns="0" rIns="0" rtlCol="0">
              <a:spAutoFit/>
            </a:bodyPr>
            <a:lstStyle/>
            <a:p>
              <a:pPr algn="ctr">
                <a:spcAft>
                  <a:spcPts val="800"/>
                </a:spcAft>
              </a:pPr>
              <a:r>
                <a:rPr lang="en-US" sz="2133" dirty="0">
                  <a:solidFill>
                    <a:srgbClr val="000000"/>
                  </a:solidFill>
                </a:rPr>
                <a:t>Jails excluded</a:t>
              </a:r>
            </a:p>
            <a:p>
              <a:pPr algn="ctr">
                <a:spcAft>
                  <a:spcPts val="800"/>
                </a:spcAft>
              </a:pPr>
              <a:r>
                <a:rPr lang="en-US" sz="2133" dirty="0">
                  <a:solidFill>
                    <a:srgbClr val="000000"/>
                  </a:solidFill>
                </a:rPr>
                <a:t>Juvenile facilities excluded</a:t>
              </a:r>
            </a:p>
            <a:p>
              <a:pPr algn="ctr">
                <a:spcAft>
                  <a:spcPts val="800"/>
                </a:spcAft>
              </a:pPr>
              <a:r>
                <a:rPr lang="en-US" sz="2133" dirty="0">
                  <a:solidFill>
                    <a:srgbClr val="000000"/>
                  </a:solidFill>
                </a:rPr>
                <a:t>International facilities excluded</a:t>
              </a:r>
            </a:p>
          </p:txBody>
        </p:sp>
      </p:grpSp>
      <p:sp>
        <p:nvSpPr>
          <p:cNvPr id="28" name="TextBox 27"/>
          <p:cNvSpPr txBox="1"/>
          <p:nvPr/>
        </p:nvSpPr>
        <p:spPr>
          <a:xfrm>
            <a:off x="8303260" y="2630965"/>
            <a:ext cx="3299619" cy="461665"/>
          </a:xfrm>
          <a:prstGeom prst="rect">
            <a:avLst/>
          </a:prstGeom>
          <a:noFill/>
        </p:spPr>
        <p:txBody>
          <a:bodyPr wrap="square" lIns="0" rIns="0" rtlCol="0">
            <a:spAutoFit/>
          </a:bodyPr>
          <a:lstStyle/>
          <a:p>
            <a:pPr algn="ctr"/>
            <a:r>
              <a:rPr lang="en-US" sz="2400" b="1" dirty="0">
                <a:solidFill>
                  <a:srgbClr val="000000"/>
                </a:solidFill>
              </a:rPr>
              <a:t>Research by Care Types</a:t>
            </a:r>
          </a:p>
        </p:txBody>
      </p:sp>
      <p:sp>
        <p:nvSpPr>
          <p:cNvPr id="29" name="TextBox 28"/>
          <p:cNvSpPr txBox="1"/>
          <p:nvPr/>
        </p:nvSpPr>
        <p:spPr>
          <a:xfrm>
            <a:off x="8290560" y="3097888"/>
            <a:ext cx="3291840" cy="3170099"/>
          </a:xfrm>
          <a:prstGeom prst="rect">
            <a:avLst/>
          </a:prstGeom>
          <a:noFill/>
        </p:spPr>
        <p:txBody>
          <a:bodyPr wrap="square" lIns="0" rIns="0" rtlCol="0">
            <a:spAutoFit/>
          </a:bodyPr>
          <a:lstStyle/>
          <a:p>
            <a:pPr algn="ctr">
              <a:spcAft>
                <a:spcPts val="800"/>
              </a:spcAft>
            </a:pPr>
            <a:r>
              <a:rPr lang="en-US" sz="1600" b="1" dirty="0">
                <a:solidFill>
                  <a:srgbClr val="000000"/>
                </a:solidFill>
              </a:rPr>
              <a:t>Ambulatory and General Care </a:t>
            </a:r>
            <a:r>
              <a:rPr lang="en-US" sz="1600" dirty="0">
                <a:solidFill>
                  <a:srgbClr val="000000"/>
                </a:solidFill>
              </a:rPr>
              <a:t/>
            </a:r>
            <a:br>
              <a:rPr lang="en-US" sz="1600" dirty="0">
                <a:solidFill>
                  <a:srgbClr val="000000"/>
                </a:solidFill>
              </a:rPr>
            </a:br>
            <a:r>
              <a:rPr lang="en-US" sz="1600" dirty="0">
                <a:solidFill>
                  <a:srgbClr val="000000"/>
                </a:solidFill>
              </a:rPr>
              <a:t>(incl. D&amp;T, Partnerships, &amp; Telemedicine)</a:t>
            </a:r>
          </a:p>
          <a:p>
            <a:pPr algn="ctr">
              <a:spcAft>
                <a:spcPts val="800"/>
              </a:spcAft>
            </a:pPr>
            <a:r>
              <a:rPr lang="en-US" sz="1600" b="1" dirty="0">
                <a:solidFill>
                  <a:srgbClr val="000000"/>
                </a:solidFill>
              </a:rPr>
              <a:t>Elder care </a:t>
            </a:r>
            <a:r>
              <a:rPr lang="en-US" sz="1600" dirty="0">
                <a:solidFill>
                  <a:srgbClr val="000000"/>
                </a:solidFill>
              </a:rPr>
              <a:t/>
            </a:r>
            <a:br>
              <a:rPr lang="en-US" sz="1600" dirty="0">
                <a:solidFill>
                  <a:srgbClr val="000000"/>
                </a:solidFill>
              </a:rPr>
            </a:br>
            <a:r>
              <a:rPr lang="en-US" sz="1600" dirty="0">
                <a:solidFill>
                  <a:srgbClr val="000000"/>
                </a:solidFill>
              </a:rPr>
              <a:t>(incl. Chronic care &amp; Disabilities)</a:t>
            </a:r>
          </a:p>
          <a:p>
            <a:pPr algn="ctr">
              <a:spcAft>
                <a:spcPts val="800"/>
              </a:spcAft>
            </a:pPr>
            <a:r>
              <a:rPr lang="en-US" sz="1600" b="1" dirty="0">
                <a:solidFill>
                  <a:srgbClr val="000000"/>
                </a:solidFill>
              </a:rPr>
              <a:t>Palliative care </a:t>
            </a:r>
            <a:r>
              <a:rPr lang="en-US" sz="1600" dirty="0">
                <a:solidFill>
                  <a:srgbClr val="000000"/>
                </a:solidFill>
              </a:rPr>
              <a:t/>
            </a:r>
            <a:br>
              <a:rPr lang="en-US" sz="1600" dirty="0">
                <a:solidFill>
                  <a:srgbClr val="000000"/>
                </a:solidFill>
              </a:rPr>
            </a:br>
            <a:r>
              <a:rPr lang="en-US" sz="1600" dirty="0">
                <a:solidFill>
                  <a:srgbClr val="000000"/>
                </a:solidFill>
              </a:rPr>
              <a:t>(incl. Hospice &amp; Compassionate release)</a:t>
            </a:r>
          </a:p>
          <a:p>
            <a:pPr algn="ctr">
              <a:spcAft>
                <a:spcPts val="800"/>
              </a:spcAft>
            </a:pPr>
            <a:r>
              <a:rPr lang="en-US" sz="1600" b="1" dirty="0">
                <a:solidFill>
                  <a:srgbClr val="000000"/>
                </a:solidFill>
              </a:rPr>
              <a:t>Emergency/Trauma care</a:t>
            </a:r>
          </a:p>
          <a:p>
            <a:pPr algn="ctr">
              <a:spcAft>
                <a:spcPts val="800"/>
              </a:spcAft>
            </a:pPr>
            <a:r>
              <a:rPr lang="en-US" sz="1600" b="1" dirty="0">
                <a:solidFill>
                  <a:srgbClr val="000000"/>
                </a:solidFill>
              </a:rPr>
              <a:t>Dental care </a:t>
            </a:r>
          </a:p>
          <a:p>
            <a:pPr algn="ctr">
              <a:spcAft>
                <a:spcPts val="800"/>
              </a:spcAft>
            </a:pPr>
            <a:r>
              <a:rPr lang="en-US" sz="1600" b="1" dirty="0">
                <a:solidFill>
                  <a:srgbClr val="000000"/>
                </a:solidFill>
              </a:rPr>
              <a:t>Mental Health care </a:t>
            </a:r>
            <a:r>
              <a:rPr lang="en-US" sz="1600" dirty="0">
                <a:solidFill>
                  <a:srgbClr val="000000"/>
                </a:solidFill>
              </a:rPr>
              <a:t>(overview only)</a:t>
            </a:r>
          </a:p>
          <a:p>
            <a:pPr algn="ctr">
              <a:spcAft>
                <a:spcPts val="800"/>
              </a:spcAft>
            </a:pPr>
            <a:r>
              <a:rPr lang="en-US" sz="1600" b="1" dirty="0">
                <a:solidFill>
                  <a:srgbClr val="000000"/>
                </a:solidFill>
              </a:rPr>
              <a:t>Women’s Health care</a:t>
            </a:r>
          </a:p>
        </p:txBody>
      </p:sp>
    </p:spTree>
    <p:extLst>
      <p:ext uri="{BB962C8B-B14F-4D97-AF65-F5344CB8AC3E}">
        <p14:creationId xmlns:p14="http://schemas.microsoft.com/office/powerpoint/2010/main" val="1448090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2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9" grpId="0" animBg="1"/>
      <p:bldP spid="8" grpId="0" animBg="1"/>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71800"/>
            <a:ext cx="12192000" cy="3886200"/>
          </a:xfrm>
          <a:prstGeom prst="rect">
            <a:avLst/>
          </a:prstGeom>
          <a:solidFill>
            <a:srgbClr val="54585A">
              <a:lumMod val="20000"/>
              <a:lumOff val="80000"/>
            </a:srgbClr>
          </a:solidFill>
          <a:ln w="25400" cap="flat" cmpd="sng" algn="ctr">
            <a:noFill/>
            <a:prstDash val="solid"/>
          </a:ln>
          <a:effectLst/>
        </p:spPr>
        <p:txBody>
          <a:bodyPr rtlCol="0" anchor="ctr"/>
          <a:lstStyle/>
          <a:p>
            <a:pPr algn="ctr">
              <a:defRPr/>
            </a:pPr>
            <a:endParaRPr lang="en-US" sz="2400" kern="0">
              <a:solidFill>
                <a:srgbClr val="000000"/>
              </a:solidFill>
            </a:endParaRPr>
          </a:p>
        </p:txBody>
      </p:sp>
      <p:sp>
        <p:nvSpPr>
          <p:cNvPr id="10" name="Rectangle 9"/>
          <p:cNvSpPr/>
          <p:nvPr/>
        </p:nvSpPr>
        <p:spPr>
          <a:xfrm>
            <a:off x="3497079"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IDENTIFY</a:t>
            </a:r>
          </a:p>
        </p:txBody>
      </p:sp>
      <p:sp>
        <p:nvSpPr>
          <p:cNvPr id="11" name="TextBox 10"/>
          <p:cNvSpPr txBox="1"/>
          <p:nvPr/>
        </p:nvSpPr>
        <p:spPr>
          <a:xfrm>
            <a:off x="3486839" y="3136457"/>
            <a:ext cx="2173880" cy="1733488"/>
          </a:xfrm>
          <a:prstGeom prst="rect">
            <a:avLst/>
          </a:prstGeom>
          <a:noFill/>
        </p:spPr>
        <p:txBody>
          <a:bodyPr wrap="square" lIns="0" rIns="0" rtlCol="0">
            <a:spAutoFit/>
          </a:bodyPr>
          <a:lstStyle/>
          <a:p>
            <a:r>
              <a:rPr lang="en-US" sz="2133" b="1" dirty="0">
                <a:solidFill>
                  <a:srgbClr val="54585A">
                    <a:lumMod val="60000"/>
                    <a:lumOff val="40000"/>
                  </a:srgbClr>
                </a:solidFill>
              </a:rPr>
              <a:t>Identify </a:t>
            </a:r>
            <a:r>
              <a:rPr lang="en-US" sz="2133" dirty="0">
                <a:solidFill>
                  <a:srgbClr val="54585A">
                    <a:lumMod val="60000"/>
                    <a:lumOff val="40000"/>
                  </a:srgbClr>
                </a:solidFill>
              </a:rPr>
              <a:t>the connections between prison health and underserved community health.</a:t>
            </a:r>
          </a:p>
        </p:txBody>
      </p:sp>
      <p:sp>
        <p:nvSpPr>
          <p:cNvPr id="13" name="Title 2"/>
          <p:cNvSpPr txBox="1">
            <a:spLocks/>
          </p:cNvSpPr>
          <p:nvPr/>
        </p:nvSpPr>
        <p:spPr>
          <a:xfrm>
            <a:off x="0" y="631025"/>
            <a:ext cx="12192000"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r>
              <a:rPr lang="en-US" sz="4267" dirty="0">
                <a:solidFill>
                  <a:srgbClr val="FFC600"/>
                </a:solidFill>
              </a:rPr>
              <a:t>learning</a:t>
            </a:r>
            <a:r>
              <a:rPr lang="en-US" sz="4267" b="0" dirty="0">
                <a:solidFill>
                  <a:srgbClr val="FFC600"/>
                </a:solidFill>
              </a:rPr>
              <a:t> </a:t>
            </a:r>
            <a:r>
              <a:rPr lang="en-US" sz="4267" b="0" dirty="0"/>
              <a:t>objectives</a:t>
            </a:r>
          </a:p>
        </p:txBody>
      </p:sp>
      <p:sp>
        <p:nvSpPr>
          <p:cNvPr id="14" name="Rectangle 13"/>
          <p:cNvSpPr/>
          <p:nvPr/>
        </p:nvSpPr>
        <p:spPr>
          <a:xfrm>
            <a:off x="520390"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ANALYZE</a:t>
            </a:r>
          </a:p>
        </p:txBody>
      </p:sp>
      <p:sp>
        <p:nvSpPr>
          <p:cNvPr id="15" name="Rectangle 14"/>
          <p:cNvSpPr/>
          <p:nvPr/>
        </p:nvSpPr>
        <p:spPr>
          <a:xfrm>
            <a:off x="6479135"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COMPARE</a:t>
            </a:r>
          </a:p>
        </p:txBody>
      </p:sp>
      <p:sp>
        <p:nvSpPr>
          <p:cNvPr id="16" name="Rectangle 15"/>
          <p:cNvSpPr/>
          <p:nvPr/>
        </p:nvSpPr>
        <p:spPr>
          <a:xfrm>
            <a:off x="9459401"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EXAMINE</a:t>
            </a:r>
          </a:p>
        </p:txBody>
      </p:sp>
      <p:sp>
        <p:nvSpPr>
          <p:cNvPr id="19" name="TextBox 18"/>
          <p:cNvSpPr txBox="1"/>
          <p:nvPr/>
        </p:nvSpPr>
        <p:spPr>
          <a:xfrm>
            <a:off x="583871" y="3136457"/>
            <a:ext cx="2330451" cy="1405256"/>
          </a:xfrm>
          <a:prstGeom prst="rect">
            <a:avLst/>
          </a:prstGeom>
          <a:noFill/>
        </p:spPr>
        <p:txBody>
          <a:bodyPr wrap="square" lIns="0" rIns="0" rtlCol="0">
            <a:spAutoFit/>
          </a:bodyPr>
          <a:lstStyle/>
          <a:p>
            <a:r>
              <a:rPr lang="en-US" sz="2133" b="1" dirty="0">
                <a:solidFill>
                  <a:srgbClr val="000000"/>
                </a:solidFill>
              </a:rPr>
              <a:t>Analyze </a:t>
            </a:r>
            <a:r>
              <a:rPr lang="en-US" sz="2133" dirty="0">
                <a:solidFill>
                  <a:srgbClr val="000000"/>
                </a:solidFill>
              </a:rPr>
              <a:t>the community health impacts of mass incarceration.</a:t>
            </a:r>
          </a:p>
        </p:txBody>
      </p:sp>
      <p:sp>
        <p:nvSpPr>
          <p:cNvPr id="20" name="TextBox 19"/>
          <p:cNvSpPr txBox="1"/>
          <p:nvPr/>
        </p:nvSpPr>
        <p:spPr>
          <a:xfrm>
            <a:off x="6502401" y="3136457"/>
            <a:ext cx="2320537" cy="1405256"/>
          </a:xfrm>
          <a:prstGeom prst="rect">
            <a:avLst/>
          </a:prstGeom>
          <a:noFill/>
        </p:spPr>
        <p:txBody>
          <a:bodyPr wrap="square" lIns="0" rIns="0" rtlCol="0">
            <a:spAutoFit/>
          </a:bodyPr>
          <a:lstStyle/>
          <a:p>
            <a:r>
              <a:rPr lang="en-US" sz="2133" b="1" dirty="0">
                <a:solidFill>
                  <a:srgbClr val="54585A">
                    <a:lumMod val="60000"/>
                    <a:lumOff val="40000"/>
                  </a:srgbClr>
                </a:solidFill>
              </a:rPr>
              <a:t>Compare </a:t>
            </a:r>
            <a:r>
              <a:rPr lang="en-US" sz="2133" dirty="0">
                <a:solidFill>
                  <a:srgbClr val="54585A">
                    <a:lumMod val="60000"/>
                    <a:lumOff val="40000"/>
                  </a:srgbClr>
                </a:solidFill>
              </a:rPr>
              <a:t>the different models of prison healthcare in relation to the built environment.</a:t>
            </a:r>
          </a:p>
        </p:txBody>
      </p:sp>
      <p:sp>
        <p:nvSpPr>
          <p:cNvPr id="21" name="TextBox 20"/>
          <p:cNvSpPr txBox="1"/>
          <p:nvPr/>
        </p:nvSpPr>
        <p:spPr>
          <a:xfrm>
            <a:off x="9518072" y="3136458"/>
            <a:ext cx="2064329" cy="1405256"/>
          </a:xfrm>
          <a:prstGeom prst="rect">
            <a:avLst/>
          </a:prstGeom>
          <a:noFill/>
        </p:spPr>
        <p:txBody>
          <a:bodyPr wrap="square" lIns="0" rIns="0" rtlCol="0">
            <a:spAutoFit/>
          </a:bodyPr>
          <a:lstStyle/>
          <a:p>
            <a:r>
              <a:rPr lang="en-US" sz="2133" b="1" dirty="0">
                <a:solidFill>
                  <a:srgbClr val="54585A">
                    <a:lumMod val="60000"/>
                    <a:lumOff val="40000"/>
                  </a:srgbClr>
                </a:solidFill>
              </a:rPr>
              <a:t>Examine</a:t>
            </a:r>
            <a:r>
              <a:rPr lang="en-US" sz="2133" dirty="0">
                <a:solidFill>
                  <a:srgbClr val="54585A">
                    <a:lumMod val="60000"/>
                    <a:lumOff val="40000"/>
                  </a:srgbClr>
                </a:solidFill>
              </a:rPr>
              <a:t> systematic improvements to expand access to care for less cost.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10" y="1800225"/>
            <a:ext cx="28956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137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171575"/>
            <a:ext cx="6584951" cy="451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100667" y="1041400"/>
            <a:ext cx="3064933" cy="1384995"/>
          </a:xfrm>
          <a:prstGeom prst="rect">
            <a:avLst/>
          </a:prstGeom>
        </p:spPr>
        <p:txBody>
          <a:bodyPr wrap="square">
            <a:spAutoFit/>
          </a:bodyPr>
          <a:lstStyle/>
          <a:p>
            <a:pPr algn="ctr"/>
            <a:r>
              <a:rPr lang="en-US" sz="2800" b="1" dirty="0">
                <a:solidFill>
                  <a:srgbClr val="FFC600"/>
                </a:solidFill>
              </a:rPr>
              <a:t>Imprisonment Rates </a:t>
            </a:r>
            <a:r>
              <a:rPr lang="en-US" sz="2800" b="1" dirty="0">
                <a:solidFill>
                  <a:srgbClr val="000000"/>
                </a:solidFill>
              </a:rPr>
              <a:t>per 100,000 Citizens Across the Globe</a:t>
            </a:r>
          </a:p>
        </p:txBody>
      </p:sp>
      <p:sp>
        <p:nvSpPr>
          <p:cNvPr id="16" name="Rectangle 15"/>
          <p:cNvSpPr/>
          <p:nvPr/>
        </p:nvSpPr>
        <p:spPr>
          <a:xfrm>
            <a:off x="5760720" y="5568829"/>
            <a:ext cx="711200" cy="338554"/>
          </a:xfrm>
          <a:prstGeom prst="rect">
            <a:avLst/>
          </a:prstGeom>
        </p:spPr>
        <p:txBody>
          <a:bodyPr wrap="square">
            <a:spAutoFit/>
          </a:bodyPr>
          <a:lstStyle/>
          <a:p>
            <a:pPr algn="ctr"/>
            <a:r>
              <a:rPr lang="en-US" sz="1600" b="1" dirty="0">
                <a:solidFill>
                  <a:srgbClr val="54585A">
                    <a:lumMod val="60000"/>
                    <a:lumOff val="40000"/>
                  </a:srgbClr>
                </a:solidFill>
              </a:rPr>
              <a:t>India</a:t>
            </a:r>
          </a:p>
        </p:txBody>
      </p:sp>
      <p:sp>
        <p:nvSpPr>
          <p:cNvPr id="17" name="Rectangle 16"/>
          <p:cNvSpPr/>
          <p:nvPr/>
        </p:nvSpPr>
        <p:spPr>
          <a:xfrm>
            <a:off x="6410960" y="5568829"/>
            <a:ext cx="1016000" cy="338554"/>
          </a:xfrm>
          <a:prstGeom prst="rect">
            <a:avLst/>
          </a:prstGeom>
        </p:spPr>
        <p:txBody>
          <a:bodyPr wrap="square">
            <a:spAutoFit/>
          </a:bodyPr>
          <a:lstStyle/>
          <a:p>
            <a:pPr algn="ctr"/>
            <a:r>
              <a:rPr lang="en-US" sz="1600" b="1" dirty="0">
                <a:solidFill>
                  <a:srgbClr val="54585A">
                    <a:lumMod val="60000"/>
                    <a:lumOff val="40000"/>
                  </a:srgbClr>
                </a:solidFill>
              </a:rPr>
              <a:t>Norway</a:t>
            </a:r>
          </a:p>
        </p:txBody>
      </p:sp>
      <p:sp>
        <p:nvSpPr>
          <p:cNvPr id="18" name="Rectangle 17"/>
          <p:cNvSpPr/>
          <p:nvPr/>
        </p:nvSpPr>
        <p:spPr>
          <a:xfrm>
            <a:off x="7335520" y="5568829"/>
            <a:ext cx="758613" cy="338554"/>
          </a:xfrm>
          <a:prstGeom prst="rect">
            <a:avLst/>
          </a:prstGeom>
        </p:spPr>
        <p:txBody>
          <a:bodyPr wrap="square">
            <a:spAutoFit/>
          </a:bodyPr>
          <a:lstStyle/>
          <a:p>
            <a:pPr algn="ctr"/>
            <a:r>
              <a:rPr lang="en-US" sz="1600" b="1" dirty="0">
                <a:solidFill>
                  <a:srgbClr val="54585A">
                    <a:lumMod val="60000"/>
                    <a:lumOff val="40000"/>
                  </a:srgbClr>
                </a:solidFill>
              </a:rPr>
              <a:t>China</a:t>
            </a:r>
          </a:p>
        </p:txBody>
      </p:sp>
      <p:sp>
        <p:nvSpPr>
          <p:cNvPr id="19" name="Rectangle 18"/>
          <p:cNvSpPr/>
          <p:nvPr/>
        </p:nvSpPr>
        <p:spPr>
          <a:xfrm>
            <a:off x="8229600" y="5568829"/>
            <a:ext cx="528320" cy="338554"/>
          </a:xfrm>
          <a:prstGeom prst="rect">
            <a:avLst/>
          </a:prstGeom>
        </p:spPr>
        <p:txBody>
          <a:bodyPr wrap="square">
            <a:spAutoFit/>
          </a:bodyPr>
          <a:lstStyle/>
          <a:p>
            <a:pPr algn="ctr"/>
            <a:r>
              <a:rPr lang="en-US" sz="1600" b="1" dirty="0">
                <a:solidFill>
                  <a:srgbClr val="54585A">
                    <a:lumMod val="60000"/>
                    <a:lumOff val="40000"/>
                  </a:srgbClr>
                </a:solidFill>
              </a:rPr>
              <a:t>UK</a:t>
            </a:r>
          </a:p>
        </p:txBody>
      </p:sp>
      <p:sp>
        <p:nvSpPr>
          <p:cNvPr id="20" name="Rectangle 19"/>
          <p:cNvSpPr/>
          <p:nvPr/>
        </p:nvSpPr>
        <p:spPr>
          <a:xfrm>
            <a:off x="8839200" y="5568829"/>
            <a:ext cx="934720" cy="338554"/>
          </a:xfrm>
          <a:prstGeom prst="rect">
            <a:avLst/>
          </a:prstGeom>
        </p:spPr>
        <p:txBody>
          <a:bodyPr wrap="square">
            <a:spAutoFit/>
          </a:bodyPr>
          <a:lstStyle/>
          <a:p>
            <a:pPr algn="ctr"/>
            <a:r>
              <a:rPr lang="en-US" sz="1600" b="1" dirty="0">
                <a:solidFill>
                  <a:srgbClr val="54585A">
                    <a:lumMod val="60000"/>
                    <a:lumOff val="40000"/>
                  </a:srgbClr>
                </a:solidFill>
              </a:rPr>
              <a:t>Russia</a:t>
            </a:r>
          </a:p>
        </p:txBody>
      </p:sp>
      <p:sp>
        <p:nvSpPr>
          <p:cNvPr id="21" name="Rectangle 20"/>
          <p:cNvSpPr/>
          <p:nvPr/>
        </p:nvSpPr>
        <p:spPr>
          <a:xfrm>
            <a:off x="9814560" y="5568829"/>
            <a:ext cx="538480" cy="338554"/>
          </a:xfrm>
          <a:prstGeom prst="rect">
            <a:avLst/>
          </a:prstGeom>
        </p:spPr>
        <p:txBody>
          <a:bodyPr wrap="square">
            <a:spAutoFit/>
          </a:bodyPr>
          <a:lstStyle/>
          <a:p>
            <a:pPr algn="ctr"/>
            <a:r>
              <a:rPr lang="en-US" sz="1600" b="1" dirty="0">
                <a:solidFill>
                  <a:srgbClr val="54585A">
                    <a:lumMod val="60000"/>
                    <a:lumOff val="40000"/>
                  </a:srgbClr>
                </a:solidFill>
              </a:rPr>
              <a:t>US</a:t>
            </a:r>
          </a:p>
        </p:txBody>
      </p:sp>
      <p:sp>
        <p:nvSpPr>
          <p:cNvPr id="23" name="TextBox 22"/>
          <p:cNvSpPr txBox="1"/>
          <p:nvPr/>
        </p:nvSpPr>
        <p:spPr>
          <a:xfrm>
            <a:off x="8839200" y="5867400"/>
            <a:ext cx="2540000" cy="256480"/>
          </a:xfrm>
          <a:prstGeom prst="rect">
            <a:avLst/>
          </a:prstGeom>
          <a:noFill/>
        </p:spPr>
        <p:txBody>
          <a:bodyPr wrap="square" rtlCol="0">
            <a:spAutoFit/>
          </a:bodyPr>
          <a:lstStyle/>
          <a:p>
            <a:pPr algn="r">
              <a:defRPr/>
            </a:pPr>
            <a:r>
              <a:rPr lang="en-US" sz="1600" baseline="30000" dirty="0">
                <a:solidFill>
                  <a:srgbClr val="54585A">
                    <a:lumMod val="60000"/>
                    <a:lumOff val="40000"/>
                  </a:srgbClr>
                </a:solidFill>
                <a:latin typeface="Arial"/>
              </a:rPr>
              <a:t>2009</a:t>
            </a:r>
          </a:p>
        </p:txBody>
      </p:sp>
    </p:spTree>
    <p:extLst>
      <p:ext uri="{BB962C8B-B14F-4D97-AF65-F5344CB8AC3E}">
        <p14:creationId xmlns:p14="http://schemas.microsoft.com/office/powerpoint/2010/main" val="27476862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sp>
        <p:nvSpPr>
          <p:cNvPr id="22" name="Rectangle 21"/>
          <p:cNvSpPr/>
          <p:nvPr/>
        </p:nvSpPr>
        <p:spPr>
          <a:xfrm>
            <a:off x="2219298" y="3124201"/>
            <a:ext cx="7811754" cy="2144113"/>
          </a:xfrm>
          <a:prstGeom prst="rect">
            <a:avLst/>
          </a:prstGeom>
        </p:spPr>
        <p:txBody>
          <a:bodyPr wrap="none">
            <a:spAutoFit/>
          </a:bodyPr>
          <a:lstStyle/>
          <a:p>
            <a:pPr algn="r"/>
            <a:r>
              <a:rPr lang="en-US" sz="8000" b="1" dirty="0">
                <a:solidFill>
                  <a:srgbClr val="FFC600"/>
                </a:solidFill>
              </a:rPr>
              <a:t>1,561,500 </a:t>
            </a:r>
            <a:r>
              <a:rPr lang="en-US" sz="8000" dirty="0">
                <a:solidFill>
                  <a:srgbClr val="000000"/>
                </a:solidFill>
              </a:rPr>
              <a:t> </a:t>
            </a:r>
            <a:r>
              <a:rPr lang="en-US" sz="7200" dirty="0">
                <a:solidFill>
                  <a:srgbClr val="000000"/>
                </a:solidFill>
              </a:rPr>
              <a:t/>
            </a:r>
            <a:br>
              <a:rPr lang="en-US" sz="7200" dirty="0">
                <a:solidFill>
                  <a:srgbClr val="000000"/>
                </a:solidFill>
              </a:rPr>
            </a:br>
            <a:r>
              <a:rPr lang="en-US" sz="5333" dirty="0">
                <a:solidFill>
                  <a:srgbClr val="000000"/>
                </a:solidFill>
              </a:rPr>
              <a:t>State and Federal Prisoners </a:t>
            </a:r>
            <a:r>
              <a:rPr lang="en-US" sz="1600" dirty="0">
                <a:solidFill>
                  <a:srgbClr val="000000"/>
                </a:solidFill>
              </a:rPr>
              <a:t>(2014)</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1" y="1568451"/>
            <a:ext cx="2324295" cy="264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6597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524000" y="1388533"/>
          <a:ext cx="8128000" cy="541866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sp>
        <p:nvSpPr>
          <p:cNvPr id="5" name="Rectangle 4"/>
          <p:cNvSpPr/>
          <p:nvPr/>
        </p:nvSpPr>
        <p:spPr>
          <a:xfrm>
            <a:off x="3333752" y="1148477"/>
            <a:ext cx="7131048" cy="2554354"/>
          </a:xfrm>
          <a:prstGeom prst="rect">
            <a:avLst/>
          </a:prstGeom>
        </p:spPr>
        <p:txBody>
          <a:bodyPr wrap="square">
            <a:spAutoFit/>
          </a:bodyPr>
          <a:lstStyle/>
          <a:p>
            <a:pPr algn="ctr"/>
            <a:r>
              <a:rPr lang="en-US" sz="5333" dirty="0">
                <a:solidFill>
                  <a:srgbClr val="000000"/>
                </a:solidFill>
              </a:rPr>
              <a:t>Between 1993 and 2013, </a:t>
            </a:r>
            <a:br>
              <a:rPr lang="en-US" sz="5333" dirty="0">
                <a:solidFill>
                  <a:srgbClr val="000000"/>
                </a:solidFill>
              </a:rPr>
            </a:br>
            <a:r>
              <a:rPr lang="en-US" sz="5333" dirty="0">
                <a:solidFill>
                  <a:srgbClr val="000000"/>
                </a:solidFill>
              </a:rPr>
              <a:t>the number of elderly inmates grew by </a:t>
            </a:r>
            <a:r>
              <a:rPr lang="en-US" sz="5333" b="1" dirty="0">
                <a:solidFill>
                  <a:srgbClr val="FFC600"/>
                </a:solidFill>
              </a:rPr>
              <a:t>400%...</a:t>
            </a:r>
            <a:endParaRPr lang="en-US" sz="5333" dirty="0">
              <a:solidFill>
                <a:srgbClr val="FFC600"/>
              </a:solidFill>
            </a:endParaRPr>
          </a:p>
        </p:txBody>
      </p:sp>
    </p:spTree>
    <p:extLst>
      <p:ext uri="{BB962C8B-B14F-4D97-AF65-F5344CB8AC3E}">
        <p14:creationId xmlns:p14="http://schemas.microsoft.com/office/powerpoint/2010/main" val="118144020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sp>
        <p:nvSpPr>
          <p:cNvPr id="4" name="Rectangle 3"/>
          <p:cNvSpPr/>
          <p:nvPr/>
        </p:nvSpPr>
        <p:spPr>
          <a:xfrm>
            <a:off x="2387600" y="2546708"/>
            <a:ext cx="7416800" cy="1733680"/>
          </a:xfrm>
          <a:prstGeom prst="rect">
            <a:avLst/>
          </a:prstGeom>
        </p:spPr>
        <p:txBody>
          <a:bodyPr wrap="square">
            <a:spAutoFit/>
          </a:bodyPr>
          <a:lstStyle/>
          <a:p>
            <a:pPr algn="ctr"/>
            <a:r>
              <a:rPr lang="en-US" sz="5333" dirty="0">
                <a:solidFill>
                  <a:srgbClr val="000000"/>
                </a:solidFill>
              </a:rPr>
              <a:t>…and is anticipated to reach </a:t>
            </a:r>
            <a:r>
              <a:rPr lang="en-US" sz="5333" b="1" dirty="0">
                <a:solidFill>
                  <a:srgbClr val="FFC600"/>
                </a:solidFill>
              </a:rPr>
              <a:t>400,000</a:t>
            </a:r>
            <a:r>
              <a:rPr lang="en-US" sz="5333" dirty="0">
                <a:solidFill>
                  <a:srgbClr val="000000"/>
                </a:solidFill>
              </a:rPr>
              <a:t> by 2030 </a:t>
            </a:r>
          </a:p>
        </p:txBody>
      </p:sp>
    </p:spTree>
    <p:extLst>
      <p:ext uri="{BB962C8B-B14F-4D97-AF65-F5344CB8AC3E}">
        <p14:creationId xmlns:p14="http://schemas.microsoft.com/office/powerpoint/2010/main" val="33839692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graphicFrame>
        <p:nvGraphicFramePr>
          <p:cNvPr id="4" name="Chart 3"/>
          <p:cNvGraphicFramePr/>
          <p:nvPr>
            <p:extLst/>
          </p:nvPr>
        </p:nvGraphicFramePr>
        <p:xfrm>
          <a:off x="2844800" y="1261534"/>
          <a:ext cx="650240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100667" y="1041401"/>
            <a:ext cx="3166533" cy="954107"/>
          </a:xfrm>
          <a:prstGeom prst="rect">
            <a:avLst/>
          </a:prstGeom>
        </p:spPr>
        <p:txBody>
          <a:bodyPr wrap="square">
            <a:spAutoFit/>
          </a:bodyPr>
          <a:lstStyle/>
          <a:p>
            <a:r>
              <a:rPr lang="en-US" sz="2800" b="1" dirty="0">
                <a:solidFill>
                  <a:srgbClr val="FFC600"/>
                </a:solidFill>
              </a:rPr>
              <a:t>95% </a:t>
            </a:r>
            <a:r>
              <a:rPr lang="en-US" sz="2800" b="1" dirty="0">
                <a:solidFill>
                  <a:srgbClr val="000000"/>
                </a:solidFill>
              </a:rPr>
              <a:t>of Inmates Will be Released</a:t>
            </a:r>
            <a:endParaRPr lang="en-US" sz="1600" dirty="0">
              <a:solidFill>
                <a:srgbClr val="000000"/>
              </a:solidFill>
            </a:endParaRPr>
          </a:p>
        </p:txBody>
      </p:sp>
    </p:spTree>
    <p:extLst>
      <p:ext uri="{BB962C8B-B14F-4D97-AF65-F5344CB8AC3E}">
        <p14:creationId xmlns:p14="http://schemas.microsoft.com/office/powerpoint/2010/main" val="11793336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graphicFrame>
        <p:nvGraphicFramePr>
          <p:cNvPr id="4" name="Chart 3"/>
          <p:cNvGraphicFramePr/>
          <p:nvPr>
            <p:extLst/>
          </p:nvPr>
        </p:nvGraphicFramePr>
        <p:xfrm>
          <a:off x="2844800" y="1261534"/>
          <a:ext cx="650240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100667" y="1041401"/>
            <a:ext cx="3166533" cy="769441"/>
          </a:xfrm>
          <a:prstGeom prst="rect">
            <a:avLst/>
          </a:prstGeom>
        </p:spPr>
        <p:txBody>
          <a:bodyPr wrap="square">
            <a:spAutoFit/>
          </a:bodyPr>
          <a:lstStyle/>
          <a:p>
            <a:r>
              <a:rPr lang="en-US" sz="2800" b="1" dirty="0">
                <a:solidFill>
                  <a:srgbClr val="FFC600"/>
                </a:solidFill>
              </a:rPr>
              <a:t>70% </a:t>
            </a:r>
            <a:r>
              <a:rPr lang="en-US" sz="2800" b="1" dirty="0">
                <a:solidFill>
                  <a:srgbClr val="000000"/>
                </a:solidFill>
              </a:rPr>
              <a:t>Recidivism Rate </a:t>
            </a:r>
            <a:r>
              <a:rPr lang="en-US" sz="1600" dirty="0">
                <a:solidFill>
                  <a:srgbClr val="000000"/>
                </a:solidFill>
              </a:rPr>
              <a:t>(2011)</a:t>
            </a:r>
          </a:p>
        </p:txBody>
      </p:sp>
    </p:spTree>
    <p:extLst>
      <p:ext uri="{BB962C8B-B14F-4D97-AF65-F5344CB8AC3E}">
        <p14:creationId xmlns:p14="http://schemas.microsoft.com/office/powerpoint/2010/main" val="214681433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5" name="Title 4"/>
          <p:cNvSpPr>
            <a:spLocks noGrp="1"/>
          </p:cNvSpPr>
          <p:nvPr>
            <p:ph type="title"/>
          </p:nvPr>
        </p:nvSpPr>
        <p:spPr>
          <a:xfrm>
            <a:off x="812800" y="787401"/>
            <a:ext cx="10566400" cy="990599"/>
          </a:xfrm>
        </p:spPr>
        <p:txBody>
          <a:bodyPr/>
          <a:lstStyle/>
          <a:p>
            <a:pPr algn="l"/>
            <a:r>
              <a:rPr lang="en-US" sz="3733" dirty="0">
                <a:solidFill>
                  <a:schemeClr val="tx1"/>
                </a:solidFill>
              </a:rPr>
              <a:t>COSTS</a:t>
            </a:r>
          </a:p>
        </p:txBody>
      </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sp>
        <p:nvSpPr>
          <p:cNvPr id="4" name="Rectangle 3"/>
          <p:cNvSpPr/>
          <p:nvPr/>
        </p:nvSpPr>
        <p:spPr>
          <a:xfrm>
            <a:off x="1412614" y="1397001"/>
            <a:ext cx="5043817" cy="1456809"/>
          </a:xfrm>
          <a:prstGeom prst="rect">
            <a:avLst/>
          </a:prstGeom>
        </p:spPr>
        <p:txBody>
          <a:bodyPr wrap="none">
            <a:spAutoFit/>
          </a:bodyPr>
          <a:lstStyle/>
          <a:p>
            <a:r>
              <a:rPr lang="en-US" sz="7200" b="1" dirty="0">
                <a:solidFill>
                  <a:srgbClr val="FFC600"/>
                </a:solidFill>
              </a:rPr>
              <a:t>$</a:t>
            </a:r>
            <a:r>
              <a:rPr lang="en-US" sz="7200" b="1" dirty="0">
                <a:solidFill>
                  <a:srgbClr val="000000"/>
                </a:solidFill>
              </a:rPr>
              <a:t>40 </a:t>
            </a:r>
            <a:r>
              <a:rPr lang="en-US" sz="7200" b="1" cap="all" dirty="0">
                <a:solidFill>
                  <a:srgbClr val="54585A">
                    <a:lumMod val="20000"/>
                    <a:lumOff val="80000"/>
                  </a:srgbClr>
                </a:solidFill>
              </a:rPr>
              <a:t>Billion </a:t>
            </a:r>
          </a:p>
          <a:p>
            <a:pPr>
              <a:lnSpc>
                <a:spcPts val="2000"/>
              </a:lnSpc>
            </a:pPr>
            <a:r>
              <a:rPr lang="en-US" sz="2400" dirty="0">
                <a:solidFill>
                  <a:srgbClr val="000000"/>
                </a:solidFill>
              </a:rPr>
              <a:t>to incarcerate and supervise offenders </a:t>
            </a:r>
            <a:r>
              <a:rPr lang="en-US" sz="1600" dirty="0">
                <a:solidFill>
                  <a:srgbClr val="000000"/>
                </a:solidFill>
              </a:rPr>
              <a:t>(2014)</a:t>
            </a:r>
          </a:p>
        </p:txBody>
      </p:sp>
      <p:sp>
        <p:nvSpPr>
          <p:cNvPr id="11" name="Rectangle 10"/>
          <p:cNvSpPr/>
          <p:nvPr/>
        </p:nvSpPr>
        <p:spPr>
          <a:xfrm>
            <a:off x="1412614" y="2866897"/>
            <a:ext cx="5109091" cy="1456809"/>
          </a:xfrm>
          <a:prstGeom prst="rect">
            <a:avLst/>
          </a:prstGeom>
        </p:spPr>
        <p:txBody>
          <a:bodyPr wrap="none">
            <a:spAutoFit/>
          </a:bodyPr>
          <a:lstStyle/>
          <a:p>
            <a:r>
              <a:rPr lang="en-US" sz="7200" b="1" dirty="0">
                <a:solidFill>
                  <a:srgbClr val="FFC600"/>
                </a:solidFill>
              </a:rPr>
              <a:t>$</a:t>
            </a:r>
            <a:r>
              <a:rPr lang="en-US" sz="7200" b="1" dirty="0">
                <a:solidFill>
                  <a:srgbClr val="000000"/>
                </a:solidFill>
              </a:rPr>
              <a:t>7.7 </a:t>
            </a:r>
            <a:r>
              <a:rPr lang="en-US" sz="7200" b="1" cap="all" dirty="0">
                <a:solidFill>
                  <a:srgbClr val="54585A">
                    <a:lumMod val="20000"/>
                    <a:lumOff val="80000"/>
                  </a:srgbClr>
                </a:solidFill>
              </a:rPr>
              <a:t>Billion </a:t>
            </a:r>
          </a:p>
          <a:p>
            <a:pPr>
              <a:lnSpc>
                <a:spcPts val="2000"/>
              </a:lnSpc>
            </a:pPr>
            <a:r>
              <a:rPr lang="en-US" sz="2400" dirty="0">
                <a:solidFill>
                  <a:srgbClr val="000000"/>
                </a:solidFill>
              </a:rPr>
              <a:t>spent on inmate health care </a:t>
            </a:r>
            <a:r>
              <a:rPr lang="en-US" sz="1600" dirty="0">
                <a:solidFill>
                  <a:srgbClr val="000000"/>
                </a:solidFill>
              </a:rPr>
              <a:t>(2011)</a:t>
            </a:r>
          </a:p>
        </p:txBody>
      </p:sp>
      <p:sp>
        <p:nvSpPr>
          <p:cNvPr id="12" name="Rectangle 11"/>
          <p:cNvSpPr/>
          <p:nvPr/>
        </p:nvSpPr>
        <p:spPr>
          <a:xfrm>
            <a:off x="1412614" y="4336793"/>
            <a:ext cx="7468711" cy="1456809"/>
          </a:xfrm>
          <a:prstGeom prst="rect">
            <a:avLst/>
          </a:prstGeom>
        </p:spPr>
        <p:txBody>
          <a:bodyPr wrap="none">
            <a:spAutoFit/>
          </a:bodyPr>
          <a:lstStyle/>
          <a:p>
            <a:r>
              <a:rPr lang="en-US" sz="7200" b="1" dirty="0">
                <a:solidFill>
                  <a:srgbClr val="FFC600"/>
                </a:solidFill>
              </a:rPr>
              <a:t>$</a:t>
            </a:r>
            <a:r>
              <a:rPr lang="en-US" sz="7200" b="1" dirty="0">
                <a:solidFill>
                  <a:srgbClr val="000000"/>
                </a:solidFill>
              </a:rPr>
              <a:t>15 </a:t>
            </a:r>
            <a:r>
              <a:rPr lang="en-US" sz="7200" b="1" cap="all" dirty="0">
                <a:solidFill>
                  <a:srgbClr val="54585A">
                    <a:lumMod val="20000"/>
                    <a:lumOff val="80000"/>
                  </a:srgbClr>
                </a:solidFill>
              </a:rPr>
              <a:t>Billion </a:t>
            </a:r>
          </a:p>
          <a:p>
            <a:pPr>
              <a:lnSpc>
                <a:spcPts val="2000"/>
              </a:lnSpc>
            </a:pPr>
            <a:r>
              <a:rPr lang="en-US" sz="2400" dirty="0">
                <a:solidFill>
                  <a:srgbClr val="000000"/>
                </a:solidFill>
              </a:rPr>
              <a:t>annually to incarcerate inmates with mental health disorders </a:t>
            </a:r>
            <a:r>
              <a:rPr lang="en-US" sz="1600" dirty="0">
                <a:solidFill>
                  <a:srgbClr val="000000"/>
                </a:solidFill>
              </a:rPr>
              <a:t>(2004)</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00" y="4429894"/>
            <a:ext cx="1122429" cy="102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105" y="1397586"/>
            <a:ext cx="989023" cy="11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672" y="3022600"/>
            <a:ext cx="1003885" cy="100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8061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12078" y="407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mtClean="0">
                <a:solidFill>
                  <a:srgbClr val="E20000"/>
                </a:solidFill>
                <a:latin typeface="Arial" panose="020B0604020202020204" pitchFamily="34" charset="0"/>
                <a:cs typeface="Arial" panose="020B0604020202020204" pitchFamily="34" charset="0"/>
              </a:rPr>
              <a:t>Academy of Architecture for Health </a:t>
            </a:r>
            <a:br>
              <a:rPr lang="en-US" sz="3600" smtClean="0">
                <a:solidFill>
                  <a:srgbClr val="E20000"/>
                </a:solidFill>
                <a:latin typeface="Arial" panose="020B0604020202020204" pitchFamily="34" charset="0"/>
                <a:cs typeface="Arial" panose="020B0604020202020204" pitchFamily="34" charset="0"/>
              </a:rPr>
            </a:br>
            <a:r>
              <a:rPr lang="en-US" sz="3600" smtClean="0">
                <a:solidFill>
                  <a:srgbClr val="E20000"/>
                </a:solidFill>
                <a:latin typeface="Arial" panose="020B0604020202020204" pitchFamily="34" charset="0"/>
                <a:cs typeface="Arial" panose="020B0604020202020204" pitchFamily="34" charset="0"/>
              </a:rPr>
              <a:t>On-line Professional Development</a:t>
            </a:r>
            <a:endParaRPr lang="en-US" sz="3600" dirty="0">
              <a:solidFill>
                <a:srgbClr val="E20000"/>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666247" y="1931438"/>
            <a:ext cx="11020926" cy="3979505"/>
          </a:xfrm>
          <a:prstGeom prst="rect">
            <a:avLst/>
          </a:prstGeom>
          <a:noFill/>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spcBef>
                <a:spcPts val="0"/>
              </a:spcBef>
              <a:spcAft>
                <a:spcPts val="1200"/>
              </a:spcAft>
              <a:defRPr/>
            </a:pPr>
            <a:r>
              <a:rPr lang="en-US" sz="3500" b="1" dirty="0">
                <a:latin typeface="Arial"/>
              </a:rPr>
              <a:t>Providing Healthcare in the Prison </a:t>
            </a:r>
            <a:r>
              <a:rPr lang="en-US" sz="3500" b="1" dirty="0" smtClean="0">
                <a:latin typeface="Arial"/>
              </a:rPr>
              <a:t>Environment</a:t>
            </a:r>
            <a:endParaRPr lang="en-US" sz="3500" b="1" dirty="0">
              <a:latin typeface="Arial"/>
            </a:endParaRPr>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sz="3900" dirty="0">
                <a:solidFill>
                  <a:srgbClr val="0065B0"/>
                </a:solidFill>
                <a:latin typeface="Arial"/>
              </a:rPr>
              <a:t>Masters Studio Series </a:t>
            </a:r>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sz="2600" b="1" dirty="0" smtClean="0">
                <a:latin typeface="Arial"/>
              </a:rPr>
              <a:t>11, September 2018</a:t>
            </a:r>
            <a:endParaRPr kumimoji="0" lang="en-US" sz="2600" b="1" i="0" u="none" strike="noStrike" kern="1200" cap="none" spc="0" normalizeH="0" baseline="0" noProof="0" dirty="0">
              <a:ln>
                <a:noFill/>
              </a:ln>
              <a:effectLst/>
              <a:uLnTx/>
              <a:uFillTx/>
              <a:latin typeface="Arial"/>
            </a:endParaRP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smtClean="0">
                <a:ln>
                  <a:noFill/>
                </a:ln>
                <a:solidFill>
                  <a:schemeClr val="bg1"/>
                </a:solidFill>
                <a:effectLst/>
                <a:uLnTx/>
                <a:uFillTx/>
                <a:latin typeface="Arial"/>
                <a:ea typeface="+mn-ea"/>
                <a:cs typeface="+mn-cs"/>
              </a:rPr>
              <a:t>0</a:t>
            </a:r>
            <a:r>
              <a:rPr kumimoji="0" lang="en-US" sz="2600" b="0" i="0" u="none" strike="noStrike" kern="1200" cap="none" spc="0" normalizeH="0" baseline="0" noProof="0" dirty="0" smtClean="0">
                <a:ln>
                  <a:noFill/>
                </a:ln>
                <a:solidFill>
                  <a:sysClr val="windowText" lastClr="000000">
                    <a:lumMod val="50000"/>
                    <a:lumOff val="50000"/>
                  </a:sysClr>
                </a:solidFill>
                <a:effectLst/>
                <a:uLnTx/>
                <a:uFillTx/>
                <a:latin typeface="Arial"/>
                <a:ea typeface="+mn-ea"/>
                <a:cs typeface="+mn-cs"/>
              </a:rPr>
              <a:t>2:00 </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pm – </a:t>
            </a:r>
            <a:r>
              <a:rPr kumimoji="0" lang="en-US" sz="2600" b="0" i="0" u="none" strike="noStrike" kern="1200" cap="none" spc="0" normalizeH="0" baseline="0" noProof="0" dirty="0">
                <a:ln>
                  <a:noFill/>
                </a:ln>
                <a:solidFill>
                  <a:schemeClr val="bg1"/>
                </a:solidFill>
                <a:effectLst/>
                <a:uLnTx/>
                <a:uFillTx/>
                <a:latin typeface="Arial"/>
                <a:ea typeface="+mn-ea"/>
                <a:cs typeface="+mn-cs"/>
              </a:rPr>
              <a:t>0</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3:00 pm ET</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smtClean="0">
                <a:ln>
                  <a:noFill/>
                </a:ln>
                <a:solidFill>
                  <a:schemeClr val="bg1"/>
                </a:solidFill>
                <a:effectLst/>
                <a:uLnTx/>
                <a:uFillTx/>
                <a:latin typeface="Arial"/>
                <a:ea typeface="+mn-ea"/>
                <a:cs typeface="+mn-cs"/>
              </a:rPr>
              <a:t>0</a:t>
            </a:r>
            <a:r>
              <a:rPr kumimoji="0" lang="en-US" sz="2600" b="0" i="0" u="none" strike="noStrike" kern="1200" cap="none" spc="0" normalizeH="0" baseline="0" noProof="0" dirty="0" smtClean="0">
                <a:ln>
                  <a:noFill/>
                </a:ln>
                <a:solidFill>
                  <a:sysClr val="windowText" lastClr="000000">
                    <a:lumMod val="50000"/>
                    <a:lumOff val="50000"/>
                  </a:sysClr>
                </a:solidFill>
                <a:effectLst/>
                <a:uLnTx/>
                <a:uFillTx/>
                <a:latin typeface="Arial"/>
                <a:ea typeface="+mn-ea"/>
                <a:cs typeface="+mn-cs"/>
              </a:rPr>
              <a:t>1:00 </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pm – </a:t>
            </a:r>
            <a:r>
              <a:rPr kumimoji="0" lang="en-US" sz="2600" b="0" i="0" u="none" strike="noStrike" kern="1200" cap="none" spc="0" normalizeH="0" baseline="0" noProof="0" dirty="0">
                <a:ln>
                  <a:noFill/>
                </a:ln>
                <a:solidFill>
                  <a:schemeClr val="bg1"/>
                </a:solidFill>
                <a:effectLst/>
                <a:uLnTx/>
                <a:uFillTx/>
                <a:latin typeface="Arial"/>
                <a:ea typeface="+mn-ea"/>
                <a:cs typeface="+mn-cs"/>
              </a:rPr>
              <a:t>0</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2:00 pm CT</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12:00 am – </a:t>
            </a:r>
            <a:r>
              <a:rPr kumimoji="0" lang="en-US" sz="2600" b="0" i="0" u="none" strike="noStrike" kern="1200" cap="none" spc="0" normalizeH="0" baseline="0" noProof="0" dirty="0">
                <a:ln>
                  <a:noFill/>
                </a:ln>
                <a:solidFill>
                  <a:schemeClr val="bg1"/>
                </a:solidFill>
                <a:effectLst/>
                <a:uLnTx/>
                <a:uFillTx/>
                <a:latin typeface="Arial"/>
                <a:ea typeface="+mn-ea"/>
                <a:cs typeface="+mn-cs"/>
              </a:rPr>
              <a:t>0</a:t>
            </a: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1:00 pm MT</a:t>
            </a:r>
          </a:p>
          <a:p>
            <a:pPr marL="0" marR="0" lvl="0" indent="0" algn="l" defTabSz="457200" rtl="0" eaLnBrk="1" fontAlgn="auto" latinLnBrk="0" hangingPunct="1">
              <a:lnSpc>
                <a:spcPct val="120000"/>
              </a:lnSpc>
              <a:spcBef>
                <a:spcPct val="20000"/>
              </a:spcBef>
              <a:spcAft>
                <a:spcPts val="0"/>
              </a:spcAft>
              <a:buClrTx/>
              <a:buSzTx/>
              <a:buFont typeface="Arial"/>
              <a:buNone/>
              <a:tabLst/>
              <a:defRPr/>
            </a:pPr>
            <a:r>
              <a:rPr kumimoji="0" lang="en-US" sz="26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rPr>
              <a:t>11:00 am – 12:00 pm PT</a:t>
            </a:r>
            <a:endParaRPr kumimoji="0" lang="en-US" sz="2400" b="0" i="0" u="none" strike="noStrike" kern="1200" cap="none" spc="0" normalizeH="0" baseline="0" noProof="0" dirty="0">
              <a:ln>
                <a:noFill/>
              </a:ln>
              <a:solidFill>
                <a:sysClr val="windowText" lastClr="000000">
                  <a:lumMod val="50000"/>
                  <a:lumOff val="50000"/>
                </a:sysClr>
              </a:solidFill>
              <a:effectLst/>
              <a:uLnTx/>
              <a:uFillTx/>
              <a:latin typeface="Arial"/>
              <a:ea typeface="+mn-ea"/>
              <a:cs typeface="+mn-cs"/>
            </a:endParaRPr>
          </a:p>
        </p:txBody>
      </p:sp>
      <p:sp>
        <p:nvSpPr>
          <p:cNvPr id="13" name="TextBox 12"/>
          <p:cNvSpPr txBox="1"/>
          <p:nvPr/>
        </p:nvSpPr>
        <p:spPr>
          <a:xfrm>
            <a:off x="6244076" y="3286726"/>
            <a:ext cx="4672208" cy="1200329"/>
          </a:xfrm>
          <a:prstGeom prst="rect">
            <a:avLst/>
          </a:prstGeom>
          <a:noFill/>
        </p:spPr>
        <p:txBody>
          <a:bodyPr wrap="square" rtlCol="0">
            <a:spAutoFit/>
          </a:bodyPr>
          <a:lstStyle/>
          <a:p>
            <a:pPr fontAlgn="base">
              <a:spcBef>
                <a:spcPct val="0"/>
              </a:spcBef>
              <a:spcAft>
                <a:spcPct val="0"/>
              </a:spcAft>
              <a:defRPr/>
            </a:pPr>
            <a:r>
              <a:rPr lang="en-US" b="1" dirty="0">
                <a:latin typeface="Arial"/>
              </a:rPr>
              <a:t>Presenter</a:t>
            </a:r>
          </a:p>
          <a:p>
            <a:r>
              <a:rPr lang="en-US" b="1" dirty="0" smtClean="0">
                <a:latin typeface="Arial"/>
              </a:rPr>
              <a:t>Dave Redemske</a:t>
            </a:r>
            <a:r>
              <a:rPr lang="en-US" b="1" dirty="0">
                <a:latin typeface="Arial"/>
              </a:rPr>
              <a:t>, </a:t>
            </a:r>
            <a:r>
              <a:rPr lang="en-US" b="1" dirty="0" smtClean="0">
                <a:latin typeface="Arial"/>
              </a:rPr>
              <a:t>ACHA, </a:t>
            </a:r>
            <a:r>
              <a:rPr lang="en-US" b="1" dirty="0">
                <a:latin typeface="Arial"/>
              </a:rPr>
              <a:t>CCHP, ASHE </a:t>
            </a:r>
            <a:r>
              <a:rPr lang="en-US" dirty="0" smtClean="0">
                <a:latin typeface="Arial"/>
              </a:rPr>
              <a:t>HDR </a:t>
            </a:r>
            <a:endParaRPr lang="en-US" dirty="0">
              <a:latin typeface="Arial"/>
            </a:endParaRPr>
          </a:p>
          <a:p>
            <a:endParaRPr lang="en-US" dirty="0">
              <a:solidFill>
                <a:prstClr val="black"/>
              </a:solidFill>
              <a:latin typeface="Arial"/>
            </a:endParaRPr>
          </a:p>
        </p:txBody>
      </p:sp>
      <p:sp>
        <p:nvSpPr>
          <p:cNvPr id="14" name="TextBox 13"/>
          <p:cNvSpPr txBox="1"/>
          <p:nvPr/>
        </p:nvSpPr>
        <p:spPr>
          <a:xfrm>
            <a:off x="6244076" y="4737334"/>
            <a:ext cx="4672208" cy="923330"/>
          </a:xfrm>
          <a:prstGeom prst="rect">
            <a:avLst/>
          </a:prstGeom>
          <a:noFill/>
        </p:spPr>
        <p:txBody>
          <a:bodyPr wrap="square" rtlCol="0">
            <a:spAutoFit/>
          </a:bodyPr>
          <a:lstStyle/>
          <a:p>
            <a:pPr fontAlgn="base">
              <a:spcBef>
                <a:spcPct val="0"/>
              </a:spcBef>
              <a:spcAft>
                <a:spcPct val="0"/>
              </a:spcAft>
              <a:defRPr/>
            </a:pPr>
            <a:r>
              <a:rPr lang="en-US" b="1" dirty="0">
                <a:latin typeface="Arial"/>
              </a:rPr>
              <a:t>Moderator</a:t>
            </a:r>
          </a:p>
          <a:p>
            <a:r>
              <a:rPr lang="en-US" b="1" dirty="0">
                <a:solidFill>
                  <a:prstClr val="black"/>
                </a:solidFill>
                <a:latin typeface="Arial"/>
              </a:rPr>
              <a:t>Yvonne Nagy, AIA, LEED AP</a:t>
            </a:r>
          </a:p>
          <a:p>
            <a:r>
              <a:rPr lang="en-US" dirty="0">
                <a:solidFill>
                  <a:prstClr val="black"/>
                </a:solidFill>
                <a:latin typeface="Arial"/>
              </a:rPr>
              <a:t>HOK</a:t>
            </a:r>
          </a:p>
        </p:txBody>
      </p:sp>
    </p:spTree>
    <p:extLst>
      <p:ext uri="{BB962C8B-B14F-4D97-AF65-F5344CB8AC3E}">
        <p14:creationId xmlns:p14="http://schemas.microsoft.com/office/powerpoint/2010/main" val="280092188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641" y="1701799"/>
            <a:ext cx="3182112" cy="1936327"/>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1" name="Rectangle 10"/>
          <p:cNvSpPr/>
          <p:nvPr/>
        </p:nvSpPr>
        <p:spPr>
          <a:xfrm>
            <a:off x="4498595" y="1701801"/>
            <a:ext cx="3182112" cy="1936327"/>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2" name="Rectangle 11"/>
          <p:cNvSpPr/>
          <p:nvPr/>
        </p:nvSpPr>
        <p:spPr>
          <a:xfrm>
            <a:off x="7932547" y="1701801"/>
            <a:ext cx="3182112" cy="1936327"/>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5" name="Rectangle 14"/>
          <p:cNvSpPr/>
          <p:nvPr/>
        </p:nvSpPr>
        <p:spPr>
          <a:xfrm>
            <a:off x="1064641" y="3917526"/>
            <a:ext cx="3182112" cy="1936327"/>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6" name="Rectangle 15"/>
          <p:cNvSpPr/>
          <p:nvPr/>
        </p:nvSpPr>
        <p:spPr>
          <a:xfrm>
            <a:off x="4498595" y="3917526"/>
            <a:ext cx="3182112" cy="1936327"/>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17" name="Rectangle 16"/>
          <p:cNvSpPr/>
          <p:nvPr/>
        </p:nvSpPr>
        <p:spPr>
          <a:xfrm>
            <a:off x="7932547" y="3917526"/>
            <a:ext cx="3182112" cy="1936327"/>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5" name="Rectangle 24"/>
          <p:cNvSpPr/>
          <p:nvPr/>
        </p:nvSpPr>
        <p:spPr>
          <a:xfrm>
            <a:off x="1064641" y="1701799"/>
            <a:ext cx="3182112" cy="1936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6" name="Rectangle 25"/>
          <p:cNvSpPr/>
          <p:nvPr/>
        </p:nvSpPr>
        <p:spPr>
          <a:xfrm>
            <a:off x="4498595" y="1701801"/>
            <a:ext cx="3182112" cy="1936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7" name="Rectangle 26"/>
          <p:cNvSpPr/>
          <p:nvPr/>
        </p:nvSpPr>
        <p:spPr>
          <a:xfrm>
            <a:off x="7932547" y="1701801"/>
            <a:ext cx="3182112" cy="1936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8" name="Rectangle 27"/>
          <p:cNvSpPr/>
          <p:nvPr/>
        </p:nvSpPr>
        <p:spPr>
          <a:xfrm>
            <a:off x="1064641" y="3917526"/>
            <a:ext cx="3182112" cy="1936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29" name="Rectangle 28"/>
          <p:cNvSpPr/>
          <p:nvPr/>
        </p:nvSpPr>
        <p:spPr>
          <a:xfrm>
            <a:off x="4498595" y="3917526"/>
            <a:ext cx="3182112" cy="1936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30" name="Rectangle 29"/>
          <p:cNvSpPr/>
          <p:nvPr/>
        </p:nvSpPr>
        <p:spPr>
          <a:xfrm>
            <a:off x="7932547" y="3917526"/>
            <a:ext cx="3182112" cy="1936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sp>
        <p:nvSpPr>
          <p:cNvPr id="6" name="Text Placeholder 5"/>
          <p:cNvSpPr>
            <a:spLocks noGrp="1"/>
          </p:cNvSpPr>
          <p:nvPr>
            <p:ph type="body" sz="quarter" idx="16"/>
          </p:nvPr>
        </p:nvSpPr>
        <p:spPr>
          <a:xfrm>
            <a:off x="7932547" y="1728261"/>
            <a:ext cx="3182112" cy="1906068"/>
          </a:xfrm>
        </p:spPr>
        <p:txBody>
          <a:bodyPr/>
          <a:lstStyle/>
          <a:p>
            <a:pPr marL="0" indent="0" algn="ctr">
              <a:spcAft>
                <a:spcPts val="800"/>
              </a:spcAft>
              <a:buNone/>
            </a:pPr>
            <a:r>
              <a:rPr lang="en-US" b="1" dirty="0" smtClean="0"/>
              <a:t>Alternatives</a:t>
            </a:r>
            <a:r>
              <a:rPr lang="en-US" dirty="0" smtClean="0"/>
              <a:t> </a:t>
            </a:r>
            <a:r>
              <a:rPr lang="en-US" dirty="0"/>
              <a:t>to incarceration</a:t>
            </a:r>
          </a:p>
          <a:p>
            <a:pPr marL="0" indent="0" algn="ctr">
              <a:buNone/>
            </a:pPr>
            <a:r>
              <a:rPr lang="en-US" sz="1600" dirty="0"/>
              <a:t>Drug Courts</a:t>
            </a:r>
          </a:p>
          <a:p>
            <a:pPr marL="0" indent="0" algn="ctr">
              <a:buNone/>
            </a:pPr>
            <a:r>
              <a:rPr lang="en-US" sz="1600" dirty="0"/>
              <a:t>Mental Health Courts</a:t>
            </a:r>
          </a:p>
          <a:p>
            <a:pPr marL="0" indent="0" algn="ctr">
              <a:buNone/>
            </a:pPr>
            <a:r>
              <a:rPr lang="en-US" sz="1600" dirty="0"/>
              <a:t>Compassionate release</a:t>
            </a:r>
          </a:p>
        </p:txBody>
      </p:sp>
      <p:sp>
        <p:nvSpPr>
          <p:cNvPr id="5" name="Title 4"/>
          <p:cNvSpPr>
            <a:spLocks noGrp="1"/>
          </p:cNvSpPr>
          <p:nvPr>
            <p:ph type="title"/>
          </p:nvPr>
        </p:nvSpPr>
        <p:spPr>
          <a:xfrm>
            <a:off x="812800" y="787401"/>
            <a:ext cx="10566400" cy="990599"/>
          </a:xfrm>
        </p:spPr>
        <p:txBody>
          <a:bodyPr/>
          <a:lstStyle/>
          <a:p>
            <a:pPr algn="l"/>
            <a:r>
              <a:rPr lang="en-US" sz="3733" dirty="0" smtClean="0">
                <a:solidFill>
                  <a:schemeClr val="tx1"/>
                </a:solidFill>
              </a:rPr>
              <a:t>policy </a:t>
            </a:r>
            <a:r>
              <a:rPr lang="en-US" sz="3733" dirty="0">
                <a:solidFill>
                  <a:schemeClr val="tx1"/>
                </a:solidFill>
              </a:rPr>
              <a:t>decisions</a:t>
            </a:r>
          </a:p>
        </p:txBody>
      </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sp>
        <p:nvSpPr>
          <p:cNvPr id="18" name="Rectangle 17"/>
          <p:cNvSpPr/>
          <p:nvPr/>
        </p:nvSpPr>
        <p:spPr>
          <a:xfrm>
            <a:off x="1064642" y="1951818"/>
            <a:ext cx="3182703" cy="1508233"/>
          </a:xfrm>
          <a:prstGeom prst="rect">
            <a:avLst/>
          </a:prstGeom>
        </p:spPr>
        <p:txBody>
          <a:bodyPr wrap="square">
            <a:spAutoFit/>
          </a:bodyPr>
          <a:lstStyle/>
          <a:p>
            <a:pPr algn="ctr"/>
            <a:r>
              <a:rPr lang="en-US" sz="2400" b="1" cap="all" dirty="0">
                <a:solidFill>
                  <a:srgbClr val="000000"/>
                </a:solidFill>
              </a:rPr>
              <a:t>Estelle v Gamble </a:t>
            </a:r>
          </a:p>
          <a:p>
            <a:pPr algn="ctr">
              <a:spcAft>
                <a:spcPts val="800"/>
              </a:spcAft>
            </a:pPr>
            <a:r>
              <a:rPr lang="en-US" sz="2400" cap="all" dirty="0">
                <a:solidFill>
                  <a:srgbClr val="000000"/>
                </a:solidFill>
              </a:rPr>
              <a:t>(1975) </a:t>
            </a:r>
          </a:p>
          <a:p>
            <a:pPr algn="ctr"/>
            <a:r>
              <a:rPr lang="en-US" sz="1867" dirty="0">
                <a:solidFill>
                  <a:srgbClr val="000000"/>
                </a:solidFill>
              </a:rPr>
              <a:t>Inmates have a </a:t>
            </a:r>
            <a:br>
              <a:rPr lang="en-US" sz="1867" dirty="0">
                <a:solidFill>
                  <a:srgbClr val="000000"/>
                </a:solidFill>
              </a:rPr>
            </a:br>
            <a:r>
              <a:rPr lang="en-US" sz="1867" dirty="0">
                <a:solidFill>
                  <a:srgbClr val="000000"/>
                </a:solidFill>
              </a:rPr>
              <a:t>constitutional right to care</a:t>
            </a:r>
          </a:p>
        </p:txBody>
      </p:sp>
      <p:sp>
        <p:nvSpPr>
          <p:cNvPr id="19" name="Rectangle 18"/>
          <p:cNvSpPr/>
          <p:nvPr/>
        </p:nvSpPr>
        <p:spPr>
          <a:xfrm>
            <a:off x="4498595" y="1808187"/>
            <a:ext cx="3182112" cy="1795556"/>
          </a:xfrm>
          <a:prstGeom prst="rect">
            <a:avLst/>
          </a:prstGeom>
        </p:spPr>
        <p:txBody>
          <a:bodyPr wrap="square">
            <a:spAutoFit/>
          </a:bodyPr>
          <a:lstStyle/>
          <a:p>
            <a:pPr algn="ctr"/>
            <a:r>
              <a:rPr lang="en-US" sz="2400" b="1" cap="all" dirty="0">
                <a:solidFill>
                  <a:srgbClr val="000000"/>
                </a:solidFill>
              </a:rPr>
              <a:t>Bowring v Godwin </a:t>
            </a:r>
          </a:p>
          <a:p>
            <a:pPr algn="ctr">
              <a:spcAft>
                <a:spcPts val="800"/>
              </a:spcAft>
            </a:pPr>
            <a:r>
              <a:rPr lang="en-US" sz="2400" cap="all" dirty="0">
                <a:solidFill>
                  <a:srgbClr val="000000"/>
                </a:solidFill>
              </a:rPr>
              <a:t>(1977) </a:t>
            </a:r>
          </a:p>
          <a:p>
            <a:pPr algn="ctr"/>
            <a:r>
              <a:rPr lang="en-US" sz="1867" dirty="0">
                <a:solidFill>
                  <a:srgbClr val="000000"/>
                </a:solidFill>
              </a:rPr>
              <a:t>Psychiatric concerns </a:t>
            </a:r>
            <a:br>
              <a:rPr lang="en-US" sz="1867" dirty="0">
                <a:solidFill>
                  <a:srgbClr val="000000"/>
                </a:solidFill>
              </a:rPr>
            </a:br>
            <a:r>
              <a:rPr lang="en-US" sz="1867" dirty="0">
                <a:solidFill>
                  <a:srgbClr val="000000"/>
                </a:solidFill>
              </a:rPr>
              <a:t>were included as a “serious medical need”</a:t>
            </a:r>
          </a:p>
        </p:txBody>
      </p:sp>
      <p:sp>
        <p:nvSpPr>
          <p:cNvPr id="21" name="Rectangle 20"/>
          <p:cNvSpPr/>
          <p:nvPr/>
        </p:nvSpPr>
        <p:spPr>
          <a:xfrm>
            <a:off x="8024071" y="4085468"/>
            <a:ext cx="2999063" cy="1569660"/>
          </a:xfrm>
          <a:prstGeom prst="rect">
            <a:avLst/>
          </a:prstGeom>
        </p:spPr>
        <p:txBody>
          <a:bodyPr wrap="square">
            <a:spAutoFit/>
          </a:bodyPr>
          <a:lstStyle/>
          <a:p>
            <a:pPr algn="ctr"/>
            <a:r>
              <a:rPr lang="en-US" sz="2400" b="1" dirty="0">
                <a:solidFill>
                  <a:srgbClr val="000000"/>
                </a:solidFill>
              </a:rPr>
              <a:t>War on Drugs </a:t>
            </a:r>
            <a:r>
              <a:rPr lang="en-US" sz="2400" dirty="0">
                <a:solidFill>
                  <a:srgbClr val="000000"/>
                </a:solidFill>
              </a:rPr>
              <a:t>and </a:t>
            </a:r>
            <a:r>
              <a:rPr lang="en-US" sz="2400" b="1" dirty="0">
                <a:solidFill>
                  <a:srgbClr val="000000"/>
                </a:solidFill>
              </a:rPr>
              <a:t>Mandatory Minimum </a:t>
            </a:r>
            <a:r>
              <a:rPr lang="en-US" sz="2400" dirty="0">
                <a:solidFill>
                  <a:srgbClr val="000000"/>
                </a:solidFill>
              </a:rPr>
              <a:t>Sentencing; Elimination of </a:t>
            </a:r>
            <a:r>
              <a:rPr lang="en-US" sz="2400" b="1" dirty="0">
                <a:solidFill>
                  <a:srgbClr val="000000"/>
                </a:solidFill>
              </a:rPr>
              <a:t>parole</a:t>
            </a:r>
          </a:p>
        </p:txBody>
      </p:sp>
      <p:sp>
        <p:nvSpPr>
          <p:cNvPr id="23" name="Rectangle 22"/>
          <p:cNvSpPr/>
          <p:nvPr/>
        </p:nvSpPr>
        <p:spPr>
          <a:xfrm>
            <a:off x="1731676" y="4639468"/>
            <a:ext cx="1786066" cy="461665"/>
          </a:xfrm>
          <a:prstGeom prst="rect">
            <a:avLst/>
          </a:prstGeom>
        </p:spPr>
        <p:txBody>
          <a:bodyPr wrap="none">
            <a:spAutoFit/>
          </a:bodyPr>
          <a:lstStyle/>
          <a:p>
            <a:r>
              <a:rPr lang="en-US" sz="2400" b="1" dirty="0">
                <a:solidFill>
                  <a:srgbClr val="000000"/>
                </a:solidFill>
              </a:rPr>
              <a:t>Three Strikes</a:t>
            </a:r>
            <a:endParaRPr lang="en-US" sz="2400" dirty="0">
              <a:solidFill>
                <a:srgbClr val="000000"/>
              </a:solidFill>
            </a:endParaRPr>
          </a:p>
        </p:txBody>
      </p:sp>
      <p:sp>
        <p:nvSpPr>
          <p:cNvPr id="24" name="Rectangle 23"/>
          <p:cNvSpPr/>
          <p:nvPr/>
        </p:nvSpPr>
        <p:spPr>
          <a:xfrm>
            <a:off x="4572000" y="4023913"/>
            <a:ext cx="3048000" cy="1795363"/>
          </a:xfrm>
          <a:prstGeom prst="rect">
            <a:avLst/>
          </a:prstGeom>
        </p:spPr>
        <p:txBody>
          <a:bodyPr wrap="square">
            <a:spAutoFit/>
          </a:bodyPr>
          <a:lstStyle/>
          <a:p>
            <a:pPr algn="ctr">
              <a:spcAft>
                <a:spcPts val="800"/>
              </a:spcAft>
            </a:pPr>
            <a:r>
              <a:rPr lang="en-US" sz="2400" b="1" dirty="0">
                <a:solidFill>
                  <a:srgbClr val="000000"/>
                </a:solidFill>
              </a:rPr>
              <a:t>Deinstitutionalization</a:t>
            </a:r>
          </a:p>
          <a:p>
            <a:pPr algn="ctr"/>
            <a:r>
              <a:rPr lang="en-US" sz="1600" b="1" dirty="0">
                <a:solidFill>
                  <a:srgbClr val="000000"/>
                </a:solidFill>
              </a:rPr>
              <a:t>339</a:t>
            </a:r>
            <a:r>
              <a:rPr lang="en-US" sz="1600" dirty="0">
                <a:solidFill>
                  <a:srgbClr val="000000"/>
                </a:solidFill>
              </a:rPr>
              <a:t> beds per 100k (1955)</a:t>
            </a:r>
          </a:p>
          <a:p>
            <a:pPr algn="ctr"/>
            <a:r>
              <a:rPr lang="en-US" sz="1600" b="1" dirty="0">
                <a:solidFill>
                  <a:srgbClr val="000000"/>
                </a:solidFill>
              </a:rPr>
              <a:t>22</a:t>
            </a:r>
            <a:r>
              <a:rPr lang="en-US" sz="1600" dirty="0">
                <a:solidFill>
                  <a:srgbClr val="000000"/>
                </a:solidFill>
              </a:rPr>
              <a:t> beds per 100k (2005)</a:t>
            </a:r>
          </a:p>
          <a:p>
            <a:pPr algn="ctr"/>
            <a:r>
              <a:rPr lang="en-US" sz="1600" b="1" dirty="0">
                <a:solidFill>
                  <a:srgbClr val="000000"/>
                </a:solidFill>
              </a:rPr>
              <a:t>2</a:t>
            </a:r>
            <a:r>
              <a:rPr lang="en-US" sz="1600" dirty="0">
                <a:solidFill>
                  <a:srgbClr val="000000"/>
                </a:solidFill>
              </a:rPr>
              <a:t> beds per 100k (2005 – California)</a:t>
            </a:r>
          </a:p>
          <a:p>
            <a:pPr algn="ctr"/>
            <a:r>
              <a:rPr lang="en-US" sz="1600" b="1" dirty="0">
                <a:solidFill>
                  <a:srgbClr val="000000"/>
                </a:solidFill>
              </a:rPr>
              <a:t>3</a:t>
            </a:r>
            <a:r>
              <a:rPr lang="en-US" sz="1600" dirty="0">
                <a:solidFill>
                  <a:srgbClr val="000000"/>
                </a:solidFill>
              </a:rPr>
              <a:t> largest inpatient mental health treatment facilities</a:t>
            </a:r>
          </a:p>
        </p:txBody>
      </p:sp>
    </p:spTree>
    <p:extLst>
      <p:ext uri="{BB962C8B-B14F-4D97-AF65-F5344CB8AC3E}">
        <p14:creationId xmlns:p14="http://schemas.microsoft.com/office/powerpoint/2010/main" val="1331903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xit" presetSubtype="0" fill="hold" grpId="1" nodeType="with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xit" presetSubtype="0" fill="hold" grpId="1" nodeType="with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xit" presetSubtype="0" fill="hold" grpId="1"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xit" presetSubtype="0" fill="hold" grpId="1" nodeType="with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xit" presetSubtype="0" fill="hold" grpId="1" nodeType="with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sp>
        <p:nvSpPr>
          <p:cNvPr id="6" name="Text Placeholder 5"/>
          <p:cNvSpPr>
            <a:spLocks noGrp="1"/>
          </p:cNvSpPr>
          <p:nvPr>
            <p:ph type="body" sz="quarter" idx="16"/>
          </p:nvPr>
        </p:nvSpPr>
        <p:spPr>
          <a:xfrm>
            <a:off x="812800" y="1329528"/>
            <a:ext cx="10659533" cy="4233073"/>
          </a:xfrm>
        </p:spPr>
        <p:txBody>
          <a:bodyPr/>
          <a:lstStyle/>
          <a:p>
            <a:r>
              <a:rPr lang="en-US" dirty="0" smtClean="0"/>
              <a:t>Inmates </a:t>
            </a:r>
            <a:r>
              <a:rPr lang="en-US" dirty="0"/>
              <a:t>have a </a:t>
            </a:r>
            <a:r>
              <a:rPr lang="en-US" b="1" dirty="0" smtClean="0"/>
              <a:t>constitutional </a:t>
            </a:r>
            <a:r>
              <a:rPr lang="en-US" b="1" dirty="0"/>
              <a:t>right to health care </a:t>
            </a:r>
            <a:r>
              <a:rPr lang="en-US" dirty="0"/>
              <a:t>specifically because they cannot seek that care on their </a:t>
            </a:r>
            <a:r>
              <a:rPr lang="en-US" dirty="0" smtClean="0"/>
              <a:t>own</a:t>
            </a:r>
            <a:r>
              <a:rPr lang="en-US" sz="1067" dirty="0"/>
              <a:t>(1)</a:t>
            </a:r>
          </a:p>
          <a:p>
            <a:r>
              <a:rPr lang="en-US" dirty="0" smtClean="0"/>
              <a:t>Established </a:t>
            </a:r>
            <a:r>
              <a:rPr lang="en-US" dirty="0"/>
              <a:t>the legal benchmark of “</a:t>
            </a:r>
            <a:r>
              <a:rPr lang="en-US" b="1" dirty="0"/>
              <a:t>deliberate indifference</a:t>
            </a:r>
            <a:r>
              <a:rPr lang="en-US" dirty="0"/>
              <a:t>” to </a:t>
            </a:r>
            <a:r>
              <a:rPr lang="en-US" dirty="0" smtClean="0"/>
              <a:t>the inmate’s </a:t>
            </a:r>
            <a:r>
              <a:rPr lang="en-US" dirty="0"/>
              <a:t>“</a:t>
            </a:r>
            <a:r>
              <a:rPr lang="en-US" b="1" dirty="0"/>
              <a:t>serious medical needs</a:t>
            </a:r>
            <a:r>
              <a:rPr lang="en-US" dirty="0"/>
              <a:t>” as the criteria of judging the legality of a jurisdiction’s correctional </a:t>
            </a:r>
            <a:r>
              <a:rPr lang="en-US" dirty="0" smtClean="0"/>
              <a:t>health program</a:t>
            </a:r>
            <a:r>
              <a:rPr lang="en-US" sz="1067" dirty="0"/>
              <a:t>(2)</a:t>
            </a:r>
          </a:p>
          <a:p>
            <a:pPr lvl="3"/>
            <a:r>
              <a:rPr lang="en-US" sz="2133" dirty="0"/>
              <a:t>Unreasonably delayed or denied access to physician for diagnosis or treatment</a:t>
            </a:r>
            <a:r>
              <a:rPr lang="en-US" sz="1067" dirty="0"/>
              <a:t>(3)</a:t>
            </a:r>
          </a:p>
          <a:p>
            <a:pPr lvl="3"/>
            <a:r>
              <a:rPr lang="en-US" sz="2133" dirty="0"/>
              <a:t>Failure to administer physician prescribed treatment</a:t>
            </a:r>
            <a:r>
              <a:rPr lang="en-US" sz="1067" dirty="0"/>
              <a:t>(3)</a:t>
            </a:r>
          </a:p>
          <a:p>
            <a:pPr lvl="3"/>
            <a:r>
              <a:rPr lang="en-US" sz="2133" dirty="0"/>
              <a:t>Denial of professional medical judgment</a:t>
            </a:r>
            <a:r>
              <a:rPr lang="en-US" sz="1067" dirty="0"/>
              <a:t>(3)</a:t>
            </a:r>
          </a:p>
          <a:p>
            <a:r>
              <a:rPr lang="en-US" dirty="0" smtClean="0"/>
              <a:t>The </a:t>
            </a:r>
            <a:r>
              <a:rPr lang="en-US" dirty="0"/>
              <a:t>most commonly accepted definition is the </a:t>
            </a:r>
            <a:r>
              <a:rPr lang="en-US" b="1" dirty="0"/>
              <a:t>“community standard of care</a:t>
            </a:r>
            <a:r>
              <a:rPr lang="en-US" b="1" dirty="0" smtClean="0"/>
              <a:t>”</a:t>
            </a:r>
            <a:r>
              <a:rPr lang="en-US" sz="1067" dirty="0"/>
              <a:t>(4)</a:t>
            </a:r>
          </a:p>
        </p:txBody>
      </p:sp>
      <p:sp>
        <p:nvSpPr>
          <p:cNvPr id="5" name="Title 4"/>
          <p:cNvSpPr>
            <a:spLocks noGrp="1"/>
          </p:cNvSpPr>
          <p:nvPr>
            <p:ph type="title"/>
          </p:nvPr>
        </p:nvSpPr>
        <p:spPr>
          <a:xfrm>
            <a:off x="812800" y="262467"/>
            <a:ext cx="10659533" cy="1164167"/>
          </a:xfrm>
        </p:spPr>
        <p:txBody>
          <a:bodyPr/>
          <a:lstStyle/>
          <a:p>
            <a:r>
              <a:rPr lang="en-US" dirty="0" smtClean="0"/>
              <a:t>standard of care</a:t>
            </a:r>
            <a:endParaRPr lang="en-US" dirty="0"/>
          </a:p>
        </p:txBody>
      </p:sp>
      <p:sp>
        <p:nvSpPr>
          <p:cNvPr id="4" name="TextBox 3"/>
          <p:cNvSpPr txBox="1"/>
          <p:nvPr/>
        </p:nvSpPr>
        <p:spPr>
          <a:xfrm>
            <a:off x="927100" y="5286416"/>
            <a:ext cx="11785600" cy="749179"/>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Anno, 2004; McDonald, 1999</a:t>
            </a:r>
          </a:p>
          <a:p>
            <a:pPr marL="304792" indent="-304792">
              <a:buFontTx/>
              <a:buAutoNum type="arabicParenBoth"/>
            </a:pPr>
            <a:r>
              <a:rPr lang="en-US" sz="1067" dirty="0">
                <a:solidFill>
                  <a:srgbClr val="000000">
                    <a:lumMod val="50000"/>
                    <a:lumOff val="50000"/>
                  </a:srgbClr>
                </a:solidFill>
              </a:rPr>
              <a:t>Anno et al., 1996; Anno, 2004; Kinsella, 2004; Macmadu &amp; Rich, 2015; </a:t>
            </a:r>
            <a:r>
              <a:rPr lang="en-US" sz="1067" dirty="0" err="1">
                <a:solidFill>
                  <a:srgbClr val="000000">
                    <a:lumMod val="50000"/>
                    <a:lumOff val="50000"/>
                  </a:srgbClr>
                </a:solidFill>
              </a:rPr>
              <a:t>Raimer</a:t>
            </a:r>
            <a:r>
              <a:rPr lang="en-US" sz="1067" dirty="0">
                <a:solidFill>
                  <a:srgbClr val="000000">
                    <a:lumMod val="50000"/>
                    <a:lumOff val="50000"/>
                  </a:srgbClr>
                </a:solidFill>
              </a:rPr>
              <a:t> &amp; </a:t>
            </a:r>
            <a:r>
              <a:rPr lang="en-US" sz="1067" dirty="0" err="1">
                <a:solidFill>
                  <a:srgbClr val="000000">
                    <a:lumMod val="50000"/>
                    <a:lumOff val="50000"/>
                  </a:srgbClr>
                </a:solidFill>
              </a:rPr>
              <a:t>Stobo</a:t>
            </a:r>
            <a:r>
              <a:rPr lang="en-US" sz="1067" dirty="0">
                <a:solidFill>
                  <a:srgbClr val="000000">
                    <a:lumMod val="50000"/>
                    <a:lumOff val="50000"/>
                  </a:srgbClr>
                </a:solidFill>
              </a:rPr>
              <a:t>, 2004;US Department of Justice, Office of the Inspector General, 2008</a:t>
            </a:r>
          </a:p>
          <a:p>
            <a:pPr marL="304792" indent="-304792">
              <a:buFontTx/>
              <a:buAutoNum type="arabicParenBoth"/>
            </a:pPr>
            <a:r>
              <a:rPr lang="en-US" sz="1067" dirty="0">
                <a:solidFill>
                  <a:srgbClr val="000000">
                    <a:lumMod val="50000"/>
                    <a:lumOff val="50000"/>
                  </a:srgbClr>
                </a:solidFill>
              </a:rPr>
              <a:t>Kinsella, 2004; </a:t>
            </a:r>
            <a:r>
              <a:rPr lang="en-US" sz="1067" dirty="0" err="1">
                <a:solidFill>
                  <a:srgbClr val="000000">
                    <a:lumMod val="50000"/>
                    <a:lumOff val="50000"/>
                  </a:srgbClr>
                </a:solidFill>
              </a:rPr>
              <a:t>Rold</a:t>
            </a:r>
            <a:r>
              <a:rPr lang="en-US" sz="1067" dirty="0">
                <a:solidFill>
                  <a:srgbClr val="000000">
                    <a:lumMod val="50000"/>
                    <a:lumOff val="50000"/>
                  </a:srgbClr>
                </a:solidFill>
              </a:rPr>
              <a:t>, 2008</a:t>
            </a:r>
          </a:p>
          <a:p>
            <a:pPr marL="304792" indent="-304792">
              <a:buFontTx/>
              <a:buAutoNum type="arabicParenBoth"/>
            </a:pPr>
            <a:r>
              <a:rPr lang="en-US" sz="1067" dirty="0">
                <a:solidFill>
                  <a:srgbClr val="000000">
                    <a:lumMod val="50000"/>
                    <a:lumOff val="50000"/>
                  </a:srgbClr>
                </a:solidFill>
              </a:rPr>
              <a:t>Kinsella, 2004</a:t>
            </a:r>
          </a:p>
        </p:txBody>
      </p:sp>
    </p:spTree>
    <p:extLst>
      <p:ext uri="{BB962C8B-B14F-4D97-AF65-F5344CB8AC3E}">
        <p14:creationId xmlns:p14="http://schemas.microsoft.com/office/powerpoint/2010/main" val="25142980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4334706" y="-160299"/>
            <a:ext cx="3352584" cy="1077218"/>
          </a:xfrm>
          <a:prstGeom prst="rect">
            <a:avLst/>
          </a:prstGeom>
        </p:spPr>
        <p:txBody>
          <a:bodyPr wrap="none">
            <a:spAutoFit/>
          </a:bodyPr>
          <a:lstStyle/>
          <a:p>
            <a:r>
              <a:rPr lang="en-US" sz="6400" b="1" cap="all" dirty="0" smtClean="0">
                <a:solidFill>
                  <a:srgbClr val="FFFFFF"/>
                </a:solidFill>
              </a:rPr>
              <a:t>impacts </a:t>
            </a:r>
            <a:endParaRPr lang="en-US" sz="6400" b="1" cap="all" dirty="0">
              <a:solidFill>
                <a:srgbClr val="FFFFFF"/>
              </a:solidFill>
            </a:endParaRPr>
          </a:p>
        </p:txBody>
      </p:sp>
      <p:sp>
        <p:nvSpPr>
          <p:cNvPr id="4" name="Rectangle 3"/>
          <p:cNvSpPr/>
          <p:nvPr/>
        </p:nvSpPr>
        <p:spPr>
          <a:xfrm>
            <a:off x="2111671" y="1092201"/>
            <a:ext cx="7955960" cy="1200329"/>
          </a:xfrm>
          <a:prstGeom prst="rect">
            <a:avLst/>
          </a:prstGeom>
        </p:spPr>
        <p:txBody>
          <a:bodyPr wrap="none">
            <a:spAutoFit/>
          </a:bodyPr>
          <a:lstStyle/>
          <a:p>
            <a:pPr algn="ctr"/>
            <a:r>
              <a:rPr lang="en-US" sz="7200" b="1" dirty="0">
                <a:solidFill>
                  <a:srgbClr val="000000"/>
                </a:solidFill>
              </a:rPr>
              <a:t>1 </a:t>
            </a:r>
            <a:r>
              <a:rPr lang="en-US" sz="7200" b="1" cap="all" dirty="0">
                <a:solidFill>
                  <a:srgbClr val="FFC600"/>
                </a:solidFill>
              </a:rPr>
              <a:t>federal</a:t>
            </a:r>
            <a:r>
              <a:rPr lang="en-US" sz="7200" b="1" cap="all" dirty="0">
                <a:solidFill>
                  <a:srgbClr val="54585A">
                    <a:lumMod val="20000"/>
                    <a:lumOff val="80000"/>
                  </a:srgbClr>
                </a:solidFill>
              </a:rPr>
              <a:t> facility</a:t>
            </a:r>
          </a:p>
        </p:txBody>
      </p:sp>
      <p:sp>
        <p:nvSpPr>
          <p:cNvPr id="11" name="Rectangle 10"/>
          <p:cNvSpPr/>
          <p:nvPr/>
        </p:nvSpPr>
        <p:spPr>
          <a:xfrm>
            <a:off x="1928157" y="2401094"/>
            <a:ext cx="8322984" cy="1200329"/>
          </a:xfrm>
          <a:prstGeom prst="rect">
            <a:avLst/>
          </a:prstGeom>
        </p:spPr>
        <p:txBody>
          <a:bodyPr wrap="none">
            <a:spAutoFit/>
          </a:bodyPr>
          <a:lstStyle/>
          <a:p>
            <a:pPr algn="ctr"/>
            <a:r>
              <a:rPr lang="en-US" sz="7200" b="1" dirty="0">
                <a:solidFill>
                  <a:srgbClr val="000000"/>
                </a:solidFill>
              </a:rPr>
              <a:t>238 </a:t>
            </a:r>
            <a:r>
              <a:rPr lang="en-US" sz="7200" b="1" cap="all" dirty="0">
                <a:solidFill>
                  <a:srgbClr val="FFC600"/>
                </a:solidFill>
              </a:rPr>
              <a:t>State</a:t>
            </a:r>
            <a:r>
              <a:rPr lang="en-US" sz="7200" b="1" cap="all" dirty="0">
                <a:solidFill>
                  <a:srgbClr val="54585A">
                    <a:lumMod val="20000"/>
                    <a:lumOff val="80000"/>
                  </a:srgbClr>
                </a:solidFill>
              </a:rPr>
              <a:t> facilities</a:t>
            </a:r>
          </a:p>
        </p:txBody>
      </p:sp>
      <p:sp>
        <p:nvSpPr>
          <p:cNvPr id="12" name="Rectangle 11"/>
          <p:cNvSpPr/>
          <p:nvPr/>
        </p:nvSpPr>
        <p:spPr>
          <a:xfrm>
            <a:off x="3099092" y="4031992"/>
            <a:ext cx="5981125" cy="1713290"/>
          </a:xfrm>
          <a:prstGeom prst="rect">
            <a:avLst/>
          </a:prstGeom>
        </p:spPr>
        <p:txBody>
          <a:bodyPr wrap="none">
            <a:spAutoFit/>
          </a:bodyPr>
          <a:lstStyle/>
          <a:p>
            <a:pPr algn="ctr"/>
            <a:r>
              <a:rPr lang="en-US" sz="7200" b="1" dirty="0">
                <a:solidFill>
                  <a:srgbClr val="000000"/>
                </a:solidFill>
              </a:rPr>
              <a:t>32 </a:t>
            </a:r>
            <a:r>
              <a:rPr lang="en-US" sz="7200" b="1" cap="all" dirty="0">
                <a:solidFill>
                  <a:srgbClr val="FFC600"/>
                </a:solidFill>
              </a:rPr>
              <a:t>states</a:t>
            </a:r>
          </a:p>
          <a:p>
            <a:pPr algn="ctr">
              <a:lnSpc>
                <a:spcPts val="2000"/>
              </a:lnSpc>
            </a:pPr>
            <a:endParaRPr lang="en-US" sz="2400" dirty="0">
              <a:solidFill>
                <a:srgbClr val="000000"/>
              </a:solidFill>
            </a:endParaRPr>
          </a:p>
          <a:p>
            <a:pPr algn="ctr">
              <a:lnSpc>
                <a:spcPts val="2000"/>
              </a:lnSpc>
            </a:pPr>
            <a:r>
              <a:rPr lang="en-US" sz="2400" dirty="0">
                <a:solidFill>
                  <a:srgbClr val="000000"/>
                </a:solidFill>
              </a:rPr>
              <a:t>were under court order to </a:t>
            </a:r>
            <a:r>
              <a:rPr lang="en-US" sz="2400" b="1" dirty="0">
                <a:solidFill>
                  <a:srgbClr val="000000"/>
                </a:solidFill>
              </a:rPr>
              <a:t>improve conditions </a:t>
            </a:r>
            <a:r>
              <a:rPr lang="en-US" sz="1600" dirty="0">
                <a:solidFill>
                  <a:srgbClr val="000000"/>
                </a:solidFill>
              </a:rPr>
              <a:t>(2004)</a:t>
            </a:r>
          </a:p>
        </p:txBody>
      </p:sp>
      <p:sp>
        <p:nvSpPr>
          <p:cNvPr id="14" name="Rectangle 13"/>
          <p:cNvSpPr/>
          <p:nvPr/>
        </p:nvSpPr>
        <p:spPr>
          <a:xfrm>
            <a:off x="5656427" y="1957626"/>
            <a:ext cx="479618" cy="830997"/>
          </a:xfrm>
          <a:prstGeom prst="rect">
            <a:avLst/>
          </a:prstGeom>
        </p:spPr>
        <p:txBody>
          <a:bodyPr wrap="none">
            <a:spAutoFit/>
          </a:bodyPr>
          <a:lstStyle/>
          <a:p>
            <a:r>
              <a:rPr lang="en-US" sz="4800" dirty="0">
                <a:solidFill>
                  <a:srgbClr val="000000"/>
                </a:solidFill>
              </a:rPr>
              <a:t>+</a:t>
            </a:r>
          </a:p>
        </p:txBody>
      </p:sp>
      <p:sp>
        <p:nvSpPr>
          <p:cNvPr id="15" name="Rectangle 14"/>
          <p:cNvSpPr/>
          <p:nvPr/>
        </p:nvSpPr>
        <p:spPr>
          <a:xfrm>
            <a:off x="5745325" y="3441700"/>
            <a:ext cx="534121" cy="748988"/>
          </a:xfrm>
          <a:prstGeom prst="rect">
            <a:avLst/>
          </a:prstGeom>
        </p:spPr>
        <p:txBody>
          <a:bodyPr wrap="none">
            <a:spAutoFit/>
          </a:bodyPr>
          <a:lstStyle/>
          <a:p>
            <a:r>
              <a:rPr lang="en-US" sz="4267" dirty="0">
                <a:solidFill>
                  <a:srgbClr val="000000"/>
                </a:solidFill>
              </a:rPr>
              <a:t>in</a:t>
            </a:r>
          </a:p>
        </p:txBody>
      </p:sp>
    </p:spTree>
    <p:extLst>
      <p:ext uri="{BB962C8B-B14F-4D97-AF65-F5344CB8AC3E}">
        <p14:creationId xmlns:p14="http://schemas.microsoft.com/office/powerpoint/2010/main" val="570801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71800"/>
            <a:ext cx="12192000" cy="3886200"/>
          </a:xfrm>
          <a:prstGeom prst="rect">
            <a:avLst/>
          </a:prstGeom>
          <a:solidFill>
            <a:srgbClr val="54585A">
              <a:lumMod val="20000"/>
              <a:lumOff val="80000"/>
            </a:srgbClr>
          </a:solidFill>
          <a:ln w="25400" cap="flat" cmpd="sng" algn="ctr">
            <a:noFill/>
            <a:prstDash val="solid"/>
          </a:ln>
          <a:effectLst/>
        </p:spPr>
        <p:txBody>
          <a:bodyPr rtlCol="0" anchor="ctr"/>
          <a:lstStyle/>
          <a:p>
            <a:pPr algn="ctr">
              <a:defRPr/>
            </a:pPr>
            <a:endParaRPr lang="en-US" sz="2400" kern="0">
              <a:solidFill>
                <a:srgbClr val="000000"/>
              </a:solidFill>
            </a:endParaRPr>
          </a:p>
        </p:txBody>
      </p:sp>
      <p:sp>
        <p:nvSpPr>
          <p:cNvPr id="10" name="Rectangle 9"/>
          <p:cNvSpPr/>
          <p:nvPr/>
        </p:nvSpPr>
        <p:spPr>
          <a:xfrm>
            <a:off x="3505788"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IDENTIFY</a:t>
            </a:r>
          </a:p>
        </p:txBody>
      </p:sp>
      <p:sp>
        <p:nvSpPr>
          <p:cNvPr id="11" name="TextBox 10"/>
          <p:cNvSpPr txBox="1"/>
          <p:nvPr/>
        </p:nvSpPr>
        <p:spPr>
          <a:xfrm>
            <a:off x="3495548" y="3136457"/>
            <a:ext cx="2173880" cy="1733488"/>
          </a:xfrm>
          <a:prstGeom prst="rect">
            <a:avLst/>
          </a:prstGeom>
          <a:noFill/>
        </p:spPr>
        <p:txBody>
          <a:bodyPr wrap="square" lIns="0" rIns="0" rtlCol="0">
            <a:spAutoFit/>
          </a:bodyPr>
          <a:lstStyle/>
          <a:p>
            <a:r>
              <a:rPr lang="en-US" sz="2133" b="1" dirty="0">
                <a:solidFill>
                  <a:srgbClr val="000000"/>
                </a:solidFill>
              </a:rPr>
              <a:t>Identify </a:t>
            </a:r>
            <a:r>
              <a:rPr lang="en-US" sz="2133" dirty="0">
                <a:solidFill>
                  <a:srgbClr val="000000"/>
                </a:solidFill>
              </a:rPr>
              <a:t>the connections between prison health and underserved community health.</a:t>
            </a:r>
          </a:p>
        </p:txBody>
      </p:sp>
      <p:sp>
        <p:nvSpPr>
          <p:cNvPr id="13" name="Title 2"/>
          <p:cNvSpPr txBox="1">
            <a:spLocks/>
          </p:cNvSpPr>
          <p:nvPr/>
        </p:nvSpPr>
        <p:spPr>
          <a:xfrm>
            <a:off x="0" y="631025"/>
            <a:ext cx="12192000"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r>
              <a:rPr lang="en-US" sz="4267" dirty="0">
                <a:solidFill>
                  <a:srgbClr val="FFC600"/>
                </a:solidFill>
              </a:rPr>
              <a:t>learning</a:t>
            </a:r>
            <a:r>
              <a:rPr lang="en-US" sz="4267" b="0" dirty="0">
                <a:solidFill>
                  <a:srgbClr val="FFC600"/>
                </a:solidFill>
              </a:rPr>
              <a:t> </a:t>
            </a:r>
            <a:r>
              <a:rPr lang="en-US" sz="4267" b="0" dirty="0"/>
              <a:t>objectives</a:t>
            </a:r>
          </a:p>
        </p:txBody>
      </p:sp>
      <p:sp>
        <p:nvSpPr>
          <p:cNvPr id="14" name="Rectangle 13"/>
          <p:cNvSpPr/>
          <p:nvPr/>
        </p:nvSpPr>
        <p:spPr>
          <a:xfrm>
            <a:off x="529099"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ANALYZE</a:t>
            </a:r>
          </a:p>
        </p:txBody>
      </p:sp>
      <p:sp>
        <p:nvSpPr>
          <p:cNvPr id="15" name="Rectangle 14"/>
          <p:cNvSpPr/>
          <p:nvPr/>
        </p:nvSpPr>
        <p:spPr>
          <a:xfrm>
            <a:off x="6479135"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COMPARE</a:t>
            </a:r>
          </a:p>
        </p:txBody>
      </p:sp>
      <p:sp>
        <p:nvSpPr>
          <p:cNvPr id="16" name="Rectangle 15"/>
          <p:cNvSpPr/>
          <p:nvPr/>
        </p:nvSpPr>
        <p:spPr>
          <a:xfrm>
            <a:off x="9459401"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EXAMINE</a:t>
            </a:r>
          </a:p>
        </p:txBody>
      </p:sp>
      <p:sp>
        <p:nvSpPr>
          <p:cNvPr id="19" name="TextBox 18"/>
          <p:cNvSpPr txBox="1"/>
          <p:nvPr/>
        </p:nvSpPr>
        <p:spPr>
          <a:xfrm>
            <a:off x="592580" y="3136457"/>
            <a:ext cx="2330451" cy="1405256"/>
          </a:xfrm>
          <a:prstGeom prst="rect">
            <a:avLst/>
          </a:prstGeom>
          <a:noFill/>
        </p:spPr>
        <p:txBody>
          <a:bodyPr wrap="square" lIns="0" rIns="0" rtlCol="0">
            <a:spAutoFit/>
          </a:bodyPr>
          <a:lstStyle/>
          <a:p>
            <a:r>
              <a:rPr lang="en-US" sz="2133" b="1" dirty="0">
                <a:solidFill>
                  <a:srgbClr val="54585A">
                    <a:lumMod val="60000"/>
                    <a:lumOff val="40000"/>
                  </a:srgbClr>
                </a:solidFill>
              </a:rPr>
              <a:t>Analyze </a:t>
            </a:r>
            <a:r>
              <a:rPr lang="en-US" sz="2133" dirty="0">
                <a:solidFill>
                  <a:srgbClr val="54585A">
                    <a:lumMod val="60000"/>
                    <a:lumOff val="40000"/>
                  </a:srgbClr>
                </a:solidFill>
              </a:rPr>
              <a:t>the community health impacts of mass incarceration.</a:t>
            </a:r>
          </a:p>
        </p:txBody>
      </p:sp>
      <p:sp>
        <p:nvSpPr>
          <p:cNvPr id="20" name="TextBox 19"/>
          <p:cNvSpPr txBox="1"/>
          <p:nvPr/>
        </p:nvSpPr>
        <p:spPr>
          <a:xfrm>
            <a:off x="6502401" y="3136457"/>
            <a:ext cx="2320537" cy="1405256"/>
          </a:xfrm>
          <a:prstGeom prst="rect">
            <a:avLst/>
          </a:prstGeom>
          <a:noFill/>
        </p:spPr>
        <p:txBody>
          <a:bodyPr wrap="square" lIns="0" rIns="0" rtlCol="0">
            <a:spAutoFit/>
          </a:bodyPr>
          <a:lstStyle/>
          <a:p>
            <a:r>
              <a:rPr lang="en-US" sz="2133" b="1" dirty="0">
                <a:solidFill>
                  <a:srgbClr val="54585A">
                    <a:lumMod val="60000"/>
                    <a:lumOff val="40000"/>
                  </a:srgbClr>
                </a:solidFill>
              </a:rPr>
              <a:t>Compare </a:t>
            </a:r>
            <a:r>
              <a:rPr lang="en-US" sz="2133" dirty="0">
                <a:solidFill>
                  <a:srgbClr val="54585A">
                    <a:lumMod val="60000"/>
                    <a:lumOff val="40000"/>
                  </a:srgbClr>
                </a:solidFill>
              </a:rPr>
              <a:t>the different models of prison healthcare in relation to the built environment.</a:t>
            </a:r>
          </a:p>
        </p:txBody>
      </p:sp>
      <p:sp>
        <p:nvSpPr>
          <p:cNvPr id="21" name="TextBox 20"/>
          <p:cNvSpPr txBox="1"/>
          <p:nvPr/>
        </p:nvSpPr>
        <p:spPr>
          <a:xfrm>
            <a:off x="9518072" y="3136458"/>
            <a:ext cx="2064329" cy="1405256"/>
          </a:xfrm>
          <a:prstGeom prst="rect">
            <a:avLst/>
          </a:prstGeom>
          <a:noFill/>
        </p:spPr>
        <p:txBody>
          <a:bodyPr wrap="square" lIns="0" rIns="0" rtlCol="0">
            <a:spAutoFit/>
          </a:bodyPr>
          <a:lstStyle/>
          <a:p>
            <a:r>
              <a:rPr lang="en-US" sz="2133" b="1" dirty="0">
                <a:solidFill>
                  <a:srgbClr val="54585A">
                    <a:lumMod val="60000"/>
                    <a:lumOff val="40000"/>
                  </a:srgbClr>
                </a:solidFill>
              </a:rPr>
              <a:t>Examine</a:t>
            </a:r>
            <a:r>
              <a:rPr lang="en-US" sz="2133" dirty="0">
                <a:solidFill>
                  <a:srgbClr val="54585A">
                    <a:lumMod val="60000"/>
                    <a:lumOff val="40000"/>
                  </a:srgbClr>
                </a:solidFill>
              </a:rPr>
              <a:t> systematic improvements to expand access to care for less cost.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834" y="1800225"/>
            <a:ext cx="28956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1655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4" name="Rectangle 3"/>
          <p:cNvSpPr/>
          <p:nvPr/>
        </p:nvSpPr>
        <p:spPr>
          <a:xfrm>
            <a:off x="1117600" y="1859677"/>
            <a:ext cx="9956800" cy="2554354"/>
          </a:xfrm>
          <a:prstGeom prst="rect">
            <a:avLst/>
          </a:prstGeom>
        </p:spPr>
        <p:txBody>
          <a:bodyPr wrap="square">
            <a:spAutoFit/>
          </a:bodyPr>
          <a:lstStyle/>
          <a:p>
            <a:pPr algn="ctr"/>
            <a:r>
              <a:rPr lang="en-US" sz="5333" dirty="0">
                <a:solidFill>
                  <a:srgbClr val="000000"/>
                </a:solidFill>
              </a:rPr>
              <a:t>As compared to 20 years ago, today’s inmates are </a:t>
            </a:r>
            <a:r>
              <a:rPr lang="en-US" sz="5333" b="1" dirty="0">
                <a:solidFill>
                  <a:srgbClr val="FFC600"/>
                </a:solidFill>
              </a:rPr>
              <a:t>older</a:t>
            </a:r>
            <a:r>
              <a:rPr lang="en-US" sz="5333" dirty="0">
                <a:solidFill>
                  <a:srgbClr val="000000"/>
                </a:solidFill>
              </a:rPr>
              <a:t>, </a:t>
            </a:r>
            <a:r>
              <a:rPr lang="en-US" sz="5333" b="1" dirty="0">
                <a:solidFill>
                  <a:srgbClr val="FFC600"/>
                </a:solidFill>
              </a:rPr>
              <a:t>sicker</a:t>
            </a:r>
            <a:r>
              <a:rPr lang="en-US" sz="5333" dirty="0">
                <a:solidFill>
                  <a:srgbClr val="000000"/>
                </a:solidFill>
              </a:rPr>
              <a:t>, and receiving </a:t>
            </a:r>
            <a:r>
              <a:rPr lang="en-US" sz="5333" b="1" dirty="0">
                <a:solidFill>
                  <a:srgbClr val="FFC600"/>
                </a:solidFill>
              </a:rPr>
              <a:t>longer sentences</a:t>
            </a:r>
            <a:r>
              <a:rPr lang="en-US" sz="1067" dirty="0">
                <a:solidFill>
                  <a:srgbClr val="000000"/>
                </a:solidFill>
              </a:rPr>
              <a:t>(1)</a:t>
            </a:r>
          </a:p>
        </p:txBody>
      </p:sp>
      <p:sp>
        <p:nvSpPr>
          <p:cNvPr id="11" name="TextBox 10"/>
          <p:cNvSpPr txBox="1"/>
          <p:nvPr/>
        </p:nvSpPr>
        <p:spPr>
          <a:xfrm>
            <a:off x="927100" y="5783342"/>
            <a:ext cx="11785600" cy="256545"/>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Graves, 2007</a:t>
            </a:r>
          </a:p>
        </p:txBody>
      </p:sp>
      <p:sp>
        <p:nvSpPr>
          <p:cNvPr id="12" name="Rectangle 1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spTree>
    <p:extLst>
      <p:ext uri="{BB962C8B-B14F-4D97-AF65-F5344CB8AC3E}">
        <p14:creationId xmlns:p14="http://schemas.microsoft.com/office/powerpoint/2010/main" val="7785331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graphicFrame>
        <p:nvGraphicFramePr>
          <p:cNvPr id="4" name="Chart 3"/>
          <p:cNvGraphicFramePr/>
          <p:nvPr>
            <p:extLst/>
          </p:nvPr>
        </p:nvGraphicFramePr>
        <p:xfrm>
          <a:off x="5692153" y="2025133"/>
          <a:ext cx="4470400" cy="2980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nvPr>
        </p:nvGraphicFramePr>
        <p:xfrm>
          <a:off x="1930400" y="838200"/>
          <a:ext cx="72136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72529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graphicFrame>
        <p:nvGraphicFramePr>
          <p:cNvPr id="4" name="Chart 3"/>
          <p:cNvGraphicFramePr/>
          <p:nvPr>
            <p:extLst/>
          </p:nvPr>
        </p:nvGraphicFramePr>
        <p:xfrm>
          <a:off x="5692153" y="2025133"/>
          <a:ext cx="4470400" cy="298026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100896" y="1338342"/>
            <a:ext cx="3064933" cy="666786"/>
          </a:xfrm>
          <a:prstGeom prst="rect">
            <a:avLst/>
          </a:prstGeom>
        </p:spPr>
        <p:txBody>
          <a:bodyPr wrap="square">
            <a:spAutoFit/>
          </a:bodyPr>
          <a:lstStyle/>
          <a:p>
            <a:r>
              <a:rPr lang="en-US" sz="3733" b="1" dirty="0">
                <a:solidFill>
                  <a:srgbClr val="FFC600"/>
                </a:solidFill>
              </a:rPr>
              <a:t>42.8% </a:t>
            </a:r>
            <a:r>
              <a:rPr lang="en-US" sz="3733" b="1" dirty="0">
                <a:solidFill>
                  <a:srgbClr val="000000"/>
                </a:solidFill>
              </a:rPr>
              <a:t>of State</a:t>
            </a:r>
          </a:p>
        </p:txBody>
      </p:sp>
      <p:graphicFrame>
        <p:nvGraphicFramePr>
          <p:cNvPr id="12" name="Chart 11"/>
          <p:cNvGraphicFramePr/>
          <p:nvPr>
            <p:extLst/>
          </p:nvPr>
        </p:nvGraphicFramePr>
        <p:xfrm>
          <a:off x="1398163" y="2025133"/>
          <a:ext cx="4470400" cy="298026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537381" y="5054600"/>
            <a:ext cx="7234673" cy="666786"/>
          </a:xfrm>
          <a:prstGeom prst="rect">
            <a:avLst/>
          </a:prstGeom>
        </p:spPr>
        <p:txBody>
          <a:bodyPr wrap="none">
            <a:spAutoFit/>
          </a:bodyPr>
          <a:lstStyle/>
          <a:p>
            <a:r>
              <a:rPr lang="en-US" sz="3733" b="1" dirty="0">
                <a:solidFill>
                  <a:srgbClr val="000000"/>
                </a:solidFill>
              </a:rPr>
              <a:t>Prisoners Report a Chronic Condition</a:t>
            </a:r>
          </a:p>
        </p:txBody>
      </p:sp>
      <p:sp>
        <p:nvSpPr>
          <p:cNvPr id="6" name="Rectangle 5"/>
          <p:cNvSpPr/>
          <p:nvPr/>
        </p:nvSpPr>
        <p:spPr>
          <a:xfrm>
            <a:off x="6257879" y="1379379"/>
            <a:ext cx="3283271" cy="666786"/>
          </a:xfrm>
          <a:prstGeom prst="rect">
            <a:avLst/>
          </a:prstGeom>
        </p:spPr>
        <p:txBody>
          <a:bodyPr wrap="none">
            <a:spAutoFit/>
          </a:bodyPr>
          <a:lstStyle/>
          <a:p>
            <a:r>
              <a:rPr lang="en-US" sz="3733" b="1" dirty="0">
                <a:solidFill>
                  <a:srgbClr val="FFC600"/>
                </a:solidFill>
              </a:rPr>
              <a:t>38.5% </a:t>
            </a:r>
            <a:r>
              <a:rPr lang="en-US" sz="3733" b="1" dirty="0">
                <a:solidFill>
                  <a:srgbClr val="000000"/>
                </a:solidFill>
              </a:rPr>
              <a:t>of Federal</a:t>
            </a:r>
            <a:endParaRPr lang="en-US" sz="3733" dirty="0">
              <a:solidFill>
                <a:srgbClr val="000000"/>
              </a:solidFill>
            </a:endParaRPr>
          </a:p>
        </p:txBody>
      </p:sp>
    </p:spTree>
    <p:extLst>
      <p:ext uri="{BB962C8B-B14F-4D97-AF65-F5344CB8AC3E}">
        <p14:creationId xmlns:p14="http://schemas.microsoft.com/office/powerpoint/2010/main" val="405239839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2800" y="787400"/>
            <a:ext cx="10566400" cy="5283200"/>
          </a:xfrm>
          <a:prstGeom prst="rect">
            <a:avLst/>
          </a:prstGeom>
          <a:solidFill>
            <a:srgbClr val="54585A">
              <a:lumMod val="20000"/>
              <a:lumOff val="80000"/>
            </a:srgbClr>
          </a:solidFill>
          <a:ln w="25400" cap="flat" cmpd="sng" algn="ctr">
            <a:noFill/>
            <a:prstDash val="solid"/>
          </a:ln>
          <a:effectLst/>
        </p:spPr>
        <p:txBody>
          <a:bodyPr rtlCol="0" anchor="ctr"/>
          <a:lstStyle/>
          <a:p>
            <a:pPr algn="ctr">
              <a:defRPr/>
            </a:pPr>
            <a:endParaRPr lang="en-US" sz="2400" kern="0">
              <a:solidFill>
                <a:srgbClr val="000000"/>
              </a:solidFill>
            </a:endParaRPr>
          </a:p>
        </p:txBody>
      </p:sp>
      <p:sp>
        <p:nvSpPr>
          <p:cNvPr id="8" name="Title 4"/>
          <p:cNvSpPr txBox="1">
            <a:spLocks/>
          </p:cNvSpPr>
          <p:nvPr/>
        </p:nvSpPr>
        <p:spPr>
          <a:xfrm>
            <a:off x="812801" y="1130300"/>
            <a:ext cx="10528299" cy="4546601"/>
          </a:xfrm>
          <a:prstGeom prst="rect">
            <a:avLst/>
          </a:prstGeom>
        </p:spPr>
        <p:txBody>
          <a:bodyPr vert="horz" lIns="304800" tIns="60960" rIns="304800" bIns="60960" numCol="2" spcCol="274320" rtlCol="0" anchor="t"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marL="243834" indent="-243834" algn="l">
              <a:lnSpc>
                <a:spcPct val="100000"/>
              </a:lnSpc>
              <a:spcBef>
                <a:spcPct val="20000"/>
              </a:spcBef>
              <a:buSzPct val="75000"/>
              <a:buFont typeface="Wingdings" pitchFamily="2" charset="2"/>
              <a:buChar char="§"/>
            </a:pPr>
            <a:r>
              <a:rPr lang="en-US" sz="2400" b="0" cap="none" dirty="0"/>
              <a:t>On average older inmates also have </a:t>
            </a:r>
            <a:r>
              <a:rPr lang="en-US" sz="2400" cap="none" dirty="0"/>
              <a:t>three chronic conditions</a:t>
            </a:r>
            <a:r>
              <a:rPr lang="en-US" sz="1067" b="0" cap="none" dirty="0"/>
              <a:t>(1)</a:t>
            </a:r>
            <a:r>
              <a:rPr lang="en-US" sz="2400" b="0" cap="none" dirty="0"/>
              <a:t>, compared to two chronic conditions on average in </a:t>
            </a:r>
            <a:br>
              <a:rPr lang="en-US" sz="2400" b="0" cap="none" dirty="0"/>
            </a:br>
            <a:r>
              <a:rPr lang="en-US" sz="2400" b="0" cap="none" dirty="0"/>
              <a:t>the community</a:t>
            </a:r>
            <a:r>
              <a:rPr lang="en-US" sz="1067" b="0" cap="none" dirty="0"/>
              <a:t>(2)</a:t>
            </a:r>
            <a:r>
              <a:rPr lang="en-US" sz="2400" b="0" cap="none" dirty="0"/>
              <a:t>. </a:t>
            </a:r>
            <a:br>
              <a:rPr lang="en-US" sz="2400" b="0" cap="none" dirty="0"/>
            </a:br>
            <a:r>
              <a:rPr lang="en-US" sz="2400" b="0" cap="none" dirty="0"/>
              <a:t/>
            </a:r>
            <a:br>
              <a:rPr lang="en-US" sz="2400" b="0" cap="none" dirty="0"/>
            </a:br>
            <a:r>
              <a:rPr lang="en-US" sz="2400" b="0" cap="none" dirty="0"/>
              <a:t/>
            </a:r>
            <a:br>
              <a:rPr lang="en-US" sz="2400" b="0" cap="none" dirty="0"/>
            </a:br>
            <a:r>
              <a:rPr lang="en-US" sz="2400" b="0" cap="none" dirty="0"/>
              <a:t/>
            </a:r>
            <a:br>
              <a:rPr lang="en-US" sz="2400" b="0" cap="none" dirty="0"/>
            </a:br>
            <a:r>
              <a:rPr lang="en-US" sz="2400" b="0" cap="none" dirty="0"/>
              <a:t/>
            </a:r>
            <a:br>
              <a:rPr lang="en-US" sz="2400" b="0" cap="none" dirty="0"/>
            </a:br>
            <a:r>
              <a:rPr lang="en-US" sz="2400" b="0" cap="none" dirty="0"/>
              <a:t/>
            </a:r>
            <a:br>
              <a:rPr lang="en-US" sz="2400" b="0" cap="none" dirty="0"/>
            </a:br>
            <a:r>
              <a:rPr lang="en-US" sz="2400" b="0" cap="none" dirty="0"/>
              <a:t/>
            </a:r>
            <a:br>
              <a:rPr lang="en-US" sz="2400" b="0" cap="none" dirty="0"/>
            </a:br>
            <a:endParaRPr lang="en-US" sz="2400" b="0" cap="none" dirty="0"/>
          </a:p>
          <a:p>
            <a:pPr marL="243834" indent="-243834" algn="l">
              <a:lnSpc>
                <a:spcPct val="100000"/>
              </a:lnSpc>
              <a:spcBef>
                <a:spcPct val="20000"/>
              </a:spcBef>
              <a:buSzPct val="75000"/>
              <a:buFont typeface="Wingdings" pitchFamily="2" charset="2"/>
              <a:buChar char="§"/>
            </a:pPr>
            <a:r>
              <a:rPr lang="en-US" sz="2400" b="0" cap="none" dirty="0"/>
              <a:t>The </a:t>
            </a:r>
            <a:r>
              <a:rPr lang="en-US" sz="2400" cap="none" dirty="0"/>
              <a:t>most common </a:t>
            </a:r>
            <a:r>
              <a:rPr lang="en-US" sz="2400" b="0" cap="none" dirty="0"/>
              <a:t>chronic conditions among the incarcerated include </a:t>
            </a:r>
          </a:p>
          <a:p>
            <a:pPr marL="487668" lvl="1" indent="-243834">
              <a:spcBef>
                <a:spcPct val="20000"/>
              </a:spcBef>
              <a:buSzPct val="75000"/>
              <a:buFont typeface="Courier New" pitchFamily="49" charset="0"/>
              <a:buChar char="o"/>
            </a:pPr>
            <a:r>
              <a:rPr lang="en-US" sz="1867" dirty="0">
                <a:solidFill>
                  <a:srgbClr val="000000"/>
                </a:solidFill>
              </a:rPr>
              <a:t>heart disease </a:t>
            </a:r>
          </a:p>
          <a:p>
            <a:pPr marL="487668" lvl="1" indent="-243834">
              <a:spcBef>
                <a:spcPct val="20000"/>
              </a:spcBef>
              <a:buSzPct val="75000"/>
              <a:buFont typeface="Courier New" pitchFamily="49" charset="0"/>
              <a:buChar char="o"/>
            </a:pPr>
            <a:r>
              <a:rPr lang="en-US" sz="1867" dirty="0">
                <a:solidFill>
                  <a:srgbClr val="000000"/>
                </a:solidFill>
              </a:rPr>
              <a:t>diabetes </a:t>
            </a:r>
          </a:p>
          <a:p>
            <a:pPr marL="487668" lvl="1" indent="-243834">
              <a:spcBef>
                <a:spcPct val="20000"/>
              </a:spcBef>
              <a:buSzPct val="75000"/>
              <a:buFont typeface="Courier New" pitchFamily="49" charset="0"/>
              <a:buChar char="o"/>
            </a:pPr>
            <a:r>
              <a:rPr lang="en-US" sz="1867" dirty="0">
                <a:solidFill>
                  <a:srgbClr val="000000"/>
                </a:solidFill>
              </a:rPr>
              <a:t>arthritis </a:t>
            </a:r>
          </a:p>
          <a:p>
            <a:pPr marL="487668" lvl="1" indent="-243834">
              <a:spcBef>
                <a:spcPct val="20000"/>
              </a:spcBef>
              <a:buSzPct val="75000"/>
              <a:buFont typeface="Courier New" pitchFamily="49" charset="0"/>
              <a:buChar char="o"/>
            </a:pPr>
            <a:r>
              <a:rPr lang="en-US" sz="1867" dirty="0">
                <a:solidFill>
                  <a:srgbClr val="000000"/>
                </a:solidFill>
              </a:rPr>
              <a:t>cancer</a:t>
            </a:r>
            <a:r>
              <a:rPr lang="en-US" sz="1067" dirty="0">
                <a:solidFill>
                  <a:srgbClr val="000000"/>
                </a:solidFill>
              </a:rPr>
              <a:t>(3)</a:t>
            </a:r>
            <a:r>
              <a:rPr lang="en-US" sz="1600" dirty="0">
                <a:solidFill>
                  <a:srgbClr val="000000"/>
                </a:solidFill>
              </a:rPr>
              <a:t> </a:t>
            </a:r>
          </a:p>
          <a:p>
            <a:pPr marL="487668" lvl="1" indent="-243834">
              <a:spcBef>
                <a:spcPct val="20000"/>
              </a:spcBef>
              <a:buSzPct val="75000"/>
              <a:buFont typeface="Courier New" pitchFamily="49" charset="0"/>
              <a:buChar char="o"/>
            </a:pPr>
            <a:r>
              <a:rPr lang="en-US" sz="1867" dirty="0">
                <a:solidFill>
                  <a:srgbClr val="000000"/>
                </a:solidFill>
              </a:rPr>
              <a:t>hypertension </a:t>
            </a:r>
          </a:p>
          <a:p>
            <a:pPr marL="487668" lvl="1" indent="-243834">
              <a:spcBef>
                <a:spcPct val="20000"/>
              </a:spcBef>
              <a:buSzPct val="75000"/>
              <a:buFont typeface="Courier New" pitchFamily="49" charset="0"/>
              <a:buChar char="o"/>
            </a:pPr>
            <a:r>
              <a:rPr lang="en-US" sz="1867" dirty="0">
                <a:solidFill>
                  <a:srgbClr val="000000"/>
                </a:solidFill>
              </a:rPr>
              <a:t>ulcers</a:t>
            </a:r>
            <a:r>
              <a:rPr lang="en-US" sz="1600" dirty="0">
                <a:solidFill>
                  <a:srgbClr val="000000"/>
                </a:solidFill>
              </a:rPr>
              <a:t> </a:t>
            </a:r>
          </a:p>
          <a:p>
            <a:pPr marL="487668" lvl="1" indent="-243834">
              <a:spcBef>
                <a:spcPct val="20000"/>
              </a:spcBef>
              <a:buSzPct val="75000"/>
              <a:buFont typeface="Courier New" pitchFamily="49" charset="0"/>
              <a:buChar char="o"/>
            </a:pPr>
            <a:r>
              <a:rPr lang="en-US" sz="1867" dirty="0">
                <a:solidFill>
                  <a:srgbClr val="000000"/>
                </a:solidFill>
              </a:rPr>
              <a:t>prostrate issues</a:t>
            </a:r>
            <a:r>
              <a:rPr lang="en-US" sz="1067" dirty="0">
                <a:solidFill>
                  <a:srgbClr val="000000"/>
                </a:solidFill>
              </a:rPr>
              <a:t>(4)</a:t>
            </a:r>
            <a:r>
              <a:rPr lang="en-US" sz="1600" dirty="0">
                <a:solidFill>
                  <a:srgbClr val="000000"/>
                </a:solidFill>
              </a:rPr>
              <a:t> </a:t>
            </a:r>
          </a:p>
          <a:p>
            <a:pPr marL="487668" lvl="1" indent="-243834">
              <a:spcBef>
                <a:spcPct val="20000"/>
              </a:spcBef>
              <a:buSzPct val="75000"/>
              <a:buFont typeface="Courier New" pitchFamily="49" charset="0"/>
              <a:buChar char="o"/>
            </a:pPr>
            <a:r>
              <a:rPr lang="en-US" sz="1867" dirty="0">
                <a:solidFill>
                  <a:srgbClr val="000000"/>
                </a:solidFill>
              </a:rPr>
              <a:t>renal and pulmonary disease</a:t>
            </a:r>
            <a:r>
              <a:rPr lang="en-US" sz="1600" dirty="0">
                <a:solidFill>
                  <a:srgbClr val="000000"/>
                </a:solidFill>
              </a:rPr>
              <a:t> </a:t>
            </a:r>
          </a:p>
          <a:p>
            <a:pPr marL="487668" lvl="1" indent="-243834">
              <a:spcBef>
                <a:spcPct val="20000"/>
              </a:spcBef>
              <a:buSzPct val="75000"/>
              <a:buFont typeface="Courier New" pitchFamily="49" charset="0"/>
              <a:buChar char="o"/>
            </a:pPr>
            <a:r>
              <a:rPr lang="en-US" sz="1867" dirty="0">
                <a:solidFill>
                  <a:srgbClr val="000000"/>
                </a:solidFill>
              </a:rPr>
              <a:t>cirrhosis</a:t>
            </a:r>
          </a:p>
          <a:p>
            <a:pPr marL="487668" lvl="1" indent="-243834">
              <a:spcBef>
                <a:spcPct val="20000"/>
              </a:spcBef>
              <a:buSzPct val="75000"/>
              <a:buFont typeface="Courier New" pitchFamily="49" charset="0"/>
              <a:buChar char="o"/>
            </a:pPr>
            <a:r>
              <a:rPr lang="en-US" sz="1867" dirty="0">
                <a:solidFill>
                  <a:srgbClr val="000000"/>
                </a:solidFill>
              </a:rPr>
              <a:t>neurological disease</a:t>
            </a:r>
            <a:r>
              <a:rPr lang="en-US" sz="1067" dirty="0">
                <a:solidFill>
                  <a:srgbClr val="000000"/>
                </a:solidFill>
              </a:rPr>
              <a:t>(5)</a:t>
            </a:r>
            <a:r>
              <a:rPr lang="en-US" sz="1867" dirty="0">
                <a:solidFill>
                  <a:srgbClr val="000000"/>
                </a:solidFill>
              </a:rPr>
              <a:t>  </a:t>
            </a:r>
          </a:p>
        </p:txBody>
      </p:sp>
      <p:sp>
        <p:nvSpPr>
          <p:cNvPr id="9" name="Title 1"/>
          <p:cNvSpPr txBox="1">
            <a:spLocks/>
          </p:cNvSpPr>
          <p:nvPr/>
        </p:nvSpPr>
        <p:spPr>
          <a:xfrm>
            <a:off x="-152401" y="-25400"/>
            <a:ext cx="12496801"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r>
              <a:rPr lang="en-US" sz="6400" dirty="0">
                <a:solidFill>
                  <a:srgbClr val="FFC600"/>
                </a:solidFill>
              </a:rPr>
              <a:t>connections</a:t>
            </a:r>
            <a:endParaRPr lang="en-US" sz="6400" dirty="0"/>
          </a:p>
        </p:txBody>
      </p:sp>
      <p:sp>
        <p:nvSpPr>
          <p:cNvPr id="4" name="TextBox 3"/>
          <p:cNvSpPr txBox="1"/>
          <p:nvPr/>
        </p:nvSpPr>
        <p:spPr>
          <a:xfrm>
            <a:off x="825501" y="4984115"/>
            <a:ext cx="3581400" cy="954300"/>
          </a:xfrm>
          <a:prstGeom prst="rect">
            <a:avLst/>
          </a:prstGeom>
          <a:noFill/>
        </p:spPr>
        <p:txBody>
          <a:bodyPr wrap="square" rtlCol="0">
            <a:spAutoFit/>
          </a:bodyPr>
          <a:lstStyle/>
          <a:p>
            <a:pPr marL="304792" indent="-304792">
              <a:buFontTx/>
              <a:buAutoNum type="arabicParenBoth"/>
            </a:pPr>
            <a:r>
              <a:rPr lang="sv-SE" sz="1067" dirty="0">
                <a:solidFill>
                  <a:srgbClr val="000000">
                    <a:lumMod val="50000"/>
                    <a:lumOff val="50000"/>
                  </a:srgbClr>
                </a:solidFill>
              </a:rPr>
              <a:t>Mara, 2002; Mitka, 2004; Smyer &amp; Burbank, 2009</a:t>
            </a:r>
          </a:p>
          <a:p>
            <a:pPr marL="304792" indent="-304792">
              <a:buFontTx/>
              <a:buAutoNum type="arabicParenBoth"/>
            </a:pPr>
            <a:r>
              <a:rPr lang="da-DK" sz="1067" dirty="0">
                <a:solidFill>
                  <a:srgbClr val="000000">
                    <a:lumMod val="50000"/>
                    <a:lumOff val="50000"/>
                  </a:srgbClr>
                </a:solidFill>
              </a:rPr>
              <a:t>Mara, 2002 </a:t>
            </a:r>
          </a:p>
          <a:p>
            <a:pPr marL="304792" indent="-304792">
              <a:buFontTx/>
              <a:buAutoNum type="arabicParenBoth"/>
            </a:pPr>
            <a:r>
              <a:rPr lang="da-DK" sz="1067" dirty="0">
                <a:solidFill>
                  <a:srgbClr val="000000">
                    <a:lumMod val="50000"/>
                    <a:lumOff val="50000"/>
                  </a:srgbClr>
                </a:solidFill>
              </a:rPr>
              <a:t>Beckett et al., 2003; Williams et al., 2012</a:t>
            </a:r>
          </a:p>
          <a:p>
            <a:pPr marL="304792" indent="-304792">
              <a:buFontTx/>
              <a:buAutoNum type="arabicParenBoth"/>
            </a:pPr>
            <a:r>
              <a:rPr lang="da-DK" sz="1067" dirty="0">
                <a:solidFill>
                  <a:srgbClr val="000000">
                    <a:lumMod val="50000"/>
                    <a:lumOff val="50000"/>
                  </a:srgbClr>
                </a:solidFill>
              </a:rPr>
              <a:t>Anno et al., 2004; Colsher et al., 1992</a:t>
            </a:r>
          </a:p>
          <a:p>
            <a:pPr marL="304792" indent="-304792">
              <a:buFontTx/>
              <a:buAutoNum type="arabicParenBoth"/>
            </a:pPr>
            <a:r>
              <a:rPr lang="da-DK" sz="1067" dirty="0">
                <a:solidFill>
                  <a:srgbClr val="000000">
                    <a:lumMod val="50000"/>
                    <a:lumOff val="50000"/>
                  </a:srgbClr>
                </a:solidFill>
              </a:rPr>
              <a:t>Hall, 1990; Smyer &amp; Burbank, 2009</a:t>
            </a:r>
            <a:r>
              <a:rPr lang="da-DK" sz="1333" dirty="0">
                <a:solidFill>
                  <a:srgbClr val="000000">
                    <a:lumMod val="50000"/>
                    <a:lumOff val="50000"/>
                  </a:srgbClr>
                </a:solidFill>
              </a:rPr>
              <a:t>.</a:t>
            </a:r>
          </a:p>
        </p:txBody>
      </p:sp>
      <p:sp>
        <p:nvSpPr>
          <p:cNvPr id="6" name="Oval 5"/>
          <p:cNvSpPr/>
          <p:nvPr/>
        </p:nvSpPr>
        <p:spPr>
          <a:xfrm>
            <a:off x="1465580" y="3058584"/>
            <a:ext cx="1016000" cy="1016000"/>
          </a:xfrm>
          <a:prstGeom prst="ellipse">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733" dirty="0">
                <a:solidFill>
                  <a:srgbClr val="FFFFFF"/>
                </a:solidFill>
                <a:latin typeface="Arial Black" panose="020B0A04020102020204" pitchFamily="34" charset="0"/>
              </a:rPr>
              <a:t>03</a:t>
            </a:r>
          </a:p>
        </p:txBody>
      </p:sp>
      <p:sp>
        <p:nvSpPr>
          <p:cNvPr id="10" name="Oval 9"/>
          <p:cNvSpPr/>
          <p:nvPr/>
        </p:nvSpPr>
        <p:spPr>
          <a:xfrm>
            <a:off x="3713480" y="3058584"/>
            <a:ext cx="1016000" cy="1016000"/>
          </a:xfrm>
          <a:prstGeom prst="ellipse">
            <a:avLst/>
          </a:prstGeom>
          <a:solidFill>
            <a:schemeClr val="accent5"/>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733" dirty="0">
                <a:solidFill>
                  <a:srgbClr val="FFFFFF"/>
                </a:solidFill>
                <a:latin typeface="Arial Black" panose="020B0A04020102020204" pitchFamily="34" charset="0"/>
              </a:rPr>
              <a:t>02</a:t>
            </a:r>
          </a:p>
        </p:txBody>
      </p:sp>
      <p:sp>
        <p:nvSpPr>
          <p:cNvPr id="2" name="Rectangle 1"/>
          <p:cNvSpPr/>
          <p:nvPr/>
        </p:nvSpPr>
        <p:spPr>
          <a:xfrm>
            <a:off x="2822455" y="3357722"/>
            <a:ext cx="550151" cy="461665"/>
          </a:xfrm>
          <a:prstGeom prst="rect">
            <a:avLst/>
          </a:prstGeom>
        </p:spPr>
        <p:txBody>
          <a:bodyPr wrap="none">
            <a:spAutoFit/>
          </a:bodyPr>
          <a:lstStyle/>
          <a:p>
            <a:pPr algn="ctr"/>
            <a:r>
              <a:rPr lang="en-US" sz="2400" dirty="0">
                <a:solidFill>
                  <a:srgbClr val="000000"/>
                </a:solidFill>
              </a:rPr>
              <a:t>Vs.</a:t>
            </a:r>
          </a:p>
        </p:txBody>
      </p:sp>
    </p:spTree>
    <p:extLst>
      <p:ext uri="{BB962C8B-B14F-4D97-AF65-F5344CB8AC3E}">
        <p14:creationId xmlns:p14="http://schemas.microsoft.com/office/powerpoint/2010/main" val="1664498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2" y="5606348"/>
            <a:ext cx="10659532" cy="420756"/>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Bronson, Maruschak, &amp; </a:t>
            </a:r>
            <a:r>
              <a:rPr lang="en-US" sz="1067" dirty="0" err="1">
                <a:solidFill>
                  <a:srgbClr val="000000">
                    <a:lumMod val="50000"/>
                    <a:lumOff val="50000"/>
                  </a:srgbClr>
                </a:solidFill>
              </a:rPr>
              <a:t>Berzofsky</a:t>
            </a:r>
            <a:r>
              <a:rPr lang="en-US" sz="1067" dirty="0">
                <a:solidFill>
                  <a:srgbClr val="000000">
                    <a:lumMod val="50000"/>
                    <a:lumOff val="50000"/>
                  </a:srgbClr>
                </a:solidFill>
              </a:rPr>
              <a:t>, 2015</a:t>
            </a:r>
          </a:p>
          <a:p>
            <a:pPr marL="304792" indent="-304792">
              <a:buFontTx/>
              <a:buAutoNum type="arabicParenBoth"/>
            </a:pPr>
            <a:r>
              <a:rPr lang="da-DK" sz="1067" dirty="0">
                <a:solidFill>
                  <a:srgbClr val="000000">
                    <a:lumMod val="50000"/>
                    <a:lumOff val="50000"/>
                  </a:srgbClr>
                </a:solidFill>
              </a:rPr>
              <a:t>Bronson et al., 2015</a:t>
            </a:r>
          </a:p>
        </p:txBody>
      </p:sp>
      <p:sp>
        <p:nvSpPr>
          <p:cNvPr id="8" name="Title 4"/>
          <p:cNvSpPr txBox="1">
            <a:spLocks/>
          </p:cNvSpPr>
          <p:nvPr/>
        </p:nvSpPr>
        <p:spPr>
          <a:xfrm>
            <a:off x="812802" y="1130299"/>
            <a:ext cx="9804399" cy="4559301"/>
          </a:xfrm>
          <a:prstGeom prst="rect">
            <a:avLst/>
          </a:prstGeom>
        </p:spPr>
        <p:txBody>
          <a:bodyPr vert="horz" lIns="304800" tIns="60960" rIns="304800" bIns="60960" numCol="2" spcCol="182880" rtlCol="0" anchor="t"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marL="243834" indent="-243834" algn="l">
              <a:lnSpc>
                <a:spcPct val="100000"/>
              </a:lnSpc>
              <a:spcBef>
                <a:spcPct val="20000"/>
              </a:spcBef>
              <a:buSzPct val="75000"/>
              <a:buFont typeface="Wingdings" pitchFamily="2" charset="2"/>
              <a:buChar char="§"/>
            </a:pPr>
            <a:endParaRPr lang="en-US" sz="2400" b="0" cap="none" dirty="0"/>
          </a:p>
        </p:txBody>
      </p:sp>
      <p:sp>
        <p:nvSpPr>
          <p:cNvPr id="3" name="Text Placeholder 2"/>
          <p:cNvSpPr>
            <a:spLocks noGrp="1"/>
          </p:cNvSpPr>
          <p:nvPr>
            <p:ph type="body" sz="quarter" idx="16"/>
          </p:nvPr>
        </p:nvSpPr>
        <p:spPr>
          <a:xfrm>
            <a:off x="812800" y="914399"/>
            <a:ext cx="10553699" cy="4660901"/>
          </a:xfrm>
        </p:spPr>
        <p:txBody>
          <a:bodyPr numCol="2" spcCol="182880"/>
          <a:lstStyle/>
          <a:p>
            <a:pPr lvl="0"/>
            <a:r>
              <a:rPr lang="en-US" dirty="0" smtClean="0"/>
              <a:t>About </a:t>
            </a:r>
            <a:r>
              <a:rPr lang="en-US" b="1" dirty="0" smtClean="0"/>
              <a:t>three out of 10 </a:t>
            </a:r>
            <a:r>
              <a:rPr lang="en-US" dirty="0" smtClean="0"/>
              <a:t>state and federal inmates reported at least one disability in 2011-2012</a:t>
            </a:r>
            <a:r>
              <a:rPr lang="en-US" sz="1067" dirty="0"/>
              <a:t>(1)</a:t>
            </a:r>
            <a:r>
              <a:rPr lang="en-US" dirty="0" smtClean="0"/>
              <a:t>. </a:t>
            </a:r>
          </a:p>
          <a:p>
            <a:pPr lvl="0"/>
            <a:r>
              <a:rPr lang="en-US" dirty="0" smtClean="0"/>
              <a:t>The </a:t>
            </a:r>
            <a:r>
              <a:rPr lang="en-US" b="1" dirty="0" smtClean="0"/>
              <a:t>most common </a:t>
            </a:r>
            <a:r>
              <a:rPr lang="en-US" dirty="0" smtClean="0"/>
              <a:t/>
            </a:r>
            <a:br>
              <a:rPr lang="en-US" dirty="0" smtClean="0"/>
            </a:br>
            <a:r>
              <a:rPr lang="en-US" dirty="0" smtClean="0"/>
              <a:t>disabilities include</a:t>
            </a:r>
            <a:r>
              <a:rPr lang="en-US" sz="1067" dirty="0"/>
              <a:t>(2)</a:t>
            </a:r>
            <a:r>
              <a:rPr lang="en-US" dirty="0" smtClean="0"/>
              <a:t> </a:t>
            </a:r>
          </a:p>
          <a:p>
            <a:pPr lvl="1"/>
            <a:r>
              <a:rPr lang="en-US" dirty="0" smtClean="0"/>
              <a:t>vision </a:t>
            </a:r>
          </a:p>
          <a:p>
            <a:pPr lvl="1"/>
            <a:r>
              <a:rPr lang="en-US" dirty="0" smtClean="0"/>
              <a:t>hearing </a:t>
            </a:r>
          </a:p>
          <a:p>
            <a:pPr lvl="1"/>
            <a:r>
              <a:rPr lang="en-US" dirty="0" smtClean="0"/>
              <a:t>ambulatory </a:t>
            </a:r>
          </a:p>
          <a:p>
            <a:pPr lvl="1"/>
            <a:r>
              <a:rPr lang="en-US" dirty="0" smtClean="0"/>
              <a:t>self-care</a:t>
            </a:r>
          </a:p>
          <a:p>
            <a:pPr lvl="1"/>
            <a:r>
              <a:rPr lang="en-US" dirty="0" smtClean="0"/>
              <a:t>independent living </a:t>
            </a:r>
          </a:p>
          <a:p>
            <a:pPr lvl="1"/>
            <a:r>
              <a:rPr lang="en-US" dirty="0" smtClean="0"/>
              <a:t>cognitive </a:t>
            </a:r>
          </a:p>
          <a:p>
            <a:pPr lvl="0"/>
            <a:r>
              <a:rPr lang="en-US" dirty="0" smtClean="0"/>
              <a:t>Prisoners were nearly </a:t>
            </a:r>
            <a:r>
              <a:rPr lang="en-US" b="1" dirty="0" smtClean="0"/>
              <a:t>three times </a:t>
            </a:r>
            <a:r>
              <a:rPr lang="en-US" dirty="0" smtClean="0"/>
              <a:t>more likely to have a disability than those in the general community</a:t>
            </a:r>
            <a:r>
              <a:rPr lang="en-US" sz="1067" dirty="0"/>
              <a:t>(2)</a:t>
            </a:r>
            <a:r>
              <a:rPr lang="en-US" dirty="0" smtClean="0"/>
              <a:t>. </a:t>
            </a:r>
          </a:p>
          <a:p>
            <a:pPr lvl="0"/>
            <a:r>
              <a:rPr lang="en-US" dirty="0" smtClean="0"/>
              <a:t>Fifty four percent of prisoners surveyed reported a co-occurring chronic condition along with their disability</a:t>
            </a:r>
            <a:r>
              <a:rPr lang="en-US" sz="1067" dirty="0"/>
              <a:t>(2)</a:t>
            </a:r>
            <a:r>
              <a:rPr lang="en-US" dirty="0" smtClean="0"/>
              <a:t>. </a:t>
            </a:r>
          </a:p>
          <a:p>
            <a:endParaRPr lang="en-US" dirty="0"/>
          </a:p>
        </p:txBody>
      </p:sp>
      <p:graphicFrame>
        <p:nvGraphicFramePr>
          <p:cNvPr id="6" name="Chart 5"/>
          <p:cNvGraphicFramePr/>
          <p:nvPr>
            <p:extLst/>
          </p:nvPr>
        </p:nvGraphicFramePr>
        <p:xfrm>
          <a:off x="6389263" y="3498889"/>
          <a:ext cx="3838576" cy="255905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246296" y="4329497"/>
            <a:ext cx="2167705" cy="830997"/>
          </a:xfrm>
          <a:prstGeom prst="rect">
            <a:avLst/>
          </a:prstGeom>
        </p:spPr>
        <p:txBody>
          <a:bodyPr wrap="square">
            <a:spAutoFit/>
          </a:bodyPr>
          <a:lstStyle/>
          <a:p>
            <a:r>
              <a:rPr lang="en-US" sz="4800" b="1" dirty="0">
                <a:solidFill>
                  <a:srgbClr val="000000"/>
                </a:solidFill>
              </a:rPr>
              <a:t>54%</a:t>
            </a:r>
          </a:p>
        </p:txBody>
      </p:sp>
      <p:sp>
        <p:nvSpPr>
          <p:cNvPr id="11" name="Title 1"/>
          <p:cNvSpPr txBox="1">
            <a:spLocks noGrp="1"/>
          </p:cNvSpPr>
          <p:nvPr>
            <p:ph type="title"/>
          </p:nvPr>
        </p:nvSpPr>
        <p:spPr>
          <a:xfrm>
            <a:off x="0" y="177800"/>
            <a:ext cx="12192000" cy="787400"/>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r>
              <a:rPr lang="en-US" sz="6400" dirty="0">
                <a:solidFill>
                  <a:srgbClr val="FFC600"/>
                </a:solidFill>
              </a:rPr>
              <a:t>connections</a:t>
            </a:r>
            <a:endParaRPr lang="en-US" sz="6400" dirty="0"/>
          </a:p>
        </p:txBody>
      </p:sp>
    </p:spTree>
    <p:extLst>
      <p:ext uri="{BB962C8B-B14F-4D97-AF65-F5344CB8AC3E}">
        <p14:creationId xmlns:p14="http://schemas.microsoft.com/office/powerpoint/2010/main" val="320564600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graphicFrame>
        <p:nvGraphicFramePr>
          <p:cNvPr id="4" name="Chart 3"/>
          <p:cNvGraphicFramePr/>
          <p:nvPr>
            <p:extLst/>
          </p:nvPr>
        </p:nvGraphicFramePr>
        <p:xfrm>
          <a:off x="2844800" y="1261534"/>
          <a:ext cx="650240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100667" y="1041400"/>
            <a:ext cx="3064933" cy="2677656"/>
          </a:xfrm>
          <a:prstGeom prst="rect">
            <a:avLst/>
          </a:prstGeom>
        </p:spPr>
        <p:txBody>
          <a:bodyPr wrap="square">
            <a:spAutoFit/>
          </a:bodyPr>
          <a:lstStyle/>
          <a:p>
            <a:r>
              <a:rPr lang="en-US" sz="2800" b="1" dirty="0">
                <a:solidFill>
                  <a:srgbClr val="000000"/>
                </a:solidFill>
              </a:rPr>
              <a:t>Over </a:t>
            </a:r>
            <a:r>
              <a:rPr lang="en-US" sz="2800" b="1" dirty="0">
                <a:solidFill>
                  <a:srgbClr val="FFC600"/>
                </a:solidFill>
              </a:rPr>
              <a:t>50% </a:t>
            </a:r>
            <a:r>
              <a:rPr lang="en-US" sz="2800" b="1" dirty="0">
                <a:solidFill>
                  <a:srgbClr val="000000"/>
                </a:solidFill>
              </a:rPr>
              <a:t>of the incarcerated population suffers from symptoms of a psychiatric condition… </a:t>
            </a:r>
            <a:r>
              <a:rPr lang="en-US" sz="1600" dirty="0">
                <a:solidFill>
                  <a:srgbClr val="000000"/>
                </a:solidFill>
              </a:rPr>
              <a:t>(2015)</a:t>
            </a:r>
          </a:p>
        </p:txBody>
      </p:sp>
    </p:spTree>
    <p:extLst>
      <p:ext uri="{BB962C8B-B14F-4D97-AF65-F5344CB8AC3E}">
        <p14:creationId xmlns:p14="http://schemas.microsoft.com/office/powerpoint/2010/main" val="207693348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200362"/>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65B0"/>
                </a:solidFill>
                <a:effectLst/>
                <a:uLnTx/>
                <a:uFillTx/>
                <a:latin typeface="Arial"/>
                <a:ea typeface="+mj-ea"/>
                <a:cs typeface="+mj-cs"/>
              </a:rPr>
              <a:t>Masters Studio Series </a:t>
            </a:r>
          </a:p>
        </p:txBody>
      </p:sp>
      <p:sp>
        <p:nvSpPr>
          <p:cNvPr id="7" name="Content Placeholder 2"/>
          <p:cNvSpPr txBox="1">
            <a:spLocks/>
          </p:cNvSpPr>
          <p:nvPr/>
        </p:nvSpPr>
        <p:spPr>
          <a:xfrm>
            <a:off x="563418" y="1686080"/>
            <a:ext cx="11018982" cy="19253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3000" b="0" i="0" u="none" strike="noStrike" kern="1200" cap="none" spc="0" normalizeH="0" baseline="0" noProof="0" dirty="0">
                <a:ln>
                  <a:noFill/>
                </a:ln>
                <a:solidFill>
                  <a:sysClr val="windowText" lastClr="000000"/>
                </a:solidFill>
                <a:effectLst/>
                <a:uLnTx/>
                <a:uFillTx/>
                <a:latin typeface="Arial"/>
                <a:ea typeface="+mn-ea"/>
                <a:cs typeface="+mn-cs"/>
              </a:rPr>
              <a:t>The Academy’s multi-channel on-line approach provides emerging professionals, journeymen, and master professionals with convenient and economical opportunities to develop their chosen area of interest.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9" name="Rectangle 8"/>
          <p:cNvSpPr/>
          <p:nvPr/>
        </p:nvSpPr>
        <p:spPr>
          <a:xfrm>
            <a:off x="563418" y="3611418"/>
            <a:ext cx="11018982" cy="1477328"/>
          </a:xfrm>
          <a:prstGeom prst="rect">
            <a:avLst/>
          </a:prstGeom>
        </p:spPr>
        <p:txBody>
          <a:bodyPr wrap="square">
            <a:spAutoFit/>
          </a:bodyPr>
          <a:lstStyle/>
          <a:p>
            <a:pPr marL="0" marR="0" lvl="0" indent="0" algn="l" defTabSz="457200" rtl="0" eaLnBrk="1" fontAlgn="auto" latinLnBrk="0" hangingPunct="1">
              <a:lnSpc>
                <a:spcPct val="100000"/>
              </a:lnSpc>
              <a:spcBef>
                <a:spcPts val="672"/>
              </a:spcBef>
              <a:spcAft>
                <a:spcPts val="0"/>
              </a:spcAft>
              <a:buClrTx/>
              <a:buSzTx/>
              <a:buFontTx/>
              <a:buNone/>
              <a:tabLst/>
              <a:defRPr/>
            </a:pPr>
            <a:r>
              <a:rPr kumimoji="0" lang="en-US" sz="3000" b="0" i="0" u="none" strike="noStrike" kern="1200" cap="none" spc="0" normalizeH="0" baseline="0" noProof="0" dirty="0">
                <a:ln>
                  <a:noFill/>
                </a:ln>
                <a:solidFill>
                  <a:srgbClr val="0065B0"/>
                </a:solidFill>
                <a:effectLst/>
                <a:uLnTx/>
                <a:uFillTx/>
                <a:latin typeface="Arial"/>
                <a:ea typeface="+mn-ea"/>
                <a:cs typeface="+mn-cs"/>
              </a:rPr>
              <a:t>Masters Studio Series sessions are tailored to provide healthcare design professionals with sufficient exposure to jump-start interest in wanting to learn more.</a:t>
            </a:r>
            <a:endParaRPr kumimoji="0" lang="en-US" sz="1600" b="0" i="0" u="none" strike="noStrike" kern="1200" cap="none" spc="0" normalizeH="0" baseline="0" noProof="0" dirty="0">
              <a:ln>
                <a:noFill/>
              </a:ln>
              <a:solidFill>
                <a:srgbClr val="0065B0"/>
              </a:solidFill>
              <a:effectLst/>
              <a:uLnTx/>
              <a:uFillTx/>
              <a:latin typeface="Arial"/>
              <a:ea typeface="+mn-ea"/>
              <a:cs typeface="+mn-cs"/>
            </a:endParaRPr>
          </a:p>
        </p:txBody>
      </p:sp>
    </p:spTree>
    <p:extLst>
      <p:ext uri="{BB962C8B-B14F-4D97-AF65-F5344CB8AC3E}">
        <p14:creationId xmlns:p14="http://schemas.microsoft.com/office/powerpoint/2010/main" val="235913477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graphicFrame>
        <p:nvGraphicFramePr>
          <p:cNvPr id="4" name="Chart 3"/>
          <p:cNvGraphicFramePr/>
          <p:nvPr>
            <p:extLst/>
          </p:nvPr>
        </p:nvGraphicFramePr>
        <p:xfrm>
          <a:off x="2844800" y="1261534"/>
          <a:ext cx="650240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100667" y="1041401"/>
            <a:ext cx="3064933" cy="1384995"/>
          </a:xfrm>
          <a:prstGeom prst="rect">
            <a:avLst/>
          </a:prstGeom>
        </p:spPr>
        <p:txBody>
          <a:bodyPr wrap="square">
            <a:spAutoFit/>
          </a:bodyPr>
          <a:lstStyle/>
          <a:p>
            <a:r>
              <a:rPr lang="en-US" sz="2800" b="1" dirty="0">
                <a:solidFill>
                  <a:srgbClr val="000000"/>
                </a:solidFill>
              </a:rPr>
              <a:t>…</a:t>
            </a:r>
            <a:r>
              <a:rPr lang="en-US" sz="2800" b="1" dirty="0">
                <a:solidFill>
                  <a:srgbClr val="FFC600"/>
                </a:solidFill>
              </a:rPr>
              <a:t>70% </a:t>
            </a:r>
            <a:r>
              <a:rPr lang="en-US" sz="2800" b="1" dirty="0">
                <a:solidFill>
                  <a:srgbClr val="000000"/>
                </a:solidFill>
              </a:rPr>
              <a:t>of those have a substance abuse disorder </a:t>
            </a:r>
            <a:r>
              <a:rPr lang="en-US" sz="1600" dirty="0">
                <a:solidFill>
                  <a:srgbClr val="000000"/>
                </a:solidFill>
              </a:rPr>
              <a:t>(2012)</a:t>
            </a:r>
          </a:p>
        </p:txBody>
      </p:sp>
    </p:spTree>
    <p:extLst>
      <p:ext uri="{BB962C8B-B14F-4D97-AF65-F5344CB8AC3E}">
        <p14:creationId xmlns:p14="http://schemas.microsoft.com/office/powerpoint/2010/main" val="39145076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87400"/>
          </a:xfrm>
        </p:spPr>
        <p:txBody>
          <a:bodyPr/>
          <a:lstStyle/>
          <a:p>
            <a:pPr lvl="0"/>
            <a:r>
              <a:rPr lang="en-US" sz="6400" dirty="0">
                <a:solidFill>
                  <a:srgbClr val="FFC600"/>
                </a:solidFill>
              </a:rPr>
              <a:t>connections</a:t>
            </a:r>
            <a:endParaRPr lang="en-US" sz="6400" dirty="0"/>
          </a:p>
        </p:txBody>
      </p:sp>
      <p:sp>
        <p:nvSpPr>
          <p:cNvPr id="4" name="TextBox 3"/>
          <p:cNvSpPr txBox="1"/>
          <p:nvPr/>
        </p:nvSpPr>
        <p:spPr>
          <a:xfrm>
            <a:off x="812800" y="5283645"/>
            <a:ext cx="11785600" cy="749179"/>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Smyer &amp; Burbank, 2009</a:t>
            </a:r>
          </a:p>
          <a:p>
            <a:pPr marL="304792" indent="-304792">
              <a:buFontTx/>
              <a:buAutoNum type="arabicParenBoth"/>
            </a:pPr>
            <a:r>
              <a:rPr lang="da-DK" sz="1067" dirty="0">
                <a:solidFill>
                  <a:srgbClr val="000000">
                    <a:lumMod val="50000"/>
                    <a:lumOff val="50000"/>
                  </a:srgbClr>
                </a:solidFill>
              </a:rPr>
              <a:t>Mitka, 2004</a:t>
            </a:r>
          </a:p>
          <a:p>
            <a:pPr marL="304792" indent="-304792">
              <a:buFontTx/>
              <a:buAutoNum type="arabicParenBoth"/>
            </a:pPr>
            <a:r>
              <a:rPr lang="da-DK" sz="1067" dirty="0">
                <a:solidFill>
                  <a:srgbClr val="000000">
                    <a:lumMod val="50000"/>
                    <a:lumOff val="50000"/>
                  </a:srgbClr>
                </a:solidFill>
              </a:rPr>
              <a:t>Williams et al., 2012</a:t>
            </a:r>
          </a:p>
          <a:p>
            <a:pPr marL="304792" indent="-304792">
              <a:buFontTx/>
              <a:buAutoNum type="arabicParenBoth"/>
            </a:pPr>
            <a:r>
              <a:rPr lang="da-DK" sz="1067" dirty="0">
                <a:solidFill>
                  <a:srgbClr val="000000">
                    <a:lumMod val="50000"/>
                    <a:lumOff val="50000"/>
                  </a:srgbClr>
                </a:solidFill>
              </a:rPr>
              <a:t>Beckett et al., 2003</a:t>
            </a:r>
          </a:p>
        </p:txBody>
      </p:sp>
      <p:sp>
        <p:nvSpPr>
          <p:cNvPr id="8" name="Title 4"/>
          <p:cNvSpPr txBox="1">
            <a:spLocks/>
          </p:cNvSpPr>
          <p:nvPr/>
        </p:nvSpPr>
        <p:spPr>
          <a:xfrm>
            <a:off x="812803" y="1130300"/>
            <a:ext cx="9944099" cy="4546601"/>
          </a:xfrm>
          <a:prstGeom prst="rect">
            <a:avLst/>
          </a:prstGeom>
        </p:spPr>
        <p:txBody>
          <a:bodyPr vert="horz" lIns="304800" tIns="60960" rIns="304800" bIns="60960" rtlCol="0" anchor="t"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marL="243834" indent="-243834" algn="l">
              <a:lnSpc>
                <a:spcPct val="100000"/>
              </a:lnSpc>
              <a:spcBef>
                <a:spcPct val="20000"/>
              </a:spcBef>
              <a:buSzPct val="75000"/>
              <a:buFont typeface="Wingdings" pitchFamily="2" charset="2"/>
              <a:buChar char="§"/>
            </a:pPr>
            <a:endParaRPr lang="en-US" sz="2133" b="0" cap="none" dirty="0"/>
          </a:p>
        </p:txBody>
      </p:sp>
      <p:sp>
        <p:nvSpPr>
          <p:cNvPr id="9" name="Title 1"/>
          <p:cNvSpPr txBox="1">
            <a:spLocks/>
          </p:cNvSpPr>
          <p:nvPr/>
        </p:nvSpPr>
        <p:spPr>
          <a:xfrm>
            <a:off x="-152401" y="1"/>
            <a:ext cx="12496801"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endParaRPr lang="en-US" sz="3733" dirty="0"/>
          </a:p>
        </p:txBody>
      </p:sp>
      <p:sp>
        <p:nvSpPr>
          <p:cNvPr id="3" name="Text Placeholder 2"/>
          <p:cNvSpPr>
            <a:spLocks noGrp="1"/>
          </p:cNvSpPr>
          <p:nvPr>
            <p:ph type="body" sz="quarter" idx="16"/>
          </p:nvPr>
        </p:nvSpPr>
        <p:spPr>
          <a:xfrm>
            <a:off x="812802" y="914401"/>
            <a:ext cx="9944101" cy="4490113"/>
          </a:xfrm>
        </p:spPr>
        <p:txBody>
          <a:bodyPr numCol="2" spcCol="182880"/>
          <a:lstStyle/>
          <a:p>
            <a:pPr lvl="0"/>
            <a:r>
              <a:rPr lang="en-US" sz="2133" dirty="0"/>
              <a:t>Comorbidities exist in </a:t>
            </a:r>
            <a:r>
              <a:rPr lang="en-US" sz="2133" b="1" dirty="0"/>
              <a:t>85%</a:t>
            </a:r>
            <a:r>
              <a:rPr lang="en-US" sz="2133" dirty="0"/>
              <a:t> of elder inmate patients</a:t>
            </a:r>
            <a:r>
              <a:rPr lang="en-US" sz="1067" dirty="0"/>
              <a:t>(1)</a:t>
            </a:r>
            <a:r>
              <a:rPr lang="en-US" sz="2133" dirty="0"/>
              <a:t>, and at least </a:t>
            </a:r>
            <a:r>
              <a:rPr lang="en-US" sz="2133" b="1" dirty="0"/>
              <a:t>20%</a:t>
            </a:r>
            <a:r>
              <a:rPr lang="en-US" sz="2133" dirty="0"/>
              <a:t> have mental health disorders</a:t>
            </a:r>
            <a:r>
              <a:rPr lang="en-US" sz="1067" dirty="0"/>
              <a:t>(2)</a:t>
            </a:r>
            <a:r>
              <a:rPr lang="en-US" sz="2133" dirty="0"/>
              <a:t>. </a:t>
            </a:r>
          </a:p>
          <a:p>
            <a:pPr lvl="0"/>
            <a:r>
              <a:rPr lang="en-US" sz="2133" b="1" dirty="0"/>
              <a:t>Cognitive impairment </a:t>
            </a:r>
            <a:r>
              <a:rPr lang="en-US" sz="2133" dirty="0"/>
              <a:t>is the most common geriatric syndrome in prisons</a:t>
            </a:r>
            <a:r>
              <a:rPr lang="en-US" sz="1067" dirty="0"/>
              <a:t>(3)</a:t>
            </a:r>
            <a:r>
              <a:rPr lang="en-US" sz="2133" dirty="0"/>
              <a:t>.</a:t>
            </a:r>
          </a:p>
          <a:p>
            <a:pPr lvl="1"/>
            <a:r>
              <a:rPr lang="en-US" sz="1867" dirty="0"/>
              <a:t>Substance abuse</a:t>
            </a:r>
          </a:p>
          <a:p>
            <a:pPr lvl="1"/>
            <a:r>
              <a:rPr lang="en-US" sz="1867" dirty="0"/>
              <a:t>Stress and </a:t>
            </a:r>
          </a:p>
          <a:p>
            <a:pPr lvl="1"/>
            <a:r>
              <a:rPr lang="en-US" sz="1867" dirty="0"/>
              <a:t>Traumatic brain injury (TBI) </a:t>
            </a:r>
          </a:p>
          <a:p>
            <a:pPr lvl="0"/>
            <a:r>
              <a:rPr lang="en-US" sz="2133" dirty="0"/>
              <a:t>One study found that cognitive impairments were diagnosed in </a:t>
            </a:r>
            <a:r>
              <a:rPr lang="en-US" sz="2133" b="1" dirty="0"/>
              <a:t>40%</a:t>
            </a:r>
            <a:r>
              <a:rPr lang="en-US" sz="2133" dirty="0"/>
              <a:t> of inmates 55 years old and older</a:t>
            </a:r>
            <a:r>
              <a:rPr lang="en-US" sz="1067" dirty="0"/>
              <a:t>(3)</a:t>
            </a:r>
            <a:r>
              <a:rPr lang="en-US" sz="2133" dirty="0"/>
              <a:t>. </a:t>
            </a:r>
            <a:br>
              <a:rPr lang="en-US" sz="2133" dirty="0"/>
            </a:br>
            <a:endParaRPr lang="en-US" sz="2133" dirty="0"/>
          </a:p>
          <a:p>
            <a:pPr lvl="0"/>
            <a:endParaRPr lang="en-US" sz="2133" b="1" dirty="0"/>
          </a:p>
          <a:p>
            <a:pPr lvl="0"/>
            <a:endParaRPr lang="en-US" sz="2133" b="1" dirty="0"/>
          </a:p>
          <a:p>
            <a:pPr lvl="0"/>
            <a:r>
              <a:rPr lang="en-US" sz="2133" b="1" dirty="0"/>
              <a:t>Dementia</a:t>
            </a:r>
            <a:r>
              <a:rPr lang="en-US" sz="2133" dirty="0"/>
              <a:t> is one of the leading causes of higher healthcare costs within prisons</a:t>
            </a:r>
            <a:r>
              <a:rPr lang="en-US" sz="1067" dirty="0"/>
              <a:t>(3)</a:t>
            </a:r>
            <a:r>
              <a:rPr lang="en-US" sz="2133" dirty="0"/>
              <a:t>. </a:t>
            </a:r>
          </a:p>
          <a:p>
            <a:pPr lvl="0"/>
            <a:r>
              <a:rPr lang="en-US" sz="2133" dirty="0"/>
              <a:t>Many also suffer from other conditions that require constant care</a:t>
            </a:r>
            <a:r>
              <a:rPr lang="en-US" sz="1067" dirty="0"/>
              <a:t>(4)</a:t>
            </a:r>
            <a:r>
              <a:rPr lang="en-US" sz="2133" dirty="0"/>
              <a:t> </a:t>
            </a:r>
          </a:p>
          <a:p>
            <a:pPr lvl="1"/>
            <a:r>
              <a:rPr lang="en-US" sz="1867" b="1" dirty="0"/>
              <a:t>Parkinson’s</a:t>
            </a:r>
            <a:r>
              <a:rPr lang="en-US" sz="1867" dirty="0"/>
              <a:t> disease  </a:t>
            </a:r>
          </a:p>
          <a:p>
            <a:pPr lvl="1"/>
            <a:r>
              <a:rPr lang="en-US" sz="1867" b="1" dirty="0"/>
              <a:t>Alzheimer’s</a:t>
            </a:r>
            <a:r>
              <a:rPr lang="en-US" sz="1867" dirty="0"/>
              <a:t> disease  </a:t>
            </a:r>
          </a:p>
          <a:p>
            <a:pPr lvl="0"/>
            <a:r>
              <a:rPr lang="en-US" sz="2133" b="1" dirty="0"/>
              <a:t>Dementia, depression, anxiety </a:t>
            </a:r>
            <a:r>
              <a:rPr lang="en-US" sz="2133" dirty="0"/>
              <a:t>and other mental health issues are exacerbated by the prison environment</a:t>
            </a:r>
            <a:r>
              <a:rPr lang="en-US" sz="1067" dirty="0"/>
              <a:t>(4)</a:t>
            </a:r>
            <a:r>
              <a:rPr lang="en-US" sz="2133" dirty="0"/>
              <a:t> </a:t>
            </a:r>
          </a:p>
          <a:p>
            <a:pPr lvl="1"/>
            <a:r>
              <a:rPr lang="en-US" sz="1867" dirty="0"/>
              <a:t>Noise </a:t>
            </a:r>
          </a:p>
          <a:p>
            <a:pPr lvl="1"/>
            <a:r>
              <a:rPr lang="en-US" sz="1867" dirty="0"/>
              <a:t>Overcrowding</a:t>
            </a:r>
          </a:p>
          <a:p>
            <a:pPr lvl="1"/>
            <a:r>
              <a:rPr lang="en-US" sz="1867" dirty="0"/>
              <a:t>Other inmate behaviors </a:t>
            </a:r>
          </a:p>
          <a:p>
            <a:pPr marL="0" indent="0">
              <a:buNone/>
            </a:pPr>
            <a:endParaRPr lang="en-US" sz="2133" dirty="0"/>
          </a:p>
          <a:p>
            <a:endParaRPr lang="en-US" sz="2133" dirty="0"/>
          </a:p>
        </p:txBody>
      </p:sp>
    </p:spTree>
    <p:extLst>
      <p:ext uri="{BB962C8B-B14F-4D97-AF65-F5344CB8AC3E}">
        <p14:creationId xmlns:p14="http://schemas.microsoft.com/office/powerpoint/2010/main" val="58791333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sp>
        <p:nvSpPr>
          <p:cNvPr id="6" name="Text Placeholder 5"/>
          <p:cNvSpPr>
            <a:spLocks noGrp="1"/>
          </p:cNvSpPr>
          <p:nvPr>
            <p:ph type="body" sz="quarter" idx="16"/>
          </p:nvPr>
        </p:nvSpPr>
        <p:spPr>
          <a:xfrm>
            <a:off x="812800" y="990601"/>
            <a:ext cx="5181600" cy="4233073"/>
          </a:xfrm>
        </p:spPr>
        <p:txBody>
          <a:bodyPr/>
          <a:lstStyle/>
          <a:p>
            <a:r>
              <a:rPr lang="en-US" dirty="0" smtClean="0"/>
              <a:t>Most </a:t>
            </a:r>
            <a:r>
              <a:rPr lang="en-US" b="1" dirty="0"/>
              <a:t>male prisoners </a:t>
            </a:r>
            <a:r>
              <a:rPr lang="en-US" dirty="0"/>
              <a:t>are</a:t>
            </a:r>
            <a:r>
              <a:rPr lang="en-US" sz="1067" dirty="0"/>
              <a:t>(1)</a:t>
            </a:r>
            <a:r>
              <a:rPr lang="en-US" dirty="0"/>
              <a:t>…</a:t>
            </a:r>
          </a:p>
          <a:p>
            <a:pPr lvl="1"/>
            <a:r>
              <a:rPr lang="en-US" dirty="0"/>
              <a:t>Non-white</a:t>
            </a:r>
          </a:p>
          <a:p>
            <a:pPr lvl="1"/>
            <a:r>
              <a:rPr lang="en-US" dirty="0"/>
              <a:t>Poorly educated</a:t>
            </a:r>
          </a:p>
          <a:p>
            <a:pPr lvl="1"/>
            <a:r>
              <a:rPr lang="en-US" dirty="0"/>
              <a:t>Of low socioeconomic status</a:t>
            </a:r>
          </a:p>
          <a:p>
            <a:pPr lvl="1"/>
            <a:r>
              <a:rPr lang="en-US" dirty="0"/>
              <a:t>Prior drug users</a:t>
            </a:r>
          </a:p>
          <a:p>
            <a:pPr lvl="1"/>
            <a:r>
              <a:rPr lang="en-US" dirty="0"/>
              <a:t>Unattached, between 17 and 30 years old</a:t>
            </a:r>
          </a:p>
          <a:p>
            <a:pPr lvl="1"/>
            <a:r>
              <a:rPr lang="en-US" dirty="0"/>
              <a:t>From urban areas </a:t>
            </a:r>
          </a:p>
        </p:txBody>
      </p:sp>
      <p:sp>
        <p:nvSpPr>
          <p:cNvPr id="4" name="TextBox 3"/>
          <p:cNvSpPr txBox="1"/>
          <p:nvPr/>
        </p:nvSpPr>
        <p:spPr>
          <a:xfrm>
            <a:off x="927100" y="5619195"/>
            <a:ext cx="11785600" cy="420756"/>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Graves, 2007</a:t>
            </a:r>
          </a:p>
          <a:p>
            <a:pPr marL="304792" indent="-304792">
              <a:buFontTx/>
              <a:buAutoNum type="arabicParenBoth"/>
            </a:pPr>
            <a:r>
              <a:rPr lang="en-US" sz="1067" dirty="0">
                <a:solidFill>
                  <a:srgbClr val="000000">
                    <a:lumMod val="50000"/>
                    <a:lumOff val="50000"/>
                  </a:srgbClr>
                </a:solidFill>
              </a:rPr>
              <a:t>Covington, 2007</a:t>
            </a:r>
          </a:p>
        </p:txBody>
      </p:sp>
      <p:sp>
        <p:nvSpPr>
          <p:cNvPr id="13" name="Text Placeholder 5"/>
          <p:cNvSpPr txBox="1">
            <a:spLocks/>
          </p:cNvSpPr>
          <p:nvPr/>
        </p:nvSpPr>
        <p:spPr>
          <a:xfrm>
            <a:off x="5384800" y="990601"/>
            <a:ext cx="6197600" cy="4233073"/>
          </a:xfrm>
          <a:prstGeom prst="rect">
            <a:avLst/>
          </a:prstGeom>
        </p:spPr>
        <p:txBody>
          <a:bodyPr vert="horz" lIns="304800" tIns="60960" rIns="304800" bIns="60960" rtlCol="0">
            <a:noAutofit/>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rgbClr val="000000"/>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rgbClr val="000000"/>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rgbClr val="000000"/>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rgbClr val="000000"/>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Most </a:t>
            </a:r>
            <a:r>
              <a:rPr lang="en-US" sz="2400" b="1" dirty="0"/>
              <a:t>female prisoners </a:t>
            </a:r>
            <a:r>
              <a:rPr lang="en-US" sz="2400" dirty="0"/>
              <a:t>are</a:t>
            </a:r>
            <a:r>
              <a:rPr lang="en-US" sz="1067" dirty="0"/>
              <a:t>(2)</a:t>
            </a:r>
            <a:r>
              <a:rPr lang="en-US" sz="2400" dirty="0"/>
              <a:t>…</a:t>
            </a:r>
          </a:p>
          <a:p>
            <a:pPr lvl="1"/>
            <a:r>
              <a:rPr lang="en-US" sz="2133" dirty="0"/>
              <a:t>Disproportionately women of color</a:t>
            </a:r>
          </a:p>
          <a:p>
            <a:pPr lvl="1"/>
            <a:r>
              <a:rPr lang="en-US" sz="2133" dirty="0"/>
              <a:t>30–35 years of age</a:t>
            </a:r>
          </a:p>
          <a:p>
            <a:pPr lvl="1"/>
            <a:r>
              <a:rPr lang="en-US" sz="2133" dirty="0"/>
              <a:t>Typically convicted of a drug or drug-related crime</a:t>
            </a:r>
          </a:p>
          <a:p>
            <a:pPr lvl="1"/>
            <a:r>
              <a:rPr lang="en-US" sz="2133" dirty="0"/>
              <a:t>Suffering from fragmented families, where other family members are also in the criminal justice system</a:t>
            </a:r>
          </a:p>
          <a:p>
            <a:pPr lvl="1"/>
            <a:r>
              <a:rPr lang="en-US" sz="2133" dirty="0"/>
              <a:t>Survivors of physical and/or sexual abuse (as adults and children)</a:t>
            </a:r>
          </a:p>
          <a:p>
            <a:pPr lvl="1"/>
            <a:r>
              <a:rPr lang="en-US" sz="2133" dirty="0"/>
              <a:t>Suffering from substance abuse issues, as well as many physical and mental health problems</a:t>
            </a:r>
          </a:p>
          <a:p>
            <a:pPr lvl="1"/>
            <a:r>
              <a:rPr lang="en-US" sz="2133" dirty="0"/>
              <a:t>High school or GED graduates, but with little vocational training, and varied work histories</a:t>
            </a:r>
          </a:p>
        </p:txBody>
      </p:sp>
    </p:spTree>
    <p:extLst>
      <p:ext uri="{BB962C8B-B14F-4D97-AF65-F5344CB8AC3E}">
        <p14:creationId xmlns:p14="http://schemas.microsoft.com/office/powerpoint/2010/main" val="352466765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sp>
        <p:nvSpPr>
          <p:cNvPr id="6" name="Text Placeholder 5"/>
          <p:cNvSpPr>
            <a:spLocks noGrp="1"/>
          </p:cNvSpPr>
          <p:nvPr>
            <p:ph type="body" sz="quarter" idx="16"/>
          </p:nvPr>
        </p:nvSpPr>
        <p:spPr>
          <a:xfrm>
            <a:off x="812800" y="990601"/>
            <a:ext cx="10659533" cy="4233073"/>
          </a:xfrm>
        </p:spPr>
        <p:txBody>
          <a:bodyPr/>
          <a:lstStyle/>
          <a:p>
            <a:r>
              <a:rPr lang="en-US" dirty="0"/>
              <a:t>Before incarceration </a:t>
            </a:r>
            <a:r>
              <a:rPr lang="en-US" b="1" dirty="0"/>
              <a:t>70 percent </a:t>
            </a:r>
            <a:r>
              <a:rPr lang="en-US" dirty="0"/>
              <a:t>of female inmates were living on less than </a:t>
            </a:r>
            <a:r>
              <a:rPr lang="en-US" b="1" dirty="0"/>
              <a:t>$1,000 a month</a:t>
            </a:r>
            <a:r>
              <a:rPr lang="en-US" sz="1067" dirty="0"/>
              <a:t>(1)</a:t>
            </a:r>
          </a:p>
          <a:p>
            <a:r>
              <a:rPr lang="en-US" dirty="0"/>
              <a:t>Over </a:t>
            </a:r>
            <a:r>
              <a:rPr lang="en-US" b="1" dirty="0"/>
              <a:t>two thirds </a:t>
            </a:r>
            <a:r>
              <a:rPr lang="en-US" dirty="0"/>
              <a:t>of women in prison have children under the age of 18, and </a:t>
            </a:r>
            <a:r>
              <a:rPr lang="en-US" b="1" dirty="0"/>
              <a:t>15 percent </a:t>
            </a:r>
            <a:r>
              <a:rPr lang="en-US" dirty="0"/>
              <a:t>have infants that are six weeks old, or younger</a:t>
            </a:r>
            <a:r>
              <a:rPr lang="en-US" sz="1067" dirty="0"/>
              <a:t>(2)</a:t>
            </a:r>
          </a:p>
          <a:p>
            <a:r>
              <a:rPr lang="en-US" dirty="0"/>
              <a:t>Nearly </a:t>
            </a:r>
            <a:r>
              <a:rPr lang="en-US" b="1" dirty="0"/>
              <a:t>1.3 million </a:t>
            </a:r>
            <a:r>
              <a:rPr lang="en-US" dirty="0"/>
              <a:t>children have mothers who are incarcerated</a:t>
            </a:r>
            <a:r>
              <a:rPr lang="en-US" sz="1067" dirty="0"/>
              <a:t>(3)</a:t>
            </a:r>
          </a:p>
          <a:p>
            <a:r>
              <a:rPr lang="en-US" dirty="0"/>
              <a:t>Since 1991, there has been a </a:t>
            </a:r>
            <a:r>
              <a:rPr lang="en-US" b="1" dirty="0"/>
              <a:t>131 percent increase </a:t>
            </a:r>
            <a:r>
              <a:rPr lang="en-US" dirty="0"/>
              <a:t>in the number of women inmates who have minor children</a:t>
            </a:r>
            <a:r>
              <a:rPr lang="en-US" sz="1067" dirty="0"/>
              <a:t>(4)</a:t>
            </a:r>
            <a:r>
              <a:rPr lang="en-US" dirty="0"/>
              <a:t> </a:t>
            </a:r>
            <a:endParaRPr lang="en-US" dirty="0" smtClean="0"/>
          </a:p>
          <a:p>
            <a:r>
              <a:rPr lang="en-US" dirty="0"/>
              <a:t>Incarceration causes breakdowns of stable relationships, which results in risky sexual partnerships which then leads to increased rates of sexually transmitted diseases (STDs, HIV, and unwanted pregnancies</a:t>
            </a:r>
            <a:r>
              <a:rPr lang="en-US" dirty="0" smtClean="0"/>
              <a:t>)</a:t>
            </a:r>
            <a:r>
              <a:rPr lang="en-US" sz="1067" dirty="0"/>
              <a:t>(5)</a:t>
            </a:r>
            <a:r>
              <a:rPr lang="en-US" dirty="0" smtClean="0"/>
              <a:t> </a:t>
            </a:r>
            <a:endParaRPr lang="en-US" dirty="0"/>
          </a:p>
          <a:p>
            <a:endParaRPr lang="en-US" dirty="0"/>
          </a:p>
        </p:txBody>
      </p:sp>
      <p:sp>
        <p:nvSpPr>
          <p:cNvPr id="4" name="TextBox 3"/>
          <p:cNvSpPr txBox="1"/>
          <p:nvPr/>
        </p:nvSpPr>
        <p:spPr>
          <a:xfrm>
            <a:off x="927100" y="5156200"/>
            <a:ext cx="11785600" cy="913392"/>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Kruttschnitt, 2010</a:t>
            </a:r>
          </a:p>
          <a:p>
            <a:pPr marL="304792" indent="-304792">
              <a:buFontTx/>
              <a:buAutoNum type="arabicParenBoth"/>
            </a:pPr>
            <a:r>
              <a:rPr lang="en-US" sz="1067" dirty="0">
                <a:solidFill>
                  <a:srgbClr val="000000">
                    <a:lumMod val="50000"/>
                    <a:lumOff val="50000"/>
                  </a:srgbClr>
                </a:solidFill>
              </a:rPr>
              <a:t>Baldwin &amp; Jones, 2000; Braithwaite et al., 2008; Freudenberg, 2002; Kruttschnitt, 2010; Zaitzow, 1999</a:t>
            </a:r>
          </a:p>
          <a:p>
            <a:pPr marL="304792" indent="-304792">
              <a:buFontTx/>
              <a:buAutoNum type="arabicParenBoth"/>
            </a:pPr>
            <a:r>
              <a:rPr lang="en-US" sz="1067" dirty="0">
                <a:solidFill>
                  <a:srgbClr val="000000">
                    <a:lumMod val="50000"/>
                    <a:lumOff val="50000"/>
                  </a:srgbClr>
                </a:solidFill>
              </a:rPr>
              <a:t>Braithwaite et al., 2008</a:t>
            </a:r>
          </a:p>
          <a:p>
            <a:pPr marL="304792" indent="-304792">
              <a:buFontTx/>
              <a:buAutoNum type="arabicParenBoth"/>
            </a:pPr>
            <a:r>
              <a:rPr lang="en-US" sz="1067" dirty="0">
                <a:solidFill>
                  <a:srgbClr val="000000">
                    <a:lumMod val="50000"/>
                    <a:lumOff val="50000"/>
                  </a:srgbClr>
                </a:solidFill>
              </a:rPr>
              <a:t>Fisher &amp; Hatton, 2009; Hatton &amp; Fisher, 2011</a:t>
            </a:r>
          </a:p>
          <a:p>
            <a:pPr marL="304792" indent="-304792">
              <a:buFontTx/>
              <a:buAutoNum type="arabicParenBoth"/>
            </a:pPr>
            <a:r>
              <a:rPr lang="en-US" sz="1067" dirty="0">
                <a:solidFill>
                  <a:srgbClr val="000000">
                    <a:lumMod val="50000"/>
                    <a:lumOff val="50000"/>
                  </a:srgbClr>
                </a:solidFill>
              </a:rPr>
              <a:t>Rich et al., 2011; </a:t>
            </a:r>
            <a:r>
              <a:rPr lang="en-US" sz="1067" dirty="0" err="1">
                <a:solidFill>
                  <a:srgbClr val="000000">
                    <a:lumMod val="50000"/>
                    <a:lumOff val="50000"/>
                  </a:srgbClr>
                </a:solidFill>
              </a:rPr>
              <a:t>Schnittker</a:t>
            </a:r>
            <a:r>
              <a:rPr lang="en-US" sz="1067" dirty="0">
                <a:solidFill>
                  <a:srgbClr val="000000">
                    <a:lumMod val="50000"/>
                    <a:lumOff val="50000"/>
                  </a:srgbClr>
                </a:solidFill>
              </a:rPr>
              <a:t> et al., 2015; Winter, 2008</a:t>
            </a:r>
          </a:p>
        </p:txBody>
      </p:sp>
    </p:spTree>
    <p:extLst>
      <p:ext uri="{BB962C8B-B14F-4D97-AF65-F5344CB8AC3E}">
        <p14:creationId xmlns:p14="http://schemas.microsoft.com/office/powerpoint/2010/main" val="20629029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4" name="Rectangle 3"/>
          <p:cNvSpPr/>
          <p:nvPr/>
        </p:nvSpPr>
        <p:spPr>
          <a:xfrm>
            <a:off x="914400" y="1234202"/>
            <a:ext cx="10363200" cy="4195700"/>
          </a:xfrm>
          <a:prstGeom prst="rect">
            <a:avLst/>
          </a:prstGeom>
        </p:spPr>
        <p:txBody>
          <a:bodyPr wrap="square">
            <a:spAutoFit/>
          </a:bodyPr>
          <a:lstStyle/>
          <a:p>
            <a:pPr algn="ctr"/>
            <a:r>
              <a:rPr lang="en-US" sz="5333" dirty="0">
                <a:solidFill>
                  <a:srgbClr val="000000"/>
                </a:solidFill>
              </a:rPr>
              <a:t>Because no country has ever incarcerated their population at such </a:t>
            </a:r>
            <a:r>
              <a:rPr lang="en-US" sz="5333" b="1" dirty="0">
                <a:solidFill>
                  <a:srgbClr val="FFC600"/>
                </a:solidFill>
              </a:rPr>
              <a:t>high rates</a:t>
            </a:r>
            <a:r>
              <a:rPr lang="en-US" sz="5333" dirty="0">
                <a:solidFill>
                  <a:srgbClr val="000000"/>
                </a:solidFill>
              </a:rPr>
              <a:t>, the full social and public health effects may not be known for some time</a:t>
            </a:r>
            <a:r>
              <a:rPr lang="en-US" sz="1067" dirty="0">
                <a:solidFill>
                  <a:srgbClr val="000000"/>
                </a:solidFill>
              </a:rPr>
              <a:t>(1)</a:t>
            </a:r>
          </a:p>
        </p:txBody>
      </p:sp>
      <p:sp>
        <p:nvSpPr>
          <p:cNvPr id="11" name="TextBox 10"/>
          <p:cNvSpPr txBox="1"/>
          <p:nvPr/>
        </p:nvSpPr>
        <p:spPr>
          <a:xfrm>
            <a:off x="927100" y="5783342"/>
            <a:ext cx="11785600" cy="256545"/>
          </a:xfrm>
          <a:prstGeom prst="rect">
            <a:avLst/>
          </a:prstGeom>
          <a:noFill/>
        </p:spPr>
        <p:txBody>
          <a:bodyPr wrap="square" rtlCol="0">
            <a:spAutoFit/>
          </a:bodyPr>
          <a:lstStyle/>
          <a:p>
            <a:pPr marL="304792" indent="-304792">
              <a:buFontTx/>
              <a:buAutoNum type="arabicParenBoth"/>
            </a:pPr>
            <a:r>
              <a:rPr lang="nl-NL" sz="1067" dirty="0">
                <a:solidFill>
                  <a:srgbClr val="000000">
                    <a:lumMod val="50000"/>
                    <a:lumOff val="50000"/>
                  </a:srgbClr>
                </a:solidFill>
              </a:rPr>
              <a:t>Rich et al., 2011; Schnittker et al., 2015</a:t>
            </a:r>
            <a:endParaRPr lang="en-US" sz="1067" dirty="0">
              <a:solidFill>
                <a:srgbClr val="000000">
                  <a:lumMod val="50000"/>
                  <a:lumOff val="50000"/>
                </a:srgbClr>
              </a:solidFill>
            </a:endParaRPr>
          </a:p>
        </p:txBody>
      </p:sp>
      <p:sp>
        <p:nvSpPr>
          <p:cNvPr id="12" name="Rectangle 11"/>
          <p:cNvSpPr/>
          <p:nvPr/>
        </p:nvSpPr>
        <p:spPr>
          <a:xfrm>
            <a:off x="3505380" y="-160299"/>
            <a:ext cx="5346335" cy="1077218"/>
          </a:xfrm>
          <a:prstGeom prst="rect">
            <a:avLst/>
          </a:prstGeom>
        </p:spPr>
        <p:txBody>
          <a:bodyPr wrap="none">
            <a:spAutoFit/>
          </a:bodyPr>
          <a:lstStyle/>
          <a:p>
            <a:pPr algn="ctr"/>
            <a:r>
              <a:rPr lang="en-US" sz="6400" b="1" cap="all" dirty="0">
                <a:solidFill>
                  <a:srgbClr val="FFFFFF"/>
                </a:solidFill>
              </a:rPr>
              <a:t>connections </a:t>
            </a:r>
          </a:p>
        </p:txBody>
      </p:sp>
    </p:spTree>
    <p:extLst>
      <p:ext uri="{BB962C8B-B14F-4D97-AF65-F5344CB8AC3E}">
        <p14:creationId xmlns:p14="http://schemas.microsoft.com/office/powerpoint/2010/main" val="190344413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71800"/>
            <a:ext cx="12192000" cy="3886200"/>
          </a:xfrm>
          <a:prstGeom prst="rect">
            <a:avLst/>
          </a:prstGeom>
          <a:solidFill>
            <a:srgbClr val="54585A">
              <a:lumMod val="20000"/>
              <a:lumOff val="80000"/>
            </a:srgbClr>
          </a:solidFill>
          <a:ln w="25400" cap="flat" cmpd="sng" algn="ctr">
            <a:noFill/>
            <a:prstDash val="solid"/>
          </a:ln>
          <a:effectLst/>
        </p:spPr>
        <p:txBody>
          <a:bodyPr rtlCol="0" anchor="ctr"/>
          <a:lstStyle/>
          <a:p>
            <a:pPr algn="ctr">
              <a:defRPr/>
            </a:pPr>
            <a:endParaRPr lang="en-US" sz="2400" kern="0">
              <a:solidFill>
                <a:srgbClr val="000000"/>
              </a:solidFill>
            </a:endParaRPr>
          </a:p>
        </p:txBody>
      </p:sp>
      <p:sp>
        <p:nvSpPr>
          <p:cNvPr id="10" name="Rectangle 9"/>
          <p:cNvSpPr/>
          <p:nvPr/>
        </p:nvSpPr>
        <p:spPr>
          <a:xfrm>
            <a:off x="3497079"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IDENTIFY</a:t>
            </a:r>
          </a:p>
        </p:txBody>
      </p:sp>
      <p:sp>
        <p:nvSpPr>
          <p:cNvPr id="11" name="TextBox 10"/>
          <p:cNvSpPr txBox="1"/>
          <p:nvPr/>
        </p:nvSpPr>
        <p:spPr>
          <a:xfrm>
            <a:off x="3486839" y="3136457"/>
            <a:ext cx="2173880" cy="1733488"/>
          </a:xfrm>
          <a:prstGeom prst="rect">
            <a:avLst/>
          </a:prstGeom>
          <a:noFill/>
        </p:spPr>
        <p:txBody>
          <a:bodyPr wrap="square" lIns="0" rIns="0" rtlCol="0">
            <a:spAutoFit/>
          </a:bodyPr>
          <a:lstStyle/>
          <a:p>
            <a:r>
              <a:rPr lang="en-US" sz="2133" b="1" dirty="0">
                <a:solidFill>
                  <a:srgbClr val="54585A">
                    <a:lumMod val="60000"/>
                    <a:lumOff val="40000"/>
                  </a:srgbClr>
                </a:solidFill>
              </a:rPr>
              <a:t>Identify </a:t>
            </a:r>
            <a:r>
              <a:rPr lang="en-US" sz="2133" dirty="0">
                <a:solidFill>
                  <a:srgbClr val="54585A">
                    <a:lumMod val="60000"/>
                    <a:lumOff val="40000"/>
                  </a:srgbClr>
                </a:solidFill>
              </a:rPr>
              <a:t>the connections between prison health and underserved community health.</a:t>
            </a:r>
          </a:p>
        </p:txBody>
      </p:sp>
      <p:sp>
        <p:nvSpPr>
          <p:cNvPr id="13" name="Title 2"/>
          <p:cNvSpPr txBox="1">
            <a:spLocks/>
          </p:cNvSpPr>
          <p:nvPr/>
        </p:nvSpPr>
        <p:spPr>
          <a:xfrm>
            <a:off x="0" y="631025"/>
            <a:ext cx="12192000"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r>
              <a:rPr lang="en-US" sz="4267" dirty="0">
                <a:solidFill>
                  <a:srgbClr val="FFC600"/>
                </a:solidFill>
              </a:rPr>
              <a:t>learning</a:t>
            </a:r>
            <a:r>
              <a:rPr lang="en-US" sz="4267" b="0" dirty="0">
                <a:solidFill>
                  <a:srgbClr val="FFC600"/>
                </a:solidFill>
              </a:rPr>
              <a:t> </a:t>
            </a:r>
            <a:r>
              <a:rPr lang="en-US" sz="4267" b="0" dirty="0"/>
              <a:t>objectives</a:t>
            </a:r>
          </a:p>
        </p:txBody>
      </p:sp>
      <p:sp>
        <p:nvSpPr>
          <p:cNvPr id="14" name="Rectangle 13"/>
          <p:cNvSpPr/>
          <p:nvPr/>
        </p:nvSpPr>
        <p:spPr>
          <a:xfrm>
            <a:off x="520390"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ANALYZE</a:t>
            </a:r>
          </a:p>
        </p:txBody>
      </p:sp>
      <p:sp>
        <p:nvSpPr>
          <p:cNvPr id="15" name="Rectangle 14"/>
          <p:cNvSpPr/>
          <p:nvPr/>
        </p:nvSpPr>
        <p:spPr>
          <a:xfrm>
            <a:off x="6479135"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COMPARE</a:t>
            </a:r>
          </a:p>
        </p:txBody>
      </p:sp>
      <p:sp>
        <p:nvSpPr>
          <p:cNvPr id="16" name="Rectangle 15"/>
          <p:cNvSpPr/>
          <p:nvPr/>
        </p:nvSpPr>
        <p:spPr>
          <a:xfrm>
            <a:off x="9459401"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EXAMINE</a:t>
            </a:r>
          </a:p>
        </p:txBody>
      </p:sp>
      <p:sp>
        <p:nvSpPr>
          <p:cNvPr id="19" name="TextBox 18"/>
          <p:cNvSpPr txBox="1"/>
          <p:nvPr/>
        </p:nvSpPr>
        <p:spPr>
          <a:xfrm>
            <a:off x="583871" y="3136457"/>
            <a:ext cx="2330451" cy="1405256"/>
          </a:xfrm>
          <a:prstGeom prst="rect">
            <a:avLst/>
          </a:prstGeom>
          <a:noFill/>
        </p:spPr>
        <p:txBody>
          <a:bodyPr wrap="square" lIns="0" rIns="0" rtlCol="0">
            <a:spAutoFit/>
          </a:bodyPr>
          <a:lstStyle/>
          <a:p>
            <a:r>
              <a:rPr lang="en-US" sz="2133" b="1" dirty="0">
                <a:solidFill>
                  <a:srgbClr val="54585A">
                    <a:lumMod val="60000"/>
                    <a:lumOff val="40000"/>
                  </a:srgbClr>
                </a:solidFill>
              </a:rPr>
              <a:t>Analyze </a:t>
            </a:r>
            <a:r>
              <a:rPr lang="en-US" sz="2133" dirty="0">
                <a:solidFill>
                  <a:srgbClr val="54585A">
                    <a:lumMod val="60000"/>
                    <a:lumOff val="40000"/>
                  </a:srgbClr>
                </a:solidFill>
              </a:rPr>
              <a:t>the community health impacts of mass incarceration.</a:t>
            </a:r>
          </a:p>
        </p:txBody>
      </p:sp>
      <p:sp>
        <p:nvSpPr>
          <p:cNvPr id="20" name="TextBox 19"/>
          <p:cNvSpPr txBox="1"/>
          <p:nvPr/>
        </p:nvSpPr>
        <p:spPr>
          <a:xfrm>
            <a:off x="6502401" y="3136457"/>
            <a:ext cx="2320537" cy="1405256"/>
          </a:xfrm>
          <a:prstGeom prst="rect">
            <a:avLst/>
          </a:prstGeom>
          <a:noFill/>
        </p:spPr>
        <p:txBody>
          <a:bodyPr wrap="square" lIns="0" rIns="0" rtlCol="0">
            <a:spAutoFit/>
          </a:bodyPr>
          <a:lstStyle/>
          <a:p>
            <a:r>
              <a:rPr lang="en-US" sz="2133" b="1" dirty="0">
                <a:solidFill>
                  <a:srgbClr val="000000"/>
                </a:solidFill>
              </a:rPr>
              <a:t>Compare </a:t>
            </a:r>
            <a:r>
              <a:rPr lang="en-US" sz="2133" dirty="0">
                <a:solidFill>
                  <a:srgbClr val="000000"/>
                </a:solidFill>
              </a:rPr>
              <a:t>the different models of prison healthcare in relation to the built environment.</a:t>
            </a:r>
          </a:p>
        </p:txBody>
      </p:sp>
      <p:sp>
        <p:nvSpPr>
          <p:cNvPr id="21" name="TextBox 20"/>
          <p:cNvSpPr txBox="1"/>
          <p:nvPr/>
        </p:nvSpPr>
        <p:spPr>
          <a:xfrm>
            <a:off x="9518072" y="3136458"/>
            <a:ext cx="2064329" cy="1405256"/>
          </a:xfrm>
          <a:prstGeom prst="rect">
            <a:avLst/>
          </a:prstGeom>
          <a:noFill/>
        </p:spPr>
        <p:txBody>
          <a:bodyPr wrap="square" lIns="0" rIns="0" rtlCol="0">
            <a:spAutoFit/>
          </a:bodyPr>
          <a:lstStyle/>
          <a:p>
            <a:r>
              <a:rPr lang="en-US" sz="2133" b="1" dirty="0">
                <a:solidFill>
                  <a:srgbClr val="54585A">
                    <a:lumMod val="60000"/>
                    <a:lumOff val="40000"/>
                  </a:srgbClr>
                </a:solidFill>
              </a:rPr>
              <a:t>Examine</a:t>
            </a:r>
            <a:r>
              <a:rPr lang="en-US" sz="2133" dirty="0">
                <a:solidFill>
                  <a:srgbClr val="54585A">
                    <a:lumMod val="60000"/>
                    <a:lumOff val="40000"/>
                  </a:srgbClr>
                </a:solidFill>
              </a:rPr>
              <a:t> systematic improvements to expand access to care for less cost.</a:t>
            </a:r>
          </a:p>
        </p:txBody>
      </p:sp>
      <p:sp>
        <p:nvSpPr>
          <p:cNvPr id="17" name="Rectangle 16"/>
          <p:cNvSpPr/>
          <p:nvPr/>
        </p:nvSpPr>
        <p:spPr>
          <a:xfrm>
            <a:off x="6128098" y="1993900"/>
            <a:ext cx="2870200" cy="323543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Tree>
    <p:extLst>
      <p:ext uri="{BB962C8B-B14F-4D97-AF65-F5344CB8AC3E}">
        <p14:creationId xmlns:p14="http://schemas.microsoft.com/office/powerpoint/2010/main" val="206584336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grpSp>
      <p:sp>
        <p:nvSpPr>
          <p:cNvPr id="2" name="Rectangle 1"/>
          <p:cNvSpPr/>
          <p:nvPr/>
        </p:nvSpPr>
        <p:spPr>
          <a:xfrm>
            <a:off x="4160526" y="-160299"/>
            <a:ext cx="3762953" cy="1077218"/>
          </a:xfrm>
          <a:prstGeom prst="rect">
            <a:avLst/>
          </a:prstGeom>
        </p:spPr>
        <p:txBody>
          <a:bodyPr wrap="none">
            <a:spAutoFit/>
          </a:bodyPr>
          <a:lstStyle/>
          <a:p>
            <a:r>
              <a:rPr lang="en-US" sz="6400" b="1" cap="all" dirty="0" smtClean="0">
                <a:solidFill>
                  <a:srgbClr val="FFFFFF"/>
                </a:solidFill>
              </a:rPr>
              <a:t>compare </a:t>
            </a:r>
            <a:endParaRPr lang="en-US" sz="6400" b="1" cap="all" dirty="0">
              <a:solidFill>
                <a:srgbClr val="FFFFFF"/>
              </a:solidFill>
            </a:endParaRPr>
          </a:p>
        </p:txBody>
      </p:sp>
      <p:sp>
        <p:nvSpPr>
          <p:cNvPr id="4" name="Rectangle 3"/>
          <p:cNvSpPr/>
          <p:nvPr/>
        </p:nvSpPr>
        <p:spPr>
          <a:xfrm>
            <a:off x="1759580" y="2894341"/>
            <a:ext cx="1393330" cy="379656"/>
          </a:xfrm>
          <a:prstGeom prst="rect">
            <a:avLst/>
          </a:prstGeom>
        </p:spPr>
        <p:txBody>
          <a:bodyPr wrap="none">
            <a:spAutoFit/>
          </a:bodyPr>
          <a:lstStyle/>
          <a:p>
            <a:pPr algn="ctr"/>
            <a:r>
              <a:rPr lang="en-US" sz="1867" dirty="0">
                <a:solidFill>
                  <a:srgbClr val="000000"/>
                </a:solidFill>
              </a:rPr>
              <a:t>On site (local)</a:t>
            </a:r>
          </a:p>
        </p:txBody>
      </p:sp>
      <p:sp>
        <p:nvSpPr>
          <p:cNvPr id="15" name="Rectangle 14"/>
          <p:cNvSpPr/>
          <p:nvPr/>
        </p:nvSpPr>
        <p:spPr>
          <a:xfrm>
            <a:off x="3759201" y="2894342"/>
            <a:ext cx="1938060" cy="379656"/>
          </a:xfrm>
          <a:prstGeom prst="rect">
            <a:avLst/>
          </a:prstGeom>
        </p:spPr>
        <p:txBody>
          <a:bodyPr wrap="square">
            <a:spAutoFit/>
          </a:bodyPr>
          <a:lstStyle/>
          <a:p>
            <a:pPr algn="ctr"/>
            <a:r>
              <a:rPr lang="en-US" sz="1867" dirty="0">
                <a:solidFill>
                  <a:srgbClr val="000000"/>
                </a:solidFill>
              </a:rPr>
              <a:t>On site (regional)</a:t>
            </a:r>
          </a:p>
        </p:txBody>
      </p:sp>
      <p:sp>
        <p:nvSpPr>
          <p:cNvPr id="16" name="Rectangle 15"/>
          <p:cNvSpPr/>
          <p:nvPr/>
        </p:nvSpPr>
        <p:spPr>
          <a:xfrm>
            <a:off x="6705600" y="2894341"/>
            <a:ext cx="801630" cy="379656"/>
          </a:xfrm>
          <a:prstGeom prst="rect">
            <a:avLst/>
          </a:prstGeom>
        </p:spPr>
        <p:txBody>
          <a:bodyPr wrap="none">
            <a:spAutoFit/>
          </a:bodyPr>
          <a:lstStyle/>
          <a:p>
            <a:r>
              <a:rPr lang="en-US" sz="1867" dirty="0">
                <a:solidFill>
                  <a:srgbClr val="000000"/>
                </a:solidFill>
              </a:rPr>
              <a:t>Off site</a:t>
            </a:r>
          </a:p>
        </p:txBody>
      </p:sp>
      <p:sp>
        <p:nvSpPr>
          <p:cNvPr id="17" name="Rectangle 16"/>
          <p:cNvSpPr/>
          <p:nvPr/>
        </p:nvSpPr>
        <p:spPr>
          <a:xfrm>
            <a:off x="8707576" y="2907041"/>
            <a:ext cx="1382814" cy="379656"/>
          </a:xfrm>
          <a:prstGeom prst="rect">
            <a:avLst/>
          </a:prstGeom>
        </p:spPr>
        <p:txBody>
          <a:bodyPr wrap="none">
            <a:spAutoFit/>
          </a:bodyPr>
          <a:lstStyle/>
          <a:p>
            <a:r>
              <a:rPr lang="en-US" sz="1867" dirty="0">
                <a:solidFill>
                  <a:srgbClr val="000000"/>
                </a:solidFill>
              </a:rPr>
              <a:t>Telemedicine </a:t>
            </a:r>
          </a:p>
        </p:txBody>
      </p:sp>
      <p:sp>
        <p:nvSpPr>
          <p:cNvPr id="18" name="Rectangle 17"/>
          <p:cNvSpPr/>
          <p:nvPr/>
        </p:nvSpPr>
        <p:spPr>
          <a:xfrm>
            <a:off x="959997" y="3280937"/>
            <a:ext cx="2616742" cy="502766"/>
          </a:xfrm>
          <a:prstGeom prst="rect">
            <a:avLst/>
          </a:prstGeom>
        </p:spPr>
        <p:txBody>
          <a:bodyPr wrap="none">
            <a:spAutoFit/>
          </a:bodyPr>
          <a:lstStyle/>
          <a:p>
            <a:pPr algn="ctr"/>
            <a:r>
              <a:rPr lang="en-US" sz="2667" b="1" cap="all" dirty="0">
                <a:solidFill>
                  <a:srgbClr val="000000"/>
                </a:solidFill>
              </a:rPr>
              <a:t>•  Partnerships</a:t>
            </a:r>
          </a:p>
        </p:txBody>
      </p:sp>
      <p:sp>
        <p:nvSpPr>
          <p:cNvPr id="19" name="Rectangle 18"/>
          <p:cNvSpPr/>
          <p:nvPr/>
        </p:nvSpPr>
        <p:spPr>
          <a:xfrm>
            <a:off x="960531" y="787400"/>
            <a:ext cx="4314258" cy="502766"/>
          </a:xfrm>
          <a:prstGeom prst="rect">
            <a:avLst/>
          </a:prstGeom>
        </p:spPr>
        <p:txBody>
          <a:bodyPr wrap="none">
            <a:spAutoFit/>
          </a:bodyPr>
          <a:lstStyle/>
          <a:p>
            <a:pPr algn="ctr"/>
            <a:r>
              <a:rPr lang="en-US" sz="2667" b="1" cap="all" dirty="0">
                <a:solidFill>
                  <a:srgbClr val="000000"/>
                </a:solidFill>
              </a:rPr>
              <a:t>•  Where</a:t>
            </a:r>
            <a:r>
              <a:rPr lang="en-US" sz="2667" cap="all" dirty="0">
                <a:solidFill>
                  <a:srgbClr val="000000"/>
                </a:solidFill>
              </a:rPr>
              <a:t> care takes place</a:t>
            </a:r>
          </a:p>
        </p:txBody>
      </p:sp>
      <p:sp>
        <p:nvSpPr>
          <p:cNvPr id="24" name="Rectangle 23"/>
          <p:cNvSpPr/>
          <p:nvPr/>
        </p:nvSpPr>
        <p:spPr>
          <a:xfrm>
            <a:off x="1884423" y="5368053"/>
            <a:ext cx="1139759" cy="666977"/>
          </a:xfrm>
          <a:prstGeom prst="rect">
            <a:avLst/>
          </a:prstGeom>
        </p:spPr>
        <p:txBody>
          <a:bodyPr wrap="square">
            <a:spAutoFit/>
          </a:bodyPr>
          <a:lstStyle/>
          <a:p>
            <a:pPr algn="ctr"/>
            <a:r>
              <a:rPr lang="en-US" sz="1867" dirty="0">
                <a:solidFill>
                  <a:srgbClr val="000000"/>
                </a:solidFill>
              </a:rPr>
              <a:t>Public Health</a:t>
            </a:r>
          </a:p>
        </p:txBody>
      </p:sp>
      <p:sp>
        <p:nvSpPr>
          <p:cNvPr id="25" name="Rectangle 24"/>
          <p:cNvSpPr/>
          <p:nvPr/>
        </p:nvSpPr>
        <p:spPr>
          <a:xfrm>
            <a:off x="3920551" y="5372973"/>
            <a:ext cx="1827341" cy="666977"/>
          </a:xfrm>
          <a:prstGeom prst="rect">
            <a:avLst/>
          </a:prstGeom>
        </p:spPr>
        <p:txBody>
          <a:bodyPr wrap="square">
            <a:spAutoFit/>
          </a:bodyPr>
          <a:lstStyle/>
          <a:p>
            <a:pPr algn="ctr"/>
            <a:r>
              <a:rPr lang="en-US" sz="1867" dirty="0">
                <a:solidFill>
                  <a:srgbClr val="000000"/>
                </a:solidFill>
              </a:rPr>
              <a:t>Academic </a:t>
            </a:r>
            <a:br>
              <a:rPr lang="en-US" sz="1867" dirty="0">
                <a:solidFill>
                  <a:srgbClr val="000000"/>
                </a:solidFill>
              </a:rPr>
            </a:br>
            <a:r>
              <a:rPr lang="en-US" sz="1867" dirty="0">
                <a:solidFill>
                  <a:srgbClr val="000000"/>
                </a:solidFill>
              </a:rPr>
              <a:t>Medical Centers</a:t>
            </a:r>
          </a:p>
        </p:txBody>
      </p:sp>
      <p:sp>
        <p:nvSpPr>
          <p:cNvPr id="26" name="Rectangle 25"/>
          <p:cNvSpPr/>
          <p:nvPr/>
        </p:nvSpPr>
        <p:spPr>
          <a:xfrm>
            <a:off x="6463877" y="5372974"/>
            <a:ext cx="1368492" cy="666977"/>
          </a:xfrm>
          <a:prstGeom prst="rect">
            <a:avLst/>
          </a:prstGeom>
        </p:spPr>
        <p:txBody>
          <a:bodyPr wrap="square">
            <a:spAutoFit/>
          </a:bodyPr>
          <a:lstStyle/>
          <a:p>
            <a:pPr algn="ctr"/>
            <a:r>
              <a:rPr lang="en-US" sz="1867" dirty="0">
                <a:solidFill>
                  <a:srgbClr val="000000"/>
                </a:solidFill>
              </a:rPr>
              <a:t>Private providers</a:t>
            </a:r>
          </a:p>
        </p:txBody>
      </p:sp>
      <p:sp>
        <p:nvSpPr>
          <p:cNvPr id="27" name="Rectangle 26"/>
          <p:cNvSpPr/>
          <p:nvPr/>
        </p:nvSpPr>
        <p:spPr>
          <a:xfrm>
            <a:off x="8531397" y="5360274"/>
            <a:ext cx="1797287" cy="666977"/>
          </a:xfrm>
          <a:prstGeom prst="rect">
            <a:avLst/>
          </a:prstGeom>
        </p:spPr>
        <p:txBody>
          <a:bodyPr wrap="none">
            <a:spAutoFit/>
          </a:bodyPr>
          <a:lstStyle/>
          <a:p>
            <a:pPr algn="ctr"/>
            <a:r>
              <a:rPr lang="en-US" sz="1867" dirty="0">
                <a:solidFill>
                  <a:srgbClr val="000000"/>
                </a:solidFill>
              </a:rPr>
              <a:t>For profit </a:t>
            </a:r>
          </a:p>
          <a:p>
            <a:pPr algn="ctr"/>
            <a:r>
              <a:rPr lang="en-US" sz="1867" dirty="0">
                <a:solidFill>
                  <a:srgbClr val="000000"/>
                </a:solidFill>
              </a:rPr>
              <a:t>private contractors</a:t>
            </a:r>
          </a:p>
        </p:txBody>
      </p:sp>
      <p:grpSp>
        <p:nvGrpSpPr>
          <p:cNvPr id="31" name="Group 30"/>
          <p:cNvGrpSpPr/>
          <p:nvPr/>
        </p:nvGrpSpPr>
        <p:grpSpPr>
          <a:xfrm>
            <a:off x="1692976" y="1320880"/>
            <a:ext cx="1524000" cy="1524000"/>
            <a:chOff x="990600" y="1615559"/>
            <a:chExt cx="762000" cy="762000"/>
          </a:xfrm>
        </p:grpSpPr>
        <p:sp>
          <p:nvSpPr>
            <p:cNvPr id="11" name="Oval 10"/>
            <p:cNvSpPr/>
            <p:nvPr/>
          </p:nvSpPr>
          <p:spPr>
            <a:xfrm>
              <a:off x="990600" y="1615559"/>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530" y="1719540"/>
              <a:ext cx="338137"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3976320" y="1320880"/>
            <a:ext cx="1524000" cy="1524000"/>
            <a:chOff x="2215454" y="1615559"/>
            <a:chExt cx="762000" cy="762000"/>
          </a:xfrm>
        </p:grpSpPr>
        <p:sp>
          <p:nvSpPr>
            <p:cNvPr id="12" name="Oval 11"/>
            <p:cNvSpPr/>
            <p:nvPr/>
          </p:nvSpPr>
          <p:spPr>
            <a:xfrm>
              <a:off x="2215454" y="1615559"/>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869" y="1733550"/>
              <a:ext cx="675170" cy="51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nvGrpSpPr>
        <p:grpSpPr>
          <a:xfrm>
            <a:off x="6333295" y="1320880"/>
            <a:ext cx="1524000" cy="1524000"/>
            <a:chOff x="3484985" y="1615559"/>
            <a:chExt cx="762000" cy="762000"/>
          </a:xfrm>
        </p:grpSpPr>
        <p:sp>
          <p:nvSpPr>
            <p:cNvPr id="13" name="Oval 12"/>
            <p:cNvSpPr/>
            <p:nvPr/>
          </p:nvSpPr>
          <p:spPr>
            <a:xfrm>
              <a:off x="3484985" y="1615559"/>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462" y="1745888"/>
              <a:ext cx="539750"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a:off x="8605976" y="1305568"/>
            <a:ext cx="1524000" cy="1524000"/>
            <a:chOff x="4738471" y="1625084"/>
            <a:chExt cx="762000" cy="762000"/>
          </a:xfrm>
        </p:grpSpPr>
        <p:sp>
          <p:nvSpPr>
            <p:cNvPr id="14" name="Oval 13"/>
            <p:cNvSpPr/>
            <p:nvPr/>
          </p:nvSpPr>
          <p:spPr>
            <a:xfrm>
              <a:off x="4738471" y="1625084"/>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4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8859" y="1745153"/>
              <a:ext cx="501224" cy="52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Group 34"/>
          <p:cNvGrpSpPr/>
          <p:nvPr/>
        </p:nvGrpSpPr>
        <p:grpSpPr>
          <a:xfrm>
            <a:off x="1736271" y="3810184"/>
            <a:ext cx="1524000" cy="1524000"/>
            <a:chOff x="990600" y="3182005"/>
            <a:chExt cx="762000" cy="762000"/>
          </a:xfrm>
        </p:grpSpPr>
        <p:sp>
          <p:nvSpPr>
            <p:cNvPr id="20" name="Oval 19"/>
            <p:cNvSpPr/>
            <p:nvPr/>
          </p:nvSpPr>
          <p:spPr>
            <a:xfrm>
              <a:off x="990600" y="3182005"/>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5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631" y="3421146"/>
              <a:ext cx="539939" cy="28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Group 36"/>
          <p:cNvGrpSpPr/>
          <p:nvPr/>
        </p:nvGrpSpPr>
        <p:grpSpPr>
          <a:xfrm>
            <a:off x="4072221" y="3807943"/>
            <a:ext cx="1524000" cy="1524000"/>
            <a:chOff x="2215454" y="3182005"/>
            <a:chExt cx="762000" cy="762000"/>
          </a:xfrm>
        </p:grpSpPr>
        <p:sp>
          <p:nvSpPr>
            <p:cNvPr id="21" name="Oval 20"/>
            <p:cNvSpPr/>
            <p:nvPr/>
          </p:nvSpPr>
          <p:spPr>
            <a:xfrm>
              <a:off x="2215454" y="3182005"/>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5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3108" y="3290648"/>
              <a:ext cx="586693" cy="41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p:cNvGrpSpPr/>
          <p:nvPr/>
        </p:nvGrpSpPr>
        <p:grpSpPr>
          <a:xfrm>
            <a:off x="6386123" y="3807943"/>
            <a:ext cx="1524000" cy="1524000"/>
            <a:chOff x="3484985" y="3182005"/>
            <a:chExt cx="762000" cy="762000"/>
          </a:xfrm>
        </p:grpSpPr>
        <p:sp>
          <p:nvSpPr>
            <p:cNvPr id="22" name="Oval 21"/>
            <p:cNvSpPr/>
            <p:nvPr/>
          </p:nvSpPr>
          <p:spPr>
            <a:xfrm>
              <a:off x="3484985" y="3182005"/>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5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9940" y="3290648"/>
              <a:ext cx="472091" cy="47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nvGrpSpPr>
        <p:grpSpPr>
          <a:xfrm>
            <a:off x="8716647" y="3743088"/>
            <a:ext cx="1524000" cy="1524000"/>
            <a:chOff x="4738471" y="3191530"/>
            <a:chExt cx="762000" cy="762000"/>
          </a:xfrm>
        </p:grpSpPr>
        <p:sp>
          <p:nvSpPr>
            <p:cNvPr id="23" name="Oval 22"/>
            <p:cNvSpPr/>
            <p:nvPr/>
          </p:nvSpPr>
          <p:spPr>
            <a:xfrm>
              <a:off x="4738471" y="3191530"/>
              <a:ext cx="762000" cy="76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pic>
          <p:nvPicPr>
            <p:cNvPr id="10253"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0330" y="3350157"/>
              <a:ext cx="198283" cy="4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TextBox 39"/>
          <p:cNvSpPr txBox="1"/>
          <p:nvPr/>
        </p:nvSpPr>
        <p:spPr>
          <a:xfrm>
            <a:off x="3976319" y="3549159"/>
            <a:ext cx="1771572" cy="2062103"/>
          </a:xfrm>
          <a:prstGeom prst="rect">
            <a:avLst/>
          </a:prstGeom>
          <a:noFill/>
        </p:spPr>
        <p:txBody>
          <a:bodyPr wrap="square" rtlCol="0">
            <a:spAutoFit/>
          </a:bodyPr>
          <a:lstStyle/>
          <a:p>
            <a:pPr algn="ctr"/>
            <a:r>
              <a:rPr lang="en-US" sz="12800" b="1" dirty="0">
                <a:solidFill>
                  <a:srgbClr val="000000">
                    <a:lumMod val="50000"/>
                    <a:lumOff val="50000"/>
                  </a:srgbClr>
                </a:solidFill>
              </a:rPr>
              <a:t>7</a:t>
            </a:r>
          </a:p>
        </p:txBody>
      </p:sp>
      <p:sp>
        <p:nvSpPr>
          <p:cNvPr id="49" name="TextBox 48"/>
          <p:cNvSpPr txBox="1"/>
          <p:nvPr/>
        </p:nvSpPr>
        <p:spPr>
          <a:xfrm>
            <a:off x="7947473" y="3450881"/>
            <a:ext cx="3062348" cy="2062103"/>
          </a:xfrm>
          <a:prstGeom prst="rect">
            <a:avLst/>
          </a:prstGeom>
          <a:noFill/>
        </p:spPr>
        <p:txBody>
          <a:bodyPr wrap="square" rtlCol="0">
            <a:spAutoFit/>
          </a:bodyPr>
          <a:lstStyle/>
          <a:p>
            <a:pPr algn="ctr"/>
            <a:r>
              <a:rPr lang="en-US" sz="12800" b="1" dirty="0">
                <a:solidFill>
                  <a:srgbClr val="000000">
                    <a:lumMod val="50000"/>
                    <a:lumOff val="50000"/>
                  </a:srgbClr>
                </a:solidFill>
              </a:rPr>
              <a:t>40%</a:t>
            </a:r>
          </a:p>
        </p:txBody>
      </p:sp>
      <p:sp>
        <p:nvSpPr>
          <p:cNvPr id="50" name="TextBox 49"/>
          <p:cNvSpPr txBox="1"/>
          <p:nvPr/>
        </p:nvSpPr>
        <p:spPr>
          <a:xfrm>
            <a:off x="1612485" y="3523503"/>
            <a:ext cx="1771572" cy="2062103"/>
          </a:xfrm>
          <a:prstGeom prst="rect">
            <a:avLst/>
          </a:prstGeom>
          <a:noFill/>
        </p:spPr>
        <p:txBody>
          <a:bodyPr wrap="square" rtlCol="0">
            <a:spAutoFit/>
          </a:bodyPr>
          <a:lstStyle/>
          <a:p>
            <a:pPr algn="ctr"/>
            <a:r>
              <a:rPr lang="en-US" sz="12800" b="1" dirty="0">
                <a:solidFill>
                  <a:srgbClr val="000000">
                    <a:lumMod val="50000"/>
                    <a:lumOff val="50000"/>
                  </a:srgbClr>
                </a:solidFill>
              </a:rPr>
              <a:t>5</a:t>
            </a:r>
          </a:p>
        </p:txBody>
      </p:sp>
    </p:spTree>
    <p:extLst>
      <p:ext uri="{BB962C8B-B14F-4D97-AF65-F5344CB8AC3E}">
        <p14:creationId xmlns:p14="http://schemas.microsoft.com/office/powerpoint/2010/main" val="2006486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3306000" y="-160299"/>
            <a:ext cx="5745099" cy="1077218"/>
          </a:xfrm>
          <a:prstGeom prst="rect">
            <a:avLst/>
          </a:prstGeom>
        </p:spPr>
        <p:txBody>
          <a:bodyPr wrap="none">
            <a:spAutoFit/>
          </a:bodyPr>
          <a:lstStyle/>
          <a:p>
            <a:pPr algn="ctr"/>
            <a:r>
              <a:rPr lang="en-US" sz="6400" b="1" cap="all" dirty="0" smtClean="0">
                <a:solidFill>
                  <a:srgbClr val="FFFFFF"/>
                </a:solidFill>
              </a:rPr>
              <a:t>general </a:t>
            </a:r>
            <a:r>
              <a:rPr lang="en-US" sz="6400" b="1" cap="all" dirty="0">
                <a:solidFill>
                  <a:srgbClr val="FFFFFF"/>
                </a:solidFill>
              </a:rPr>
              <a:t>care </a:t>
            </a:r>
          </a:p>
        </p:txBody>
      </p:sp>
      <p:sp>
        <p:nvSpPr>
          <p:cNvPr id="6" name="Text Placeholder 5"/>
          <p:cNvSpPr>
            <a:spLocks noGrp="1"/>
          </p:cNvSpPr>
          <p:nvPr>
            <p:ph type="body" sz="quarter" idx="16"/>
          </p:nvPr>
        </p:nvSpPr>
        <p:spPr>
          <a:xfrm>
            <a:off x="812800" y="1329528"/>
            <a:ext cx="10659533" cy="4233073"/>
          </a:xfrm>
        </p:spPr>
        <p:txBody>
          <a:bodyPr/>
          <a:lstStyle/>
          <a:p>
            <a:r>
              <a:rPr lang="en-US" dirty="0">
                <a:solidFill>
                  <a:schemeClr val="tx1"/>
                </a:solidFill>
              </a:rPr>
              <a:t>According to the WHO, at minimum, primary care interventions are required at prisoner intake, before release and at required times during incarceration</a:t>
            </a:r>
            <a:r>
              <a:rPr lang="en-US" sz="1333" dirty="0">
                <a:solidFill>
                  <a:schemeClr val="tx1"/>
                </a:solidFill>
              </a:rPr>
              <a:t>(1)</a:t>
            </a:r>
            <a:r>
              <a:rPr lang="en-US" dirty="0">
                <a:solidFill>
                  <a:schemeClr val="tx1"/>
                </a:solidFill>
              </a:rPr>
              <a:t> </a:t>
            </a:r>
          </a:p>
          <a:p>
            <a:pPr lvl="1"/>
            <a:r>
              <a:rPr lang="en-US" dirty="0">
                <a:solidFill>
                  <a:schemeClr val="tx1"/>
                </a:solidFill>
              </a:rPr>
              <a:t>They deemed these times to be the highest risk to the health of prisoners</a:t>
            </a:r>
            <a:r>
              <a:rPr lang="en-US" sz="800" dirty="0">
                <a:solidFill>
                  <a:schemeClr val="tx1"/>
                </a:solidFill>
              </a:rPr>
              <a:t>(1)</a:t>
            </a:r>
            <a:r>
              <a:rPr lang="en-US" dirty="0">
                <a:solidFill>
                  <a:schemeClr val="tx1"/>
                </a:solidFill>
              </a:rPr>
              <a:t> </a:t>
            </a:r>
          </a:p>
          <a:p>
            <a:r>
              <a:rPr lang="en-US" b="1" dirty="0">
                <a:solidFill>
                  <a:schemeClr val="tx1"/>
                </a:solidFill>
              </a:rPr>
              <a:t>Historically, the ability to provide adequate health care for inmates had been hampered by inadequate facilities. </a:t>
            </a:r>
            <a:r>
              <a:rPr lang="en-US" dirty="0">
                <a:solidFill>
                  <a:schemeClr val="tx1"/>
                </a:solidFill>
              </a:rPr>
              <a:t>Prisons have typically lacked the required healthcare spaces other than sick call. Most had no ability to isolate patients for infections; they were unable to provide 24-hour skilled nursing care; access to diagnostic and testing equipment was rare; and inmates with chronic conditions were not separated into specialized housing.</a:t>
            </a:r>
          </a:p>
        </p:txBody>
      </p:sp>
      <p:sp>
        <p:nvSpPr>
          <p:cNvPr id="4" name="TextBox 3"/>
          <p:cNvSpPr txBox="1"/>
          <p:nvPr/>
        </p:nvSpPr>
        <p:spPr>
          <a:xfrm>
            <a:off x="927100" y="5619195"/>
            <a:ext cx="11785600" cy="420756"/>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Møller et al., 2007</a:t>
            </a:r>
          </a:p>
          <a:p>
            <a:pPr marL="304792" indent="-304792">
              <a:buFontTx/>
              <a:buAutoNum type="arabicParenBoth"/>
            </a:pPr>
            <a:r>
              <a:rPr lang="en-US" sz="1067" dirty="0">
                <a:solidFill>
                  <a:srgbClr val="000000">
                    <a:lumMod val="50000"/>
                    <a:lumOff val="50000"/>
                  </a:srgbClr>
                </a:solidFill>
              </a:rPr>
              <a:t>McDonald, 1999</a:t>
            </a:r>
          </a:p>
        </p:txBody>
      </p:sp>
    </p:spTree>
    <p:extLst>
      <p:ext uri="{BB962C8B-B14F-4D97-AF65-F5344CB8AC3E}">
        <p14:creationId xmlns:p14="http://schemas.microsoft.com/office/powerpoint/2010/main" val="173328101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3306004" y="-160299"/>
            <a:ext cx="5745099" cy="1077218"/>
          </a:xfrm>
          <a:prstGeom prst="rect">
            <a:avLst/>
          </a:prstGeom>
        </p:spPr>
        <p:txBody>
          <a:bodyPr wrap="none">
            <a:spAutoFit/>
          </a:bodyPr>
          <a:lstStyle/>
          <a:p>
            <a:pPr algn="ctr"/>
            <a:r>
              <a:rPr lang="en-US" sz="6400" b="1" cap="all" dirty="0" smtClean="0">
                <a:solidFill>
                  <a:srgbClr val="FFFFFF"/>
                </a:solidFill>
              </a:rPr>
              <a:t>general </a:t>
            </a:r>
            <a:r>
              <a:rPr lang="en-US" sz="6400" b="1" cap="all" dirty="0">
                <a:solidFill>
                  <a:srgbClr val="FFFFFF"/>
                </a:solidFill>
              </a:rPr>
              <a:t>care </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1071072"/>
            <a:ext cx="4572000" cy="446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925" y="1071072"/>
            <a:ext cx="5034721" cy="471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5928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3306004" y="-160299"/>
            <a:ext cx="5745099" cy="1077218"/>
          </a:xfrm>
          <a:prstGeom prst="rect">
            <a:avLst/>
          </a:prstGeom>
        </p:spPr>
        <p:txBody>
          <a:bodyPr wrap="none">
            <a:spAutoFit/>
          </a:bodyPr>
          <a:lstStyle/>
          <a:p>
            <a:pPr algn="ctr"/>
            <a:r>
              <a:rPr lang="en-US" sz="6400" b="1" cap="all" dirty="0" smtClean="0">
                <a:solidFill>
                  <a:srgbClr val="FFFFFF"/>
                </a:solidFill>
              </a:rPr>
              <a:t>general </a:t>
            </a:r>
            <a:r>
              <a:rPr lang="en-US" sz="6400" b="1" cap="all" dirty="0">
                <a:solidFill>
                  <a:srgbClr val="FFFFFF"/>
                </a:solidFill>
              </a:rPr>
              <a:t>care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1" y="862827"/>
            <a:ext cx="6951017" cy="502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293" y="862827"/>
            <a:ext cx="3490908" cy="358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2357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70315" y="239328"/>
            <a:ext cx="628241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591" tIns="38795" rIns="77591" bIns="38795"/>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defTabSz="489844" eaLnBrk="1" fontAlgn="base" latinLnBrk="0" hangingPunct="1">
              <a:lnSpc>
                <a:spcPct val="100000"/>
              </a:lnSpc>
              <a:spcBef>
                <a:spcPct val="0"/>
              </a:spcBef>
              <a:spcAft>
                <a:spcPct val="0"/>
              </a:spcAft>
              <a:buClrTx/>
              <a:buSzTx/>
              <a:buFontTx/>
              <a:buNone/>
              <a:tabLst/>
              <a:defRPr/>
            </a:pPr>
            <a:r>
              <a:rPr kumimoji="0" lang="en-US" altLang="en-US" sz="3107" b="0" i="0" u="none" strike="noStrike" kern="0" cap="none" spc="0" normalizeH="0" baseline="0" noProof="0" dirty="0">
                <a:ln>
                  <a:noFill/>
                </a:ln>
                <a:solidFill>
                  <a:srgbClr val="7F7F7F"/>
                </a:solidFill>
                <a:effectLst/>
                <a:uLnTx/>
                <a:uFillTx/>
                <a:latin typeface="Arial" charset="0"/>
                <a:cs typeface="Arial" charset="0"/>
              </a:rPr>
              <a:t>Copyright Materials</a:t>
            </a:r>
          </a:p>
        </p:txBody>
      </p:sp>
      <p:sp>
        <p:nvSpPr>
          <p:cNvPr id="5" name="Content Placeholder 2"/>
          <p:cNvSpPr txBox="1">
            <a:spLocks/>
          </p:cNvSpPr>
          <p:nvPr/>
        </p:nvSpPr>
        <p:spPr>
          <a:xfrm>
            <a:off x="570315" y="1384176"/>
            <a:ext cx="10924999" cy="4257806"/>
          </a:xfrm>
          <a:prstGeom prst="rect">
            <a:avLst/>
          </a:prstGeom>
        </p:spPr>
        <p:txBody>
          <a:bodyPr lIns="77591" tIns="38795" rIns="77591" bIns="38795"/>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89844" eaLnBrk="1" hangingPunct="1">
              <a:spcBef>
                <a:spcPct val="50000"/>
              </a:spcBef>
              <a:buFont typeface="Arial" charset="0"/>
              <a:buNone/>
            </a:pPr>
            <a:r>
              <a:rPr lang="en-US" sz="3000" dirty="0">
                <a:latin typeface="Arial"/>
                <a:ea typeface="MS PGothic" pitchFamily="34" charset="-128"/>
              </a:rPr>
              <a:t>This presentation is protected by US and International Copyright laws. Reproduction, distribution, display and use of the presentation without written permission of the speaker is prohibited.</a:t>
            </a:r>
          </a:p>
          <a:p>
            <a:pPr marL="0" indent="0" defTabSz="489844" eaLnBrk="1" hangingPunct="1">
              <a:spcBef>
                <a:spcPct val="50000"/>
              </a:spcBef>
              <a:buFont typeface="Arial" charset="0"/>
              <a:buNone/>
            </a:pPr>
            <a:endParaRPr lang="en-US" sz="3000" dirty="0">
              <a:solidFill>
                <a:prstClr val="black"/>
              </a:solidFill>
              <a:latin typeface="Arial"/>
              <a:ea typeface="MS PGothic" pitchFamily="34" charset="-128"/>
            </a:endParaRPr>
          </a:p>
          <a:p>
            <a:pPr marL="0" indent="0" defTabSz="489844">
              <a:spcBef>
                <a:spcPct val="50000"/>
              </a:spcBef>
              <a:buFont typeface="Arial" charset="0"/>
              <a:buNone/>
            </a:pPr>
            <a:r>
              <a:rPr lang="en-US" sz="3000" dirty="0">
                <a:solidFill>
                  <a:srgbClr val="0070C0"/>
                </a:solidFill>
                <a:latin typeface="Arial"/>
                <a:ea typeface="MS PGothic" pitchFamily="34" charset="-128"/>
              </a:rPr>
              <a:t>©</a:t>
            </a:r>
            <a:r>
              <a:rPr lang="en-US" sz="3000" dirty="0" smtClean="0">
                <a:solidFill>
                  <a:srgbClr val="0070C0"/>
                </a:solidFill>
                <a:latin typeface="Arial"/>
                <a:ea typeface="MS PGothic" pitchFamily="34" charset="-128"/>
              </a:rPr>
              <a:t>2018 </a:t>
            </a:r>
            <a:r>
              <a:rPr lang="en-US" sz="3000" dirty="0">
                <a:solidFill>
                  <a:prstClr val="black"/>
                </a:solidFill>
                <a:latin typeface="Arial"/>
                <a:ea typeface="MS PGothic" pitchFamily="34" charset="-128"/>
              </a:rPr>
              <a:t>The American Institute of Architects</a:t>
            </a:r>
          </a:p>
          <a:p>
            <a:pPr marL="290946" indent="-290946" defTabSz="489844" eaLnBrk="1" hangingPunct="1">
              <a:defRPr/>
            </a:pPr>
            <a:endParaRPr lang="en-US" sz="1500" dirty="0">
              <a:solidFill>
                <a:prstClr val="black"/>
              </a:solidFill>
              <a:latin typeface="Arial"/>
              <a:ea typeface="ＭＳ Ｐゴシック" pitchFamily="22" charset="-128"/>
            </a:endParaRPr>
          </a:p>
        </p:txBody>
      </p:sp>
    </p:spTree>
    <p:extLst>
      <p:ext uri="{BB962C8B-B14F-4D97-AF65-F5344CB8AC3E}">
        <p14:creationId xmlns:p14="http://schemas.microsoft.com/office/powerpoint/2010/main" val="2035988486"/>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3306004" y="-160299"/>
            <a:ext cx="5745099" cy="1077218"/>
          </a:xfrm>
          <a:prstGeom prst="rect">
            <a:avLst/>
          </a:prstGeom>
        </p:spPr>
        <p:txBody>
          <a:bodyPr wrap="none">
            <a:spAutoFit/>
          </a:bodyPr>
          <a:lstStyle/>
          <a:p>
            <a:pPr algn="ctr"/>
            <a:r>
              <a:rPr lang="en-US" sz="6400" b="1" cap="all" dirty="0" smtClean="0">
                <a:solidFill>
                  <a:srgbClr val="FFFFFF"/>
                </a:solidFill>
              </a:rPr>
              <a:t>general </a:t>
            </a:r>
            <a:r>
              <a:rPr lang="en-US" sz="6400" b="1" cap="all" dirty="0">
                <a:solidFill>
                  <a:srgbClr val="FFFFFF"/>
                </a:solidFill>
              </a:rPr>
              <a:t>care </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1" y="772602"/>
            <a:ext cx="4765063" cy="529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84729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000" y="0"/>
            <a:ext cx="9956800" cy="685800"/>
          </a:xfrm>
          <a:prstGeom prst="rect">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6" name="Text Placeholder 5"/>
          <p:cNvSpPr>
            <a:spLocks noGrp="1"/>
          </p:cNvSpPr>
          <p:nvPr>
            <p:ph type="body" sz="quarter" idx="16"/>
          </p:nvPr>
        </p:nvSpPr>
        <p:spPr>
          <a:xfrm>
            <a:off x="812801" y="1485901"/>
            <a:ext cx="6959600" cy="4584700"/>
          </a:xfrm>
        </p:spPr>
        <p:txBody>
          <a:bodyPr/>
          <a:lstStyle/>
          <a:p>
            <a:r>
              <a:rPr lang="en-US" smtClean="0">
                <a:solidFill>
                  <a:schemeClr val="tx1"/>
                </a:solidFill>
              </a:rPr>
              <a:t>Though the research is hard to reconcile, it is estimated that older inmates can cost from </a:t>
            </a:r>
            <a:r>
              <a:rPr lang="en-US" b="1" smtClean="0">
                <a:solidFill>
                  <a:schemeClr val="tx1"/>
                </a:solidFill>
              </a:rPr>
              <a:t>three to nine times more</a:t>
            </a:r>
            <a:r>
              <a:rPr lang="en-US" smtClean="0">
                <a:solidFill>
                  <a:schemeClr val="tx1"/>
                </a:solidFill>
              </a:rPr>
              <a:t> to incarcerate than younger inmates. This is estimated to be caused by the greater use of health services by older inmates</a:t>
            </a:r>
            <a:r>
              <a:rPr lang="en-US" sz="1067">
                <a:solidFill>
                  <a:schemeClr val="tx1"/>
                </a:solidFill>
              </a:rPr>
              <a:t>(1)</a:t>
            </a:r>
            <a:r>
              <a:rPr lang="en-US" smtClean="0">
                <a:solidFill>
                  <a:schemeClr val="tx1"/>
                </a:solidFill>
              </a:rPr>
              <a:t> </a:t>
            </a:r>
          </a:p>
          <a:p>
            <a:r>
              <a:rPr lang="en-US" smtClean="0">
                <a:solidFill>
                  <a:schemeClr val="tx1"/>
                </a:solidFill>
              </a:rPr>
              <a:t>It is estimated that it costs an average of </a:t>
            </a:r>
            <a:r>
              <a:rPr lang="en-US" b="1" smtClean="0">
                <a:solidFill>
                  <a:schemeClr val="tx1"/>
                </a:solidFill>
              </a:rPr>
              <a:t>$70,000 </a:t>
            </a:r>
            <a:r>
              <a:rPr lang="en-US" smtClean="0">
                <a:solidFill>
                  <a:schemeClr val="tx1"/>
                </a:solidFill>
              </a:rPr>
              <a:t>annually to house an elderly inmate, which is three times more than a younger inmate. </a:t>
            </a:r>
            <a:endParaRPr lang="en-US" sz="1600" dirty="0">
              <a:solidFill>
                <a:schemeClr val="tx1"/>
              </a:solidFill>
            </a:endParaRPr>
          </a:p>
        </p:txBody>
      </p:sp>
      <p:sp>
        <p:nvSpPr>
          <p:cNvPr id="13" name="Title 4"/>
          <p:cNvSpPr>
            <a:spLocks noGrp="1"/>
          </p:cNvSpPr>
          <p:nvPr>
            <p:ph type="title"/>
          </p:nvPr>
        </p:nvSpPr>
        <p:spPr/>
        <p:txBody>
          <a:bodyPr/>
          <a:lstStyle/>
          <a:p>
            <a:pPr algn="l"/>
            <a:r>
              <a:rPr lang="en-US" sz="3733" dirty="0"/>
              <a:t>Costs</a:t>
            </a:r>
            <a:endParaRPr lang="en-US" sz="3733" dirty="0">
              <a:solidFill>
                <a:schemeClr val="tx1"/>
              </a:solidFill>
            </a:endParaRPr>
          </a:p>
        </p:txBody>
      </p:sp>
      <p:sp>
        <p:nvSpPr>
          <p:cNvPr id="4" name="TextBox 3"/>
          <p:cNvSpPr txBox="1"/>
          <p:nvPr/>
        </p:nvSpPr>
        <p:spPr>
          <a:xfrm>
            <a:off x="812800" y="5773686"/>
            <a:ext cx="11785600" cy="256545"/>
          </a:xfrm>
          <a:prstGeom prst="rect">
            <a:avLst/>
          </a:prstGeom>
          <a:noFill/>
        </p:spPr>
        <p:txBody>
          <a:bodyPr wrap="square" rtlCol="0">
            <a:spAutoFit/>
          </a:bodyPr>
          <a:lstStyle/>
          <a:p>
            <a:pPr marL="304792" indent="-304792">
              <a:buFontTx/>
              <a:buAutoNum type="arabicParenBoth"/>
            </a:pPr>
            <a:r>
              <a:rPr lang="en-US" sz="1067" dirty="0" err="1">
                <a:solidFill>
                  <a:srgbClr val="000000">
                    <a:lumMod val="50000"/>
                    <a:lumOff val="50000"/>
                  </a:srgbClr>
                </a:solidFill>
              </a:rPr>
              <a:t>Ahalt</a:t>
            </a:r>
            <a:r>
              <a:rPr lang="en-US" sz="1067" dirty="0">
                <a:solidFill>
                  <a:srgbClr val="000000">
                    <a:lumMod val="50000"/>
                    <a:lumOff val="50000"/>
                  </a:srgbClr>
                </a:solidFill>
              </a:rPr>
              <a:t> et al., 2013; Anno et al., 2004; Mara &amp; McKenna, 2000; Smyer &amp; Burbank, 2009; Williams, Stern, Mellow, Safer, &amp; </a:t>
            </a:r>
            <a:r>
              <a:rPr lang="en-US" sz="1067" dirty="0" err="1">
                <a:solidFill>
                  <a:srgbClr val="000000">
                    <a:lumMod val="50000"/>
                    <a:lumOff val="50000"/>
                  </a:srgbClr>
                </a:solidFill>
              </a:rPr>
              <a:t>Greifinger</a:t>
            </a:r>
            <a:r>
              <a:rPr lang="en-US" sz="1067" dirty="0">
                <a:solidFill>
                  <a:srgbClr val="000000">
                    <a:lumMod val="50000"/>
                    <a:lumOff val="50000"/>
                  </a:srgbClr>
                </a:solidFill>
              </a:rPr>
              <a:t>, 2012). Carson, et al. 2016</a:t>
            </a:r>
          </a:p>
        </p:txBody>
      </p:sp>
      <p:graphicFrame>
        <p:nvGraphicFramePr>
          <p:cNvPr id="2" name="Chart 1"/>
          <p:cNvGraphicFramePr/>
          <p:nvPr>
            <p:extLst/>
          </p:nvPr>
        </p:nvGraphicFramePr>
        <p:xfrm>
          <a:off x="7569199" y="1888068"/>
          <a:ext cx="13271500" cy="256963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335196" y="1722863"/>
            <a:ext cx="1342205" cy="584775"/>
          </a:xfrm>
          <a:prstGeom prst="rect">
            <a:avLst/>
          </a:prstGeom>
        </p:spPr>
        <p:txBody>
          <a:bodyPr wrap="square">
            <a:spAutoFit/>
          </a:bodyPr>
          <a:lstStyle/>
          <a:p>
            <a:r>
              <a:rPr lang="en-US" sz="3200" b="1" dirty="0">
                <a:solidFill>
                  <a:srgbClr val="000000"/>
                </a:solidFill>
              </a:rPr>
              <a:t>$70K</a:t>
            </a:r>
          </a:p>
        </p:txBody>
      </p:sp>
      <p:sp>
        <p:nvSpPr>
          <p:cNvPr id="9" name="Rectangle 8"/>
          <p:cNvSpPr/>
          <p:nvPr/>
        </p:nvSpPr>
        <p:spPr>
          <a:xfrm>
            <a:off x="3898923" y="-160299"/>
            <a:ext cx="4559261" cy="1077218"/>
          </a:xfrm>
          <a:prstGeom prst="rect">
            <a:avLst/>
          </a:prstGeom>
        </p:spPr>
        <p:txBody>
          <a:bodyPr wrap="none">
            <a:spAutoFit/>
          </a:bodyPr>
          <a:lstStyle/>
          <a:p>
            <a:pPr algn="ctr"/>
            <a:r>
              <a:rPr lang="en-US" sz="6400" b="1" cap="all" dirty="0">
                <a:solidFill>
                  <a:srgbClr val="FFFFFF"/>
                </a:solidFill>
              </a:rPr>
              <a:t>Elder care</a:t>
            </a:r>
          </a:p>
        </p:txBody>
      </p:sp>
    </p:spTree>
    <p:extLst>
      <p:ext uri="{BB962C8B-B14F-4D97-AF65-F5344CB8AC3E}">
        <p14:creationId xmlns:p14="http://schemas.microsoft.com/office/powerpoint/2010/main" val="363837489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812800" y="914400"/>
            <a:ext cx="6604000" cy="5156201"/>
          </a:xfrm>
        </p:spPr>
        <p:txBody>
          <a:bodyPr/>
          <a:lstStyle/>
          <a:p>
            <a:pPr lvl="0"/>
            <a:r>
              <a:rPr lang="en-US" dirty="0"/>
              <a:t>Physiologically, prisoners are </a:t>
            </a:r>
            <a:r>
              <a:rPr lang="en-US" b="1" dirty="0"/>
              <a:t>10-12 years </a:t>
            </a:r>
            <a:r>
              <a:rPr lang="en-US" dirty="0"/>
              <a:t>older than their chronological </a:t>
            </a:r>
            <a:r>
              <a:rPr lang="en-US" dirty="0" smtClean="0"/>
              <a:t>age</a:t>
            </a:r>
            <a:r>
              <a:rPr lang="en-US" sz="1067" dirty="0"/>
              <a:t>(1)</a:t>
            </a:r>
            <a:r>
              <a:rPr lang="en-US" dirty="0"/>
              <a:t> </a:t>
            </a:r>
          </a:p>
          <a:p>
            <a:pPr lvl="1"/>
            <a:r>
              <a:rPr lang="en-US" dirty="0"/>
              <a:t>Fifty years old is considered elderly for an inmate</a:t>
            </a:r>
            <a:r>
              <a:rPr lang="en-US" sz="1067" dirty="0"/>
              <a:t>(1) </a:t>
            </a:r>
          </a:p>
          <a:p>
            <a:pPr lvl="0"/>
            <a:r>
              <a:rPr lang="en-US" dirty="0"/>
              <a:t>Causes of the age </a:t>
            </a:r>
            <a:r>
              <a:rPr lang="en-US" dirty="0" smtClean="0"/>
              <a:t>disparity</a:t>
            </a:r>
            <a:r>
              <a:rPr lang="en-US" sz="1067" dirty="0"/>
              <a:t>(2)</a:t>
            </a:r>
            <a:r>
              <a:rPr lang="en-US" dirty="0"/>
              <a:t>.</a:t>
            </a:r>
          </a:p>
          <a:p>
            <a:pPr lvl="1"/>
            <a:r>
              <a:rPr lang="en-US" dirty="0"/>
              <a:t>Lack of adequate medical care </a:t>
            </a:r>
          </a:p>
          <a:p>
            <a:pPr lvl="1"/>
            <a:r>
              <a:rPr lang="en-US" dirty="0"/>
              <a:t>Substance and alcohol abuse </a:t>
            </a:r>
          </a:p>
          <a:p>
            <a:pPr lvl="1"/>
            <a:r>
              <a:rPr lang="en-US" dirty="0"/>
              <a:t>Poor diet  </a:t>
            </a:r>
          </a:p>
          <a:p>
            <a:pPr lvl="0"/>
            <a:r>
              <a:rPr lang="en-US" dirty="0"/>
              <a:t>Older inmates use a </a:t>
            </a:r>
            <a:r>
              <a:rPr lang="en-US" b="1" dirty="0"/>
              <a:t>larger amount of scarce healthcare services </a:t>
            </a:r>
            <a:r>
              <a:rPr lang="en-US" dirty="0"/>
              <a:t>as compared to other </a:t>
            </a:r>
            <a:r>
              <a:rPr lang="en-US" dirty="0" smtClean="0"/>
              <a:t>inmates</a:t>
            </a:r>
            <a:r>
              <a:rPr lang="en-US" sz="1067" dirty="0"/>
              <a:t>(3</a:t>
            </a:r>
            <a:r>
              <a:rPr lang="en-US" sz="1067" dirty="0" smtClean="0"/>
              <a:t>)</a:t>
            </a:r>
            <a:r>
              <a:rPr lang="en-US" dirty="0" smtClean="0"/>
              <a:t>.</a:t>
            </a:r>
          </a:p>
          <a:p>
            <a:pPr lvl="0"/>
            <a:r>
              <a:rPr lang="en-US" dirty="0" smtClean="0"/>
              <a:t>Prison </a:t>
            </a:r>
            <a:r>
              <a:rPr lang="en-US" b="1" dirty="0" smtClean="0"/>
              <a:t>ADL’s</a:t>
            </a:r>
            <a:r>
              <a:rPr lang="en-US" dirty="0" smtClean="0"/>
              <a:t> and Accessibility</a:t>
            </a:r>
            <a:endParaRPr lang="en-US" dirty="0"/>
          </a:p>
          <a:p>
            <a:endParaRPr lang="en-US" dirty="0"/>
          </a:p>
        </p:txBody>
      </p:sp>
      <p:sp>
        <p:nvSpPr>
          <p:cNvPr id="5" name="Title 4"/>
          <p:cNvSpPr>
            <a:spLocks noGrp="1"/>
          </p:cNvSpPr>
          <p:nvPr>
            <p:ph type="title"/>
          </p:nvPr>
        </p:nvSpPr>
        <p:spPr>
          <a:xfrm>
            <a:off x="0" y="101600"/>
            <a:ext cx="12192000" cy="787400"/>
          </a:xfrm>
        </p:spPr>
        <p:txBody>
          <a:bodyPr/>
          <a:lstStyle/>
          <a:p>
            <a:pPr lvl="0"/>
            <a:r>
              <a:rPr lang="en-US" sz="6400" dirty="0">
                <a:solidFill>
                  <a:srgbClr val="FFC600"/>
                </a:solidFill>
              </a:rPr>
              <a:t>elder care</a:t>
            </a:r>
            <a:endParaRPr lang="en-US" sz="6400" dirty="0"/>
          </a:p>
        </p:txBody>
      </p:sp>
      <p:sp>
        <p:nvSpPr>
          <p:cNvPr id="11" name="Title 4"/>
          <p:cNvSpPr txBox="1">
            <a:spLocks/>
          </p:cNvSpPr>
          <p:nvPr/>
        </p:nvSpPr>
        <p:spPr>
          <a:xfrm>
            <a:off x="812801" y="1168400"/>
            <a:ext cx="7404100" cy="4767581"/>
          </a:xfrm>
          <a:prstGeom prst="rect">
            <a:avLst/>
          </a:prstGeom>
        </p:spPr>
        <p:txBody>
          <a:bodyPr vert="horz" lIns="304800" tIns="60960" rIns="304800" bIns="60960" rtlCol="0" anchor="t"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marL="243834" indent="-243834" algn="l">
              <a:lnSpc>
                <a:spcPct val="100000"/>
              </a:lnSpc>
              <a:spcBef>
                <a:spcPct val="20000"/>
              </a:spcBef>
              <a:buSzPct val="75000"/>
              <a:buFont typeface="Wingdings" pitchFamily="2" charset="2"/>
              <a:buChar char="§"/>
            </a:pPr>
            <a:endParaRPr lang="en-US" sz="2400" b="0" cap="none" dirty="0"/>
          </a:p>
        </p:txBody>
      </p:sp>
      <p:sp>
        <p:nvSpPr>
          <p:cNvPr id="4" name="TextBox 3"/>
          <p:cNvSpPr txBox="1"/>
          <p:nvPr/>
        </p:nvSpPr>
        <p:spPr>
          <a:xfrm>
            <a:off x="812801" y="5359585"/>
            <a:ext cx="9946217" cy="749179"/>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Beckett et al., 2003; Mara, 2002; </a:t>
            </a:r>
            <a:r>
              <a:rPr lang="en-US" sz="1067" dirty="0" err="1">
                <a:solidFill>
                  <a:srgbClr val="000000">
                    <a:lumMod val="50000"/>
                    <a:lumOff val="50000"/>
                  </a:srgbClr>
                </a:solidFill>
              </a:rPr>
              <a:t>Mitka</a:t>
            </a:r>
            <a:r>
              <a:rPr lang="en-US" sz="1067" dirty="0">
                <a:solidFill>
                  <a:srgbClr val="000000">
                    <a:lumMod val="50000"/>
                    <a:lumOff val="50000"/>
                  </a:srgbClr>
                </a:solidFill>
              </a:rPr>
              <a:t>, 2004; Williams, Goodwin, </a:t>
            </a:r>
            <a:r>
              <a:rPr lang="en-US" sz="1067" dirty="0" err="1">
                <a:solidFill>
                  <a:srgbClr val="000000">
                    <a:lumMod val="50000"/>
                    <a:lumOff val="50000"/>
                  </a:srgbClr>
                </a:solidFill>
              </a:rPr>
              <a:t>Baillargeon</a:t>
            </a:r>
            <a:r>
              <a:rPr lang="en-US" sz="1067" dirty="0">
                <a:solidFill>
                  <a:srgbClr val="000000">
                    <a:lumMod val="50000"/>
                    <a:lumOff val="50000"/>
                  </a:srgbClr>
                </a:solidFill>
              </a:rPr>
              <a:t>, </a:t>
            </a:r>
            <a:r>
              <a:rPr lang="en-US" sz="1067" dirty="0" err="1">
                <a:solidFill>
                  <a:srgbClr val="000000">
                    <a:lumMod val="50000"/>
                    <a:lumOff val="50000"/>
                  </a:srgbClr>
                </a:solidFill>
              </a:rPr>
              <a:t>Ahalt</a:t>
            </a:r>
            <a:r>
              <a:rPr lang="en-US" sz="1067" dirty="0">
                <a:solidFill>
                  <a:srgbClr val="000000">
                    <a:lumMod val="50000"/>
                    <a:lumOff val="50000"/>
                  </a:srgbClr>
                </a:solidFill>
              </a:rPr>
              <a:t>, &amp; Walter, 2012). Anno et al., 1996; Anno, 2004; Kinsella, 2004; Macmadu &amp; Rich, 2015; </a:t>
            </a:r>
            <a:r>
              <a:rPr lang="en-US" sz="1067" dirty="0" err="1">
                <a:solidFill>
                  <a:srgbClr val="000000">
                    <a:lumMod val="50000"/>
                    <a:lumOff val="50000"/>
                  </a:srgbClr>
                </a:solidFill>
              </a:rPr>
              <a:t>Raimer</a:t>
            </a:r>
            <a:r>
              <a:rPr lang="en-US" sz="1067" dirty="0">
                <a:solidFill>
                  <a:srgbClr val="000000">
                    <a:lumMod val="50000"/>
                    <a:lumOff val="50000"/>
                  </a:srgbClr>
                </a:solidFill>
              </a:rPr>
              <a:t> &amp; </a:t>
            </a:r>
            <a:r>
              <a:rPr lang="en-US" sz="1067" dirty="0" err="1">
                <a:solidFill>
                  <a:srgbClr val="000000">
                    <a:lumMod val="50000"/>
                    <a:lumOff val="50000"/>
                  </a:srgbClr>
                </a:solidFill>
              </a:rPr>
              <a:t>Stobo</a:t>
            </a:r>
            <a:r>
              <a:rPr lang="en-US" sz="1067" dirty="0">
                <a:solidFill>
                  <a:srgbClr val="000000">
                    <a:lumMod val="50000"/>
                    <a:lumOff val="50000"/>
                  </a:srgbClr>
                </a:solidFill>
              </a:rPr>
              <a:t>, 2004;US Department of Justice, Office of the Inspector General, 2008</a:t>
            </a:r>
          </a:p>
          <a:p>
            <a:pPr marL="304792" indent="-304792">
              <a:buFontTx/>
              <a:buAutoNum type="arabicParenBoth"/>
            </a:pPr>
            <a:r>
              <a:rPr lang="da-DK" sz="1067" dirty="0">
                <a:solidFill>
                  <a:srgbClr val="000000">
                    <a:lumMod val="50000"/>
                    <a:lumOff val="50000"/>
                  </a:srgbClr>
                </a:solidFill>
              </a:rPr>
              <a:t>Smyer &amp; Burbank, 2009; Williams et al., 2012</a:t>
            </a:r>
          </a:p>
          <a:p>
            <a:pPr marL="304792" indent="-304792">
              <a:buFontTx/>
              <a:buAutoNum type="arabicParenBoth"/>
            </a:pPr>
            <a:r>
              <a:rPr lang="da-DK" sz="1067" dirty="0">
                <a:solidFill>
                  <a:srgbClr val="000000">
                    <a:lumMod val="50000"/>
                    <a:lumOff val="50000"/>
                  </a:srgbClr>
                </a:solidFill>
              </a:rPr>
              <a:t>Anno et al., 2004</a:t>
            </a:r>
          </a:p>
        </p:txBody>
      </p:sp>
      <p:sp>
        <p:nvSpPr>
          <p:cNvPr id="2" name="Rectangle 1"/>
          <p:cNvSpPr/>
          <p:nvPr/>
        </p:nvSpPr>
        <p:spPr>
          <a:xfrm>
            <a:off x="8487595" y="2254476"/>
            <a:ext cx="1120820" cy="1323439"/>
          </a:xfrm>
          <a:prstGeom prst="rect">
            <a:avLst/>
          </a:prstGeom>
        </p:spPr>
        <p:txBody>
          <a:bodyPr wrap="none">
            <a:spAutoFit/>
          </a:bodyPr>
          <a:lstStyle/>
          <a:p>
            <a:r>
              <a:rPr lang="en-US" sz="8000" b="1" dirty="0">
                <a:solidFill>
                  <a:srgbClr val="000000"/>
                </a:solidFill>
              </a:rPr>
              <a:t>50</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967" y="1686984"/>
            <a:ext cx="2444751"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41775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12192000" cy="787400"/>
          </a:xfrm>
        </p:spPr>
        <p:txBody>
          <a:bodyPr/>
          <a:lstStyle/>
          <a:p>
            <a:pPr lvl="0"/>
            <a:r>
              <a:rPr lang="en-US" sz="6400" dirty="0">
                <a:solidFill>
                  <a:srgbClr val="FFC600"/>
                </a:solidFill>
              </a:rPr>
              <a:t>Elder care</a:t>
            </a:r>
            <a:endParaRPr lang="en-US" sz="6400" dirty="0"/>
          </a:p>
        </p:txBody>
      </p:sp>
      <p:sp>
        <p:nvSpPr>
          <p:cNvPr id="9" name="Title 1"/>
          <p:cNvSpPr txBox="1">
            <a:spLocks/>
          </p:cNvSpPr>
          <p:nvPr/>
        </p:nvSpPr>
        <p:spPr>
          <a:xfrm>
            <a:off x="0" y="1"/>
            <a:ext cx="12192000"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endParaRPr lang="en-US" sz="3733"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725" y="1746213"/>
            <a:ext cx="3860800" cy="33147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0" y="1736074"/>
            <a:ext cx="4876800" cy="3335049"/>
          </a:xfrm>
          <a:prstGeom prst="rect">
            <a:avLst/>
          </a:prstGeom>
        </p:spPr>
      </p:pic>
    </p:spTree>
    <p:extLst>
      <p:ext uri="{BB962C8B-B14F-4D97-AF65-F5344CB8AC3E}">
        <p14:creationId xmlns:p14="http://schemas.microsoft.com/office/powerpoint/2010/main" val="284803397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01600"/>
            <a:ext cx="12192000" cy="787400"/>
          </a:xfrm>
        </p:spPr>
        <p:txBody>
          <a:bodyPr/>
          <a:lstStyle/>
          <a:p>
            <a:r>
              <a:rPr lang="en-US" sz="6400" dirty="0">
                <a:solidFill>
                  <a:schemeClr val="accent5"/>
                </a:solidFill>
              </a:rPr>
              <a:t>Elder care</a:t>
            </a:r>
            <a:endParaRPr lang="en-US" sz="6400" b="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97" y="787739"/>
            <a:ext cx="4876800" cy="52825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865" y="3369411"/>
            <a:ext cx="4876800" cy="26940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865" y="787737"/>
            <a:ext cx="4876800" cy="2434343"/>
          </a:xfrm>
          <a:prstGeom prst="rect">
            <a:avLst/>
          </a:prstGeom>
        </p:spPr>
      </p:pic>
    </p:spTree>
    <p:extLst>
      <p:ext uri="{BB962C8B-B14F-4D97-AF65-F5344CB8AC3E}">
        <p14:creationId xmlns:p14="http://schemas.microsoft.com/office/powerpoint/2010/main" val="37878501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3030509" y="-160299"/>
            <a:ext cx="6296083" cy="1077218"/>
          </a:xfrm>
          <a:prstGeom prst="rect">
            <a:avLst/>
          </a:prstGeom>
        </p:spPr>
        <p:txBody>
          <a:bodyPr wrap="none">
            <a:spAutoFit/>
          </a:bodyPr>
          <a:lstStyle/>
          <a:p>
            <a:pPr algn="ctr"/>
            <a:r>
              <a:rPr lang="en-US" sz="6400" b="1" cap="all" dirty="0">
                <a:solidFill>
                  <a:srgbClr val="FFFFFF"/>
                </a:solidFill>
              </a:rPr>
              <a:t>palliative care </a:t>
            </a:r>
          </a:p>
        </p:txBody>
      </p:sp>
      <p:sp>
        <p:nvSpPr>
          <p:cNvPr id="6" name="Text Placeholder 5"/>
          <p:cNvSpPr>
            <a:spLocks noGrp="1"/>
          </p:cNvSpPr>
          <p:nvPr>
            <p:ph type="body" sz="quarter" idx="16"/>
          </p:nvPr>
        </p:nvSpPr>
        <p:spPr>
          <a:xfrm>
            <a:off x="812800" y="1329528"/>
            <a:ext cx="10659533" cy="4233073"/>
          </a:xfrm>
        </p:spPr>
        <p:txBody>
          <a:bodyPr/>
          <a:lstStyle/>
          <a:p>
            <a:r>
              <a:rPr lang="en-US" dirty="0">
                <a:solidFill>
                  <a:schemeClr val="tx1"/>
                </a:solidFill>
              </a:rPr>
              <a:t>Between 2001 and 2007 the death rate for prisoners aged 55 and older was </a:t>
            </a:r>
            <a:r>
              <a:rPr lang="en-US" b="1" dirty="0">
                <a:solidFill>
                  <a:schemeClr val="tx1"/>
                </a:solidFill>
              </a:rPr>
              <a:t>2,123 per 100,000</a:t>
            </a:r>
            <a:r>
              <a:rPr lang="en-US" dirty="0">
                <a:solidFill>
                  <a:schemeClr val="tx1"/>
                </a:solidFill>
              </a:rPr>
              <a:t>, nearly four times that of the next lower age group</a:t>
            </a:r>
            <a:r>
              <a:rPr lang="en-US" sz="1333" dirty="0">
                <a:solidFill>
                  <a:schemeClr val="tx1"/>
                </a:solidFill>
              </a:rPr>
              <a:t>(1)</a:t>
            </a:r>
            <a:r>
              <a:rPr lang="en-US" dirty="0">
                <a:solidFill>
                  <a:schemeClr val="tx1"/>
                </a:solidFill>
              </a:rPr>
              <a:t> </a:t>
            </a:r>
          </a:p>
          <a:p>
            <a:r>
              <a:rPr lang="en-US" dirty="0">
                <a:solidFill>
                  <a:schemeClr val="tx1"/>
                </a:solidFill>
              </a:rPr>
              <a:t>In addition, </a:t>
            </a:r>
            <a:r>
              <a:rPr lang="en-US" b="1" dirty="0" smtClean="0">
                <a:solidFill>
                  <a:schemeClr val="tx1"/>
                </a:solidFill>
              </a:rPr>
              <a:t>45.7%</a:t>
            </a:r>
            <a:r>
              <a:rPr lang="en-US" dirty="0" smtClean="0">
                <a:solidFill>
                  <a:schemeClr val="tx1"/>
                </a:solidFill>
              </a:rPr>
              <a:t> of </a:t>
            </a:r>
            <a:r>
              <a:rPr lang="en-US" dirty="0">
                <a:solidFill>
                  <a:schemeClr val="tx1"/>
                </a:solidFill>
              </a:rPr>
              <a:t>all prison deaths in 2007 were of those aged 55 and older</a:t>
            </a:r>
            <a:r>
              <a:rPr lang="en-US" sz="1067" dirty="0">
                <a:solidFill>
                  <a:schemeClr val="tx1"/>
                </a:solidFill>
              </a:rPr>
              <a:t>(1)</a:t>
            </a:r>
            <a:r>
              <a:rPr lang="en-US" dirty="0">
                <a:solidFill>
                  <a:schemeClr val="tx1"/>
                </a:solidFill>
              </a:rPr>
              <a:t> </a:t>
            </a:r>
          </a:p>
          <a:p>
            <a:r>
              <a:rPr lang="en-US" dirty="0">
                <a:solidFill>
                  <a:schemeClr val="tx1"/>
                </a:solidFill>
              </a:rPr>
              <a:t>Developing hospice care and palliative care programs for inmates has been an important way of </a:t>
            </a:r>
            <a:r>
              <a:rPr lang="en-US" b="1" dirty="0">
                <a:solidFill>
                  <a:schemeClr val="tx1"/>
                </a:solidFill>
              </a:rPr>
              <a:t>reducing healthcare costs, </a:t>
            </a:r>
            <a:r>
              <a:rPr lang="en-US" dirty="0">
                <a:solidFill>
                  <a:schemeClr val="tx1"/>
                </a:solidFill>
              </a:rPr>
              <a:t>while also providing the psychological, physical, social and spiritual care to those facing terminal </a:t>
            </a:r>
            <a:r>
              <a:rPr lang="en-US" dirty="0" smtClean="0">
                <a:solidFill>
                  <a:schemeClr val="tx1"/>
                </a:solidFill>
              </a:rPr>
              <a:t>illnesses</a:t>
            </a:r>
            <a:r>
              <a:rPr lang="en-US" sz="1067" dirty="0">
                <a:solidFill>
                  <a:schemeClr val="tx1"/>
                </a:solidFill>
              </a:rPr>
              <a:t>(2)</a:t>
            </a:r>
          </a:p>
        </p:txBody>
      </p:sp>
      <p:sp>
        <p:nvSpPr>
          <p:cNvPr id="4" name="TextBox 3"/>
          <p:cNvSpPr txBox="1"/>
          <p:nvPr/>
        </p:nvSpPr>
        <p:spPr>
          <a:xfrm>
            <a:off x="927100" y="5619195"/>
            <a:ext cx="11785600" cy="420756"/>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Williams et al., (2012)</a:t>
            </a:r>
          </a:p>
          <a:p>
            <a:pPr marL="304792" indent="-304792">
              <a:buFontTx/>
              <a:buAutoNum type="arabicParenBoth"/>
            </a:pPr>
            <a:r>
              <a:rPr lang="en-US" sz="1067" dirty="0" err="1">
                <a:solidFill>
                  <a:srgbClr val="000000">
                    <a:lumMod val="50000"/>
                    <a:lumOff val="50000"/>
                  </a:srgbClr>
                </a:solidFill>
              </a:rPr>
              <a:t>Courtwright</a:t>
            </a:r>
            <a:r>
              <a:rPr lang="en-US" sz="1067" dirty="0">
                <a:solidFill>
                  <a:srgbClr val="000000">
                    <a:lumMod val="50000"/>
                    <a:lumOff val="50000"/>
                  </a:srgbClr>
                </a:solidFill>
              </a:rPr>
              <a:t> et al., 2008; Stone et al., 2012; </a:t>
            </a:r>
            <a:r>
              <a:rPr lang="en-US" sz="1067" dirty="0" err="1">
                <a:solidFill>
                  <a:srgbClr val="000000">
                    <a:lumMod val="50000"/>
                    <a:lumOff val="50000"/>
                  </a:srgbClr>
                </a:solidFill>
              </a:rPr>
              <a:t>Wion</a:t>
            </a:r>
            <a:r>
              <a:rPr lang="en-US" sz="1067" dirty="0">
                <a:solidFill>
                  <a:srgbClr val="000000">
                    <a:lumMod val="50000"/>
                    <a:lumOff val="50000"/>
                  </a:srgbClr>
                </a:solidFill>
              </a:rPr>
              <a:t> &amp; Loeb, 2016</a:t>
            </a:r>
          </a:p>
        </p:txBody>
      </p:sp>
    </p:spTree>
    <p:extLst>
      <p:ext uri="{BB962C8B-B14F-4D97-AF65-F5344CB8AC3E}">
        <p14:creationId xmlns:p14="http://schemas.microsoft.com/office/powerpoint/2010/main" val="68397258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b="1" dirty="0" smtClean="0"/>
              <a:t>Issues </a:t>
            </a:r>
            <a:r>
              <a:rPr lang="en-US" dirty="0" smtClean="0"/>
              <a:t>surrounding Prison Hospice Programs</a:t>
            </a:r>
          </a:p>
          <a:p>
            <a:pPr lvl="1"/>
            <a:r>
              <a:rPr lang="en-US" dirty="0"/>
              <a:t>Eligibility</a:t>
            </a:r>
            <a:r>
              <a:rPr lang="en-US" b="1" dirty="0"/>
              <a:t> standards</a:t>
            </a:r>
          </a:p>
          <a:p>
            <a:pPr lvl="1"/>
            <a:r>
              <a:rPr lang="en-US" dirty="0" smtClean="0"/>
              <a:t>Pain</a:t>
            </a:r>
            <a:r>
              <a:rPr lang="en-US" b="1" dirty="0" smtClean="0"/>
              <a:t> management</a:t>
            </a:r>
          </a:p>
          <a:p>
            <a:pPr lvl="1"/>
            <a:r>
              <a:rPr lang="en-US" b="1" dirty="0"/>
              <a:t>Family </a:t>
            </a:r>
            <a:r>
              <a:rPr lang="en-US" b="1" dirty="0" smtClean="0"/>
              <a:t>inclusion </a:t>
            </a:r>
            <a:r>
              <a:rPr lang="en-US" dirty="0" smtClean="0"/>
              <a:t>concerns</a:t>
            </a:r>
            <a:r>
              <a:rPr lang="en-US" sz="800" dirty="0"/>
              <a:t>(1)</a:t>
            </a:r>
          </a:p>
          <a:p>
            <a:pPr lvl="1"/>
            <a:r>
              <a:rPr lang="en-US" b="1" dirty="0"/>
              <a:t>Frequency </a:t>
            </a:r>
            <a:r>
              <a:rPr lang="en-US" dirty="0"/>
              <a:t>of visitation</a:t>
            </a:r>
            <a:r>
              <a:rPr lang="en-US" sz="800" dirty="0"/>
              <a:t>(2)</a:t>
            </a:r>
            <a:r>
              <a:rPr lang="en-US" dirty="0"/>
              <a:t> </a:t>
            </a:r>
          </a:p>
          <a:p>
            <a:pPr lvl="1"/>
            <a:r>
              <a:rPr lang="en-US" dirty="0"/>
              <a:t>Defining a patient’s </a:t>
            </a:r>
            <a:r>
              <a:rPr lang="en-US" b="1" dirty="0"/>
              <a:t>“family” </a:t>
            </a:r>
          </a:p>
          <a:p>
            <a:pPr lvl="1"/>
            <a:r>
              <a:rPr lang="en-US" b="1" dirty="0" smtClean="0"/>
              <a:t>Inmate</a:t>
            </a:r>
            <a:r>
              <a:rPr lang="en-US" dirty="0" smtClean="0"/>
              <a:t>-volunteers</a:t>
            </a:r>
            <a:r>
              <a:rPr lang="en-US" sz="800" dirty="0"/>
              <a:t>(3)</a:t>
            </a:r>
            <a:r>
              <a:rPr lang="en-US" dirty="0" smtClean="0"/>
              <a:t> </a:t>
            </a:r>
            <a:endParaRPr lang="en-US" dirty="0"/>
          </a:p>
          <a:p>
            <a:pPr lvl="1"/>
            <a:r>
              <a:rPr lang="en-US" b="1" dirty="0"/>
              <a:t>Cessation </a:t>
            </a:r>
            <a:r>
              <a:rPr lang="en-US" dirty="0"/>
              <a:t>of </a:t>
            </a:r>
            <a:r>
              <a:rPr lang="en-US" dirty="0" smtClean="0"/>
              <a:t>curative treatment</a:t>
            </a:r>
          </a:p>
          <a:p>
            <a:pPr lvl="1"/>
            <a:r>
              <a:rPr lang="en-US" b="1" dirty="0" smtClean="0"/>
              <a:t>Lack</a:t>
            </a:r>
            <a:r>
              <a:rPr lang="en-US" dirty="0" smtClean="0"/>
              <a:t> of public support for comfort care</a:t>
            </a:r>
            <a:endParaRPr lang="en-US" dirty="0"/>
          </a:p>
          <a:p>
            <a:pPr lvl="0"/>
            <a:endParaRPr lang="en-US" sz="1067" dirty="0"/>
          </a:p>
        </p:txBody>
      </p:sp>
      <p:sp>
        <p:nvSpPr>
          <p:cNvPr id="5" name="Title 4"/>
          <p:cNvSpPr>
            <a:spLocks noGrp="1"/>
          </p:cNvSpPr>
          <p:nvPr>
            <p:ph type="title"/>
          </p:nvPr>
        </p:nvSpPr>
        <p:spPr>
          <a:xfrm>
            <a:off x="0" y="101600"/>
            <a:ext cx="12192000" cy="787400"/>
          </a:xfrm>
        </p:spPr>
        <p:txBody>
          <a:bodyPr/>
          <a:lstStyle/>
          <a:p>
            <a:r>
              <a:rPr lang="en-US" sz="6400" dirty="0">
                <a:solidFill>
                  <a:schemeClr val="accent5"/>
                </a:solidFill>
              </a:rPr>
              <a:t>palliative care</a:t>
            </a:r>
          </a:p>
        </p:txBody>
      </p:sp>
      <p:sp>
        <p:nvSpPr>
          <p:cNvPr id="4" name="TextBox 3"/>
          <p:cNvSpPr txBox="1"/>
          <p:nvPr/>
        </p:nvSpPr>
        <p:spPr>
          <a:xfrm>
            <a:off x="812800" y="5455047"/>
            <a:ext cx="11785600" cy="584968"/>
          </a:xfrm>
          <a:prstGeom prst="rect">
            <a:avLst/>
          </a:prstGeom>
          <a:noFill/>
        </p:spPr>
        <p:txBody>
          <a:bodyPr wrap="square" rtlCol="0">
            <a:spAutoFit/>
          </a:bodyPr>
          <a:lstStyle/>
          <a:p>
            <a:pPr marL="304792" indent="-304792">
              <a:buFontTx/>
              <a:buAutoNum type="arabicParenBoth"/>
            </a:pPr>
            <a:r>
              <a:rPr lang="da-DK" sz="1067" dirty="0">
                <a:solidFill>
                  <a:srgbClr val="000000">
                    <a:lumMod val="50000"/>
                    <a:lumOff val="50000"/>
                  </a:srgbClr>
                </a:solidFill>
              </a:rPr>
              <a:t>Linder &amp; Meyers, 2007</a:t>
            </a:r>
          </a:p>
          <a:p>
            <a:pPr marL="304792" indent="-304792">
              <a:buFontTx/>
              <a:buAutoNum type="arabicParenBoth"/>
            </a:pPr>
            <a:r>
              <a:rPr lang="da-DK" sz="1067" dirty="0">
                <a:solidFill>
                  <a:srgbClr val="000000">
                    <a:lumMod val="50000"/>
                    <a:lumOff val="50000"/>
                  </a:srgbClr>
                </a:solidFill>
              </a:rPr>
              <a:t>Hoffman et al. 2011 </a:t>
            </a:r>
          </a:p>
          <a:p>
            <a:pPr marL="304792" indent="-304792">
              <a:buFontTx/>
              <a:buAutoNum type="arabicParenBoth"/>
            </a:pPr>
            <a:r>
              <a:rPr lang="da-DK" sz="1067" dirty="0">
                <a:solidFill>
                  <a:srgbClr val="000000">
                    <a:lumMod val="50000"/>
                    <a:lumOff val="50000"/>
                  </a:srgbClr>
                </a:solidFill>
              </a:rPr>
              <a:t>Wion &amp; Loeb, 2016</a:t>
            </a:r>
          </a:p>
        </p:txBody>
      </p:sp>
    </p:spTree>
    <p:extLst>
      <p:ext uri="{BB962C8B-B14F-4D97-AF65-F5344CB8AC3E}">
        <p14:creationId xmlns:p14="http://schemas.microsoft.com/office/powerpoint/2010/main" val="15656348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200" y="990600"/>
            <a:ext cx="4226560" cy="4853499"/>
          </a:xfrm>
          <a:prstGeom prst="rect">
            <a:avLst/>
          </a:prstGeom>
        </p:spPr>
      </p:pic>
      <p:sp>
        <p:nvSpPr>
          <p:cNvPr id="6" name="Title 4"/>
          <p:cNvSpPr>
            <a:spLocks noGrp="1"/>
          </p:cNvSpPr>
          <p:nvPr>
            <p:ph type="title"/>
          </p:nvPr>
        </p:nvSpPr>
        <p:spPr>
          <a:xfrm>
            <a:off x="0" y="101600"/>
            <a:ext cx="12192000" cy="787400"/>
          </a:xfrm>
        </p:spPr>
        <p:txBody>
          <a:bodyPr/>
          <a:lstStyle/>
          <a:p>
            <a:r>
              <a:rPr lang="en-US" sz="6400" dirty="0">
                <a:solidFill>
                  <a:schemeClr val="accent5"/>
                </a:solidFill>
              </a:rPr>
              <a:t>palliative care</a:t>
            </a:r>
          </a:p>
        </p:txBody>
      </p:sp>
    </p:spTree>
    <p:extLst>
      <p:ext uri="{BB962C8B-B14F-4D97-AF65-F5344CB8AC3E}">
        <p14:creationId xmlns:p14="http://schemas.microsoft.com/office/powerpoint/2010/main" val="259070725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1237330" y="-160299"/>
            <a:ext cx="9882449" cy="1077218"/>
          </a:xfrm>
          <a:prstGeom prst="rect">
            <a:avLst/>
          </a:prstGeom>
        </p:spPr>
        <p:txBody>
          <a:bodyPr wrap="none">
            <a:spAutoFit/>
          </a:bodyPr>
          <a:lstStyle/>
          <a:p>
            <a:pPr algn="ctr"/>
            <a:r>
              <a:rPr lang="en-US" sz="6400" b="1" cap="all" dirty="0">
                <a:solidFill>
                  <a:srgbClr val="FFFFFF"/>
                </a:solidFill>
              </a:rPr>
              <a:t>Emergency/trauma care </a:t>
            </a:r>
          </a:p>
        </p:txBody>
      </p:sp>
      <p:sp>
        <p:nvSpPr>
          <p:cNvPr id="6" name="Text Placeholder 5"/>
          <p:cNvSpPr>
            <a:spLocks noGrp="1"/>
          </p:cNvSpPr>
          <p:nvPr>
            <p:ph type="body" sz="quarter" idx="16"/>
          </p:nvPr>
        </p:nvSpPr>
        <p:spPr>
          <a:xfrm>
            <a:off x="812800" y="1092201"/>
            <a:ext cx="10659533" cy="4233073"/>
          </a:xfrm>
        </p:spPr>
        <p:txBody>
          <a:bodyPr/>
          <a:lstStyle/>
          <a:p>
            <a:r>
              <a:rPr lang="en-US" b="1" dirty="0">
                <a:solidFill>
                  <a:schemeClr val="tx1"/>
                </a:solidFill>
              </a:rPr>
              <a:t>There is little to no research on the actual volumes of inmate-patients being seen in the community hospital </a:t>
            </a:r>
            <a:r>
              <a:rPr lang="en-US" b="1" dirty="0" smtClean="0">
                <a:solidFill>
                  <a:schemeClr val="tx1"/>
                </a:solidFill>
              </a:rPr>
              <a:t>setting</a:t>
            </a:r>
            <a:r>
              <a:rPr lang="en-US" sz="1333" dirty="0">
                <a:solidFill>
                  <a:schemeClr val="tx1"/>
                </a:solidFill>
              </a:rPr>
              <a:t>(1)</a:t>
            </a:r>
            <a:r>
              <a:rPr lang="en-US" dirty="0">
                <a:solidFill>
                  <a:schemeClr val="tx1"/>
                </a:solidFill>
              </a:rPr>
              <a:t>.</a:t>
            </a:r>
          </a:p>
          <a:p>
            <a:r>
              <a:rPr lang="en-US" dirty="0">
                <a:solidFill>
                  <a:schemeClr val="tx1"/>
                </a:solidFill>
              </a:rPr>
              <a:t>The stress of incarceration, along with the issues caused by TBI, create a prison environment where </a:t>
            </a:r>
            <a:r>
              <a:rPr lang="en-US" b="1" dirty="0">
                <a:solidFill>
                  <a:schemeClr val="tx1"/>
                </a:solidFill>
              </a:rPr>
              <a:t>traumatic injuries are common</a:t>
            </a:r>
            <a:r>
              <a:rPr lang="en-US" sz="1067" dirty="0">
                <a:solidFill>
                  <a:schemeClr val="tx1"/>
                </a:solidFill>
              </a:rPr>
              <a:t>(2)</a:t>
            </a:r>
            <a:r>
              <a:rPr lang="en-US" dirty="0">
                <a:solidFill>
                  <a:schemeClr val="tx1"/>
                </a:solidFill>
              </a:rPr>
              <a:t>. However, prison injuries are largely perceived as a disciplinary and management issue related to violent behaviors and unavoidable accidents</a:t>
            </a:r>
            <a:r>
              <a:rPr lang="en-US" sz="1067" dirty="0">
                <a:solidFill>
                  <a:schemeClr val="tx1"/>
                </a:solidFill>
              </a:rPr>
              <a:t>(3)</a:t>
            </a:r>
            <a:r>
              <a:rPr lang="en-US" dirty="0">
                <a:solidFill>
                  <a:schemeClr val="tx1"/>
                </a:solidFill>
              </a:rPr>
              <a:t>.</a:t>
            </a:r>
            <a:endParaRPr lang="en-US" sz="1067" dirty="0">
              <a:solidFill>
                <a:schemeClr val="tx1"/>
              </a:solidFill>
            </a:endParaRPr>
          </a:p>
          <a:p>
            <a:r>
              <a:rPr lang="en-US" dirty="0">
                <a:solidFill>
                  <a:schemeClr val="tx1"/>
                </a:solidFill>
              </a:rPr>
              <a:t>Besides injury, </a:t>
            </a:r>
            <a:r>
              <a:rPr lang="en-US" b="1" dirty="0">
                <a:solidFill>
                  <a:schemeClr val="tx1"/>
                </a:solidFill>
              </a:rPr>
              <a:t>drug abuse </a:t>
            </a:r>
            <a:r>
              <a:rPr lang="en-US" dirty="0">
                <a:solidFill>
                  <a:schemeClr val="tx1"/>
                </a:solidFill>
              </a:rPr>
              <a:t>is another reason for inmates being transferred to the emergency department</a:t>
            </a:r>
            <a:r>
              <a:rPr lang="en-US" sz="1067" dirty="0">
                <a:solidFill>
                  <a:schemeClr val="tx1"/>
                </a:solidFill>
              </a:rPr>
              <a:t>(4)</a:t>
            </a:r>
            <a:r>
              <a:rPr lang="en-US" dirty="0">
                <a:solidFill>
                  <a:schemeClr val="tx1"/>
                </a:solidFill>
              </a:rPr>
              <a:t>.</a:t>
            </a:r>
          </a:p>
          <a:p>
            <a:r>
              <a:rPr lang="en-US" dirty="0">
                <a:solidFill>
                  <a:schemeClr val="tx1"/>
                </a:solidFill>
              </a:rPr>
              <a:t>Continuing to treat the inmate patient in community-based emergency departments also begins to </a:t>
            </a:r>
            <a:r>
              <a:rPr lang="en-US" b="1" dirty="0">
                <a:solidFill>
                  <a:schemeClr val="tx1"/>
                </a:solidFill>
              </a:rPr>
              <a:t>affect wait times </a:t>
            </a:r>
            <a:r>
              <a:rPr lang="en-US" dirty="0">
                <a:solidFill>
                  <a:schemeClr val="tx1"/>
                </a:solidFill>
              </a:rPr>
              <a:t>for community-based patients</a:t>
            </a:r>
            <a:r>
              <a:rPr lang="en-US" sz="1067" dirty="0">
                <a:solidFill>
                  <a:schemeClr val="tx1"/>
                </a:solidFill>
              </a:rPr>
              <a:t>(5)</a:t>
            </a:r>
            <a:r>
              <a:rPr lang="en-US" dirty="0">
                <a:solidFill>
                  <a:schemeClr val="tx1"/>
                </a:solidFill>
              </a:rPr>
              <a:t>.</a:t>
            </a:r>
          </a:p>
        </p:txBody>
      </p:sp>
      <p:sp>
        <p:nvSpPr>
          <p:cNvPr id="4" name="TextBox 3"/>
          <p:cNvSpPr txBox="1"/>
          <p:nvPr/>
        </p:nvSpPr>
        <p:spPr>
          <a:xfrm>
            <a:off x="927100" y="5156200"/>
            <a:ext cx="11785600" cy="913392"/>
          </a:xfrm>
          <a:prstGeom prst="rect">
            <a:avLst/>
          </a:prstGeom>
          <a:noFill/>
        </p:spPr>
        <p:txBody>
          <a:bodyPr wrap="square" rtlCol="0">
            <a:spAutoFit/>
          </a:bodyPr>
          <a:lstStyle/>
          <a:p>
            <a:pPr marL="304792" indent="-304792">
              <a:buFontTx/>
              <a:buAutoNum type="arabicParenBoth"/>
            </a:pPr>
            <a:r>
              <a:rPr lang="en-US" sz="1067" dirty="0" err="1">
                <a:solidFill>
                  <a:srgbClr val="000000">
                    <a:lumMod val="50000"/>
                    <a:lumOff val="50000"/>
                  </a:srgbClr>
                </a:solidFill>
              </a:rPr>
              <a:t>Natterman</a:t>
            </a:r>
            <a:r>
              <a:rPr lang="en-US" sz="1067" dirty="0">
                <a:solidFill>
                  <a:srgbClr val="000000">
                    <a:lumMod val="50000"/>
                    <a:lumOff val="50000"/>
                  </a:srgbClr>
                </a:solidFill>
              </a:rPr>
              <a:t>, et al., 2016</a:t>
            </a:r>
          </a:p>
          <a:p>
            <a:pPr marL="304792" indent="-304792">
              <a:buFontTx/>
              <a:buAutoNum type="arabicParenBoth"/>
            </a:pPr>
            <a:r>
              <a:rPr lang="en-US" sz="1067" dirty="0">
                <a:solidFill>
                  <a:srgbClr val="000000">
                    <a:lumMod val="50000"/>
                    <a:lumOff val="50000"/>
                  </a:srgbClr>
                </a:solidFill>
              </a:rPr>
              <a:t>Henning et al., 2015</a:t>
            </a:r>
          </a:p>
          <a:p>
            <a:pPr marL="304792" indent="-304792">
              <a:buFontTx/>
              <a:buAutoNum type="arabicParenBoth"/>
            </a:pPr>
            <a:r>
              <a:rPr lang="en-US" sz="1067" dirty="0">
                <a:solidFill>
                  <a:srgbClr val="000000">
                    <a:lumMod val="50000"/>
                    <a:lumOff val="50000"/>
                  </a:srgbClr>
                </a:solidFill>
              </a:rPr>
              <a:t>Sung, 2010</a:t>
            </a:r>
          </a:p>
          <a:p>
            <a:pPr marL="304792" indent="-304792">
              <a:buFontTx/>
              <a:buAutoNum type="arabicParenBoth"/>
            </a:pPr>
            <a:r>
              <a:rPr lang="en-US" sz="1067" dirty="0" err="1">
                <a:solidFill>
                  <a:srgbClr val="000000">
                    <a:lumMod val="50000"/>
                    <a:lumOff val="50000"/>
                  </a:srgbClr>
                </a:solidFill>
              </a:rPr>
              <a:t>Butterfeld</a:t>
            </a:r>
            <a:r>
              <a:rPr lang="en-US" sz="1067" dirty="0">
                <a:solidFill>
                  <a:srgbClr val="000000">
                    <a:lumMod val="50000"/>
                    <a:lumOff val="50000"/>
                  </a:srgbClr>
                </a:solidFill>
              </a:rPr>
              <a:t> et al., 2015</a:t>
            </a:r>
          </a:p>
          <a:p>
            <a:pPr marL="304792" indent="-304792">
              <a:buFontTx/>
              <a:buAutoNum type="arabicParenBoth"/>
            </a:pPr>
            <a:r>
              <a:rPr lang="en-US" sz="1067" dirty="0">
                <a:solidFill>
                  <a:srgbClr val="000000">
                    <a:lumMod val="50000"/>
                    <a:lumOff val="50000"/>
                  </a:srgbClr>
                </a:solidFill>
              </a:rPr>
              <a:t>Lara-</a:t>
            </a:r>
            <a:r>
              <a:rPr lang="en-US" sz="1067" dirty="0" err="1">
                <a:solidFill>
                  <a:srgbClr val="000000">
                    <a:lumMod val="50000"/>
                    <a:lumOff val="50000"/>
                  </a:srgbClr>
                </a:solidFill>
              </a:rPr>
              <a:t>Millán</a:t>
            </a:r>
            <a:r>
              <a:rPr lang="en-US" sz="1067" dirty="0">
                <a:solidFill>
                  <a:srgbClr val="000000">
                    <a:lumMod val="50000"/>
                    <a:lumOff val="50000"/>
                  </a:srgbClr>
                </a:solidFill>
              </a:rPr>
              <a:t>, 2014</a:t>
            </a:r>
          </a:p>
        </p:txBody>
      </p:sp>
    </p:spTree>
    <p:extLst>
      <p:ext uri="{BB962C8B-B14F-4D97-AF65-F5344CB8AC3E}">
        <p14:creationId xmlns:p14="http://schemas.microsoft.com/office/powerpoint/2010/main" val="351701840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1237330" y="-160299"/>
            <a:ext cx="9882449" cy="1077218"/>
          </a:xfrm>
          <a:prstGeom prst="rect">
            <a:avLst/>
          </a:prstGeom>
        </p:spPr>
        <p:txBody>
          <a:bodyPr wrap="none">
            <a:spAutoFit/>
          </a:bodyPr>
          <a:lstStyle/>
          <a:p>
            <a:pPr algn="ctr"/>
            <a:r>
              <a:rPr lang="en-US" sz="6400" b="1" cap="all" dirty="0">
                <a:solidFill>
                  <a:srgbClr val="FFFFFF"/>
                </a:solidFill>
              </a:rPr>
              <a:t>Emergency/trauma care </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1" y="793806"/>
            <a:ext cx="3594015" cy="528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1" y="1686837"/>
            <a:ext cx="2819825" cy="328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062" y="3022600"/>
            <a:ext cx="3469159" cy="199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47698"/>
            <a:ext cx="3575141" cy="177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530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0497" y="15224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7F7F7F"/>
                </a:solidFill>
                <a:effectLst/>
                <a:uLnTx/>
                <a:uFillTx/>
                <a:latin typeface="Arial" charset="0"/>
                <a:cs typeface="Arial" charset="0"/>
              </a:rPr>
              <a:t>Compliance Statement</a:t>
            </a:r>
          </a:p>
        </p:txBody>
      </p:sp>
      <p:sp>
        <p:nvSpPr>
          <p:cNvPr id="7" name="Content Placeholder 2"/>
          <p:cNvSpPr txBox="1">
            <a:spLocks/>
          </p:cNvSpPr>
          <p:nvPr/>
        </p:nvSpPr>
        <p:spPr>
          <a:xfrm>
            <a:off x="440497" y="1188233"/>
            <a:ext cx="11509333" cy="425780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spcAft>
                <a:spcPts val="1200"/>
              </a:spcAft>
              <a:buFont typeface="Arial" charset="0"/>
              <a:buNone/>
              <a:defRPr/>
            </a:pPr>
            <a:r>
              <a:rPr lang="en-US" dirty="0">
                <a:solidFill>
                  <a:prstClr val="black"/>
                </a:solidFill>
                <a:latin typeface="Arial"/>
                <a:ea typeface="ＭＳ Ｐゴシック" pitchFamily="22" charset="-128"/>
              </a:rPr>
              <a:t>“AIA Knowledge” is a Registered Provider with The American Institute of Architects Continuing Education Systems (AIA/CES).  Credit(s) earned on completion of this program will be reported to AIA/CES for AIA members.  Certificates of Completion for both AIA members and non-AIA members are available upon special request.</a:t>
            </a:r>
          </a:p>
          <a:p>
            <a:pPr marL="0" indent="0" eaLnBrk="1" hangingPunct="1">
              <a:spcBef>
                <a:spcPts val="0"/>
              </a:spcBef>
              <a:spcAft>
                <a:spcPts val="1200"/>
              </a:spcAft>
              <a:buFont typeface="Arial" charset="0"/>
              <a:buNone/>
              <a:defRPr/>
            </a:pPr>
            <a:r>
              <a:rPr lang="en-US" dirty="0">
                <a:solidFill>
                  <a:prstClr val="black"/>
                </a:solidFill>
                <a:latin typeface="Arial"/>
                <a:ea typeface="ＭＳ Ｐゴシック" pitchFamily="22" charset="-128"/>
              </a:rPr>
              <a:t>This program is registered with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a:t>
            </a:r>
          </a:p>
        </p:txBody>
      </p:sp>
    </p:spTree>
    <p:extLst>
      <p:ext uri="{BB962C8B-B14F-4D97-AF65-F5344CB8AC3E}">
        <p14:creationId xmlns:p14="http://schemas.microsoft.com/office/powerpoint/2010/main" val="509965776"/>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1" y="0"/>
            <a:ext cx="12204701" cy="6858000"/>
            <a:chOff x="-9526" y="0"/>
            <a:chExt cx="9153526" cy="5143500"/>
          </a:xfrm>
          <a:solidFill>
            <a:schemeClr val="bg1">
              <a:lumMod val="20000"/>
              <a:lumOff val="80000"/>
            </a:schemeClr>
          </a:solidFill>
        </p:grpSpPr>
        <p:sp>
          <p:nvSpPr>
            <p:cNvPr id="3" name="Rectangle 2"/>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7" name="Rectangle 6"/>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8" name="Rectangle 7"/>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2" name="Rectangle 1"/>
          <p:cNvSpPr/>
          <p:nvPr/>
        </p:nvSpPr>
        <p:spPr>
          <a:xfrm>
            <a:off x="1237331" y="-160299"/>
            <a:ext cx="9882449" cy="1077218"/>
          </a:xfrm>
          <a:prstGeom prst="rect">
            <a:avLst/>
          </a:prstGeom>
        </p:spPr>
        <p:txBody>
          <a:bodyPr wrap="none">
            <a:spAutoFit/>
          </a:bodyPr>
          <a:lstStyle/>
          <a:p>
            <a:pPr algn="ctr"/>
            <a:r>
              <a:rPr lang="en-US" sz="6400" b="1" cap="all" dirty="0">
                <a:solidFill>
                  <a:srgbClr val="FFFFFF"/>
                </a:solidFill>
              </a:rPr>
              <a:t>Emergency/trauma care </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460500"/>
            <a:ext cx="3810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55831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1237330" y="-160299"/>
            <a:ext cx="9882449" cy="1077218"/>
          </a:xfrm>
          <a:prstGeom prst="rect">
            <a:avLst/>
          </a:prstGeom>
        </p:spPr>
        <p:txBody>
          <a:bodyPr wrap="none">
            <a:spAutoFit/>
          </a:bodyPr>
          <a:lstStyle/>
          <a:p>
            <a:pPr algn="ctr"/>
            <a:r>
              <a:rPr lang="en-US" sz="6400" b="1" cap="all" dirty="0">
                <a:solidFill>
                  <a:srgbClr val="FFFFFF"/>
                </a:solidFill>
              </a:rPr>
              <a:t>Emergency/trauma care </a:t>
            </a:r>
          </a:p>
        </p:txBody>
      </p:sp>
      <p:sp>
        <p:nvSpPr>
          <p:cNvPr id="6" name="Text Placeholder 5"/>
          <p:cNvSpPr>
            <a:spLocks noGrp="1"/>
          </p:cNvSpPr>
          <p:nvPr>
            <p:ph type="body" sz="quarter" idx="16"/>
          </p:nvPr>
        </p:nvSpPr>
        <p:spPr>
          <a:xfrm>
            <a:off x="812800" y="1092201"/>
            <a:ext cx="10659533" cy="4233073"/>
          </a:xfrm>
        </p:spPr>
        <p:txBody>
          <a:bodyPr/>
          <a:lstStyle/>
          <a:p>
            <a:r>
              <a:rPr lang="en-US" b="1" dirty="0">
                <a:solidFill>
                  <a:schemeClr val="tx1"/>
                </a:solidFill>
              </a:rPr>
              <a:t>Alternatives to the ED</a:t>
            </a:r>
          </a:p>
          <a:p>
            <a:pPr lvl="1"/>
            <a:r>
              <a:rPr lang="en-US" dirty="0">
                <a:solidFill>
                  <a:schemeClr val="tx1"/>
                </a:solidFill>
              </a:rPr>
              <a:t>New Jersey – Partnering with Physicians to return to infirmary level of care as soon as possible</a:t>
            </a:r>
            <a:r>
              <a:rPr lang="en-US" sz="1067" dirty="0">
                <a:solidFill>
                  <a:schemeClr val="tx1"/>
                </a:solidFill>
              </a:rPr>
              <a:t>(1)</a:t>
            </a:r>
          </a:p>
          <a:p>
            <a:pPr lvl="2"/>
            <a:r>
              <a:rPr lang="en-US" dirty="0">
                <a:solidFill>
                  <a:schemeClr val="tx1"/>
                </a:solidFill>
              </a:rPr>
              <a:t>400 per 1,000 persons visit the ED in the community</a:t>
            </a:r>
          </a:p>
          <a:p>
            <a:pPr lvl="2"/>
            <a:r>
              <a:rPr lang="en-US" dirty="0">
                <a:solidFill>
                  <a:schemeClr val="tx1"/>
                </a:solidFill>
              </a:rPr>
              <a:t>29 inmates per 1,000 visit the ED</a:t>
            </a:r>
          </a:p>
          <a:p>
            <a:pPr lvl="1"/>
            <a:r>
              <a:rPr lang="en-US" dirty="0">
                <a:solidFill>
                  <a:schemeClr val="tx1"/>
                </a:solidFill>
              </a:rPr>
              <a:t>Ohio – created an Urgent Care center</a:t>
            </a:r>
            <a:r>
              <a:rPr lang="en-US" sz="1067" dirty="0">
                <a:solidFill>
                  <a:schemeClr val="tx1"/>
                </a:solidFill>
              </a:rPr>
              <a:t>(2)</a:t>
            </a:r>
          </a:p>
          <a:p>
            <a:pPr lvl="2"/>
            <a:r>
              <a:rPr lang="en-US" dirty="0">
                <a:solidFill>
                  <a:schemeClr val="tx1"/>
                </a:solidFill>
              </a:rPr>
              <a:t>Estimates the cost of care to be as low as </a:t>
            </a:r>
            <a:r>
              <a:rPr lang="en-US" b="1" dirty="0">
                <a:solidFill>
                  <a:schemeClr val="tx1"/>
                </a:solidFill>
              </a:rPr>
              <a:t>10% of the costs </a:t>
            </a:r>
            <a:r>
              <a:rPr lang="en-US" dirty="0">
                <a:solidFill>
                  <a:schemeClr val="tx1"/>
                </a:solidFill>
              </a:rPr>
              <a:t>to send the inmate to the local hospital.</a:t>
            </a:r>
          </a:p>
          <a:p>
            <a:r>
              <a:rPr lang="en-US" b="1" dirty="0">
                <a:solidFill>
                  <a:schemeClr val="tx1"/>
                </a:solidFill>
              </a:rPr>
              <a:t>Telemedicine</a:t>
            </a:r>
          </a:p>
          <a:p>
            <a:pPr lvl="1"/>
            <a:r>
              <a:rPr lang="en-US" dirty="0">
                <a:solidFill>
                  <a:schemeClr val="tx1"/>
                </a:solidFill>
              </a:rPr>
              <a:t>Could reduce the amount of transport to local ED’s by </a:t>
            </a:r>
            <a:r>
              <a:rPr lang="en-US" b="1" dirty="0">
                <a:solidFill>
                  <a:schemeClr val="tx1"/>
                </a:solidFill>
              </a:rPr>
              <a:t>42%</a:t>
            </a:r>
            <a:r>
              <a:rPr lang="en-US" sz="1067" dirty="0">
                <a:solidFill>
                  <a:schemeClr val="tx1"/>
                </a:solidFill>
              </a:rPr>
              <a:t>(3)</a:t>
            </a:r>
          </a:p>
        </p:txBody>
      </p:sp>
      <p:sp>
        <p:nvSpPr>
          <p:cNvPr id="4" name="TextBox 3"/>
          <p:cNvSpPr txBox="1"/>
          <p:nvPr/>
        </p:nvSpPr>
        <p:spPr>
          <a:xfrm>
            <a:off x="927100" y="5455047"/>
            <a:ext cx="11785600" cy="584968"/>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Reeves et al., 2014</a:t>
            </a:r>
          </a:p>
          <a:p>
            <a:pPr marL="304792" indent="-304792">
              <a:buFontTx/>
              <a:buAutoNum type="arabicParenBoth"/>
            </a:pPr>
            <a:r>
              <a:rPr lang="en-US" sz="1067" dirty="0" err="1">
                <a:solidFill>
                  <a:srgbClr val="000000">
                    <a:lumMod val="50000"/>
                    <a:lumOff val="50000"/>
                  </a:srgbClr>
                </a:solidFill>
              </a:rPr>
              <a:t>Geisler</a:t>
            </a:r>
            <a:r>
              <a:rPr lang="en-US" sz="1067" dirty="0">
                <a:solidFill>
                  <a:srgbClr val="000000">
                    <a:lumMod val="50000"/>
                    <a:lumOff val="50000"/>
                  </a:srgbClr>
                </a:solidFill>
              </a:rPr>
              <a:t>, Gregory T. et al, 2011</a:t>
            </a:r>
          </a:p>
          <a:p>
            <a:pPr marL="304792" indent="-304792">
              <a:buFontTx/>
              <a:buAutoNum type="arabicParenBoth"/>
            </a:pPr>
            <a:r>
              <a:rPr lang="en-US" sz="1067" dirty="0">
                <a:solidFill>
                  <a:srgbClr val="000000">
                    <a:lumMod val="50000"/>
                    <a:lumOff val="50000"/>
                  </a:srgbClr>
                </a:solidFill>
              </a:rPr>
              <a:t>Vo, 2008</a:t>
            </a:r>
          </a:p>
        </p:txBody>
      </p:sp>
    </p:spTree>
    <p:extLst>
      <p:ext uri="{BB962C8B-B14F-4D97-AF65-F5344CB8AC3E}">
        <p14:creationId xmlns:p14="http://schemas.microsoft.com/office/powerpoint/2010/main" val="67361254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3611186" y="-160299"/>
            <a:ext cx="5134739" cy="1077218"/>
          </a:xfrm>
          <a:prstGeom prst="rect">
            <a:avLst/>
          </a:prstGeom>
        </p:spPr>
        <p:txBody>
          <a:bodyPr wrap="none">
            <a:spAutoFit/>
          </a:bodyPr>
          <a:lstStyle/>
          <a:p>
            <a:pPr algn="ctr"/>
            <a:r>
              <a:rPr lang="en-US" sz="6400" b="1" cap="all" dirty="0">
                <a:solidFill>
                  <a:srgbClr val="FFFFFF"/>
                </a:solidFill>
              </a:rPr>
              <a:t>dental care </a:t>
            </a:r>
          </a:p>
        </p:txBody>
      </p:sp>
      <p:sp>
        <p:nvSpPr>
          <p:cNvPr id="6" name="Text Placeholder 5"/>
          <p:cNvSpPr>
            <a:spLocks noGrp="1"/>
          </p:cNvSpPr>
          <p:nvPr>
            <p:ph type="body" sz="quarter" idx="16"/>
          </p:nvPr>
        </p:nvSpPr>
        <p:spPr>
          <a:xfrm>
            <a:off x="812800" y="787401"/>
            <a:ext cx="10659533" cy="4233073"/>
          </a:xfrm>
        </p:spPr>
        <p:txBody>
          <a:bodyPr/>
          <a:lstStyle/>
          <a:p>
            <a:r>
              <a:rPr lang="en-US" dirty="0">
                <a:solidFill>
                  <a:schemeClr val="tx1"/>
                </a:solidFill>
              </a:rPr>
              <a:t>The major obstacles to providing the community standard of dental care in prisons are </a:t>
            </a:r>
            <a:r>
              <a:rPr lang="en-US" b="1" dirty="0">
                <a:solidFill>
                  <a:schemeClr val="tx1"/>
                </a:solidFill>
              </a:rPr>
              <a:t>staffing and </a:t>
            </a:r>
            <a:r>
              <a:rPr lang="en-US" b="1" dirty="0" smtClean="0">
                <a:solidFill>
                  <a:schemeClr val="tx1"/>
                </a:solidFill>
              </a:rPr>
              <a:t>finances</a:t>
            </a:r>
            <a:r>
              <a:rPr lang="en-US" sz="1067" dirty="0">
                <a:solidFill>
                  <a:schemeClr val="tx1"/>
                </a:solidFill>
              </a:rPr>
              <a:t>(1)</a:t>
            </a:r>
            <a:r>
              <a:rPr lang="en-US" dirty="0">
                <a:solidFill>
                  <a:schemeClr val="tx1"/>
                </a:solidFill>
              </a:rPr>
              <a:t>.</a:t>
            </a:r>
          </a:p>
          <a:p>
            <a:r>
              <a:rPr lang="en-US" dirty="0">
                <a:solidFill>
                  <a:schemeClr val="tx1"/>
                </a:solidFill>
              </a:rPr>
              <a:t>The scope of dental care is much narrower than in the general community. The primary focus is to </a:t>
            </a:r>
            <a:r>
              <a:rPr lang="en-US" b="1" dirty="0">
                <a:solidFill>
                  <a:schemeClr val="tx1"/>
                </a:solidFill>
              </a:rPr>
              <a:t>control pain </a:t>
            </a:r>
            <a:r>
              <a:rPr lang="en-US" dirty="0">
                <a:solidFill>
                  <a:schemeClr val="tx1"/>
                </a:solidFill>
              </a:rPr>
              <a:t>(both chronic and acute), to </a:t>
            </a:r>
            <a:r>
              <a:rPr lang="en-US" b="1" dirty="0">
                <a:solidFill>
                  <a:schemeClr val="tx1"/>
                </a:solidFill>
              </a:rPr>
              <a:t>stabilize dental pathology</a:t>
            </a:r>
            <a:r>
              <a:rPr lang="en-US" dirty="0">
                <a:solidFill>
                  <a:schemeClr val="tx1"/>
                </a:solidFill>
              </a:rPr>
              <a:t>, and </a:t>
            </a:r>
            <a:r>
              <a:rPr lang="en-US" b="1" dirty="0">
                <a:solidFill>
                  <a:schemeClr val="tx1"/>
                </a:solidFill>
              </a:rPr>
              <a:t>maintain and restore function</a:t>
            </a:r>
            <a:r>
              <a:rPr lang="en-US" sz="1067" dirty="0">
                <a:solidFill>
                  <a:schemeClr val="tx1"/>
                </a:solidFill>
              </a:rPr>
              <a:t>(2)</a:t>
            </a:r>
            <a:r>
              <a:rPr lang="en-US" dirty="0">
                <a:solidFill>
                  <a:schemeClr val="tx1"/>
                </a:solidFill>
              </a:rPr>
              <a:t>.</a:t>
            </a:r>
          </a:p>
          <a:p>
            <a:r>
              <a:rPr lang="en-US" dirty="0">
                <a:solidFill>
                  <a:schemeClr val="tx1"/>
                </a:solidFill>
              </a:rPr>
              <a:t>Periodontal disease and dental caries are arguably the </a:t>
            </a:r>
            <a:r>
              <a:rPr lang="en-US" b="1" dirty="0">
                <a:solidFill>
                  <a:schemeClr val="tx1"/>
                </a:solidFill>
              </a:rPr>
              <a:t>most common diseases </a:t>
            </a:r>
            <a:r>
              <a:rPr lang="en-US" dirty="0">
                <a:solidFill>
                  <a:schemeClr val="tx1"/>
                </a:solidFill>
              </a:rPr>
              <a:t>in the correctional healthcare setting. The main factors driving this observation include</a:t>
            </a:r>
            <a:r>
              <a:rPr lang="en-US" sz="1067" dirty="0">
                <a:solidFill>
                  <a:schemeClr val="tx1"/>
                </a:solidFill>
              </a:rPr>
              <a:t>(3)</a:t>
            </a:r>
          </a:p>
          <a:p>
            <a:pPr lvl="1"/>
            <a:r>
              <a:rPr lang="en-US" dirty="0">
                <a:solidFill>
                  <a:schemeClr val="tx1"/>
                </a:solidFill>
              </a:rPr>
              <a:t>The lack of prior preventive dental care by the average prisoner.</a:t>
            </a:r>
          </a:p>
          <a:p>
            <a:pPr lvl="1"/>
            <a:r>
              <a:rPr lang="en-US" dirty="0">
                <a:solidFill>
                  <a:schemeClr val="tx1"/>
                </a:solidFill>
              </a:rPr>
              <a:t>Behavioral issues, such as illicit drug use.</a:t>
            </a:r>
          </a:p>
          <a:p>
            <a:pPr lvl="1"/>
            <a:r>
              <a:rPr lang="en-US" dirty="0">
                <a:solidFill>
                  <a:schemeClr val="tx1"/>
                </a:solidFill>
              </a:rPr>
              <a:t>Socioeconomic challenges.</a:t>
            </a:r>
          </a:p>
          <a:p>
            <a:pPr lvl="1"/>
            <a:r>
              <a:rPr lang="en-US" dirty="0">
                <a:solidFill>
                  <a:schemeClr val="tx1"/>
                </a:solidFill>
              </a:rPr>
              <a:t>Untreated chronic conditions, such as HIV, hepatitis C, and cardiovascular disease, that complicate dental treatment.</a:t>
            </a:r>
          </a:p>
        </p:txBody>
      </p:sp>
      <p:sp>
        <p:nvSpPr>
          <p:cNvPr id="4" name="TextBox 3"/>
          <p:cNvSpPr txBox="1"/>
          <p:nvPr/>
        </p:nvSpPr>
        <p:spPr>
          <a:xfrm>
            <a:off x="927100" y="5455047"/>
            <a:ext cx="11785600" cy="584968"/>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Treadwell &amp; </a:t>
            </a:r>
            <a:r>
              <a:rPr lang="en-US" sz="1067" dirty="0" err="1">
                <a:solidFill>
                  <a:srgbClr val="000000">
                    <a:lumMod val="50000"/>
                    <a:lumOff val="50000"/>
                  </a:srgbClr>
                </a:solidFill>
              </a:rPr>
              <a:t>Formicola</a:t>
            </a:r>
            <a:r>
              <a:rPr lang="en-US" sz="1067" dirty="0">
                <a:solidFill>
                  <a:srgbClr val="000000">
                    <a:lumMod val="50000"/>
                    <a:lumOff val="50000"/>
                  </a:srgbClr>
                </a:solidFill>
              </a:rPr>
              <a:t>, 2005</a:t>
            </a:r>
          </a:p>
          <a:p>
            <a:pPr marL="304792" indent="-304792">
              <a:buFontTx/>
              <a:buAutoNum type="arabicParenBoth"/>
            </a:pPr>
            <a:r>
              <a:rPr lang="en-US" sz="1067" dirty="0">
                <a:solidFill>
                  <a:srgbClr val="000000">
                    <a:lumMod val="50000"/>
                    <a:lumOff val="50000"/>
                  </a:srgbClr>
                </a:solidFill>
              </a:rPr>
              <a:t>Shulman &amp; </a:t>
            </a:r>
            <a:r>
              <a:rPr lang="en-US" sz="1067" dirty="0" err="1">
                <a:solidFill>
                  <a:srgbClr val="000000">
                    <a:lumMod val="50000"/>
                    <a:lumOff val="50000"/>
                  </a:srgbClr>
                </a:solidFill>
              </a:rPr>
              <a:t>Sauter</a:t>
            </a:r>
            <a:r>
              <a:rPr lang="en-US" sz="1067" dirty="0">
                <a:solidFill>
                  <a:srgbClr val="000000">
                    <a:lumMod val="50000"/>
                    <a:lumOff val="50000"/>
                  </a:srgbClr>
                </a:solidFill>
              </a:rPr>
              <a:t>, 2012</a:t>
            </a:r>
          </a:p>
          <a:p>
            <a:pPr marL="304792" indent="-304792">
              <a:buFontTx/>
              <a:buAutoNum type="arabicParenBoth"/>
            </a:pPr>
            <a:r>
              <a:rPr lang="en-US" sz="1067" dirty="0">
                <a:solidFill>
                  <a:srgbClr val="000000">
                    <a:lumMod val="50000"/>
                    <a:lumOff val="50000"/>
                  </a:srgbClr>
                </a:solidFill>
              </a:rPr>
              <a:t>Costa, 2014</a:t>
            </a:r>
          </a:p>
        </p:txBody>
      </p:sp>
    </p:spTree>
    <p:extLst>
      <p:ext uri="{BB962C8B-B14F-4D97-AF65-F5344CB8AC3E}">
        <p14:creationId xmlns:p14="http://schemas.microsoft.com/office/powerpoint/2010/main" val="101953533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3611186" y="-160299"/>
            <a:ext cx="5134739" cy="1077218"/>
          </a:xfrm>
          <a:prstGeom prst="rect">
            <a:avLst/>
          </a:prstGeom>
        </p:spPr>
        <p:txBody>
          <a:bodyPr wrap="none">
            <a:spAutoFit/>
          </a:bodyPr>
          <a:lstStyle/>
          <a:p>
            <a:pPr algn="ctr"/>
            <a:r>
              <a:rPr lang="en-US" sz="6400" b="1" cap="all" dirty="0">
                <a:solidFill>
                  <a:srgbClr val="FFFFFF"/>
                </a:solidFill>
              </a:rPr>
              <a:t>dental care </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895559"/>
            <a:ext cx="38735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269" y="1835150"/>
            <a:ext cx="38227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17775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2139440" y="-160299"/>
            <a:ext cx="8078237" cy="1077218"/>
          </a:xfrm>
          <a:prstGeom prst="rect">
            <a:avLst/>
          </a:prstGeom>
        </p:spPr>
        <p:txBody>
          <a:bodyPr wrap="none">
            <a:spAutoFit/>
          </a:bodyPr>
          <a:lstStyle/>
          <a:p>
            <a:pPr algn="ctr"/>
            <a:r>
              <a:rPr lang="en-US" sz="6400" b="1" cap="all" dirty="0">
                <a:solidFill>
                  <a:srgbClr val="FFFFFF"/>
                </a:solidFill>
              </a:rPr>
              <a:t>Mental health care </a:t>
            </a:r>
          </a:p>
        </p:txBody>
      </p:sp>
      <p:sp>
        <p:nvSpPr>
          <p:cNvPr id="6" name="Text Placeholder 5"/>
          <p:cNvSpPr>
            <a:spLocks noGrp="1"/>
          </p:cNvSpPr>
          <p:nvPr>
            <p:ph type="body" sz="quarter" idx="16"/>
          </p:nvPr>
        </p:nvSpPr>
        <p:spPr>
          <a:xfrm>
            <a:off x="812800" y="1701800"/>
            <a:ext cx="10659533" cy="3251200"/>
          </a:xfrm>
        </p:spPr>
        <p:txBody>
          <a:bodyPr/>
          <a:lstStyle/>
          <a:p>
            <a:pPr marL="0" indent="0" algn="ctr">
              <a:buNone/>
            </a:pPr>
            <a:r>
              <a:rPr lang="en-US" sz="5333" dirty="0">
                <a:solidFill>
                  <a:schemeClr val="tx1"/>
                </a:solidFill>
              </a:rPr>
              <a:t>Prisons were </a:t>
            </a:r>
            <a:r>
              <a:rPr lang="en-US" sz="5333" b="1" dirty="0">
                <a:solidFill>
                  <a:schemeClr val="accent5"/>
                </a:solidFill>
              </a:rPr>
              <a:t>never intended </a:t>
            </a:r>
            <a:r>
              <a:rPr lang="en-US" sz="5333" dirty="0">
                <a:solidFill>
                  <a:schemeClr val="tx1"/>
                </a:solidFill>
              </a:rPr>
              <a:t>to be care centers for the mentally ill; however, that is one of their </a:t>
            </a:r>
            <a:r>
              <a:rPr lang="en-US" sz="5333" b="1" dirty="0">
                <a:solidFill>
                  <a:schemeClr val="accent5"/>
                </a:solidFill>
              </a:rPr>
              <a:t>primary functions </a:t>
            </a:r>
            <a:r>
              <a:rPr lang="en-US" sz="5333" dirty="0">
                <a:solidFill>
                  <a:schemeClr val="tx1"/>
                </a:solidFill>
              </a:rPr>
              <a:t>today</a:t>
            </a:r>
            <a:r>
              <a:rPr lang="en-US" sz="1067" dirty="0">
                <a:solidFill>
                  <a:schemeClr val="tx1"/>
                </a:solidFill>
              </a:rPr>
              <a:t>(1)</a:t>
            </a:r>
            <a:r>
              <a:rPr lang="en-US" dirty="0" smtClean="0">
                <a:solidFill>
                  <a:schemeClr val="tx1"/>
                </a:solidFill>
              </a:rPr>
              <a:t>.</a:t>
            </a:r>
            <a:endParaRPr lang="en-US" dirty="0">
              <a:solidFill>
                <a:schemeClr val="tx1"/>
              </a:solidFill>
            </a:endParaRPr>
          </a:p>
        </p:txBody>
      </p:sp>
      <p:sp>
        <p:nvSpPr>
          <p:cNvPr id="4" name="TextBox 3"/>
          <p:cNvSpPr txBox="1"/>
          <p:nvPr/>
        </p:nvSpPr>
        <p:spPr>
          <a:xfrm>
            <a:off x="927100" y="5783342"/>
            <a:ext cx="11785600" cy="256545"/>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Abramsky, 2003</a:t>
            </a:r>
          </a:p>
        </p:txBody>
      </p:sp>
    </p:spTree>
    <p:extLst>
      <p:ext uri="{BB962C8B-B14F-4D97-AF65-F5344CB8AC3E}">
        <p14:creationId xmlns:p14="http://schemas.microsoft.com/office/powerpoint/2010/main" val="15092773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2139440" y="-160299"/>
            <a:ext cx="8078237" cy="1077218"/>
          </a:xfrm>
          <a:prstGeom prst="rect">
            <a:avLst/>
          </a:prstGeom>
        </p:spPr>
        <p:txBody>
          <a:bodyPr wrap="none">
            <a:spAutoFit/>
          </a:bodyPr>
          <a:lstStyle/>
          <a:p>
            <a:pPr algn="ctr"/>
            <a:r>
              <a:rPr lang="en-US" sz="6400" b="1" cap="all" dirty="0">
                <a:solidFill>
                  <a:srgbClr val="FFFFFF"/>
                </a:solidFill>
              </a:rPr>
              <a:t>Mental health care </a:t>
            </a:r>
          </a:p>
        </p:txBody>
      </p:sp>
      <p:sp>
        <p:nvSpPr>
          <p:cNvPr id="6" name="Text Placeholder 5"/>
          <p:cNvSpPr>
            <a:spLocks noGrp="1"/>
          </p:cNvSpPr>
          <p:nvPr>
            <p:ph type="body" sz="quarter" idx="16"/>
          </p:nvPr>
        </p:nvSpPr>
        <p:spPr>
          <a:xfrm>
            <a:off x="812800" y="1126328"/>
            <a:ext cx="10659533" cy="4233073"/>
          </a:xfrm>
        </p:spPr>
        <p:txBody>
          <a:bodyPr/>
          <a:lstStyle/>
          <a:p>
            <a:r>
              <a:rPr lang="en-US" dirty="0">
                <a:solidFill>
                  <a:schemeClr val="tx1"/>
                </a:solidFill>
              </a:rPr>
              <a:t>The lack of adequate community mental health resources shows a </a:t>
            </a:r>
            <a:r>
              <a:rPr lang="en-US" b="1" dirty="0">
                <a:solidFill>
                  <a:schemeClr val="tx1"/>
                </a:solidFill>
              </a:rPr>
              <a:t>direct link </a:t>
            </a:r>
            <a:r>
              <a:rPr lang="en-US" dirty="0">
                <a:solidFill>
                  <a:schemeClr val="tx1"/>
                </a:solidFill>
              </a:rPr>
              <a:t>to the number of incarcerated individuals with a mental </a:t>
            </a:r>
            <a:r>
              <a:rPr lang="en-US" dirty="0" smtClean="0">
                <a:solidFill>
                  <a:schemeClr val="tx1"/>
                </a:solidFill>
              </a:rPr>
              <a:t>illness</a:t>
            </a:r>
            <a:r>
              <a:rPr lang="en-US" sz="1067" dirty="0">
                <a:solidFill>
                  <a:schemeClr val="tx1"/>
                </a:solidFill>
              </a:rPr>
              <a:t>(1)</a:t>
            </a:r>
            <a:r>
              <a:rPr lang="en-US" dirty="0">
                <a:solidFill>
                  <a:schemeClr val="tx1"/>
                </a:solidFill>
              </a:rPr>
              <a:t>.</a:t>
            </a:r>
          </a:p>
          <a:p>
            <a:r>
              <a:rPr lang="en-US" dirty="0">
                <a:solidFill>
                  <a:schemeClr val="tx1"/>
                </a:solidFill>
              </a:rPr>
              <a:t>Thousands have been prosecuted for crimes </a:t>
            </a:r>
            <a:r>
              <a:rPr lang="en-US" b="1" dirty="0">
                <a:solidFill>
                  <a:schemeClr val="tx1"/>
                </a:solidFill>
              </a:rPr>
              <a:t>they would have never committed</a:t>
            </a:r>
            <a:r>
              <a:rPr lang="en-US" dirty="0">
                <a:solidFill>
                  <a:schemeClr val="tx1"/>
                </a:solidFill>
              </a:rPr>
              <a:t>, if they had been given access to therapy, medication and assisted living facilities in the community</a:t>
            </a:r>
            <a:r>
              <a:rPr lang="en-US" sz="1067" dirty="0">
                <a:solidFill>
                  <a:schemeClr val="tx1"/>
                </a:solidFill>
              </a:rPr>
              <a:t>(1)</a:t>
            </a:r>
            <a:r>
              <a:rPr lang="en-US" dirty="0">
                <a:solidFill>
                  <a:schemeClr val="tx1"/>
                </a:solidFill>
              </a:rPr>
              <a:t>.</a:t>
            </a:r>
          </a:p>
          <a:p>
            <a:r>
              <a:rPr lang="en-US" dirty="0">
                <a:solidFill>
                  <a:schemeClr val="tx1"/>
                </a:solidFill>
              </a:rPr>
              <a:t>Los Angeles County Jail, Chicago’s Cook County Jail and New York’s Riker’s Island now </a:t>
            </a:r>
            <a:r>
              <a:rPr lang="en-US" b="1" dirty="0">
                <a:solidFill>
                  <a:schemeClr val="tx1"/>
                </a:solidFill>
              </a:rPr>
              <a:t>house more people with serious mental illness </a:t>
            </a:r>
            <a:r>
              <a:rPr lang="en-US" dirty="0">
                <a:solidFill>
                  <a:schemeClr val="tx1"/>
                </a:solidFill>
              </a:rPr>
              <a:t>than in any of the nation’s psychiatric </a:t>
            </a:r>
            <a:r>
              <a:rPr lang="en-US" dirty="0" smtClean="0">
                <a:solidFill>
                  <a:schemeClr val="tx1"/>
                </a:solidFill>
              </a:rPr>
              <a:t>hospitals</a:t>
            </a:r>
            <a:r>
              <a:rPr lang="en-US" sz="1067" dirty="0">
                <a:solidFill>
                  <a:schemeClr val="tx1"/>
                </a:solidFill>
              </a:rPr>
              <a:t>(2)</a:t>
            </a:r>
            <a:r>
              <a:rPr lang="en-US" dirty="0" smtClean="0">
                <a:solidFill>
                  <a:schemeClr val="tx1"/>
                </a:solidFill>
              </a:rPr>
              <a:t>.</a:t>
            </a:r>
          </a:p>
          <a:p>
            <a:r>
              <a:rPr lang="en-US" dirty="0">
                <a:solidFill>
                  <a:schemeClr val="tx1"/>
                </a:solidFill>
              </a:rPr>
              <a:t>Inmates who were diagnosed with any mental health disorder were </a:t>
            </a:r>
            <a:r>
              <a:rPr lang="en-US" b="1" dirty="0" smtClean="0">
                <a:solidFill>
                  <a:schemeClr val="tx1"/>
                </a:solidFill>
              </a:rPr>
              <a:t>70% </a:t>
            </a:r>
            <a:r>
              <a:rPr lang="en-US" b="1" dirty="0">
                <a:solidFill>
                  <a:schemeClr val="tx1"/>
                </a:solidFill>
              </a:rPr>
              <a:t>more likely </a:t>
            </a:r>
            <a:r>
              <a:rPr lang="en-US" dirty="0">
                <a:solidFill>
                  <a:schemeClr val="tx1"/>
                </a:solidFill>
              </a:rPr>
              <a:t>to re-offend, than an inmate without a mental health </a:t>
            </a:r>
            <a:r>
              <a:rPr lang="en-US" dirty="0" smtClean="0">
                <a:solidFill>
                  <a:schemeClr val="tx1"/>
                </a:solidFill>
              </a:rPr>
              <a:t>diagnosis</a:t>
            </a:r>
            <a:r>
              <a:rPr lang="en-US" sz="1067" dirty="0">
                <a:solidFill>
                  <a:schemeClr val="tx1"/>
                </a:solidFill>
              </a:rPr>
              <a:t>(3)</a:t>
            </a:r>
            <a:r>
              <a:rPr lang="en-US" dirty="0" smtClean="0">
                <a:solidFill>
                  <a:schemeClr val="tx1"/>
                </a:solidFill>
              </a:rPr>
              <a:t>.</a:t>
            </a:r>
            <a:endParaRPr lang="en-US" dirty="0">
              <a:solidFill>
                <a:schemeClr val="tx1"/>
              </a:solidFill>
            </a:endParaRPr>
          </a:p>
          <a:p>
            <a:endParaRPr lang="en-US" dirty="0">
              <a:solidFill>
                <a:schemeClr val="tx1"/>
              </a:solidFill>
            </a:endParaRPr>
          </a:p>
        </p:txBody>
      </p:sp>
      <p:sp>
        <p:nvSpPr>
          <p:cNvPr id="4" name="TextBox 3"/>
          <p:cNvSpPr txBox="1"/>
          <p:nvPr/>
        </p:nvSpPr>
        <p:spPr>
          <a:xfrm>
            <a:off x="927100" y="5461000"/>
            <a:ext cx="11785600" cy="584968"/>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Abramsky, 2003</a:t>
            </a:r>
          </a:p>
          <a:p>
            <a:pPr marL="304792" indent="-304792">
              <a:buFontTx/>
              <a:buAutoNum type="arabicParenBoth"/>
            </a:pPr>
            <a:r>
              <a:rPr lang="en-US" sz="1067" dirty="0">
                <a:solidFill>
                  <a:srgbClr val="000000">
                    <a:lumMod val="50000"/>
                    <a:lumOff val="50000"/>
                  </a:srgbClr>
                </a:solidFill>
              </a:rPr>
              <a:t>Macmadu &amp; Rich, 2015</a:t>
            </a:r>
          </a:p>
          <a:p>
            <a:pPr marL="304792" indent="-304792">
              <a:buFontTx/>
              <a:buAutoNum type="arabicParenBoth"/>
            </a:pPr>
            <a:r>
              <a:rPr lang="en-US" sz="1067" dirty="0" err="1">
                <a:solidFill>
                  <a:srgbClr val="000000">
                    <a:lumMod val="50000"/>
                    <a:lumOff val="50000"/>
                  </a:srgbClr>
                </a:solidFill>
              </a:rPr>
              <a:t>Reingle</a:t>
            </a:r>
            <a:r>
              <a:rPr lang="en-US" sz="1067" dirty="0">
                <a:solidFill>
                  <a:srgbClr val="000000">
                    <a:lumMod val="50000"/>
                    <a:lumOff val="50000"/>
                  </a:srgbClr>
                </a:solidFill>
              </a:rPr>
              <a:t> Gonzalez &amp; Connell, 2014</a:t>
            </a:r>
          </a:p>
        </p:txBody>
      </p:sp>
    </p:spTree>
    <p:extLst>
      <p:ext uri="{BB962C8B-B14F-4D97-AF65-F5344CB8AC3E}">
        <p14:creationId xmlns:p14="http://schemas.microsoft.com/office/powerpoint/2010/main" val="154791241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2139440" y="-160299"/>
            <a:ext cx="8078237" cy="1077218"/>
          </a:xfrm>
          <a:prstGeom prst="rect">
            <a:avLst/>
          </a:prstGeom>
        </p:spPr>
        <p:txBody>
          <a:bodyPr wrap="none">
            <a:spAutoFit/>
          </a:bodyPr>
          <a:lstStyle/>
          <a:p>
            <a:pPr algn="ctr"/>
            <a:r>
              <a:rPr lang="en-US" sz="6400" b="1" cap="all" dirty="0">
                <a:solidFill>
                  <a:srgbClr val="FFFFFF"/>
                </a:solidFill>
              </a:rPr>
              <a:t>Mental health care </a:t>
            </a:r>
          </a:p>
        </p:txBody>
      </p:sp>
      <p:sp>
        <p:nvSpPr>
          <p:cNvPr id="6" name="Text Placeholder 5"/>
          <p:cNvSpPr>
            <a:spLocks noGrp="1"/>
          </p:cNvSpPr>
          <p:nvPr>
            <p:ph type="body" sz="quarter" idx="16"/>
          </p:nvPr>
        </p:nvSpPr>
        <p:spPr>
          <a:xfrm>
            <a:off x="812800" y="1532728"/>
            <a:ext cx="10659533" cy="4233073"/>
          </a:xfrm>
        </p:spPr>
        <p:txBody>
          <a:bodyPr/>
          <a:lstStyle/>
          <a:p>
            <a:r>
              <a:rPr lang="en-US" dirty="0">
                <a:solidFill>
                  <a:schemeClr val="tx1"/>
                </a:solidFill>
              </a:rPr>
              <a:t>Law enforcement, and legal and mental health professionals are concerned that prisons have become the </a:t>
            </a:r>
            <a:r>
              <a:rPr lang="en-US" b="1" dirty="0">
                <a:solidFill>
                  <a:schemeClr val="tx1"/>
                </a:solidFill>
              </a:rPr>
              <a:t>main treatment option for people with mental illness</a:t>
            </a:r>
            <a:r>
              <a:rPr lang="en-US" sz="1067" dirty="0">
                <a:solidFill>
                  <a:schemeClr val="tx1"/>
                </a:solidFill>
              </a:rPr>
              <a:t>(1)</a:t>
            </a:r>
            <a:r>
              <a:rPr lang="en-US" dirty="0">
                <a:solidFill>
                  <a:schemeClr val="tx1"/>
                </a:solidFill>
              </a:rPr>
              <a:t>. </a:t>
            </a:r>
          </a:p>
          <a:p>
            <a:r>
              <a:rPr lang="en-US" dirty="0">
                <a:solidFill>
                  <a:schemeClr val="tx1"/>
                </a:solidFill>
              </a:rPr>
              <a:t>Even where good quality care, provided by mental health professionals, is being provided in prisons, it still doesn’t solve the issue of treating the mentally ill in an </a:t>
            </a:r>
            <a:r>
              <a:rPr lang="en-US" b="1" dirty="0">
                <a:solidFill>
                  <a:schemeClr val="tx1"/>
                </a:solidFill>
              </a:rPr>
              <a:t>environment designed for punishment and not treatment</a:t>
            </a:r>
            <a:r>
              <a:rPr lang="en-US" sz="1067" dirty="0">
                <a:solidFill>
                  <a:schemeClr val="tx1"/>
                </a:solidFill>
              </a:rPr>
              <a:t>(1)</a:t>
            </a:r>
            <a:r>
              <a:rPr lang="en-US" dirty="0">
                <a:solidFill>
                  <a:schemeClr val="tx1"/>
                </a:solidFill>
              </a:rPr>
              <a:t>.</a:t>
            </a:r>
          </a:p>
          <a:p>
            <a:r>
              <a:rPr lang="en-US" b="1" dirty="0">
                <a:solidFill>
                  <a:schemeClr val="tx1"/>
                </a:solidFill>
              </a:rPr>
              <a:t>In 22 states, there are approximately 90 mental health courts currently operating</a:t>
            </a:r>
            <a:r>
              <a:rPr lang="en-US" sz="1067" dirty="0">
                <a:solidFill>
                  <a:schemeClr val="tx1"/>
                </a:solidFill>
              </a:rPr>
              <a:t>(2)</a:t>
            </a:r>
            <a:r>
              <a:rPr lang="en-US" dirty="0">
                <a:solidFill>
                  <a:schemeClr val="tx1"/>
                </a:solidFill>
              </a:rPr>
              <a:t>. A study in Connecticut noted that the cost of offenders who were diverted into drug treatment programs was about one third of the cost of those who were not</a:t>
            </a:r>
            <a:r>
              <a:rPr lang="en-US" sz="1067" dirty="0">
                <a:solidFill>
                  <a:schemeClr val="tx1"/>
                </a:solidFill>
              </a:rPr>
              <a:t>(2)</a:t>
            </a:r>
            <a:r>
              <a:rPr lang="en-US" dirty="0">
                <a:solidFill>
                  <a:schemeClr val="tx1"/>
                </a:solidFill>
              </a:rPr>
              <a:t>.</a:t>
            </a:r>
          </a:p>
        </p:txBody>
      </p:sp>
      <p:sp>
        <p:nvSpPr>
          <p:cNvPr id="4" name="TextBox 3"/>
          <p:cNvSpPr txBox="1"/>
          <p:nvPr/>
        </p:nvSpPr>
        <p:spPr>
          <a:xfrm>
            <a:off x="927100" y="5619195"/>
            <a:ext cx="11785600" cy="420756"/>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Lamb &amp; Weinberger, 2005</a:t>
            </a:r>
          </a:p>
          <a:p>
            <a:pPr marL="304792" indent="-304792">
              <a:buFontTx/>
              <a:buAutoNum type="arabicParenBoth"/>
            </a:pPr>
            <a:r>
              <a:rPr lang="en-US" sz="1067" dirty="0">
                <a:solidFill>
                  <a:srgbClr val="000000">
                    <a:lumMod val="50000"/>
                    <a:lumOff val="50000"/>
                  </a:srgbClr>
                </a:solidFill>
              </a:rPr>
              <a:t>Abramsky, 2003</a:t>
            </a:r>
          </a:p>
        </p:txBody>
      </p:sp>
    </p:spTree>
    <p:extLst>
      <p:ext uri="{BB962C8B-B14F-4D97-AF65-F5344CB8AC3E}">
        <p14:creationId xmlns:p14="http://schemas.microsoft.com/office/powerpoint/2010/main" val="80537097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0" y="101600"/>
            <a:ext cx="12192000" cy="787400"/>
          </a:xfrm>
        </p:spPr>
        <p:txBody>
          <a:bodyPr/>
          <a:lstStyle/>
          <a:p>
            <a:r>
              <a:rPr lang="en-US" sz="6400" dirty="0">
                <a:solidFill>
                  <a:schemeClr val="accent5"/>
                </a:solidFill>
              </a:rPr>
              <a:t>Mental health care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2717800"/>
            <a:ext cx="5503332"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5"/>
          <p:cNvSpPr>
            <a:spLocks noGrp="1"/>
          </p:cNvSpPr>
          <p:nvPr>
            <p:ph type="body" sz="quarter" idx="16"/>
          </p:nvPr>
        </p:nvSpPr>
        <p:spPr>
          <a:xfrm>
            <a:off x="812800" y="914400"/>
            <a:ext cx="10553699" cy="5156201"/>
          </a:xfrm>
        </p:spPr>
        <p:txBody>
          <a:bodyPr/>
          <a:lstStyle/>
          <a:p>
            <a:r>
              <a:rPr lang="en-US" dirty="0">
                <a:solidFill>
                  <a:schemeClr val="tx1"/>
                </a:solidFill>
              </a:rPr>
              <a:t>As a comparison, community treatment programs cost an estimated </a:t>
            </a:r>
            <a:r>
              <a:rPr lang="en-US" b="1" dirty="0">
                <a:solidFill>
                  <a:schemeClr val="tx1"/>
                </a:solidFill>
              </a:rPr>
              <a:t>$60 </a:t>
            </a:r>
            <a:r>
              <a:rPr lang="en-US" dirty="0">
                <a:solidFill>
                  <a:schemeClr val="tx1"/>
                </a:solidFill>
              </a:rPr>
              <a:t>day per inmate, while housing someone with a mental illness in prison can cost an estimated </a:t>
            </a:r>
            <a:r>
              <a:rPr lang="en-US" b="1" dirty="0">
                <a:solidFill>
                  <a:schemeClr val="tx1"/>
                </a:solidFill>
              </a:rPr>
              <a:t>$137 </a:t>
            </a:r>
            <a:r>
              <a:rPr lang="en-US" dirty="0">
                <a:solidFill>
                  <a:schemeClr val="tx1"/>
                </a:solidFill>
              </a:rPr>
              <a:t>per day, per inmate</a:t>
            </a:r>
            <a:r>
              <a:rPr lang="en-US" sz="1067" dirty="0">
                <a:solidFill>
                  <a:schemeClr val="tx1"/>
                </a:solidFill>
              </a:rPr>
              <a:t>(1)</a:t>
            </a:r>
            <a:r>
              <a:rPr lang="en-US" dirty="0">
                <a:solidFill>
                  <a:schemeClr val="tx1"/>
                </a:solidFill>
              </a:rPr>
              <a:t>. </a:t>
            </a:r>
          </a:p>
        </p:txBody>
      </p:sp>
      <p:sp>
        <p:nvSpPr>
          <p:cNvPr id="7" name="TextBox 6"/>
          <p:cNvSpPr txBox="1"/>
          <p:nvPr/>
        </p:nvSpPr>
        <p:spPr>
          <a:xfrm>
            <a:off x="927100" y="5765801"/>
            <a:ext cx="11785600" cy="256545"/>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Kinsella, 2004</a:t>
            </a:r>
          </a:p>
        </p:txBody>
      </p:sp>
    </p:spTree>
    <p:extLst>
      <p:ext uri="{BB962C8B-B14F-4D97-AF65-F5344CB8AC3E}">
        <p14:creationId xmlns:p14="http://schemas.microsoft.com/office/powerpoint/2010/main" val="398836114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0" y="101600"/>
            <a:ext cx="12192000" cy="787400"/>
          </a:xfrm>
        </p:spPr>
        <p:txBody>
          <a:bodyPr/>
          <a:lstStyle/>
          <a:p>
            <a:r>
              <a:rPr lang="en-US" sz="6400" dirty="0">
                <a:solidFill>
                  <a:schemeClr val="accent5"/>
                </a:solidFill>
              </a:rPr>
              <a:t>Mental health care</a:t>
            </a:r>
          </a:p>
        </p:txBody>
      </p:sp>
      <p:sp>
        <p:nvSpPr>
          <p:cNvPr id="5" name="Text Placeholder 5"/>
          <p:cNvSpPr>
            <a:spLocks noGrp="1"/>
          </p:cNvSpPr>
          <p:nvPr>
            <p:ph type="body" sz="quarter" idx="16"/>
          </p:nvPr>
        </p:nvSpPr>
        <p:spPr>
          <a:xfrm>
            <a:off x="812800" y="914400"/>
            <a:ext cx="10553699" cy="5156201"/>
          </a:xfrm>
        </p:spPr>
        <p:txBody>
          <a:bodyPr/>
          <a:lstStyle/>
          <a:p>
            <a:r>
              <a:rPr lang="en-US" dirty="0">
                <a:solidFill>
                  <a:schemeClr val="tx1"/>
                </a:solidFill>
              </a:rPr>
              <a:t>Mentally ill prisoners are typically </a:t>
            </a:r>
            <a:r>
              <a:rPr lang="en-US" b="1" dirty="0">
                <a:solidFill>
                  <a:schemeClr val="tx1"/>
                </a:solidFill>
              </a:rPr>
              <a:t>housed in segregated units</a:t>
            </a:r>
            <a:r>
              <a:rPr lang="en-US" dirty="0">
                <a:solidFill>
                  <a:schemeClr val="tx1"/>
                </a:solidFill>
              </a:rPr>
              <a:t>, even though the isolated confinement can cause psychiatric breakdown </a:t>
            </a:r>
            <a:r>
              <a:rPr lang="en-US" sz="1067" dirty="0">
                <a:solidFill>
                  <a:schemeClr val="tx1"/>
                </a:solidFill>
              </a:rPr>
              <a:t>(1)</a:t>
            </a:r>
            <a:r>
              <a:rPr lang="en-US" dirty="0">
                <a:solidFill>
                  <a:schemeClr val="tx1"/>
                </a:solidFill>
              </a:rPr>
              <a:t>. </a:t>
            </a:r>
          </a:p>
        </p:txBody>
      </p:sp>
      <p:sp>
        <p:nvSpPr>
          <p:cNvPr id="7" name="TextBox 6"/>
          <p:cNvSpPr txBox="1"/>
          <p:nvPr/>
        </p:nvSpPr>
        <p:spPr>
          <a:xfrm>
            <a:off x="927100" y="5765801"/>
            <a:ext cx="11785600" cy="256545"/>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Abramsky, 2003</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2514601"/>
            <a:ext cx="37846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459" y="1498600"/>
            <a:ext cx="3600141" cy="446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7916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2139440" y="-160299"/>
            <a:ext cx="8078237" cy="1077218"/>
          </a:xfrm>
          <a:prstGeom prst="rect">
            <a:avLst/>
          </a:prstGeom>
        </p:spPr>
        <p:txBody>
          <a:bodyPr wrap="none">
            <a:spAutoFit/>
          </a:bodyPr>
          <a:lstStyle/>
          <a:p>
            <a:pPr algn="ctr"/>
            <a:r>
              <a:rPr lang="en-US" sz="6400" b="1" cap="all" dirty="0">
                <a:solidFill>
                  <a:srgbClr val="FFFFFF"/>
                </a:solidFill>
              </a:rPr>
              <a:t>Mental health care </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901" y="1231901"/>
            <a:ext cx="37973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081" y="1219200"/>
            <a:ext cx="37719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17600" y="3632200"/>
            <a:ext cx="5283200" cy="2103589"/>
          </a:xfrm>
          <a:prstGeom prst="rect">
            <a:avLst/>
          </a:prstGeom>
          <a:noFill/>
        </p:spPr>
        <p:txBody>
          <a:bodyPr wrap="square" rtlCol="0">
            <a:spAutoFit/>
          </a:bodyPr>
          <a:lstStyle/>
          <a:p>
            <a:r>
              <a:rPr lang="en-US" sz="1867" i="1" dirty="0">
                <a:solidFill>
                  <a:srgbClr val="000000"/>
                </a:solidFill>
              </a:rPr>
              <a:t>It was noted that specialized intermediate care units can treat 80 percent of the inmate’s mental health problems. While 33 states operate some kind of long-term intermediate care for the seriously mentally ill inmate, most were designed for only the psychotic inmate. Sheltered, supportive, or assisted housing for mentally ill inmates was only provided in five states. </a:t>
            </a:r>
          </a:p>
        </p:txBody>
      </p:sp>
    </p:spTree>
    <p:extLst>
      <p:ext uri="{BB962C8B-B14F-4D97-AF65-F5344CB8AC3E}">
        <p14:creationId xmlns:p14="http://schemas.microsoft.com/office/powerpoint/2010/main" val="396511311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26766" y="273046"/>
            <a:ext cx="628241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591" tIns="38795" rIns="77591" bIns="38795"/>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defTabSz="489844" eaLnBrk="1" fontAlgn="base" latinLnBrk="0" hangingPunct="1">
              <a:lnSpc>
                <a:spcPct val="100000"/>
              </a:lnSpc>
              <a:spcBef>
                <a:spcPct val="0"/>
              </a:spcBef>
              <a:spcAft>
                <a:spcPct val="0"/>
              </a:spcAft>
              <a:buClrTx/>
              <a:buSzTx/>
              <a:buFontTx/>
              <a:buNone/>
              <a:tabLst/>
              <a:defRPr/>
            </a:pPr>
            <a:r>
              <a:rPr kumimoji="0" lang="en-US" altLang="en-US" sz="3107" b="0" i="0" u="none" strike="noStrike" kern="0" cap="none" spc="0" normalizeH="0" baseline="0" noProof="0" dirty="0">
                <a:ln>
                  <a:noFill/>
                </a:ln>
                <a:solidFill>
                  <a:srgbClr val="7F7F7F"/>
                </a:solidFill>
                <a:effectLst/>
                <a:uLnTx/>
                <a:uFillTx/>
                <a:latin typeface="Arial" charset="0"/>
                <a:cs typeface="Arial" charset="0"/>
              </a:rPr>
              <a:t>AIA/CES Reporting Details</a:t>
            </a:r>
          </a:p>
        </p:txBody>
      </p:sp>
      <p:sp>
        <p:nvSpPr>
          <p:cNvPr id="5" name="Text Placeholder 6"/>
          <p:cNvSpPr txBox="1">
            <a:spLocks/>
          </p:cNvSpPr>
          <p:nvPr/>
        </p:nvSpPr>
        <p:spPr>
          <a:xfrm>
            <a:off x="526766" y="989008"/>
            <a:ext cx="6624169" cy="1142999"/>
          </a:xfrm>
          <a:prstGeom prst="rect">
            <a:avLst/>
          </a:prstGeom>
          <a:noFill/>
        </p:spPr>
        <p:txBody>
          <a:bodyPr vert="horz" lIns="77591" tIns="38795" rIns="77591" bIns="38795"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58139" defTabSz="979688">
              <a:spcAft>
                <a:spcPts val="1018"/>
              </a:spcAft>
              <a:defRPr/>
            </a:pPr>
            <a:r>
              <a:rPr lang="en-US" sz="2036" dirty="0">
                <a:solidFill>
                  <a:prstClr val="black"/>
                </a:solidFill>
                <a:latin typeface="Arial"/>
              </a:rPr>
              <a:t>All attendees will be eligible to receive:</a:t>
            </a:r>
            <a:br>
              <a:rPr lang="en-US" sz="2036" dirty="0">
                <a:solidFill>
                  <a:prstClr val="black"/>
                </a:solidFill>
                <a:latin typeface="Arial"/>
              </a:rPr>
            </a:br>
            <a:r>
              <a:rPr lang="en-US" sz="2036" dirty="0">
                <a:solidFill>
                  <a:prstClr val="black"/>
                </a:solidFill>
                <a:latin typeface="Arial"/>
              </a:rPr>
              <a:t>1 AIA LU/HSW (AIA continuing education)</a:t>
            </a:r>
          </a:p>
        </p:txBody>
      </p:sp>
      <p:sp>
        <p:nvSpPr>
          <p:cNvPr id="8" name="Content Placeholder 2"/>
          <p:cNvSpPr txBox="1">
            <a:spLocks/>
          </p:cNvSpPr>
          <p:nvPr/>
        </p:nvSpPr>
        <p:spPr>
          <a:xfrm>
            <a:off x="526766" y="2353310"/>
            <a:ext cx="10946777" cy="2894900"/>
          </a:xfrm>
          <a:prstGeom prst="rect">
            <a:avLst/>
          </a:prstGeom>
        </p:spPr>
        <p:txBody>
          <a:bodyPr lIns="77591" tIns="38795" rIns="77591" bIns="38795"/>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89844">
              <a:spcBef>
                <a:spcPts val="0"/>
              </a:spcBef>
              <a:spcAft>
                <a:spcPts val="1018"/>
              </a:spcAft>
              <a:buFont typeface="Arial" charset="0"/>
              <a:buNone/>
              <a:defRPr/>
            </a:pPr>
            <a:r>
              <a:rPr lang="en-US" dirty="0">
                <a:solidFill>
                  <a:prstClr val="black"/>
                </a:solidFill>
                <a:latin typeface="Arial"/>
              </a:rPr>
              <a:t>In order to receive credit, each attendee must complete the webinar survey/report form </a:t>
            </a:r>
            <a:r>
              <a:rPr lang="en-US" b="1" dirty="0">
                <a:solidFill>
                  <a:prstClr val="black"/>
                </a:solidFill>
                <a:latin typeface="Arial"/>
              </a:rPr>
              <a:t>at the conclusion of the presentation</a:t>
            </a:r>
            <a:r>
              <a:rPr lang="en-US" dirty="0">
                <a:solidFill>
                  <a:prstClr val="black"/>
                </a:solidFill>
                <a:latin typeface="Arial"/>
              </a:rPr>
              <a:t>.</a:t>
            </a:r>
          </a:p>
          <a:p>
            <a:pPr marL="0" indent="0" defTabSz="489844">
              <a:spcBef>
                <a:spcPts val="0"/>
              </a:spcBef>
              <a:spcAft>
                <a:spcPts val="1018"/>
              </a:spcAft>
              <a:buFont typeface="Arial" charset="0"/>
              <a:buNone/>
              <a:defRPr/>
            </a:pPr>
            <a:r>
              <a:rPr lang="en-US" dirty="0">
                <a:solidFill>
                  <a:prstClr val="black"/>
                </a:solidFill>
                <a:latin typeface="Arial"/>
              </a:rPr>
              <a:t>Follow the link provided:</a:t>
            </a:r>
          </a:p>
          <a:p>
            <a:pPr marL="390642" indent="-228997" defTabSz="489844">
              <a:spcBef>
                <a:spcPts val="0"/>
              </a:spcBef>
              <a:spcAft>
                <a:spcPts val="1018"/>
              </a:spcAft>
              <a:defRPr/>
            </a:pPr>
            <a:r>
              <a:rPr lang="en-US" b="1" dirty="0">
                <a:solidFill>
                  <a:prstClr val="black"/>
                </a:solidFill>
                <a:latin typeface="Arial"/>
              </a:rPr>
              <a:t>in the Chat box </a:t>
            </a:r>
            <a:r>
              <a:rPr lang="en-US" dirty="0">
                <a:solidFill>
                  <a:prstClr val="black"/>
                </a:solidFill>
                <a:latin typeface="Arial"/>
              </a:rPr>
              <a:t>at the conclusion of the live presentation; </a:t>
            </a:r>
          </a:p>
          <a:p>
            <a:pPr marL="390642" indent="-228997" defTabSz="489844">
              <a:spcBef>
                <a:spcPts val="0"/>
              </a:spcBef>
              <a:spcAft>
                <a:spcPts val="1018"/>
              </a:spcAft>
              <a:defRPr/>
            </a:pPr>
            <a:r>
              <a:rPr lang="en-US" b="1" dirty="0">
                <a:solidFill>
                  <a:prstClr val="black"/>
                </a:solidFill>
                <a:latin typeface="Arial"/>
              </a:rPr>
              <a:t>in the follow-up email </a:t>
            </a:r>
            <a:r>
              <a:rPr lang="en-US" dirty="0">
                <a:solidFill>
                  <a:prstClr val="black"/>
                </a:solidFill>
                <a:latin typeface="Arial"/>
              </a:rPr>
              <a:t>you (</a:t>
            </a:r>
            <a:r>
              <a:rPr lang="en-US" i="1" dirty="0">
                <a:solidFill>
                  <a:prstClr val="black"/>
                </a:solidFill>
                <a:latin typeface="Arial"/>
              </a:rPr>
              <a:t>or the person who registered your site</a:t>
            </a:r>
            <a:r>
              <a:rPr lang="en-US" dirty="0">
                <a:solidFill>
                  <a:prstClr val="black"/>
                </a:solidFill>
                <a:latin typeface="Arial"/>
              </a:rPr>
              <a:t>) will receive one hour after the webinar. </a:t>
            </a: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347" y="989008"/>
            <a:ext cx="11042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579145"/>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1866129" y="-160299"/>
            <a:ext cx="8624862" cy="1077218"/>
          </a:xfrm>
          <a:prstGeom prst="rect">
            <a:avLst/>
          </a:prstGeom>
        </p:spPr>
        <p:txBody>
          <a:bodyPr wrap="none">
            <a:spAutoFit/>
          </a:bodyPr>
          <a:lstStyle/>
          <a:p>
            <a:pPr algn="ctr"/>
            <a:r>
              <a:rPr lang="en-US" sz="6400" b="1" cap="all" dirty="0">
                <a:solidFill>
                  <a:srgbClr val="FFFFFF"/>
                </a:solidFill>
              </a:rPr>
              <a:t>Women’s health care </a:t>
            </a:r>
          </a:p>
        </p:txBody>
      </p:sp>
      <p:sp>
        <p:nvSpPr>
          <p:cNvPr id="6" name="Text Placeholder 5"/>
          <p:cNvSpPr>
            <a:spLocks noGrp="1"/>
          </p:cNvSpPr>
          <p:nvPr>
            <p:ph type="body" sz="quarter" idx="16"/>
          </p:nvPr>
        </p:nvSpPr>
        <p:spPr>
          <a:xfrm>
            <a:off x="812800" y="787401"/>
            <a:ext cx="10659533" cy="4233073"/>
          </a:xfrm>
        </p:spPr>
        <p:txBody>
          <a:bodyPr/>
          <a:lstStyle/>
          <a:p>
            <a:r>
              <a:rPr lang="en-US" dirty="0">
                <a:solidFill>
                  <a:schemeClr val="tx1"/>
                </a:solidFill>
              </a:rPr>
              <a:t>The number of </a:t>
            </a:r>
            <a:r>
              <a:rPr lang="en-US" dirty="0" smtClean="0">
                <a:solidFill>
                  <a:schemeClr val="tx1"/>
                </a:solidFill>
              </a:rPr>
              <a:t>female </a:t>
            </a:r>
            <a:r>
              <a:rPr lang="en-US" dirty="0">
                <a:solidFill>
                  <a:schemeClr val="tx1"/>
                </a:solidFill>
              </a:rPr>
              <a:t>inmates has grown so fast that </a:t>
            </a:r>
            <a:r>
              <a:rPr lang="en-US" b="1" dirty="0">
                <a:solidFill>
                  <a:schemeClr val="tx1"/>
                </a:solidFill>
              </a:rPr>
              <a:t>one third </a:t>
            </a:r>
            <a:r>
              <a:rPr lang="en-US" dirty="0" smtClean="0">
                <a:solidFill>
                  <a:schemeClr val="tx1"/>
                </a:solidFill>
              </a:rPr>
              <a:t>of </a:t>
            </a:r>
            <a:r>
              <a:rPr lang="en-US" dirty="0">
                <a:solidFill>
                  <a:schemeClr val="tx1"/>
                </a:solidFill>
              </a:rPr>
              <a:t>the women currently housed in corrections </a:t>
            </a:r>
            <a:r>
              <a:rPr lang="en-US" dirty="0" smtClean="0">
                <a:solidFill>
                  <a:schemeClr val="tx1"/>
                </a:solidFill>
              </a:rPr>
              <a:t>institutions </a:t>
            </a:r>
            <a:r>
              <a:rPr lang="en-US" dirty="0">
                <a:solidFill>
                  <a:schemeClr val="tx1"/>
                </a:solidFill>
              </a:rPr>
              <a:t>around the world are in the U. S.</a:t>
            </a:r>
            <a:r>
              <a:rPr lang="en-US" sz="1067" dirty="0">
                <a:solidFill>
                  <a:schemeClr val="tx1"/>
                </a:solidFill>
              </a:rPr>
              <a:t>(1)</a:t>
            </a:r>
            <a:r>
              <a:rPr lang="en-US" dirty="0">
                <a:solidFill>
                  <a:schemeClr val="tx1"/>
                </a:solidFill>
              </a:rPr>
              <a:t>.</a:t>
            </a:r>
          </a:p>
          <a:p>
            <a:r>
              <a:rPr lang="en-US" dirty="0">
                <a:solidFill>
                  <a:schemeClr val="tx1"/>
                </a:solidFill>
              </a:rPr>
              <a:t>Since 1990, the number of women </a:t>
            </a:r>
            <a:r>
              <a:rPr lang="en-US" dirty="0" smtClean="0">
                <a:solidFill>
                  <a:schemeClr val="tx1"/>
                </a:solidFill>
              </a:rPr>
              <a:t>receiving sentences </a:t>
            </a:r>
            <a:r>
              <a:rPr lang="en-US" dirty="0">
                <a:solidFill>
                  <a:schemeClr val="tx1"/>
                </a:solidFill>
              </a:rPr>
              <a:t>of more than one year has increased </a:t>
            </a:r>
            <a:r>
              <a:rPr lang="en-US" dirty="0" smtClean="0">
                <a:solidFill>
                  <a:schemeClr val="tx1"/>
                </a:solidFill>
              </a:rPr>
              <a:t>by </a:t>
            </a:r>
            <a:r>
              <a:rPr lang="en-US" b="1" dirty="0" smtClean="0">
                <a:solidFill>
                  <a:schemeClr val="tx1"/>
                </a:solidFill>
              </a:rPr>
              <a:t>80%</a:t>
            </a:r>
            <a:r>
              <a:rPr lang="en-US" sz="1067" dirty="0">
                <a:solidFill>
                  <a:schemeClr val="tx1"/>
                </a:solidFill>
              </a:rPr>
              <a:t>(2)</a:t>
            </a:r>
            <a:r>
              <a:rPr lang="en-US" dirty="0" smtClean="0">
                <a:solidFill>
                  <a:schemeClr val="tx1"/>
                </a:solidFill>
              </a:rPr>
              <a:t>.</a:t>
            </a:r>
            <a:endParaRPr lang="en-US" dirty="0">
              <a:solidFill>
                <a:schemeClr val="tx1"/>
              </a:solidFill>
            </a:endParaRPr>
          </a:p>
          <a:p>
            <a:r>
              <a:rPr lang="en-US" dirty="0">
                <a:solidFill>
                  <a:schemeClr val="tx1"/>
                </a:solidFill>
              </a:rPr>
              <a:t>Because women make up only </a:t>
            </a:r>
            <a:r>
              <a:rPr lang="en-US" b="1" dirty="0" smtClean="0">
                <a:solidFill>
                  <a:schemeClr val="tx1"/>
                </a:solidFill>
              </a:rPr>
              <a:t>10%</a:t>
            </a:r>
            <a:r>
              <a:rPr lang="en-US" dirty="0" smtClean="0">
                <a:solidFill>
                  <a:schemeClr val="tx1"/>
                </a:solidFill>
              </a:rPr>
              <a:t> </a:t>
            </a:r>
            <a:r>
              <a:rPr lang="en-US" dirty="0">
                <a:solidFill>
                  <a:schemeClr val="tx1"/>
                </a:solidFill>
              </a:rPr>
              <a:t>of the </a:t>
            </a:r>
            <a:r>
              <a:rPr lang="en-US" dirty="0" smtClean="0">
                <a:solidFill>
                  <a:schemeClr val="tx1"/>
                </a:solidFill>
              </a:rPr>
              <a:t>prison </a:t>
            </a:r>
            <a:r>
              <a:rPr lang="en-US" dirty="0">
                <a:solidFill>
                  <a:schemeClr val="tx1"/>
                </a:solidFill>
              </a:rPr>
              <a:t>population, little attention has been paid </a:t>
            </a:r>
            <a:r>
              <a:rPr lang="en-US" dirty="0" smtClean="0">
                <a:solidFill>
                  <a:schemeClr val="tx1"/>
                </a:solidFill>
              </a:rPr>
              <a:t>to </a:t>
            </a:r>
            <a:r>
              <a:rPr lang="en-US" dirty="0">
                <a:solidFill>
                  <a:schemeClr val="tx1"/>
                </a:solidFill>
              </a:rPr>
              <a:t>their unique health </a:t>
            </a:r>
            <a:r>
              <a:rPr lang="en-US" dirty="0" smtClean="0">
                <a:solidFill>
                  <a:schemeClr val="tx1"/>
                </a:solidFill>
              </a:rPr>
              <a:t>needs</a:t>
            </a:r>
            <a:r>
              <a:rPr lang="en-US" sz="1067" dirty="0">
                <a:solidFill>
                  <a:schemeClr val="tx1"/>
                </a:solidFill>
              </a:rPr>
              <a:t>(3)</a:t>
            </a:r>
            <a:r>
              <a:rPr lang="en-US" dirty="0" smtClean="0">
                <a:solidFill>
                  <a:schemeClr val="tx1"/>
                </a:solidFill>
              </a:rPr>
              <a:t>.</a:t>
            </a:r>
          </a:p>
          <a:p>
            <a:r>
              <a:rPr lang="en-US" dirty="0" smtClean="0">
                <a:solidFill>
                  <a:schemeClr val="tx1"/>
                </a:solidFill>
              </a:rPr>
              <a:t>Women </a:t>
            </a:r>
            <a:r>
              <a:rPr lang="en-US" dirty="0">
                <a:solidFill>
                  <a:schemeClr val="tx1"/>
                </a:solidFill>
              </a:rPr>
              <a:t>seek medical care </a:t>
            </a:r>
            <a:r>
              <a:rPr lang="en-US" b="1" dirty="0" smtClean="0">
                <a:solidFill>
                  <a:schemeClr val="tx1"/>
                </a:solidFill>
              </a:rPr>
              <a:t>two </a:t>
            </a:r>
            <a:r>
              <a:rPr lang="en-US" b="1" dirty="0">
                <a:solidFill>
                  <a:schemeClr val="tx1"/>
                </a:solidFill>
              </a:rPr>
              <a:t>and one half times more often </a:t>
            </a:r>
            <a:r>
              <a:rPr lang="en-US" dirty="0">
                <a:solidFill>
                  <a:schemeClr val="tx1"/>
                </a:solidFill>
              </a:rPr>
              <a:t>than </a:t>
            </a:r>
            <a:r>
              <a:rPr lang="en-US" dirty="0" smtClean="0">
                <a:solidFill>
                  <a:schemeClr val="tx1"/>
                </a:solidFill>
              </a:rPr>
              <a:t>their male counterparts</a:t>
            </a:r>
            <a:r>
              <a:rPr lang="en-US" sz="1067" dirty="0">
                <a:solidFill>
                  <a:schemeClr val="tx1"/>
                </a:solidFill>
              </a:rPr>
              <a:t>(4)</a:t>
            </a:r>
            <a:r>
              <a:rPr lang="en-US" dirty="0" smtClean="0">
                <a:solidFill>
                  <a:schemeClr val="tx1"/>
                </a:solidFill>
              </a:rPr>
              <a:t>.</a:t>
            </a:r>
            <a:endParaRPr lang="en-US" dirty="0">
              <a:solidFill>
                <a:schemeClr val="tx1"/>
              </a:solidFill>
            </a:endParaRPr>
          </a:p>
        </p:txBody>
      </p:sp>
      <p:sp>
        <p:nvSpPr>
          <p:cNvPr id="4" name="TextBox 3"/>
          <p:cNvSpPr txBox="1"/>
          <p:nvPr/>
        </p:nvSpPr>
        <p:spPr>
          <a:xfrm>
            <a:off x="927100" y="5290901"/>
            <a:ext cx="11785600" cy="749179"/>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Kruttschnitt, 2010</a:t>
            </a:r>
          </a:p>
          <a:p>
            <a:pPr marL="304792" indent="-304792">
              <a:buFontTx/>
              <a:buAutoNum type="arabicParenBoth"/>
            </a:pPr>
            <a:r>
              <a:rPr lang="es-ES" sz="1067" dirty="0">
                <a:solidFill>
                  <a:srgbClr val="000000">
                    <a:lumMod val="50000"/>
                    <a:lumOff val="50000"/>
                  </a:srgbClr>
                </a:solidFill>
              </a:rPr>
              <a:t>Baldwin &amp; Jones, 2000; Cardaci, 2013</a:t>
            </a:r>
          </a:p>
          <a:p>
            <a:pPr marL="304792" indent="-304792">
              <a:buFontTx/>
              <a:buAutoNum type="arabicParenBoth"/>
            </a:pPr>
            <a:r>
              <a:rPr lang="en-US" sz="1067" dirty="0">
                <a:solidFill>
                  <a:srgbClr val="000000">
                    <a:lumMod val="50000"/>
                    <a:lumOff val="50000"/>
                  </a:srgbClr>
                </a:solidFill>
              </a:rPr>
              <a:t>R. Aday &amp; Farney, 2014; Baldwin &amp; Jones, 2000; Braithwaite et al., 2008; Cardaci, 2013;Covington, 2007; Hoskins, 2004</a:t>
            </a:r>
          </a:p>
          <a:p>
            <a:pPr marL="304792" indent="-304792">
              <a:buFontTx/>
              <a:buAutoNum type="arabicParenBoth"/>
            </a:pPr>
            <a:r>
              <a:rPr lang="en-US" sz="1067" dirty="0">
                <a:solidFill>
                  <a:srgbClr val="000000">
                    <a:lumMod val="50000"/>
                    <a:lumOff val="50000"/>
                  </a:srgbClr>
                </a:solidFill>
              </a:rPr>
              <a:t>R. Aday &amp; Farney, 2014; Zaitzow, 1999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1101" y="3594101"/>
            <a:ext cx="374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9115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701" y="0"/>
            <a:ext cx="12204701" cy="6858000"/>
            <a:chOff x="-9526" y="0"/>
            <a:chExt cx="9153526" cy="5143500"/>
          </a:xfrm>
          <a:solidFill>
            <a:schemeClr val="bg1">
              <a:lumMod val="20000"/>
              <a:lumOff val="80000"/>
            </a:schemeClr>
          </a:solidFill>
        </p:grpSpPr>
        <p:sp>
          <p:nvSpPr>
            <p:cNvPr id="8" name="Rectangle 7"/>
            <p:cNvSpPr/>
            <p:nvPr/>
          </p:nvSpPr>
          <p:spPr>
            <a:xfrm>
              <a:off x="-9526"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9" name="Rectangle 8"/>
            <p:cNvSpPr/>
            <p:nvPr/>
          </p:nvSpPr>
          <p:spPr>
            <a:xfrm>
              <a:off x="142874" y="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0" name="Rectangle 9"/>
            <p:cNvSpPr/>
            <p:nvPr/>
          </p:nvSpPr>
          <p:spPr>
            <a:xfrm>
              <a:off x="133348" y="4552950"/>
              <a:ext cx="9001126"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sp>
          <p:nvSpPr>
            <p:cNvPr id="11" name="Rectangle 10"/>
            <p:cNvSpPr/>
            <p:nvPr/>
          </p:nvSpPr>
          <p:spPr>
            <a:xfrm>
              <a:off x="8524874" y="0"/>
              <a:ext cx="619126"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4585A">
                    <a:lumMod val="20000"/>
                    <a:lumOff val="80000"/>
                  </a:srgbClr>
                </a:solidFill>
              </a:endParaRPr>
            </a:p>
          </p:txBody>
        </p:sp>
      </p:grpSp>
      <p:sp>
        <p:nvSpPr>
          <p:cNvPr id="12" name="Rectangle 11"/>
          <p:cNvSpPr/>
          <p:nvPr/>
        </p:nvSpPr>
        <p:spPr>
          <a:xfrm>
            <a:off x="1866129" y="-160299"/>
            <a:ext cx="8624862" cy="1077218"/>
          </a:xfrm>
          <a:prstGeom prst="rect">
            <a:avLst/>
          </a:prstGeom>
        </p:spPr>
        <p:txBody>
          <a:bodyPr wrap="none">
            <a:spAutoFit/>
          </a:bodyPr>
          <a:lstStyle/>
          <a:p>
            <a:pPr algn="ctr"/>
            <a:r>
              <a:rPr lang="en-US" sz="6400" b="1" cap="all" dirty="0">
                <a:solidFill>
                  <a:srgbClr val="FFFFFF"/>
                </a:solidFill>
              </a:rPr>
              <a:t>Women’s health care </a:t>
            </a:r>
          </a:p>
        </p:txBody>
      </p:sp>
      <p:sp>
        <p:nvSpPr>
          <p:cNvPr id="6" name="Text Placeholder 5"/>
          <p:cNvSpPr>
            <a:spLocks noGrp="1"/>
          </p:cNvSpPr>
          <p:nvPr>
            <p:ph type="body" sz="quarter" idx="16"/>
          </p:nvPr>
        </p:nvSpPr>
        <p:spPr>
          <a:xfrm>
            <a:off x="812800" y="787401"/>
            <a:ext cx="10659533" cy="4233073"/>
          </a:xfrm>
        </p:spPr>
        <p:txBody>
          <a:bodyPr/>
          <a:lstStyle/>
          <a:p>
            <a:r>
              <a:rPr lang="en-US" b="1" dirty="0" smtClean="0">
                <a:solidFill>
                  <a:schemeClr val="tx1"/>
                </a:solidFill>
              </a:rPr>
              <a:t>Programs</a:t>
            </a:r>
            <a:r>
              <a:rPr lang="en-US" dirty="0" smtClean="0">
                <a:solidFill>
                  <a:schemeClr val="tx1"/>
                </a:solidFill>
              </a:rPr>
              <a:t> for women inmates</a:t>
            </a:r>
            <a:r>
              <a:rPr lang="en-US" sz="1067" dirty="0">
                <a:solidFill>
                  <a:schemeClr val="tx1"/>
                </a:solidFill>
              </a:rPr>
              <a:t>(1)</a:t>
            </a:r>
            <a:r>
              <a:rPr lang="en-US" dirty="0" smtClean="0">
                <a:solidFill>
                  <a:schemeClr val="tx1"/>
                </a:solidFill>
              </a:rPr>
              <a:t>.</a:t>
            </a:r>
          </a:p>
          <a:p>
            <a:pPr lvl="1"/>
            <a:r>
              <a:rPr lang="en-US" b="1" dirty="0" smtClean="0">
                <a:solidFill>
                  <a:schemeClr val="tx1"/>
                </a:solidFill>
              </a:rPr>
              <a:t>Nursery </a:t>
            </a:r>
            <a:r>
              <a:rPr lang="en-US" b="1" dirty="0">
                <a:solidFill>
                  <a:schemeClr val="tx1"/>
                </a:solidFill>
              </a:rPr>
              <a:t>programs</a:t>
            </a:r>
            <a:r>
              <a:rPr lang="en-US" dirty="0">
                <a:solidFill>
                  <a:schemeClr val="tx1"/>
                </a:solidFill>
              </a:rPr>
              <a:t>, which allow </a:t>
            </a:r>
            <a:r>
              <a:rPr lang="en-US" dirty="0" smtClean="0">
                <a:solidFill>
                  <a:schemeClr val="tx1"/>
                </a:solidFill>
              </a:rPr>
              <a:t>women inmates </a:t>
            </a:r>
            <a:r>
              <a:rPr lang="en-US" dirty="0">
                <a:solidFill>
                  <a:schemeClr val="tx1"/>
                </a:solidFill>
              </a:rPr>
              <a:t>to keep and care for their infants </a:t>
            </a:r>
            <a:r>
              <a:rPr lang="en-US" dirty="0" smtClean="0">
                <a:solidFill>
                  <a:schemeClr val="tx1"/>
                </a:solidFill>
              </a:rPr>
              <a:t>for </a:t>
            </a:r>
            <a:r>
              <a:rPr lang="en-US" dirty="0">
                <a:solidFill>
                  <a:schemeClr val="tx1"/>
                </a:solidFill>
              </a:rPr>
              <a:t>a limited period. Most of these programs </a:t>
            </a:r>
            <a:r>
              <a:rPr lang="en-US" dirty="0" smtClean="0">
                <a:solidFill>
                  <a:schemeClr val="tx1"/>
                </a:solidFill>
              </a:rPr>
              <a:t>require </a:t>
            </a:r>
            <a:r>
              <a:rPr lang="en-US" dirty="0">
                <a:solidFill>
                  <a:schemeClr val="tx1"/>
                </a:solidFill>
              </a:rPr>
              <a:t>the inmate to participate in </a:t>
            </a:r>
            <a:r>
              <a:rPr lang="en-US" dirty="0" smtClean="0">
                <a:solidFill>
                  <a:schemeClr val="tx1"/>
                </a:solidFill>
              </a:rPr>
              <a:t>child development courses.</a:t>
            </a:r>
          </a:p>
          <a:p>
            <a:pPr lvl="1"/>
            <a:r>
              <a:rPr lang="en-US" b="1" dirty="0" smtClean="0">
                <a:solidFill>
                  <a:schemeClr val="tx1"/>
                </a:solidFill>
              </a:rPr>
              <a:t>Mentoring/self-esteem </a:t>
            </a:r>
            <a:r>
              <a:rPr lang="en-US" b="1" dirty="0">
                <a:solidFill>
                  <a:schemeClr val="tx1"/>
                </a:solidFill>
              </a:rPr>
              <a:t>programs</a:t>
            </a:r>
            <a:r>
              <a:rPr lang="en-US" dirty="0">
                <a:solidFill>
                  <a:schemeClr val="tx1"/>
                </a:solidFill>
              </a:rPr>
              <a:t>, which </a:t>
            </a:r>
            <a:r>
              <a:rPr lang="en-US" dirty="0" smtClean="0">
                <a:solidFill>
                  <a:schemeClr val="tx1"/>
                </a:solidFill>
              </a:rPr>
              <a:t>allow </a:t>
            </a:r>
            <a:r>
              <a:rPr lang="en-US" dirty="0">
                <a:solidFill>
                  <a:schemeClr val="tx1"/>
                </a:solidFill>
              </a:rPr>
              <a:t>women to support each other as they </a:t>
            </a:r>
            <a:r>
              <a:rPr lang="en-US" dirty="0" smtClean="0">
                <a:solidFill>
                  <a:schemeClr val="tx1"/>
                </a:solidFill>
              </a:rPr>
              <a:t>develop </a:t>
            </a:r>
            <a:r>
              <a:rPr lang="en-US" dirty="0">
                <a:solidFill>
                  <a:schemeClr val="tx1"/>
                </a:solidFill>
              </a:rPr>
              <a:t>skills in interpersonal </a:t>
            </a:r>
            <a:r>
              <a:rPr lang="en-US" dirty="0" smtClean="0">
                <a:solidFill>
                  <a:schemeClr val="tx1"/>
                </a:solidFill>
              </a:rPr>
              <a:t>relationships, leadership </a:t>
            </a:r>
            <a:r>
              <a:rPr lang="en-US" dirty="0">
                <a:solidFill>
                  <a:schemeClr val="tx1"/>
                </a:solidFill>
              </a:rPr>
              <a:t>and </a:t>
            </a:r>
            <a:r>
              <a:rPr lang="en-US" dirty="0" smtClean="0">
                <a:solidFill>
                  <a:schemeClr val="tx1"/>
                </a:solidFill>
              </a:rPr>
              <a:t>communication.</a:t>
            </a:r>
          </a:p>
          <a:p>
            <a:pPr lvl="1"/>
            <a:r>
              <a:rPr lang="en-US" b="1" dirty="0" smtClean="0">
                <a:solidFill>
                  <a:schemeClr val="tx1"/>
                </a:solidFill>
              </a:rPr>
              <a:t>Survivor </a:t>
            </a:r>
            <a:r>
              <a:rPr lang="en-US" b="1" dirty="0">
                <a:solidFill>
                  <a:schemeClr val="tx1"/>
                </a:solidFill>
              </a:rPr>
              <a:t>groups</a:t>
            </a:r>
            <a:r>
              <a:rPr lang="en-US" dirty="0">
                <a:solidFill>
                  <a:schemeClr val="tx1"/>
                </a:solidFill>
              </a:rPr>
              <a:t>, which provide support for </a:t>
            </a:r>
            <a:r>
              <a:rPr lang="en-US" dirty="0" smtClean="0">
                <a:solidFill>
                  <a:schemeClr val="tx1"/>
                </a:solidFill>
              </a:rPr>
              <a:t>women </a:t>
            </a:r>
            <a:r>
              <a:rPr lang="en-US" dirty="0">
                <a:solidFill>
                  <a:schemeClr val="tx1"/>
                </a:solidFill>
              </a:rPr>
              <a:t>who have survived domestic </a:t>
            </a:r>
            <a:r>
              <a:rPr lang="en-US" dirty="0" smtClean="0">
                <a:solidFill>
                  <a:schemeClr val="tx1"/>
                </a:solidFill>
              </a:rPr>
              <a:t>violence or </a:t>
            </a:r>
            <a:r>
              <a:rPr lang="en-US" dirty="0">
                <a:solidFill>
                  <a:schemeClr val="tx1"/>
                </a:solidFill>
              </a:rPr>
              <a:t>sexual </a:t>
            </a:r>
            <a:r>
              <a:rPr lang="en-US" dirty="0" smtClean="0">
                <a:solidFill>
                  <a:schemeClr val="tx1"/>
                </a:solidFill>
              </a:rPr>
              <a:t>abuse.</a:t>
            </a:r>
          </a:p>
          <a:p>
            <a:pPr lvl="1"/>
            <a:r>
              <a:rPr lang="en-US" b="1" dirty="0" smtClean="0">
                <a:solidFill>
                  <a:schemeClr val="tx1"/>
                </a:solidFill>
              </a:rPr>
              <a:t>Women’s </a:t>
            </a:r>
            <a:r>
              <a:rPr lang="en-US" b="1" dirty="0">
                <a:solidFill>
                  <a:schemeClr val="tx1"/>
                </a:solidFill>
              </a:rPr>
              <a:t>health education</a:t>
            </a:r>
            <a:r>
              <a:rPr lang="en-US" dirty="0">
                <a:solidFill>
                  <a:schemeClr val="tx1"/>
                </a:solidFill>
              </a:rPr>
              <a:t>, which </a:t>
            </a:r>
            <a:r>
              <a:rPr lang="en-US" dirty="0" smtClean="0">
                <a:solidFill>
                  <a:schemeClr val="tx1"/>
                </a:solidFill>
              </a:rPr>
              <a:t>provide basic </a:t>
            </a:r>
            <a:r>
              <a:rPr lang="en-US" dirty="0">
                <a:solidFill>
                  <a:schemeClr val="tx1"/>
                </a:solidFill>
              </a:rPr>
              <a:t>sex education classes, including </a:t>
            </a:r>
            <a:r>
              <a:rPr lang="en-US" dirty="0" smtClean="0">
                <a:solidFill>
                  <a:schemeClr val="tx1"/>
                </a:solidFill>
              </a:rPr>
              <a:t>HIV </a:t>
            </a:r>
            <a:r>
              <a:rPr lang="en-US" dirty="0">
                <a:solidFill>
                  <a:schemeClr val="tx1"/>
                </a:solidFill>
              </a:rPr>
              <a:t>prevention.</a:t>
            </a:r>
          </a:p>
          <a:p>
            <a:r>
              <a:rPr lang="en-US" dirty="0" smtClean="0">
                <a:solidFill>
                  <a:schemeClr val="tx1"/>
                </a:solidFill>
              </a:rPr>
              <a:t>Though </a:t>
            </a:r>
            <a:r>
              <a:rPr lang="en-US" dirty="0">
                <a:solidFill>
                  <a:schemeClr val="tx1"/>
                </a:solidFill>
              </a:rPr>
              <a:t>educational programs </a:t>
            </a:r>
            <a:r>
              <a:rPr lang="en-US" dirty="0" smtClean="0">
                <a:solidFill>
                  <a:schemeClr val="tx1"/>
                </a:solidFill>
              </a:rPr>
              <a:t>have been </a:t>
            </a:r>
            <a:r>
              <a:rPr lang="en-US" dirty="0">
                <a:solidFill>
                  <a:schemeClr val="tx1"/>
                </a:solidFill>
              </a:rPr>
              <a:t>shown to reduce recidivism, </a:t>
            </a:r>
            <a:r>
              <a:rPr lang="en-US" dirty="0" smtClean="0">
                <a:solidFill>
                  <a:schemeClr val="tx1"/>
                </a:solidFill>
              </a:rPr>
              <a:t>especially among </a:t>
            </a:r>
            <a:r>
              <a:rPr lang="en-US" dirty="0">
                <a:solidFill>
                  <a:schemeClr val="tx1"/>
                </a:solidFill>
              </a:rPr>
              <a:t>female inmates, </a:t>
            </a:r>
            <a:r>
              <a:rPr lang="en-US" b="1" dirty="0">
                <a:solidFill>
                  <a:schemeClr val="tx1"/>
                </a:solidFill>
              </a:rPr>
              <a:t>most programs </a:t>
            </a:r>
            <a:r>
              <a:rPr lang="en-US" b="1" dirty="0" smtClean="0">
                <a:solidFill>
                  <a:schemeClr val="tx1"/>
                </a:solidFill>
              </a:rPr>
              <a:t>were eliminated </a:t>
            </a:r>
            <a:r>
              <a:rPr lang="en-US" dirty="0">
                <a:solidFill>
                  <a:schemeClr val="tx1"/>
                </a:solidFill>
              </a:rPr>
              <a:t>as part of the Violent Crime Control </a:t>
            </a:r>
            <a:r>
              <a:rPr lang="en-US" dirty="0" smtClean="0">
                <a:solidFill>
                  <a:schemeClr val="tx1"/>
                </a:solidFill>
              </a:rPr>
              <a:t>and </a:t>
            </a:r>
            <a:r>
              <a:rPr lang="en-US" dirty="0">
                <a:solidFill>
                  <a:schemeClr val="tx1"/>
                </a:solidFill>
              </a:rPr>
              <a:t>Law Enforcement Act of the mid </a:t>
            </a:r>
            <a:r>
              <a:rPr lang="en-US" dirty="0" smtClean="0">
                <a:solidFill>
                  <a:schemeClr val="tx1"/>
                </a:solidFill>
              </a:rPr>
              <a:t>1990s</a:t>
            </a:r>
            <a:r>
              <a:rPr lang="en-US" sz="1067" dirty="0">
                <a:solidFill>
                  <a:schemeClr val="tx1"/>
                </a:solidFill>
              </a:rPr>
              <a:t>(2)</a:t>
            </a:r>
            <a:r>
              <a:rPr lang="en-US" dirty="0" smtClean="0">
                <a:solidFill>
                  <a:schemeClr val="tx1"/>
                </a:solidFill>
              </a:rPr>
              <a:t>.</a:t>
            </a:r>
            <a:endParaRPr lang="en-US" dirty="0">
              <a:solidFill>
                <a:schemeClr val="tx1"/>
              </a:solidFill>
            </a:endParaRPr>
          </a:p>
        </p:txBody>
      </p:sp>
      <p:sp>
        <p:nvSpPr>
          <p:cNvPr id="4" name="TextBox 3"/>
          <p:cNvSpPr txBox="1"/>
          <p:nvPr/>
        </p:nvSpPr>
        <p:spPr>
          <a:xfrm>
            <a:off x="927100" y="5619195"/>
            <a:ext cx="11785600" cy="420756"/>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Baldwin &amp;  Jones, 2000</a:t>
            </a:r>
          </a:p>
          <a:p>
            <a:pPr marL="304792" indent="-304792">
              <a:buFontTx/>
              <a:buAutoNum type="arabicParenBoth"/>
            </a:pPr>
            <a:r>
              <a:rPr lang="es-ES" sz="1067" dirty="0">
                <a:solidFill>
                  <a:srgbClr val="000000">
                    <a:lumMod val="50000"/>
                    <a:lumOff val="50000"/>
                  </a:srgbClr>
                </a:solidFill>
              </a:rPr>
              <a:t>Kruttschnitt, 2010</a:t>
            </a:r>
          </a:p>
        </p:txBody>
      </p:sp>
    </p:spTree>
    <p:extLst>
      <p:ext uri="{BB962C8B-B14F-4D97-AF65-F5344CB8AC3E}">
        <p14:creationId xmlns:p14="http://schemas.microsoft.com/office/powerpoint/2010/main" val="35268044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76200"/>
            <a:ext cx="12192000" cy="787400"/>
          </a:xfrm>
        </p:spPr>
        <p:txBody>
          <a:bodyPr/>
          <a:lstStyle/>
          <a:p>
            <a:r>
              <a:rPr lang="en-US" sz="6400" dirty="0">
                <a:solidFill>
                  <a:schemeClr val="accent5"/>
                </a:solidFill>
              </a:rPr>
              <a:t>Women’s health care</a:t>
            </a:r>
          </a:p>
        </p:txBody>
      </p:sp>
      <p:sp>
        <p:nvSpPr>
          <p:cNvPr id="12" name="Title 4"/>
          <p:cNvSpPr txBox="1">
            <a:spLocks/>
          </p:cNvSpPr>
          <p:nvPr/>
        </p:nvSpPr>
        <p:spPr>
          <a:xfrm>
            <a:off x="812800" y="787401"/>
            <a:ext cx="10659533" cy="563033"/>
          </a:xfrm>
          <a:prstGeom prst="rect">
            <a:avLst/>
          </a:prstGeom>
        </p:spPr>
        <p:txBody>
          <a:bodyPr vert="horz" lIns="304800" tIns="60960" rIns="304800" bIns="60960" rtlCol="0" anchor="b" anchorCtr="0">
            <a:noAutofit/>
          </a:bodyPr>
          <a:lstStyle>
            <a:lvl1pPr algn="ctr" defTabSz="914400" rtl="0" eaLnBrk="1" latinLnBrk="0" hangingPunct="1">
              <a:lnSpc>
                <a:spcPts val="2600"/>
              </a:lnSpc>
              <a:spcBef>
                <a:spcPct val="0"/>
              </a:spcBef>
              <a:buNone/>
              <a:defRPr sz="2800" b="1" kern="1200" cap="all" spc="0" baseline="0">
                <a:solidFill>
                  <a:srgbClr val="000000"/>
                </a:solidFill>
                <a:latin typeface="+mn-lt"/>
                <a:ea typeface="+mj-ea"/>
                <a:cs typeface="+mj-cs"/>
              </a:defRPr>
            </a:lvl1pPr>
          </a:lstStyle>
          <a:p>
            <a:pPr algn="l"/>
            <a:r>
              <a:rPr lang="en-US" sz="2667" dirty="0"/>
              <a:t>Ambulatory , chronic and elder care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2" y="1315210"/>
            <a:ext cx="3083181" cy="233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355" y="1315209"/>
            <a:ext cx="3270245" cy="292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229" y="1315211"/>
            <a:ext cx="3425372"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229" y="4160012"/>
            <a:ext cx="3425372" cy="188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120" y="3733801"/>
            <a:ext cx="3099843" cy="232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7957" y="4749800"/>
            <a:ext cx="3259644" cy="128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96970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76200"/>
            <a:ext cx="12192000" cy="787400"/>
          </a:xfrm>
        </p:spPr>
        <p:txBody>
          <a:bodyPr/>
          <a:lstStyle/>
          <a:p>
            <a:r>
              <a:rPr lang="en-US" sz="6400" dirty="0">
                <a:solidFill>
                  <a:schemeClr val="accent5"/>
                </a:solidFill>
              </a:rPr>
              <a:t>Women’s health care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787401"/>
            <a:ext cx="3784600"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257709"/>
            <a:ext cx="37592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5"/>
          <p:cNvSpPr>
            <a:spLocks noGrp="1"/>
          </p:cNvSpPr>
          <p:nvPr>
            <p:ph type="body" sz="quarter" idx="16"/>
          </p:nvPr>
        </p:nvSpPr>
        <p:spPr>
          <a:xfrm>
            <a:off x="812800" y="1320800"/>
            <a:ext cx="6604000" cy="5156201"/>
          </a:xfrm>
        </p:spPr>
        <p:txBody>
          <a:bodyPr/>
          <a:lstStyle/>
          <a:p>
            <a:pPr lvl="0"/>
            <a:r>
              <a:rPr lang="en-US" dirty="0"/>
              <a:t>Because of the gender-neutral prison policies </a:t>
            </a:r>
            <a:r>
              <a:rPr lang="en-US" dirty="0" smtClean="0"/>
              <a:t>enacted </a:t>
            </a:r>
            <a:r>
              <a:rPr lang="en-US" dirty="0"/>
              <a:t>in the 1970s, </a:t>
            </a:r>
            <a:r>
              <a:rPr lang="en-US" b="1" dirty="0"/>
              <a:t>non-violent female </a:t>
            </a:r>
            <a:r>
              <a:rPr lang="en-US" b="1" dirty="0" smtClean="0"/>
              <a:t>offenders were </a:t>
            </a:r>
            <a:r>
              <a:rPr lang="en-US" b="1" dirty="0"/>
              <a:t>treated the same way as violent male </a:t>
            </a:r>
            <a:r>
              <a:rPr lang="en-US" b="1" dirty="0" smtClean="0"/>
              <a:t>offenders</a:t>
            </a:r>
            <a:r>
              <a:rPr lang="en-US" sz="1067" dirty="0"/>
              <a:t>(1)</a:t>
            </a:r>
            <a:r>
              <a:rPr lang="en-US" dirty="0" smtClean="0"/>
              <a:t>. </a:t>
            </a:r>
            <a:r>
              <a:rPr lang="en-US" dirty="0"/>
              <a:t>This means that </a:t>
            </a:r>
            <a:r>
              <a:rPr lang="en-US" dirty="0" smtClean="0"/>
              <a:t>during hospitalization</a:t>
            </a:r>
            <a:r>
              <a:rPr lang="en-US" dirty="0"/>
              <a:t>, women inmates can be </a:t>
            </a:r>
            <a:r>
              <a:rPr lang="en-US" b="1" dirty="0"/>
              <a:t>shackled for </a:t>
            </a:r>
            <a:r>
              <a:rPr lang="en-US" b="1" dirty="0" smtClean="0"/>
              <a:t>any </a:t>
            </a:r>
            <a:r>
              <a:rPr lang="en-US" b="1" dirty="0"/>
              <a:t>reason</a:t>
            </a:r>
            <a:r>
              <a:rPr lang="en-US" dirty="0"/>
              <a:t>, included during </a:t>
            </a:r>
            <a:r>
              <a:rPr lang="en-US" dirty="0" smtClean="0"/>
              <a:t>childbirth</a:t>
            </a:r>
            <a:r>
              <a:rPr lang="en-US" sz="1067" dirty="0"/>
              <a:t>(1)</a:t>
            </a:r>
            <a:r>
              <a:rPr lang="en-US" dirty="0" smtClean="0"/>
              <a:t>.</a:t>
            </a:r>
          </a:p>
          <a:p>
            <a:pPr lvl="0"/>
            <a:r>
              <a:rPr lang="en-US" dirty="0"/>
              <a:t>The landmark decision of </a:t>
            </a:r>
            <a:r>
              <a:rPr lang="en-US" dirty="0" smtClean="0"/>
              <a:t>Nelson </a:t>
            </a:r>
            <a:r>
              <a:rPr lang="en-US" dirty="0"/>
              <a:t>v. Correctional Medical Services, the U.S</a:t>
            </a:r>
            <a:r>
              <a:rPr lang="en-US" dirty="0" smtClean="0"/>
              <a:t>. Court </a:t>
            </a:r>
            <a:r>
              <a:rPr lang="en-US" dirty="0"/>
              <a:t>of Appeals for the Eighth Circuit held that: </a:t>
            </a:r>
            <a:r>
              <a:rPr lang="en-US" dirty="0" smtClean="0"/>
              <a:t>Without </a:t>
            </a:r>
            <a:r>
              <a:rPr lang="en-US" dirty="0"/>
              <a:t>regard to whether she posed a security </a:t>
            </a:r>
            <a:r>
              <a:rPr lang="en-US" dirty="0" smtClean="0"/>
              <a:t>or </a:t>
            </a:r>
            <a:r>
              <a:rPr lang="en-US" dirty="0"/>
              <a:t>fight risk, </a:t>
            </a:r>
            <a:r>
              <a:rPr lang="en-US" b="1" dirty="0"/>
              <a:t>shackling a women while she was in </a:t>
            </a:r>
            <a:r>
              <a:rPr lang="en-US" b="1" dirty="0" smtClean="0"/>
              <a:t>labor </a:t>
            </a:r>
            <a:r>
              <a:rPr lang="en-US" b="1" dirty="0"/>
              <a:t>violated her Eighth Amendment rights</a:t>
            </a:r>
            <a:r>
              <a:rPr lang="en-US" sz="1067" dirty="0"/>
              <a:t>(1)</a:t>
            </a:r>
            <a:r>
              <a:rPr lang="en-US" dirty="0" smtClean="0"/>
              <a:t>.</a:t>
            </a:r>
            <a:endParaRPr lang="en-US" dirty="0"/>
          </a:p>
        </p:txBody>
      </p:sp>
      <p:sp>
        <p:nvSpPr>
          <p:cNvPr id="11" name="TextBox 10"/>
          <p:cNvSpPr txBox="1"/>
          <p:nvPr/>
        </p:nvSpPr>
        <p:spPr>
          <a:xfrm>
            <a:off x="927100" y="5783342"/>
            <a:ext cx="11785600" cy="256545"/>
          </a:xfrm>
          <a:prstGeom prst="rect">
            <a:avLst/>
          </a:prstGeom>
          <a:noFill/>
        </p:spPr>
        <p:txBody>
          <a:bodyPr wrap="square" rtlCol="0">
            <a:spAutoFit/>
          </a:bodyPr>
          <a:lstStyle/>
          <a:p>
            <a:pPr marL="304792" indent="-304792">
              <a:buFontTx/>
              <a:buAutoNum type="arabicParenBoth"/>
            </a:pPr>
            <a:r>
              <a:rPr lang="en-US" sz="1067" dirty="0">
                <a:solidFill>
                  <a:srgbClr val="000000">
                    <a:lumMod val="50000"/>
                    <a:lumOff val="50000"/>
                  </a:srgbClr>
                </a:solidFill>
              </a:rPr>
              <a:t>Cardaci, 2013</a:t>
            </a:r>
          </a:p>
        </p:txBody>
      </p:sp>
      <p:sp>
        <p:nvSpPr>
          <p:cNvPr id="12" name="Title 4"/>
          <p:cNvSpPr txBox="1">
            <a:spLocks/>
          </p:cNvSpPr>
          <p:nvPr/>
        </p:nvSpPr>
        <p:spPr>
          <a:xfrm>
            <a:off x="812800" y="787401"/>
            <a:ext cx="10659533" cy="563033"/>
          </a:xfrm>
          <a:prstGeom prst="rect">
            <a:avLst/>
          </a:prstGeom>
        </p:spPr>
        <p:txBody>
          <a:bodyPr vert="horz" lIns="304800" tIns="60960" rIns="304800" bIns="60960" rtlCol="0" anchor="b" anchorCtr="0">
            <a:noAutofit/>
          </a:bodyPr>
          <a:lstStyle>
            <a:lvl1pPr algn="ctr" defTabSz="914400" rtl="0" eaLnBrk="1" latinLnBrk="0" hangingPunct="1">
              <a:lnSpc>
                <a:spcPts val="2600"/>
              </a:lnSpc>
              <a:spcBef>
                <a:spcPct val="0"/>
              </a:spcBef>
              <a:buNone/>
              <a:defRPr sz="2800" b="1" kern="1200" cap="all" spc="0" baseline="0">
                <a:solidFill>
                  <a:srgbClr val="000000"/>
                </a:solidFill>
                <a:latin typeface="+mn-lt"/>
                <a:ea typeface="+mj-ea"/>
                <a:cs typeface="+mj-cs"/>
              </a:defRPr>
            </a:lvl1pPr>
          </a:lstStyle>
          <a:p>
            <a:pPr algn="l"/>
            <a:r>
              <a:rPr lang="en-US" sz="2667" dirty="0"/>
              <a:t>childbirth</a:t>
            </a:r>
          </a:p>
        </p:txBody>
      </p:sp>
    </p:spTree>
    <p:extLst>
      <p:ext uri="{BB962C8B-B14F-4D97-AF65-F5344CB8AC3E}">
        <p14:creationId xmlns:p14="http://schemas.microsoft.com/office/powerpoint/2010/main" val="143501385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76200"/>
            <a:ext cx="12192000" cy="787400"/>
          </a:xfrm>
        </p:spPr>
        <p:txBody>
          <a:bodyPr/>
          <a:lstStyle/>
          <a:p>
            <a:r>
              <a:rPr lang="en-US" sz="6400" dirty="0">
                <a:solidFill>
                  <a:schemeClr val="accent5"/>
                </a:solidFill>
              </a:rPr>
              <a:t>Women’s health care</a:t>
            </a:r>
          </a:p>
        </p:txBody>
      </p:sp>
      <p:sp>
        <p:nvSpPr>
          <p:cNvPr id="12" name="Title 4"/>
          <p:cNvSpPr txBox="1">
            <a:spLocks/>
          </p:cNvSpPr>
          <p:nvPr/>
        </p:nvSpPr>
        <p:spPr>
          <a:xfrm>
            <a:off x="812800" y="787401"/>
            <a:ext cx="10659533" cy="563033"/>
          </a:xfrm>
          <a:prstGeom prst="rect">
            <a:avLst/>
          </a:prstGeom>
        </p:spPr>
        <p:txBody>
          <a:bodyPr vert="horz" lIns="304800" tIns="60960" rIns="304800" bIns="60960" rtlCol="0" anchor="b" anchorCtr="0">
            <a:noAutofit/>
          </a:bodyPr>
          <a:lstStyle>
            <a:lvl1pPr algn="ctr" defTabSz="914400" rtl="0" eaLnBrk="1" latinLnBrk="0" hangingPunct="1">
              <a:lnSpc>
                <a:spcPts val="2600"/>
              </a:lnSpc>
              <a:spcBef>
                <a:spcPct val="0"/>
              </a:spcBef>
              <a:buNone/>
              <a:defRPr sz="2800" b="1" kern="1200" cap="all" spc="0" baseline="0">
                <a:solidFill>
                  <a:srgbClr val="000000"/>
                </a:solidFill>
                <a:latin typeface="+mn-lt"/>
                <a:ea typeface="+mj-ea"/>
                <a:cs typeface="+mj-cs"/>
              </a:defRPr>
            </a:lvl1pPr>
          </a:lstStyle>
          <a:p>
            <a:pPr algn="l"/>
            <a:r>
              <a:rPr lang="en-US" sz="2667" dirty="0"/>
              <a:t>Mental health</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89001"/>
            <a:ext cx="3315960" cy="200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3124198"/>
            <a:ext cx="3280289" cy="288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1568451"/>
            <a:ext cx="37846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56657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71800"/>
            <a:ext cx="12192000" cy="3886200"/>
          </a:xfrm>
          <a:prstGeom prst="rect">
            <a:avLst/>
          </a:prstGeom>
          <a:solidFill>
            <a:srgbClr val="54585A">
              <a:lumMod val="20000"/>
              <a:lumOff val="80000"/>
            </a:srgbClr>
          </a:solidFill>
          <a:ln w="25400" cap="flat" cmpd="sng" algn="ctr">
            <a:noFill/>
            <a:prstDash val="solid"/>
          </a:ln>
          <a:effectLst/>
        </p:spPr>
        <p:txBody>
          <a:bodyPr rtlCol="0" anchor="ctr"/>
          <a:lstStyle/>
          <a:p>
            <a:pPr algn="ctr">
              <a:defRPr/>
            </a:pPr>
            <a:endParaRPr lang="en-US" sz="2400" kern="0">
              <a:solidFill>
                <a:srgbClr val="000000"/>
              </a:solidFill>
            </a:endParaRPr>
          </a:p>
        </p:txBody>
      </p:sp>
      <p:sp>
        <p:nvSpPr>
          <p:cNvPr id="10" name="Rectangle 9"/>
          <p:cNvSpPr/>
          <p:nvPr/>
        </p:nvSpPr>
        <p:spPr>
          <a:xfrm>
            <a:off x="3509108"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IDENTIFY</a:t>
            </a:r>
          </a:p>
        </p:txBody>
      </p:sp>
      <p:sp>
        <p:nvSpPr>
          <p:cNvPr id="11" name="TextBox 10"/>
          <p:cNvSpPr txBox="1"/>
          <p:nvPr/>
        </p:nvSpPr>
        <p:spPr>
          <a:xfrm>
            <a:off x="3498868" y="3136457"/>
            <a:ext cx="2173880" cy="1733488"/>
          </a:xfrm>
          <a:prstGeom prst="rect">
            <a:avLst/>
          </a:prstGeom>
          <a:noFill/>
        </p:spPr>
        <p:txBody>
          <a:bodyPr wrap="square" lIns="0" rIns="0" rtlCol="0">
            <a:spAutoFit/>
          </a:bodyPr>
          <a:lstStyle/>
          <a:p>
            <a:r>
              <a:rPr lang="en-US" sz="2133" b="1" dirty="0">
                <a:solidFill>
                  <a:srgbClr val="54585A">
                    <a:lumMod val="60000"/>
                    <a:lumOff val="40000"/>
                  </a:srgbClr>
                </a:solidFill>
              </a:rPr>
              <a:t>Identify </a:t>
            </a:r>
            <a:r>
              <a:rPr lang="en-US" sz="2133" dirty="0">
                <a:solidFill>
                  <a:srgbClr val="54585A">
                    <a:lumMod val="60000"/>
                    <a:lumOff val="40000"/>
                  </a:srgbClr>
                </a:solidFill>
              </a:rPr>
              <a:t>the connections between prison health and underserved community health.</a:t>
            </a:r>
          </a:p>
        </p:txBody>
      </p:sp>
      <p:sp>
        <p:nvSpPr>
          <p:cNvPr id="13" name="Title 2"/>
          <p:cNvSpPr txBox="1">
            <a:spLocks/>
          </p:cNvSpPr>
          <p:nvPr/>
        </p:nvSpPr>
        <p:spPr>
          <a:xfrm>
            <a:off x="0" y="631025"/>
            <a:ext cx="12192000" cy="1164167"/>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defRPr/>
            </a:pPr>
            <a:r>
              <a:rPr lang="en-US" sz="4267" dirty="0">
                <a:solidFill>
                  <a:srgbClr val="FFC600"/>
                </a:solidFill>
              </a:rPr>
              <a:t>learning</a:t>
            </a:r>
            <a:r>
              <a:rPr lang="en-US" sz="4267" b="0" dirty="0">
                <a:solidFill>
                  <a:srgbClr val="FFC600"/>
                </a:solidFill>
              </a:rPr>
              <a:t> </a:t>
            </a:r>
            <a:r>
              <a:rPr lang="en-US" sz="4267" b="0" dirty="0"/>
              <a:t>objectives</a:t>
            </a:r>
          </a:p>
        </p:txBody>
      </p:sp>
      <p:sp>
        <p:nvSpPr>
          <p:cNvPr id="14" name="Rectangle 13"/>
          <p:cNvSpPr/>
          <p:nvPr/>
        </p:nvSpPr>
        <p:spPr>
          <a:xfrm>
            <a:off x="518601"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ANALYZE</a:t>
            </a:r>
          </a:p>
        </p:txBody>
      </p:sp>
      <p:sp>
        <p:nvSpPr>
          <p:cNvPr id="15" name="Rectangle 14"/>
          <p:cNvSpPr/>
          <p:nvPr/>
        </p:nvSpPr>
        <p:spPr>
          <a:xfrm>
            <a:off x="6479135" y="2367060"/>
            <a:ext cx="2133600" cy="609600"/>
          </a:xfrm>
          <a:prstGeom prst="rect">
            <a:avLst/>
          </a:prstGeom>
          <a:solidFill>
            <a:schemeClr val="bg1">
              <a:lumMod val="40000"/>
              <a:lumOff val="60000"/>
            </a:schemeClr>
          </a:solidFill>
          <a:ln w="25400" cap="flat" cmpd="sng" algn="ctr">
            <a:noFill/>
            <a:prstDash val="solid"/>
          </a:ln>
          <a:effectLst/>
        </p:spPr>
        <p:txBody>
          <a:bodyPr rtlCol="0" anchor="ctr"/>
          <a:lstStyle/>
          <a:p>
            <a:pPr algn="ctr">
              <a:defRPr/>
            </a:pPr>
            <a:r>
              <a:rPr lang="en-US" sz="2400" b="1" kern="0" dirty="0">
                <a:solidFill>
                  <a:srgbClr val="000000">
                    <a:lumMod val="50000"/>
                    <a:lumOff val="50000"/>
                  </a:srgbClr>
                </a:solidFill>
              </a:rPr>
              <a:t>COMPARE</a:t>
            </a:r>
          </a:p>
        </p:txBody>
      </p:sp>
      <p:sp>
        <p:nvSpPr>
          <p:cNvPr id="16" name="Rectangle 15"/>
          <p:cNvSpPr/>
          <p:nvPr/>
        </p:nvSpPr>
        <p:spPr>
          <a:xfrm>
            <a:off x="9459401" y="2367060"/>
            <a:ext cx="2133600" cy="609600"/>
          </a:xfrm>
          <a:prstGeom prst="rect">
            <a:avLst/>
          </a:prstGeom>
          <a:solidFill>
            <a:srgbClr val="FFC000"/>
          </a:solidFill>
          <a:ln w="25400" cap="flat" cmpd="sng" algn="ctr">
            <a:noFill/>
            <a:prstDash val="solid"/>
          </a:ln>
          <a:effectLst/>
        </p:spPr>
        <p:txBody>
          <a:bodyPr rtlCol="0" anchor="ctr"/>
          <a:lstStyle/>
          <a:p>
            <a:pPr algn="ctr">
              <a:defRPr/>
            </a:pPr>
            <a:r>
              <a:rPr lang="en-US" sz="2400" b="1" kern="0" dirty="0">
                <a:solidFill>
                  <a:srgbClr val="000000"/>
                </a:solidFill>
              </a:rPr>
              <a:t>EXAMINE</a:t>
            </a:r>
          </a:p>
        </p:txBody>
      </p:sp>
      <p:sp>
        <p:nvSpPr>
          <p:cNvPr id="19" name="TextBox 18"/>
          <p:cNvSpPr txBox="1"/>
          <p:nvPr/>
        </p:nvSpPr>
        <p:spPr>
          <a:xfrm>
            <a:off x="582082" y="3136457"/>
            <a:ext cx="2330451" cy="1405256"/>
          </a:xfrm>
          <a:prstGeom prst="rect">
            <a:avLst/>
          </a:prstGeom>
          <a:noFill/>
        </p:spPr>
        <p:txBody>
          <a:bodyPr wrap="square" lIns="0" rIns="0" rtlCol="0">
            <a:spAutoFit/>
          </a:bodyPr>
          <a:lstStyle/>
          <a:p>
            <a:r>
              <a:rPr lang="en-US" sz="2133" b="1" dirty="0">
                <a:solidFill>
                  <a:srgbClr val="54585A">
                    <a:lumMod val="60000"/>
                    <a:lumOff val="40000"/>
                  </a:srgbClr>
                </a:solidFill>
              </a:rPr>
              <a:t>Analyze </a:t>
            </a:r>
            <a:r>
              <a:rPr lang="en-US" sz="2133" dirty="0">
                <a:solidFill>
                  <a:srgbClr val="54585A">
                    <a:lumMod val="60000"/>
                    <a:lumOff val="40000"/>
                  </a:srgbClr>
                </a:solidFill>
              </a:rPr>
              <a:t>the community health impacts of mass incarceration.</a:t>
            </a:r>
          </a:p>
        </p:txBody>
      </p:sp>
      <p:sp>
        <p:nvSpPr>
          <p:cNvPr id="20" name="TextBox 19"/>
          <p:cNvSpPr txBox="1"/>
          <p:nvPr/>
        </p:nvSpPr>
        <p:spPr>
          <a:xfrm>
            <a:off x="6502401" y="3136457"/>
            <a:ext cx="2320537" cy="1405256"/>
          </a:xfrm>
          <a:prstGeom prst="rect">
            <a:avLst/>
          </a:prstGeom>
          <a:noFill/>
        </p:spPr>
        <p:txBody>
          <a:bodyPr wrap="square" lIns="0" rIns="0" rtlCol="0">
            <a:spAutoFit/>
          </a:bodyPr>
          <a:lstStyle/>
          <a:p>
            <a:r>
              <a:rPr lang="en-US" sz="2133" b="1" dirty="0">
                <a:solidFill>
                  <a:srgbClr val="54585A">
                    <a:lumMod val="60000"/>
                    <a:lumOff val="40000"/>
                  </a:srgbClr>
                </a:solidFill>
              </a:rPr>
              <a:t>Compare </a:t>
            </a:r>
            <a:r>
              <a:rPr lang="en-US" sz="2133" dirty="0">
                <a:solidFill>
                  <a:srgbClr val="54585A">
                    <a:lumMod val="60000"/>
                    <a:lumOff val="40000"/>
                  </a:srgbClr>
                </a:solidFill>
              </a:rPr>
              <a:t>the different models of prison healthcare in relation to the built environment.</a:t>
            </a:r>
          </a:p>
        </p:txBody>
      </p:sp>
      <p:sp>
        <p:nvSpPr>
          <p:cNvPr id="21" name="TextBox 20"/>
          <p:cNvSpPr txBox="1"/>
          <p:nvPr/>
        </p:nvSpPr>
        <p:spPr>
          <a:xfrm>
            <a:off x="9518072" y="3136458"/>
            <a:ext cx="2064329" cy="1405256"/>
          </a:xfrm>
          <a:prstGeom prst="rect">
            <a:avLst/>
          </a:prstGeom>
          <a:noFill/>
        </p:spPr>
        <p:txBody>
          <a:bodyPr wrap="square" lIns="0" rIns="0" rtlCol="0">
            <a:spAutoFit/>
          </a:bodyPr>
          <a:lstStyle/>
          <a:p>
            <a:r>
              <a:rPr lang="en-US" sz="2133" b="1" dirty="0">
                <a:solidFill>
                  <a:srgbClr val="000000"/>
                </a:solidFill>
              </a:rPr>
              <a:t>Examine</a:t>
            </a:r>
            <a:r>
              <a:rPr lang="en-US" sz="2133" dirty="0">
                <a:solidFill>
                  <a:srgbClr val="000000"/>
                </a:solidFill>
              </a:rPr>
              <a:t> systematic improvements to expand access to care for less cost.</a:t>
            </a:r>
          </a:p>
        </p:txBody>
      </p:sp>
      <p:sp>
        <p:nvSpPr>
          <p:cNvPr id="12" name="Rectangle 11"/>
          <p:cNvSpPr/>
          <p:nvPr/>
        </p:nvSpPr>
        <p:spPr>
          <a:xfrm>
            <a:off x="9042400" y="1993900"/>
            <a:ext cx="2870200" cy="323543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Tree>
    <p:extLst>
      <p:ext uri="{BB962C8B-B14F-4D97-AF65-F5344CB8AC3E}">
        <p14:creationId xmlns:p14="http://schemas.microsoft.com/office/powerpoint/2010/main" val="154026491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807720"/>
            <a:ext cx="10566400" cy="52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6" name="Text Placeholder 5"/>
          <p:cNvSpPr>
            <a:spLocks noGrp="1"/>
          </p:cNvSpPr>
          <p:nvPr>
            <p:ph type="body" sz="quarter" idx="16"/>
          </p:nvPr>
        </p:nvSpPr>
        <p:spPr>
          <a:xfrm>
            <a:off x="914400" y="1397000"/>
            <a:ext cx="10464800" cy="4653280"/>
          </a:xfrm>
        </p:spPr>
        <p:txBody>
          <a:bodyPr anchor="ctr" anchorCtr="0"/>
          <a:lstStyle/>
          <a:p>
            <a:pPr marL="0" indent="0">
              <a:spcAft>
                <a:spcPts val="800"/>
              </a:spcAft>
              <a:buNone/>
            </a:pPr>
            <a:r>
              <a:rPr lang="en-US" sz="2667" dirty="0"/>
              <a:t>Service and policy changes to </a:t>
            </a:r>
            <a:r>
              <a:rPr lang="en-US" sz="2667" b="1" dirty="0"/>
              <a:t>reduce</a:t>
            </a:r>
            <a:r>
              <a:rPr lang="en-US" sz="2667" dirty="0"/>
              <a:t> the inmate population</a:t>
            </a:r>
            <a:endParaRPr lang="en-US" sz="2133" b="1" dirty="0"/>
          </a:p>
          <a:p>
            <a:pPr>
              <a:spcAft>
                <a:spcPts val="800"/>
              </a:spcAft>
            </a:pPr>
            <a:r>
              <a:rPr lang="en-US" sz="2133" b="1" dirty="0"/>
              <a:t>Expand</a:t>
            </a:r>
            <a:r>
              <a:rPr lang="en-US" sz="2133" dirty="0"/>
              <a:t> community based services</a:t>
            </a:r>
            <a:endParaRPr lang="en-US" sz="2133" b="1" dirty="0"/>
          </a:p>
          <a:p>
            <a:pPr>
              <a:spcAft>
                <a:spcPts val="800"/>
              </a:spcAft>
            </a:pPr>
            <a:r>
              <a:rPr lang="en-US" sz="2133" b="1" dirty="0"/>
              <a:t>Continuity</a:t>
            </a:r>
            <a:r>
              <a:rPr lang="en-US" sz="2133" dirty="0"/>
              <a:t> of care</a:t>
            </a:r>
            <a:endParaRPr lang="en-US" sz="2133" b="1" dirty="0"/>
          </a:p>
          <a:p>
            <a:pPr>
              <a:spcAft>
                <a:spcPts val="800"/>
              </a:spcAft>
            </a:pPr>
            <a:r>
              <a:rPr lang="en-US" sz="2133" b="1" dirty="0"/>
              <a:t>Alternatives </a:t>
            </a:r>
            <a:r>
              <a:rPr lang="en-US" sz="2133" dirty="0"/>
              <a:t>to incarceration</a:t>
            </a:r>
          </a:p>
          <a:p>
            <a:pPr>
              <a:spcAft>
                <a:spcPts val="800"/>
              </a:spcAft>
            </a:pPr>
            <a:r>
              <a:rPr lang="en-US" sz="2133" dirty="0"/>
              <a:t>Sentencing </a:t>
            </a:r>
            <a:r>
              <a:rPr lang="en-US" sz="2133" b="1" dirty="0"/>
              <a:t>policies</a:t>
            </a:r>
          </a:p>
          <a:p>
            <a:pPr>
              <a:spcAft>
                <a:spcPts val="800"/>
              </a:spcAft>
            </a:pPr>
            <a:r>
              <a:rPr lang="en-US" sz="2133" b="1" dirty="0"/>
              <a:t>Expand</a:t>
            </a:r>
            <a:r>
              <a:rPr lang="en-US" sz="2133" dirty="0"/>
              <a:t> compassionate release</a:t>
            </a:r>
          </a:p>
          <a:p>
            <a:pPr>
              <a:spcAft>
                <a:spcPts val="800"/>
              </a:spcAft>
            </a:pPr>
            <a:r>
              <a:rPr lang="en-US" sz="2133" b="1" dirty="0"/>
              <a:t>Expand</a:t>
            </a:r>
            <a:r>
              <a:rPr lang="en-US" sz="2133" dirty="0"/>
              <a:t> parole </a:t>
            </a:r>
          </a:p>
          <a:p>
            <a:pPr marL="0" indent="0">
              <a:spcAft>
                <a:spcPts val="800"/>
              </a:spcAft>
              <a:buNone/>
            </a:pPr>
            <a:endParaRPr lang="en-US" sz="1867" dirty="0"/>
          </a:p>
        </p:txBody>
      </p:sp>
      <p:sp>
        <p:nvSpPr>
          <p:cNvPr id="5" name="Title 4"/>
          <p:cNvSpPr>
            <a:spLocks noGrp="1"/>
          </p:cNvSpPr>
          <p:nvPr>
            <p:ph type="title"/>
          </p:nvPr>
        </p:nvSpPr>
        <p:spPr>
          <a:xfrm>
            <a:off x="0" y="4929"/>
            <a:ext cx="12192000" cy="1164167"/>
          </a:xfrm>
        </p:spPr>
        <p:txBody>
          <a:bodyPr/>
          <a:lstStyle/>
          <a:p>
            <a:r>
              <a:rPr lang="en-US" sz="6400" dirty="0">
                <a:solidFill>
                  <a:schemeClr val="accent1"/>
                </a:solidFill>
              </a:rPr>
              <a:t>Conclusions</a:t>
            </a:r>
            <a:r>
              <a:rPr lang="en-US" sz="6400" dirty="0"/>
              <a:t> </a:t>
            </a:r>
          </a:p>
        </p:txBody>
      </p:sp>
      <p:sp>
        <p:nvSpPr>
          <p:cNvPr id="7" name="Title 4"/>
          <p:cNvSpPr txBox="1">
            <a:spLocks/>
          </p:cNvSpPr>
          <p:nvPr/>
        </p:nvSpPr>
        <p:spPr>
          <a:xfrm>
            <a:off x="812800" y="863602"/>
            <a:ext cx="10566400" cy="1092199"/>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lgn="l"/>
            <a:r>
              <a:rPr lang="en-US" sz="3733" dirty="0">
                <a:solidFill>
                  <a:srgbClr val="FFFFFF"/>
                </a:solidFill>
              </a:rPr>
              <a:t>service and policy</a:t>
            </a:r>
          </a:p>
        </p:txBody>
      </p:sp>
      <p:pic>
        <p:nvPicPr>
          <p:cNvPr id="8" name="Picture 3"/>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rot="5400000">
            <a:off x="9392896" y="4196105"/>
            <a:ext cx="1283651" cy="96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600" y="2318224"/>
            <a:ext cx="1439333"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47843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807720"/>
            <a:ext cx="10566400" cy="52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6" name="Text Placeholder 5"/>
          <p:cNvSpPr>
            <a:spLocks noGrp="1"/>
          </p:cNvSpPr>
          <p:nvPr>
            <p:ph type="body" sz="quarter" idx="16"/>
          </p:nvPr>
        </p:nvSpPr>
        <p:spPr>
          <a:xfrm>
            <a:off x="914400" y="1803400"/>
            <a:ext cx="9144000" cy="4246880"/>
          </a:xfrm>
        </p:spPr>
        <p:txBody>
          <a:bodyPr anchor="t" anchorCtr="0"/>
          <a:lstStyle/>
          <a:p>
            <a:pPr marL="0" indent="0">
              <a:spcAft>
                <a:spcPts val="800"/>
              </a:spcAft>
              <a:buNone/>
            </a:pPr>
            <a:r>
              <a:rPr lang="en-US" sz="2667" dirty="0"/>
              <a:t>Development of a </a:t>
            </a:r>
            <a:r>
              <a:rPr lang="en-US" sz="2667" b="1" dirty="0"/>
              <a:t>checklist</a:t>
            </a:r>
            <a:r>
              <a:rPr lang="en-US" sz="2667" dirty="0"/>
              <a:t> to help state departments of corrections determine where they should provide care</a:t>
            </a:r>
          </a:p>
        </p:txBody>
      </p:sp>
      <p:sp>
        <p:nvSpPr>
          <p:cNvPr id="5" name="Title 4"/>
          <p:cNvSpPr>
            <a:spLocks noGrp="1"/>
          </p:cNvSpPr>
          <p:nvPr>
            <p:ph type="title"/>
          </p:nvPr>
        </p:nvSpPr>
        <p:spPr>
          <a:xfrm>
            <a:off x="0" y="-13268"/>
            <a:ext cx="12192000" cy="1164167"/>
          </a:xfrm>
        </p:spPr>
        <p:txBody>
          <a:bodyPr/>
          <a:lstStyle/>
          <a:p>
            <a:r>
              <a:rPr lang="en-US" sz="6400" dirty="0">
                <a:solidFill>
                  <a:schemeClr val="accent1"/>
                </a:solidFill>
              </a:rPr>
              <a:t>Conclusions</a:t>
            </a:r>
            <a:r>
              <a:rPr lang="en-US" sz="6400" dirty="0"/>
              <a:t> </a:t>
            </a:r>
          </a:p>
        </p:txBody>
      </p:sp>
      <p:sp>
        <p:nvSpPr>
          <p:cNvPr id="7" name="Title 4"/>
          <p:cNvSpPr txBox="1">
            <a:spLocks/>
          </p:cNvSpPr>
          <p:nvPr/>
        </p:nvSpPr>
        <p:spPr>
          <a:xfrm>
            <a:off x="812800" y="863602"/>
            <a:ext cx="10566400" cy="1092199"/>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lgn="l"/>
            <a:r>
              <a:rPr lang="en-US" sz="3733" dirty="0">
                <a:solidFill>
                  <a:srgbClr val="FFFFFF"/>
                </a:solidFill>
              </a:rPr>
              <a:t>decision checklist</a:t>
            </a:r>
          </a:p>
        </p:txBody>
      </p:sp>
      <p:sp>
        <p:nvSpPr>
          <p:cNvPr id="2" name="Rectangle 1"/>
          <p:cNvSpPr/>
          <p:nvPr/>
        </p:nvSpPr>
        <p:spPr>
          <a:xfrm>
            <a:off x="2844800" y="3035856"/>
            <a:ext cx="9417051" cy="2492990"/>
          </a:xfrm>
          <a:prstGeom prst="rect">
            <a:avLst/>
          </a:prstGeom>
        </p:spPr>
        <p:txBody>
          <a:bodyPr wrap="square">
            <a:spAutoFit/>
          </a:bodyPr>
          <a:lstStyle/>
          <a:p>
            <a:pPr>
              <a:spcAft>
                <a:spcPts val="2400"/>
              </a:spcAft>
            </a:pPr>
            <a:r>
              <a:rPr lang="en-US" sz="2400" dirty="0">
                <a:solidFill>
                  <a:srgbClr val="000000"/>
                </a:solidFill>
              </a:rPr>
              <a:t>What are the inmate-patient volumes?</a:t>
            </a:r>
          </a:p>
          <a:p>
            <a:pPr>
              <a:spcAft>
                <a:spcPts val="2400"/>
              </a:spcAft>
            </a:pPr>
            <a:r>
              <a:rPr lang="en-US" sz="2400" dirty="0">
                <a:solidFill>
                  <a:srgbClr val="000000"/>
                </a:solidFill>
              </a:rPr>
              <a:t>Who are the potential off-site health delivery partners?</a:t>
            </a:r>
          </a:p>
          <a:p>
            <a:pPr>
              <a:spcAft>
                <a:spcPts val="2400"/>
              </a:spcAft>
            </a:pPr>
            <a:r>
              <a:rPr lang="en-US" sz="2400" dirty="0">
                <a:solidFill>
                  <a:srgbClr val="000000"/>
                </a:solidFill>
              </a:rPr>
              <a:t>What is the capacity to provide care on-site?</a:t>
            </a:r>
          </a:p>
          <a:p>
            <a:pPr>
              <a:spcAft>
                <a:spcPts val="2400"/>
              </a:spcAft>
            </a:pPr>
            <a:r>
              <a:rPr lang="en-US" sz="2400" dirty="0">
                <a:solidFill>
                  <a:srgbClr val="000000"/>
                </a:solidFill>
              </a:rPr>
              <a:t>What is the capacity and amiability to provide care to inmate patients? </a:t>
            </a:r>
          </a:p>
        </p:txBody>
      </p:sp>
      <p:pic>
        <p:nvPicPr>
          <p:cNvPr id="13"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150123" y="3007810"/>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150123" y="3678498"/>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150123" y="4349186"/>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123" y="5019875"/>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23830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807720"/>
            <a:ext cx="10566400" cy="52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5" name="Title 4"/>
          <p:cNvSpPr>
            <a:spLocks noGrp="1"/>
          </p:cNvSpPr>
          <p:nvPr>
            <p:ph type="title"/>
          </p:nvPr>
        </p:nvSpPr>
        <p:spPr>
          <a:xfrm>
            <a:off x="0" y="-13268"/>
            <a:ext cx="12192000" cy="1164167"/>
          </a:xfrm>
        </p:spPr>
        <p:txBody>
          <a:bodyPr/>
          <a:lstStyle/>
          <a:p>
            <a:r>
              <a:rPr lang="en-US" sz="6400" dirty="0">
                <a:solidFill>
                  <a:schemeClr val="accent1"/>
                </a:solidFill>
              </a:rPr>
              <a:t>checklist</a:t>
            </a:r>
            <a:r>
              <a:rPr lang="en-US" sz="6400" dirty="0"/>
              <a:t> </a:t>
            </a:r>
          </a:p>
        </p:txBody>
      </p:sp>
      <p:sp>
        <p:nvSpPr>
          <p:cNvPr id="2" name="Rectangle 1"/>
          <p:cNvSpPr/>
          <p:nvPr/>
        </p:nvSpPr>
        <p:spPr>
          <a:xfrm>
            <a:off x="1501857" y="906790"/>
            <a:ext cx="9417051" cy="461665"/>
          </a:xfrm>
          <a:prstGeom prst="rect">
            <a:avLst/>
          </a:prstGeom>
        </p:spPr>
        <p:txBody>
          <a:bodyPr wrap="square">
            <a:spAutoFit/>
          </a:bodyPr>
          <a:lstStyle/>
          <a:p>
            <a:pPr>
              <a:spcAft>
                <a:spcPts val="2400"/>
              </a:spcAft>
            </a:pPr>
            <a:r>
              <a:rPr lang="en-US" sz="2400" dirty="0">
                <a:solidFill>
                  <a:srgbClr val="000000"/>
                </a:solidFill>
              </a:rPr>
              <a:t>What are the inmate-patient volumes?</a:t>
            </a:r>
          </a:p>
        </p:txBody>
      </p:sp>
      <p:pic>
        <p:nvPicPr>
          <p:cNvPr id="14"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914400" y="859483"/>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1" y="1566783"/>
            <a:ext cx="5194383" cy="1323054"/>
          </a:xfrm>
          <a:prstGeom prst="rect">
            <a:avLst/>
          </a:prstGeom>
          <a:noFill/>
        </p:spPr>
        <p:txBody>
          <a:bodyPr wrap="square" rtlCol="0">
            <a:spAutoFit/>
          </a:bodyPr>
          <a:lstStyle/>
          <a:p>
            <a:pPr marL="304792" indent="-304792">
              <a:buFont typeface="+mj-lt"/>
              <a:buAutoNum type="arabicPeriod"/>
            </a:pPr>
            <a:r>
              <a:rPr lang="en-US" sz="1333" dirty="0">
                <a:solidFill>
                  <a:srgbClr val="000000"/>
                </a:solidFill>
              </a:rPr>
              <a:t>How many inmates do you currently house?</a:t>
            </a:r>
          </a:p>
          <a:p>
            <a:pPr marL="304792" indent="-304792">
              <a:buFont typeface="+mj-lt"/>
              <a:buAutoNum type="arabicPeriod"/>
            </a:pPr>
            <a:r>
              <a:rPr lang="en-US" sz="1333" dirty="0">
                <a:solidFill>
                  <a:srgbClr val="000000"/>
                </a:solidFill>
              </a:rPr>
              <a:t>What is the age range of your inmates?</a:t>
            </a:r>
          </a:p>
          <a:p>
            <a:pPr marL="304792" indent="-304792">
              <a:buFont typeface="+mj-lt"/>
              <a:buAutoNum type="arabicPeriod"/>
            </a:pPr>
            <a:r>
              <a:rPr lang="en-US" sz="1333" dirty="0">
                <a:solidFill>
                  <a:srgbClr val="000000"/>
                </a:solidFill>
              </a:rPr>
              <a:t>What is the average length of sentence?</a:t>
            </a:r>
          </a:p>
          <a:p>
            <a:pPr marL="304792" indent="-304792">
              <a:buFont typeface="+mj-lt"/>
              <a:buAutoNum type="arabicPeriod"/>
            </a:pPr>
            <a:r>
              <a:rPr lang="en-US" sz="1333" dirty="0">
                <a:solidFill>
                  <a:srgbClr val="000000"/>
                </a:solidFill>
              </a:rPr>
              <a:t>What are your inmates common medical and mental health conditions?</a:t>
            </a:r>
          </a:p>
          <a:p>
            <a:pPr marL="914377" lvl="1" indent="-304792">
              <a:buFont typeface="+mj-lt"/>
              <a:buAutoNum type="alphaLcPeriod"/>
            </a:pPr>
            <a:r>
              <a:rPr lang="en-US" sz="1333" dirty="0">
                <a:solidFill>
                  <a:srgbClr val="000000"/>
                </a:solidFill>
              </a:rPr>
              <a:t>Did those conditions require hospitalization?</a:t>
            </a:r>
          </a:p>
          <a:p>
            <a:pPr marL="914377" lvl="1" indent="-304792">
              <a:buFont typeface="+mj-lt"/>
              <a:buAutoNum type="alphaLcPeriod"/>
            </a:pPr>
            <a:r>
              <a:rPr lang="en-US" sz="1333" dirty="0">
                <a:solidFill>
                  <a:srgbClr val="000000"/>
                </a:solidFill>
              </a:rPr>
              <a:t>If so, what was their average length of stay?</a:t>
            </a:r>
          </a:p>
        </p:txBody>
      </p:sp>
    </p:spTree>
    <p:extLst>
      <p:ext uri="{BB962C8B-B14F-4D97-AF65-F5344CB8AC3E}">
        <p14:creationId xmlns:p14="http://schemas.microsoft.com/office/powerpoint/2010/main" val="1327824557"/>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807720"/>
            <a:ext cx="10566400" cy="52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5" name="Title 4"/>
          <p:cNvSpPr>
            <a:spLocks noGrp="1"/>
          </p:cNvSpPr>
          <p:nvPr>
            <p:ph type="title"/>
          </p:nvPr>
        </p:nvSpPr>
        <p:spPr>
          <a:xfrm>
            <a:off x="0" y="-13268"/>
            <a:ext cx="12192000" cy="1164167"/>
          </a:xfrm>
        </p:spPr>
        <p:txBody>
          <a:bodyPr/>
          <a:lstStyle/>
          <a:p>
            <a:r>
              <a:rPr lang="en-US" sz="6400" dirty="0">
                <a:solidFill>
                  <a:schemeClr val="accent1"/>
                </a:solidFill>
              </a:rPr>
              <a:t>checklist</a:t>
            </a:r>
            <a:r>
              <a:rPr lang="en-US" sz="6400" dirty="0"/>
              <a:t> </a:t>
            </a:r>
          </a:p>
        </p:txBody>
      </p:sp>
      <p:sp>
        <p:nvSpPr>
          <p:cNvPr id="2" name="Rectangle 1"/>
          <p:cNvSpPr/>
          <p:nvPr/>
        </p:nvSpPr>
        <p:spPr>
          <a:xfrm>
            <a:off x="1501857" y="906790"/>
            <a:ext cx="9417051" cy="461665"/>
          </a:xfrm>
          <a:prstGeom prst="rect">
            <a:avLst/>
          </a:prstGeom>
        </p:spPr>
        <p:txBody>
          <a:bodyPr wrap="square">
            <a:spAutoFit/>
          </a:bodyPr>
          <a:lstStyle/>
          <a:p>
            <a:pPr>
              <a:spcAft>
                <a:spcPts val="2400"/>
              </a:spcAft>
            </a:pPr>
            <a:r>
              <a:rPr lang="en-US" sz="2400" dirty="0">
                <a:solidFill>
                  <a:srgbClr val="000000"/>
                </a:solidFill>
              </a:rPr>
              <a:t>Who are the potential off-site health delivery partners?</a:t>
            </a:r>
          </a:p>
        </p:txBody>
      </p:sp>
      <p:pic>
        <p:nvPicPr>
          <p:cNvPr id="14"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914400" y="859483"/>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1" y="1397002"/>
            <a:ext cx="5194383" cy="3169137"/>
          </a:xfrm>
          <a:prstGeom prst="rect">
            <a:avLst/>
          </a:prstGeom>
          <a:noFill/>
        </p:spPr>
        <p:txBody>
          <a:bodyPr wrap="square" rtlCol="0">
            <a:spAutoFit/>
          </a:bodyPr>
          <a:lstStyle/>
          <a:p>
            <a:pPr marL="304792" indent="-304792">
              <a:buFont typeface="+mj-lt"/>
              <a:buAutoNum type="arabicPeriod"/>
            </a:pPr>
            <a:r>
              <a:rPr lang="en-US" sz="1333" dirty="0">
                <a:solidFill>
                  <a:srgbClr val="000000"/>
                </a:solidFill>
              </a:rPr>
              <a:t>Potential partners could include: public health facilities, academic health facilities, community health facilities, regional correctional medical centers, private for-profit providers, features of, or combinations of all. </a:t>
            </a:r>
          </a:p>
          <a:p>
            <a:pPr marL="304792" indent="-304792">
              <a:buFont typeface="+mj-lt"/>
              <a:buAutoNum type="arabicPeriod"/>
            </a:pPr>
            <a:r>
              <a:rPr lang="en-US" sz="1333" dirty="0">
                <a:solidFill>
                  <a:srgbClr val="000000"/>
                </a:solidFill>
              </a:rPr>
              <a:t>What is their </a:t>
            </a:r>
            <a:r>
              <a:rPr lang="en-US" sz="1333" b="1" dirty="0">
                <a:solidFill>
                  <a:srgbClr val="000000"/>
                </a:solidFill>
              </a:rPr>
              <a:t>capacity</a:t>
            </a:r>
            <a:r>
              <a:rPr lang="en-US" sz="1333" dirty="0">
                <a:solidFill>
                  <a:srgbClr val="000000"/>
                </a:solidFill>
              </a:rPr>
              <a:t> to treat inmates?</a:t>
            </a:r>
          </a:p>
          <a:p>
            <a:pPr marL="914377" lvl="1" indent="-304792">
              <a:buFont typeface="+mj-lt"/>
              <a:buAutoNum type="alphaLcPeriod"/>
            </a:pPr>
            <a:r>
              <a:rPr lang="en-US" sz="1333" dirty="0">
                <a:solidFill>
                  <a:srgbClr val="000000"/>
                </a:solidFill>
              </a:rPr>
              <a:t>What is their average daily census?</a:t>
            </a:r>
          </a:p>
          <a:p>
            <a:pPr marL="914377" lvl="1" indent="-304792">
              <a:buFont typeface="+mj-lt"/>
              <a:buAutoNum type="alphaLcPeriod"/>
            </a:pPr>
            <a:r>
              <a:rPr lang="en-US" sz="1333" dirty="0">
                <a:solidFill>
                  <a:srgbClr val="000000"/>
                </a:solidFill>
              </a:rPr>
              <a:t>Do they have capacity to treat your inmate-patient volume?</a:t>
            </a:r>
          </a:p>
          <a:p>
            <a:pPr marL="914377" lvl="1" indent="-304792">
              <a:buFont typeface="+mj-lt"/>
              <a:buAutoNum type="alphaLcPeriod"/>
            </a:pPr>
            <a:r>
              <a:rPr lang="en-US" sz="1333" dirty="0">
                <a:solidFill>
                  <a:srgbClr val="000000"/>
                </a:solidFill>
              </a:rPr>
              <a:t>What services do they provide (e.g. ambulatory care, emergency care, chronic care, elder care, hospice care, mental healthcare, dental care, and women’s healthcare)?</a:t>
            </a:r>
          </a:p>
          <a:p>
            <a:pPr marL="914377" lvl="1" indent="-304792">
              <a:buFont typeface="+mj-lt"/>
              <a:buAutoNum type="alphaLcPeriod"/>
            </a:pPr>
            <a:r>
              <a:rPr lang="en-US" sz="1333" dirty="0">
                <a:solidFill>
                  <a:srgbClr val="000000"/>
                </a:solidFill>
              </a:rPr>
              <a:t>Is their staff </a:t>
            </a:r>
            <a:r>
              <a:rPr lang="en-US" sz="1333" b="1" dirty="0">
                <a:solidFill>
                  <a:srgbClr val="000000"/>
                </a:solidFill>
              </a:rPr>
              <a:t>trained</a:t>
            </a:r>
            <a:r>
              <a:rPr lang="en-US" sz="1333" dirty="0">
                <a:solidFill>
                  <a:srgbClr val="000000"/>
                </a:solidFill>
              </a:rPr>
              <a:t> in providing care to inmates?</a:t>
            </a:r>
          </a:p>
          <a:p>
            <a:pPr marL="1600160" lvl="2" indent="-380990">
              <a:buFont typeface="+mj-lt"/>
              <a:buAutoNum type="romanLcPeriod"/>
            </a:pPr>
            <a:r>
              <a:rPr lang="en-US" sz="1333" dirty="0">
                <a:solidFill>
                  <a:srgbClr val="000000"/>
                </a:solidFill>
              </a:rPr>
              <a:t>If not, can a training program be created?</a:t>
            </a:r>
          </a:p>
          <a:p>
            <a:pPr marL="914377" lvl="1" indent="-304792">
              <a:buFont typeface="+mj-lt"/>
              <a:buAutoNum type="alphaLcPeriod"/>
            </a:pPr>
            <a:r>
              <a:rPr lang="en-US" sz="1333" dirty="0">
                <a:solidFill>
                  <a:srgbClr val="000000"/>
                </a:solidFill>
              </a:rPr>
              <a:t>Do they have </a:t>
            </a:r>
            <a:r>
              <a:rPr lang="en-US" sz="1333" b="1" dirty="0">
                <a:solidFill>
                  <a:srgbClr val="000000"/>
                </a:solidFill>
              </a:rPr>
              <a:t>dedicated and secured </a:t>
            </a:r>
            <a:r>
              <a:rPr lang="en-US" sz="1333" dirty="0">
                <a:solidFill>
                  <a:srgbClr val="000000"/>
                </a:solidFill>
              </a:rPr>
              <a:t>inmate nursing units?</a:t>
            </a:r>
          </a:p>
          <a:p>
            <a:pPr marL="1600160" lvl="2" indent="-380990">
              <a:buFont typeface="+mj-lt"/>
              <a:buAutoNum type="romanLcPeriod"/>
            </a:pPr>
            <a:r>
              <a:rPr lang="en-US" sz="1333" dirty="0">
                <a:solidFill>
                  <a:srgbClr val="000000"/>
                </a:solidFill>
              </a:rPr>
              <a:t>If not, do they have capacity to create them?</a:t>
            </a:r>
          </a:p>
          <a:p>
            <a:pPr marL="1523962" lvl="2" indent="-304792">
              <a:buFont typeface="+mj-lt"/>
              <a:buAutoNum type="romanLcPeriod"/>
            </a:pPr>
            <a:r>
              <a:rPr lang="en-US" sz="1333" dirty="0">
                <a:solidFill>
                  <a:srgbClr val="000000"/>
                </a:solidFill>
              </a:rPr>
              <a:t>If not, what are their safety and security concerns and protocols?</a:t>
            </a:r>
          </a:p>
        </p:txBody>
      </p:sp>
      <p:sp>
        <p:nvSpPr>
          <p:cNvPr id="12" name="TextBox 11"/>
          <p:cNvSpPr txBox="1"/>
          <p:nvPr/>
        </p:nvSpPr>
        <p:spPr>
          <a:xfrm>
            <a:off x="6096001" y="1397001"/>
            <a:ext cx="5194383" cy="4604979"/>
          </a:xfrm>
          <a:prstGeom prst="rect">
            <a:avLst/>
          </a:prstGeom>
          <a:noFill/>
        </p:spPr>
        <p:txBody>
          <a:bodyPr wrap="square" rtlCol="0">
            <a:spAutoFit/>
          </a:bodyPr>
          <a:lstStyle/>
          <a:p>
            <a:pPr marL="914377" lvl="1" indent="-304792">
              <a:buFont typeface="+mj-lt"/>
              <a:buAutoNum type="alphaLcPeriod" startAt="6"/>
            </a:pPr>
            <a:r>
              <a:rPr lang="en-US" sz="1333" dirty="0">
                <a:solidFill>
                  <a:srgbClr val="000000"/>
                </a:solidFill>
              </a:rPr>
              <a:t>What is their capacity for </a:t>
            </a:r>
            <a:r>
              <a:rPr lang="en-US" sz="1333" b="1" dirty="0">
                <a:solidFill>
                  <a:srgbClr val="000000"/>
                </a:solidFill>
              </a:rPr>
              <a:t>technology</a:t>
            </a:r>
            <a:r>
              <a:rPr lang="en-US" sz="1333" dirty="0">
                <a:solidFill>
                  <a:srgbClr val="000000"/>
                </a:solidFill>
              </a:rPr>
              <a:t>?</a:t>
            </a:r>
          </a:p>
          <a:p>
            <a:pPr marL="1600160" lvl="2" indent="-380990">
              <a:buFont typeface="+mj-lt"/>
              <a:buAutoNum type="romanLcPeriod"/>
            </a:pPr>
            <a:r>
              <a:rPr lang="en-US" sz="1333" dirty="0">
                <a:solidFill>
                  <a:srgbClr val="000000"/>
                </a:solidFill>
              </a:rPr>
              <a:t>Do they have a telemedicine program? Can that program be used to treat your  inmates without requiring transport?</a:t>
            </a:r>
          </a:p>
          <a:p>
            <a:pPr marL="1523962" lvl="2" indent="-304792">
              <a:buFont typeface="+mj-lt"/>
              <a:buAutoNum type="romanLcPeriod"/>
            </a:pPr>
            <a:r>
              <a:rPr lang="en-US" sz="1333" dirty="0">
                <a:solidFill>
                  <a:srgbClr val="000000"/>
                </a:solidFill>
              </a:rPr>
              <a:t>Do they use an electronic medical record system? Can that system be expanded into your prison environment?</a:t>
            </a:r>
          </a:p>
          <a:p>
            <a:pPr marL="1523962" lvl="2" indent="-304792">
              <a:buFont typeface="+mj-lt"/>
              <a:buAutoNum type="romanLcPeriod"/>
            </a:pPr>
            <a:r>
              <a:rPr lang="en-US" sz="1333" dirty="0">
                <a:solidFill>
                  <a:srgbClr val="000000"/>
                </a:solidFill>
              </a:rPr>
              <a:t>Do they have a PACS system for diagnostic imaging? Can that system be expanded into your prison environment?</a:t>
            </a:r>
          </a:p>
          <a:p>
            <a:pPr marL="1523962" lvl="2" indent="-304792">
              <a:buFont typeface="+mj-lt"/>
              <a:buAutoNum type="romanLcPeriod"/>
            </a:pPr>
            <a:r>
              <a:rPr lang="en-US" sz="1333" dirty="0">
                <a:solidFill>
                  <a:srgbClr val="000000"/>
                </a:solidFill>
              </a:rPr>
              <a:t>Is there an ability to merge their health information technology systems with your systems?</a:t>
            </a:r>
          </a:p>
          <a:p>
            <a:pPr marL="914377" lvl="1" indent="-304792">
              <a:buFont typeface="+mj-lt"/>
              <a:buAutoNum type="alphaLcPeriod" startAt="6"/>
            </a:pPr>
            <a:r>
              <a:rPr lang="en-US" sz="1333" dirty="0">
                <a:solidFill>
                  <a:srgbClr val="000000"/>
                </a:solidFill>
              </a:rPr>
              <a:t>How far are they located from your prison facility? </a:t>
            </a:r>
          </a:p>
          <a:p>
            <a:pPr marL="1600160" lvl="2" indent="-380990">
              <a:buFont typeface="+mj-lt"/>
              <a:buAutoNum type="romanLcPeriod"/>
            </a:pPr>
            <a:r>
              <a:rPr lang="en-US" sz="1333" dirty="0">
                <a:solidFill>
                  <a:srgbClr val="000000"/>
                </a:solidFill>
              </a:rPr>
              <a:t>What are the costs for </a:t>
            </a:r>
            <a:r>
              <a:rPr lang="en-US" sz="1333" b="1" dirty="0">
                <a:solidFill>
                  <a:srgbClr val="000000"/>
                </a:solidFill>
              </a:rPr>
              <a:t>transportation</a:t>
            </a:r>
            <a:r>
              <a:rPr lang="en-US" sz="1333" dirty="0">
                <a:solidFill>
                  <a:srgbClr val="000000"/>
                </a:solidFill>
              </a:rPr>
              <a:t>?</a:t>
            </a:r>
          </a:p>
          <a:p>
            <a:pPr marL="1523962" lvl="2" indent="-304792">
              <a:buFont typeface="+mj-lt"/>
              <a:buAutoNum type="romanLcPeriod"/>
            </a:pPr>
            <a:r>
              <a:rPr lang="en-US" sz="1333" dirty="0">
                <a:solidFill>
                  <a:srgbClr val="000000"/>
                </a:solidFill>
              </a:rPr>
              <a:t>What is your capacity to transport (e.g. van, bus, ambulance, air)?</a:t>
            </a:r>
          </a:p>
          <a:p>
            <a:pPr marL="1523962" lvl="2" indent="-304792">
              <a:buFont typeface="+mj-lt"/>
              <a:buAutoNum type="romanLcPeriod"/>
            </a:pPr>
            <a:r>
              <a:rPr lang="en-US" sz="1333" dirty="0">
                <a:solidFill>
                  <a:srgbClr val="000000"/>
                </a:solidFill>
              </a:rPr>
              <a:t>How will emergency transports be handled?</a:t>
            </a:r>
          </a:p>
          <a:p>
            <a:pPr marL="304792" indent="-304792">
              <a:buFont typeface="+mj-lt"/>
              <a:buAutoNum type="arabicPeriod" startAt="3"/>
            </a:pPr>
            <a:r>
              <a:rPr lang="en-US" sz="1333" dirty="0">
                <a:solidFill>
                  <a:srgbClr val="000000"/>
                </a:solidFill>
              </a:rPr>
              <a:t>Are they </a:t>
            </a:r>
            <a:r>
              <a:rPr lang="en-US" sz="1333" b="1" dirty="0">
                <a:solidFill>
                  <a:srgbClr val="000000"/>
                </a:solidFill>
              </a:rPr>
              <a:t>accredited</a:t>
            </a:r>
            <a:r>
              <a:rPr lang="en-US" sz="1333" dirty="0">
                <a:solidFill>
                  <a:srgbClr val="000000"/>
                </a:solidFill>
              </a:rPr>
              <a:t> by any organization (NCCHC, ACA, JCAHO, or state departments of health)?</a:t>
            </a:r>
          </a:p>
          <a:p>
            <a:pPr marL="304792" indent="-304792">
              <a:buFont typeface="+mj-lt"/>
              <a:buAutoNum type="arabicPeriod" startAt="3"/>
            </a:pPr>
            <a:r>
              <a:rPr lang="en-US" sz="1333" dirty="0">
                <a:solidFill>
                  <a:srgbClr val="000000"/>
                </a:solidFill>
              </a:rPr>
              <a:t>What is your </a:t>
            </a:r>
            <a:r>
              <a:rPr lang="en-US" sz="1333" b="1" dirty="0">
                <a:solidFill>
                  <a:srgbClr val="000000"/>
                </a:solidFill>
              </a:rPr>
              <a:t>contract model </a:t>
            </a:r>
            <a:r>
              <a:rPr lang="en-US" sz="1333" dirty="0">
                <a:solidFill>
                  <a:srgbClr val="000000"/>
                </a:solidFill>
              </a:rPr>
              <a:t>with your health partners? Will you have performance criteria (e.g., health outcomes) in your contracts?</a:t>
            </a:r>
          </a:p>
          <a:p>
            <a:pPr marL="304792" indent="-304792">
              <a:buFont typeface="+mj-lt"/>
              <a:buAutoNum type="arabicPeriod" startAt="3"/>
            </a:pPr>
            <a:r>
              <a:rPr lang="en-US" sz="1333" dirty="0">
                <a:solidFill>
                  <a:srgbClr val="000000"/>
                </a:solidFill>
              </a:rPr>
              <a:t>What are the </a:t>
            </a:r>
            <a:r>
              <a:rPr lang="en-US" sz="1333" b="1" dirty="0">
                <a:solidFill>
                  <a:srgbClr val="000000"/>
                </a:solidFill>
              </a:rPr>
              <a:t>costs</a:t>
            </a:r>
            <a:r>
              <a:rPr lang="en-US" sz="1333" dirty="0">
                <a:solidFill>
                  <a:srgbClr val="000000"/>
                </a:solidFill>
              </a:rPr>
              <a:t> </a:t>
            </a:r>
            <a:r>
              <a:rPr lang="en-US" sz="1333" b="1" dirty="0">
                <a:solidFill>
                  <a:srgbClr val="000000"/>
                </a:solidFill>
              </a:rPr>
              <a:t>of care </a:t>
            </a:r>
            <a:r>
              <a:rPr lang="en-US" sz="1333" dirty="0">
                <a:solidFill>
                  <a:srgbClr val="000000"/>
                </a:solidFill>
              </a:rPr>
              <a:t>in their facilities?</a:t>
            </a:r>
          </a:p>
          <a:p>
            <a:pPr marL="304792" indent="-304792">
              <a:buFont typeface="+mj-lt"/>
              <a:buAutoNum type="arabicPeriod" startAt="3"/>
            </a:pPr>
            <a:r>
              <a:rPr lang="en-US" sz="1333" dirty="0">
                <a:solidFill>
                  <a:srgbClr val="000000"/>
                </a:solidFill>
              </a:rPr>
              <a:t>What are their health </a:t>
            </a:r>
            <a:r>
              <a:rPr lang="en-US" sz="1333" b="1" dirty="0">
                <a:solidFill>
                  <a:srgbClr val="000000"/>
                </a:solidFill>
              </a:rPr>
              <a:t>outcomes</a:t>
            </a:r>
            <a:r>
              <a:rPr lang="en-US" sz="1333" dirty="0">
                <a:solidFill>
                  <a:srgbClr val="000000"/>
                </a:solidFill>
              </a:rPr>
              <a:t>?</a:t>
            </a:r>
          </a:p>
        </p:txBody>
      </p:sp>
    </p:spTree>
    <p:extLst>
      <p:ext uri="{BB962C8B-B14F-4D97-AF65-F5344CB8AC3E}">
        <p14:creationId xmlns:p14="http://schemas.microsoft.com/office/powerpoint/2010/main" val="13514366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0497" y="15224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7F7F7F"/>
                </a:solidFill>
                <a:effectLst/>
                <a:uLnTx/>
                <a:uFillTx/>
                <a:latin typeface="Arial" charset="0"/>
                <a:cs typeface="Arial" charset="0"/>
              </a:rPr>
              <a:t>Questions?</a:t>
            </a:r>
          </a:p>
        </p:txBody>
      </p:sp>
      <p:sp>
        <p:nvSpPr>
          <p:cNvPr id="7" name="Content Placeholder 2"/>
          <p:cNvSpPr txBox="1">
            <a:spLocks/>
          </p:cNvSpPr>
          <p:nvPr/>
        </p:nvSpPr>
        <p:spPr>
          <a:xfrm>
            <a:off x="440498" y="1425543"/>
            <a:ext cx="5758001" cy="402049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a:solidFill>
                  <a:srgbClr val="000000"/>
                </a:solidFill>
                <a:latin typeface="Arial"/>
                <a:ea typeface="MS PGothic" pitchFamily="34" charset="-128"/>
              </a:rPr>
              <a:t>Submit a question to the moderator via the chat box.</a:t>
            </a:r>
          </a:p>
          <a:p>
            <a:pPr marL="0" indent="0">
              <a:buFont typeface="Arial" charset="0"/>
              <a:buNone/>
            </a:pPr>
            <a:endParaRPr lang="en-US" dirty="0">
              <a:solidFill>
                <a:srgbClr val="000000"/>
              </a:solidFill>
              <a:latin typeface="Arial"/>
              <a:ea typeface="MS PGothic" pitchFamily="34" charset="-128"/>
            </a:endParaRPr>
          </a:p>
          <a:p>
            <a:pPr marL="0" indent="0">
              <a:buFont typeface="Arial" charset="0"/>
              <a:buNone/>
            </a:pPr>
            <a:r>
              <a:rPr lang="en-US" dirty="0">
                <a:solidFill>
                  <a:srgbClr val="000000"/>
                </a:solidFill>
                <a:latin typeface="Arial"/>
                <a:ea typeface="MS PGothic" pitchFamily="34" charset="-128"/>
              </a:rPr>
              <a:t>Content-related questions will be answered during the Q&amp;A portion at the end as time allows. </a:t>
            </a:r>
          </a:p>
          <a:p>
            <a:pPr marL="0" indent="0">
              <a:buFont typeface="Arial" charset="0"/>
              <a:buNone/>
            </a:pPr>
            <a:endParaRPr lang="en-US" dirty="0">
              <a:solidFill>
                <a:srgbClr val="000000"/>
              </a:solidFill>
              <a:latin typeface="Arial"/>
              <a:ea typeface="MS PGothic" pitchFamily="34" charset="-128"/>
            </a:endParaRPr>
          </a:p>
          <a:p>
            <a:pPr marL="0" indent="0">
              <a:buFont typeface="Arial" charset="0"/>
              <a:buNone/>
            </a:pPr>
            <a:r>
              <a:rPr lang="en-US" dirty="0">
                <a:solidFill>
                  <a:srgbClr val="000000"/>
                </a:solidFill>
                <a:latin typeface="Arial"/>
                <a:ea typeface="MS PGothic" pitchFamily="34" charset="-128"/>
              </a:rPr>
              <a:t>Tech support questions will be answered by AIA staff promptly.</a:t>
            </a: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2229" y="1357290"/>
            <a:ext cx="2609850" cy="253365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6085210" y="1952204"/>
            <a:ext cx="1600200" cy="0"/>
          </a:xfrm>
          <a:prstGeom prst="straightConnector1">
            <a:avLst/>
          </a:prstGeom>
          <a:noFill/>
          <a:ln w="57150" cap="flat" cmpd="sng" algn="ctr">
            <a:solidFill>
              <a:srgbClr val="FF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96916236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807720"/>
            <a:ext cx="10566400" cy="52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5" name="Title 4"/>
          <p:cNvSpPr>
            <a:spLocks noGrp="1"/>
          </p:cNvSpPr>
          <p:nvPr>
            <p:ph type="title"/>
          </p:nvPr>
        </p:nvSpPr>
        <p:spPr>
          <a:xfrm>
            <a:off x="0" y="-13268"/>
            <a:ext cx="12192000" cy="1164167"/>
          </a:xfrm>
        </p:spPr>
        <p:txBody>
          <a:bodyPr/>
          <a:lstStyle/>
          <a:p>
            <a:r>
              <a:rPr lang="en-US" sz="6400" dirty="0">
                <a:solidFill>
                  <a:schemeClr val="accent1"/>
                </a:solidFill>
              </a:rPr>
              <a:t>checklist</a:t>
            </a:r>
            <a:r>
              <a:rPr lang="en-US" sz="6400" dirty="0"/>
              <a:t> </a:t>
            </a:r>
          </a:p>
        </p:txBody>
      </p:sp>
      <p:sp>
        <p:nvSpPr>
          <p:cNvPr id="2" name="Rectangle 1"/>
          <p:cNvSpPr/>
          <p:nvPr/>
        </p:nvSpPr>
        <p:spPr>
          <a:xfrm>
            <a:off x="1501857" y="906790"/>
            <a:ext cx="9417051" cy="461665"/>
          </a:xfrm>
          <a:prstGeom prst="rect">
            <a:avLst/>
          </a:prstGeom>
        </p:spPr>
        <p:txBody>
          <a:bodyPr wrap="square">
            <a:spAutoFit/>
          </a:bodyPr>
          <a:lstStyle/>
          <a:p>
            <a:pPr>
              <a:spcAft>
                <a:spcPts val="2400"/>
              </a:spcAft>
            </a:pPr>
            <a:r>
              <a:rPr lang="en-US" sz="2400" dirty="0">
                <a:solidFill>
                  <a:srgbClr val="000000"/>
                </a:solidFill>
              </a:rPr>
              <a:t>What is the capacity to provide care on-site?</a:t>
            </a:r>
          </a:p>
        </p:txBody>
      </p:sp>
      <p:pic>
        <p:nvPicPr>
          <p:cNvPr id="14"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914400" y="859483"/>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1" y="1295401"/>
            <a:ext cx="5397583" cy="4604979"/>
          </a:xfrm>
          <a:prstGeom prst="rect">
            <a:avLst/>
          </a:prstGeom>
          <a:noFill/>
        </p:spPr>
        <p:txBody>
          <a:bodyPr wrap="square" rtlCol="0">
            <a:spAutoFit/>
          </a:bodyPr>
          <a:lstStyle/>
          <a:p>
            <a:pPr marL="304792" indent="-304792">
              <a:buFont typeface="+mj-lt"/>
              <a:buAutoNum type="arabicPeriod"/>
            </a:pPr>
            <a:r>
              <a:rPr lang="en-US" sz="1333" dirty="0">
                <a:solidFill>
                  <a:srgbClr val="000000"/>
                </a:solidFill>
              </a:rPr>
              <a:t>What is your </a:t>
            </a:r>
            <a:r>
              <a:rPr lang="en-US" sz="1333" b="1" dirty="0">
                <a:solidFill>
                  <a:srgbClr val="000000"/>
                </a:solidFill>
              </a:rPr>
              <a:t>capacity</a:t>
            </a:r>
            <a:r>
              <a:rPr lang="en-US" sz="1333" dirty="0">
                <a:solidFill>
                  <a:srgbClr val="000000"/>
                </a:solidFill>
              </a:rPr>
              <a:t> to treat inmates?</a:t>
            </a:r>
          </a:p>
          <a:p>
            <a:pPr marL="914377" lvl="1" indent="-304792">
              <a:buFont typeface="+mj-lt"/>
              <a:buAutoNum type="alphaLcPeriod"/>
            </a:pPr>
            <a:r>
              <a:rPr lang="en-US" sz="1333" dirty="0">
                <a:solidFill>
                  <a:srgbClr val="000000"/>
                </a:solidFill>
              </a:rPr>
              <a:t>What is your average daily mental health and medical health census?</a:t>
            </a:r>
          </a:p>
          <a:p>
            <a:pPr marL="914377" lvl="1" indent="-304792">
              <a:buFont typeface="+mj-lt"/>
              <a:buAutoNum type="alphaLcPeriod"/>
            </a:pPr>
            <a:r>
              <a:rPr lang="en-US" sz="1333" dirty="0">
                <a:solidFill>
                  <a:srgbClr val="000000"/>
                </a:solidFill>
              </a:rPr>
              <a:t>Do you have capacity to treat your inmate-patient volume?</a:t>
            </a:r>
          </a:p>
          <a:p>
            <a:pPr marL="914377" lvl="1" indent="-304792">
              <a:buFont typeface="+mj-lt"/>
              <a:buAutoNum type="alphaLcPeriod"/>
            </a:pPr>
            <a:r>
              <a:rPr lang="en-US" sz="1333" dirty="0">
                <a:solidFill>
                  <a:srgbClr val="000000"/>
                </a:solidFill>
              </a:rPr>
              <a:t>What services can you provide (e.g. ambulatory care, emergency care, chronic care, elder care, hospice care, mental healthcare, dental care, and women’s healthcare)?</a:t>
            </a:r>
          </a:p>
          <a:p>
            <a:pPr marL="1600160" lvl="2" indent="-380990">
              <a:buFont typeface="+mj-lt"/>
              <a:buAutoNum type="romanLcPeriod"/>
            </a:pPr>
            <a:r>
              <a:rPr lang="en-US" sz="1333" dirty="0">
                <a:solidFill>
                  <a:srgbClr val="000000"/>
                </a:solidFill>
              </a:rPr>
              <a:t>What is the backup plan for emergencies?</a:t>
            </a:r>
          </a:p>
          <a:p>
            <a:pPr marL="1600160" lvl="2" indent="-380990">
              <a:buFont typeface="+mj-lt"/>
              <a:buAutoNum type="romanLcPeriod"/>
            </a:pPr>
            <a:r>
              <a:rPr lang="en-US" sz="1333" dirty="0">
                <a:solidFill>
                  <a:srgbClr val="000000"/>
                </a:solidFill>
              </a:rPr>
              <a:t>Are you going to be a regional correctional health facility or a stand-alone correctional health facility?</a:t>
            </a:r>
          </a:p>
          <a:p>
            <a:pPr marL="990575" lvl="1" indent="-380990">
              <a:buFont typeface="+mj-lt"/>
              <a:buAutoNum type="alphaLcPeriod"/>
            </a:pPr>
            <a:r>
              <a:rPr lang="en-US" sz="1333" dirty="0">
                <a:solidFill>
                  <a:srgbClr val="000000"/>
                </a:solidFill>
              </a:rPr>
              <a:t>Do you have </a:t>
            </a:r>
            <a:r>
              <a:rPr lang="en-US" sz="1333" b="1" dirty="0">
                <a:solidFill>
                  <a:srgbClr val="000000"/>
                </a:solidFill>
              </a:rPr>
              <a:t>adequate health staff</a:t>
            </a:r>
            <a:r>
              <a:rPr lang="en-US" sz="1333" dirty="0">
                <a:solidFill>
                  <a:srgbClr val="000000"/>
                </a:solidFill>
              </a:rPr>
              <a:t>? If not, can more be hired? If so, can they be retained?</a:t>
            </a:r>
          </a:p>
          <a:p>
            <a:pPr marL="990575" lvl="1" indent="-380990">
              <a:buFont typeface="+mj-lt"/>
              <a:buAutoNum type="alphaLcPeriod"/>
            </a:pPr>
            <a:r>
              <a:rPr lang="en-US" sz="1333" dirty="0">
                <a:solidFill>
                  <a:srgbClr val="000000"/>
                </a:solidFill>
              </a:rPr>
              <a:t>Do you have </a:t>
            </a:r>
            <a:r>
              <a:rPr lang="en-US" sz="1333" b="1" dirty="0">
                <a:solidFill>
                  <a:srgbClr val="000000"/>
                </a:solidFill>
              </a:rPr>
              <a:t>dedicated</a:t>
            </a:r>
            <a:r>
              <a:rPr lang="en-US" sz="1333" dirty="0">
                <a:solidFill>
                  <a:srgbClr val="000000"/>
                </a:solidFill>
              </a:rPr>
              <a:t> mental and medical health treatment areas?</a:t>
            </a:r>
          </a:p>
          <a:p>
            <a:pPr marL="1600160" lvl="2" indent="-380990">
              <a:buFont typeface="+mj-lt"/>
              <a:buAutoNum type="romanLcPeriod"/>
            </a:pPr>
            <a:r>
              <a:rPr lang="en-US" sz="1333" dirty="0">
                <a:solidFill>
                  <a:srgbClr val="000000"/>
                </a:solidFill>
              </a:rPr>
              <a:t>If not, can they be created?</a:t>
            </a:r>
          </a:p>
          <a:p>
            <a:pPr marL="1600160" lvl="2" indent="-380990">
              <a:buFont typeface="+mj-lt"/>
              <a:buAutoNum type="romanLcPeriod"/>
            </a:pPr>
            <a:r>
              <a:rPr lang="en-US" sz="1333" dirty="0">
                <a:solidFill>
                  <a:srgbClr val="000000"/>
                </a:solidFill>
              </a:rPr>
              <a:t>Do you have the required </a:t>
            </a:r>
            <a:r>
              <a:rPr lang="en-US" sz="1333" b="1" dirty="0">
                <a:solidFill>
                  <a:srgbClr val="000000"/>
                </a:solidFill>
              </a:rPr>
              <a:t>ancillary support </a:t>
            </a:r>
            <a:r>
              <a:rPr lang="en-US" sz="1333" dirty="0">
                <a:solidFill>
                  <a:srgbClr val="000000"/>
                </a:solidFill>
              </a:rPr>
              <a:t>(i.e. lab, pharmacy, materials handling, dietary, sterile storage, linen storage, laundry, and sterile processing), to support your correctional health treatment areas?</a:t>
            </a:r>
          </a:p>
          <a:p>
            <a:pPr marL="1600160" lvl="2" indent="-380990">
              <a:buFont typeface="+mj-lt"/>
              <a:buAutoNum type="romanLcPeriod"/>
            </a:pPr>
            <a:r>
              <a:rPr lang="en-US" sz="1333" dirty="0">
                <a:solidFill>
                  <a:srgbClr val="000000"/>
                </a:solidFill>
              </a:rPr>
              <a:t>Are your correctional health treatment areas set up as dedicated spaces, or are those areas </a:t>
            </a:r>
            <a:r>
              <a:rPr lang="en-US" sz="1333" b="1" dirty="0">
                <a:solidFill>
                  <a:srgbClr val="000000"/>
                </a:solidFill>
              </a:rPr>
              <a:t>flexible and adaptable</a:t>
            </a:r>
            <a:r>
              <a:rPr lang="en-US" sz="1333" dirty="0">
                <a:solidFill>
                  <a:srgbClr val="000000"/>
                </a:solidFill>
              </a:rPr>
              <a:t> for multiple uses?</a:t>
            </a:r>
          </a:p>
          <a:p>
            <a:pPr marL="1600160" lvl="2" indent="-380990">
              <a:buFont typeface="+mj-lt"/>
              <a:buAutoNum type="romanLcPeriod"/>
            </a:pPr>
            <a:r>
              <a:rPr lang="en-US" sz="1333" dirty="0">
                <a:solidFill>
                  <a:srgbClr val="000000"/>
                </a:solidFill>
              </a:rPr>
              <a:t>Is the use of </a:t>
            </a:r>
            <a:r>
              <a:rPr lang="en-US" sz="1333" b="1" dirty="0">
                <a:solidFill>
                  <a:srgbClr val="000000"/>
                </a:solidFill>
              </a:rPr>
              <a:t>mobile technology </a:t>
            </a:r>
            <a:r>
              <a:rPr lang="en-US" sz="1333" dirty="0">
                <a:solidFill>
                  <a:srgbClr val="000000"/>
                </a:solidFill>
              </a:rPr>
              <a:t>an option for your location or prison system?</a:t>
            </a:r>
          </a:p>
        </p:txBody>
      </p:sp>
      <p:sp>
        <p:nvSpPr>
          <p:cNvPr id="12" name="TextBox 11"/>
          <p:cNvSpPr txBox="1"/>
          <p:nvPr/>
        </p:nvSpPr>
        <p:spPr>
          <a:xfrm>
            <a:off x="6096001" y="889000"/>
            <a:ext cx="5194383" cy="5015219"/>
          </a:xfrm>
          <a:prstGeom prst="rect">
            <a:avLst/>
          </a:prstGeom>
          <a:noFill/>
        </p:spPr>
        <p:txBody>
          <a:bodyPr wrap="square" rtlCol="0">
            <a:spAutoFit/>
          </a:bodyPr>
          <a:lstStyle/>
          <a:p>
            <a:pPr marL="914377" lvl="1" indent="-304792">
              <a:buFont typeface="+mj-lt"/>
              <a:buAutoNum type="alphaLcPeriod" startAt="6"/>
            </a:pPr>
            <a:r>
              <a:rPr lang="en-US" sz="1333" dirty="0">
                <a:solidFill>
                  <a:srgbClr val="000000"/>
                </a:solidFill>
              </a:rPr>
              <a:t>What is your </a:t>
            </a:r>
            <a:r>
              <a:rPr lang="en-US" sz="1333" b="1" dirty="0">
                <a:solidFill>
                  <a:srgbClr val="000000"/>
                </a:solidFill>
              </a:rPr>
              <a:t>technology</a:t>
            </a:r>
            <a:r>
              <a:rPr lang="en-US" sz="1333" dirty="0">
                <a:solidFill>
                  <a:srgbClr val="000000"/>
                </a:solidFill>
              </a:rPr>
              <a:t> capacity?</a:t>
            </a:r>
          </a:p>
          <a:p>
            <a:pPr marL="1600160" lvl="2" indent="-380990">
              <a:buFont typeface="+mj-lt"/>
              <a:buAutoNum type="romanLcPeriod"/>
            </a:pPr>
            <a:r>
              <a:rPr lang="en-US" sz="1333" dirty="0">
                <a:solidFill>
                  <a:srgbClr val="000000"/>
                </a:solidFill>
              </a:rPr>
              <a:t>Do you have a telemedicine program? If not, is there a potential for providing this type of care in your prison system?</a:t>
            </a:r>
          </a:p>
          <a:p>
            <a:pPr marL="1600160" lvl="2" indent="-380990">
              <a:buFont typeface="+mj-lt"/>
              <a:buAutoNum type="romanLcPeriod"/>
            </a:pPr>
            <a:r>
              <a:rPr lang="en-US" sz="1333" dirty="0">
                <a:solidFill>
                  <a:srgbClr val="000000"/>
                </a:solidFill>
              </a:rPr>
              <a:t>Do you have an electronic medical records system? If not, would your prison system invest in one?</a:t>
            </a:r>
          </a:p>
          <a:p>
            <a:pPr marL="1600160" lvl="2" indent="-380990">
              <a:buFont typeface="+mj-lt"/>
              <a:buAutoNum type="romanLcPeriod"/>
            </a:pPr>
            <a:r>
              <a:rPr lang="en-US" sz="1333" dirty="0">
                <a:solidFill>
                  <a:srgbClr val="000000"/>
                </a:solidFill>
              </a:rPr>
              <a:t>Do you have a PACS system for diagnostic imaging? If not, would your prison system invest in one?</a:t>
            </a:r>
          </a:p>
          <a:p>
            <a:pPr marL="1600160" lvl="2" indent="-380990">
              <a:buFont typeface="+mj-lt"/>
              <a:buAutoNum type="romanLcPeriod"/>
            </a:pPr>
            <a:r>
              <a:rPr lang="en-US" sz="1333" dirty="0">
                <a:solidFill>
                  <a:srgbClr val="000000"/>
                </a:solidFill>
              </a:rPr>
              <a:t>Do you have any health information technology systems? If not, would your prison system invest in any?</a:t>
            </a:r>
          </a:p>
          <a:p>
            <a:pPr marL="990575" lvl="1" indent="-380990">
              <a:buFont typeface="+mj-lt"/>
              <a:buAutoNum type="alphaLcPeriod" startAt="6"/>
            </a:pPr>
            <a:r>
              <a:rPr lang="en-US" sz="1333" b="1" dirty="0">
                <a:solidFill>
                  <a:srgbClr val="000000"/>
                </a:solidFill>
              </a:rPr>
              <a:t>How far away </a:t>
            </a:r>
            <a:r>
              <a:rPr lang="en-US" sz="1333" dirty="0">
                <a:solidFill>
                  <a:srgbClr val="000000"/>
                </a:solidFill>
              </a:rPr>
              <a:t>are you located from other prison facilities in your system? </a:t>
            </a:r>
          </a:p>
          <a:p>
            <a:pPr marL="1600160" lvl="2" indent="-380990">
              <a:buFont typeface="+mj-lt"/>
              <a:buAutoNum type="romanLcPeriod"/>
            </a:pPr>
            <a:r>
              <a:rPr lang="en-US" sz="1333" dirty="0">
                <a:solidFill>
                  <a:srgbClr val="000000"/>
                </a:solidFill>
              </a:rPr>
              <a:t>What are the costs for transportation to those facilities?</a:t>
            </a:r>
          </a:p>
          <a:p>
            <a:pPr marL="1600160" lvl="2" indent="-380990">
              <a:buFont typeface="+mj-lt"/>
              <a:buAutoNum type="romanLcPeriod"/>
            </a:pPr>
            <a:r>
              <a:rPr lang="en-US" sz="1333" dirty="0">
                <a:solidFill>
                  <a:srgbClr val="000000"/>
                </a:solidFill>
              </a:rPr>
              <a:t>What is your capacity to transport (e.g. van, bus, ambulance, air)?</a:t>
            </a:r>
          </a:p>
          <a:p>
            <a:pPr marL="1600160" lvl="2" indent="-380990">
              <a:buFont typeface="+mj-lt"/>
              <a:buAutoNum type="romanLcPeriod"/>
            </a:pPr>
            <a:r>
              <a:rPr lang="en-US" sz="1333" dirty="0">
                <a:solidFill>
                  <a:srgbClr val="000000"/>
                </a:solidFill>
              </a:rPr>
              <a:t>How will emergencies be handled?</a:t>
            </a:r>
          </a:p>
          <a:p>
            <a:pPr marL="380990" indent="-380990">
              <a:buFont typeface="+mj-lt"/>
              <a:buAutoNum type="arabicPeriod" startAt="2"/>
            </a:pPr>
            <a:r>
              <a:rPr lang="en-US" sz="1333" dirty="0">
                <a:solidFill>
                  <a:srgbClr val="000000"/>
                </a:solidFill>
              </a:rPr>
              <a:t>Are you </a:t>
            </a:r>
            <a:r>
              <a:rPr lang="en-US" sz="1333" b="1" dirty="0">
                <a:solidFill>
                  <a:srgbClr val="000000"/>
                </a:solidFill>
              </a:rPr>
              <a:t>accredited</a:t>
            </a:r>
            <a:r>
              <a:rPr lang="en-US" sz="1333" dirty="0">
                <a:solidFill>
                  <a:srgbClr val="000000"/>
                </a:solidFill>
              </a:rPr>
              <a:t> by any organization (NCCHC, ACA, JCAHO, or state departments of health)? If not, are you working towards accreditation? </a:t>
            </a:r>
          </a:p>
          <a:p>
            <a:pPr marL="380990" indent="-380990">
              <a:buFont typeface="+mj-lt"/>
              <a:buAutoNum type="arabicPeriod" startAt="2"/>
            </a:pPr>
            <a:r>
              <a:rPr lang="en-US" sz="1333" dirty="0">
                <a:solidFill>
                  <a:srgbClr val="000000"/>
                </a:solidFill>
              </a:rPr>
              <a:t>What is your </a:t>
            </a:r>
            <a:r>
              <a:rPr lang="en-US" sz="1333" b="1" dirty="0">
                <a:solidFill>
                  <a:srgbClr val="000000"/>
                </a:solidFill>
              </a:rPr>
              <a:t>staffing model </a:t>
            </a:r>
            <a:r>
              <a:rPr lang="en-US" sz="1333" dirty="0">
                <a:solidFill>
                  <a:srgbClr val="000000"/>
                </a:solidFill>
              </a:rPr>
              <a:t>(employed, contracted, or private providers)? If you are using private providers, is there performance criteria (e.g., health outcomes) in your contracts?</a:t>
            </a:r>
          </a:p>
          <a:p>
            <a:pPr marL="380990" indent="-380990">
              <a:buFont typeface="+mj-lt"/>
              <a:buAutoNum type="arabicPeriod" startAt="2"/>
            </a:pPr>
            <a:r>
              <a:rPr lang="en-US" sz="1333" dirty="0">
                <a:solidFill>
                  <a:srgbClr val="000000"/>
                </a:solidFill>
              </a:rPr>
              <a:t>What are your </a:t>
            </a:r>
            <a:r>
              <a:rPr lang="en-US" sz="1333" b="1" dirty="0">
                <a:solidFill>
                  <a:srgbClr val="000000"/>
                </a:solidFill>
              </a:rPr>
              <a:t>costs of care </a:t>
            </a:r>
            <a:r>
              <a:rPr lang="en-US" sz="1333" dirty="0">
                <a:solidFill>
                  <a:srgbClr val="000000"/>
                </a:solidFill>
              </a:rPr>
              <a:t>in your facilities?</a:t>
            </a:r>
          </a:p>
          <a:p>
            <a:pPr marL="380990" indent="-380990">
              <a:buFont typeface="+mj-lt"/>
              <a:buAutoNum type="arabicPeriod" startAt="2"/>
            </a:pPr>
            <a:r>
              <a:rPr lang="en-US" sz="1333" dirty="0">
                <a:solidFill>
                  <a:srgbClr val="000000"/>
                </a:solidFill>
              </a:rPr>
              <a:t>What are your health </a:t>
            </a:r>
            <a:r>
              <a:rPr lang="en-US" sz="1333" b="1" dirty="0">
                <a:solidFill>
                  <a:srgbClr val="000000"/>
                </a:solidFill>
              </a:rPr>
              <a:t>outcomes</a:t>
            </a:r>
            <a:r>
              <a:rPr lang="en-US" sz="1333" dirty="0">
                <a:solidFill>
                  <a:srgbClr val="000000"/>
                </a:solidFill>
              </a:rPr>
              <a:t>?</a:t>
            </a:r>
          </a:p>
        </p:txBody>
      </p:sp>
    </p:spTree>
    <p:extLst>
      <p:ext uri="{BB962C8B-B14F-4D97-AF65-F5344CB8AC3E}">
        <p14:creationId xmlns:p14="http://schemas.microsoft.com/office/powerpoint/2010/main" val="321510269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807720"/>
            <a:ext cx="10566400" cy="52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5" name="Title 4"/>
          <p:cNvSpPr>
            <a:spLocks noGrp="1"/>
          </p:cNvSpPr>
          <p:nvPr>
            <p:ph type="title"/>
          </p:nvPr>
        </p:nvSpPr>
        <p:spPr>
          <a:xfrm>
            <a:off x="0" y="-13268"/>
            <a:ext cx="12192000" cy="1164167"/>
          </a:xfrm>
        </p:spPr>
        <p:txBody>
          <a:bodyPr/>
          <a:lstStyle/>
          <a:p>
            <a:r>
              <a:rPr lang="en-US" sz="6400" dirty="0">
                <a:solidFill>
                  <a:schemeClr val="accent1"/>
                </a:solidFill>
              </a:rPr>
              <a:t>checklist</a:t>
            </a:r>
            <a:r>
              <a:rPr lang="en-US" sz="6400" dirty="0"/>
              <a:t> </a:t>
            </a:r>
          </a:p>
        </p:txBody>
      </p:sp>
      <p:sp>
        <p:nvSpPr>
          <p:cNvPr id="2" name="Rectangle 1"/>
          <p:cNvSpPr/>
          <p:nvPr/>
        </p:nvSpPr>
        <p:spPr>
          <a:xfrm>
            <a:off x="1501858" y="906790"/>
            <a:ext cx="5102143" cy="830997"/>
          </a:xfrm>
          <a:prstGeom prst="rect">
            <a:avLst/>
          </a:prstGeom>
        </p:spPr>
        <p:txBody>
          <a:bodyPr wrap="square">
            <a:spAutoFit/>
          </a:bodyPr>
          <a:lstStyle/>
          <a:p>
            <a:pPr>
              <a:spcAft>
                <a:spcPts val="2400"/>
              </a:spcAft>
            </a:pPr>
            <a:r>
              <a:rPr lang="en-US" sz="2400" dirty="0">
                <a:solidFill>
                  <a:srgbClr val="000000"/>
                </a:solidFill>
              </a:rPr>
              <a:t>What is the capacity and amiability to provide care to inmate patients? </a:t>
            </a:r>
          </a:p>
        </p:txBody>
      </p:sp>
      <p:sp>
        <p:nvSpPr>
          <p:cNvPr id="4" name="TextBox 3"/>
          <p:cNvSpPr txBox="1"/>
          <p:nvPr/>
        </p:nvSpPr>
        <p:spPr>
          <a:xfrm>
            <a:off x="812801" y="1701800"/>
            <a:ext cx="5397583" cy="3579378"/>
          </a:xfrm>
          <a:prstGeom prst="rect">
            <a:avLst/>
          </a:prstGeom>
          <a:noFill/>
        </p:spPr>
        <p:txBody>
          <a:bodyPr wrap="square" rtlCol="0">
            <a:spAutoFit/>
          </a:bodyPr>
          <a:lstStyle/>
          <a:p>
            <a:pPr marL="304792" indent="-304792">
              <a:buFont typeface="+mj-lt"/>
              <a:buAutoNum type="arabicPeriod"/>
            </a:pPr>
            <a:r>
              <a:rPr lang="en-US" sz="1333" dirty="0">
                <a:solidFill>
                  <a:srgbClr val="000000"/>
                </a:solidFill>
              </a:rPr>
              <a:t>What is your </a:t>
            </a:r>
            <a:r>
              <a:rPr lang="en-US" sz="1333" b="1" dirty="0">
                <a:solidFill>
                  <a:srgbClr val="000000"/>
                </a:solidFill>
              </a:rPr>
              <a:t>capacity</a:t>
            </a:r>
            <a:r>
              <a:rPr lang="en-US" sz="1333" dirty="0">
                <a:solidFill>
                  <a:srgbClr val="000000"/>
                </a:solidFill>
              </a:rPr>
              <a:t> to treat inmates?</a:t>
            </a:r>
          </a:p>
          <a:p>
            <a:pPr marL="914377" lvl="1" indent="-304792">
              <a:buFont typeface="+mj-lt"/>
              <a:buAutoNum type="alphaLcPeriod"/>
            </a:pPr>
            <a:r>
              <a:rPr lang="en-US" sz="1333" dirty="0">
                <a:solidFill>
                  <a:srgbClr val="000000"/>
                </a:solidFill>
              </a:rPr>
              <a:t>What is your average daily census?</a:t>
            </a:r>
          </a:p>
          <a:p>
            <a:pPr marL="914377" lvl="1" indent="-304792">
              <a:buFont typeface="+mj-lt"/>
              <a:buAutoNum type="alphaLcPeriod"/>
            </a:pPr>
            <a:r>
              <a:rPr lang="en-US" sz="1333" dirty="0">
                <a:solidFill>
                  <a:srgbClr val="000000"/>
                </a:solidFill>
              </a:rPr>
              <a:t>Do you have capacity to treat the inmate-patient volume?</a:t>
            </a:r>
          </a:p>
          <a:p>
            <a:pPr marL="914377" lvl="1" indent="-304792">
              <a:buFont typeface="+mj-lt"/>
              <a:buAutoNum type="alphaLcPeriod"/>
            </a:pPr>
            <a:r>
              <a:rPr lang="en-US" sz="1333" dirty="0">
                <a:solidFill>
                  <a:srgbClr val="000000"/>
                </a:solidFill>
              </a:rPr>
              <a:t>What services can you provide to inmate-patients (e.g., ambulatory care, emergency care, chronic care, elder care, hospice care, mental healthcare, dental care, or women’s healthcare)?</a:t>
            </a:r>
          </a:p>
          <a:p>
            <a:pPr marL="914377" lvl="1" indent="-304792">
              <a:buFont typeface="+mj-lt"/>
              <a:buAutoNum type="alphaLcPeriod"/>
            </a:pPr>
            <a:r>
              <a:rPr lang="en-US" sz="1333" dirty="0">
                <a:solidFill>
                  <a:srgbClr val="000000"/>
                </a:solidFill>
              </a:rPr>
              <a:t>Is your staff </a:t>
            </a:r>
            <a:r>
              <a:rPr lang="en-US" sz="1333" b="1" dirty="0">
                <a:solidFill>
                  <a:srgbClr val="000000"/>
                </a:solidFill>
              </a:rPr>
              <a:t>trained</a:t>
            </a:r>
            <a:r>
              <a:rPr lang="en-US" sz="1333" dirty="0">
                <a:solidFill>
                  <a:srgbClr val="000000"/>
                </a:solidFill>
              </a:rPr>
              <a:t> in providing care to inmates?</a:t>
            </a:r>
          </a:p>
          <a:p>
            <a:pPr marL="1600160" lvl="2" indent="-380990">
              <a:buFont typeface="+mj-lt"/>
              <a:buAutoNum type="romanLcPeriod"/>
            </a:pPr>
            <a:r>
              <a:rPr lang="en-US" sz="1333" dirty="0">
                <a:solidFill>
                  <a:srgbClr val="000000"/>
                </a:solidFill>
              </a:rPr>
              <a:t>If not, can a training program be created and implemented?</a:t>
            </a:r>
          </a:p>
          <a:p>
            <a:pPr marL="990575" lvl="1" indent="-380990">
              <a:buFont typeface="+mj-lt"/>
              <a:buAutoNum type="alphaLcPeriod"/>
            </a:pPr>
            <a:r>
              <a:rPr lang="en-US" sz="1333" dirty="0">
                <a:solidFill>
                  <a:srgbClr val="000000"/>
                </a:solidFill>
              </a:rPr>
              <a:t>Do you have </a:t>
            </a:r>
            <a:r>
              <a:rPr lang="en-US" sz="1333" b="1" dirty="0">
                <a:solidFill>
                  <a:srgbClr val="000000"/>
                </a:solidFill>
              </a:rPr>
              <a:t>dedicated</a:t>
            </a:r>
            <a:r>
              <a:rPr lang="en-US" sz="1333" dirty="0">
                <a:solidFill>
                  <a:srgbClr val="000000"/>
                </a:solidFill>
              </a:rPr>
              <a:t> secured inmate-patient </a:t>
            </a:r>
            <a:r>
              <a:rPr lang="en-US" sz="1333" b="1" dirty="0">
                <a:solidFill>
                  <a:srgbClr val="000000"/>
                </a:solidFill>
              </a:rPr>
              <a:t>treatment spaces</a:t>
            </a:r>
            <a:r>
              <a:rPr lang="en-US" sz="1333" dirty="0">
                <a:solidFill>
                  <a:srgbClr val="000000"/>
                </a:solidFill>
              </a:rPr>
              <a:t>?</a:t>
            </a:r>
          </a:p>
          <a:p>
            <a:pPr marL="1600160" lvl="2" indent="-380990">
              <a:buFont typeface="+mj-lt"/>
              <a:buAutoNum type="romanLcPeriod"/>
            </a:pPr>
            <a:r>
              <a:rPr lang="en-US" sz="1333" dirty="0">
                <a:solidFill>
                  <a:srgbClr val="000000"/>
                </a:solidFill>
              </a:rPr>
              <a:t>If not, do you have capacity to create them?</a:t>
            </a:r>
          </a:p>
          <a:p>
            <a:pPr marL="2209745" lvl="3" indent="-380990">
              <a:buFont typeface="+mj-lt"/>
              <a:buAutoNum type="arabicParenR"/>
            </a:pPr>
            <a:r>
              <a:rPr lang="en-US" sz="1333" dirty="0">
                <a:solidFill>
                  <a:srgbClr val="000000"/>
                </a:solidFill>
              </a:rPr>
              <a:t>If so, does your state have a certificate-of-need process?</a:t>
            </a:r>
          </a:p>
          <a:p>
            <a:pPr marL="2209745" lvl="3" indent="-380990">
              <a:buFont typeface="+mj-lt"/>
              <a:buAutoNum type="arabicParenR"/>
            </a:pPr>
            <a:r>
              <a:rPr lang="en-US" sz="1333" dirty="0">
                <a:solidFill>
                  <a:srgbClr val="000000"/>
                </a:solidFill>
              </a:rPr>
              <a:t>If not, what are your safety and security concerns and protocols?</a:t>
            </a:r>
          </a:p>
          <a:p>
            <a:pPr marL="2209745" lvl="3" indent="-380990">
              <a:buFont typeface="+mj-lt"/>
              <a:buAutoNum type="arabicParenR"/>
            </a:pPr>
            <a:r>
              <a:rPr lang="en-US" sz="1333" dirty="0">
                <a:solidFill>
                  <a:srgbClr val="000000"/>
                </a:solidFill>
              </a:rPr>
              <a:t>How will your patients react to inmate-patients being cared for in the same treatment areas?</a:t>
            </a:r>
          </a:p>
        </p:txBody>
      </p:sp>
      <p:sp>
        <p:nvSpPr>
          <p:cNvPr id="12" name="TextBox 11"/>
          <p:cNvSpPr txBox="1"/>
          <p:nvPr/>
        </p:nvSpPr>
        <p:spPr>
          <a:xfrm>
            <a:off x="6096001" y="990601"/>
            <a:ext cx="5194383" cy="4604979"/>
          </a:xfrm>
          <a:prstGeom prst="rect">
            <a:avLst/>
          </a:prstGeom>
          <a:noFill/>
        </p:spPr>
        <p:txBody>
          <a:bodyPr wrap="square" rtlCol="0">
            <a:spAutoFit/>
          </a:bodyPr>
          <a:lstStyle/>
          <a:p>
            <a:pPr marL="914377" lvl="1" indent="-304792">
              <a:buFont typeface="+mj-lt"/>
              <a:buAutoNum type="alphaLcPeriod" startAt="6"/>
            </a:pPr>
            <a:r>
              <a:rPr lang="en-US" sz="1333" dirty="0">
                <a:solidFill>
                  <a:srgbClr val="000000"/>
                </a:solidFill>
              </a:rPr>
              <a:t>What is your </a:t>
            </a:r>
            <a:r>
              <a:rPr lang="en-US" sz="1333" b="1" dirty="0">
                <a:solidFill>
                  <a:srgbClr val="000000"/>
                </a:solidFill>
              </a:rPr>
              <a:t>technology</a:t>
            </a:r>
            <a:r>
              <a:rPr lang="en-US" sz="1333" dirty="0">
                <a:solidFill>
                  <a:srgbClr val="000000"/>
                </a:solidFill>
              </a:rPr>
              <a:t> capacity?</a:t>
            </a:r>
          </a:p>
          <a:p>
            <a:pPr marL="1600160" lvl="2" indent="-380990">
              <a:buFont typeface="+mj-lt"/>
              <a:buAutoNum type="romanLcPeriod"/>
            </a:pPr>
            <a:r>
              <a:rPr lang="en-US" sz="1333" dirty="0">
                <a:solidFill>
                  <a:srgbClr val="000000"/>
                </a:solidFill>
              </a:rPr>
              <a:t>Do you have a telemedicine program? Can that program be used to treat inmate-patients, without transporting them to your facility?</a:t>
            </a:r>
          </a:p>
          <a:p>
            <a:pPr marL="1600160" lvl="2" indent="-380990">
              <a:buFont typeface="+mj-lt"/>
              <a:buAutoNum type="romanLcPeriod"/>
            </a:pPr>
            <a:r>
              <a:rPr lang="en-US" sz="1333" dirty="0">
                <a:solidFill>
                  <a:srgbClr val="000000"/>
                </a:solidFill>
              </a:rPr>
              <a:t>Do you have an EMR system? Can that system be expanded into the prison environment?</a:t>
            </a:r>
          </a:p>
          <a:p>
            <a:pPr marL="1600160" lvl="2" indent="-380990">
              <a:buFont typeface="+mj-lt"/>
              <a:buAutoNum type="romanLcPeriod"/>
            </a:pPr>
            <a:r>
              <a:rPr lang="en-US" sz="1333" dirty="0">
                <a:solidFill>
                  <a:srgbClr val="000000"/>
                </a:solidFill>
              </a:rPr>
              <a:t>Do you have a PACS system for diagnostic imaging? Can that system be expanded into the prison environment?</a:t>
            </a:r>
          </a:p>
          <a:p>
            <a:pPr marL="1600160" lvl="2" indent="-380990">
              <a:buFont typeface="+mj-lt"/>
              <a:buAutoNum type="romanLcPeriod"/>
            </a:pPr>
            <a:r>
              <a:rPr lang="en-US" sz="1333" dirty="0">
                <a:solidFill>
                  <a:srgbClr val="000000"/>
                </a:solidFill>
              </a:rPr>
              <a:t>Is there an ability to merge your health information technology systems with the prison systems?</a:t>
            </a:r>
          </a:p>
          <a:p>
            <a:pPr marL="990575" lvl="1" indent="-380990">
              <a:buFont typeface="+mj-lt"/>
              <a:buAutoNum type="alphaLcPeriod" startAt="6"/>
            </a:pPr>
            <a:r>
              <a:rPr lang="en-US" sz="1333" dirty="0">
                <a:solidFill>
                  <a:srgbClr val="000000"/>
                </a:solidFill>
              </a:rPr>
              <a:t>How geographically </a:t>
            </a:r>
            <a:r>
              <a:rPr lang="en-US" sz="1333" b="1" dirty="0">
                <a:solidFill>
                  <a:srgbClr val="000000"/>
                </a:solidFill>
              </a:rPr>
              <a:t>far</a:t>
            </a:r>
            <a:r>
              <a:rPr lang="en-US" sz="1333" dirty="0">
                <a:solidFill>
                  <a:srgbClr val="000000"/>
                </a:solidFill>
              </a:rPr>
              <a:t> away are you from the prison facility? </a:t>
            </a:r>
          </a:p>
          <a:p>
            <a:pPr marL="1600160" lvl="2" indent="-380990">
              <a:buFont typeface="+mj-lt"/>
              <a:buAutoNum type="romanLcPeriod"/>
            </a:pPr>
            <a:r>
              <a:rPr lang="en-US" sz="1333" dirty="0">
                <a:solidFill>
                  <a:srgbClr val="000000"/>
                </a:solidFill>
              </a:rPr>
              <a:t>How will emergency transports be handled?</a:t>
            </a:r>
          </a:p>
          <a:p>
            <a:pPr marL="380990" indent="-380990">
              <a:buFont typeface="+mj-lt"/>
              <a:buAutoNum type="arabicPeriod" startAt="2"/>
            </a:pPr>
            <a:r>
              <a:rPr lang="en-US" sz="1333" dirty="0">
                <a:solidFill>
                  <a:srgbClr val="000000"/>
                </a:solidFill>
              </a:rPr>
              <a:t>What are your </a:t>
            </a:r>
            <a:r>
              <a:rPr lang="en-US" sz="1333" b="1" dirty="0">
                <a:solidFill>
                  <a:srgbClr val="000000"/>
                </a:solidFill>
              </a:rPr>
              <a:t>accreditations</a:t>
            </a:r>
            <a:r>
              <a:rPr lang="en-US" sz="1333" dirty="0">
                <a:solidFill>
                  <a:srgbClr val="000000"/>
                </a:solidFill>
              </a:rPr>
              <a:t> (</a:t>
            </a:r>
            <a:r>
              <a:rPr lang="en-US" sz="1333" dirty="0" err="1">
                <a:solidFill>
                  <a:srgbClr val="000000"/>
                </a:solidFill>
              </a:rPr>
              <a:t>JCAHO,or</a:t>
            </a:r>
            <a:r>
              <a:rPr lang="en-US" sz="1333" dirty="0">
                <a:solidFill>
                  <a:srgbClr val="000000"/>
                </a:solidFill>
              </a:rPr>
              <a:t>  state departments of health)? Does the state department of corrections wish to be NCCHC-, or ACA-accredited? </a:t>
            </a:r>
          </a:p>
          <a:p>
            <a:pPr marL="380990" indent="-380990">
              <a:buFont typeface="+mj-lt"/>
              <a:buAutoNum type="arabicPeriod" startAt="2"/>
            </a:pPr>
            <a:r>
              <a:rPr lang="en-US" sz="1333" dirty="0">
                <a:solidFill>
                  <a:srgbClr val="000000"/>
                </a:solidFill>
              </a:rPr>
              <a:t>What is your preferred </a:t>
            </a:r>
            <a:r>
              <a:rPr lang="en-US" sz="1333" b="1" dirty="0">
                <a:solidFill>
                  <a:srgbClr val="000000"/>
                </a:solidFill>
              </a:rPr>
              <a:t>contract model </a:t>
            </a:r>
            <a:r>
              <a:rPr lang="en-US" sz="1333" dirty="0">
                <a:solidFill>
                  <a:srgbClr val="000000"/>
                </a:solidFill>
              </a:rPr>
              <a:t>with the prison facilities? Will you allow performance criteria (e.g., health outcomes) in your contracts? What is your payer mix?</a:t>
            </a:r>
          </a:p>
          <a:p>
            <a:pPr marL="380990" indent="-380990">
              <a:buFont typeface="+mj-lt"/>
              <a:buAutoNum type="arabicPeriod" startAt="2"/>
            </a:pPr>
            <a:r>
              <a:rPr lang="en-US" sz="1333" dirty="0">
                <a:solidFill>
                  <a:srgbClr val="000000"/>
                </a:solidFill>
              </a:rPr>
              <a:t>What are your </a:t>
            </a:r>
            <a:r>
              <a:rPr lang="en-US" sz="1333" b="1" dirty="0">
                <a:solidFill>
                  <a:srgbClr val="000000"/>
                </a:solidFill>
              </a:rPr>
              <a:t>costs of care</a:t>
            </a:r>
            <a:r>
              <a:rPr lang="en-US" sz="1333" dirty="0">
                <a:solidFill>
                  <a:srgbClr val="000000"/>
                </a:solidFill>
              </a:rPr>
              <a:t>? What will your billing rates be to the state department of corrections?</a:t>
            </a:r>
          </a:p>
          <a:p>
            <a:pPr marL="380990" indent="-380990">
              <a:buFont typeface="+mj-lt"/>
              <a:buAutoNum type="arabicPeriod" startAt="2"/>
            </a:pPr>
            <a:r>
              <a:rPr lang="en-US" sz="1333" dirty="0">
                <a:solidFill>
                  <a:srgbClr val="000000"/>
                </a:solidFill>
              </a:rPr>
              <a:t>What are your health </a:t>
            </a:r>
            <a:r>
              <a:rPr lang="en-US" sz="1333" b="1" dirty="0">
                <a:solidFill>
                  <a:srgbClr val="000000"/>
                </a:solidFill>
              </a:rPr>
              <a:t>outcomes</a:t>
            </a:r>
            <a:r>
              <a:rPr lang="en-US" sz="1333" dirty="0">
                <a:solidFill>
                  <a:srgbClr val="000000"/>
                </a:solidFill>
              </a:rPr>
              <a: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59483"/>
            <a:ext cx="539749" cy="539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71912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2800" y="807720"/>
            <a:ext cx="10566400" cy="5242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5" name="Title 4"/>
          <p:cNvSpPr>
            <a:spLocks noGrp="1"/>
          </p:cNvSpPr>
          <p:nvPr>
            <p:ph type="title"/>
          </p:nvPr>
        </p:nvSpPr>
        <p:spPr>
          <a:xfrm>
            <a:off x="0" y="-4170"/>
            <a:ext cx="12192000" cy="1164167"/>
          </a:xfrm>
        </p:spPr>
        <p:txBody>
          <a:bodyPr/>
          <a:lstStyle/>
          <a:p>
            <a:r>
              <a:rPr lang="en-US" sz="6400" dirty="0">
                <a:solidFill>
                  <a:schemeClr val="accent1"/>
                </a:solidFill>
              </a:rPr>
              <a:t>Conclusions</a:t>
            </a:r>
            <a:r>
              <a:rPr lang="en-US" sz="6400" dirty="0"/>
              <a:t> </a:t>
            </a:r>
          </a:p>
        </p:txBody>
      </p:sp>
      <p:sp>
        <p:nvSpPr>
          <p:cNvPr id="7" name="Title 4"/>
          <p:cNvSpPr txBox="1">
            <a:spLocks/>
          </p:cNvSpPr>
          <p:nvPr/>
        </p:nvSpPr>
        <p:spPr>
          <a:xfrm>
            <a:off x="812800" y="863602"/>
            <a:ext cx="10566400" cy="1092199"/>
          </a:xfrm>
          <a:prstGeom prst="rect">
            <a:avLst/>
          </a:prstGeom>
        </p:spPr>
        <p:txBody>
          <a:bodyPr vert="horz" lIns="304800" tIns="60960" rIns="304800" bIns="60960" rtlCol="0" anchor="ctr" anchorCtr="0">
            <a:noAutofit/>
          </a:bodyPr>
          <a:lstStyle>
            <a:lvl1pPr algn="ctr" defTabSz="914400" rtl="0" eaLnBrk="1" latinLnBrk="0" hangingPunct="1">
              <a:lnSpc>
                <a:spcPts val="2600"/>
              </a:lnSpc>
              <a:spcBef>
                <a:spcPct val="0"/>
              </a:spcBef>
              <a:buNone/>
              <a:defRPr sz="3200" b="1" kern="1200" cap="all" spc="0" baseline="0">
                <a:solidFill>
                  <a:srgbClr val="000000"/>
                </a:solidFill>
                <a:latin typeface="+mn-lt"/>
                <a:ea typeface="+mj-ea"/>
                <a:cs typeface="+mj-cs"/>
              </a:defRPr>
            </a:lvl1pPr>
          </a:lstStyle>
          <a:p>
            <a:pPr algn="l"/>
            <a:r>
              <a:rPr lang="en-US" sz="3733" dirty="0">
                <a:solidFill>
                  <a:srgbClr val="FFFFFF"/>
                </a:solidFill>
              </a:rPr>
              <a:t>improvements</a:t>
            </a:r>
          </a:p>
        </p:txBody>
      </p:sp>
      <p:sp>
        <p:nvSpPr>
          <p:cNvPr id="8" name="Text Placeholder 5"/>
          <p:cNvSpPr txBox="1">
            <a:spLocks/>
          </p:cNvSpPr>
          <p:nvPr/>
        </p:nvSpPr>
        <p:spPr>
          <a:xfrm>
            <a:off x="914400" y="1397000"/>
            <a:ext cx="10464800" cy="4653280"/>
          </a:xfrm>
          <a:prstGeom prst="rect">
            <a:avLst/>
          </a:prstGeom>
        </p:spPr>
        <p:txBody>
          <a:bodyPr vert="horz" lIns="304800" tIns="60960" rIns="304800" bIns="60960" rtlCol="0" anchor="ctr" anchorCtr="0">
            <a:noAutofit/>
          </a:bodyPr>
          <a:lstStyle>
            <a:lvl1pPr marL="182880" indent="-182880" algn="l" defTabSz="914400" rtl="0" eaLnBrk="1" latinLnBrk="0" hangingPunct="1">
              <a:spcBef>
                <a:spcPct val="20000"/>
              </a:spcBef>
              <a:buSzPct val="75000"/>
              <a:buFont typeface="Wingdings" pitchFamily="2" charset="2"/>
              <a:buChar char="§"/>
              <a:defRPr sz="1800" kern="1200" cap="none" spc="0" baseline="0">
                <a:solidFill>
                  <a:srgbClr val="000000"/>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rgbClr val="000000"/>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rgbClr val="000000"/>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rgbClr val="000000"/>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800"/>
              </a:spcAft>
              <a:buNone/>
            </a:pPr>
            <a:r>
              <a:rPr lang="en-US" sz="2667" dirty="0"/>
              <a:t>Systematic </a:t>
            </a:r>
            <a:r>
              <a:rPr lang="en-US" sz="2667" b="1" dirty="0"/>
              <a:t>Improvements</a:t>
            </a:r>
          </a:p>
          <a:p>
            <a:pPr>
              <a:spcAft>
                <a:spcPts val="800"/>
              </a:spcAft>
            </a:pPr>
            <a:r>
              <a:rPr lang="en-US" sz="2133" dirty="0"/>
              <a:t>Collecting </a:t>
            </a:r>
            <a:r>
              <a:rPr lang="en-US" sz="2133" b="1" dirty="0"/>
              <a:t>data</a:t>
            </a:r>
          </a:p>
          <a:p>
            <a:pPr>
              <a:spcAft>
                <a:spcPts val="800"/>
              </a:spcAft>
            </a:pPr>
            <a:r>
              <a:rPr lang="en-US" sz="2133" dirty="0"/>
              <a:t>Remove </a:t>
            </a:r>
            <a:r>
              <a:rPr lang="en-US" sz="2133" b="1" dirty="0"/>
              <a:t>variation</a:t>
            </a:r>
          </a:p>
          <a:p>
            <a:pPr>
              <a:spcAft>
                <a:spcPts val="800"/>
              </a:spcAft>
            </a:pPr>
            <a:r>
              <a:rPr lang="en-US" sz="2133" b="1" dirty="0"/>
              <a:t>Evidence based </a:t>
            </a:r>
            <a:r>
              <a:rPr lang="en-US" sz="2133" dirty="0"/>
              <a:t>design</a:t>
            </a:r>
          </a:p>
          <a:p>
            <a:pPr>
              <a:spcAft>
                <a:spcPts val="800"/>
              </a:spcAft>
            </a:pPr>
            <a:r>
              <a:rPr lang="en-US" sz="2133" dirty="0"/>
              <a:t>Use of </a:t>
            </a:r>
            <a:r>
              <a:rPr lang="en-US" sz="2133" b="1" dirty="0"/>
              <a:t>technology</a:t>
            </a:r>
          </a:p>
          <a:p>
            <a:pPr>
              <a:spcAft>
                <a:spcPts val="800"/>
              </a:spcAft>
            </a:pPr>
            <a:r>
              <a:rPr lang="en-US" sz="2133" dirty="0"/>
              <a:t>Expand </a:t>
            </a:r>
            <a:r>
              <a:rPr lang="en-US" sz="2133" b="1" dirty="0"/>
              <a:t>research </a:t>
            </a:r>
          </a:p>
          <a:p>
            <a:pPr marL="0" indent="0">
              <a:spcAft>
                <a:spcPts val="800"/>
              </a:spcAft>
              <a:buNone/>
            </a:pPr>
            <a:endParaRPr lang="en-US" sz="1867" dirty="0"/>
          </a:p>
        </p:txBody>
      </p:sp>
      <p:pic>
        <p:nvPicPr>
          <p:cNvPr id="5122" name="Picture 2"/>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6807201" y="2404965"/>
            <a:ext cx="3204633" cy="204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17351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00723" y="0"/>
            <a:ext cx="10329984"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ysClr val="windowText" lastClr="000000">
                    <a:lumMod val="50000"/>
                    <a:lumOff val="50000"/>
                  </a:sysClr>
                </a:solidFill>
                <a:effectLst/>
                <a:uLnTx/>
                <a:uFillTx/>
                <a:latin typeface="Arial"/>
                <a:ea typeface="+mj-ea"/>
                <a:cs typeface="+mj-cs"/>
              </a:rPr>
              <a:t>Time for Questions and Comments</a:t>
            </a:r>
          </a:p>
        </p:txBody>
      </p:sp>
      <p:sp>
        <p:nvSpPr>
          <p:cNvPr id="5" name="TextBox 4"/>
          <p:cNvSpPr txBox="1"/>
          <p:nvPr/>
        </p:nvSpPr>
        <p:spPr>
          <a:xfrm>
            <a:off x="6849254" y="3463438"/>
            <a:ext cx="4672208" cy="923330"/>
          </a:xfrm>
          <a:prstGeom prst="rect">
            <a:avLst/>
          </a:prstGeom>
          <a:noFill/>
        </p:spPr>
        <p:txBody>
          <a:bodyPr wrap="square" rtlCol="0">
            <a:spAutoFit/>
          </a:bodyPr>
          <a:lstStyle/>
          <a:p>
            <a:pPr fontAlgn="base">
              <a:spcBef>
                <a:spcPct val="0"/>
              </a:spcBef>
              <a:spcAft>
                <a:spcPct val="0"/>
              </a:spcAft>
              <a:defRPr/>
            </a:pPr>
            <a:r>
              <a:rPr lang="en-US" sz="3600" b="1" dirty="0">
                <a:solidFill>
                  <a:srgbClr val="000000"/>
                </a:solidFill>
                <a:latin typeface="Arial" panose="020B0604020202020204" pitchFamily="34" charset="0"/>
                <a:cs typeface="Arial" panose="020B0604020202020204" pitchFamily="34" charset="0"/>
              </a:rPr>
              <a:t>Moderator</a:t>
            </a:r>
          </a:p>
          <a:p>
            <a:r>
              <a:rPr lang="en-US" dirty="0">
                <a:solidFill>
                  <a:prstClr val="black"/>
                </a:solidFill>
                <a:latin typeface="Arial"/>
              </a:rPr>
              <a:t>Yvonne Nagy, AIA, LEED AP</a:t>
            </a:r>
          </a:p>
        </p:txBody>
      </p:sp>
      <p:sp>
        <p:nvSpPr>
          <p:cNvPr id="2" name="Rectangle 1"/>
          <p:cNvSpPr/>
          <p:nvPr/>
        </p:nvSpPr>
        <p:spPr>
          <a:xfrm>
            <a:off x="615497" y="1666723"/>
            <a:ext cx="5827248" cy="2308324"/>
          </a:xfrm>
          <a:prstGeom prst="rect">
            <a:avLst/>
          </a:prstGeom>
          <a:noFill/>
        </p:spPr>
        <p:txBody>
          <a:bodyPr wrap="square" lIns="91440" tIns="45720" rIns="91440" bIns="45720">
            <a:spAutoFit/>
          </a:bodyPr>
          <a:lstStyle/>
          <a:p>
            <a:pPr algn="ctr"/>
            <a:r>
              <a:rPr lang="en-US" sz="1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3190470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lumMod val="50000"/>
                    <a:lumOff val="50000"/>
                  </a:sysClr>
                </a:solidFill>
                <a:effectLst/>
                <a:uLnTx/>
                <a:uFillTx/>
                <a:latin typeface="Arial"/>
                <a:ea typeface="+mj-ea"/>
                <a:cs typeface="+mj-cs"/>
              </a:rPr>
              <a:t>CES Credit</a:t>
            </a:r>
            <a:endParaRPr kumimoji="0" lang="en-US" sz="3600" b="0" i="0" u="none" strike="noStrike" kern="1200" cap="none" spc="0" normalizeH="0" baseline="0" noProof="0" dirty="0">
              <a:ln>
                <a:noFill/>
              </a:ln>
              <a:solidFill>
                <a:sysClr val="windowText" lastClr="000000">
                  <a:lumMod val="50000"/>
                  <a:lumOff val="50000"/>
                </a:sysClr>
              </a:solidFill>
              <a:effectLst/>
              <a:uLnTx/>
              <a:uFillTx/>
              <a:latin typeface="Arial"/>
              <a:ea typeface="+mj-ea"/>
              <a:cs typeface="+mj-cs"/>
            </a:endParaRPr>
          </a:p>
        </p:txBody>
      </p:sp>
      <p:sp>
        <p:nvSpPr>
          <p:cNvPr id="8" name="Content Placeholder 2"/>
          <p:cNvSpPr txBox="1">
            <a:spLocks/>
          </p:cNvSpPr>
          <p:nvPr/>
        </p:nvSpPr>
        <p:spPr>
          <a:xfrm>
            <a:off x="609600" y="1007955"/>
            <a:ext cx="10972800" cy="5059470"/>
          </a:xfrm>
          <a:prstGeom prst="rect">
            <a:avLst/>
          </a:prstGeom>
        </p:spPr>
        <p:txBody>
          <a:bodyPr vert="horz" lIns="91440" tIns="45720" rIns="91440" bIns="45720" rtlCol="0" anchor="t">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800"/>
              </a:spcAft>
              <a:buClrTx/>
              <a:buSzTx/>
              <a:buFont typeface="Arial"/>
              <a:buNone/>
              <a:tabLst/>
              <a:defRPr/>
            </a:pPr>
            <a:r>
              <a:rPr kumimoji="0" lang="en-US" sz="3000" b="0" i="0" u="none" strike="noStrike" kern="1200" cap="none" spc="0" normalizeH="0" baseline="0" noProof="0" dirty="0">
                <a:ln>
                  <a:noFill/>
                </a:ln>
                <a:solidFill>
                  <a:srgbClr val="0065B0"/>
                </a:solidFill>
                <a:effectLst/>
                <a:uLnTx/>
                <a:uFillTx/>
                <a:latin typeface="Arial"/>
                <a:ea typeface="+mn-ea"/>
                <a:cs typeface="+mn-cs"/>
              </a:rPr>
              <a:t>All attendees are eligible to receive:</a:t>
            </a:r>
            <a:r>
              <a:rPr kumimoji="0" lang="en-US" sz="3000" b="0" i="0" u="none" strike="noStrike" kern="1200" cap="none" spc="0" normalizeH="0" baseline="0" noProof="0" dirty="0">
                <a:ln>
                  <a:noFill/>
                </a:ln>
                <a:solidFill>
                  <a:sysClr val="windowText" lastClr="000000"/>
                </a:solidFill>
                <a:effectLst/>
                <a:uLnTx/>
                <a:uFillTx/>
                <a:latin typeface="Arial"/>
                <a:ea typeface="+mn-ea"/>
                <a:cs typeface="+mn-cs"/>
              </a:rPr>
              <a:t/>
            </a:r>
            <a:br>
              <a:rPr kumimoji="0" lang="en-US" sz="3000" b="0" i="0" u="none" strike="noStrike" kern="1200" cap="none" spc="0" normalizeH="0" baseline="0" noProof="0" dirty="0">
                <a:ln>
                  <a:noFill/>
                </a:ln>
                <a:solidFill>
                  <a:sysClr val="windowText" lastClr="000000"/>
                </a:solidFill>
                <a:effectLst/>
                <a:uLnTx/>
                <a:uFillTx/>
                <a:latin typeface="Arial"/>
                <a:ea typeface="+mn-ea"/>
                <a:cs typeface="+mn-cs"/>
              </a:rPr>
            </a:br>
            <a:r>
              <a:rPr kumimoji="0" lang="en-US" sz="3000" b="0" i="0" u="none" strike="noStrike" kern="1200" cap="none" spc="0" normalizeH="0" baseline="0" noProof="0" dirty="0">
                <a:ln>
                  <a:noFill/>
                </a:ln>
                <a:solidFill>
                  <a:srgbClr val="0065B0"/>
                </a:solidFill>
                <a:effectLst/>
                <a:uLnTx/>
                <a:uFillTx/>
                <a:latin typeface="Arial"/>
                <a:ea typeface="+mn-ea"/>
                <a:cs typeface="+mn-cs"/>
              </a:rPr>
              <a:t>1.0 HSW/CEU (AIA continuing education) </a:t>
            </a:r>
          </a:p>
          <a:p>
            <a:pPr marL="0" marR="0" lvl="0" indent="0" algn="l" defTabSz="457200" rtl="0" eaLnBrk="1" fontAlgn="auto" latinLnBrk="0" hangingPunct="1">
              <a:lnSpc>
                <a:spcPct val="100000"/>
              </a:lnSpc>
              <a:spcBef>
                <a:spcPts val="0"/>
              </a:spcBef>
              <a:spcAft>
                <a:spcPts val="1800"/>
              </a:spcAft>
              <a:buClrTx/>
              <a:buSzTx/>
              <a:buFont typeface="Arial"/>
              <a:buNone/>
              <a:tabLst/>
              <a:defRPr/>
            </a:pPr>
            <a:r>
              <a:rPr kumimoji="0" lang="en-US" sz="3000" b="0" i="0" u="none" strike="noStrike" kern="1200" cap="none" spc="0" normalizeH="0" baseline="0" noProof="0" dirty="0">
                <a:ln>
                  <a:noFill/>
                </a:ln>
                <a:solidFill>
                  <a:sysClr val="windowText" lastClr="000000"/>
                </a:solidFill>
                <a:effectLst/>
                <a:uLnTx/>
                <a:uFillTx/>
                <a:latin typeface="Arial"/>
                <a:ea typeface="+mn-ea"/>
                <a:cs typeface="+mn-cs"/>
              </a:rPr>
              <a:t>Attendees at your site can submit for credit by individually completing the webinar’s survey and report form. </a:t>
            </a:r>
            <a:r>
              <a:rPr kumimoji="0" lang="en-US" sz="3000" b="0" i="0" u="none" strike="noStrike" kern="1200" cap="none" spc="0" normalizeH="0" baseline="0" noProof="0" dirty="0">
                <a:ln>
                  <a:noFill/>
                </a:ln>
                <a:solidFill>
                  <a:srgbClr val="FF0000"/>
                </a:solidFill>
                <a:effectLst/>
                <a:uLnTx/>
                <a:uFillTx/>
                <a:latin typeface="Arial"/>
                <a:ea typeface="+mn-ea"/>
                <a:cs typeface="+mn-cs"/>
              </a:rPr>
              <a:t>The survey closes </a:t>
            </a:r>
            <a:r>
              <a:rPr kumimoji="0" lang="en-US" sz="3000" b="1" i="0" u="none" strike="noStrike" kern="1200" cap="none" spc="0" normalizeH="0" baseline="0" noProof="0" dirty="0">
                <a:ln>
                  <a:noFill/>
                </a:ln>
                <a:solidFill>
                  <a:srgbClr val="FF0000"/>
                </a:solidFill>
                <a:effectLst/>
                <a:uLnTx/>
                <a:uFillTx/>
                <a:latin typeface="Arial"/>
                <a:ea typeface="+mn-ea"/>
                <a:cs typeface="+mn-cs"/>
              </a:rPr>
              <a:t>Friday,</a:t>
            </a:r>
            <a:r>
              <a:rPr kumimoji="0" lang="en-US" sz="2800" b="1" i="0" u="none" strike="noStrike" kern="1200" cap="none" spc="0" normalizeH="0" baseline="0" noProof="0" dirty="0">
                <a:ln>
                  <a:noFill/>
                </a:ln>
                <a:solidFill>
                  <a:srgbClr val="FF0000"/>
                </a:solidFill>
                <a:effectLst/>
                <a:uLnTx/>
                <a:uFillTx/>
                <a:latin typeface="Arial"/>
                <a:ea typeface="+mn-ea"/>
                <a:cs typeface="+mn-cs"/>
              </a:rPr>
              <a:t> </a:t>
            </a:r>
            <a:r>
              <a:rPr lang="en-US" b="1" dirty="0" smtClean="0">
                <a:latin typeface="Arial"/>
              </a:rPr>
              <a:t>September 14</a:t>
            </a:r>
            <a:r>
              <a:rPr kumimoji="0" lang="en-US" sz="2800" b="1" i="0" u="none" strike="noStrike" kern="1200" cap="none" spc="0" normalizeH="0" noProof="0" dirty="0" smtClean="0">
                <a:ln>
                  <a:noFill/>
                </a:ln>
                <a:effectLst/>
                <a:uLnTx/>
                <a:uFillTx/>
                <a:latin typeface="Arial"/>
                <a:ea typeface="+mn-ea"/>
                <a:cs typeface="+mn-cs"/>
              </a:rPr>
              <a:t>, </a:t>
            </a:r>
            <a:r>
              <a:rPr kumimoji="0" lang="en-US" sz="2800" b="1" i="0" u="none" strike="noStrike" kern="1200" cap="none" spc="0" normalizeH="0" noProof="0" dirty="0">
                <a:ln>
                  <a:noFill/>
                </a:ln>
                <a:effectLst/>
                <a:uLnTx/>
                <a:uFillTx/>
                <a:latin typeface="Arial"/>
                <a:ea typeface="+mn-ea"/>
                <a:cs typeface="+mn-cs"/>
              </a:rPr>
              <a:t>2018 </a:t>
            </a:r>
            <a:r>
              <a:rPr kumimoji="0" lang="en-US" sz="3000" b="0" i="0" u="none" strike="noStrike" kern="1200" cap="none" spc="0" normalizeH="0" baseline="0" noProof="0" dirty="0">
                <a:ln>
                  <a:noFill/>
                </a:ln>
                <a:solidFill>
                  <a:srgbClr val="FF0000"/>
                </a:solidFill>
                <a:effectLst/>
                <a:uLnTx/>
                <a:uFillTx/>
                <a:latin typeface="Arial"/>
                <a:ea typeface="+mn-ea"/>
                <a:cs typeface="+mn-cs"/>
              </a:rPr>
              <a:t>at 12:30 am EDT.</a:t>
            </a:r>
          </a:p>
          <a:p>
            <a:pPr marL="0" lvl="0" indent="0">
              <a:spcBef>
                <a:spcPts val="0"/>
              </a:spcBef>
              <a:spcAft>
                <a:spcPts val="2400"/>
              </a:spcAft>
              <a:buNone/>
              <a:defRPr/>
            </a:pPr>
            <a:r>
              <a:rPr kumimoji="0" lang="en-US" sz="3000" b="0" i="0" u="none" strike="noStrike" kern="1200" cap="none" spc="0" normalizeH="0" baseline="0" noProof="0" dirty="0">
                <a:ln>
                  <a:noFill/>
                </a:ln>
                <a:solidFill>
                  <a:srgbClr val="0065B0"/>
                </a:solidFill>
                <a:effectLst/>
                <a:uLnTx/>
                <a:uFillTx/>
                <a:latin typeface="Arial"/>
                <a:ea typeface="+mn-ea"/>
                <a:cs typeface="+mn-cs"/>
              </a:rPr>
              <a:t>The URL to the webinar survey/form </a:t>
            </a:r>
            <a:r>
              <a:rPr lang="en-US" sz="5600" b="1" dirty="0" smtClean="0">
                <a:solidFill>
                  <a:srgbClr val="FF0000"/>
                </a:solidFill>
                <a:latin typeface="Arial"/>
              </a:rPr>
              <a:t>https://www.research.net/r/AAH1808 </a:t>
            </a:r>
            <a:r>
              <a:rPr kumimoji="0" lang="en-US" sz="2800" b="1" i="0" u="none" strike="noStrike" kern="1200" cap="none" spc="0" normalizeH="0" baseline="0" noProof="0" dirty="0" smtClean="0">
                <a:ln>
                  <a:noFill/>
                </a:ln>
                <a:solidFill>
                  <a:srgbClr val="00B0F0"/>
                </a:solidFill>
                <a:effectLst/>
                <a:uLnTx/>
                <a:uFillTx/>
                <a:latin typeface="Arial"/>
                <a:ea typeface="+mn-ea"/>
                <a:cs typeface="+mn-cs"/>
              </a:rPr>
              <a:t> </a:t>
            </a:r>
            <a:r>
              <a:rPr kumimoji="0" lang="en-US" sz="3000" b="0" i="0" u="none" strike="noStrike" kern="1200" cap="none" spc="0" normalizeH="0" baseline="0" noProof="0" dirty="0" smtClean="0">
                <a:ln>
                  <a:noFill/>
                </a:ln>
                <a:solidFill>
                  <a:srgbClr val="0065B0"/>
                </a:solidFill>
                <a:effectLst/>
                <a:uLnTx/>
                <a:uFillTx/>
                <a:latin typeface="Arial"/>
                <a:ea typeface="+mn-ea"/>
                <a:cs typeface="+mn-cs"/>
              </a:rPr>
              <a:t>will </a:t>
            </a:r>
            <a:r>
              <a:rPr kumimoji="0" lang="en-US" sz="3000" b="0" i="0" u="none" strike="noStrike" kern="1200" cap="none" spc="0" normalizeH="0" baseline="0" noProof="0" dirty="0">
                <a:ln>
                  <a:noFill/>
                </a:ln>
                <a:solidFill>
                  <a:srgbClr val="0065B0"/>
                </a:solidFill>
                <a:effectLst/>
                <a:uLnTx/>
                <a:uFillTx/>
                <a:latin typeface="Arial"/>
                <a:ea typeface="+mn-ea"/>
                <a:cs typeface="+mn-cs"/>
              </a:rPr>
              <a:t>be emailed to the person who registered your site. </a:t>
            </a:r>
          </a:p>
          <a:p>
            <a:pPr marL="0" indent="0">
              <a:spcBef>
                <a:spcPts val="0"/>
              </a:spcBef>
              <a:spcAft>
                <a:spcPts val="2400"/>
              </a:spcAft>
              <a:buNone/>
              <a:defRPr/>
            </a:pPr>
            <a:r>
              <a:rPr lang="en-US" sz="3000" dirty="0">
                <a:solidFill>
                  <a:sysClr val="windowText" lastClr="000000"/>
                </a:solidFill>
                <a:latin typeface="Arial"/>
              </a:rPr>
              <a:t>More continuing education questions?  Email . . . </a:t>
            </a:r>
            <a:r>
              <a:rPr lang="en-US" sz="3000" dirty="0">
                <a:solidFill>
                  <a:sysClr val="windowText" lastClr="000000"/>
                </a:solidFill>
                <a:latin typeface="Arial"/>
                <a:hlinkClick r:id="rId3"/>
              </a:rPr>
              <a:t>knowledgecommunit</a:t>
            </a:r>
            <a:r>
              <a:rPr lang="en-US" sz="3000" dirty="0">
                <a:solidFill>
                  <a:srgbClr val="6666FF"/>
                </a:solidFill>
                <a:latin typeface="Arial"/>
                <a:hlinkClick r:id="rId3"/>
              </a:rPr>
              <a:t>ies</a:t>
            </a:r>
            <a:r>
              <a:rPr lang="en-US" sz="3000" dirty="0">
                <a:solidFill>
                  <a:sysClr val="windowText" lastClr="000000"/>
                </a:solidFill>
                <a:latin typeface="Arial"/>
                <a:hlinkClick r:id="rId3"/>
              </a:rPr>
              <a:t>@aia.org</a:t>
            </a:r>
            <a:r>
              <a:rPr lang="en-US" sz="3000" dirty="0">
                <a:solidFill>
                  <a:sysClr val="windowText" lastClr="000000"/>
                </a:solidFill>
                <a:latin typeface="Arial"/>
              </a:rPr>
              <a:t>. </a:t>
            </a:r>
          </a:p>
          <a:p>
            <a:pPr marL="0" lvl="0" indent="0">
              <a:spcBef>
                <a:spcPts val="0"/>
              </a:spcBef>
              <a:spcAft>
                <a:spcPts val="2400"/>
              </a:spcAft>
              <a:buNone/>
              <a:defRPr/>
            </a:pPr>
            <a:endParaRPr kumimoji="0" lang="en-US" sz="3000" b="0" i="0" u="none" strike="noStrike" kern="1200" cap="none" spc="0" normalizeH="0" baseline="0" noProof="0" dirty="0">
              <a:ln>
                <a:noFill/>
              </a:ln>
              <a:solidFill>
                <a:srgbClr val="0065B0"/>
              </a:solidFill>
              <a:effectLst/>
              <a:uLnTx/>
              <a:uFillTx/>
              <a:latin typeface="Arial"/>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533171632"/>
      </p:ext>
    </p:extLst>
  </p:cSld>
  <p:clrMapOvr>
    <a:masterClrMapping/>
  </p:clrMapOvr>
  <mc:AlternateContent xmlns:mc="http://schemas.openxmlformats.org/markup-compatibility/2006" xmlns:p14="http://schemas.microsoft.com/office/powerpoint/2010/main">
    <mc:Choice Requires="p14">
      <p:transition p14:dur="10" advClick="0" advTm="25000"/>
    </mc:Choice>
    <mc:Fallback xmlns="">
      <p:transition advClick="0" advTm="2500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9283" y="0"/>
            <a:ext cx="11213431"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lumMod val="50000"/>
                    <a:lumOff val="50000"/>
                  </a:sysClr>
                </a:solidFill>
                <a:effectLst/>
                <a:uLnTx/>
                <a:uFillTx/>
                <a:latin typeface="Arial"/>
                <a:ea typeface="+mj-ea"/>
                <a:cs typeface="+mj-cs"/>
              </a:rPr>
              <a:t>Join us at The Academy of Architecture for Health!</a:t>
            </a:r>
            <a:endParaRPr kumimoji="0" lang="en-US" sz="3600" b="1" i="0" u="none" strike="noStrike" kern="1200" cap="none" spc="0" normalizeH="0" baseline="0" noProof="0" dirty="0">
              <a:ln>
                <a:noFill/>
              </a:ln>
              <a:solidFill>
                <a:sysClr val="windowText" lastClr="000000">
                  <a:lumMod val="50000"/>
                  <a:lumOff val="50000"/>
                </a:sysClr>
              </a:solidFill>
              <a:effectLst/>
              <a:uLnTx/>
              <a:uFillTx/>
              <a:latin typeface="Arial"/>
              <a:ea typeface="+mj-ea"/>
              <a:cs typeface="+mj-cs"/>
            </a:endParaRPr>
          </a:p>
        </p:txBody>
      </p:sp>
      <p:sp>
        <p:nvSpPr>
          <p:cNvPr id="6" name="Content Placeholder 2"/>
          <p:cNvSpPr txBox="1">
            <a:spLocks/>
          </p:cNvSpPr>
          <p:nvPr/>
        </p:nvSpPr>
        <p:spPr>
          <a:xfrm>
            <a:off x="489283" y="1002631"/>
            <a:ext cx="11213431" cy="48560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spcBef>
                <a:spcPts val="0"/>
              </a:spcBef>
              <a:spcAft>
                <a:spcPts val="600"/>
              </a:spcAft>
              <a:buClrTx/>
              <a:buSzTx/>
              <a:buFont typeface="Arial"/>
              <a:buNone/>
              <a:tabLst/>
              <a:defRPr/>
            </a:pPr>
            <a:r>
              <a:rPr kumimoji="0" lang="en-US" b="1" i="0" u="none" strike="noStrike" kern="1200" cap="none" spc="0" normalizeH="0" baseline="0" noProof="0" dirty="0">
                <a:ln>
                  <a:noFill/>
                </a:ln>
                <a:solidFill>
                  <a:sysClr val="windowText" lastClr="000000"/>
                </a:solidFill>
                <a:effectLst/>
                <a:uLnTx/>
                <a:uFillTx/>
                <a:latin typeface="Arial"/>
                <a:ea typeface="+mn-ea"/>
                <a:cs typeface="+mn-cs"/>
              </a:rPr>
              <a:t>•	Receive Academy Update newsletters </a:t>
            </a:r>
          </a:p>
          <a:p>
            <a:pPr marL="0" marR="0" lvl="0" indent="0" algn="l" defTabSz="457200" rtl="0" eaLnBrk="1" fontAlgn="auto" latinLnBrk="0" hangingPunct="1">
              <a:spcBef>
                <a:spcPts val="0"/>
              </a:spcBef>
              <a:spcAft>
                <a:spcPts val="600"/>
              </a:spcAft>
              <a:buClrTx/>
              <a:buSzTx/>
              <a:buFont typeface="Arial"/>
              <a:buNone/>
              <a:tabLst/>
              <a:defRPr/>
            </a:pPr>
            <a:r>
              <a:rPr kumimoji="0" lang="en-US" b="1" i="0" u="none" strike="noStrike" kern="1200" cap="none" spc="0" normalizeH="0" baseline="0" noProof="0" dirty="0">
                <a:ln>
                  <a:noFill/>
                </a:ln>
                <a:solidFill>
                  <a:sysClr val="windowText" lastClr="000000"/>
                </a:solidFill>
                <a:effectLst/>
                <a:uLnTx/>
                <a:uFillTx/>
                <a:latin typeface="Arial"/>
                <a:ea typeface="+mn-ea"/>
                <a:cs typeface="+mn-cs"/>
              </a:rPr>
              <a:t>•	Access to resources </a:t>
            </a:r>
          </a:p>
          <a:p>
            <a:pPr marL="742950" marR="0" lvl="1" indent="-342900" algn="l" defTabSz="4572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65B0"/>
                </a:solidFill>
                <a:effectLst/>
                <a:uLnTx/>
                <a:uFillTx/>
                <a:latin typeface="Arial"/>
                <a:ea typeface="+mn-ea"/>
                <a:cs typeface="+mn-cs"/>
              </a:rPr>
              <a:t>Knowledge Repository</a:t>
            </a:r>
          </a:p>
          <a:p>
            <a:pPr marL="742950" marR="0" lvl="1" indent="-342900" algn="l" defTabSz="4572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65B0"/>
                </a:solidFill>
                <a:effectLst/>
                <a:uLnTx/>
                <a:uFillTx/>
                <a:latin typeface="Arial"/>
                <a:ea typeface="+mn-ea"/>
                <a:cs typeface="+mn-cs"/>
              </a:rPr>
              <a:t>Webinars</a:t>
            </a:r>
          </a:p>
          <a:p>
            <a:pPr marL="742950" marR="0" lvl="1" indent="-342900" algn="l" defTabSz="4572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65B0"/>
                </a:solidFill>
                <a:effectLst/>
                <a:uLnTx/>
                <a:uFillTx/>
                <a:latin typeface="Arial"/>
                <a:ea typeface="+mn-ea"/>
                <a:cs typeface="+mn-cs"/>
              </a:rPr>
              <a:t>Award programs</a:t>
            </a:r>
          </a:p>
          <a:p>
            <a:pPr marL="742950" marR="0" lvl="1" indent="-342900" algn="l" defTabSz="4572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65B0"/>
                </a:solidFill>
                <a:effectLst/>
                <a:uLnTx/>
                <a:uFillTx/>
                <a:latin typeface="Arial"/>
                <a:ea typeface="+mn-ea"/>
                <a:cs typeface="+mn-cs"/>
              </a:rPr>
              <a:t>Scholarships, Fellowships</a:t>
            </a:r>
          </a:p>
          <a:p>
            <a:pPr marL="742950" marR="0" lvl="1" indent="-342900" algn="l" defTabSz="4572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65B0"/>
                </a:solidFill>
                <a:effectLst/>
                <a:uLnTx/>
                <a:uFillTx/>
                <a:latin typeface="Arial"/>
                <a:ea typeface="+mn-ea"/>
                <a:cs typeface="+mn-cs"/>
              </a:rPr>
              <a:t>Emerging professionals benefits</a:t>
            </a:r>
          </a:p>
          <a:p>
            <a:pPr marL="742950" marR="0" lvl="1" indent="-342900" algn="l" defTabSz="4572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65B0"/>
                </a:solidFill>
                <a:effectLst/>
                <a:uLnTx/>
                <a:uFillTx/>
                <a:latin typeface="Arial"/>
                <a:ea typeface="+mn-ea"/>
                <a:cs typeface="+mn-cs"/>
              </a:rPr>
              <a:t>National and regional conferences and events</a:t>
            </a:r>
          </a:p>
          <a:p>
            <a:pPr marL="742950" marR="0" lvl="1" indent="-342900" algn="l" defTabSz="457200" rtl="0" eaLnBrk="1" fontAlgn="auto" latinLnBrk="0" hangingPunct="1">
              <a:lnSpc>
                <a:spcPct val="120000"/>
              </a:lnSpc>
              <a:spcBef>
                <a:spcPts val="0"/>
              </a:spcBef>
              <a:spcAft>
                <a:spcPts val="6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srgbClr val="0065B0"/>
                </a:solidFill>
                <a:effectLst/>
                <a:uLnTx/>
                <a:uFillTx/>
                <a:latin typeface="Arial"/>
                <a:ea typeface="+mn-ea"/>
                <a:cs typeface="+mn-cs"/>
              </a:rPr>
              <a:t>Social media, publications, blogs and Twitter </a:t>
            </a:r>
          </a:p>
        </p:txBody>
      </p:sp>
    </p:spTree>
    <p:extLst>
      <p:ext uri="{BB962C8B-B14F-4D97-AF65-F5344CB8AC3E}">
        <p14:creationId xmlns:p14="http://schemas.microsoft.com/office/powerpoint/2010/main" val="410502587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6499"/>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6749"/>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6999"/>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7249"/>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7499"/>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7749"/>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7999"/>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11098"/>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ysClr val="windowText" lastClr="000000">
                    <a:lumMod val="50000"/>
                    <a:lumOff val="50000"/>
                  </a:sysClr>
                </a:solidFill>
                <a:effectLst/>
                <a:uLnTx/>
                <a:uFillTx/>
                <a:latin typeface="Arial"/>
                <a:ea typeface="+mj-ea"/>
                <a:cs typeface="+mj-cs"/>
              </a:rPr>
              <a:t>To join us or update your account go to . .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878" y="1474278"/>
            <a:ext cx="8042297" cy="4217602"/>
          </a:xfrm>
          <a:prstGeom prst="rect">
            <a:avLst/>
          </a:prstGeom>
        </p:spPr>
      </p:pic>
      <p:sp>
        <p:nvSpPr>
          <p:cNvPr id="8" name="TextBox 7"/>
          <p:cNvSpPr txBox="1"/>
          <p:nvPr/>
        </p:nvSpPr>
        <p:spPr>
          <a:xfrm>
            <a:off x="609600" y="889503"/>
            <a:ext cx="3479321" cy="584775"/>
          </a:xfrm>
          <a:prstGeom prst="rect">
            <a:avLst/>
          </a:prstGeom>
          <a:solidFill>
            <a:srgbClr val="FFFF00"/>
          </a:solidFill>
        </p:spPr>
        <p:txBody>
          <a:bodyPr wrap="square" rtlCol="0">
            <a:spAutoFit/>
          </a:bodyPr>
          <a:lstStyle/>
          <a:p>
            <a:r>
              <a:rPr lang="en-US" sz="3200" b="1" dirty="0">
                <a:solidFill>
                  <a:prstClr val="black"/>
                </a:solidFill>
                <a:latin typeface="Arial"/>
              </a:rPr>
              <a:t>www.aia.org/aah</a:t>
            </a:r>
          </a:p>
        </p:txBody>
      </p:sp>
      <p:cxnSp>
        <p:nvCxnSpPr>
          <p:cNvPr id="9" name="Straight Arrow Connector 8"/>
          <p:cNvCxnSpPr/>
          <p:nvPr/>
        </p:nvCxnSpPr>
        <p:spPr>
          <a:xfrm flipH="1" flipV="1">
            <a:off x="9127958" y="5573956"/>
            <a:ext cx="278138" cy="184666"/>
          </a:xfrm>
          <a:prstGeom prst="straightConnector1">
            <a:avLst/>
          </a:prstGeom>
          <a:noFill/>
          <a:ln w="63500" cap="flat" cmpd="sng" algn="ctr">
            <a:solidFill>
              <a:srgbClr val="FF0000"/>
            </a:solidFill>
            <a:prstDash val="solid"/>
            <a:tailEnd type="triangle"/>
          </a:ln>
          <a:effectLst>
            <a:outerShdw blurRad="40000" dist="20000" dir="5400000" rotWithShape="0">
              <a:srgbClr val="000000">
                <a:alpha val="38000"/>
              </a:srgbClr>
            </a:outerShdw>
          </a:effectLst>
        </p:spPr>
      </p:cxnSp>
      <p:sp>
        <p:nvSpPr>
          <p:cNvPr id="10" name="TextBox 9"/>
          <p:cNvSpPr txBox="1"/>
          <p:nvPr/>
        </p:nvSpPr>
        <p:spPr>
          <a:xfrm>
            <a:off x="9526412" y="5573956"/>
            <a:ext cx="2134285" cy="584775"/>
          </a:xfrm>
          <a:prstGeom prst="rect">
            <a:avLst/>
          </a:prstGeom>
          <a:solidFill>
            <a:srgbClr val="FFFF00"/>
          </a:solidFill>
        </p:spPr>
        <p:txBody>
          <a:bodyPr wrap="square" rtlCol="0">
            <a:spAutoFit/>
          </a:bodyPr>
          <a:lstStyle/>
          <a:p>
            <a:r>
              <a:rPr lang="en-US" sz="3200" dirty="0">
                <a:solidFill>
                  <a:prstClr val="black"/>
                </a:solidFill>
                <a:latin typeface="Arial"/>
              </a:rPr>
              <a:t>Click here </a:t>
            </a:r>
          </a:p>
        </p:txBody>
      </p:sp>
    </p:spTree>
    <p:extLst>
      <p:ext uri="{BB962C8B-B14F-4D97-AF65-F5344CB8AC3E}">
        <p14:creationId xmlns:p14="http://schemas.microsoft.com/office/powerpoint/2010/main" val="332371165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99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79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656493" y="0"/>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50000"/>
                    <a:lumOff val="50000"/>
                  </a:schemeClr>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ysClr val="windowText" lastClr="000000">
                    <a:lumMod val="50000"/>
                    <a:lumOff val="50000"/>
                  </a:sysClr>
                </a:solidFill>
                <a:effectLst/>
                <a:uLnTx/>
                <a:uFillTx/>
                <a:latin typeface="Arial"/>
                <a:ea typeface="+mj-ea"/>
                <a:cs typeface="+mj-cs"/>
              </a:rPr>
              <a:t>Upcoming Webinars* </a:t>
            </a:r>
            <a:endParaRPr kumimoji="0" lang="en-US" sz="3600" b="0" i="0" u="none" strike="noStrike" kern="1200" cap="none" spc="0" normalizeH="0" baseline="0" noProof="0" dirty="0">
              <a:ln>
                <a:noFill/>
              </a:ln>
              <a:solidFill>
                <a:sysClr val="windowText" lastClr="000000">
                  <a:lumMod val="50000"/>
                  <a:lumOff val="50000"/>
                </a:sysClr>
              </a:solidFill>
              <a:effectLst/>
              <a:uLnTx/>
              <a:uFillTx/>
              <a:latin typeface="Arial"/>
              <a:ea typeface="+mj-ea"/>
              <a:cs typeface="+mj-cs"/>
            </a:endParaRPr>
          </a:p>
        </p:txBody>
      </p:sp>
      <p:graphicFrame>
        <p:nvGraphicFramePr>
          <p:cNvPr id="7" name="Content Placeholder 7"/>
          <p:cNvGraphicFramePr>
            <a:graphicFrameLocks/>
          </p:cNvGraphicFramePr>
          <p:nvPr>
            <p:extLst>
              <p:ext uri="{D42A27DB-BD31-4B8C-83A1-F6EECF244321}">
                <p14:modId xmlns:p14="http://schemas.microsoft.com/office/powerpoint/2010/main" val="741232817"/>
              </p:ext>
            </p:extLst>
          </p:nvPr>
        </p:nvGraphicFramePr>
        <p:xfrm>
          <a:off x="656493" y="838900"/>
          <a:ext cx="10972800" cy="3558370"/>
        </p:xfrm>
        <a:graphic>
          <a:graphicData uri="http://schemas.openxmlformats.org/drawingml/2006/table">
            <a:tbl>
              <a:tblPr/>
              <a:tblGrid>
                <a:gridCol w="939824">
                  <a:extLst>
                    <a:ext uri="{9D8B030D-6E8A-4147-A177-3AD203B41FA5}">
                      <a16:colId xmlns:a16="http://schemas.microsoft.com/office/drawing/2014/main" xmlns="" val="20000"/>
                    </a:ext>
                  </a:extLst>
                </a:gridCol>
                <a:gridCol w="3756197">
                  <a:extLst>
                    <a:ext uri="{9D8B030D-6E8A-4147-A177-3AD203B41FA5}">
                      <a16:colId xmlns:a16="http://schemas.microsoft.com/office/drawing/2014/main" xmlns="" val="20001"/>
                    </a:ext>
                  </a:extLst>
                </a:gridCol>
                <a:gridCol w="6276779">
                  <a:extLst>
                    <a:ext uri="{9D8B030D-6E8A-4147-A177-3AD203B41FA5}">
                      <a16:colId xmlns:a16="http://schemas.microsoft.com/office/drawing/2014/main" xmlns="" val="20002"/>
                    </a:ext>
                  </a:extLst>
                </a:gridCol>
              </a:tblGrid>
              <a:tr h="45300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2800" b="1" dirty="0">
                          <a:latin typeface="Calibri"/>
                          <a:ea typeface="Times New Roman"/>
                          <a:cs typeface="Times New Roman"/>
                        </a:rPr>
                        <a:t>Date</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2800" b="1" dirty="0">
                          <a:latin typeface="Calibri"/>
                          <a:ea typeface="Times New Roman"/>
                          <a:cs typeface="Times New Roman"/>
                        </a:rPr>
                        <a:t>Series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2800" b="1" dirty="0">
                          <a:latin typeface="Calibri"/>
                          <a:ea typeface="Times New Roman"/>
                          <a:cs typeface="Times New Roman"/>
                        </a:rPr>
                        <a:t>Topic</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xmlns="" val="10000"/>
                  </a:ext>
                </a:extLst>
              </a:tr>
              <a:tr h="83605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800" b="1" i="0" u="none" strike="noStrike" baseline="0" dirty="0" smtClean="0">
                          <a:solidFill>
                            <a:schemeClr val="tx1"/>
                          </a:solidFill>
                          <a:effectLst/>
                          <a:latin typeface="Arial Narrow" panose="020B0606020202030204" pitchFamily="34" charset="0"/>
                        </a:rPr>
                        <a:t>10.09</a:t>
                      </a:r>
                      <a:endParaRPr lang="en-US" sz="2800" b="1" i="0" u="none" strike="noStrike" baseline="0" dirty="0">
                        <a:solidFill>
                          <a:schemeClr val="tx1"/>
                        </a:solidFill>
                        <a:effectLst/>
                        <a:latin typeface="Arial Narrow" panose="020B0606020202030204" pitchFamily="34" charset="0"/>
                      </a:endParaRPr>
                    </a:p>
                  </a:txBody>
                  <a:tcPr marL="7620" marR="7620" marT="76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0" kern="1200" baseline="0" dirty="0">
                          <a:solidFill>
                            <a:schemeClr val="tx1"/>
                          </a:solidFill>
                          <a:latin typeface="Arial Narrow" panose="020B0606020202030204" pitchFamily="34" charset="0"/>
                          <a:ea typeface="+mn-ea"/>
                          <a:cs typeface="+mn-cs"/>
                        </a:rPr>
                        <a:t>Case </a:t>
                      </a:r>
                      <a:r>
                        <a:rPr lang="en-US" sz="2800" b="1" i="0" kern="1200" baseline="0" dirty="0" smtClean="0">
                          <a:solidFill>
                            <a:schemeClr val="tx1"/>
                          </a:solidFill>
                          <a:latin typeface="Arial Narrow" panose="020B0606020202030204" pitchFamily="34" charset="0"/>
                          <a:ea typeface="+mn-ea"/>
                          <a:cs typeface="+mn-cs"/>
                        </a:rPr>
                        <a:t>Study</a:t>
                      </a:r>
                      <a:endParaRPr lang="en-US" sz="2800" b="1" i="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kern="1200" baseline="0" dirty="0" smtClean="0">
                          <a:solidFill>
                            <a:schemeClr val="tx1"/>
                          </a:solidFill>
                          <a:latin typeface="Arial Narrow" panose="020B0606020202030204" pitchFamily="34" charset="0"/>
                          <a:ea typeface="+mn-ea"/>
                          <a:cs typeface="+mn-cs"/>
                        </a:rPr>
                        <a:t>Award Winning Overseas Healthcare</a:t>
                      </a:r>
                      <a:endParaRPr lang="en-US" sz="2800" b="1" i="0" kern="1200" baseline="0" dirty="0">
                        <a:solidFill>
                          <a:schemeClr val="tx1"/>
                        </a:solidFill>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i="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020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800" b="1" i="0" u="none" strike="noStrike" baseline="0" dirty="0" smtClean="0">
                          <a:solidFill>
                            <a:schemeClr val="tx1"/>
                          </a:solidFill>
                          <a:effectLst/>
                          <a:latin typeface="Arial Narrow" panose="020B0606020202030204" pitchFamily="34" charset="0"/>
                        </a:rPr>
                        <a:t>11.06</a:t>
                      </a:r>
                      <a:endParaRPr lang="en-US" sz="2800" b="1" i="0" u="none" strike="noStrike" baseline="0" dirty="0">
                        <a:solidFill>
                          <a:schemeClr val="tx1"/>
                        </a:solidFill>
                        <a:effectLst/>
                        <a:latin typeface="Arial Narrow" panose="020B0606020202030204" pitchFamily="34" charset="0"/>
                      </a:endParaRPr>
                    </a:p>
                  </a:txBody>
                  <a:tcPr marL="7620" marR="7620" marT="76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0" kern="1200" baseline="0" dirty="0" smtClean="0">
                          <a:solidFill>
                            <a:schemeClr val="tx1"/>
                          </a:solidFill>
                          <a:latin typeface="Arial Narrow" panose="020B0606020202030204" pitchFamily="34" charset="0"/>
                          <a:ea typeface="+mn-ea"/>
                          <a:cs typeface="+mn-cs"/>
                        </a:rPr>
                        <a:t>“Out of the Box” (OTB) </a:t>
                      </a:r>
                      <a:endParaRPr lang="en-US" sz="2800" b="1" i="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kern="1200" baseline="0" dirty="0" smtClean="0">
                          <a:solidFill>
                            <a:schemeClr val="tx1"/>
                          </a:solidFill>
                          <a:latin typeface="Arial Narrow" panose="020B0606020202030204" pitchFamily="34" charset="0"/>
                          <a:ea typeface="+mn-ea"/>
                          <a:cs typeface="+mn-cs"/>
                        </a:rPr>
                        <a:t>Creativity</a:t>
                      </a:r>
                      <a:endParaRPr lang="en-US" sz="2800" b="1" i="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3121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800" b="1" i="0" u="none" strike="noStrike" baseline="0" dirty="0" smtClean="0">
                          <a:solidFill>
                            <a:schemeClr val="tx1"/>
                          </a:solidFill>
                          <a:effectLst/>
                          <a:latin typeface="Arial Narrow" panose="020B0606020202030204" pitchFamily="34" charset="0"/>
                        </a:rPr>
                        <a:t>12.11</a:t>
                      </a:r>
                      <a:endParaRPr lang="en-US" sz="2800" b="1" i="0" u="none" strike="noStrike" baseline="0" dirty="0">
                        <a:solidFill>
                          <a:schemeClr val="tx1"/>
                        </a:solidFill>
                        <a:effectLst/>
                        <a:latin typeface="Arial Narrow" panose="020B0606020202030204" pitchFamily="34" charset="0"/>
                      </a:endParaRPr>
                    </a:p>
                  </a:txBody>
                  <a:tcPr marL="7620" marR="7620" marT="76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0" kern="1200" baseline="0" dirty="0">
                          <a:solidFill>
                            <a:schemeClr val="tx1"/>
                          </a:solidFill>
                          <a:latin typeface="Arial Narrow" panose="020B0606020202030204" pitchFamily="34" charset="0"/>
                          <a:ea typeface="+mn-ea"/>
                          <a:cs typeface="+mn-cs"/>
                        </a:rPr>
                        <a:t>HC 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kern="1200" baseline="0" dirty="0" smtClean="0">
                          <a:solidFill>
                            <a:schemeClr val="tx1"/>
                          </a:solidFill>
                          <a:latin typeface="Arial Narrow" panose="020B0606020202030204" pitchFamily="34" charset="0"/>
                          <a:ea typeface="+mn-ea"/>
                          <a:cs typeface="+mn-cs"/>
                        </a:rPr>
                        <a:t>Psych Safe Rooms</a:t>
                      </a:r>
                      <a:endParaRPr lang="en-US" sz="2800" b="1" i="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8" name="TextBox 2"/>
          <p:cNvSpPr txBox="1">
            <a:spLocks noChangeArrowheads="1"/>
          </p:cNvSpPr>
          <p:nvPr/>
        </p:nvSpPr>
        <p:spPr bwMode="auto">
          <a:xfrm>
            <a:off x="2675792" y="4971840"/>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prstClr val="black"/>
                </a:solidFill>
                <a:effectLst/>
                <a:uLnTx/>
                <a:uFillTx/>
                <a:latin typeface="Arial" charset="0"/>
                <a:cs typeface="Arial" charset="0"/>
              </a:rPr>
              <a:t>*Dates and topics are subject to change</a:t>
            </a:r>
          </a:p>
        </p:txBody>
      </p:sp>
      <p:sp>
        <p:nvSpPr>
          <p:cNvPr id="9" name="Content Placeholder 6"/>
          <p:cNvSpPr txBox="1">
            <a:spLocks/>
          </p:cNvSpPr>
          <p:nvPr/>
        </p:nvSpPr>
        <p:spPr>
          <a:xfrm>
            <a:off x="1220164" y="5411304"/>
            <a:ext cx="9845457" cy="5522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sysClr val="windowText" lastClr="000000"/>
                </a:solidFill>
                <a:effectLst/>
                <a:uLnTx/>
                <a:uFillTx/>
                <a:latin typeface="Arial"/>
                <a:ea typeface="+mn-ea"/>
                <a:cs typeface="+mn-cs"/>
              </a:rPr>
              <a:t>Visit </a:t>
            </a:r>
            <a:r>
              <a:rPr kumimoji="0" lang="en-US" sz="2800" b="0" i="0" u="none" strike="noStrike" kern="1200" cap="none" spc="0" normalizeH="0" baseline="0" noProof="0" dirty="0">
                <a:ln>
                  <a:noFill/>
                </a:ln>
                <a:solidFill>
                  <a:sysClr val="windowText" lastClr="000000"/>
                </a:solidFill>
                <a:effectLst/>
                <a:uLnTx/>
                <a:uFillTx/>
                <a:latin typeface="Arial"/>
                <a:ea typeface="+mn-ea"/>
                <a:cs typeface="+mn-cs"/>
                <a:hlinkClick r:id="rId3"/>
              </a:rPr>
              <a:t>www.aia.org/aah</a:t>
            </a:r>
            <a:r>
              <a:rPr kumimoji="0" lang="en-US" sz="2800" b="0" i="0" u="none" strike="noStrike" kern="1200" cap="none" spc="0" normalizeH="0" baseline="0" noProof="0" dirty="0">
                <a:ln>
                  <a:noFill/>
                </a:ln>
                <a:solidFill>
                  <a:sysClr val="windowText" lastClr="000000"/>
                </a:solidFill>
                <a:effectLst/>
                <a:uLnTx/>
                <a:uFillTx/>
                <a:latin typeface="Arial"/>
                <a:ea typeface="+mn-ea"/>
                <a:cs typeface="+mn-cs"/>
              </a:rPr>
              <a:t> for more information and to register. </a:t>
            </a:r>
          </a:p>
        </p:txBody>
      </p:sp>
    </p:spTree>
    <p:extLst>
      <p:ext uri="{BB962C8B-B14F-4D97-AF65-F5344CB8AC3E}">
        <p14:creationId xmlns:p14="http://schemas.microsoft.com/office/powerpoint/2010/main" val="3190326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705853" y="1922097"/>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ts val="1800"/>
              </a:spcAft>
              <a:buClrTx/>
              <a:buSzTx/>
              <a:buFont typeface="Arial"/>
              <a:buNone/>
              <a:tabLst/>
              <a:defRPr/>
            </a:pPr>
            <a:r>
              <a:rPr kumimoji="0" lang="en-US" sz="2800" b="1" i="0" u="none" strike="noStrike" kern="1200" cap="none" spc="0" normalizeH="0" baseline="0" noProof="0" dirty="0">
                <a:ln>
                  <a:noFill/>
                </a:ln>
                <a:solidFill>
                  <a:srgbClr val="000000"/>
                </a:solidFill>
                <a:effectLst/>
                <a:uLnTx/>
                <a:uFillTx/>
                <a:latin typeface="Arial"/>
                <a:ea typeface="+mn-ea"/>
                <a:cs typeface="+mn-cs"/>
              </a:rPr>
              <a:t>Presenter</a:t>
            </a:r>
          </a:p>
          <a:p>
            <a:pPr marL="0" marR="0" lvl="0" indent="0" algn="l" defTabSz="457200" rtl="0" eaLnBrk="1" fontAlgn="base" latinLnBrk="0" hangingPunct="1">
              <a:lnSpc>
                <a:spcPct val="100000"/>
              </a:lnSpc>
              <a:spcBef>
                <a:spcPct val="0"/>
              </a:spcBef>
              <a:spcAft>
                <a:spcPts val="1800"/>
              </a:spcAft>
              <a:buClrTx/>
              <a:buSzTx/>
              <a:buFont typeface="Arial"/>
              <a:buNone/>
              <a:tabLst/>
              <a:defRPr/>
            </a:pPr>
            <a:endParaRPr lang="en-US" b="1" dirty="0">
              <a:solidFill>
                <a:srgbClr val="000000"/>
              </a:solidFill>
              <a:latin typeface="Arial"/>
            </a:endParaRPr>
          </a:p>
          <a:p>
            <a:pPr marL="0" marR="0" lvl="0" indent="0" algn="l" defTabSz="457200" rtl="0" eaLnBrk="1" fontAlgn="base" latinLnBrk="0" hangingPunct="1">
              <a:lnSpc>
                <a:spcPct val="100000"/>
              </a:lnSpc>
              <a:spcBef>
                <a:spcPct val="0"/>
              </a:spcBef>
              <a:spcAft>
                <a:spcPts val="1800"/>
              </a:spcAft>
              <a:buClrTx/>
              <a:buSzTx/>
              <a:buFont typeface="Arial"/>
              <a:buNone/>
              <a:tabLst/>
              <a:defRPr/>
            </a:pPr>
            <a:endParaRPr kumimoji="0" lang="en-US" sz="2800" b="1" i="0" u="none" strike="noStrike" kern="1200" cap="none" spc="0" normalizeH="0" baseline="0" noProof="0" dirty="0">
              <a:ln>
                <a:noFill/>
              </a:ln>
              <a:solidFill>
                <a:srgbClr val="000000"/>
              </a:solidFill>
              <a:effectLst/>
              <a:uLnTx/>
              <a:uFillTx/>
              <a:latin typeface="Arial"/>
              <a:ea typeface="+mn-ea"/>
              <a:cs typeface="+mn-cs"/>
            </a:endParaRPr>
          </a:p>
          <a:p>
            <a:pPr marL="0" indent="0">
              <a:buNone/>
            </a:pPr>
            <a:r>
              <a:rPr lang="en-US" sz="2400" b="1" dirty="0">
                <a:solidFill>
                  <a:prstClr val="black"/>
                </a:solidFill>
                <a:latin typeface="Arial"/>
              </a:rPr>
              <a:t>              </a:t>
            </a:r>
            <a:endParaRPr kumimoji="0" lang="en-US" sz="28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8" name="TextBox 7"/>
          <p:cNvSpPr txBox="1"/>
          <p:nvPr/>
        </p:nvSpPr>
        <p:spPr>
          <a:xfrm>
            <a:off x="782053" y="4185078"/>
            <a:ext cx="5692888" cy="830997"/>
          </a:xfrm>
          <a:prstGeom prst="rect">
            <a:avLst/>
          </a:prstGeom>
          <a:noFill/>
        </p:spPr>
        <p:txBody>
          <a:bodyPr wrap="square" rtlCol="0">
            <a:spAutoFit/>
          </a:bodyPr>
          <a:lstStyle/>
          <a:p>
            <a:r>
              <a:rPr lang="en-US" sz="2400" b="1" dirty="0">
                <a:latin typeface="Arial"/>
              </a:rPr>
              <a:t>Dave Redemske, ACHA, CCHP, ASHE </a:t>
            </a:r>
          </a:p>
          <a:p>
            <a:r>
              <a:rPr lang="en-US" sz="2400" dirty="0" smtClean="0">
                <a:latin typeface="Arial"/>
              </a:rPr>
              <a:t>HDR</a:t>
            </a:r>
            <a:endParaRPr lang="en-US" sz="2400" dirty="0">
              <a:latin typeface="Arial"/>
            </a:endParaRPr>
          </a:p>
        </p:txBody>
      </p:sp>
      <p:sp>
        <p:nvSpPr>
          <p:cNvPr id="5" name="Rectangle 4"/>
          <p:cNvSpPr/>
          <p:nvPr/>
        </p:nvSpPr>
        <p:spPr>
          <a:xfrm>
            <a:off x="705853" y="868996"/>
            <a:ext cx="10674717" cy="646331"/>
          </a:xfrm>
          <a:prstGeom prst="rect">
            <a:avLst/>
          </a:prstGeom>
        </p:spPr>
        <p:txBody>
          <a:bodyPr wrap="none">
            <a:spAutoFit/>
          </a:bodyPr>
          <a:lstStyle/>
          <a:p>
            <a:pPr lvl="0">
              <a:spcBef>
                <a:spcPts val="0"/>
              </a:spcBef>
              <a:spcAft>
                <a:spcPts val="1200"/>
              </a:spcAft>
              <a:defRPr/>
            </a:pPr>
            <a:r>
              <a:rPr lang="en-US" sz="3600" b="1" dirty="0">
                <a:latin typeface="Arial"/>
              </a:rPr>
              <a:t>Providing Healthcare in the Prison Environment</a:t>
            </a:r>
          </a:p>
        </p:txBody>
      </p:sp>
      <p:pic>
        <p:nvPicPr>
          <p:cNvPr id="2" name="Picture 1"/>
          <p:cNvPicPr>
            <a:picLocks noChangeAspect="1"/>
          </p:cNvPicPr>
          <p:nvPr/>
        </p:nvPicPr>
        <p:blipFill>
          <a:blip r:embed="rId3"/>
          <a:stretch>
            <a:fillRect/>
          </a:stretch>
        </p:blipFill>
        <p:spPr>
          <a:xfrm>
            <a:off x="845113" y="2395375"/>
            <a:ext cx="2293271" cy="1789704"/>
          </a:xfrm>
          <a:prstGeom prst="rect">
            <a:avLst/>
          </a:prstGeom>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448" t="13213" r="7414" b="12678"/>
          <a:stretch/>
        </p:blipFill>
        <p:spPr bwMode="auto">
          <a:xfrm>
            <a:off x="7199588" y="1660636"/>
            <a:ext cx="3953409" cy="421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29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3048"/>
            <a:ext cx="12192000" cy="686409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3"/>
          <p:cNvSpPr>
            <a:spLocks noChangeAspect="1" noChangeArrowheads="1" noTextEdit="1"/>
          </p:cNvSpPr>
          <p:nvPr/>
        </p:nvSpPr>
        <p:spPr bwMode="auto">
          <a:xfrm>
            <a:off x="7236883" y="0"/>
            <a:ext cx="49551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13" name="AutoShape 7"/>
          <p:cNvSpPr>
            <a:spLocks noChangeAspect="1" noChangeArrowheads="1" noTextEdit="1"/>
          </p:cNvSpPr>
          <p:nvPr/>
        </p:nvSpPr>
        <p:spPr bwMode="auto">
          <a:xfrm>
            <a:off x="0" y="2611968"/>
            <a:ext cx="9374717" cy="424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36" name="Freeform 6"/>
          <p:cNvSpPr>
            <a:spLocks noChangeAspect="1" noEditPoints="1"/>
          </p:cNvSpPr>
          <p:nvPr/>
        </p:nvSpPr>
        <p:spPr bwMode="auto">
          <a:xfrm>
            <a:off x="1320800" y="5164154"/>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121920" tIns="60960" rIns="121920" bIns="60960" numCol="1" anchor="t" anchorCtr="0" compatLnSpc="1">
            <a:prstTxWarp prst="textNoShape">
              <a:avLst/>
            </a:prstTxWarp>
          </a:bodyPr>
          <a:lstStyle/>
          <a:p>
            <a:endParaRPr lang="en-US" sz="2400">
              <a:solidFill>
                <a:srgbClr val="000000"/>
              </a:solidFill>
            </a:endParaRPr>
          </a:p>
        </p:txBody>
      </p:sp>
      <p:sp>
        <p:nvSpPr>
          <p:cNvPr id="25" name="TextBox 24"/>
          <p:cNvSpPr txBox="1"/>
          <p:nvPr/>
        </p:nvSpPr>
        <p:spPr>
          <a:xfrm>
            <a:off x="1219200" y="1172003"/>
            <a:ext cx="4064000" cy="2298065"/>
          </a:xfrm>
          <a:prstGeom prst="rect">
            <a:avLst/>
          </a:prstGeom>
          <a:noFill/>
        </p:spPr>
        <p:txBody>
          <a:bodyPr wrap="square" rtlCol="0">
            <a:spAutoFit/>
          </a:bodyPr>
          <a:lstStyle/>
          <a:p>
            <a:pPr>
              <a:lnSpc>
                <a:spcPts val="4267"/>
              </a:lnSpc>
            </a:pPr>
            <a:r>
              <a:rPr lang="en-US" sz="4267" dirty="0">
                <a:solidFill>
                  <a:srgbClr val="000000"/>
                </a:solidFill>
              </a:rPr>
              <a:t>PROVIDING </a:t>
            </a:r>
            <a:r>
              <a:rPr lang="en-US" sz="4267" b="1" dirty="0">
                <a:solidFill>
                  <a:srgbClr val="FFFFFF"/>
                </a:solidFill>
              </a:rPr>
              <a:t>HEALTHCARE</a:t>
            </a:r>
            <a:r>
              <a:rPr lang="en-US" sz="4267" dirty="0">
                <a:solidFill>
                  <a:srgbClr val="FFFFFF"/>
                </a:solidFill>
              </a:rPr>
              <a:t> </a:t>
            </a:r>
            <a:r>
              <a:rPr lang="en-US" sz="4267" dirty="0">
                <a:solidFill>
                  <a:srgbClr val="000000"/>
                </a:solidFill>
              </a:rPr>
              <a:t/>
            </a:r>
            <a:br>
              <a:rPr lang="en-US" sz="4267" dirty="0">
                <a:solidFill>
                  <a:srgbClr val="000000"/>
                </a:solidFill>
              </a:rPr>
            </a:br>
            <a:r>
              <a:rPr lang="en-US" sz="4267" dirty="0">
                <a:solidFill>
                  <a:srgbClr val="000000"/>
                </a:solidFill>
              </a:rPr>
              <a:t>IN THE </a:t>
            </a:r>
            <a:r>
              <a:rPr lang="en-US" sz="4267" b="1" dirty="0">
                <a:solidFill>
                  <a:srgbClr val="000000"/>
                </a:solidFill>
              </a:rPr>
              <a:t>PRISON</a:t>
            </a:r>
            <a:r>
              <a:rPr lang="en-US" sz="4267" dirty="0">
                <a:solidFill>
                  <a:srgbClr val="000000"/>
                </a:solidFill>
              </a:rPr>
              <a:t> ENVIRONMENT</a:t>
            </a:r>
          </a:p>
        </p:txBody>
      </p:sp>
      <p:sp>
        <p:nvSpPr>
          <p:cNvPr id="38" name="TextBox 37"/>
          <p:cNvSpPr txBox="1"/>
          <p:nvPr/>
        </p:nvSpPr>
        <p:spPr>
          <a:xfrm>
            <a:off x="1219201" y="3429000"/>
            <a:ext cx="3371849" cy="1077026"/>
          </a:xfrm>
          <a:prstGeom prst="rect">
            <a:avLst/>
          </a:prstGeom>
          <a:noFill/>
        </p:spPr>
        <p:txBody>
          <a:bodyPr wrap="square" rtlCol="0">
            <a:spAutoFit/>
          </a:bodyPr>
          <a:lstStyle/>
          <a:p>
            <a:r>
              <a:rPr lang="en-US" sz="2133" dirty="0">
                <a:solidFill>
                  <a:srgbClr val="000000"/>
                </a:solidFill>
              </a:rPr>
              <a:t>what services belong behind bars and what services belong in the community setting?</a:t>
            </a:r>
          </a:p>
        </p:txBody>
      </p:sp>
      <p:sp>
        <p:nvSpPr>
          <p:cNvPr id="2" name="TextBox 1"/>
          <p:cNvSpPr txBox="1"/>
          <p:nvPr/>
        </p:nvSpPr>
        <p:spPr>
          <a:xfrm>
            <a:off x="2641600" y="5171758"/>
            <a:ext cx="8670834" cy="461665"/>
          </a:xfrm>
          <a:prstGeom prst="rect">
            <a:avLst/>
          </a:prstGeom>
          <a:noFill/>
        </p:spPr>
        <p:txBody>
          <a:bodyPr wrap="square" rtlCol="0">
            <a:spAutoFit/>
          </a:bodyPr>
          <a:lstStyle/>
          <a:p>
            <a:r>
              <a:rPr lang="en-US" sz="2400" dirty="0">
                <a:solidFill>
                  <a:srgbClr val="000000"/>
                </a:solidFill>
              </a:rPr>
              <a:t>David Redemske, </a:t>
            </a:r>
            <a:r>
              <a:rPr lang="en-US" sz="2400" dirty="0" smtClean="0">
                <a:solidFill>
                  <a:srgbClr val="000000"/>
                </a:solidFill>
              </a:rPr>
              <a:t>ACHA, CCHP, ASHE </a:t>
            </a:r>
            <a:r>
              <a:rPr lang="en-US" sz="2400" dirty="0">
                <a:solidFill>
                  <a:srgbClr val="000000"/>
                </a:solidFill>
              </a:rPr>
              <a:t>– Principal, Health Planning</a:t>
            </a:r>
          </a:p>
        </p:txBody>
      </p:sp>
    </p:spTree>
    <p:extLst>
      <p:ext uri="{BB962C8B-B14F-4D97-AF65-F5344CB8AC3E}">
        <p14:creationId xmlns:p14="http://schemas.microsoft.com/office/powerpoint/2010/main" val="18234530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DR_Base_16-9_CAPS_WhtBkgd_0916">
  <a:themeElements>
    <a:clrScheme name="HDR White-Brights">
      <a:dk1>
        <a:srgbClr val="54585A"/>
      </a:dk1>
      <a:lt1>
        <a:srgbClr val="000000"/>
      </a:lt1>
      <a:dk2>
        <a:srgbClr val="FFFFFF"/>
      </a:dk2>
      <a:lt2>
        <a:srgbClr val="A8A99E"/>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HDR_Base_16-9_CAPS_WhtBkgd_0916">
  <a:themeElements>
    <a:clrScheme name="Custom 16">
      <a:dk1>
        <a:srgbClr val="54585A"/>
      </a:dk1>
      <a:lt1>
        <a:srgbClr val="000000"/>
      </a:lt1>
      <a:dk2>
        <a:srgbClr val="FFFFFF"/>
      </a:dk2>
      <a:lt2>
        <a:srgbClr val="A8A99E"/>
      </a:lt2>
      <a:accent1>
        <a:srgbClr val="FFC600"/>
      </a:accent1>
      <a:accent2>
        <a:srgbClr val="A8A99E"/>
      </a:accent2>
      <a:accent3>
        <a:srgbClr val="CE0058"/>
      </a:accent3>
      <a:accent4>
        <a:srgbClr val="FF8200"/>
      </a:accent4>
      <a:accent5>
        <a:srgbClr val="4298B5"/>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3927</TotalTime>
  <Words>4873</Words>
  <Application>Microsoft Office PowerPoint</Application>
  <PresentationFormat>Widescreen</PresentationFormat>
  <Paragraphs>620</Paragraphs>
  <Slides>77</Slides>
  <Notes>34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77</vt:i4>
      </vt:variant>
    </vt:vector>
  </HeadingPairs>
  <TitlesOfParts>
    <vt:vector size="92" baseType="lpstr">
      <vt:lpstr>MS PGothic</vt:lpstr>
      <vt:lpstr>MS PGothic</vt:lpstr>
      <vt:lpstr>Arial</vt:lpstr>
      <vt:lpstr>Arial Black</vt:lpstr>
      <vt:lpstr>Arial Narrow</vt:lpstr>
      <vt:lpstr>Calibri</vt:lpstr>
      <vt:lpstr>Calibri Light</vt:lpstr>
      <vt:lpstr>Courier New</vt:lpstr>
      <vt:lpstr>Times New Roman</vt:lpstr>
      <vt:lpstr>Wingdings</vt:lpstr>
      <vt:lpstr>Office Theme</vt:lpstr>
      <vt:lpstr>Custom Design</vt:lpstr>
      <vt:lpstr>1_Custom Design</vt:lpstr>
      <vt:lpstr>HDR_Base_16-9_CAPS_WhtBkgd_0916</vt:lpstr>
      <vt:lpstr>1_HDR_Base_16-9_CAPS_WhtBkgd_0916</vt:lpstr>
      <vt:lpstr>Academy of Architecture for Health  On-line Professional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OF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vt:lpstr>
      <vt:lpstr>policy decisions</vt:lpstr>
      <vt:lpstr>standard of care</vt:lpstr>
      <vt:lpstr>PowerPoint Presentation</vt:lpstr>
      <vt:lpstr>PowerPoint Presentation</vt:lpstr>
      <vt:lpstr>PowerPoint Presentation</vt:lpstr>
      <vt:lpstr>PowerPoint Presentation</vt:lpstr>
      <vt:lpstr>PowerPoint Presentation</vt:lpstr>
      <vt:lpstr>PowerPoint Presentation</vt:lpstr>
      <vt:lpstr>connections</vt:lpstr>
      <vt:lpstr>PowerPoint Presentation</vt:lpstr>
      <vt:lpstr>PowerPoint Presentation</vt:lpstr>
      <vt:lpstr>connections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vt:lpstr>
      <vt:lpstr>elder care</vt:lpstr>
      <vt:lpstr>Elder care</vt:lpstr>
      <vt:lpstr>Elder care</vt:lpstr>
      <vt:lpstr>PowerPoint Presentation</vt:lpstr>
      <vt:lpstr>palliative care</vt:lpstr>
      <vt:lpstr>palliative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health care</vt:lpstr>
      <vt:lpstr>Mental health care</vt:lpstr>
      <vt:lpstr>PowerPoint Presentation</vt:lpstr>
      <vt:lpstr>PowerPoint Presentation</vt:lpstr>
      <vt:lpstr>PowerPoint Presentation</vt:lpstr>
      <vt:lpstr>Women’s health care</vt:lpstr>
      <vt:lpstr>Women’s health care</vt:lpstr>
      <vt:lpstr>Women’s health care</vt:lpstr>
      <vt:lpstr>PowerPoint Presentation</vt:lpstr>
      <vt:lpstr>Conclusions </vt:lpstr>
      <vt:lpstr>Conclusions </vt:lpstr>
      <vt:lpstr>checklist </vt:lpstr>
      <vt:lpstr>checklist </vt:lpstr>
      <vt:lpstr>checklist </vt:lpstr>
      <vt:lpstr>checklist </vt:lpstr>
      <vt:lpstr>Conclusions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Rosse, Isabella</dc:creator>
  <cp:lastModifiedBy>Rosse, Isabella</cp:lastModifiedBy>
  <cp:revision>278</cp:revision>
  <cp:lastPrinted>2018-02-01T16:30:04Z</cp:lastPrinted>
  <dcterms:created xsi:type="dcterms:W3CDTF">2017-02-23T18:39:38Z</dcterms:created>
  <dcterms:modified xsi:type="dcterms:W3CDTF">2018-09-10T20:43:29Z</dcterms:modified>
</cp:coreProperties>
</file>