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68" r:id="rId2"/>
    <p:sldId id="307" r:id="rId3"/>
    <p:sldId id="265" r:id="rId4"/>
    <p:sldId id="318" r:id="rId5"/>
    <p:sldId id="319" r:id="rId6"/>
    <p:sldId id="320" r:id="rId7"/>
    <p:sldId id="317" r:id="rId8"/>
    <p:sldId id="269" r:id="rId9"/>
    <p:sldId id="270" r:id="rId10"/>
    <p:sldId id="271" r:id="rId11"/>
    <p:sldId id="299" r:id="rId12"/>
    <p:sldId id="272" r:id="rId13"/>
    <p:sldId id="273" r:id="rId14"/>
    <p:sldId id="274" r:id="rId15"/>
    <p:sldId id="302" r:id="rId16"/>
    <p:sldId id="275" r:id="rId17"/>
    <p:sldId id="300" r:id="rId18"/>
    <p:sldId id="291" r:id="rId19"/>
    <p:sldId id="294" r:id="rId20"/>
    <p:sldId id="295" r:id="rId21"/>
    <p:sldId id="296" r:id="rId22"/>
    <p:sldId id="289" r:id="rId23"/>
    <p:sldId id="276" r:id="rId24"/>
    <p:sldId id="303" r:id="rId25"/>
    <p:sldId id="321" r:id="rId26"/>
    <p:sldId id="281" r:id="rId27"/>
    <p:sldId id="324" r:id="rId28"/>
    <p:sldId id="277" r:id="rId29"/>
    <p:sldId id="297" r:id="rId30"/>
    <p:sldId id="322" r:id="rId31"/>
    <p:sldId id="287" r:id="rId32"/>
    <p:sldId id="298" r:id="rId33"/>
    <p:sldId id="323" r:id="rId34"/>
    <p:sldId id="286" r:id="rId35"/>
    <p:sldId id="288" r:id="rId36"/>
    <p:sldId id="280" r:id="rId37"/>
    <p:sldId id="311" r:id="rId38"/>
    <p:sldId id="315" r:id="rId39"/>
    <p:sldId id="309" r:id="rId40"/>
    <p:sldId id="282" r:id="rId41"/>
    <p:sldId id="290" r:id="rId42"/>
    <p:sldId id="310" r:id="rId43"/>
    <p:sldId id="284" r:id="rId44"/>
    <p:sldId id="264" r:id="rId45"/>
    <p:sldId id="314" r:id="rId46"/>
    <p:sldId id="313" r:id="rId47"/>
    <p:sldId id="267"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6666FF"/>
    <a:srgbClr val="E2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64889" autoAdjust="0"/>
  </p:normalViewPr>
  <p:slideViewPr>
    <p:cSldViewPr snapToGrid="0">
      <p:cViewPr varScale="1">
        <p:scale>
          <a:sx n="79" d="100"/>
          <a:sy n="79" d="100"/>
        </p:scale>
        <p:origin x="1086" y="-12"/>
      </p:cViewPr>
      <p:guideLst>
        <p:guide orient="horz" pos="2160"/>
        <p:guide pos="3840"/>
      </p:guideLst>
    </p:cSldViewPr>
  </p:slideViewPr>
  <p:notesTextViewPr>
    <p:cViewPr>
      <p:scale>
        <a:sx n="3" d="2"/>
        <a:sy n="3" d="2"/>
      </p:scale>
      <p:origin x="0" y="-10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BA3C8D6-97EA-4D5C-A259-1B72C0D54877}" type="datetimeFigureOut">
              <a:rPr lang="en-US" smtClean="0"/>
              <a:t>8/3/2016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A06C27AD-398E-424D-B057-9208A9D2BB42}" type="slidenum">
              <a:rPr lang="en-US" smtClean="0"/>
              <a:t>‹#›</a:t>
            </a:fld>
            <a:endParaRPr lang="en-US"/>
          </a:p>
        </p:txBody>
      </p:sp>
    </p:spTree>
    <p:extLst>
      <p:ext uri="{BB962C8B-B14F-4D97-AF65-F5344CB8AC3E}">
        <p14:creationId xmlns:p14="http://schemas.microsoft.com/office/powerpoint/2010/main" val="131898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smtClean="0">
                <a:solidFill>
                  <a:srgbClr val="FF0000"/>
                </a:solidFill>
              </a:rPr>
              <a:t>MODERATOR:</a:t>
            </a:r>
          </a:p>
          <a:p>
            <a:endParaRPr lang="en-US" dirty="0" smtClean="0"/>
          </a:p>
          <a:p>
            <a:r>
              <a:rPr lang="en-US" b="1" dirty="0" smtClean="0"/>
              <a:t>Welcome to “Patient Safety Fundamentals for Health Care Architects” part of the AIA Academy of Architecture for Health HC 101 Series.</a:t>
            </a:r>
          </a:p>
          <a:p>
            <a:endParaRPr lang="en-US" b="1" dirty="0" smtClean="0"/>
          </a:p>
          <a:p>
            <a:r>
              <a:rPr lang="en-US" b="1" dirty="0" smtClean="0"/>
              <a:t>I’m Tom Clark, today’s moderator.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1</a:t>
            </a:fld>
            <a:endParaRPr lang="en-US"/>
          </a:p>
        </p:txBody>
      </p:sp>
    </p:spTree>
    <p:extLst>
      <p:ext uri="{BB962C8B-B14F-4D97-AF65-F5344CB8AC3E}">
        <p14:creationId xmlns:p14="http://schemas.microsoft.com/office/powerpoint/2010/main" val="21863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A code must be adopted by a jurisdiction to have statutory authority.</a:t>
            </a:r>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10</a:t>
            </a:fld>
            <a:endParaRPr lang="en-US"/>
          </a:p>
        </p:txBody>
      </p:sp>
    </p:spTree>
    <p:extLst>
      <p:ext uri="{BB962C8B-B14F-4D97-AF65-F5344CB8AC3E}">
        <p14:creationId xmlns:p14="http://schemas.microsoft.com/office/powerpoint/2010/main" val="224268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NFPA 99 goes beyond fire safety issues</a:t>
            </a:r>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11</a:t>
            </a:fld>
            <a:endParaRPr lang="en-US"/>
          </a:p>
        </p:txBody>
      </p:sp>
    </p:spTree>
    <p:extLst>
      <p:ext uri="{BB962C8B-B14F-4D97-AF65-F5344CB8AC3E}">
        <p14:creationId xmlns:p14="http://schemas.microsoft.com/office/powerpoint/2010/main" val="262244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Those empowered to enforce a code adopted by a jurisdiction are Authorities Having Jurisdiction or AHJ’s</a:t>
            </a:r>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12</a:t>
            </a:fld>
            <a:endParaRPr lang="en-US"/>
          </a:p>
        </p:txBody>
      </p:sp>
    </p:spTree>
    <p:extLst>
      <p:ext uri="{BB962C8B-B14F-4D97-AF65-F5344CB8AC3E}">
        <p14:creationId xmlns:p14="http://schemas.microsoft.com/office/powerpoint/2010/main" val="186087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Four independent organizations with a common interest in patient safety created the “Joint Commission” in 1951</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13</a:t>
            </a:fld>
            <a:endParaRPr lang="en-US"/>
          </a:p>
        </p:txBody>
      </p:sp>
    </p:spTree>
    <p:extLst>
      <p:ext uri="{BB962C8B-B14F-4D97-AF65-F5344CB8AC3E}">
        <p14:creationId xmlns:p14="http://schemas.microsoft.com/office/powerpoint/2010/main" val="174927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The roles of NFPA and The Joint Commission had been in-place with state and local jurisdictions for well over a decade before the start of federal Medicare, Medicaid and CMS.</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14</a:t>
            </a:fld>
            <a:endParaRPr lang="en-US"/>
          </a:p>
        </p:txBody>
      </p:sp>
    </p:spTree>
    <p:extLst>
      <p:ext uri="{BB962C8B-B14F-4D97-AF65-F5344CB8AC3E}">
        <p14:creationId xmlns:p14="http://schemas.microsoft.com/office/powerpoint/2010/main" val="38380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b="1" dirty="0" smtClean="0"/>
          </a:p>
          <a:p>
            <a:r>
              <a:rPr lang="en-US" b="1" dirty="0" smtClean="0"/>
              <a:t>We are</a:t>
            </a:r>
            <a:r>
              <a:rPr lang="en-US" b="1" baseline="0" dirty="0" smtClean="0"/>
              <a:t> taking questions for a mid-session Q&amp;A break.  Please type questions and comments in the text dialog box on your screen.</a:t>
            </a:r>
            <a:endParaRPr lang="en-US" b="1" dirty="0" smtClean="0"/>
          </a:p>
        </p:txBody>
      </p:sp>
      <p:sp>
        <p:nvSpPr>
          <p:cNvPr id="4" name="Slide Number Placeholder 3"/>
          <p:cNvSpPr>
            <a:spLocks noGrp="1"/>
          </p:cNvSpPr>
          <p:nvPr>
            <p:ph type="sldNum" sz="quarter" idx="10"/>
          </p:nvPr>
        </p:nvSpPr>
        <p:spPr/>
        <p:txBody>
          <a:bodyPr/>
          <a:lstStyle/>
          <a:p>
            <a:fld id="{394D6065-FF82-4406-9761-E1B9FAFA78FA}" type="slidenum">
              <a:rPr lang="en-US" smtClean="0"/>
              <a:t>15</a:t>
            </a:fld>
            <a:endParaRPr lang="en-US"/>
          </a:p>
        </p:txBody>
      </p:sp>
    </p:spTree>
    <p:extLst>
      <p:ext uri="{BB962C8B-B14F-4D97-AF65-F5344CB8AC3E}">
        <p14:creationId xmlns:p14="http://schemas.microsoft.com/office/powerpoint/2010/main" val="355396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Having failed to keep itself current with national code updates, CMS created many unnecessary compliance issues for hospital architecture.  The recent adoption of the 2012 code occurred just in time to miss the 2016 edition.</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16</a:t>
            </a:fld>
            <a:endParaRPr lang="en-US"/>
          </a:p>
        </p:txBody>
      </p:sp>
    </p:spTree>
    <p:extLst>
      <p:ext uri="{BB962C8B-B14F-4D97-AF65-F5344CB8AC3E}">
        <p14:creationId xmlns:p14="http://schemas.microsoft.com/office/powerpoint/2010/main" val="411388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Not willing to leave well enough alone, CMS made its own modifications to NFPA 101 and 99 – summarized in the following slides</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17</a:t>
            </a:fld>
            <a:endParaRPr lang="en-US"/>
          </a:p>
        </p:txBody>
      </p:sp>
    </p:spTree>
    <p:extLst>
      <p:ext uri="{BB962C8B-B14F-4D97-AF65-F5344CB8AC3E}">
        <p14:creationId xmlns:p14="http://schemas.microsoft.com/office/powerpoint/2010/main" val="428175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18</a:t>
            </a:fld>
            <a:endParaRPr lang="en-US"/>
          </a:p>
        </p:txBody>
      </p:sp>
    </p:spTree>
    <p:extLst>
      <p:ext uri="{BB962C8B-B14F-4D97-AF65-F5344CB8AC3E}">
        <p14:creationId xmlns:p14="http://schemas.microsoft.com/office/powerpoint/2010/main" val="90079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19</a:t>
            </a:fld>
            <a:endParaRPr lang="en-US"/>
          </a:p>
        </p:txBody>
      </p:sp>
    </p:spTree>
    <p:extLst>
      <p:ext uri="{BB962C8B-B14F-4D97-AF65-F5344CB8AC3E}">
        <p14:creationId xmlns:p14="http://schemas.microsoft.com/office/powerpoint/2010/main" val="263923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The Academy has adopted a multi-channel approach to on-line continuing education to provide emerging professionals, journeymen, and master professionals with convenient and economical opportunities to develop their chosen area of interest. </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2</a:t>
            </a:fld>
            <a:endParaRPr lang="en-US"/>
          </a:p>
        </p:txBody>
      </p:sp>
    </p:spTree>
    <p:extLst>
      <p:ext uri="{BB962C8B-B14F-4D97-AF65-F5344CB8AC3E}">
        <p14:creationId xmlns:p14="http://schemas.microsoft.com/office/powerpoint/2010/main" val="390525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r>
              <a:rPr lang="en-US" baseline="0" dirty="0" smtClean="0"/>
              <a:t>PRESENTER</a:t>
            </a:r>
            <a:endParaRPr lang="en-US"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20</a:t>
            </a:fld>
            <a:endParaRPr lang="en-US"/>
          </a:p>
        </p:txBody>
      </p:sp>
    </p:spTree>
    <p:extLst>
      <p:ext uri="{BB962C8B-B14F-4D97-AF65-F5344CB8AC3E}">
        <p14:creationId xmlns:p14="http://schemas.microsoft.com/office/powerpoint/2010/main" val="201576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Here is where to learn more about CMS and its adoption of NFPA 101 and </a:t>
            </a:r>
            <a:r>
              <a:rPr lang="en-US" b="1" dirty="0" smtClean="0"/>
              <a:t>99</a:t>
            </a:r>
          </a:p>
          <a:p>
            <a:endParaRPr lang="en-US" b="1" dirty="0" smtClean="0"/>
          </a:p>
          <a:p>
            <a:r>
              <a:rPr lang="en-US" b="1" dirty="0" smtClean="0"/>
              <a:t>No need to copy these links.  You or the individual who registered your site will receive an email one hour after completion of this session giving a link to the webinar Survey/Report Form.  The form needs be completed individually for an attendee to get AIA/CES credit.  Once completed you will have access to an AIA Knowledge Community folder that will include your AIA/CES certificate, a PDF of this presentation, and a transcript of attendee questions with presenter response.</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21</a:t>
            </a:fld>
            <a:endParaRPr lang="en-US"/>
          </a:p>
        </p:txBody>
      </p:sp>
    </p:spTree>
    <p:extLst>
      <p:ext uri="{BB962C8B-B14F-4D97-AF65-F5344CB8AC3E}">
        <p14:creationId xmlns:p14="http://schemas.microsoft.com/office/powerpoint/2010/main" val="285172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It’s time to check our Q&amp;A in-box.</a:t>
            </a:r>
            <a:r>
              <a:rPr lang="en-US" b="1" baseline="0" dirty="0" smtClean="0"/>
              <a:t>  If you have not already, please type questions and comments in the text dialog box on your screen.  We can always get to your submission later in the session.</a:t>
            </a:r>
          </a:p>
          <a:p>
            <a:endParaRPr lang="en-US" baseline="0" dirty="0" smtClean="0"/>
          </a:p>
          <a:p>
            <a:r>
              <a:rPr lang="en-US" u="sng" baseline="0" dirty="0" smtClean="0"/>
              <a:t>HOST TO READ SELECTED QUESTIONS / COMMENTS TO THE PRESENTER</a:t>
            </a:r>
          </a:p>
        </p:txBody>
      </p:sp>
      <p:sp>
        <p:nvSpPr>
          <p:cNvPr id="4" name="Slide Number Placeholder 3"/>
          <p:cNvSpPr>
            <a:spLocks noGrp="1"/>
          </p:cNvSpPr>
          <p:nvPr>
            <p:ph type="sldNum" sz="quarter" idx="10"/>
          </p:nvPr>
        </p:nvSpPr>
        <p:spPr/>
        <p:txBody>
          <a:bodyPr/>
          <a:lstStyle/>
          <a:p>
            <a:fld id="{394D6065-FF82-4406-9761-E1B9FAFA78FA}" type="slidenum">
              <a:rPr lang="en-US" smtClean="0"/>
              <a:t>22</a:t>
            </a:fld>
            <a:endParaRPr lang="en-US"/>
          </a:p>
        </p:txBody>
      </p:sp>
    </p:spTree>
    <p:extLst>
      <p:ext uri="{BB962C8B-B14F-4D97-AF65-F5344CB8AC3E}">
        <p14:creationId xmlns:p14="http://schemas.microsoft.com/office/powerpoint/2010/main" val="905662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PRESENTER:</a:t>
            </a:r>
          </a:p>
          <a:p>
            <a:pPr defTabSz="966529">
              <a:defRPr/>
            </a:pPr>
            <a:endParaRPr lang="en-US" dirty="0" smtClean="0"/>
          </a:p>
          <a:p>
            <a:pPr defTabSz="966529">
              <a:defRPr/>
            </a:pPr>
            <a:r>
              <a:rPr lang="en-US" b="1" dirty="0" smtClean="0"/>
              <a:t>Hospitals </a:t>
            </a:r>
            <a:r>
              <a:rPr lang="en-US" b="1" dirty="0"/>
              <a:t>rely on “defend-in-place” features, systems and tactics.  Evacuation is a last resort when it is no longer possible to keep the patient safe in its room or move to another zone on the floor – protected from fire and smoke by rated barriers.</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23</a:t>
            </a:fld>
            <a:endParaRPr lang="en-US"/>
          </a:p>
        </p:txBody>
      </p:sp>
    </p:spTree>
    <p:extLst>
      <p:ext uri="{BB962C8B-B14F-4D97-AF65-F5344CB8AC3E}">
        <p14:creationId xmlns:p14="http://schemas.microsoft.com/office/powerpoint/2010/main" val="396892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It</a:t>
            </a:r>
            <a:r>
              <a:rPr lang="en-US" b="1" baseline="0" dirty="0" smtClean="0"/>
              <a:t> should now be clear why mass evacuation is not a viable option in a hospital.</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24</a:t>
            </a:fld>
            <a:endParaRPr lang="en-US"/>
          </a:p>
        </p:txBody>
      </p:sp>
    </p:spTree>
    <p:extLst>
      <p:ext uri="{BB962C8B-B14F-4D97-AF65-F5344CB8AC3E}">
        <p14:creationId xmlns:p14="http://schemas.microsoft.com/office/powerpoint/2010/main" val="2870614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INTENTIONALLY BLANK (this stops the YouTube audio)</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25</a:t>
            </a:fld>
            <a:endParaRPr lang="en-US"/>
          </a:p>
        </p:txBody>
      </p:sp>
    </p:spTree>
    <p:extLst>
      <p:ext uri="{BB962C8B-B14F-4D97-AF65-F5344CB8AC3E}">
        <p14:creationId xmlns:p14="http://schemas.microsoft.com/office/powerpoint/2010/main" val="2866289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There are three fundamental forms of fire and smoke containment</a:t>
            </a:r>
            <a:r>
              <a:rPr lang="en-US" b="1" baseline="0" dirty="0" smtClean="0"/>
              <a:t> that serve specific purposes.  Starting with the Fire Barrier.</a:t>
            </a:r>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26</a:t>
            </a:fld>
            <a:endParaRPr lang="en-US"/>
          </a:p>
        </p:txBody>
      </p:sp>
    </p:spTree>
    <p:extLst>
      <p:ext uri="{BB962C8B-B14F-4D97-AF65-F5344CB8AC3E}">
        <p14:creationId xmlns:p14="http://schemas.microsoft.com/office/powerpoint/2010/main" val="4162258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pPr marL="0" indent="0">
              <a:buNone/>
            </a:pPr>
            <a:r>
              <a:rPr lang="en-US" b="1" dirty="0" smtClean="0">
                <a:solidFill>
                  <a:srgbClr val="0065B0"/>
                </a:solidFill>
              </a:rPr>
              <a:t>Buildings occupied by people taking longer to exit in a fire will have barriers with higher ratings. </a:t>
            </a:r>
            <a:endParaRPr lang="en-US" b="1" dirty="0">
              <a:solidFill>
                <a:srgbClr val="0065B0"/>
              </a:solidFill>
            </a:endParaRPr>
          </a:p>
        </p:txBody>
      </p:sp>
      <p:sp>
        <p:nvSpPr>
          <p:cNvPr id="4" name="Slide Number Placeholder 3"/>
          <p:cNvSpPr>
            <a:spLocks noGrp="1"/>
          </p:cNvSpPr>
          <p:nvPr>
            <p:ph type="sldNum" sz="quarter" idx="10"/>
          </p:nvPr>
        </p:nvSpPr>
        <p:spPr/>
        <p:txBody>
          <a:bodyPr/>
          <a:lstStyle/>
          <a:p>
            <a:fld id="{A06C27AD-398E-424D-B057-9208A9D2BB42}" type="slidenum">
              <a:rPr lang="en-US" smtClean="0"/>
              <a:t>27</a:t>
            </a:fld>
            <a:endParaRPr lang="en-US"/>
          </a:p>
        </p:txBody>
      </p:sp>
    </p:spTree>
    <p:extLst>
      <p:ext uri="{BB962C8B-B14F-4D97-AF65-F5344CB8AC3E}">
        <p14:creationId xmlns:p14="http://schemas.microsoft.com/office/powerpoint/2010/main" val="1313642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Can you see why an intumescent fire barrier is ineffective at controlling smoke?</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28</a:t>
            </a:fld>
            <a:endParaRPr lang="en-US"/>
          </a:p>
        </p:txBody>
      </p:sp>
    </p:spTree>
    <p:extLst>
      <p:ext uri="{BB962C8B-B14F-4D97-AF65-F5344CB8AC3E}">
        <p14:creationId xmlns:p14="http://schemas.microsoft.com/office/powerpoint/2010/main" val="133546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Here is a short video describing a fire barrier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29</a:t>
            </a:fld>
            <a:endParaRPr lang="en-US"/>
          </a:p>
        </p:txBody>
      </p:sp>
    </p:spTree>
    <p:extLst>
      <p:ext uri="{BB962C8B-B14F-4D97-AF65-F5344CB8AC3E}">
        <p14:creationId xmlns:p14="http://schemas.microsoft.com/office/powerpoint/2010/main" val="236840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This session complies with all requirements of </a:t>
            </a:r>
            <a:r>
              <a:rPr lang="en-US" sz="1200" b="1" dirty="0" smtClean="0">
                <a:solidFill>
                  <a:prstClr val="black"/>
                </a:solidFill>
                <a:ea typeface="ＭＳ Ｐゴシック" pitchFamily="22" charset="-128"/>
              </a:rPr>
              <a:t>The American Institute of Architects Continuing Education Systems </a:t>
            </a:r>
            <a:r>
              <a:rPr lang="en-US" dirty="0" smtClean="0"/>
              <a:t>(seven seconds and click)</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3</a:t>
            </a:fld>
            <a:endParaRPr lang="en-US"/>
          </a:p>
        </p:txBody>
      </p:sp>
    </p:spTree>
    <p:extLst>
      <p:ext uri="{BB962C8B-B14F-4D97-AF65-F5344CB8AC3E}">
        <p14:creationId xmlns:p14="http://schemas.microsoft.com/office/powerpoint/2010/main" val="20376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INTENTIONALLY BLANK (this stops the YouTube audio)</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30</a:t>
            </a:fld>
            <a:endParaRPr lang="en-US"/>
          </a:p>
        </p:txBody>
      </p:sp>
    </p:spTree>
    <p:extLst>
      <p:ext uri="{BB962C8B-B14F-4D97-AF65-F5344CB8AC3E}">
        <p14:creationId xmlns:p14="http://schemas.microsoft.com/office/powerpoint/2010/main" val="3986491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Smoke barriers need to be fire-rated as well.</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31</a:t>
            </a:fld>
            <a:endParaRPr lang="en-US"/>
          </a:p>
        </p:txBody>
      </p:sp>
    </p:spTree>
    <p:extLst>
      <p:ext uri="{BB962C8B-B14F-4D97-AF65-F5344CB8AC3E}">
        <p14:creationId xmlns:p14="http://schemas.microsoft.com/office/powerpoint/2010/main" val="3096368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Here is a short video describing a smoke barrier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32</a:t>
            </a:fld>
            <a:endParaRPr lang="en-US"/>
          </a:p>
        </p:txBody>
      </p:sp>
    </p:spTree>
    <p:extLst>
      <p:ext uri="{BB962C8B-B14F-4D97-AF65-F5344CB8AC3E}">
        <p14:creationId xmlns:p14="http://schemas.microsoft.com/office/powerpoint/2010/main" val="394630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INTENTIONALLY BLANK (this stops the YouTube audio)</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33</a:t>
            </a:fld>
            <a:endParaRPr lang="en-US"/>
          </a:p>
        </p:txBody>
      </p:sp>
    </p:spTree>
    <p:extLst>
      <p:ext uri="{BB962C8B-B14F-4D97-AF65-F5344CB8AC3E}">
        <p14:creationId xmlns:p14="http://schemas.microsoft.com/office/powerpoint/2010/main" val="3355691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b="1" dirty="0" smtClean="0"/>
          </a:p>
          <a:p>
            <a:r>
              <a:rPr lang="en-US" b="1" dirty="0" smtClean="0"/>
              <a:t>Here is a cross-section of a Smoke Barrier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34</a:t>
            </a:fld>
            <a:endParaRPr lang="en-US"/>
          </a:p>
        </p:txBody>
      </p:sp>
    </p:spTree>
    <p:extLst>
      <p:ext uri="{BB962C8B-B14F-4D97-AF65-F5344CB8AC3E}">
        <p14:creationId xmlns:p14="http://schemas.microsoft.com/office/powerpoint/2010/main" val="3231016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Unlike a smoke barrier, a smoke partition need not be fire rated.  It merely limits transfer of smoke</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35</a:t>
            </a:fld>
            <a:endParaRPr lang="en-US"/>
          </a:p>
        </p:txBody>
      </p:sp>
    </p:spTree>
    <p:extLst>
      <p:ext uri="{BB962C8B-B14F-4D97-AF65-F5344CB8AC3E}">
        <p14:creationId xmlns:p14="http://schemas.microsoft.com/office/powerpoint/2010/main" val="1148879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b="1" dirty="0" smtClean="0"/>
          </a:p>
          <a:p>
            <a:r>
              <a:rPr lang="en-US" b="1" dirty="0" smtClean="0"/>
              <a:t>Here is a typical application of a Smoke Partition</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36</a:t>
            </a:fld>
            <a:endParaRPr lang="en-US"/>
          </a:p>
        </p:txBody>
      </p:sp>
    </p:spTree>
    <p:extLst>
      <p:ext uri="{BB962C8B-B14F-4D97-AF65-F5344CB8AC3E}">
        <p14:creationId xmlns:p14="http://schemas.microsoft.com/office/powerpoint/2010/main" val="847307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endParaRPr lang="en-US" b="1" dirty="0" smtClean="0"/>
          </a:p>
          <a:p>
            <a:endParaRPr lang="en-US" b="1" dirty="0" smtClean="0"/>
          </a:p>
          <a:p>
            <a:r>
              <a:rPr lang="en-US" b="1" dirty="0" smtClean="0"/>
              <a:t>We are nearing your last chance to submit questions and comments.  Send in yours by way of the text dialog box on your screen.</a:t>
            </a:r>
          </a:p>
        </p:txBody>
      </p:sp>
      <p:sp>
        <p:nvSpPr>
          <p:cNvPr id="4" name="Slide Number Placeholder 3"/>
          <p:cNvSpPr>
            <a:spLocks noGrp="1"/>
          </p:cNvSpPr>
          <p:nvPr>
            <p:ph type="sldNum" sz="quarter" idx="10"/>
          </p:nvPr>
        </p:nvSpPr>
        <p:spPr/>
        <p:txBody>
          <a:bodyPr/>
          <a:lstStyle/>
          <a:p>
            <a:fld id="{394D6065-FF82-4406-9761-E1B9FAFA78FA}" type="slidenum">
              <a:rPr lang="en-US" smtClean="0"/>
              <a:t>37</a:t>
            </a:fld>
            <a:endParaRPr lang="en-US"/>
          </a:p>
        </p:txBody>
      </p:sp>
    </p:spTree>
    <p:extLst>
      <p:ext uri="{BB962C8B-B14F-4D97-AF65-F5344CB8AC3E}">
        <p14:creationId xmlns:p14="http://schemas.microsoft.com/office/powerpoint/2010/main" val="1479261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PRESENTER:</a:t>
            </a:r>
          </a:p>
          <a:p>
            <a:endParaRPr lang="en-US" dirty="0" smtClean="0"/>
          </a:p>
          <a:p>
            <a:r>
              <a:rPr lang="en-US" b="1" dirty="0" smtClean="0"/>
              <a:t>Here is how to submit questions and comments</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38</a:t>
            </a:fld>
            <a:endParaRPr lang="en-US"/>
          </a:p>
        </p:txBody>
      </p:sp>
    </p:spTree>
    <p:extLst>
      <p:ext uri="{BB962C8B-B14F-4D97-AF65-F5344CB8AC3E}">
        <p14:creationId xmlns:p14="http://schemas.microsoft.com/office/powerpoint/2010/main" val="1536380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This is the “Bible” of fire and smoke containment detailing.</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39</a:t>
            </a:fld>
            <a:endParaRPr lang="en-US"/>
          </a:p>
        </p:txBody>
      </p:sp>
    </p:spTree>
    <p:extLst>
      <p:ext uri="{BB962C8B-B14F-4D97-AF65-F5344CB8AC3E}">
        <p14:creationId xmlns:p14="http://schemas.microsoft.com/office/powerpoint/2010/main" val="265156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This session is copyright </a:t>
            </a:r>
            <a:r>
              <a:rPr lang="en-US" b="1" dirty="0" smtClean="0"/>
              <a:t>protected </a:t>
            </a:r>
            <a:r>
              <a:rPr lang="en-US" dirty="0" smtClean="0"/>
              <a:t>(three seconds and click)</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4</a:t>
            </a:fld>
            <a:endParaRPr lang="en-US"/>
          </a:p>
        </p:txBody>
      </p:sp>
    </p:spTree>
    <p:extLst>
      <p:ext uri="{BB962C8B-B14F-4D97-AF65-F5344CB8AC3E}">
        <p14:creationId xmlns:p14="http://schemas.microsoft.com/office/powerpoint/2010/main" val="270773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An example of</a:t>
            </a:r>
            <a:r>
              <a:rPr lang="en-US" b="1" baseline="0" dirty="0" smtClean="0"/>
              <a:t> the information contained in the UL Directory.</a:t>
            </a:r>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40</a:t>
            </a:fld>
            <a:endParaRPr lang="en-US"/>
          </a:p>
        </p:txBody>
      </p:sp>
    </p:spTree>
    <p:extLst>
      <p:ext uri="{BB962C8B-B14F-4D97-AF65-F5344CB8AC3E}">
        <p14:creationId xmlns:p14="http://schemas.microsoft.com/office/powerpoint/2010/main" val="101829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But the UL Directory doesn’t cover every eventuality – that’s when</a:t>
            </a:r>
            <a:r>
              <a:rPr lang="en-US" b="1" baseline="0" dirty="0" smtClean="0"/>
              <a:t> an Engineering Judgement is called for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41</a:t>
            </a:fld>
            <a:endParaRPr lang="en-US"/>
          </a:p>
        </p:txBody>
      </p:sp>
    </p:spTree>
    <p:extLst>
      <p:ext uri="{BB962C8B-B14F-4D97-AF65-F5344CB8AC3E}">
        <p14:creationId xmlns:p14="http://schemas.microsoft.com/office/powerpoint/2010/main" val="416857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p>
          <a:p>
            <a:endParaRPr lang="en-US" dirty="0" smtClean="0"/>
          </a:p>
          <a:p>
            <a:r>
              <a:rPr lang="en-US" b="1" dirty="0" smtClean="0"/>
              <a:t>While ultimately up to the authority having jurisdiction, these three are typically reliable sources of engineering judgements</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42</a:t>
            </a:fld>
            <a:endParaRPr lang="en-US"/>
          </a:p>
        </p:txBody>
      </p:sp>
    </p:spTree>
    <p:extLst>
      <p:ext uri="{BB962C8B-B14F-4D97-AF65-F5344CB8AC3E}">
        <p14:creationId xmlns:p14="http://schemas.microsoft.com/office/powerpoint/2010/main" val="1616306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It’s time to once again check our Q&amp;A in-box.  There is still time to type questions and comments in the text dialog box on your screen. </a:t>
            </a:r>
          </a:p>
          <a:p>
            <a:endParaRPr lang="en-US" dirty="0" smtClean="0"/>
          </a:p>
          <a:p>
            <a:r>
              <a:rPr lang="en-US" u="sng" dirty="0" smtClean="0"/>
              <a:t>MODERATOR</a:t>
            </a:r>
            <a:r>
              <a:rPr lang="en-US" u="sng" baseline="0" dirty="0" smtClean="0"/>
              <a:t> </a:t>
            </a:r>
            <a:r>
              <a:rPr lang="en-US" u="sng" baseline="0" dirty="0" smtClean="0"/>
              <a:t>TO READ SELECTED QUESTIONS / COMMENTS TO THE </a:t>
            </a:r>
            <a:r>
              <a:rPr lang="en-US" u="sng" baseline="0" dirty="0" smtClean="0"/>
              <a:t>PRESENTER</a:t>
            </a:r>
          </a:p>
          <a:p>
            <a:endParaRPr lang="en-US" u="sng" baseline="0" dirty="0" smtClean="0"/>
          </a:p>
          <a:p>
            <a:r>
              <a:rPr lang="en-US" b="1" u="none" dirty="0" smtClean="0"/>
              <a:t>We will respond to all questions including those we might not have time to answer during the live session.  You or the individual who registered your site will receive an email one hour after completion of this session giving a link to the webinar Survey/Report Form.  The form needs be completed individually for an attendee to get AIA/CES credit.  Once completed you will have access to an AIA Knowledge Community folder that will include your AIA/CES certificate, a PDF of this presentation, and a transcript of attendee questions with presenter response.</a:t>
            </a:r>
            <a:endParaRPr lang="en-US" b="1" u="none" dirty="0"/>
          </a:p>
        </p:txBody>
      </p:sp>
      <p:sp>
        <p:nvSpPr>
          <p:cNvPr id="4" name="Slide Number Placeholder 3"/>
          <p:cNvSpPr>
            <a:spLocks noGrp="1"/>
          </p:cNvSpPr>
          <p:nvPr>
            <p:ph type="sldNum" sz="quarter" idx="10"/>
          </p:nvPr>
        </p:nvSpPr>
        <p:spPr/>
        <p:txBody>
          <a:bodyPr/>
          <a:lstStyle/>
          <a:p>
            <a:fld id="{394D6065-FF82-4406-9761-E1B9FAFA78FA}" type="slidenum">
              <a:rPr lang="en-US" smtClean="0"/>
              <a:t>43</a:t>
            </a:fld>
            <a:endParaRPr lang="en-US"/>
          </a:p>
        </p:txBody>
      </p:sp>
    </p:spTree>
    <p:extLst>
      <p:ext uri="{BB962C8B-B14F-4D97-AF65-F5344CB8AC3E}">
        <p14:creationId xmlns:p14="http://schemas.microsoft.com/office/powerpoint/2010/main" val="3977037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Thank you for your interest and attention.  Thank you to our presenter John Kreidich</a:t>
            </a:r>
          </a:p>
          <a:p>
            <a:endParaRPr lang="en-US" b="1" dirty="0" smtClean="0"/>
          </a:p>
          <a:p>
            <a:pPr defTabSz="948507"/>
            <a:r>
              <a:rPr lang="en-US" b="1" dirty="0" smtClean="0"/>
              <a:t>You can copy the URL on this slide,</a:t>
            </a:r>
            <a:r>
              <a:rPr lang="en-US" b="1" baseline="0" dirty="0" smtClean="0"/>
              <a:t> or see the person who registered your site – who will receive an email with directions at the close of this session.  You must take the survey individually to get credit.</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44</a:t>
            </a:fld>
            <a:endParaRPr lang="en-US"/>
          </a:p>
        </p:txBody>
      </p:sp>
    </p:spTree>
    <p:extLst>
      <p:ext uri="{BB962C8B-B14F-4D97-AF65-F5344CB8AC3E}">
        <p14:creationId xmlns:p14="http://schemas.microsoft.com/office/powerpoint/2010/main" val="1621919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We</a:t>
            </a:r>
            <a:r>
              <a:rPr lang="en-US" b="1" baseline="0" dirty="0" smtClean="0"/>
              <a:t> would love to have you join The Academy – here are some of the benefits of membership . . .</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45</a:t>
            </a:fld>
            <a:endParaRPr lang="en-US"/>
          </a:p>
        </p:txBody>
      </p:sp>
    </p:spTree>
    <p:extLst>
      <p:ext uri="{BB962C8B-B14F-4D97-AF65-F5344CB8AC3E}">
        <p14:creationId xmlns:p14="http://schemas.microsoft.com/office/powerpoint/2010/main" val="700019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b="1" dirty="0" smtClean="0"/>
          </a:p>
          <a:p>
            <a:r>
              <a:rPr lang="en-US" b="1" dirty="0" smtClean="0"/>
              <a:t>Here is how to join or update your account . . .</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46</a:t>
            </a:fld>
            <a:endParaRPr lang="en-US"/>
          </a:p>
        </p:txBody>
      </p:sp>
    </p:spTree>
    <p:extLst>
      <p:ext uri="{BB962C8B-B14F-4D97-AF65-F5344CB8AC3E}">
        <p14:creationId xmlns:p14="http://schemas.microsoft.com/office/powerpoint/2010/main" val="1657364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Why not register now</a:t>
            </a:r>
            <a:r>
              <a:rPr lang="en-US" b="1" baseline="0" dirty="0" smtClean="0"/>
              <a:t> to attend the September 13</a:t>
            </a:r>
            <a:r>
              <a:rPr lang="en-US" b="1" baseline="30000" dirty="0" smtClean="0"/>
              <a:t>th</a:t>
            </a:r>
            <a:r>
              <a:rPr lang="en-US" b="1" baseline="0" dirty="0" smtClean="0"/>
              <a:t> Masters Studio Series Session – “Increasing Your HCAHPS Scores Through Design”</a:t>
            </a:r>
          </a:p>
          <a:p>
            <a:endParaRPr lang="en-US" b="1" baseline="0" dirty="0" smtClean="0"/>
          </a:p>
          <a:p>
            <a:r>
              <a:rPr lang="en-US" b="1" baseline="0" dirty="0" smtClean="0"/>
              <a:t>Hope to see you then!</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47</a:t>
            </a:fld>
            <a:endParaRPr lang="en-US"/>
          </a:p>
        </p:txBody>
      </p:sp>
    </p:spTree>
    <p:extLst>
      <p:ext uri="{BB962C8B-B14F-4D97-AF65-F5344CB8AC3E}">
        <p14:creationId xmlns:p14="http://schemas.microsoft.com/office/powerpoint/2010/main" val="6805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Here are</a:t>
            </a:r>
            <a:r>
              <a:rPr lang="en-US" b="1" baseline="0" dirty="0" smtClean="0"/>
              <a:t> the purpose and objectives of the course</a:t>
            </a:r>
            <a:r>
              <a:rPr lang="en-US" b="1" dirty="0" smtClean="0"/>
              <a:t>  </a:t>
            </a:r>
            <a:r>
              <a:rPr lang="en-US" dirty="0" smtClean="0"/>
              <a:t>(seven seconds and click)</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5</a:t>
            </a:fld>
            <a:endParaRPr lang="en-US"/>
          </a:p>
        </p:txBody>
      </p:sp>
    </p:spTree>
    <p:extLst>
      <p:ext uri="{BB962C8B-B14F-4D97-AF65-F5344CB8AC3E}">
        <p14:creationId xmlns:p14="http://schemas.microsoft.com/office/powerpoint/2010/main" val="233217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To obtain AIA credit see the person who registered your site – who will be receiving directions by email.  </a:t>
            </a:r>
            <a:r>
              <a:rPr lang="en-US" b="1" u="sng" baseline="0" dirty="0" smtClean="0"/>
              <a:t>Each attendee must </a:t>
            </a:r>
            <a:r>
              <a:rPr lang="en-US" b="1" u="sng" baseline="0" dirty="0" smtClean="0"/>
              <a:t>complete </a:t>
            </a:r>
            <a:r>
              <a:rPr lang="en-US" b="1" u="sng" baseline="0" dirty="0" smtClean="0"/>
              <a:t>the survey/report individually to receive AIA/CES credit</a:t>
            </a:r>
            <a:r>
              <a:rPr lang="en-US" b="1" u="sng" baseline="0" dirty="0" smtClean="0"/>
              <a:t>.</a:t>
            </a:r>
          </a:p>
          <a:p>
            <a:endParaRPr lang="en-US" b="1" u="none" baseline="0" dirty="0" smtClean="0"/>
          </a:p>
          <a:p>
            <a:r>
              <a:rPr lang="en-US" b="1" u="none" baseline="0" dirty="0" smtClean="0"/>
              <a:t>Once completed you will have access to an AIA Knowledge Community folder that will include your AIA/CES certificate, a PDF of this presentation, and a transcript of attendee questions with presenter response.</a:t>
            </a:r>
            <a:endParaRPr lang="en-US" b="1" u="none" baseline="0" dirty="0"/>
          </a:p>
        </p:txBody>
      </p:sp>
      <p:sp>
        <p:nvSpPr>
          <p:cNvPr id="4" name="Slide Number Placeholder 3"/>
          <p:cNvSpPr>
            <a:spLocks noGrp="1"/>
          </p:cNvSpPr>
          <p:nvPr>
            <p:ph type="sldNum" sz="quarter" idx="10"/>
          </p:nvPr>
        </p:nvSpPr>
        <p:spPr/>
        <p:txBody>
          <a:bodyPr/>
          <a:lstStyle/>
          <a:p>
            <a:fld id="{A06C27AD-398E-424D-B057-9208A9D2BB42}" type="slidenum">
              <a:rPr lang="en-US" smtClean="0"/>
              <a:t>6</a:t>
            </a:fld>
            <a:endParaRPr lang="en-US"/>
          </a:p>
        </p:txBody>
      </p:sp>
    </p:spTree>
    <p:extLst>
      <p:ext uri="{BB962C8B-B14F-4D97-AF65-F5344CB8AC3E}">
        <p14:creationId xmlns:p14="http://schemas.microsoft.com/office/powerpoint/2010/main" val="107840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Here is how to submit questions to the speaker</a:t>
            </a:r>
            <a:endParaRPr lang="en-US" b="1" dirty="0"/>
          </a:p>
        </p:txBody>
      </p:sp>
      <p:sp>
        <p:nvSpPr>
          <p:cNvPr id="4" name="Slide Number Placeholder 3"/>
          <p:cNvSpPr>
            <a:spLocks noGrp="1"/>
          </p:cNvSpPr>
          <p:nvPr>
            <p:ph type="sldNum" sz="quarter" idx="10"/>
          </p:nvPr>
        </p:nvSpPr>
        <p:spPr/>
        <p:txBody>
          <a:bodyPr/>
          <a:lstStyle/>
          <a:p>
            <a:fld id="{A06C27AD-398E-424D-B057-9208A9D2BB42}" type="slidenum">
              <a:rPr lang="en-US" smtClean="0"/>
              <a:t>7</a:t>
            </a:fld>
            <a:endParaRPr lang="en-US"/>
          </a:p>
        </p:txBody>
      </p:sp>
    </p:spTree>
    <p:extLst>
      <p:ext uri="{BB962C8B-B14F-4D97-AF65-F5344CB8AC3E}">
        <p14:creationId xmlns:p14="http://schemas.microsoft.com/office/powerpoint/2010/main" val="232556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MODERATOR:</a:t>
            </a:r>
          </a:p>
          <a:p>
            <a:endParaRPr lang="en-US" dirty="0" smtClean="0"/>
          </a:p>
          <a:p>
            <a:r>
              <a:rPr lang="en-US" b="1" dirty="0" smtClean="0"/>
              <a:t>I am pleased to introduce today’s presenter, John Kreidich, Manager of Healthcare Services for McCarthy Building Companies.  For nearly half of his forty-plus year career, John Kreidich managed planning, design, and construction of healthcare facilities, including four years as Assistant VP of medical facility operations.  John is presently the go-to resource for all hospital-related safety, infection control, sustainable building, and material/equipment procurement matters at McCarthy Building Company’s Central Healthcare Unit.</a:t>
            </a:r>
          </a:p>
          <a:p>
            <a:endParaRPr lang="en-US" b="1" dirty="0" smtClean="0"/>
          </a:p>
          <a:p>
            <a:r>
              <a:rPr lang="en-US" b="1" dirty="0" smtClean="0"/>
              <a:t>Now to address the issue of Patient Safety in Acute Care Hospital Design I give you John Kreidich.</a:t>
            </a:r>
          </a:p>
          <a:p>
            <a:endParaRPr lang="en-US" dirty="0" smtClean="0"/>
          </a:p>
          <a:p>
            <a:r>
              <a:rPr lang="en-US" dirty="0" smtClean="0"/>
              <a:t>PRESENTER – SPEAKS TO SLIDE</a:t>
            </a:r>
          </a:p>
          <a:p>
            <a:endParaRPr lang="en-US" dirty="0" smtClean="0"/>
          </a:p>
          <a:p>
            <a:r>
              <a:rPr lang="en-US" b="1" dirty="0" smtClean="0"/>
              <a:t>Our learning objectives today relate to life-safety with a primary focus on fire-safety issues.</a:t>
            </a:r>
          </a:p>
          <a:p>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8</a:t>
            </a:fld>
            <a:endParaRPr lang="en-US"/>
          </a:p>
        </p:txBody>
      </p:sp>
    </p:spTree>
    <p:extLst>
      <p:ext uri="{BB962C8B-B14F-4D97-AF65-F5344CB8AC3E}">
        <p14:creationId xmlns:p14="http://schemas.microsoft.com/office/powerpoint/2010/main" val="300067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a:t>
            </a:r>
          </a:p>
          <a:p>
            <a:endParaRPr lang="en-US" baseline="0" dirty="0" smtClean="0"/>
          </a:p>
          <a:p>
            <a:r>
              <a:rPr lang="en-US" b="1" baseline="0" dirty="0" smtClean="0"/>
              <a:t>Origins of the Life-Safety Code go back to 1916, evolving into the Building Exits Code in 1927 – a strictly advisory document.  It wasn’t until 1948 that the Building Exits Code was written to be adopted by jurisdictions as legally enforceable.</a:t>
            </a:r>
            <a:endParaRPr lang="en-US" dirty="0"/>
          </a:p>
        </p:txBody>
      </p:sp>
      <p:sp>
        <p:nvSpPr>
          <p:cNvPr id="4" name="Slide Number Placeholder 3"/>
          <p:cNvSpPr>
            <a:spLocks noGrp="1"/>
          </p:cNvSpPr>
          <p:nvPr>
            <p:ph type="sldNum" sz="quarter" idx="10"/>
          </p:nvPr>
        </p:nvSpPr>
        <p:spPr/>
        <p:txBody>
          <a:bodyPr/>
          <a:lstStyle/>
          <a:p>
            <a:fld id="{A06C27AD-398E-424D-B057-9208A9D2BB42}" type="slidenum">
              <a:rPr lang="en-US" smtClean="0"/>
              <a:t>9</a:t>
            </a:fld>
            <a:endParaRPr lang="en-US"/>
          </a:p>
        </p:txBody>
      </p:sp>
    </p:spTree>
    <p:extLst>
      <p:ext uri="{BB962C8B-B14F-4D97-AF65-F5344CB8AC3E}">
        <p14:creationId xmlns:p14="http://schemas.microsoft.com/office/powerpoint/2010/main" val="251991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0659"/>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14400" y="3886200"/>
            <a:ext cx="9145155"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presenter name style</a:t>
            </a:r>
            <a:endParaRPr lang="en-US" dirty="0"/>
          </a:p>
        </p:txBody>
      </p:sp>
      <p:sp>
        <p:nvSpPr>
          <p:cNvPr id="4" name="Date Placeholder 3"/>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8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29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528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31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871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421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913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71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861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94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02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ADDE3-06D4-48A9-A3D0-A400C549B9E2}" type="datetimeFigureOut">
              <a:rPr lang="en-US" smtClean="0">
                <a:solidFill>
                  <a:prstClr val="black">
                    <a:tint val="75000"/>
                  </a:prstClr>
                </a:solidFill>
              </a:rPr>
              <a:pPr/>
              <a:t>8/3/2016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FE221-D5F1-4E9A-9071-E28B6483423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drop_mrk_slides_kc.eps"/>
          <p:cNvPicPr>
            <a:picLocks noChangeAspect="1"/>
          </p:cNvPicPr>
          <p:nvPr userDrawn="1"/>
        </p:nvPicPr>
        <p:blipFill>
          <a:blip r:embed="rId13" cstate="print"/>
          <a:stretch>
            <a:fillRect/>
          </a:stretch>
        </p:blipFill>
        <p:spPr>
          <a:xfrm>
            <a:off x="-81743" y="5518834"/>
            <a:ext cx="12332137" cy="1569925"/>
          </a:xfrm>
          <a:prstGeom prst="rect">
            <a:avLst/>
          </a:prstGeom>
        </p:spPr>
      </p:pic>
    </p:spTree>
    <p:extLst>
      <p:ext uri="{BB962C8B-B14F-4D97-AF65-F5344CB8AC3E}">
        <p14:creationId xmlns:p14="http://schemas.microsoft.com/office/powerpoint/2010/main" val="3553149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gilecoach.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www.ashe.org/education/webinars/index.shtml" TargetMode="External"/><Relationship Id="rId4" Type="http://schemas.openxmlformats.org/officeDocument/2006/relationships/hyperlink" Target="http://www.ashe.org/management_monographs/mg2013crowley.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www.youtube.com/embed/dE7Isx5Jkqk?&amp;cc=on&amp;autoplay=1&amp;start=62&amp;end=116&amp;hd=1" TargetMode="External"/><Relationship Id="rId6" Type="http://schemas.openxmlformats.org/officeDocument/2006/relationships/image" Target="../media/image20.jpeg"/><Relationship Id="rId5" Type="http://schemas.openxmlformats.org/officeDocument/2006/relationships/hyperlink" Target="https://www.youtube.com/watch?v=dE7Isx5Jkqk&amp;feature=youtu.be&amp;t=63"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hyperlink" Target="http://www.buildingcode.info/" TargetMode="External"/><Relationship Id="rId2" Type="http://schemas.openxmlformats.org/officeDocument/2006/relationships/slideLayout" Target="../slideLayouts/slideLayout2.xml"/><Relationship Id="rId1" Type="http://schemas.openxmlformats.org/officeDocument/2006/relationships/video" Target="http://www.youtube.com/embed/i_BjOLknl3M?&amp;cc=on&amp;autoplay=1&amp;start=20&amp;end=54&amp;hd=1" TargetMode="External"/><Relationship Id="rId6" Type="http://schemas.openxmlformats.org/officeDocument/2006/relationships/hyperlink" Target="https://www.youtube.com/watch?v=i_BjOLknl3M" TargetMode="External"/><Relationship Id="rId5" Type="http://schemas.openxmlformats.org/officeDocument/2006/relationships/image" Target="../media/image25.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www.buildingcode.info/" TargetMode="External"/><Relationship Id="rId2" Type="http://schemas.openxmlformats.org/officeDocument/2006/relationships/slideLayout" Target="../slideLayouts/slideLayout2.xml"/><Relationship Id="rId1" Type="http://schemas.openxmlformats.org/officeDocument/2006/relationships/video" Target="http://www.youtube.com/embed/gxAQ8g7sO_s?&amp;cc=on&amp;autoplay=1&amp;start=59&amp;end=91&amp;hd=1" TargetMode="External"/><Relationship Id="rId6" Type="http://schemas.openxmlformats.org/officeDocument/2006/relationships/hyperlink" Target="https://www.youtube.com/watch?v=gxAQ8g7sO_s" TargetMode="External"/><Relationship Id="rId5" Type="http://schemas.openxmlformats.org/officeDocument/2006/relationships/image" Target="../media/image26.jp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businessinsider.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it.ly/2auhEp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mailto:knowledgecommunities@aia.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ia.org/aah"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3663" y="159488"/>
            <a:ext cx="11020926" cy="1470025"/>
          </a:xfrm>
        </p:spPr>
        <p:txBody>
          <a:bodyPr/>
          <a:lstStyle/>
          <a:p>
            <a:pPr algn="ctr"/>
            <a:r>
              <a:rPr lang="en-US" b="1" smtClean="0">
                <a:solidFill>
                  <a:srgbClr val="E20000"/>
                </a:solidFill>
              </a:rPr>
              <a:t>Welcome!</a:t>
            </a:r>
            <a:endParaRPr lang="en-US" b="1" dirty="0">
              <a:solidFill>
                <a:srgbClr val="E20000"/>
              </a:solidFill>
            </a:endParaRPr>
          </a:p>
        </p:txBody>
      </p:sp>
      <p:sp>
        <p:nvSpPr>
          <p:cNvPr id="3" name="Subtitle 2"/>
          <p:cNvSpPr>
            <a:spLocks noGrp="1"/>
          </p:cNvSpPr>
          <p:nvPr>
            <p:ph type="subTitle" idx="1"/>
          </p:nvPr>
        </p:nvSpPr>
        <p:spPr>
          <a:xfrm>
            <a:off x="623115" y="1629513"/>
            <a:ext cx="11020926" cy="3408019"/>
          </a:xfrm>
        </p:spPr>
        <p:txBody>
          <a:bodyPr>
            <a:normAutofit fontScale="85000" lnSpcReduction="20000"/>
          </a:bodyPr>
          <a:lstStyle/>
          <a:p>
            <a:pPr algn="ctr">
              <a:spcBef>
                <a:spcPts val="0"/>
              </a:spcBef>
              <a:spcAft>
                <a:spcPts val="1200"/>
              </a:spcAft>
            </a:pPr>
            <a:r>
              <a:rPr lang="en-US" sz="3500" b="1" smtClean="0"/>
              <a:t>Patient Safety Fundamentals for HC Architects – Part 1</a:t>
            </a:r>
          </a:p>
          <a:p>
            <a:pPr algn="ctr">
              <a:spcBef>
                <a:spcPts val="0"/>
              </a:spcBef>
              <a:spcAft>
                <a:spcPts val="1200"/>
              </a:spcAft>
            </a:pPr>
            <a:r>
              <a:rPr lang="en-US" sz="4200" smtClean="0">
                <a:solidFill>
                  <a:srgbClr val="0065B0"/>
                </a:solidFill>
              </a:rPr>
              <a:t>HC 101 Series</a:t>
            </a:r>
          </a:p>
          <a:p>
            <a:pPr algn="ctr">
              <a:lnSpc>
                <a:spcPct val="120000"/>
              </a:lnSpc>
              <a:spcBef>
                <a:spcPts val="0"/>
              </a:spcBef>
              <a:spcAft>
                <a:spcPts val="1200"/>
              </a:spcAft>
            </a:pPr>
            <a:r>
              <a:rPr lang="en-US" sz="2600" smtClean="0"/>
              <a:t>Tuesday, August 9, 2016</a:t>
            </a:r>
          </a:p>
          <a:p>
            <a:pPr algn="ctr">
              <a:lnSpc>
                <a:spcPct val="120000"/>
              </a:lnSpc>
            </a:pPr>
            <a:r>
              <a:rPr lang="en-US" sz="2600" smtClean="0">
                <a:solidFill>
                  <a:schemeClr val="tx1">
                    <a:lumMod val="50000"/>
                    <a:lumOff val="50000"/>
                  </a:schemeClr>
                </a:solidFill>
              </a:rPr>
              <a:t>2:00 pm – 3:00 pm ET</a:t>
            </a:r>
          </a:p>
          <a:p>
            <a:pPr algn="ctr">
              <a:lnSpc>
                <a:spcPct val="120000"/>
              </a:lnSpc>
            </a:pPr>
            <a:r>
              <a:rPr lang="en-US" sz="2600" smtClean="0">
                <a:solidFill>
                  <a:schemeClr val="tx1">
                    <a:lumMod val="50000"/>
                    <a:lumOff val="50000"/>
                  </a:schemeClr>
                </a:solidFill>
              </a:rPr>
              <a:t>1:00 pm – 2:00 pm CT</a:t>
            </a:r>
          </a:p>
          <a:p>
            <a:pPr algn="ctr">
              <a:lnSpc>
                <a:spcPct val="120000"/>
              </a:lnSpc>
            </a:pPr>
            <a:r>
              <a:rPr lang="en-US" sz="2600" smtClean="0">
                <a:solidFill>
                  <a:schemeClr val="tx1">
                    <a:lumMod val="50000"/>
                    <a:lumOff val="50000"/>
                  </a:schemeClr>
                </a:solidFill>
              </a:rPr>
              <a:t>12:00 am – 1:00 pm MT</a:t>
            </a:r>
          </a:p>
          <a:p>
            <a:pPr algn="ctr">
              <a:lnSpc>
                <a:spcPct val="120000"/>
              </a:lnSpc>
            </a:pPr>
            <a:r>
              <a:rPr lang="en-US" sz="2600" smtClean="0">
                <a:solidFill>
                  <a:schemeClr val="tx1">
                    <a:lumMod val="50000"/>
                    <a:lumOff val="50000"/>
                  </a:schemeClr>
                </a:solidFill>
              </a:rPr>
              <a:t>11:00 am – 12:00 pm PT</a:t>
            </a:r>
            <a:endParaRPr lang="en-US" dirty="0">
              <a:solidFill>
                <a:schemeClr val="tx1">
                  <a:lumMod val="50000"/>
                  <a:lumOff val="50000"/>
                </a:schemeClr>
              </a:solidFill>
            </a:endParaRPr>
          </a:p>
        </p:txBody>
      </p:sp>
      <p:sp>
        <p:nvSpPr>
          <p:cNvPr id="5" name="TextBox 4"/>
          <p:cNvSpPr txBox="1"/>
          <p:nvPr/>
        </p:nvSpPr>
        <p:spPr>
          <a:xfrm>
            <a:off x="3797474" y="5160524"/>
            <a:ext cx="3339701" cy="978729"/>
          </a:xfrm>
          <a:prstGeom prst="rect">
            <a:avLst/>
          </a:prstGeom>
          <a:noFill/>
        </p:spPr>
        <p:txBody>
          <a:bodyPr wrap="square" rtlCol="0">
            <a:spAutoFit/>
          </a:bodyPr>
          <a:lstStyle/>
          <a:p>
            <a:pPr fontAlgn="base">
              <a:lnSpc>
                <a:spcPct val="120000"/>
              </a:lnSpc>
              <a:spcBef>
                <a:spcPct val="0"/>
              </a:spcBef>
              <a:spcAft>
                <a:spcPct val="0"/>
              </a:spcAft>
              <a:defRPr/>
            </a:pPr>
            <a:r>
              <a:rPr lang="en-US" b="1" dirty="0" smtClean="0">
                <a:solidFill>
                  <a:srgbClr val="000000"/>
                </a:solidFill>
              </a:rPr>
              <a:t>Moderator</a:t>
            </a:r>
          </a:p>
          <a:p>
            <a:r>
              <a:rPr lang="en-US" b="1" dirty="0" smtClean="0"/>
              <a:t>Tom Clark</a:t>
            </a:r>
            <a:endParaRPr lang="en-US" b="1" dirty="0"/>
          </a:p>
          <a:p>
            <a:r>
              <a:rPr lang="en-US" dirty="0" smtClean="0"/>
              <a:t>Clark/</a:t>
            </a:r>
            <a:r>
              <a:rPr lang="en-US" dirty="0" err="1" smtClean="0"/>
              <a:t>Kjos</a:t>
            </a:r>
            <a:r>
              <a:rPr lang="en-US" dirty="0" smtClean="0"/>
              <a:t> </a:t>
            </a:r>
            <a:r>
              <a:rPr lang="en-US" dirty="0"/>
              <a:t>Architects</a:t>
            </a:r>
          </a:p>
        </p:txBody>
      </p:sp>
      <p:sp>
        <p:nvSpPr>
          <p:cNvPr id="6" name="TextBox 5"/>
          <p:cNvSpPr txBox="1"/>
          <p:nvPr/>
        </p:nvSpPr>
        <p:spPr>
          <a:xfrm>
            <a:off x="6579786" y="5160524"/>
            <a:ext cx="3339701" cy="978729"/>
          </a:xfrm>
          <a:prstGeom prst="rect">
            <a:avLst/>
          </a:prstGeom>
          <a:noFill/>
        </p:spPr>
        <p:txBody>
          <a:bodyPr wrap="square" rtlCol="0">
            <a:spAutoFit/>
          </a:bodyPr>
          <a:lstStyle/>
          <a:p>
            <a:pPr fontAlgn="base">
              <a:lnSpc>
                <a:spcPct val="120000"/>
              </a:lnSpc>
              <a:spcBef>
                <a:spcPct val="0"/>
              </a:spcBef>
              <a:spcAft>
                <a:spcPct val="0"/>
              </a:spcAft>
              <a:defRPr/>
            </a:pPr>
            <a:r>
              <a:rPr lang="en-US" b="1" dirty="0" smtClean="0">
                <a:solidFill>
                  <a:srgbClr val="000000"/>
                </a:solidFill>
              </a:rPr>
              <a:t>Presenter</a:t>
            </a:r>
          </a:p>
          <a:p>
            <a:r>
              <a:rPr lang="en-US" b="1" dirty="0" smtClean="0"/>
              <a:t>John Kreidich</a:t>
            </a:r>
            <a:endParaRPr lang="en-US" b="1" dirty="0"/>
          </a:p>
          <a:p>
            <a:r>
              <a:rPr lang="en-US" dirty="0" smtClean="0"/>
              <a:t>McCarthy Building Companies</a:t>
            </a:r>
            <a:endParaRPr lang="en-US" dirty="0"/>
          </a:p>
        </p:txBody>
      </p:sp>
    </p:spTree>
    <p:extLst>
      <p:ext uri="{BB962C8B-B14F-4D97-AF65-F5344CB8AC3E}">
        <p14:creationId xmlns:p14="http://schemas.microsoft.com/office/powerpoint/2010/main" val="3468984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The Life Safety Code is published as NFPA 101</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5019" y="1600201"/>
            <a:ext cx="2697737" cy="3547996"/>
          </a:xfrm>
        </p:spPr>
      </p:pic>
      <p:sp>
        <p:nvSpPr>
          <p:cNvPr id="6" name="Content Placeholder 5"/>
          <p:cNvSpPr>
            <a:spLocks noGrp="1"/>
          </p:cNvSpPr>
          <p:nvPr>
            <p:ph sz="half" idx="2"/>
          </p:nvPr>
        </p:nvSpPr>
        <p:spPr>
          <a:xfrm>
            <a:off x="4258849" y="1798422"/>
            <a:ext cx="7323551" cy="3151553"/>
          </a:xfrm>
        </p:spPr>
        <p:txBody>
          <a:bodyPr/>
          <a:lstStyle/>
          <a:p>
            <a:pPr marL="0" indent="0">
              <a:buNone/>
            </a:pPr>
            <a:r>
              <a:rPr lang="en-US" dirty="0"/>
              <a:t>Despite its title, the standard is not a legal code, is not published as an instrument of law, and has </a:t>
            </a:r>
            <a:r>
              <a:rPr lang="en-US" b="1" u="sng" dirty="0"/>
              <a:t>no statutory authority in its own right</a:t>
            </a:r>
            <a:r>
              <a:rPr lang="en-US" dirty="0"/>
              <a:t>. However, it is deliberately crafted with language suitable for mandatory application to facilitate adoption into law by those empowered to do so.</a:t>
            </a:r>
          </a:p>
          <a:p>
            <a:endParaRPr lang="en-US" dirty="0"/>
          </a:p>
        </p:txBody>
      </p:sp>
    </p:spTree>
    <p:extLst>
      <p:ext uri="{BB962C8B-B14F-4D97-AF65-F5344CB8AC3E}">
        <p14:creationId xmlns:p14="http://schemas.microsoft.com/office/powerpoint/2010/main" val="334164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normAutofit fontScale="90000"/>
          </a:bodyPr>
          <a:lstStyle/>
          <a:p>
            <a:r>
              <a:rPr lang="en-US" dirty="0"/>
              <a:t>The </a:t>
            </a:r>
            <a:r>
              <a:rPr lang="en-US" dirty="0" smtClean="0"/>
              <a:t>Health Care Facilities Code </a:t>
            </a:r>
            <a:r>
              <a:rPr lang="en-US" dirty="0"/>
              <a:t>is published as NFPA </a:t>
            </a:r>
            <a:r>
              <a:rPr lang="en-US" dirty="0" smtClean="0"/>
              <a:t>99</a:t>
            </a:r>
            <a:endParaRPr lang="en-US" dirty="0"/>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765019" y="1628604"/>
            <a:ext cx="2697737" cy="3491189"/>
          </a:xfrm>
        </p:spPr>
      </p:pic>
      <p:sp>
        <p:nvSpPr>
          <p:cNvPr id="6" name="Content Placeholder 5"/>
          <p:cNvSpPr>
            <a:spLocks noGrp="1"/>
          </p:cNvSpPr>
          <p:nvPr>
            <p:ph sz="half" idx="2"/>
          </p:nvPr>
        </p:nvSpPr>
        <p:spPr>
          <a:xfrm>
            <a:off x="4258849" y="1798422"/>
            <a:ext cx="7323551" cy="3656716"/>
          </a:xfrm>
        </p:spPr>
        <p:txBody>
          <a:bodyPr/>
          <a:lstStyle/>
          <a:p>
            <a:pPr marL="0" indent="0">
              <a:buNone/>
            </a:pPr>
            <a:r>
              <a:rPr lang="en-US" dirty="0" smtClean="0"/>
              <a:t>This code is referenced regularly throughout NFPA 101.  Its focus is more on the MEP and operational aspects of health care facilities.  </a:t>
            </a:r>
          </a:p>
          <a:p>
            <a:pPr marL="0" indent="0">
              <a:buNone/>
            </a:pPr>
            <a:r>
              <a:rPr lang="en-US" dirty="0" smtClean="0"/>
              <a:t>From the perspective of design and programming it gives criteria for provisions to maintain operation during events such as earthquakes or hurricanes.</a:t>
            </a:r>
            <a:endParaRPr lang="en-US" dirty="0"/>
          </a:p>
          <a:p>
            <a:endParaRPr lang="en-US" dirty="0"/>
          </a:p>
        </p:txBody>
      </p:sp>
    </p:spTree>
    <p:extLst>
      <p:ext uri="{BB962C8B-B14F-4D97-AF65-F5344CB8AC3E}">
        <p14:creationId xmlns:p14="http://schemas.microsoft.com/office/powerpoint/2010/main" val="40593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Authorities Having Jurisdiction (AHJ)</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5247" y="2597917"/>
            <a:ext cx="3307404" cy="2422187"/>
          </a:xfrm>
        </p:spPr>
      </p:pic>
      <p:sp>
        <p:nvSpPr>
          <p:cNvPr id="4" name="Content Placeholder 3"/>
          <p:cNvSpPr>
            <a:spLocks noGrp="1"/>
          </p:cNvSpPr>
          <p:nvPr>
            <p:ph sz="half" idx="2"/>
          </p:nvPr>
        </p:nvSpPr>
        <p:spPr>
          <a:xfrm>
            <a:off x="3807912" y="1417638"/>
            <a:ext cx="7774488" cy="4782746"/>
          </a:xfrm>
        </p:spPr>
        <p:txBody>
          <a:bodyPr>
            <a:normAutofit/>
          </a:bodyPr>
          <a:lstStyle/>
          <a:p>
            <a:pPr marL="0" indent="0">
              <a:spcBef>
                <a:spcPts val="0"/>
              </a:spcBef>
              <a:spcAft>
                <a:spcPts val="1200"/>
              </a:spcAft>
              <a:buNone/>
            </a:pPr>
            <a:r>
              <a:rPr lang="en-US" dirty="0"/>
              <a:t>When some or all of the Code is adopted as regulations in a jurisdiction, it can be enforced by inspectors from local zoning boards, fire departments, building inspectors, fire marshals or other bodies and </a:t>
            </a:r>
            <a:r>
              <a:rPr lang="en-US" b="1" u="sng" dirty="0"/>
              <a:t>authorities having jurisdiction</a:t>
            </a:r>
            <a:r>
              <a:rPr lang="en-US" dirty="0"/>
              <a:t>.  </a:t>
            </a:r>
            <a:endParaRPr lang="en-US" dirty="0" smtClean="0"/>
          </a:p>
          <a:p>
            <a:pPr marL="0" indent="0">
              <a:spcBef>
                <a:spcPts val="0"/>
              </a:spcBef>
              <a:spcAft>
                <a:spcPts val="1200"/>
              </a:spcAft>
              <a:buNone/>
            </a:pPr>
            <a:r>
              <a:rPr lang="en-US" dirty="0" smtClean="0">
                <a:solidFill>
                  <a:srgbClr val="0065B0"/>
                </a:solidFill>
              </a:rPr>
              <a:t>Authorities </a:t>
            </a:r>
            <a:r>
              <a:rPr lang="en-US" dirty="0">
                <a:solidFill>
                  <a:srgbClr val="0065B0"/>
                </a:solidFill>
              </a:rPr>
              <a:t>Having Jurisdiction (AHJ) are typically the federal, state, county and/or municipal building inspectors.  Jurisdictions can overlap and may even disagree.</a:t>
            </a:r>
          </a:p>
          <a:p>
            <a:endParaRPr lang="en-US" dirty="0"/>
          </a:p>
        </p:txBody>
      </p:sp>
    </p:spTree>
    <p:extLst>
      <p:ext uri="{BB962C8B-B14F-4D97-AF65-F5344CB8AC3E}">
        <p14:creationId xmlns:p14="http://schemas.microsoft.com/office/powerpoint/2010/main" val="346333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Joint Commission on Accreditation of Hospitals</a:t>
            </a:r>
          </a:p>
        </p:txBody>
      </p:sp>
      <p:pic>
        <p:nvPicPr>
          <p:cNvPr id="9" name="Content Placeholder 8"/>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59081" y="1821645"/>
            <a:ext cx="3198312" cy="2101862"/>
          </a:xfrm>
        </p:spPr>
      </p:pic>
      <p:pic>
        <p:nvPicPr>
          <p:cNvPr id="10" name="Content Placeholder 9"/>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359081" y="4647855"/>
            <a:ext cx="3198312" cy="548788"/>
          </a:xfrm>
        </p:spPr>
      </p:pic>
      <p:sp>
        <p:nvSpPr>
          <p:cNvPr id="11" name="Rectangle 10"/>
          <p:cNvSpPr/>
          <p:nvPr/>
        </p:nvSpPr>
        <p:spPr>
          <a:xfrm>
            <a:off x="3870542" y="1143000"/>
            <a:ext cx="7711858" cy="4564391"/>
          </a:xfrm>
          <a:prstGeom prst="rect">
            <a:avLst/>
          </a:prstGeom>
        </p:spPr>
        <p:txBody>
          <a:bodyPr wrap="square">
            <a:spAutoFit/>
          </a:bodyPr>
          <a:lstStyle/>
          <a:p>
            <a:pPr marL="457200" marR="0">
              <a:lnSpc>
                <a:spcPct val="107000"/>
              </a:lnSpc>
              <a:spcBef>
                <a:spcPts val="0"/>
              </a:spcBef>
              <a:spcAft>
                <a:spcPts val="1200"/>
              </a:spcAft>
            </a:pPr>
            <a:r>
              <a:rPr lang="en-US" sz="2400" dirty="0">
                <a:ea typeface="Calibri" panose="020F0502020204030204" pitchFamily="34" charset="0"/>
                <a:cs typeface="Times New Roman" panose="02020603050405020304" pitchFamily="18" charset="0"/>
              </a:rPr>
              <a:t>Hospital regulation as we know it began in </a:t>
            </a:r>
            <a:r>
              <a:rPr lang="en-US" sz="2400" b="1" u="sng" dirty="0">
                <a:ea typeface="Calibri" panose="020F0502020204030204" pitchFamily="34" charset="0"/>
                <a:cs typeface="Times New Roman" panose="02020603050405020304" pitchFamily="18" charset="0"/>
              </a:rPr>
              <a:t>1918</a:t>
            </a:r>
            <a:r>
              <a:rPr lang="en-US" sz="2400" dirty="0">
                <a:ea typeface="Calibri" panose="020F0502020204030204" pitchFamily="34" charset="0"/>
                <a:cs typeface="Times New Roman" panose="02020603050405020304" pitchFamily="18" charset="0"/>
              </a:rPr>
              <a:t>, when the American College of Surgeons began inspecting hospitals using a single-page document called The Minimum Standard for Hospitals. </a:t>
            </a:r>
            <a:endParaRPr lang="en-US" sz="2400" dirty="0" smtClean="0">
              <a:ea typeface="Calibri" panose="020F0502020204030204" pitchFamily="34" charset="0"/>
              <a:cs typeface="Times New Roman" panose="02020603050405020304" pitchFamily="18" charset="0"/>
            </a:endParaRPr>
          </a:p>
          <a:p>
            <a:pPr marL="457200" marR="0">
              <a:lnSpc>
                <a:spcPct val="107000"/>
              </a:lnSpc>
              <a:spcBef>
                <a:spcPts val="0"/>
              </a:spcBef>
              <a:spcAft>
                <a:spcPts val="1200"/>
              </a:spcAft>
            </a:pPr>
            <a:r>
              <a:rPr lang="en-US" sz="2400" dirty="0" smtClean="0">
                <a:solidFill>
                  <a:srgbClr val="0065B0"/>
                </a:solidFill>
                <a:ea typeface="Calibri" panose="020F0502020204030204" pitchFamily="34" charset="0"/>
                <a:cs typeface="Times New Roman" panose="02020603050405020304" pitchFamily="18" charset="0"/>
              </a:rPr>
              <a:t>In </a:t>
            </a:r>
            <a:r>
              <a:rPr lang="en-US" sz="2400" b="1" u="sng" dirty="0">
                <a:solidFill>
                  <a:srgbClr val="0065B0"/>
                </a:solidFill>
                <a:ea typeface="Calibri" panose="020F0502020204030204" pitchFamily="34" charset="0"/>
                <a:cs typeface="Times New Roman" panose="02020603050405020304" pitchFamily="18" charset="0"/>
              </a:rPr>
              <a:t>1951</a:t>
            </a:r>
            <a:r>
              <a:rPr lang="en-US" sz="2400" dirty="0">
                <a:solidFill>
                  <a:srgbClr val="0065B0"/>
                </a:solidFill>
                <a:ea typeface="Calibri" panose="020F0502020204030204" pitchFamily="34" charset="0"/>
                <a:cs typeface="Times New Roman" panose="02020603050405020304" pitchFamily="18" charset="0"/>
              </a:rPr>
              <a:t>, the American College of Physicians, the American Hospital Association, the American Medical Association, and the Canadian Medical Association joined forces to create the Joint Commission on Accreditation of Hospitals (</a:t>
            </a:r>
            <a:r>
              <a:rPr lang="en-US" sz="2400" b="1" u="sng" dirty="0">
                <a:solidFill>
                  <a:srgbClr val="0065B0"/>
                </a:solidFill>
                <a:ea typeface="Calibri" panose="020F0502020204030204" pitchFamily="34" charset="0"/>
                <a:cs typeface="Times New Roman" panose="02020603050405020304" pitchFamily="18" charset="0"/>
              </a:rPr>
              <a:t>now called the Joint Commission</a:t>
            </a:r>
            <a:r>
              <a:rPr lang="en-US" sz="2400" dirty="0">
                <a:solidFill>
                  <a:srgbClr val="0065B0"/>
                </a:solidFill>
                <a:ea typeface="Calibri" panose="020F0502020204030204" pitchFamily="34" charset="0"/>
                <a:cs typeface="Times New Roman" panose="02020603050405020304" pitchFamily="18" charset="0"/>
              </a:rPr>
              <a:t>) as a way to provide voluntary inspection and accreditation of hospitals.</a:t>
            </a:r>
            <a:endParaRPr lang="en-US" sz="2400" dirty="0">
              <a:solidFill>
                <a:srgbClr val="0065B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21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61" y="0"/>
            <a:ext cx="10972800" cy="1143000"/>
          </a:xfrm>
        </p:spPr>
        <p:txBody>
          <a:bodyPr/>
          <a:lstStyle/>
          <a:p>
            <a:r>
              <a:rPr lang="en-US" dirty="0"/>
              <a:t>Centers for Medicare &amp; Medicaid Services (CMS)</a:t>
            </a:r>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397615" y="1290181"/>
            <a:ext cx="3084078" cy="2492678"/>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97615" y="3930040"/>
            <a:ext cx="3084078" cy="1626268"/>
          </a:xfrm>
        </p:spPr>
      </p:pic>
      <p:sp>
        <p:nvSpPr>
          <p:cNvPr id="7" name="Rectangle 6"/>
          <p:cNvSpPr/>
          <p:nvPr/>
        </p:nvSpPr>
        <p:spPr>
          <a:xfrm>
            <a:off x="3645075" y="1143000"/>
            <a:ext cx="8267178" cy="4678204"/>
          </a:xfrm>
          <a:prstGeom prst="rect">
            <a:avLst/>
          </a:prstGeom>
        </p:spPr>
        <p:txBody>
          <a:bodyPr wrap="square">
            <a:spAutoFit/>
          </a:bodyPr>
          <a:lstStyle/>
          <a:p>
            <a:pPr marL="457200" marR="0">
              <a:spcBef>
                <a:spcPts val="0"/>
              </a:spcBef>
              <a:spcAft>
                <a:spcPts val="1200"/>
              </a:spcAft>
            </a:pPr>
            <a:r>
              <a:rPr lang="en-US" sz="2400" b="1" u="sng" dirty="0">
                <a:ea typeface="Calibri" panose="020F0502020204030204" pitchFamily="34" charset="0"/>
                <a:cs typeface="Times New Roman" panose="02020603050405020304" pitchFamily="18" charset="0"/>
              </a:rPr>
              <a:t>In 1965</a:t>
            </a:r>
            <a:r>
              <a:rPr lang="en-US" sz="2400" dirty="0">
                <a:ea typeface="Calibri" panose="020F0502020204030204" pitchFamily="34" charset="0"/>
                <a:cs typeface="Times New Roman" panose="02020603050405020304" pitchFamily="18" charset="0"/>
              </a:rPr>
              <a:t>, the federal government established the Centers for Medicare &amp; Medicaid Services (CMS). </a:t>
            </a:r>
            <a:r>
              <a:rPr lang="en-US" sz="2400" b="1" u="sng" dirty="0">
                <a:ea typeface="Calibri" panose="020F0502020204030204" pitchFamily="34" charset="0"/>
                <a:cs typeface="Times New Roman" panose="02020603050405020304" pitchFamily="18" charset="0"/>
              </a:rPr>
              <a:t>Hospitals that were accredited by the Joint Commission were deemed to be in compliance with the Medicare Conditions of Participation</a:t>
            </a:r>
            <a:r>
              <a:rPr lang="en-US" sz="2400" dirty="0">
                <a:ea typeface="Calibri" panose="020F0502020204030204" pitchFamily="34" charset="0"/>
                <a:cs typeface="Times New Roman" panose="02020603050405020304" pitchFamily="18" charset="0"/>
              </a:rPr>
              <a:t> </a:t>
            </a:r>
            <a:r>
              <a:rPr lang="en-US" sz="2400" dirty="0" smtClean="0">
                <a:ea typeface="Calibri" panose="020F0502020204030204" pitchFamily="34" charset="0"/>
                <a:cs typeface="Times New Roman" panose="02020603050405020304" pitchFamily="18" charset="0"/>
              </a:rPr>
              <a:t>&amp; </a:t>
            </a:r>
            <a:r>
              <a:rPr lang="en-US" sz="2400" dirty="0">
                <a:ea typeface="Calibri" panose="020F0502020204030204" pitchFamily="34" charset="0"/>
                <a:cs typeface="Times New Roman" panose="02020603050405020304" pitchFamily="18" charset="0"/>
              </a:rPr>
              <a:t>therefore qualified for Medicare and Medicaid reimbursement.</a:t>
            </a:r>
          </a:p>
          <a:p>
            <a:pPr marL="457200" marR="0">
              <a:spcBef>
                <a:spcPts val="0"/>
              </a:spcBef>
              <a:spcAft>
                <a:spcPts val="1200"/>
              </a:spcAft>
            </a:pPr>
            <a:r>
              <a:rPr lang="en-US" sz="2400" dirty="0">
                <a:solidFill>
                  <a:srgbClr val="0065B0"/>
                </a:solidFill>
                <a:ea typeface="Calibri" panose="020F0502020204030204" pitchFamily="34" charset="0"/>
                <a:cs typeface="Times New Roman" panose="02020603050405020304" pitchFamily="18" charset="0"/>
              </a:rPr>
              <a:t>In the late 1960s, federal rulemaking implementing the use of the Life Safety Code was approved and finalized that as of </a:t>
            </a:r>
            <a:r>
              <a:rPr lang="en-US" sz="2400" dirty="0" smtClean="0">
                <a:solidFill>
                  <a:srgbClr val="0065B0"/>
                </a:solidFill>
                <a:ea typeface="Calibri" panose="020F0502020204030204" pitchFamily="34" charset="0"/>
                <a:cs typeface="Times New Roman" panose="02020603050405020304" pitchFamily="18" charset="0"/>
              </a:rPr>
              <a:t>1/1/1970, </a:t>
            </a:r>
            <a:r>
              <a:rPr lang="en-US" sz="2400" dirty="0">
                <a:solidFill>
                  <a:srgbClr val="0065B0"/>
                </a:solidFill>
                <a:ea typeface="Calibri" panose="020F0502020204030204" pitchFamily="34" charset="0"/>
                <a:cs typeface="Times New Roman" panose="02020603050405020304" pitchFamily="18" charset="0"/>
              </a:rPr>
              <a:t>facilities had to meet the provisions of the </a:t>
            </a:r>
            <a:r>
              <a:rPr lang="en-US" sz="2400" b="1" u="sng" dirty="0" smtClean="0">
                <a:solidFill>
                  <a:srgbClr val="0065B0"/>
                </a:solidFill>
                <a:ea typeface="Calibri" panose="020F0502020204030204" pitchFamily="34" charset="0"/>
                <a:cs typeface="Times New Roman" panose="02020603050405020304" pitchFamily="18" charset="0"/>
              </a:rPr>
              <a:t>Life </a:t>
            </a:r>
            <a:r>
              <a:rPr lang="en-US" sz="2400" b="1" u="sng" dirty="0">
                <a:solidFill>
                  <a:srgbClr val="0065B0"/>
                </a:solidFill>
                <a:ea typeface="Calibri" panose="020F0502020204030204" pitchFamily="34" charset="0"/>
                <a:cs typeface="Times New Roman" panose="02020603050405020304" pitchFamily="18" charset="0"/>
              </a:rPr>
              <a:t>Safety Code 1967 edition</a:t>
            </a:r>
            <a:r>
              <a:rPr lang="en-US" sz="2400" dirty="0">
                <a:solidFill>
                  <a:srgbClr val="0065B0"/>
                </a:solidFill>
                <a:ea typeface="Calibri" panose="020F0502020204030204" pitchFamily="34" charset="0"/>
                <a:cs typeface="Times New Roman" panose="02020603050405020304" pitchFamily="18" charset="0"/>
              </a:rPr>
              <a:t> </a:t>
            </a:r>
            <a:r>
              <a:rPr lang="en-US" sz="2400" dirty="0" smtClean="0">
                <a:solidFill>
                  <a:srgbClr val="0065B0"/>
                </a:solidFill>
                <a:ea typeface="Calibri" panose="020F0502020204030204" pitchFamily="34" charset="0"/>
                <a:cs typeface="Times New Roman" panose="02020603050405020304" pitchFamily="18" charset="0"/>
              </a:rPr>
              <a:t>in </a:t>
            </a:r>
            <a:r>
              <a:rPr lang="en-US" sz="2400" dirty="0">
                <a:solidFill>
                  <a:srgbClr val="0065B0"/>
                </a:solidFill>
                <a:ea typeface="Calibri" panose="020F0502020204030204" pitchFamily="34" charset="0"/>
                <a:cs typeface="Times New Roman" panose="02020603050405020304" pitchFamily="18" charset="0"/>
              </a:rPr>
              <a:t>order to continue to satisfy </a:t>
            </a:r>
            <a:r>
              <a:rPr lang="en-US" sz="2400" dirty="0" smtClean="0">
                <a:solidFill>
                  <a:srgbClr val="0065B0"/>
                </a:solidFill>
                <a:ea typeface="Calibri" panose="020F0502020204030204" pitchFamily="34" charset="0"/>
                <a:cs typeface="Times New Roman" panose="02020603050405020304" pitchFamily="18" charset="0"/>
              </a:rPr>
              <a:t>Conditions </a:t>
            </a:r>
            <a:r>
              <a:rPr lang="en-US" sz="2400" dirty="0">
                <a:solidFill>
                  <a:srgbClr val="0065B0"/>
                </a:solidFill>
                <a:ea typeface="Calibri" panose="020F0502020204030204" pitchFamily="34" charset="0"/>
                <a:cs typeface="Times New Roman" panose="02020603050405020304" pitchFamily="18" charset="0"/>
              </a:rPr>
              <a:t>of Participation (COP) to qualify for Medicare/Medicaid reimbursement.</a:t>
            </a:r>
            <a:endParaRPr lang="en-US" sz="2400" dirty="0">
              <a:solidFill>
                <a:srgbClr val="0065B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883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3" y="0"/>
            <a:ext cx="10329984" cy="1143000"/>
          </a:xfrm>
        </p:spPr>
        <p:txBody>
          <a:bodyPr>
            <a:normAutofit/>
          </a:bodyPr>
          <a:lstStyle/>
          <a:p>
            <a:r>
              <a:rPr lang="en-US" dirty="0" smtClean="0"/>
              <a:t>Upcoming Break for Questions</a:t>
            </a:r>
            <a:r>
              <a:rPr lang="en-US" dirty="0"/>
              <a:t> </a:t>
            </a:r>
            <a:r>
              <a:rPr lang="en-US" dirty="0" smtClean="0"/>
              <a:t>and Comments</a:t>
            </a:r>
            <a:endParaRPr lang="en-US" dirty="0"/>
          </a:p>
        </p:txBody>
      </p:sp>
      <p:sp>
        <p:nvSpPr>
          <p:cNvPr id="6" name="Rectangle 5"/>
          <p:cNvSpPr/>
          <p:nvPr/>
        </p:nvSpPr>
        <p:spPr>
          <a:xfrm>
            <a:off x="5791200" y="1503501"/>
            <a:ext cx="6096000" cy="2062103"/>
          </a:xfrm>
          <a:prstGeom prst="rect">
            <a:avLst/>
          </a:prstGeom>
        </p:spPr>
        <p:txBody>
          <a:bodyPr>
            <a:spAutoFit/>
          </a:bodyPr>
          <a:lstStyle/>
          <a:p>
            <a:pPr lvl="0" defTabSz="457200">
              <a:spcAft>
                <a:spcPts val="1200"/>
              </a:spcAft>
            </a:pPr>
            <a:r>
              <a:rPr lang="en-US" sz="3200" dirty="0" smtClean="0">
                <a:solidFill>
                  <a:prstClr val="black"/>
                </a:solidFill>
              </a:rPr>
              <a:t>What are your thoughts on the relationship of The </a:t>
            </a:r>
            <a:r>
              <a:rPr lang="en-US" sz="3200" dirty="0">
                <a:solidFill>
                  <a:prstClr val="black"/>
                </a:solidFill>
              </a:rPr>
              <a:t>Life Safety Code </a:t>
            </a:r>
            <a:r>
              <a:rPr lang="en-US" sz="3200" dirty="0" smtClean="0">
                <a:solidFill>
                  <a:prstClr val="black"/>
                </a:solidFill>
              </a:rPr>
              <a:t>with Authorities </a:t>
            </a:r>
            <a:r>
              <a:rPr lang="en-US" sz="3200" dirty="0">
                <a:solidFill>
                  <a:prstClr val="black"/>
                </a:solidFill>
              </a:rPr>
              <a:t>having Jurisdiction and </a:t>
            </a:r>
            <a:r>
              <a:rPr lang="en-US" sz="3200" dirty="0" smtClean="0">
                <a:solidFill>
                  <a:prstClr val="black"/>
                </a:solidFill>
              </a:rPr>
              <a:t>CMS?</a:t>
            </a:r>
            <a:endParaRPr lang="en-US" sz="3200" dirty="0">
              <a:solidFill>
                <a:prstClr val="black"/>
              </a:solidFill>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23" y="1503501"/>
            <a:ext cx="3781108" cy="3257830"/>
          </a:xfrm>
          <a:prstGeom prst="rect">
            <a:avLst/>
          </a:prstGeom>
        </p:spPr>
      </p:pic>
      <p:sp>
        <p:nvSpPr>
          <p:cNvPr id="7" name="TextBox 6"/>
          <p:cNvSpPr txBox="1"/>
          <p:nvPr/>
        </p:nvSpPr>
        <p:spPr>
          <a:xfrm>
            <a:off x="1544003" y="4761331"/>
            <a:ext cx="2494547" cy="215444"/>
          </a:xfrm>
          <a:prstGeom prst="rect">
            <a:avLst/>
          </a:prstGeom>
          <a:noFill/>
        </p:spPr>
        <p:txBody>
          <a:bodyPr wrap="square" rtlCol="0">
            <a:spAutoFit/>
          </a:bodyPr>
          <a:lstStyle/>
          <a:p>
            <a:pPr algn="ctr"/>
            <a:r>
              <a:rPr lang="en-US" sz="800" dirty="0" smtClean="0">
                <a:hlinkClick r:id="rId4"/>
              </a:rPr>
              <a:t>www.agilecoach.ca</a:t>
            </a:r>
            <a:r>
              <a:rPr lang="en-US" sz="800" dirty="0" smtClean="0"/>
              <a:t>, July 16, 2015</a:t>
            </a:r>
            <a:endParaRPr lang="en-US" sz="800" dirty="0"/>
          </a:p>
        </p:txBody>
      </p:sp>
    </p:spTree>
    <p:extLst>
      <p:ext uri="{BB962C8B-B14F-4D97-AF65-F5344CB8AC3E}">
        <p14:creationId xmlns:p14="http://schemas.microsoft.com/office/powerpoint/2010/main" val="386974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lstStyle/>
          <a:p>
            <a:r>
              <a:rPr lang="en-US" dirty="0" smtClean="0"/>
              <a:t>CMS Adopts 2012 Editions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4" name="Content Placeholder 3"/>
          <p:cNvSpPr>
            <a:spLocks noGrp="1"/>
          </p:cNvSpPr>
          <p:nvPr>
            <p:ph sz="half" idx="2"/>
          </p:nvPr>
        </p:nvSpPr>
        <p:spPr>
          <a:xfrm>
            <a:off x="4396636" y="1230923"/>
            <a:ext cx="7340252" cy="4879731"/>
          </a:xfrm>
        </p:spPr>
        <p:txBody>
          <a:bodyPr>
            <a:normAutofit lnSpcReduction="10000"/>
          </a:bodyPr>
          <a:lstStyle/>
          <a:p>
            <a:pPr marL="0" indent="0">
              <a:spcBef>
                <a:spcPts val="0"/>
              </a:spcBef>
              <a:spcAft>
                <a:spcPts val="1200"/>
              </a:spcAft>
              <a:buNone/>
            </a:pPr>
            <a:r>
              <a:rPr lang="en-US" dirty="0"/>
              <a:t>The U.S. Centers for Medicare &amp; Medicaid Services (CMS) now </a:t>
            </a:r>
            <a:r>
              <a:rPr lang="en-US" dirty="0" smtClean="0"/>
              <a:t>require </a:t>
            </a:r>
            <a:r>
              <a:rPr lang="en-US" dirty="0"/>
              <a:t>health care facilities to migrate from using the 2000 edition of </a:t>
            </a:r>
            <a:r>
              <a:rPr lang="en-US" b="1" u="sng" dirty="0"/>
              <a:t>NFPA 101</a:t>
            </a:r>
            <a:r>
              <a:rPr lang="en-US" dirty="0"/>
              <a:t>®, Life Safety Code® (LSC) to the </a:t>
            </a:r>
            <a:r>
              <a:rPr lang="en-US" b="1" u="sng" dirty="0"/>
              <a:t>2012 edition</a:t>
            </a:r>
            <a:r>
              <a:rPr lang="en-US" dirty="0"/>
              <a:t>; and </a:t>
            </a:r>
            <a:r>
              <a:rPr lang="en-US" dirty="0" smtClean="0"/>
              <a:t>mandate </a:t>
            </a:r>
            <a:r>
              <a:rPr lang="en-US" dirty="0"/>
              <a:t>direct compliance with the </a:t>
            </a:r>
            <a:r>
              <a:rPr lang="en-US" b="1" u="sng" dirty="0"/>
              <a:t>2012 edition</a:t>
            </a:r>
            <a:r>
              <a:rPr lang="en-US" dirty="0"/>
              <a:t> of </a:t>
            </a:r>
            <a:r>
              <a:rPr lang="en-US" b="1" u="sng" dirty="0"/>
              <a:t>NFPA 99</a:t>
            </a:r>
            <a:r>
              <a:rPr lang="en-US" dirty="0"/>
              <a:t>, Health Care Facilities Code, for the first time.  </a:t>
            </a:r>
            <a:endParaRPr lang="en-US" dirty="0" smtClean="0"/>
          </a:p>
          <a:p>
            <a:pPr marL="0" indent="0">
              <a:buNone/>
            </a:pPr>
            <a:r>
              <a:rPr lang="en-US" dirty="0" smtClean="0">
                <a:solidFill>
                  <a:srgbClr val="0065B0"/>
                </a:solidFill>
              </a:rPr>
              <a:t>Healthcare </a:t>
            </a:r>
            <a:r>
              <a:rPr lang="en-US" dirty="0">
                <a:solidFill>
                  <a:srgbClr val="0065B0"/>
                </a:solidFill>
              </a:rPr>
              <a:t>facilities are expected to update and comply with NFPA 101 and NFPA 99, respectively </a:t>
            </a:r>
            <a:r>
              <a:rPr lang="en-US" b="1" u="sng" dirty="0">
                <a:solidFill>
                  <a:srgbClr val="0065B0"/>
                </a:solidFill>
              </a:rPr>
              <a:t>by </a:t>
            </a:r>
            <a:r>
              <a:rPr lang="en-US" b="1" u="sng" dirty="0" smtClean="0">
                <a:solidFill>
                  <a:srgbClr val="0065B0"/>
                </a:solidFill>
              </a:rPr>
              <a:t>November 7, </a:t>
            </a:r>
            <a:r>
              <a:rPr lang="en-US" b="1" u="sng" dirty="0">
                <a:solidFill>
                  <a:srgbClr val="0065B0"/>
                </a:solidFill>
              </a:rPr>
              <a:t>2016</a:t>
            </a:r>
            <a:r>
              <a:rPr lang="en-US" dirty="0">
                <a:solidFill>
                  <a:srgbClr val="0065B0"/>
                </a:solidFill>
              </a:rPr>
              <a:t>.</a:t>
            </a:r>
          </a:p>
        </p:txBody>
      </p:sp>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39" y="3443238"/>
            <a:ext cx="1639978" cy="2156858"/>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09511" y="3443238"/>
            <a:ext cx="1666664" cy="2156858"/>
          </a:xfrm>
          <a:prstGeom prst="rect">
            <a:avLst/>
          </a:prstGeom>
        </p:spPr>
      </p:pic>
    </p:spTree>
    <p:extLst>
      <p:ext uri="{BB962C8B-B14F-4D97-AF65-F5344CB8AC3E}">
        <p14:creationId xmlns:p14="http://schemas.microsoft.com/office/powerpoint/2010/main" val="9569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normAutofit/>
          </a:bodyPr>
          <a:lstStyle/>
          <a:p>
            <a:r>
              <a:rPr lang="en-US" dirty="0" smtClean="0"/>
              <a:t>CMS Modifications to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3" name="Rectangle 2"/>
          <p:cNvSpPr/>
          <p:nvPr/>
        </p:nvSpPr>
        <p:spPr>
          <a:xfrm>
            <a:off x="4484319" y="1182776"/>
            <a:ext cx="7162318" cy="2062103"/>
          </a:xfrm>
          <a:prstGeom prst="rect">
            <a:avLst/>
          </a:prstGeom>
        </p:spPr>
        <p:txBody>
          <a:bodyPr wrap="square">
            <a:spAutoFit/>
          </a:bodyPr>
          <a:lstStyle/>
          <a:p>
            <a:pPr>
              <a:spcAft>
                <a:spcPts val="1200"/>
              </a:spcAft>
            </a:pPr>
            <a:r>
              <a:rPr lang="en-US" sz="3200" dirty="0" smtClean="0"/>
              <a:t>CMS determined it knew more about patient protection than the national, industry-wide consensus-based committees that produce NFPA codes.  </a:t>
            </a:r>
            <a:endParaRPr lang="en-US" sz="3200" dirty="0"/>
          </a:p>
        </p:txBody>
      </p:sp>
      <p:sp>
        <p:nvSpPr>
          <p:cNvPr id="4" name="Rectangle 3"/>
          <p:cNvSpPr/>
          <p:nvPr/>
        </p:nvSpPr>
        <p:spPr>
          <a:xfrm>
            <a:off x="4484319" y="3426169"/>
            <a:ext cx="7074635" cy="1569660"/>
          </a:xfrm>
          <a:prstGeom prst="rect">
            <a:avLst/>
          </a:prstGeom>
        </p:spPr>
        <p:txBody>
          <a:bodyPr wrap="square">
            <a:spAutoFit/>
          </a:bodyPr>
          <a:lstStyle/>
          <a:p>
            <a:pPr>
              <a:spcAft>
                <a:spcPts val="1200"/>
              </a:spcAft>
            </a:pPr>
            <a:r>
              <a:rPr lang="en-US" sz="3200" dirty="0">
                <a:solidFill>
                  <a:srgbClr val="0065B0"/>
                </a:solidFill>
              </a:rPr>
              <a:t>Consequently it made modifications to NFPA 101 and 99 that are summarized in the following slides.</a:t>
            </a:r>
          </a:p>
        </p:txBody>
      </p:sp>
    </p:spTree>
    <p:extLst>
      <p:ext uri="{BB962C8B-B14F-4D97-AF65-F5344CB8AC3E}">
        <p14:creationId xmlns:p14="http://schemas.microsoft.com/office/powerpoint/2010/main" val="190347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normAutofit/>
          </a:bodyPr>
          <a:lstStyle/>
          <a:p>
            <a:r>
              <a:rPr lang="en-US" dirty="0" smtClean="0"/>
              <a:t>CMS Modifications to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3" name="Rectangle 2"/>
          <p:cNvSpPr/>
          <p:nvPr/>
        </p:nvSpPr>
        <p:spPr>
          <a:xfrm>
            <a:off x="4396636" y="1417639"/>
            <a:ext cx="7162318" cy="4678204"/>
          </a:xfrm>
          <a:prstGeom prst="rect">
            <a:avLst/>
          </a:prstGeom>
        </p:spPr>
        <p:txBody>
          <a:bodyPr wrap="square">
            <a:spAutoFit/>
          </a:bodyPr>
          <a:lstStyle/>
          <a:p>
            <a:pPr marL="457200" indent="-457200">
              <a:spcAft>
                <a:spcPts val="1200"/>
              </a:spcAft>
              <a:buFont typeface="+mj-lt"/>
              <a:buAutoNum type="arabicPeriod"/>
            </a:pPr>
            <a:r>
              <a:rPr lang="en-US" sz="2400" dirty="0"/>
              <a:t>Corridor doors and doors to rooms containing flammable or combustible materials must be provided with positive latching hardware. Roller latches are prohibited on such doors under the CMS rule. </a:t>
            </a:r>
          </a:p>
          <a:p>
            <a:pPr marL="457200" indent="-457200">
              <a:spcAft>
                <a:spcPts val="1200"/>
              </a:spcAft>
              <a:buFont typeface="+mj-lt"/>
              <a:buAutoNum type="arabicPeriod"/>
            </a:pPr>
            <a:r>
              <a:rPr lang="en-US" sz="2400" dirty="0"/>
              <a:t>In consideration of a recommendation by the state survey agency or accrediting organization, CMS may waive specific provisions of the </a:t>
            </a:r>
            <a:r>
              <a:rPr lang="en-US" sz="2400" i="1" dirty="0"/>
              <a:t>Life Safety Code</a:t>
            </a:r>
            <a:r>
              <a:rPr lang="en-US" sz="2400" dirty="0"/>
              <a:t> that would result in unreasonable hardships but only if the waiver will not adversely affect the health and safety of the patients</a:t>
            </a:r>
            <a:r>
              <a:rPr lang="en-US" sz="2400" dirty="0" smtClean="0"/>
              <a:t>.</a:t>
            </a:r>
            <a:endParaRPr lang="en-US" sz="2400" dirty="0"/>
          </a:p>
        </p:txBody>
      </p:sp>
    </p:spTree>
    <p:extLst>
      <p:ext uri="{BB962C8B-B14F-4D97-AF65-F5344CB8AC3E}">
        <p14:creationId xmlns:p14="http://schemas.microsoft.com/office/powerpoint/2010/main" val="41894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normAutofit/>
          </a:bodyPr>
          <a:lstStyle/>
          <a:p>
            <a:r>
              <a:rPr lang="en-US" dirty="0" smtClean="0"/>
              <a:t>CMS Modifications to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3" name="Rectangle 2"/>
          <p:cNvSpPr/>
          <p:nvPr/>
        </p:nvSpPr>
        <p:spPr>
          <a:xfrm>
            <a:off x="4396636" y="1066765"/>
            <a:ext cx="7162318" cy="5047536"/>
          </a:xfrm>
          <a:prstGeom prst="rect">
            <a:avLst/>
          </a:prstGeom>
        </p:spPr>
        <p:txBody>
          <a:bodyPr wrap="square">
            <a:spAutoFit/>
          </a:bodyPr>
          <a:lstStyle/>
          <a:p>
            <a:pPr marL="457200" indent="-457200">
              <a:spcAft>
                <a:spcPts val="1200"/>
              </a:spcAft>
              <a:buFont typeface="+mj-lt"/>
              <a:buAutoNum type="arabicPeriod" startAt="3"/>
            </a:pPr>
            <a:r>
              <a:rPr lang="en-US" sz="2400" dirty="0"/>
              <a:t>Hospitals may install alcohol-based hand rub dispensers in its facility if the dispensers are installed in a manner that adequately protects against inappropriate access. This requirement from CMS differs from the Life Safety Code, which doesn’t have any requirements against inappropriate access. </a:t>
            </a:r>
          </a:p>
          <a:p>
            <a:pPr marL="457200" indent="-457200">
              <a:spcAft>
                <a:spcPts val="1200"/>
              </a:spcAft>
              <a:buFont typeface="+mj-lt"/>
              <a:buAutoNum type="arabicPeriod" startAt="3"/>
            </a:pPr>
            <a:r>
              <a:rPr lang="en-US" sz="2400" dirty="0"/>
              <a:t>When a sprinkler system is shut down for more than 10 hours, hospitals must either evacuate the building or portion of the building affected by the system outage until the system is back in service or establish a fire watch until the system is back in service.</a:t>
            </a:r>
          </a:p>
        </p:txBody>
      </p:sp>
    </p:spTree>
    <p:extLst>
      <p:ext uri="{BB962C8B-B14F-4D97-AF65-F5344CB8AC3E}">
        <p14:creationId xmlns:p14="http://schemas.microsoft.com/office/powerpoint/2010/main" val="21216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280"/>
            <a:ext cx="10972800" cy="1143000"/>
          </a:xfrm>
        </p:spPr>
        <p:txBody>
          <a:bodyPr>
            <a:normAutofit fontScale="90000"/>
          </a:bodyPr>
          <a:lstStyle/>
          <a:p>
            <a:r>
              <a:rPr lang="en-US" dirty="0">
                <a:solidFill>
                  <a:srgbClr val="E20000"/>
                </a:solidFill>
              </a:rPr>
              <a:t>Academy of Architecture for </a:t>
            </a:r>
            <a:r>
              <a:rPr lang="en-US" dirty="0" smtClean="0">
                <a:solidFill>
                  <a:srgbClr val="E20000"/>
                </a:solidFill>
              </a:rPr>
              <a:t>Health (AAH)</a:t>
            </a:r>
            <a:br>
              <a:rPr lang="en-US" dirty="0" smtClean="0">
                <a:solidFill>
                  <a:srgbClr val="E20000"/>
                </a:solidFill>
              </a:rPr>
            </a:br>
            <a:r>
              <a:rPr lang="en-US" dirty="0" smtClean="0">
                <a:solidFill>
                  <a:srgbClr val="E20000"/>
                </a:solidFill>
              </a:rPr>
              <a:t>On-line </a:t>
            </a:r>
            <a:r>
              <a:rPr lang="en-US" dirty="0">
                <a:solidFill>
                  <a:srgbClr val="E20000"/>
                </a:solidFill>
              </a:rPr>
              <a:t>Professional </a:t>
            </a:r>
            <a:r>
              <a:rPr lang="en-US" dirty="0" smtClean="0">
                <a:solidFill>
                  <a:srgbClr val="E20000"/>
                </a:solidFill>
              </a:rPr>
              <a:t>Development</a:t>
            </a:r>
            <a:endParaRPr lang="en-US" dirty="0">
              <a:solidFill>
                <a:srgbClr val="E20000"/>
              </a:solidFill>
            </a:endParaRPr>
          </a:p>
        </p:txBody>
      </p:sp>
      <p:sp>
        <p:nvSpPr>
          <p:cNvPr id="3" name="Content Placeholder 2"/>
          <p:cNvSpPr>
            <a:spLocks noGrp="1"/>
          </p:cNvSpPr>
          <p:nvPr>
            <p:ph idx="1"/>
          </p:nvPr>
        </p:nvSpPr>
        <p:spPr>
          <a:xfrm>
            <a:off x="609600" y="1449724"/>
            <a:ext cx="10972800" cy="4132930"/>
          </a:xfrm>
        </p:spPr>
        <p:txBody>
          <a:bodyPr>
            <a:normAutofit/>
          </a:bodyPr>
          <a:lstStyle/>
          <a:p>
            <a:pPr marL="0" indent="0">
              <a:buNone/>
            </a:pPr>
            <a:r>
              <a:rPr lang="en-US" dirty="0" smtClean="0"/>
              <a:t>The </a:t>
            </a:r>
            <a:r>
              <a:rPr lang="en-US" dirty="0"/>
              <a:t>Academy’s multi-channel on-line </a:t>
            </a:r>
            <a:r>
              <a:rPr lang="en-US" dirty="0" smtClean="0"/>
              <a:t>approach provides emerging professionals, journeymen</a:t>
            </a:r>
            <a:r>
              <a:rPr lang="en-US" dirty="0"/>
              <a:t>, </a:t>
            </a:r>
            <a:r>
              <a:rPr lang="en-US" dirty="0" smtClean="0"/>
              <a:t>and master professionals with convenient </a:t>
            </a:r>
            <a:r>
              <a:rPr lang="en-US" dirty="0"/>
              <a:t>and economical opportunities </a:t>
            </a:r>
            <a:r>
              <a:rPr lang="en-US" dirty="0" smtClean="0"/>
              <a:t>to develop their chosen area of interest. </a:t>
            </a:r>
            <a:endParaRPr lang="en-US" dirty="0"/>
          </a:p>
        </p:txBody>
      </p:sp>
      <p:sp>
        <p:nvSpPr>
          <p:cNvPr id="4" name="Rectangle 3"/>
          <p:cNvSpPr/>
          <p:nvPr/>
        </p:nvSpPr>
        <p:spPr>
          <a:xfrm>
            <a:off x="296707" y="3856525"/>
            <a:ext cx="10538527" cy="1969770"/>
          </a:xfrm>
          <a:prstGeom prst="rect">
            <a:avLst/>
          </a:prstGeom>
        </p:spPr>
        <p:txBody>
          <a:bodyPr wrap="square">
            <a:spAutoFit/>
          </a:bodyPr>
          <a:lstStyle/>
          <a:p>
            <a:pPr marL="347472">
              <a:spcAft>
                <a:spcPts val="1200"/>
              </a:spcAft>
            </a:pPr>
            <a:r>
              <a:rPr lang="en-US" sz="2800" dirty="0" smtClean="0">
                <a:solidFill>
                  <a:srgbClr val="0065B0"/>
                </a:solidFill>
              </a:rPr>
              <a:t>The </a:t>
            </a:r>
            <a:r>
              <a:rPr lang="en-US" sz="2800" dirty="0">
                <a:solidFill>
                  <a:srgbClr val="0065B0"/>
                </a:solidFill>
              </a:rPr>
              <a:t>HC 101 Series </a:t>
            </a:r>
            <a:r>
              <a:rPr lang="en-US" sz="2800" dirty="0" smtClean="0">
                <a:solidFill>
                  <a:srgbClr val="0065B0"/>
                </a:solidFill>
              </a:rPr>
              <a:t>sessions are tailored to provide budding healthcare design professionals with conceptual and practical primer-level knowledge.</a:t>
            </a:r>
            <a:endParaRPr lang="en-US" sz="2800" dirty="0">
              <a:solidFill>
                <a:srgbClr val="0065B0"/>
              </a:solidFill>
            </a:endParaRPr>
          </a:p>
          <a:p>
            <a:pPr marL="347472" indent="0">
              <a:spcBef>
                <a:spcPts val="0"/>
              </a:spcBef>
              <a:spcAft>
                <a:spcPts val="1200"/>
              </a:spcAft>
              <a:buNone/>
            </a:pPr>
            <a:endParaRPr lang="en-US" sz="2800" dirty="0"/>
          </a:p>
        </p:txBody>
      </p:sp>
    </p:spTree>
    <p:extLst>
      <p:ext uri="{BB962C8B-B14F-4D97-AF65-F5344CB8AC3E}">
        <p14:creationId xmlns:p14="http://schemas.microsoft.com/office/powerpoint/2010/main" val="3718912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normAutofit/>
          </a:bodyPr>
          <a:lstStyle/>
          <a:p>
            <a:r>
              <a:rPr lang="en-US" dirty="0" smtClean="0"/>
              <a:t>CMS Modifications to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3" name="Rectangle 2"/>
          <p:cNvSpPr/>
          <p:nvPr/>
        </p:nvSpPr>
        <p:spPr>
          <a:xfrm>
            <a:off x="4396636" y="1343211"/>
            <a:ext cx="7162318" cy="4524315"/>
          </a:xfrm>
          <a:prstGeom prst="rect">
            <a:avLst/>
          </a:prstGeom>
        </p:spPr>
        <p:txBody>
          <a:bodyPr wrap="square">
            <a:spAutoFit/>
          </a:bodyPr>
          <a:lstStyle/>
          <a:p>
            <a:pPr marL="457200" indent="-457200">
              <a:spcAft>
                <a:spcPts val="1200"/>
              </a:spcAft>
              <a:buFont typeface="+mj-lt"/>
              <a:buAutoNum type="arabicPeriod" startAt="5"/>
            </a:pPr>
            <a:r>
              <a:rPr lang="en-US" sz="2400" dirty="0"/>
              <a:t>Buildings must have an outside window or outside door in every sleeping room, and for any building constructed after 60 days past the publication date of the rule, the sill height must not exceed 36 inches above the floor. Windows in atrium walls are considered outside windows for the purposes of this requirement. The sill height requirement does not apply to newborn nurseries and rooms intended for occupancy for less than 24 hours. The sill height in special nursing care areas of new occupancies must not exceed 60 inches.</a:t>
            </a:r>
          </a:p>
        </p:txBody>
      </p:sp>
    </p:spTree>
    <p:extLst>
      <p:ext uri="{BB962C8B-B14F-4D97-AF65-F5344CB8AC3E}">
        <p14:creationId xmlns:p14="http://schemas.microsoft.com/office/powerpoint/2010/main" val="3945927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0"/>
            <a:ext cx="10972800" cy="1143000"/>
          </a:xfrm>
        </p:spPr>
        <p:txBody>
          <a:bodyPr>
            <a:normAutofit/>
          </a:bodyPr>
          <a:lstStyle/>
          <a:p>
            <a:r>
              <a:rPr lang="en-US" dirty="0" smtClean="0"/>
              <a:t>CMS Modifications to NFPA 101 &amp; NFPA 99</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3639" y="1417639"/>
            <a:ext cx="3400996" cy="1852716"/>
          </a:xfrm>
        </p:spPr>
      </p:pic>
      <p:sp>
        <p:nvSpPr>
          <p:cNvPr id="3" name="Rectangle 2"/>
          <p:cNvSpPr/>
          <p:nvPr/>
        </p:nvSpPr>
        <p:spPr>
          <a:xfrm>
            <a:off x="4378707" y="1075764"/>
            <a:ext cx="7320235" cy="4985980"/>
          </a:xfrm>
          <a:prstGeom prst="rect">
            <a:avLst/>
          </a:prstGeom>
        </p:spPr>
        <p:txBody>
          <a:bodyPr wrap="square">
            <a:spAutoFit/>
          </a:bodyPr>
          <a:lstStyle/>
          <a:p>
            <a:pPr>
              <a:spcAft>
                <a:spcPts val="1200"/>
              </a:spcAft>
            </a:pPr>
            <a:r>
              <a:rPr lang="en-US" sz="2400" dirty="0" smtClean="0"/>
              <a:t>For an </a:t>
            </a:r>
            <a:r>
              <a:rPr lang="en-US" sz="2400" dirty="0"/>
              <a:t>ASHE monograph exploring the specific differences between the </a:t>
            </a:r>
            <a:r>
              <a:rPr lang="en-US" sz="2400" dirty="0" smtClean="0"/>
              <a:t>2000 and </a:t>
            </a:r>
            <a:r>
              <a:rPr lang="en-US" sz="2400" dirty="0"/>
              <a:t>2012 editions of the Life Safety </a:t>
            </a:r>
            <a:r>
              <a:rPr lang="en-US" sz="2400" dirty="0" smtClean="0"/>
              <a:t>Code </a:t>
            </a:r>
          </a:p>
          <a:p>
            <a:pPr>
              <a:spcAft>
                <a:spcPts val="1200"/>
              </a:spcAft>
            </a:pPr>
            <a:r>
              <a:rPr lang="en-US" sz="2400" b="1" u="sng" dirty="0" smtClean="0"/>
              <a:t>Visit </a:t>
            </a:r>
            <a:r>
              <a:rPr lang="en-US" sz="2400" dirty="0" smtClean="0">
                <a:hlinkClick r:id="rId4"/>
              </a:rPr>
              <a:t>http</a:t>
            </a:r>
            <a:r>
              <a:rPr lang="en-US" sz="2400" dirty="0">
                <a:hlinkClick r:id="rId4"/>
              </a:rPr>
              <a:t>://www.ashe.org/management_monographs/mg2013crowley.shtml</a:t>
            </a:r>
            <a:r>
              <a:rPr lang="en-US" sz="2400" dirty="0" smtClean="0"/>
              <a:t>.</a:t>
            </a:r>
          </a:p>
          <a:p>
            <a:pPr>
              <a:spcAft>
                <a:spcPts val="1200"/>
              </a:spcAft>
            </a:pPr>
            <a:r>
              <a:rPr lang="en-US" sz="2400" dirty="0" smtClean="0"/>
              <a:t>For an ASHE </a:t>
            </a:r>
            <a:r>
              <a:rPr lang="en-US" sz="2400" dirty="0"/>
              <a:t>webinar </a:t>
            </a:r>
            <a:r>
              <a:rPr lang="en-US" sz="2400" dirty="0" smtClean="0"/>
              <a:t>explaining CMS </a:t>
            </a:r>
            <a:r>
              <a:rPr lang="en-US" sz="2400" dirty="0"/>
              <a:t>Adoption of the 2012 Edition of NFPA 99 and What It Means </a:t>
            </a:r>
            <a:r>
              <a:rPr lang="en-US" sz="2400" dirty="0" smtClean="0"/>
              <a:t>for Health </a:t>
            </a:r>
            <a:r>
              <a:rPr lang="en-US" sz="2400" dirty="0"/>
              <a:t>Care </a:t>
            </a:r>
            <a:r>
              <a:rPr lang="en-US" sz="2400" dirty="0" smtClean="0"/>
              <a:t>Facilities - Thursday</a:t>
            </a:r>
            <a:r>
              <a:rPr lang="en-US" sz="2400" dirty="0"/>
              <a:t>, September </a:t>
            </a:r>
            <a:r>
              <a:rPr lang="en-US" sz="2400" dirty="0" smtClean="0"/>
              <a:t>15</a:t>
            </a:r>
          </a:p>
          <a:p>
            <a:pPr>
              <a:spcAft>
                <a:spcPts val="1200"/>
              </a:spcAft>
            </a:pPr>
            <a:r>
              <a:rPr lang="en-US" sz="2400" b="1" u="sng" dirty="0" smtClean="0"/>
              <a:t>Visit</a:t>
            </a:r>
            <a:r>
              <a:rPr lang="en-US" sz="2400" dirty="0" smtClean="0"/>
              <a:t> </a:t>
            </a:r>
            <a:r>
              <a:rPr lang="en-US" sz="2400" dirty="0">
                <a:hlinkClick r:id="rId5"/>
              </a:rPr>
              <a:t>http://</a:t>
            </a:r>
            <a:r>
              <a:rPr lang="en-US" sz="2400" dirty="0" smtClean="0">
                <a:hlinkClick r:id="rId5"/>
              </a:rPr>
              <a:t>www.ashe.org/education/webinars/index.shtml </a:t>
            </a:r>
            <a:r>
              <a:rPr lang="en-US" sz="2400" dirty="0" smtClean="0"/>
              <a:t>to learn more or register for this event.</a:t>
            </a:r>
            <a:endParaRPr lang="en-US" sz="2400" dirty="0"/>
          </a:p>
        </p:txBody>
      </p:sp>
      <p:pic>
        <p:nvPicPr>
          <p:cNvPr id="4" name="Picture 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3638" y="3816026"/>
            <a:ext cx="3400997" cy="1362030"/>
          </a:xfrm>
          <a:prstGeom prst="rect">
            <a:avLst/>
          </a:prstGeom>
        </p:spPr>
      </p:pic>
    </p:spTree>
    <p:extLst>
      <p:ext uri="{BB962C8B-B14F-4D97-AF65-F5344CB8AC3E}">
        <p14:creationId xmlns:p14="http://schemas.microsoft.com/office/powerpoint/2010/main" val="694720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3" y="0"/>
            <a:ext cx="10329984" cy="1143000"/>
          </a:xfrm>
        </p:spPr>
        <p:txBody>
          <a:bodyPr>
            <a:normAutofit/>
          </a:bodyPr>
          <a:lstStyle/>
          <a:p>
            <a:r>
              <a:rPr lang="en-US" dirty="0" smtClean="0"/>
              <a:t>Break for Questions</a:t>
            </a:r>
            <a:r>
              <a:rPr lang="en-US" dirty="0"/>
              <a:t> </a:t>
            </a:r>
            <a:r>
              <a:rPr lang="en-US" dirty="0" smtClean="0"/>
              <a:t>and Comments</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900723" y="1847434"/>
            <a:ext cx="4344757" cy="3257830"/>
          </a:xfrm>
        </p:spPr>
      </p:pic>
      <p:sp>
        <p:nvSpPr>
          <p:cNvPr id="6" name="Rectangle 5"/>
          <p:cNvSpPr/>
          <p:nvPr/>
        </p:nvSpPr>
        <p:spPr>
          <a:xfrm>
            <a:off x="5791200" y="1503501"/>
            <a:ext cx="6096000" cy="2062103"/>
          </a:xfrm>
          <a:prstGeom prst="rect">
            <a:avLst/>
          </a:prstGeom>
        </p:spPr>
        <p:txBody>
          <a:bodyPr>
            <a:spAutoFit/>
          </a:bodyPr>
          <a:lstStyle/>
          <a:p>
            <a:pPr lvl="0" defTabSz="457200">
              <a:spcAft>
                <a:spcPts val="1200"/>
              </a:spcAft>
            </a:pPr>
            <a:r>
              <a:rPr lang="en-US" sz="3200" dirty="0" smtClean="0">
                <a:solidFill>
                  <a:prstClr val="black"/>
                </a:solidFill>
              </a:rPr>
              <a:t>What are your thoughts on the relationship of The </a:t>
            </a:r>
            <a:r>
              <a:rPr lang="en-US" sz="3200" dirty="0">
                <a:solidFill>
                  <a:prstClr val="black"/>
                </a:solidFill>
              </a:rPr>
              <a:t>Life Safety Code </a:t>
            </a:r>
            <a:r>
              <a:rPr lang="en-US" sz="3200" dirty="0" smtClean="0">
                <a:solidFill>
                  <a:prstClr val="black"/>
                </a:solidFill>
              </a:rPr>
              <a:t>with Authorities </a:t>
            </a:r>
            <a:r>
              <a:rPr lang="en-US" sz="3200" dirty="0">
                <a:solidFill>
                  <a:prstClr val="black"/>
                </a:solidFill>
              </a:rPr>
              <a:t>having Jurisdiction and </a:t>
            </a:r>
            <a:r>
              <a:rPr lang="en-US" sz="3200" dirty="0" smtClean="0">
                <a:solidFill>
                  <a:prstClr val="black"/>
                </a:solidFill>
              </a:rPr>
              <a:t>CMS?</a:t>
            </a:r>
            <a:endParaRPr lang="en-US" sz="3200" dirty="0">
              <a:solidFill>
                <a:prstClr val="black"/>
              </a:solidFill>
            </a:endParaRPr>
          </a:p>
        </p:txBody>
      </p:sp>
    </p:spTree>
    <p:extLst>
      <p:ext uri="{BB962C8B-B14F-4D97-AF65-F5344CB8AC3E}">
        <p14:creationId xmlns:p14="http://schemas.microsoft.com/office/powerpoint/2010/main" val="73658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26" y="0"/>
            <a:ext cx="10972800" cy="1143000"/>
          </a:xfrm>
        </p:spPr>
        <p:txBody>
          <a:bodyPr/>
          <a:lstStyle/>
          <a:p>
            <a:r>
              <a:rPr lang="en-US" dirty="0"/>
              <a:t>Hospital Fire </a:t>
            </a:r>
            <a:r>
              <a:rPr lang="en-US" dirty="0" smtClean="0"/>
              <a:t>Fighting Defend-in-place Strategy</a:t>
            </a:r>
            <a:endParaRPr lang="en-US" dirty="0"/>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t="-7247" r="-11345"/>
          <a:stretch/>
        </p:blipFill>
        <p:spPr>
          <a:xfrm>
            <a:off x="5821333" y="847322"/>
            <a:ext cx="5696660" cy="3579222"/>
          </a:xfrm>
        </p:spPr>
      </p:pic>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704150" y="1268185"/>
            <a:ext cx="4337021" cy="2890624"/>
          </a:xfrm>
        </p:spPr>
      </p:pic>
      <p:sp>
        <p:nvSpPr>
          <p:cNvPr id="7" name="Rectangle 6"/>
          <p:cNvSpPr/>
          <p:nvPr/>
        </p:nvSpPr>
        <p:spPr>
          <a:xfrm>
            <a:off x="516326" y="4449944"/>
            <a:ext cx="11328399" cy="1200329"/>
          </a:xfrm>
          <a:prstGeom prst="rect">
            <a:avLst/>
          </a:prstGeom>
        </p:spPr>
        <p:txBody>
          <a:bodyPr wrap="square">
            <a:spAutoFit/>
          </a:bodyPr>
          <a:lstStyle/>
          <a:p>
            <a:r>
              <a:rPr lang="en-US" sz="2400" dirty="0">
                <a:solidFill>
                  <a:srgbClr val="0065B0"/>
                </a:solidFill>
              </a:rPr>
              <a:t>Hospital patients are </a:t>
            </a:r>
            <a:r>
              <a:rPr lang="en-US" sz="2400" dirty="0" smtClean="0">
                <a:solidFill>
                  <a:srgbClr val="0065B0"/>
                </a:solidFill>
              </a:rPr>
              <a:t>generally not </a:t>
            </a:r>
            <a:r>
              <a:rPr lang="en-US" sz="2400" dirty="0">
                <a:solidFill>
                  <a:srgbClr val="0065B0"/>
                </a:solidFill>
              </a:rPr>
              <a:t>capable of taking self-preserving action during a fire – many are literally unconscious. Given the limited number of staff available to move patients </a:t>
            </a:r>
            <a:r>
              <a:rPr lang="en-US" sz="2400" dirty="0" smtClean="0">
                <a:solidFill>
                  <a:srgbClr val="0065B0"/>
                </a:solidFill>
              </a:rPr>
              <a:t>on short notice, hospitals need to minimize patient movement. </a:t>
            </a:r>
            <a:endParaRPr lang="en-US" sz="2400" dirty="0">
              <a:solidFill>
                <a:srgbClr val="0065B0"/>
              </a:solidFill>
            </a:endParaRPr>
          </a:p>
        </p:txBody>
      </p:sp>
      <p:sp>
        <p:nvSpPr>
          <p:cNvPr id="3" name="Rectangle 2"/>
          <p:cNvSpPr/>
          <p:nvPr/>
        </p:nvSpPr>
        <p:spPr>
          <a:xfrm>
            <a:off x="9430669" y="972507"/>
            <a:ext cx="1592229" cy="591355"/>
          </a:xfrm>
          <a:prstGeom prst="rect">
            <a:avLst/>
          </a:prstGeom>
          <a:ln>
            <a:solidFill>
              <a:schemeClr val="bg1"/>
            </a:solid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9099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2663" y="0"/>
            <a:ext cx="10972800" cy="1143000"/>
          </a:xfrm>
        </p:spPr>
        <p:txBody>
          <a:bodyPr/>
          <a:lstStyle/>
          <a:p>
            <a:r>
              <a:rPr lang="en-US" dirty="0"/>
              <a:t>Hospital Fire Fighting Defend-in-place Strategy</a:t>
            </a:r>
          </a:p>
        </p:txBody>
      </p:sp>
      <p:pic>
        <p:nvPicPr>
          <p:cNvPr id="2" name="dE7Isx5Jkqk"/>
          <p:cNvPicPr>
            <a:picLocks noGrp="1" noRot="1" noChangeAspect="1"/>
          </p:cNvPicPr>
          <p:nvPr>
            <p:ph idx="1"/>
            <a:videoFile r:link="rId1"/>
          </p:nvPr>
        </p:nvPicPr>
        <p:blipFill>
          <a:blip r:embed="rId4"/>
          <a:stretch>
            <a:fillRect/>
          </a:stretch>
        </p:blipFill>
        <p:spPr>
          <a:xfrm>
            <a:off x="1878013" y="938213"/>
            <a:ext cx="8461375" cy="4759325"/>
          </a:xfrm>
          <a:prstGeom prst="rect">
            <a:avLst/>
          </a:prstGeom>
        </p:spPr>
      </p:pic>
      <p:sp>
        <p:nvSpPr>
          <p:cNvPr id="4" name="TextBox 3"/>
          <p:cNvSpPr txBox="1"/>
          <p:nvPr/>
        </p:nvSpPr>
        <p:spPr>
          <a:xfrm>
            <a:off x="3480036" y="5857349"/>
            <a:ext cx="3701595" cy="215444"/>
          </a:xfrm>
          <a:prstGeom prst="rect">
            <a:avLst/>
          </a:prstGeom>
          <a:noFill/>
        </p:spPr>
        <p:txBody>
          <a:bodyPr wrap="square" rtlCol="0">
            <a:spAutoFit/>
          </a:bodyPr>
          <a:lstStyle/>
          <a:p>
            <a:r>
              <a:rPr lang="en-US" sz="800" dirty="0">
                <a:hlinkClick r:id="rId5"/>
              </a:rPr>
              <a:t>https://</a:t>
            </a:r>
            <a:r>
              <a:rPr lang="en-US" sz="800" dirty="0" smtClean="0">
                <a:hlinkClick r:id="rId5"/>
              </a:rPr>
              <a:t>www.youtube.com/watch?v=dE7Isx5Jkqk&amp;feature=youtu.be&amp;t=63</a:t>
            </a:r>
            <a:r>
              <a:rPr lang="en-US" sz="800" dirty="0" smtClean="0"/>
              <a:t> </a:t>
            </a:r>
            <a:endParaRPr lang="en-US" sz="800" dirty="0"/>
          </a:p>
        </p:txBody>
      </p:sp>
      <p:sp>
        <p:nvSpPr>
          <p:cNvPr id="8" name="TextBox 7"/>
          <p:cNvSpPr txBox="1"/>
          <p:nvPr/>
        </p:nvSpPr>
        <p:spPr>
          <a:xfrm>
            <a:off x="7181631" y="5846352"/>
            <a:ext cx="1984664" cy="215444"/>
          </a:xfrm>
          <a:prstGeom prst="rect">
            <a:avLst/>
          </a:prstGeom>
          <a:noFill/>
        </p:spPr>
        <p:txBody>
          <a:bodyPr wrap="square" rtlCol="0">
            <a:spAutoFit/>
          </a:bodyPr>
          <a:lstStyle/>
          <a:p>
            <a:r>
              <a:rPr lang="en-US" sz="800" b="1" dirty="0" smtClean="0"/>
              <a:t>National Fire Protection Association</a:t>
            </a:r>
            <a:endParaRPr lang="en-US" sz="800" b="1" dirty="0"/>
          </a:p>
        </p:txBody>
      </p:sp>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166295" y="5796582"/>
            <a:ext cx="336978" cy="336978"/>
          </a:xfrm>
          <a:prstGeom prst="rect">
            <a:avLst/>
          </a:prstGeom>
        </p:spPr>
      </p:pic>
    </p:spTree>
    <p:extLst>
      <p:ext uri="{BB962C8B-B14F-4D97-AF65-F5344CB8AC3E}">
        <p14:creationId xmlns:p14="http://schemas.microsoft.com/office/powerpoint/2010/main" val="40174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video>
              <p:cMediaNode>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935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08" y="0"/>
            <a:ext cx="10972800" cy="1143000"/>
          </a:xfrm>
        </p:spPr>
        <p:txBody>
          <a:bodyPr/>
          <a:lstStyle/>
          <a:p>
            <a:r>
              <a:rPr lang="en-US" dirty="0" smtClean="0"/>
              <a:t>Elements of Fire and Smoke Containment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7009" y="1008185"/>
            <a:ext cx="9847398" cy="4734948"/>
          </a:xfrm>
        </p:spPr>
      </p:pic>
      <p:sp>
        <p:nvSpPr>
          <p:cNvPr id="3" name="Oval 2"/>
          <p:cNvSpPr/>
          <p:nvPr/>
        </p:nvSpPr>
        <p:spPr>
          <a:xfrm>
            <a:off x="574158" y="138224"/>
            <a:ext cx="4625163" cy="5925538"/>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60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Fire </a:t>
            </a:r>
            <a:r>
              <a:rPr lang="en-US" dirty="0" smtClean="0"/>
              <a:t>Barriers</a:t>
            </a:r>
            <a:endParaRPr lang="en-US" dirty="0"/>
          </a:p>
        </p:txBody>
      </p:sp>
      <p:sp>
        <p:nvSpPr>
          <p:cNvPr id="4" name="Content Placeholder 3"/>
          <p:cNvSpPr>
            <a:spLocks noGrp="1"/>
          </p:cNvSpPr>
          <p:nvPr>
            <p:ph sz="half" idx="1"/>
          </p:nvPr>
        </p:nvSpPr>
        <p:spPr>
          <a:xfrm>
            <a:off x="609600" y="1623208"/>
            <a:ext cx="10972800" cy="1955468"/>
          </a:xfrm>
        </p:spPr>
        <p:txBody>
          <a:bodyPr>
            <a:noAutofit/>
          </a:bodyPr>
          <a:lstStyle/>
          <a:p>
            <a:pPr marL="0" indent="0">
              <a:spcBef>
                <a:spcPts val="0"/>
              </a:spcBef>
              <a:spcAft>
                <a:spcPts val="600"/>
              </a:spcAft>
              <a:buNone/>
            </a:pPr>
            <a:r>
              <a:rPr lang="en-US" sz="3200" dirty="0" smtClean="0"/>
              <a:t>Fire </a:t>
            </a:r>
            <a:r>
              <a:rPr lang="en-US" sz="3200" dirty="0"/>
              <a:t>barriers can be used to separate occupancies, isolate hazardous areas, create a horizontal exit, enclose an exit or create a shaft. They have fire resistance ratings measured in hours, ranging from half an hour to three hours. </a:t>
            </a:r>
            <a:endParaRPr lang="en-US" sz="3200" dirty="0" smtClean="0"/>
          </a:p>
        </p:txBody>
      </p:sp>
    </p:spTree>
    <p:extLst>
      <p:ext uri="{BB962C8B-B14F-4D97-AF65-F5344CB8AC3E}">
        <p14:creationId xmlns:p14="http://schemas.microsoft.com/office/powerpoint/2010/main" val="2629161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Intumescent Fire Barrier Systems</a:t>
            </a:r>
            <a:endParaRPr lang="en-US" dirty="0"/>
          </a:p>
        </p:txBody>
      </p:sp>
      <p:sp>
        <p:nvSpPr>
          <p:cNvPr id="6" name="TextBox 5"/>
          <p:cNvSpPr txBox="1"/>
          <p:nvPr/>
        </p:nvSpPr>
        <p:spPr>
          <a:xfrm>
            <a:off x="6888998" y="3865825"/>
            <a:ext cx="4810540" cy="461665"/>
          </a:xfrm>
          <a:prstGeom prst="rect">
            <a:avLst/>
          </a:prstGeom>
          <a:noFill/>
        </p:spPr>
        <p:txBody>
          <a:bodyPr wrap="square" rtlCol="0">
            <a:spAutoFit/>
          </a:bodyPr>
          <a:lstStyle/>
          <a:p>
            <a:r>
              <a:rPr lang="en-US" sz="1600" b="1" dirty="0" smtClean="0"/>
              <a:t>&lt;</a:t>
            </a:r>
            <a:r>
              <a:rPr lang="en-US" sz="2400" dirty="0" smtClean="0"/>
              <a:t>-</a:t>
            </a:r>
            <a:r>
              <a:rPr lang="en-US" dirty="0" smtClean="0"/>
              <a:t> </a:t>
            </a:r>
            <a:r>
              <a:rPr lang="en-US" b="1" u="sng" dirty="0" smtClean="0"/>
              <a:t>Intumescent reaction triggered by heat</a:t>
            </a:r>
            <a:endParaRPr lang="en-US" b="1"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24" y="3479765"/>
            <a:ext cx="1914525" cy="17049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018" y="3479765"/>
            <a:ext cx="1876425" cy="16954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8912" y="3479765"/>
            <a:ext cx="1895475" cy="1704975"/>
          </a:xfrm>
          <a:prstGeom prst="rect">
            <a:avLst/>
          </a:prstGeom>
        </p:spPr>
      </p:pic>
      <p:sp>
        <p:nvSpPr>
          <p:cNvPr id="10" name="Content Placeholder 3"/>
          <p:cNvSpPr>
            <a:spLocks noGrp="1"/>
          </p:cNvSpPr>
          <p:nvPr>
            <p:ph sz="half" idx="1"/>
          </p:nvPr>
        </p:nvSpPr>
        <p:spPr>
          <a:xfrm>
            <a:off x="609600" y="1546819"/>
            <a:ext cx="10972800" cy="957594"/>
          </a:xfrm>
        </p:spPr>
        <p:txBody>
          <a:bodyPr>
            <a:noAutofit/>
          </a:bodyPr>
          <a:lstStyle/>
          <a:p>
            <a:pPr marL="0" indent="0">
              <a:spcBef>
                <a:spcPts val="0"/>
              </a:spcBef>
              <a:spcAft>
                <a:spcPts val="600"/>
              </a:spcAft>
              <a:buNone/>
            </a:pPr>
            <a:r>
              <a:rPr lang="en-US" dirty="0">
                <a:solidFill>
                  <a:srgbClr val="0065B0"/>
                </a:solidFill>
              </a:rPr>
              <a:t>Intumescent material commonly used as a fire barrier is ineffective at controlling smoke</a:t>
            </a:r>
          </a:p>
        </p:txBody>
      </p:sp>
    </p:spTree>
    <p:extLst>
      <p:ext uri="{BB962C8B-B14F-4D97-AF65-F5344CB8AC3E}">
        <p14:creationId xmlns:p14="http://schemas.microsoft.com/office/powerpoint/2010/main" val="5826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Fire Barrier / Fire Wall</a:t>
            </a:r>
            <a:endParaRPr lang="en-US" dirty="0"/>
          </a:p>
        </p:txBody>
      </p:sp>
      <p:pic>
        <p:nvPicPr>
          <p:cNvPr id="9" name="i_BjOLknl3M"/>
          <p:cNvPicPr>
            <a:picLocks noGrp="1" noRot="1" noChangeAspect="1"/>
          </p:cNvPicPr>
          <p:nvPr>
            <p:ph idx="1"/>
            <a:videoFile r:link="rId1"/>
          </p:nvPr>
        </p:nvPicPr>
        <p:blipFill>
          <a:blip r:embed="rId4"/>
          <a:stretch>
            <a:fillRect/>
          </a:stretch>
        </p:blipFill>
        <p:spPr>
          <a:xfrm>
            <a:off x="609600" y="1417638"/>
            <a:ext cx="6654800" cy="374332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146" y="363174"/>
            <a:ext cx="3834246" cy="5499116"/>
          </a:xfrm>
          <a:prstGeom prst="rect">
            <a:avLst/>
          </a:prstGeom>
        </p:spPr>
      </p:pic>
      <p:sp>
        <p:nvSpPr>
          <p:cNvPr id="3" name="TextBox 2"/>
          <p:cNvSpPr txBox="1"/>
          <p:nvPr/>
        </p:nvSpPr>
        <p:spPr>
          <a:xfrm>
            <a:off x="609600" y="5160723"/>
            <a:ext cx="2486891" cy="215444"/>
          </a:xfrm>
          <a:prstGeom prst="rect">
            <a:avLst/>
          </a:prstGeom>
          <a:noFill/>
        </p:spPr>
        <p:txBody>
          <a:bodyPr wrap="square" rtlCol="0">
            <a:spAutoFit/>
          </a:bodyPr>
          <a:lstStyle/>
          <a:p>
            <a:r>
              <a:rPr lang="en-US" sz="800" dirty="0">
                <a:hlinkClick r:id="rId6"/>
              </a:rPr>
              <a:t>https://</a:t>
            </a:r>
            <a:r>
              <a:rPr lang="en-US" sz="800" dirty="0" smtClean="0">
                <a:hlinkClick r:id="rId6"/>
              </a:rPr>
              <a:t>www.youtube.com/watch?v=i_BjOLknl3M</a:t>
            </a:r>
            <a:r>
              <a:rPr lang="en-US" sz="800" dirty="0" smtClean="0"/>
              <a:t> </a:t>
            </a:r>
            <a:endParaRPr lang="en-US" sz="800" dirty="0"/>
          </a:p>
        </p:txBody>
      </p:sp>
      <p:sp>
        <p:nvSpPr>
          <p:cNvPr id="6" name="TextBox 5"/>
          <p:cNvSpPr txBox="1"/>
          <p:nvPr/>
        </p:nvSpPr>
        <p:spPr>
          <a:xfrm>
            <a:off x="3096491" y="5160723"/>
            <a:ext cx="748145" cy="215445"/>
          </a:xfrm>
          <a:prstGeom prst="rect">
            <a:avLst/>
          </a:prstGeom>
          <a:noFill/>
        </p:spPr>
        <p:txBody>
          <a:bodyPr wrap="square" rtlCol="0">
            <a:spAutoFit/>
          </a:bodyPr>
          <a:lstStyle/>
          <a:p>
            <a:r>
              <a:rPr lang="en-US" sz="800" b="1" dirty="0" smtClean="0"/>
              <a:t>Marty </a:t>
            </a:r>
            <a:r>
              <a:rPr lang="en-US" sz="800" b="1" dirty="0" err="1" smtClean="0"/>
              <a:t>Huie</a:t>
            </a:r>
            <a:r>
              <a:rPr lang="en-US" sz="800" b="1" dirty="0" smtClean="0"/>
              <a:t> </a:t>
            </a:r>
            <a:endParaRPr lang="en-US" sz="800" b="1" dirty="0"/>
          </a:p>
        </p:txBody>
      </p:sp>
      <p:sp>
        <p:nvSpPr>
          <p:cNvPr id="7" name="TextBox 6"/>
          <p:cNvSpPr txBox="1"/>
          <p:nvPr/>
        </p:nvSpPr>
        <p:spPr>
          <a:xfrm>
            <a:off x="3844636" y="5160723"/>
            <a:ext cx="3210791" cy="215444"/>
          </a:xfrm>
          <a:prstGeom prst="rect">
            <a:avLst/>
          </a:prstGeom>
          <a:noFill/>
        </p:spPr>
        <p:txBody>
          <a:bodyPr wrap="square" rtlCol="0">
            <a:spAutoFit/>
          </a:bodyPr>
          <a:lstStyle/>
          <a:p>
            <a:r>
              <a:rPr lang="en-US" sz="800" dirty="0">
                <a:hlinkClick r:id="rId7"/>
              </a:rPr>
              <a:t>http://www.buildingcode.info</a:t>
            </a:r>
            <a:r>
              <a:rPr lang="en-US" sz="800" dirty="0" smtClean="0">
                <a:hlinkClick r:id="rId7"/>
              </a:rPr>
              <a:t>/</a:t>
            </a:r>
            <a:r>
              <a:rPr lang="en-US" sz="800" dirty="0" smtClean="0"/>
              <a:t> </a:t>
            </a:r>
            <a:endParaRPr lang="en-US" sz="800" dirty="0"/>
          </a:p>
        </p:txBody>
      </p:sp>
    </p:spTree>
    <p:extLst>
      <p:ext uri="{BB962C8B-B14F-4D97-AF65-F5344CB8AC3E}">
        <p14:creationId xmlns:p14="http://schemas.microsoft.com/office/powerpoint/2010/main" val="233401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video>
              <p:cMediaNode>
                <p:cTn id="2" fill="hold" display="0">
                  <p:stCondLst>
                    <p:cond delay="indefinite"/>
                  </p:stCondLst>
                </p:cTn>
                <p:tgtEl>
                  <p:spTgt spid="9"/>
                </p:tgtEl>
              </p:cMediaNode>
            </p:vide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afterEffect">
                                  <p:stCondLst>
                                    <p:cond delay="0"/>
                                  </p:stCondLst>
                                  <p:childTnLst>
                                    <p:cmd type="call" cmd="playFrom(0.0)">
                                      <p:cBhvr>
                                        <p:cTn id="7" dur="1" fill="hold"/>
                                        <p:tgtEl>
                                          <p:spTgt spid="9"/>
                                        </p:tgtEl>
                                      </p:cBhvr>
                                    </p:cmd>
                                  </p:childTnLst>
                                </p:cTn>
                              </p:par>
                            </p:childTnLst>
                          </p:cTn>
                        </p:par>
                      </p:childTnLst>
                    </p:cTn>
                  </p:par>
                  <p:par>
                    <p:cTn id="8" fill="hold">
                      <p:stCondLst>
                        <p:cond delay="indefinite"/>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600" dirty="0">
                <a:solidFill>
                  <a:srgbClr val="7F7F7F"/>
                </a:solidFill>
              </a:rPr>
              <a:t>Compliance Statement</a:t>
            </a:r>
          </a:p>
        </p:txBody>
      </p:sp>
      <p:sp>
        <p:nvSpPr>
          <p:cNvPr id="3" name="Content Placeholder 2"/>
          <p:cNvSpPr txBox="1">
            <a:spLocks/>
          </p:cNvSpPr>
          <p:nvPr/>
        </p:nvSpPr>
        <p:spPr>
          <a:xfrm>
            <a:off x="440497" y="1188233"/>
            <a:ext cx="11509333" cy="42578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spcAft>
                <a:spcPts val="1200"/>
              </a:spcAft>
              <a:buNone/>
              <a:defRPr/>
            </a:pPr>
            <a:r>
              <a:rPr lang="en-US" sz="2400" dirty="0">
                <a:solidFill>
                  <a:prstClr val="black"/>
                </a:solidFill>
                <a:ea typeface="ＭＳ Ｐゴシック" pitchFamily="22" charset="-128"/>
              </a:rPr>
              <a:t>“AIA Knowledge” is a Registered Provider with The American Institute of Architects Continuing Education Systems (AIA/CES).  Credit(s) earned on completion of this program will be reported to AIA/CES for AIA members.  Certificates of Completion for both AIA members and non-AIA members are available upon </a:t>
            </a:r>
            <a:r>
              <a:rPr lang="en-US" sz="2400" dirty="0" smtClean="0">
                <a:solidFill>
                  <a:prstClr val="black"/>
                </a:solidFill>
                <a:ea typeface="ＭＳ Ｐゴシック" pitchFamily="22" charset="-128"/>
              </a:rPr>
              <a:t>request.</a:t>
            </a:r>
          </a:p>
          <a:p>
            <a:pPr marL="0" indent="0" eaLnBrk="1" hangingPunct="1">
              <a:spcBef>
                <a:spcPts val="0"/>
              </a:spcBef>
              <a:spcAft>
                <a:spcPts val="1200"/>
              </a:spcAft>
              <a:buNone/>
              <a:defRPr/>
            </a:pPr>
            <a:r>
              <a:rPr lang="en-US" sz="2400" dirty="0" smtClean="0">
                <a:solidFill>
                  <a:prstClr val="black"/>
                </a:solidFill>
                <a:ea typeface="ＭＳ Ｐゴシック" pitchFamily="22" charset="-128"/>
              </a:rPr>
              <a:t>This </a:t>
            </a:r>
            <a:r>
              <a:rPr lang="en-US" sz="2400" dirty="0">
                <a:solidFill>
                  <a:prstClr val="black"/>
                </a:solidFill>
                <a:ea typeface="ＭＳ Ｐゴシック" pitchFamily="22" charset="-128"/>
              </a:rPr>
              <a:t>program is registered with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a:t>
            </a:r>
          </a:p>
          <a:p>
            <a:pPr marL="0" indent="0" eaLnBrk="1" hangingPunct="1">
              <a:spcBef>
                <a:spcPts val="0"/>
              </a:spcBef>
              <a:spcAft>
                <a:spcPts val="1200"/>
              </a:spcAft>
              <a:buNone/>
              <a:defRPr/>
            </a:pPr>
            <a:r>
              <a:rPr lang="en-US" sz="2400" dirty="0" smtClean="0">
                <a:solidFill>
                  <a:prstClr val="black"/>
                </a:solidFill>
                <a:ea typeface="ＭＳ Ｐゴシック" pitchFamily="22" charset="-128"/>
              </a:rPr>
              <a:t>Questions </a:t>
            </a:r>
            <a:r>
              <a:rPr lang="en-US" sz="2400" dirty="0">
                <a:solidFill>
                  <a:prstClr val="black"/>
                </a:solidFill>
                <a:ea typeface="ＭＳ Ｐゴシック" pitchFamily="22" charset="-128"/>
              </a:rPr>
              <a:t>related to specific materials, methods, and services will be addressed at the conclusion of this presentation.</a:t>
            </a:r>
          </a:p>
          <a:p>
            <a:pPr marL="342882" indent="-342882" eaLnBrk="1" hangingPunct="1">
              <a:defRPr/>
            </a:pPr>
            <a:endParaRPr lang="en-US" sz="1800" dirty="0">
              <a:solidFill>
                <a:prstClr val="black"/>
              </a:solidFill>
              <a:ea typeface="ＭＳ Ｐゴシック" pitchFamily="22" charset="-128"/>
            </a:endParaRPr>
          </a:p>
        </p:txBody>
      </p:sp>
    </p:spTree>
    <p:extLst>
      <p:ext uri="{BB962C8B-B14F-4D97-AF65-F5344CB8AC3E}">
        <p14:creationId xmlns:p14="http://schemas.microsoft.com/office/powerpoint/2010/main" val="61420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875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08" y="0"/>
            <a:ext cx="10972800" cy="1143000"/>
          </a:xfrm>
        </p:spPr>
        <p:txBody>
          <a:bodyPr/>
          <a:lstStyle/>
          <a:p>
            <a:r>
              <a:rPr lang="en-US" dirty="0" smtClean="0"/>
              <a:t>Elements of Fire and Smoke Containment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7009" y="1008185"/>
            <a:ext cx="9847398" cy="4734948"/>
          </a:xfrm>
        </p:spPr>
      </p:pic>
      <p:sp>
        <p:nvSpPr>
          <p:cNvPr id="3" name="Oval 2"/>
          <p:cNvSpPr/>
          <p:nvPr/>
        </p:nvSpPr>
        <p:spPr>
          <a:xfrm>
            <a:off x="3934046" y="170122"/>
            <a:ext cx="4625163" cy="5925538"/>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287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Smoke Barrier / Smoke Zone</a:t>
            </a:r>
            <a:endParaRPr lang="en-US" dirty="0"/>
          </a:p>
        </p:txBody>
      </p:sp>
      <p:pic>
        <p:nvPicPr>
          <p:cNvPr id="14" name="gxAQ8g7sO_s"/>
          <p:cNvPicPr>
            <a:picLocks noGrp="1" noRot="1" noChangeAspect="1"/>
          </p:cNvPicPr>
          <p:nvPr>
            <p:ph idx="1"/>
            <a:videoFile r:link="rId1"/>
          </p:nvPr>
        </p:nvPicPr>
        <p:blipFill>
          <a:blip r:embed="rId4"/>
          <a:stretch>
            <a:fillRect/>
          </a:stretch>
        </p:blipFill>
        <p:spPr>
          <a:xfrm>
            <a:off x="609600" y="1417638"/>
            <a:ext cx="6934200" cy="3900487"/>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705" y="538161"/>
            <a:ext cx="3725695" cy="5415829"/>
          </a:xfrm>
          <a:prstGeom prst="rect">
            <a:avLst/>
          </a:prstGeom>
        </p:spPr>
      </p:pic>
      <p:sp>
        <p:nvSpPr>
          <p:cNvPr id="20" name="TextBox 19"/>
          <p:cNvSpPr txBox="1"/>
          <p:nvPr/>
        </p:nvSpPr>
        <p:spPr>
          <a:xfrm>
            <a:off x="609600" y="5318125"/>
            <a:ext cx="2507673" cy="220229"/>
          </a:xfrm>
          <a:prstGeom prst="rect">
            <a:avLst/>
          </a:prstGeom>
          <a:noFill/>
        </p:spPr>
        <p:txBody>
          <a:bodyPr wrap="square" rtlCol="0">
            <a:spAutoFit/>
          </a:bodyPr>
          <a:lstStyle/>
          <a:p>
            <a:r>
              <a:rPr lang="en-US" sz="800" dirty="0" smtClean="0">
                <a:hlinkClick r:id="rId6"/>
              </a:rPr>
              <a:t>https</a:t>
            </a:r>
            <a:r>
              <a:rPr lang="en-US" sz="800" dirty="0">
                <a:hlinkClick r:id="rId6"/>
              </a:rPr>
              <a:t>://</a:t>
            </a:r>
            <a:r>
              <a:rPr lang="en-US" sz="800" dirty="0" smtClean="0">
                <a:hlinkClick r:id="rId6"/>
              </a:rPr>
              <a:t>www.youtube.com/watch?v=gxAQ8g7sO_s</a:t>
            </a:r>
            <a:r>
              <a:rPr lang="en-US" sz="800" dirty="0" smtClean="0"/>
              <a:t> </a:t>
            </a:r>
            <a:endParaRPr lang="en-US" sz="800" dirty="0"/>
          </a:p>
        </p:txBody>
      </p:sp>
      <p:sp>
        <p:nvSpPr>
          <p:cNvPr id="21" name="TextBox 20"/>
          <p:cNvSpPr txBox="1"/>
          <p:nvPr/>
        </p:nvSpPr>
        <p:spPr>
          <a:xfrm>
            <a:off x="3117273" y="5322908"/>
            <a:ext cx="748145" cy="215445"/>
          </a:xfrm>
          <a:prstGeom prst="rect">
            <a:avLst/>
          </a:prstGeom>
          <a:noFill/>
        </p:spPr>
        <p:txBody>
          <a:bodyPr wrap="square" rtlCol="0">
            <a:spAutoFit/>
          </a:bodyPr>
          <a:lstStyle/>
          <a:p>
            <a:r>
              <a:rPr lang="en-US" sz="800" b="1" dirty="0" smtClean="0"/>
              <a:t>Marty </a:t>
            </a:r>
            <a:r>
              <a:rPr lang="en-US" sz="800" b="1" dirty="0" err="1" smtClean="0"/>
              <a:t>Huie</a:t>
            </a:r>
            <a:r>
              <a:rPr lang="en-US" sz="800" b="1" dirty="0" smtClean="0"/>
              <a:t> </a:t>
            </a:r>
            <a:endParaRPr lang="en-US" sz="800" b="1" dirty="0"/>
          </a:p>
        </p:txBody>
      </p:sp>
      <p:sp>
        <p:nvSpPr>
          <p:cNvPr id="22" name="TextBox 21"/>
          <p:cNvSpPr txBox="1"/>
          <p:nvPr/>
        </p:nvSpPr>
        <p:spPr>
          <a:xfrm>
            <a:off x="3865418" y="5328514"/>
            <a:ext cx="3210791" cy="215444"/>
          </a:xfrm>
          <a:prstGeom prst="rect">
            <a:avLst/>
          </a:prstGeom>
          <a:noFill/>
        </p:spPr>
        <p:txBody>
          <a:bodyPr wrap="square" rtlCol="0">
            <a:spAutoFit/>
          </a:bodyPr>
          <a:lstStyle/>
          <a:p>
            <a:r>
              <a:rPr lang="en-US" sz="800" dirty="0">
                <a:hlinkClick r:id="rId7"/>
              </a:rPr>
              <a:t>http://www.buildingcode.info</a:t>
            </a:r>
            <a:r>
              <a:rPr lang="en-US" sz="800" dirty="0" smtClean="0">
                <a:hlinkClick r:id="rId7"/>
              </a:rPr>
              <a:t>/</a:t>
            </a:r>
            <a:r>
              <a:rPr lang="en-US" sz="800" dirty="0" smtClean="0"/>
              <a:t> </a:t>
            </a:r>
            <a:endParaRPr lang="en-US" sz="800" dirty="0"/>
          </a:p>
        </p:txBody>
      </p:sp>
    </p:spTree>
    <p:extLst>
      <p:ext uri="{BB962C8B-B14F-4D97-AF65-F5344CB8AC3E}">
        <p14:creationId xmlns:p14="http://schemas.microsoft.com/office/powerpoint/2010/main" val="339415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video>
              <p:cMediaNode>
                <p:cTn id="2" fill="hold" display="0">
                  <p:stCondLst>
                    <p:cond delay="indefinite"/>
                  </p:stCondLst>
                </p:cTn>
                <p:tgtEl>
                  <p:spTgt spid="14"/>
                </p:tgtEl>
              </p:cMediaNode>
            </p:video>
            <p:seq concurrent="1" nextAc="seek">
              <p:cTn id="3" restart="whenNotActive" fill="hold" evtFilter="cancelBubble" nodeType="interactiveSeq">
                <p:stCondLst>
                  <p:cond evt="onClick" delay="0">
                    <p:tgtEl>
                      <p:spTgt spid="1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afterEffect">
                                  <p:stCondLst>
                                    <p:cond delay="0"/>
                                  </p:stCondLst>
                                  <p:childTnLst>
                                    <p:cmd type="call" cmd="playFrom(0.0)">
                                      <p:cBhvr>
                                        <p:cTn id="7" dur="1" fill="hold"/>
                                        <p:tgtEl>
                                          <p:spTgt spid="14"/>
                                        </p:tgtEl>
                                      </p:cBhvr>
                                    </p:cmd>
                                  </p:childTnLst>
                                </p:cTn>
                              </p:par>
                            </p:childTnLst>
                          </p:cTn>
                        </p:par>
                      </p:childTnLst>
                    </p:cTn>
                  </p:par>
                  <p:par>
                    <p:cTn id="8" fill="hold">
                      <p:stCondLst>
                        <p:cond delay="indefinite"/>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960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Smoke </a:t>
            </a:r>
            <a:r>
              <a:rPr lang="en-US" dirty="0"/>
              <a:t>barriers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675516"/>
            <a:ext cx="4758381" cy="3449826"/>
          </a:xfrm>
        </p:spPr>
      </p:pic>
      <p:sp>
        <p:nvSpPr>
          <p:cNvPr id="4" name="Content Placeholder 3"/>
          <p:cNvSpPr>
            <a:spLocks noGrp="1"/>
          </p:cNvSpPr>
          <p:nvPr>
            <p:ph sz="half" idx="2"/>
          </p:nvPr>
        </p:nvSpPr>
        <p:spPr>
          <a:xfrm>
            <a:off x="5814645" y="2433156"/>
            <a:ext cx="5533292" cy="1934546"/>
          </a:xfrm>
        </p:spPr>
        <p:txBody>
          <a:bodyPr>
            <a:normAutofit/>
          </a:bodyPr>
          <a:lstStyle/>
          <a:p>
            <a:pPr marL="0" indent="0">
              <a:buNone/>
            </a:pPr>
            <a:r>
              <a:rPr lang="en-US" dirty="0"/>
              <a:t>These barriers serve to restrict the movement of smoke </a:t>
            </a:r>
            <a:r>
              <a:rPr lang="en-US" dirty="0" smtClean="0"/>
              <a:t>protected </a:t>
            </a:r>
            <a:r>
              <a:rPr lang="en-US" dirty="0"/>
              <a:t>by a fire resistance </a:t>
            </a:r>
            <a:r>
              <a:rPr lang="en-US" b="1" u="sng" dirty="0"/>
              <a:t>rating of at least one hour</a:t>
            </a:r>
          </a:p>
        </p:txBody>
      </p:sp>
    </p:spTree>
    <p:extLst>
      <p:ext uri="{BB962C8B-B14F-4D97-AF65-F5344CB8AC3E}">
        <p14:creationId xmlns:p14="http://schemas.microsoft.com/office/powerpoint/2010/main" val="3431103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308" y="0"/>
            <a:ext cx="10972800" cy="1143000"/>
          </a:xfrm>
        </p:spPr>
        <p:txBody>
          <a:bodyPr/>
          <a:lstStyle/>
          <a:p>
            <a:r>
              <a:rPr lang="en-US" dirty="0" smtClean="0"/>
              <a:t>Elements of Fire and Smoke Containment</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7009" y="1008185"/>
            <a:ext cx="9847398" cy="4734948"/>
          </a:xfrm>
        </p:spPr>
      </p:pic>
      <p:sp>
        <p:nvSpPr>
          <p:cNvPr id="3" name="Oval 2"/>
          <p:cNvSpPr/>
          <p:nvPr/>
        </p:nvSpPr>
        <p:spPr>
          <a:xfrm>
            <a:off x="7123813" y="223283"/>
            <a:ext cx="4625163" cy="5819213"/>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441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1143000"/>
          </a:xfrm>
        </p:spPr>
        <p:txBody>
          <a:bodyPr/>
          <a:lstStyle/>
          <a:p>
            <a:r>
              <a:rPr lang="en-US" dirty="0" smtClean="0"/>
              <a:t>Smoke </a:t>
            </a:r>
            <a:r>
              <a:rPr lang="en-US" dirty="0"/>
              <a:t>partitions</a:t>
            </a:r>
          </a:p>
        </p:txBody>
      </p:sp>
      <p:sp>
        <p:nvSpPr>
          <p:cNvPr id="4" name="Content Placeholder 3"/>
          <p:cNvSpPr>
            <a:spLocks noGrp="1"/>
          </p:cNvSpPr>
          <p:nvPr>
            <p:ph sz="half" idx="1"/>
          </p:nvPr>
        </p:nvSpPr>
        <p:spPr>
          <a:xfrm>
            <a:off x="4969565" y="1865054"/>
            <a:ext cx="6732104" cy="3806876"/>
          </a:xfrm>
        </p:spPr>
        <p:txBody>
          <a:bodyPr>
            <a:normAutofit lnSpcReduction="10000"/>
          </a:bodyPr>
          <a:lstStyle/>
          <a:p>
            <a:pPr marL="0" indent="0">
              <a:spcBef>
                <a:spcPts val="0"/>
              </a:spcBef>
              <a:spcAft>
                <a:spcPts val="1200"/>
              </a:spcAft>
              <a:buNone/>
            </a:pPr>
            <a:r>
              <a:rPr lang="en-US" dirty="0"/>
              <a:t>Though not as substantial as smoke barriers, </a:t>
            </a:r>
            <a:r>
              <a:rPr lang="en-US" b="1" u="sng" dirty="0"/>
              <a:t>smoke partitions</a:t>
            </a:r>
            <a:r>
              <a:rPr lang="en-US" dirty="0"/>
              <a:t> also are designed to limit the movement of smoke throughout a structure. </a:t>
            </a:r>
            <a:endParaRPr lang="en-US" dirty="0" smtClean="0"/>
          </a:p>
          <a:p>
            <a:pPr marL="0" indent="0">
              <a:spcBef>
                <a:spcPts val="0"/>
              </a:spcBef>
              <a:spcAft>
                <a:spcPts val="1200"/>
              </a:spcAft>
              <a:buNone/>
            </a:pPr>
            <a:r>
              <a:rPr lang="en-US" dirty="0" smtClean="0">
                <a:solidFill>
                  <a:srgbClr val="0065B0"/>
                </a:solidFill>
              </a:rPr>
              <a:t>Examples </a:t>
            </a:r>
            <a:r>
              <a:rPr lang="en-US" dirty="0">
                <a:solidFill>
                  <a:srgbClr val="0065B0"/>
                </a:solidFill>
              </a:rPr>
              <a:t>of smoke partitions can include </a:t>
            </a:r>
            <a:r>
              <a:rPr lang="en-US" b="1" u="sng" dirty="0" smtClean="0">
                <a:solidFill>
                  <a:srgbClr val="0065B0"/>
                </a:solidFill>
              </a:rPr>
              <a:t>corridors</a:t>
            </a:r>
            <a:r>
              <a:rPr lang="en-US" dirty="0" smtClean="0">
                <a:solidFill>
                  <a:srgbClr val="0065B0"/>
                </a:solidFill>
              </a:rPr>
              <a:t>, walls </a:t>
            </a:r>
            <a:r>
              <a:rPr lang="en-US" dirty="0">
                <a:solidFill>
                  <a:srgbClr val="0065B0"/>
                </a:solidFill>
              </a:rPr>
              <a:t>that enclose a sprinkler-protected hazardous area, or lay-in acoustical tile ceiling with ducted HVAC.</a:t>
            </a:r>
          </a:p>
        </p:txBody>
      </p:sp>
      <p:pic>
        <p:nvPicPr>
          <p:cNvPr id="24" name="Picture 23"/>
          <p:cNvPicPr>
            <a:picLocks noChangeAspect="1"/>
          </p:cNvPicPr>
          <p:nvPr/>
        </p:nvPicPr>
        <p:blipFill rotWithShape="1">
          <a:blip r:embed="rId3" cstate="screen">
            <a:extLst>
              <a:ext uri="{28A0092B-C50C-407E-A947-70E740481C1C}">
                <a14:useLocalDpi xmlns:a14="http://schemas.microsoft.com/office/drawing/2010/main" val="0"/>
              </a:ext>
            </a:extLst>
          </a:blip>
          <a:srcRect l="-1"/>
          <a:stretch/>
        </p:blipFill>
        <p:spPr>
          <a:xfrm>
            <a:off x="0" y="1037437"/>
            <a:ext cx="4956313" cy="4695454"/>
          </a:xfrm>
          <a:prstGeom prst="rect">
            <a:avLst/>
          </a:prstGeom>
        </p:spPr>
      </p:pic>
      <p:cxnSp>
        <p:nvCxnSpPr>
          <p:cNvPr id="26" name="Straight Connector 25"/>
          <p:cNvCxnSpPr/>
          <p:nvPr/>
        </p:nvCxnSpPr>
        <p:spPr>
          <a:xfrm flipV="1">
            <a:off x="2120348" y="2981739"/>
            <a:ext cx="13252" cy="2690191"/>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133600" y="2981739"/>
            <a:ext cx="1258957"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3379304" y="2981739"/>
            <a:ext cx="0" cy="2690191"/>
          </a:xfrm>
          <a:prstGeom prst="line">
            <a:avLst/>
          </a:prstGeom>
          <a:ln w="508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1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2" y="0"/>
            <a:ext cx="10666437" cy="1143000"/>
          </a:xfrm>
        </p:spPr>
        <p:txBody>
          <a:bodyPr>
            <a:normAutofit/>
          </a:bodyPr>
          <a:lstStyle/>
          <a:p>
            <a:r>
              <a:rPr lang="en-US" dirty="0"/>
              <a:t>Upcoming Break for Questions and </a:t>
            </a:r>
            <a:r>
              <a:rPr lang="en-US" dirty="0" smtClean="0"/>
              <a:t>Comments on:</a:t>
            </a:r>
            <a:endParaRPr lang="en-US" dirty="0"/>
          </a:p>
        </p:txBody>
      </p:sp>
      <p:sp>
        <p:nvSpPr>
          <p:cNvPr id="6" name="Rectangle 5"/>
          <p:cNvSpPr/>
          <p:nvPr/>
        </p:nvSpPr>
        <p:spPr>
          <a:xfrm>
            <a:off x="5657557" y="1872794"/>
            <a:ext cx="6096000" cy="2314480"/>
          </a:xfrm>
          <a:prstGeom prst="rect">
            <a:avLst/>
          </a:prstGeom>
        </p:spPr>
        <p:txBody>
          <a:bodyPr>
            <a:spAutoFit/>
          </a:bodyPr>
          <a:lstStyle/>
          <a:p>
            <a:pPr marL="342900" lvl="0" indent="-342900" defTabSz="457200">
              <a:spcAft>
                <a:spcPts val="1200"/>
              </a:spcAft>
              <a:buFont typeface="Arial"/>
              <a:buChar char="•"/>
            </a:pPr>
            <a:r>
              <a:rPr lang="en-US" sz="3200" dirty="0" smtClean="0">
                <a:solidFill>
                  <a:prstClr val="black"/>
                </a:solidFill>
              </a:rPr>
              <a:t>Defend-in-place </a:t>
            </a:r>
            <a:r>
              <a:rPr lang="en-US" sz="3200" dirty="0">
                <a:solidFill>
                  <a:prstClr val="black"/>
                </a:solidFill>
              </a:rPr>
              <a:t>vs. Evacuation</a:t>
            </a:r>
          </a:p>
          <a:p>
            <a:pPr marL="342900" lvl="0" indent="-342900" defTabSz="457200">
              <a:spcBef>
                <a:spcPct val="20000"/>
              </a:spcBef>
              <a:buFont typeface="Arial"/>
              <a:buChar char="•"/>
            </a:pPr>
            <a:r>
              <a:rPr lang="en-US" sz="3200" dirty="0">
                <a:solidFill>
                  <a:prstClr val="black"/>
                </a:solidFill>
              </a:rPr>
              <a:t>Elements of </a:t>
            </a:r>
            <a:r>
              <a:rPr lang="en-US" sz="3200" dirty="0" smtClean="0">
                <a:solidFill>
                  <a:prstClr val="black"/>
                </a:solidFill>
              </a:rPr>
              <a:t>Fire and Smoke Containment</a:t>
            </a:r>
            <a:endParaRPr lang="en-US" sz="3200" dirty="0">
              <a:solidFill>
                <a:prstClr val="black"/>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23" y="1813503"/>
            <a:ext cx="4344757" cy="2433063"/>
          </a:xfrm>
          <a:prstGeom prst="rect">
            <a:avLst/>
          </a:prstGeom>
        </p:spPr>
      </p:pic>
      <p:sp>
        <p:nvSpPr>
          <p:cNvPr id="8" name="Rectangle 7"/>
          <p:cNvSpPr/>
          <p:nvPr/>
        </p:nvSpPr>
        <p:spPr>
          <a:xfrm>
            <a:off x="1745654" y="4246566"/>
            <a:ext cx="2654894" cy="215444"/>
          </a:xfrm>
          <a:prstGeom prst="rect">
            <a:avLst/>
          </a:prstGeom>
        </p:spPr>
        <p:txBody>
          <a:bodyPr wrap="none">
            <a:spAutoFit/>
          </a:bodyPr>
          <a:lstStyle/>
          <a:p>
            <a:r>
              <a:rPr lang="en-US" sz="800" dirty="0">
                <a:hlinkClick r:id="rId4"/>
              </a:rPr>
              <a:t>http://</a:t>
            </a:r>
            <a:r>
              <a:rPr lang="en-US" sz="800" dirty="0" smtClean="0">
                <a:hlinkClick r:id="rId4"/>
              </a:rPr>
              <a:t>www.businessinsider.com</a:t>
            </a:r>
            <a:r>
              <a:rPr lang="en-US" sz="800" dirty="0" smtClean="0"/>
              <a:t> , Courtesy of Scott Adams</a:t>
            </a:r>
            <a:endParaRPr lang="en-US" sz="800" dirty="0"/>
          </a:p>
        </p:txBody>
      </p:sp>
    </p:spTree>
    <p:extLst>
      <p:ext uri="{BB962C8B-B14F-4D97-AF65-F5344CB8AC3E}">
        <p14:creationId xmlns:p14="http://schemas.microsoft.com/office/powerpoint/2010/main" val="3474279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time</a:t>
            </a:r>
            <a:endParaRPr lang="en-US" dirty="0"/>
          </a:p>
        </p:txBody>
      </p:sp>
      <p:sp>
        <p:nvSpPr>
          <p:cNvPr id="5" name="Text Placeholder 2"/>
          <p:cNvSpPr txBox="1">
            <a:spLocks/>
          </p:cNvSpPr>
          <p:nvPr/>
        </p:nvSpPr>
        <p:spPr>
          <a:xfrm>
            <a:off x="1164579" y="1608143"/>
            <a:ext cx="4038600" cy="2955925"/>
          </a:xfrm>
          <a:prstGeom prst="rect">
            <a:avLst/>
          </a:prstGeom>
        </p:spPr>
        <p:txBody>
          <a:bodyPr vert="horz" lIns="91440" tIns="45720" rIns="91440" bIns="45720" rtlCol="0" anchor="t"/>
          <a:lstStyle>
            <a:defPPr>
              <a:defRPr lang="en-US"/>
            </a:defPPr>
            <a:lvl1pPr algn="l" rtl="0" eaLnBrk="1" fontAlgn="base" hangingPunct="1">
              <a:spcBef>
                <a:spcPct val="0"/>
              </a:spcBef>
              <a:spcAft>
                <a:spcPct val="0"/>
              </a:spcAft>
              <a:defRPr sz="1200" kern="1200">
                <a:solidFill>
                  <a:prstClr val="black">
                    <a:tint val="75000"/>
                  </a:prst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indent="0">
              <a:buNone/>
            </a:pPr>
            <a:r>
              <a:rPr lang="en-US" sz="2400" dirty="0" smtClean="0">
                <a:solidFill>
                  <a:srgbClr val="000000"/>
                </a:solidFill>
                <a:latin typeface="+mn-lt"/>
                <a:ea typeface="MS PGothic" pitchFamily="34" charset="-128"/>
              </a:rPr>
              <a:t>If you have questions for today’s presenters, please submit them to </a:t>
            </a:r>
            <a:r>
              <a:rPr lang="en-US" sz="2400" dirty="0">
                <a:solidFill>
                  <a:srgbClr val="000000"/>
                </a:solidFill>
                <a:latin typeface="+mn-lt"/>
                <a:ea typeface="MS PGothic" pitchFamily="34" charset="-128"/>
              </a:rPr>
              <a:t>the </a:t>
            </a:r>
            <a:r>
              <a:rPr lang="en-US" sz="2400" dirty="0" smtClean="0">
                <a:solidFill>
                  <a:srgbClr val="000000"/>
                </a:solidFill>
                <a:latin typeface="+mn-lt"/>
                <a:ea typeface="MS PGothic" pitchFamily="34" charset="-128"/>
              </a:rPr>
              <a:t>moderator via </a:t>
            </a:r>
            <a:r>
              <a:rPr lang="en-US" sz="2400" dirty="0">
                <a:solidFill>
                  <a:srgbClr val="000000"/>
                </a:solidFill>
                <a:latin typeface="+mn-lt"/>
                <a:ea typeface="MS PGothic" pitchFamily="34" charset="-128"/>
              </a:rPr>
              <a:t>the </a:t>
            </a:r>
            <a:r>
              <a:rPr lang="en-US" sz="2400" dirty="0" smtClean="0">
                <a:solidFill>
                  <a:srgbClr val="000000"/>
                </a:solidFill>
                <a:latin typeface="+mn-lt"/>
                <a:ea typeface="MS PGothic" pitchFamily="34" charset="-128"/>
              </a:rPr>
              <a:t>chat </a:t>
            </a:r>
            <a:r>
              <a:rPr lang="en-US" sz="2400" dirty="0">
                <a:solidFill>
                  <a:srgbClr val="000000"/>
                </a:solidFill>
                <a:latin typeface="+mn-lt"/>
                <a:ea typeface="MS PGothic" pitchFamily="34" charset="-128"/>
              </a:rPr>
              <a:t>box</a:t>
            </a:r>
            <a:r>
              <a:rPr lang="en-US" sz="2400" dirty="0" smtClean="0">
                <a:solidFill>
                  <a:srgbClr val="000000"/>
                </a:solidFill>
                <a:latin typeface="+mn-lt"/>
                <a:ea typeface="MS PGothic" pitchFamily="34" charset="-128"/>
              </a:rPr>
              <a:t>.</a:t>
            </a:r>
          </a:p>
          <a:p>
            <a:pPr marL="0" indent="0">
              <a:buNone/>
            </a:pPr>
            <a:endParaRPr lang="en-US" sz="2400" dirty="0">
              <a:solidFill>
                <a:srgbClr val="000000"/>
              </a:solidFill>
              <a:latin typeface="+mn-lt"/>
              <a:ea typeface="MS PGothic" pitchFamily="34" charset="-128"/>
            </a:endParaRPr>
          </a:p>
          <a:p>
            <a:pPr marL="0" indent="0">
              <a:buNone/>
            </a:pPr>
            <a:r>
              <a:rPr lang="en-US" sz="2400" dirty="0" smtClean="0">
                <a:solidFill>
                  <a:srgbClr val="000000"/>
                </a:solidFill>
                <a:latin typeface="+mn-lt"/>
                <a:ea typeface="MS PGothic" pitchFamily="34" charset="-128"/>
              </a:rPr>
              <a:t>Content-related questions will be answered during this Q&amp;A portion as time allows. </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3486" y="1608143"/>
            <a:ext cx="2609850" cy="25336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5348835" y="2057400"/>
            <a:ext cx="1600200"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11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Rated Assemblies</a:t>
            </a:r>
          </a:p>
        </p:txBody>
      </p:sp>
      <p:sp>
        <p:nvSpPr>
          <p:cNvPr id="4" name="Content Placeholder 3"/>
          <p:cNvSpPr>
            <a:spLocks noGrp="1"/>
          </p:cNvSpPr>
          <p:nvPr>
            <p:ph sz="half" idx="2"/>
          </p:nvPr>
        </p:nvSpPr>
        <p:spPr>
          <a:xfrm>
            <a:off x="6197600" y="1359571"/>
            <a:ext cx="5384800" cy="1993230"/>
          </a:xfrm>
        </p:spPr>
        <p:txBody>
          <a:bodyPr/>
          <a:lstStyle/>
          <a:p>
            <a:pPr marL="0" indent="0">
              <a:buNone/>
            </a:pPr>
            <a:r>
              <a:rPr lang="en-US" dirty="0" smtClean="0"/>
              <a:t>UL listed assemblies are assured of acceptance.</a:t>
            </a:r>
          </a:p>
          <a:p>
            <a:pPr marL="0" indent="0">
              <a:buNone/>
            </a:pPr>
            <a:endParaRPr lang="en-US" dirty="0"/>
          </a:p>
          <a:p>
            <a:pPr marL="0" indent="0">
              <a:buNone/>
            </a:pPr>
            <a:r>
              <a:rPr lang="en-US" dirty="0" smtClean="0"/>
              <a:t>Source document: </a:t>
            </a:r>
          </a:p>
          <a:p>
            <a:pPr marL="0" indent="0">
              <a:buNone/>
            </a:pPr>
            <a:endParaRPr lang="en-US" dirty="0"/>
          </a:p>
        </p:txBody>
      </p:sp>
      <p:pic>
        <p:nvPicPr>
          <p:cNvPr id="5" name="Content Placeholder 4"/>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1355558" y="1681454"/>
            <a:ext cx="2503424" cy="3218688"/>
          </a:xfrm>
          <a:prstGeom prst="rect">
            <a:avLst/>
          </a:prstGeom>
        </p:spPr>
      </p:pic>
      <p:sp>
        <p:nvSpPr>
          <p:cNvPr id="6" name="Rectangle 5"/>
          <p:cNvSpPr/>
          <p:nvPr/>
        </p:nvSpPr>
        <p:spPr>
          <a:xfrm>
            <a:off x="6197600" y="3352801"/>
            <a:ext cx="4470400" cy="1754326"/>
          </a:xfrm>
          <a:prstGeom prst="rect">
            <a:avLst/>
          </a:prstGeom>
        </p:spPr>
        <p:txBody>
          <a:bodyPr wrap="square">
            <a:spAutoFit/>
          </a:bodyPr>
          <a:lstStyle/>
          <a:p>
            <a:r>
              <a:rPr lang="en-US" sz="3600" b="1" dirty="0">
                <a:solidFill>
                  <a:srgbClr val="0065B0"/>
                </a:solidFill>
              </a:rPr>
              <a:t>UL FIRE RESISTANCE DIRECTORY</a:t>
            </a:r>
          </a:p>
        </p:txBody>
      </p:sp>
    </p:spTree>
    <p:extLst>
      <p:ext uri="{BB962C8B-B14F-4D97-AF65-F5344CB8AC3E}">
        <p14:creationId xmlns:p14="http://schemas.microsoft.com/office/powerpoint/2010/main" val="248642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600" dirty="0" smtClean="0">
                <a:solidFill>
                  <a:srgbClr val="7F7F7F"/>
                </a:solidFill>
              </a:rPr>
              <a:t>Copyright Materials</a:t>
            </a:r>
            <a:endParaRPr lang="en-US" altLang="en-US" sz="3600" dirty="0">
              <a:solidFill>
                <a:srgbClr val="7F7F7F"/>
              </a:solidFill>
            </a:endParaRPr>
          </a:p>
        </p:txBody>
      </p:sp>
      <p:sp>
        <p:nvSpPr>
          <p:cNvPr id="3" name="Content Placeholder 2"/>
          <p:cNvSpPr txBox="1">
            <a:spLocks/>
          </p:cNvSpPr>
          <p:nvPr/>
        </p:nvSpPr>
        <p:spPr>
          <a:xfrm>
            <a:off x="440497" y="1188233"/>
            <a:ext cx="11509333" cy="42578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50000"/>
              </a:spcBef>
              <a:buFontTx/>
              <a:buNone/>
            </a:pPr>
            <a:r>
              <a:rPr lang="en-US" dirty="0">
                <a:ea typeface="MS PGothic" pitchFamily="34" charset="-128"/>
              </a:rPr>
              <a:t>This presentation is protected by US and International Copyright laws.  Reproduction, distribution, display and use of the presentation without written permission of the speaker is prohibited.</a:t>
            </a:r>
          </a:p>
          <a:p>
            <a:pPr marL="0" indent="0" eaLnBrk="1" hangingPunct="1">
              <a:spcBef>
                <a:spcPct val="50000"/>
              </a:spcBef>
              <a:buFontTx/>
              <a:buNone/>
            </a:pPr>
            <a:endParaRPr lang="en-US" dirty="0">
              <a:ea typeface="MS PGothic" pitchFamily="34" charset="-128"/>
            </a:endParaRPr>
          </a:p>
          <a:p>
            <a:pPr marL="0" indent="0">
              <a:spcBef>
                <a:spcPct val="50000"/>
              </a:spcBef>
              <a:buFontTx/>
              <a:buNone/>
            </a:pPr>
            <a:r>
              <a:rPr lang="en-US" dirty="0">
                <a:ea typeface="MS PGothic" pitchFamily="34" charset="-128"/>
              </a:rPr>
              <a:t>©2016 The American Institute of Architects</a:t>
            </a:r>
          </a:p>
          <a:p>
            <a:pPr marL="342882" indent="-342882" eaLnBrk="1" hangingPunct="1">
              <a:defRPr/>
            </a:pPr>
            <a:endParaRPr lang="en-US" sz="1800" dirty="0">
              <a:solidFill>
                <a:prstClr val="black"/>
              </a:solidFill>
              <a:ea typeface="ＭＳ Ｐゴシック" pitchFamily="22" charset="-128"/>
            </a:endParaRPr>
          </a:p>
        </p:txBody>
      </p:sp>
    </p:spTree>
    <p:extLst>
      <p:ext uri="{BB962C8B-B14F-4D97-AF65-F5344CB8AC3E}">
        <p14:creationId xmlns:p14="http://schemas.microsoft.com/office/powerpoint/2010/main" val="96391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62546" y="545984"/>
            <a:ext cx="4129456" cy="5343999"/>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27234" y="512768"/>
            <a:ext cx="4155120" cy="5377216"/>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548856"/>
            <a:ext cx="4127234" cy="5341128"/>
          </a:xfrm>
          <a:prstGeom prst="rect">
            <a:avLst/>
          </a:prstGeom>
        </p:spPr>
      </p:pic>
      <p:sp>
        <p:nvSpPr>
          <p:cNvPr id="2" name="Title 1"/>
          <p:cNvSpPr>
            <a:spLocks noGrp="1"/>
          </p:cNvSpPr>
          <p:nvPr>
            <p:ph type="title"/>
          </p:nvPr>
        </p:nvSpPr>
        <p:spPr>
          <a:xfrm>
            <a:off x="609600" y="0"/>
            <a:ext cx="10972800" cy="1143000"/>
          </a:xfrm>
        </p:spPr>
        <p:txBody>
          <a:bodyPr/>
          <a:lstStyle/>
          <a:p>
            <a:r>
              <a:rPr lang="en-US" dirty="0" smtClean="0"/>
              <a:t>Rated Assemblies – Example Documentation</a:t>
            </a: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307305" y="4259385"/>
            <a:ext cx="1452275" cy="1867877"/>
          </a:xfrm>
          <a:prstGeom prst="rect">
            <a:avLst/>
          </a:prstGeom>
        </p:spPr>
      </p:pic>
    </p:spTree>
    <p:extLst>
      <p:ext uri="{BB962C8B-B14F-4D97-AF65-F5344CB8AC3E}">
        <p14:creationId xmlns:p14="http://schemas.microsoft.com/office/powerpoint/2010/main" val="2391834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Rated Assemblies – Engineering Judgements</a:t>
            </a:r>
            <a:endParaRPr lang="en-US" dirty="0"/>
          </a:p>
        </p:txBody>
      </p:sp>
      <p:sp>
        <p:nvSpPr>
          <p:cNvPr id="3" name="Content Placeholder 2"/>
          <p:cNvSpPr>
            <a:spLocks noGrp="1"/>
          </p:cNvSpPr>
          <p:nvPr>
            <p:ph sz="half" idx="1"/>
          </p:nvPr>
        </p:nvSpPr>
        <p:spPr>
          <a:xfrm>
            <a:off x="732465" y="1143000"/>
            <a:ext cx="10849935" cy="3584448"/>
          </a:xfrm>
        </p:spPr>
        <p:txBody>
          <a:bodyPr>
            <a:noAutofit/>
          </a:bodyPr>
          <a:lstStyle/>
          <a:p>
            <a:pPr marL="0" indent="0">
              <a:spcBef>
                <a:spcPts val="0"/>
              </a:spcBef>
              <a:spcAft>
                <a:spcPts val="1200"/>
              </a:spcAft>
              <a:buNone/>
            </a:pPr>
            <a:r>
              <a:rPr lang="en-US" sz="3200" dirty="0" smtClean="0"/>
              <a:t>When field conditions differ from original design or unanticipated construction hindrances are encountered and the field conditions cannot be easily or cost effectively redesigned, design recommendations are typically </a:t>
            </a:r>
            <a:r>
              <a:rPr lang="en-US" sz="3200" b="1" u="sng" dirty="0"/>
              <a:t>made </a:t>
            </a:r>
            <a:r>
              <a:rPr lang="en-US" sz="3200" b="1" u="sng" dirty="0" smtClean="0"/>
              <a:t>by manufacturer </a:t>
            </a:r>
            <a:r>
              <a:rPr lang="en-US" sz="3200" b="1" u="sng" dirty="0"/>
              <a:t>qualified technical </a:t>
            </a:r>
            <a:r>
              <a:rPr lang="en-US" sz="3200" b="1" u="sng" dirty="0" smtClean="0"/>
              <a:t>personnel</a:t>
            </a:r>
            <a:r>
              <a:rPr lang="en-US" sz="3200" dirty="0" smtClean="0"/>
              <a:t> proposing alternative methods that ensure the firestop system is not compromised. </a:t>
            </a:r>
          </a:p>
        </p:txBody>
      </p:sp>
    </p:spTree>
    <p:extLst>
      <p:ext uri="{BB962C8B-B14F-4D97-AF65-F5344CB8AC3E}">
        <p14:creationId xmlns:p14="http://schemas.microsoft.com/office/powerpoint/2010/main" val="1472550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smtClean="0"/>
              <a:t>Rated Assemblies – Engineering Judgements</a:t>
            </a:r>
            <a:endParaRPr lang="en-US" dirty="0"/>
          </a:p>
        </p:txBody>
      </p:sp>
      <p:sp>
        <p:nvSpPr>
          <p:cNvPr id="3" name="Content Placeholder 2"/>
          <p:cNvSpPr>
            <a:spLocks noGrp="1"/>
          </p:cNvSpPr>
          <p:nvPr>
            <p:ph sz="half" idx="1"/>
          </p:nvPr>
        </p:nvSpPr>
        <p:spPr>
          <a:xfrm>
            <a:off x="671032" y="3054095"/>
            <a:ext cx="10849935" cy="2660904"/>
          </a:xfrm>
        </p:spPr>
        <p:txBody>
          <a:bodyPr>
            <a:noAutofit/>
          </a:bodyPr>
          <a:lstStyle/>
          <a:p>
            <a:pPr marL="0" indent="0">
              <a:spcBef>
                <a:spcPts val="0"/>
              </a:spcBef>
              <a:spcAft>
                <a:spcPts val="1200"/>
              </a:spcAft>
              <a:buNone/>
            </a:pPr>
            <a:r>
              <a:rPr lang="en-US" sz="3200" dirty="0" smtClean="0"/>
              <a:t>These are sometimes referred to as “</a:t>
            </a:r>
            <a:r>
              <a:rPr lang="en-US" sz="3200" b="1" u="sng" dirty="0" smtClean="0"/>
              <a:t>Engineering Judgments</a:t>
            </a:r>
            <a:r>
              <a:rPr lang="en-US" sz="3200" dirty="0" smtClean="0"/>
              <a:t> or EJs”.  Since these recommendations are not based upon identical designs as that which were fire tested, it is important that they be developed using sound engineering principles and good judgment</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04" y="1143000"/>
            <a:ext cx="2434808" cy="1498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173" y="1143000"/>
            <a:ext cx="2883373" cy="1650482"/>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92281" y="1143000"/>
            <a:ext cx="2248383" cy="1532891"/>
          </a:xfrm>
          <a:prstGeom prst="rect">
            <a:avLst/>
          </a:prstGeom>
        </p:spPr>
      </p:pic>
    </p:spTree>
    <p:extLst>
      <p:ext uri="{BB962C8B-B14F-4D97-AF65-F5344CB8AC3E}">
        <p14:creationId xmlns:p14="http://schemas.microsoft.com/office/powerpoint/2010/main" val="1991909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23" y="0"/>
            <a:ext cx="10329984" cy="1143000"/>
          </a:xfrm>
        </p:spPr>
        <p:txBody>
          <a:bodyPr>
            <a:normAutofit/>
          </a:bodyPr>
          <a:lstStyle/>
          <a:p>
            <a:r>
              <a:rPr lang="en-US" dirty="0" smtClean="0"/>
              <a:t>Last Chance </a:t>
            </a:r>
            <a:r>
              <a:rPr lang="en-US" dirty="0"/>
              <a:t>for Questions and </a:t>
            </a:r>
            <a:r>
              <a:rPr lang="en-US" dirty="0" smtClean="0"/>
              <a:t>Comments on:</a:t>
            </a:r>
            <a:endParaRPr lang="en-US" dirty="0"/>
          </a:p>
        </p:txBody>
      </p:sp>
      <p:sp>
        <p:nvSpPr>
          <p:cNvPr id="6" name="Rectangle 5"/>
          <p:cNvSpPr/>
          <p:nvPr/>
        </p:nvSpPr>
        <p:spPr>
          <a:xfrm>
            <a:off x="5703277" y="1161869"/>
            <a:ext cx="6096000" cy="3059299"/>
          </a:xfrm>
          <a:prstGeom prst="rect">
            <a:avLst/>
          </a:prstGeom>
        </p:spPr>
        <p:txBody>
          <a:bodyPr>
            <a:spAutoFit/>
          </a:bodyPr>
          <a:lstStyle/>
          <a:p>
            <a:pPr marL="342900" lvl="0" indent="-342900" defTabSz="457200">
              <a:spcAft>
                <a:spcPts val="1200"/>
              </a:spcAft>
              <a:buFont typeface="Arial"/>
              <a:buChar char="•"/>
            </a:pPr>
            <a:r>
              <a:rPr lang="en-US" sz="3200" dirty="0" smtClean="0">
                <a:solidFill>
                  <a:prstClr val="black"/>
                </a:solidFill>
              </a:rPr>
              <a:t>Defend-in-place </a:t>
            </a:r>
            <a:r>
              <a:rPr lang="en-US" sz="3200" dirty="0">
                <a:solidFill>
                  <a:prstClr val="black"/>
                </a:solidFill>
              </a:rPr>
              <a:t>vs. Evacuation</a:t>
            </a:r>
          </a:p>
          <a:p>
            <a:pPr marL="342900" indent="-342900" defTabSz="457200">
              <a:spcBef>
                <a:spcPct val="20000"/>
              </a:spcBef>
              <a:spcAft>
                <a:spcPts val="1200"/>
              </a:spcAft>
              <a:buFont typeface="Arial"/>
              <a:buChar char="•"/>
            </a:pPr>
            <a:r>
              <a:rPr lang="en-US" sz="3200" dirty="0">
                <a:solidFill>
                  <a:prstClr val="black"/>
                </a:solidFill>
              </a:rPr>
              <a:t>Elements of Fire and Smoke Containment</a:t>
            </a:r>
          </a:p>
          <a:p>
            <a:pPr marL="342900" indent="-342900" defTabSz="457200">
              <a:spcBef>
                <a:spcPct val="20000"/>
              </a:spcBef>
              <a:spcAft>
                <a:spcPts val="1200"/>
              </a:spcAft>
              <a:buFont typeface="Arial"/>
              <a:buChar char="•"/>
            </a:pPr>
            <a:r>
              <a:rPr lang="en-US" sz="3200" dirty="0">
                <a:solidFill>
                  <a:prstClr val="black"/>
                </a:solidFill>
              </a:rPr>
              <a:t>Fire Rated Assemblies</a:t>
            </a:r>
          </a:p>
        </p:txBody>
      </p:sp>
      <p:sp>
        <p:nvSpPr>
          <p:cNvPr id="5" name="Rectangle 4"/>
          <p:cNvSpPr/>
          <p:nvPr/>
        </p:nvSpPr>
        <p:spPr>
          <a:xfrm>
            <a:off x="5703277" y="4354319"/>
            <a:ext cx="6096000" cy="1077218"/>
          </a:xfrm>
          <a:prstGeom prst="rect">
            <a:avLst/>
          </a:prstGeom>
        </p:spPr>
        <p:txBody>
          <a:bodyPr>
            <a:spAutoFit/>
          </a:bodyPr>
          <a:lstStyle/>
          <a:p>
            <a:pPr marL="342900" lvl="0" indent="-342900" defTabSz="457200">
              <a:spcAft>
                <a:spcPts val="1200"/>
              </a:spcAft>
              <a:buFont typeface="Arial"/>
              <a:buChar char="•"/>
            </a:pPr>
            <a:r>
              <a:rPr lang="en-US" sz="3200" dirty="0" smtClean="0">
                <a:solidFill>
                  <a:prstClr val="black"/>
                </a:solidFill>
              </a:rPr>
              <a:t>Any more on the </a:t>
            </a:r>
            <a:r>
              <a:rPr lang="en-US" sz="3200" dirty="0">
                <a:solidFill>
                  <a:prstClr val="black"/>
                </a:solidFill>
              </a:rPr>
              <a:t>Life Safety Code </a:t>
            </a:r>
            <a:r>
              <a:rPr lang="en-US" sz="3200" dirty="0" smtClean="0">
                <a:solidFill>
                  <a:prstClr val="black"/>
                </a:solidFill>
              </a:rPr>
              <a:t>and CMS</a:t>
            </a:r>
            <a:endParaRPr lang="en-US" sz="3200" dirty="0">
              <a:solidFill>
                <a:prstClr val="black"/>
              </a:solidFill>
            </a:endParaRPr>
          </a:p>
        </p:txBody>
      </p:sp>
      <p:pic>
        <p:nvPicPr>
          <p:cNvPr id="9"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900723" y="1732610"/>
            <a:ext cx="4344757" cy="3257830"/>
          </a:xfrm>
        </p:spPr>
      </p:pic>
    </p:spTree>
    <p:extLst>
      <p:ext uri="{BB962C8B-B14F-4D97-AF65-F5344CB8AC3E}">
        <p14:creationId xmlns:p14="http://schemas.microsoft.com/office/powerpoint/2010/main" val="611979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26" y="0"/>
            <a:ext cx="10972800" cy="1143000"/>
          </a:xfrm>
        </p:spPr>
        <p:txBody>
          <a:bodyPr>
            <a:normAutofit/>
          </a:bodyPr>
          <a:lstStyle/>
          <a:p>
            <a:r>
              <a:rPr lang="en-US" dirty="0" smtClean="0"/>
              <a:t>Thank you for joining us today!</a:t>
            </a:r>
            <a:endParaRPr lang="en-US" dirty="0"/>
          </a:p>
        </p:txBody>
      </p:sp>
      <p:sp>
        <p:nvSpPr>
          <p:cNvPr id="3" name="Content Placeholder 2"/>
          <p:cNvSpPr>
            <a:spLocks noGrp="1"/>
          </p:cNvSpPr>
          <p:nvPr>
            <p:ph idx="1"/>
          </p:nvPr>
        </p:nvSpPr>
        <p:spPr>
          <a:xfrm>
            <a:off x="679731" y="1143000"/>
            <a:ext cx="10220241" cy="5018313"/>
          </a:xfrm>
        </p:spPr>
        <p:txBody>
          <a:bodyPr>
            <a:normAutofit/>
          </a:bodyPr>
          <a:lstStyle/>
          <a:p>
            <a:pPr marL="0" indent="0">
              <a:buNone/>
            </a:pPr>
            <a:r>
              <a:rPr lang="en-US" sz="2400" dirty="0"/>
              <a:t>This concludes the AIA/CES Course </a:t>
            </a:r>
            <a:r>
              <a:rPr lang="en-US" sz="2400" b="1" dirty="0" smtClean="0"/>
              <a:t>#AAH1601</a:t>
            </a:r>
            <a:r>
              <a:rPr lang="en-US" sz="2400" b="1" dirty="0"/>
              <a:t>.</a:t>
            </a:r>
            <a:r>
              <a:rPr lang="en-US" sz="2400" dirty="0"/>
              <a:t> The webinar survey/report form URL is listed in the chat box </a:t>
            </a:r>
            <a:r>
              <a:rPr lang="en-US" sz="2400" b="1" i="1" dirty="0"/>
              <a:t>and</a:t>
            </a:r>
            <a:r>
              <a:rPr lang="en-US" sz="2400" dirty="0"/>
              <a:t> </a:t>
            </a:r>
            <a:r>
              <a:rPr lang="en-US" sz="2400" dirty="0" smtClean="0"/>
              <a:t>will </a:t>
            </a:r>
            <a:r>
              <a:rPr lang="en-US" sz="2400" dirty="0"/>
              <a:t>be included in the follow-up email sent to you in the next hour. </a:t>
            </a:r>
            <a:r>
              <a:rPr lang="en-US" sz="2400" dirty="0" smtClean="0"/>
              <a:t>Earn 1 AIA LU/HSW.</a:t>
            </a:r>
            <a:endParaRPr lang="en-US" sz="2400" dirty="0"/>
          </a:p>
          <a:p>
            <a:pPr marL="0" indent="0">
              <a:lnSpc>
                <a:spcPct val="120000"/>
              </a:lnSpc>
              <a:buNone/>
            </a:pPr>
            <a:endParaRPr lang="en-US" sz="1600" dirty="0" smtClean="0"/>
          </a:p>
          <a:p>
            <a:pPr marL="0" indent="0">
              <a:lnSpc>
                <a:spcPct val="120000"/>
              </a:lnSpc>
              <a:buNone/>
            </a:pPr>
            <a:endParaRPr lang="en-US" sz="1600" dirty="0"/>
          </a:p>
          <a:p>
            <a:pPr marL="0" indent="0">
              <a:lnSpc>
                <a:spcPct val="120000"/>
              </a:lnSpc>
              <a:buNone/>
            </a:pPr>
            <a:endParaRPr lang="en-US" sz="1600" dirty="0" smtClean="0"/>
          </a:p>
          <a:p>
            <a:pPr marL="0" indent="0">
              <a:lnSpc>
                <a:spcPct val="120000"/>
              </a:lnSpc>
              <a:buNone/>
            </a:pPr>
            <a:endParaRPr lang="en-US" sz="1600" dirty="0"/>
          </a:p>
          <a:p>
            <a:pPr marL="0" indent="0" fontAlgn="base">
              <a:lnSpc>
                <a:spcPct val="120000"/>
              </a:lnSpc>
              <a:spcBef>
                <a:spcPct val="0"/>
              </a:spcBef>
              <a:spcAft>
                <a:spcPct val="0"/>
              </a:spcAft>
              <a:buNone/>
              <a:defRPr/>
            </a:pPr>
            <a:endParaRPr lang="en-US" sz="1900" b="1" dirty="0" smtClean="0">
              <a:solidFill>
                <a:srgbClr val="000000"/>
              </a:solidFill>
            </a:endParaRPr>
          </a:p>
          <a:p>
            <a:pPr marL="0" indent="0" fontAlgn="base">
              <a:lnSpc>
                <a:spcPct val="120000"/>
              </a:lnSpc>
              <a:spcBef>
                <a:spcPct val="0"/>
              </a:spcBef>
              <a:spcAft>
                <a:spcPct val="0"/>
              </a:spcAft>
              <a:buNone/>
              <a:defRPr/>
            </a:pPr>
            <a:endParaRPr lang="en-US" sz="1900" b="1" dirty="0">
              <a:solidFill>
                <a:srgbClr val="000000"/>
              </a:solidFill>
            </a:endParaRPr>
          </a:p>
        </p:txBody>
      </p:sp>
      <p:sp>
        <p:nvSpPr>
          <p:cNvPr id="5"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Content Placeholder 2"/>
          <p:cNvSpPr txBox="1">
            <a:spLocks/>
          </p:cNvSpPr>
          <p:nvPr/>
        </p:nvSpPr>
        <p:spPr bwMode="auto">
          <a:xfrm>
            <a:off x="711426" y="2743200"/>
            <a:ext cx="8153400" cy="5334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smtClean="0"/>
              <a:t>Survey </a:t>
            </a:r>
            <a:r>
              <a:rPr lang="en-US" sz="2400" b="1" dirty="0"/>
              <a:t>Link: </a:t>
            </a:r>
            <a:r>
              <a:rPr lang="en-US" sz="2400" b="1" dirty="0">
                <a:hlinkClick r:id="rId3"/>
              </a:rPr>
              <a:t>http://</a:t>
            </a:r>
            <a:r>
              <a:rPr lang="en-US" sz="2400" b="1" dirty="0" smtClean="0">
                <a:hlinkClick r:id="rId3"/>
              </a:rPr>
              <a:t>bit.ly/2auhEpS</a:t>
            </a:r>
            <a:r>
              <a:rPr lang="en-US" sz="2400" b="1" dirty="0" smtClean="0"/>
              <a:t>.    </a:t>
            </a:r>
            <a:r>
              <a:rPr lang="en-US" sz="2400" b="1" dirty="0" smtClean="0">
                <a:solidFill>
                  <a:schemeClr val="tx2"/>
                </a:solidFill>
              </a:rPr>
              <a:t> </a:t>
            </a:r>
          </a:p>
          <a:p>
            <a:pPr marL="0" indent="0">
              <a:buFontTx/>
              <a:buNone/>
            </a:pPr>
            <a:endParaRPr lang="en-US" sz="2000" dirty="0" smtClean="0"/>
          </a:p>
        </p:txBody>
      </p:sp>
      <p:sp>
        <p:nvSpPr>
          <p:cNvPr id="4" name="Rectangle 3"/>
          <p:cNvSpPr/>
          <p:nvPr/>
        </p:nvSpPr>
        <p:spPr>
          <a:xfrm>
            <a:off x="741772" y="3462717"/>
            <a:ext cx="9745508" cy="1908215"/>
          </a:xfrm>
          <a:prstGeom prst="rect">
            <a:avLst/>
          </a:prstGeom>
        </p:spPr>
        <p:txBody>
          <a:bodyPr wrap="square">
            <a:spAutoFit/>
          </a:bodyPr>
          <a:lstStyle/>
          <a:p>
            <a:r>
              <a:rPr lang="en-US" dirty="0"/>
              <a:t>All attendees must report credit individually by completing </a:t>
            </a:r>
            <a:r>
              <a:rPr lang="en-US" dirty="0" smtClean="0"/>
              <a:t>the </a:t>
            </a:r>
            <a:r>
              <a:rPr lang="en-US" dirty="0"/>
              <a:t>webinar survey/report form within the next 3 business days. Credit will automatically appear on your transcript within 2 </a:t>
            </a:r>
            <a:r>
              <a:rPr lang="en-US" dirty="0" smtClean="0"/>
              <a:t>weeks. </a:t>
            </a:r>
            <a:r>
              <a:rPr lang="en-US" b="1" dirty="0" smtClean="0">
                <a:solidFill>
                  <a:srgbClr val="FF0000"/>
                </a:solidFill>
              </a:rPr>
              <a:t>Tablet </a:t>
            </a:r>
            <a:r>
              <a:rPr lang="en-US" b="1" dirty="0">
                <a:solidFill>
                  <a:srgbClr val="FF0000"/>
                </a:solidFill>
              </a:rPr>
              <a:t>and smartphone users must copy down the above survey link.</a:t>
            </a:r>
          </a:p>
          <a:p>
            <a:endParaRPr lang="en-US" dirty="0"/>
          </a:p>
          <a:p>
            <a:pPr>
              <a:spcAft>
                <a:spcPts val="1200"/>
              </a:spcAft>
              <a:defRPr/>
            </a:pPr>
            <a:endParaRPr lang="en-US" dirty="0" smtClean="0"/>
          </a:p>
          <a:p>
            <a:pPr>
              <a:spcAft>
                <a:spcPts val="1200"/>
              </a:spcAft>
              <a:defRPr/>
            </a:pPr>
            <a:r>
              <a:rPr lang="en-US" dirty="0" smtClean="0"/>
              <a:t>Please </a:t>
            </a:r>
            <a:r>
              <a:rPr lang="en-US" dirty="0"/>
              <a:t>direct any further questions to </a:t>
            </a:r>
            <a:r>
              <a:rPr lang="en-US" dirty="0">
                <a:hlinkClick r:id="rId4"/>
              </a:rPr>
              <a:t>knowledgecommunit</a:t>
            </a:r>
            <a:r>
              <a:rPr lang="en-US" dirty="0">
                <a:solidFill>
                  <a:srgbClr val="6666FF"/>
                </a:solidFill>
                <a:hlinkClick r:id="rId4"/>
              </a:rPr>
              <a:t>ies</a:t>
            </a:r>
            <a:r>
              <a:rPr lang="en-US" dirty="0">
                <a:hlinkClick r:id="rId4"/>
              </a:rPr>
              <a:t>@aia.org</a:t>
            </a:r>
            <a:r>
              <a:rPr lang="en-US" dirty="0"/>
              <a:t>. </a:t>
            </a:r>
          </a:p>
        </p:txBody>
      </p:sp>
    </p:spTree>
    <p:extLst>
      <p:ext uri="{BB962C8B-B14F-4D97-AF65-F5344CB8AC3E}">
        <p14:creationId xmlns:p14="http://schemas.microsoft.com/office/powerpoint/2010/main" val="260131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3" y="0"/>
            <a:ext cx="11213431" cy="1143000"/>
          </a:xfrm>
        </p:spPr>
        <p:txBody>
          <a:bodyPr>
            <a:noAutofit/>
          </a:bodyPr>
          <a:lstStyle/>
          <a:p>
            <a:r>
              <a:rPr lang="en-US" sz="3200" dirty="0" smtClean="0"/>
              <a:t>Join us at the AAH!</a:t>
            </a:r>
            <a:endParaRPr lang="en-US" sz="3200" b="1" dirty="0"/>
          </a:p>
        </p:txBody>
      </p:sp>
      <p:sp>
        <p:nvSpPr>
          <p:cNvPr id="3" name="Content Placeholder 2"/>
          <p:cNvSpPr>
            <a:spLocks noGrp="1"/>
          </p:cNvSpPr>
          <p:nvPr>
            <p:ph idx="1"/>
          </p:nvPr>
        </p:nvSpPr>
        <p:spPr>
          <a:xfrm>
            <a:off x="489283" y="1143000"/>
            <a:ext cx="11213431" cy="4299605"/>
          </a:xfrm>
        </p:spPr>
        <p:txBody>
          <a:bodyPr>
            <a:normAutofit lnSpcReduction="10000"/>
          </a:bodyPr>
          <a:lstStyle/>
          <a:p>
            <a:pPr marL="0" indent="0">
              <a:lnSpc>
                <a:spcPct val="120000"/>
              </a:lnSpc>
              <a:spcBef>
                <a:spcPts val="0"/>
              </a:spcBef>
              <a:spcAft>
                <a:spcPts val="1200"/>
              </a:spcAft>
              <a:buNone/>
            </a:pPr>
            <a:r>
              <a:rPr lang="en-US" b="1" dirty="0"/>
              <a:t>•	Receive Academy Update </a:t>
            </a:r>
            <a:r>
              <a:rPr lang="en-US" b="1" dirty="0" smtClean="0"/>
              <a:t>newsletters </a:t>
            </a:r>
            <a:endParaRPr lang="en-US" b="1" dirty="0"/>
          </a:p>
          <a:p>
            <a:pPr marL="0" indent="0">
              <a:lnSpc>
                <a:spcPct val="120000"/>
              </a:lnSpc>
              <a:spcBef>
                <a:spcPts val="0"/>
              </a:spcBef>
              <a:spcAft>
                <a:spcPts val="600"/>
              </a:spcAft>
              <a:buNone/>
            </a:pPr>
            <a:r>
              <a:rPr lang="en-US" b="1" dirty="0"/>
              <a:t>•	Access to resources </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Knowledge </a:t>
            </a:r>
            <a:r>
              <a:rPr lang="en-US" dirty="0">
                <a:solidFill>
                  <a:srgbClr val="0065B0"/>
                </a:solidFill>
              </a:rPr>
              <a:t>Repository</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Webinars</a:t>
            </a:r>
            <a:endParaRPr lang="en-US" dirty="0">
              <a:solidFill>
                <a:srgbClr val="0065B0"/>
              </a:solidFill>
            </a:endParaRP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Award </a:t>
            </a:r>
            <a:r>
              <a:rPr lang="en-US" dirty="0">
                <a:solidFill>
                  <a:srgbClr val="0065B0"/>
                </a:solidFill>
              </a:rPr>
              <a:t>programs</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Scholarships</a:t>
            </a:r>
            <a:r>
              <a:rPr lang="en-US" dirty="0">
                <a:solidFill>
                  <a:srgbClr val="0065B0"/>
                </a:solidFill>
              </a:rPr>
              <a:t>, Fellowships</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Emerging </a:t>
            </a:r>
            <a:r>
              <a:rPr lang="en-US" dirty="0">
                <a:solidFill>
                  <a:srgbClr val="0065B0"/>
                </a:solidFill>
              </a:rPr>
              <a:t>professionals benefits</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National </a:t>
            </a:r>
            <a:r>
              <a:rPr lang="en-US" dirty="0">
                <a:solidFill>
                  <a:srgbClr val="0065B0"/>
                </a:solidFill>
              </a:rPr>
              <a:t>and regional conferences and events</a:t>
            </a:r>
          </a:p>
          <a:p>
            <a:pPr lvl="1" indent="-342900">
              <a:lnSpc>
                <a:spcPct val="120000"/>
              </a:lnSpc>
              <a:spcBef>
                <a:spcPts val="0"/>
              </a:spcBef>
              <a:spcAft>
                <a:spcPts val="600"/>
              </a:spcAft>
              <a:buFont typeface="Wingdings" panose="05000000000000000000" pitchFamily="2" charset="2"/>
              <a:buChar char="ü"/>
            </a:pPr>
            <a:r>
              <a:rPr lang="en-US" dirty="0" smtClean="0">
                <a:solidFill>
                  <a:srgbClr val="0065B0"/>
                </a:solidFill>
              </a:rPr>
              <a:t>Social </a:t>
            </a:r>
            <a:r>
              <a:rPr lang="en-US" dirty="0">
                <a:solidFill>
                  <a:srgbClr val="0065B0"/>
                </a:solidFill>
              </a:rPr>
              <a:t>media, publications, blogs and Twitter </a:t>
            </a:r>
          </a:p>
        </p:txBody>
      </p:sp>
    </p:spTree>
    <p:extLst>
      <p:ext uri="{BB962C8B-B14F-4D97-AF65-F5344CB8AC3E}">
        <p14:creationId xmlns:p14="http://schemas.microsoft.com/office/powerpoint/2010/main" val="827001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098"/>
            <a:ext cx="10972800" cy="1143000"/>
          </a:xfrm>
        </p:spPr>
        <p:txBody>
          <a:bodyPr/>
          <a:lstStyle/>
          <a:p>
            <a:r>
              <a:rPr lang="en-US" dirty="0" smtClean="0"/>
              <a:t>To join AAH or update your account go to:</a:t>
            </a:r>
            <a:endParaRPr lang="en-US" dirty="0"/>
          </a:p>
        </p:txBody>
      </p:sp>
      <p:sp>
        <p:nvSpPr>
          <p:cNvPr id="12" name="TextBox 11"/>
          <p:cNvSpPr txBox="1"/>
          <p:nvPr/>
        </p:nvSpPr>
        <p:spPr>
          <a:xfrm>
            <a:off x="9406096" y="5825364"/>
            <a:ext cx="1226591" cy="369332"/>
          </a:xfrm>
          <a:prstGeom prst="rect">
            <a:avLst/>
          </a:prstGeom>
          <a:solidFill>
            <a:srgbClr val="FFFF00"/>
          </a:solidFill>
        </p:spPr>
        <p:txBody>
          <a:bodyPr wrap="square" rtlCol="0">
            <a:spAutoFit/>
          </a:bodyPr>
          <a:lstStyle/>
          <a:p>
            <a:r>
              <a:rPr lang="en-US" dirty="0">
                <a:solidFill>
                  <a:prstClr val="black"/>
                </a:solidFill>
              </a:rPr>
              <a:t>Click here </a:t>
            </a:r>
          </a:p>
        </p:txBody>
      </p:sp>
      <p:cxnSp>
        <p:nvCxnSpPr>
          <p:cNvPr id="18" name="Straight Arrow Connector 17"/>
          <p:cNvCxnSpPr>
            <a:stCxn id="12" idx="1"/>
          </p:cNvCxnSpPr>
          <p:nvPr/>
        </p:nvCxnSpPr>
        <p:spPr>
          <a:xfrm flipH="1" flipV="1">
            <a:off x="9127958" y="5825364"/>
            <a:ext cx="278138" cy="184666"/>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9600" y="889503"/>
            <a:ext cx="3807854" cy="646331"/>
          </a:xfrm>
          <a:prstGeom prst="rect">
            <a:avLst/>
          </a:prstGeom>
          <a:solidFill>
            <a:srgbClr val="FFFF00"/>
          </a:solidFill>
        </p:spPr>
        <p:txBody>
          <a:bodyPr wrap="square" rtlCol="0">
            <a:spAutoFit/>
          </a:bodyPr>
          <a:lstStyle/>
          <a:p>
            <a:r>
              <a:rPr lang="en-US" sz="3600" b="1" dirty="0" smtClean="0">
                <a:solidFill>
                  <a:prstClr val="black"/>
                </a:solidFill>
              </a:rPr>
              <a:t>www.aia.org/aah</a:t>
            </a:r>
            <a:endParaRPr lang="en-US" sz="3600" b="1"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526" y="1576295"/>
            <a:ext cx="8042297" cy="4217602"/>
          </a:xfrm>
          <a:prstGeom prst="rect">
            <a:avLst/>
          </a:prstGeom>
        </p:spPr>
      </p:pic>
    </p:spTree>
    <p:extLst>
      <p:ext uri="{BB962C8B-B14F-4D97-AF65-F5344CB8AC3E}">
        <p14:creationId xmlns:p14="http://schemas.microsoft.com/office/powerpoint/2010/main" val="404699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493" y="0"/>
            <a:ext cx="10972800" cy="1143000"/>
          </a:xfrm>
        </p:spPr>
        <p:txBody>
          <a:bodyPr/>
          <a:lstStyle/>
          <a:p>
            <a:pPr algn="ctr"/>
            <a:r>
              <a:rPr lang="en-US" dirty="0" smtClean="0"/>
              <a:t>Join us for more upcoming webinars* </a:t>
            </a:r>
            <a:endParaRPr lang="en-US" dirty="0"/>
          </a:p>
        </p:txBody>
      </p:sp>
      <p:sp>
        <p:nvSpPr>
          <p:cNvPr id="7" name="Content Placeholder 6"/>
          <p:cNvSpPr>
            <a:spLocks noGrp="1"/>
          </p:cNvSpPr>
          <p:nvPr>
            <p:ph idx="1"/>
          </p:nvPr>
        </p:nvSpPr>
        <p:spPr>
          <a:xfrm>
            <a:off x="1220164" y="4990765"/>
            <a:ext cx="9845457" cy="552280"/>
          </a:xfrm>
        </p:spPr>
        <p:txBody>
          <a:bodyPr>
            <a:normAutofit/>
          </a:bodyPr>
          <a:lstStyle/>
          <a:p>
            <a:pPr marL="0" indent="0" algn="ctr">
              <a:buNone/>
            </a:pPr>
            <a:r>
              <a:rPr lang="en-US" dirty="0" smtClean="0"/>
              <a:t>Visit </a:t>
            </a:r>
            <a:r>
              <a:rPr lang="en-US" dirty="0">
                <a:hlinkClick r:id="rId3"/>
              </a:rPr>
              <a:t>www.aia.org/aah</a:t>
            </a:r>
            <a:r>
              <a:rPr lang="en-US" dirty="0"/>
              <a:t> for more information and to register. </a:t>
            </a:r>
          </a:p>
        </p:txBody>
      </p:sp>
      <p:graphicFrame>
        <p:nvGraphicFramePr>
          <p:cNvPr id="4" name="Content Placeholder 7"/>
          <p:cNvGraphicFramePr>
            <a:graphicFrameLocks/>
          </p:cNvGraphicFramePr>
          <p:nvPr>
            <p:extLst>
              <p:ext uri="{D42A27DB-BD31-4B8C-83A1-F6EECF244321}">
                <p14:modId xmlns:p14="http://schemas.microsoft.com/office/powerpoint/2010/main" val="595799585"/>
              </p:ext>
            </p:extLst>
          </p:nvPr>
        </p:nvGraphicFramePr>
        <p:xfrm>
          <a:off x="612354" y="1804958"/>
          <a:ext cx="10972800" cy="2243328"/>
        </p:xfrm>
        <a:graphic>
          <a:graphicData uri="http://schemas.openxmlformats.org/drawingml/2006/table">
            <a:tbl>
              <a:tblPr/>
              <a:tblGrid>
                <a:gridCol w="939824"/>
                <a:gridCol w="3756197"/>
                <a:gridCol w="6276779"/>
              </a:tblGrid>
              <a:tr h="454793">
                <a:tc>
                  <a:txBody>
                    <a:bodyPr/>
                    <a:lstStyle/>
                    <a:p>
                      <a:pPr marL="0" marR="0" algn="ctr">
                        <a:lnSpc>
                          <a:spcPct val="115000"/>
                        </a:lnSpc>
                        <a:spcBef>
                          <a:spcPts val="0"/>
                        </a:spcBef>
                        <a:spcAft>
                          <a:spcPts val="0"/>
                        </a:spcAft>
                      </a:pPr>
                      <a:r>
                        <a:rPr lang="en-US" sz="2800" b="1" dirty="0">
                          <a:latin typeface="Calibri"/>
                          <a:ea typeface="Times New Roman"/>
                          <a:cs typeface="Times New Roman"/>
                        </a:rPr>
                        <a:t>Date</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nSpc>
                          <a:spcPct val="115000"/>
                        </a:lnSpc>
                        <a:spcBef>
                          <a:spcPts val="0"/>
                        </a:spcBef>
                        <a:spcAft>
                          <a:spcPts val="0"/>
                        </a:spcAft>
                      </a:pPr>
                      <a:r>
                        <a:rPr lang="en-US" sz="2800" b="1" dirty="0" smtClean="0">
                          <a:latin typeface="Calibri"/>
                          <a:ea typeface="Times New Roman"/>
                          <a:cs typeface="Times New Roman"/>
                        </a:rPr>
                        <a:t>Series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800" b="1" dirty="0" smtClean="0">
                          <a:latin typeface="Calibri"/>
                          <a:ea typeface="Times New Roman"/>
                          <a:cs typeface="Times New Roman"/>
                        </a:rPr>
                        <a:t>Topic</a:t>
                      </a:r>
                      <a:endParaRPr lang="en-US" sz="28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752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65B0"/>
                          </a:solidFill>
                          <a:effectLst/>
                          <a:latin typeface="Arial Narrow" panose="020B0606020202030204" pitchFamily="34" charset="0"/>
                        </a:rPr>
                        <a:t>09/13</a:t>
                      </a:r>
                      <a:endParaRPr lang="en-US" sz="2000" b="0" i="0" u="none" strike="noStrike" dirty="0">
                        <a:solidFill>
                          <a:srgbClr val="0065B0"/>
                        </a:solidFill>
                        <a:effectLst/>
                        <a:latin typeface="Arial Narrow" panose="020B0606020202030204" pitchFamily="34" charset="0"/>
                      </a:endParaRPr>
                    </a:p>
                  </a:txBody>
                  <a:tcPr marL="7620" marR="7620" marT="76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0" kern="1200" dirty="0" smtClean="0">
                          <a:solidFill>
                            <a:srgbClr val="0065B0"/>
                          </a:solidFill>
                          <a:latin typeface="Arial Narrow" panose="020B0606020202030204" pitchFamily="34" charset="0"/>
                          <a:ea typeface="+mn-ea"/>
                          <a:cs typeface="+mn-cs"/>
                        </a:rPr>
                        <a:t>Masters Studio Series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kern="1200" dirty="0" smtClean="0">
                          <a:solidFill>
                            <a:schemeClr val="tx1"/>
                          </a:solidFill>
                          <a:latin typeface="Arial Narrow" panose="020B0606020202030204" pitchFamily="34" charset="0"/>
                          <a:ea typeface="+mn-ea"/>
                          <a:cs typeface="+mn-cs"/>
                        </a:rPr>
                        <a:t>Increasing your HCAHPS Scores Through Design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65B0"/>
                          </a:solidFill>
                          <a:effectLst/>
                          <a:latin typeface="Arial Narrow" panose="020B0606020202030204" pitchFamily="34" charset="0"/>
                        </a:rPr>
                        <a:t>10/11 </a:t>
                      </a:r>
                      <a:endParaRPr lang="en-US" sz="2000" b="0" i="0" u="none" strike="noStrike" dirty="0">
                        <a:solidFill>
                          <a:srgbClr val="0065B0"/>
                        </a:solidFill>
                        <a:effectLst/>
                        <a:latin typeface="Arial Narrow" panose="020B0606020202030204" pitchFamily="34" charset="0"/>
                      </a:endParaRPr>
                    </a:p>
                  </a:txBody>
                  <a:tcPr marL="7620" marR="7620" marT="76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000" b="0" kern="1200" dirty="0" smtClean="0">
                          <a:solidFill>
                            <a:srgbClr val="0065B0"/>
                          </a:solidFill>
                          <a:latin typeface="Arial Narrow" panose="020B0606020202030204" pitchFamily="34" charset="0"/>
                          <a:ea typeface="+mn-ea"/>
                          <a:cs typeface="+mn-cs"/>
                        </a:rPr>
                        <a:t>Masters Studio Series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Lighting for Improved Environment of Care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65B0"/>
                          </a:solidFill>
                          <a:effectLst/>
                          <a:latin typeface="Arial Narrow" panose="020B0606020202030204" pitchFamily="34" charset="0"/>
                        </a:rPr>
                        <a:t>11/08</a:t>
                      </a:r>
                      <a:endParaRPr lang="en-US" sz="2000" b="0" i="0" u="none" strike="noStrike" dirty="0">
                        <a:solidFill>
                          <a:srgbClr val="0065B0"/>
                        </a:solidFill>
                        <a:effectLst/>
                        <a:latin typeface="Arial Narrow" panose="020B0606020202030204" pitchFamily="34" charset="0"/>
                      </a:endParaRPr>
                    </a:p>
                  </a:txBody>
                  <a:tcPr marL="7620" marR="7620" marT="76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000" b="0" kern="1200" dirty="0" smtClean="0">
                          <a:solidFill>
                            <a:srgbClr val="0065B0"/>
                          </a:solidFill>
                          <a:latin typeface="Arial Narrow" panose="020B0606020202030204" pitchFamily="34" charset="0"/>
                          <a:ea typeface="+mn-ea"/>
                          <a:cs typeface="+mn-cs"/>
                        </a:rPr>
                        <a:t>Masters Studio Series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000" b="1" kern="1200" dirty="0" smtClean="0">
                          <a:solidFill>
                            <a:schemeClr val="tx1"/>
                          </a:solidFill>
                          <a:latin typeface="Arial Narrow" panose="020B0606020202030204" pitchFamily="34" charset="0"/>
                          <a:ea typeface="+mn-ea"/>
                          <a:cs typeface="+mn-cs"/>
                        </a:rPr>
                        <a:t>Dublin Hospital</a:t>
                      </a:r>
                      <a:r>
                        <a:rPr lang="en-US" sz="2000" b="1" kern="1200" baseline="0" dirty="0" smtClean="0">
                          <a:solidFill>
                            <a:schemeClr val="tx1"/>
                          </a:solidFill>
                          <a:latin typeface="Arial Narrow" panose="020B0606020202030204" pitchFamily="34" charset="0"/>
                          <a:ea typeface="+mn-ea"/>
                          <a:cs typeface="+mn-cs"/>
                        </a:rPr>
                        <a:t> – Post-occupancy Evaluation 7 years later</a:t>
                      </a:r>
                      <a:endParaRPr lang="en-US" sz="2000" b="1" kern="1200" dirty="0" smtClean="0">
                        <a:solidFill>
                          <a:schemeClr val="tx1"/>
                        </a:solidFill>
                        <a:latin typeface="Arial Narrow" panose="020B0606020202030204" pitchFamily="34" charset="0"/>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algn="ctr" fontAlgn="b"/>
                      <a:r>
                        <a:rPr lang="en-US" sz="2000" b="0" i="0" u="none" strike="noStrike" baseline="0" dirty="0" smtClean="0">
                          <a:solidFill>
                            <a:srgbClr val="0065B0"/>
                          </a:solidFill>
                          <a:effectLst/>
                          <a:latin typeface="Arial Narrow" panose="020B0606020202030204" pitchFamily="34" charset="0"/>
                        </a:rPr>
                        <a:t>12/13</a:t>
                      </a:r>
                      <a:endParaRPr lang="en-US" sz="2000" b="0" i="0" u="none" strike="noStrike" baseline="0" dirty="0">
                        <a:solidFill>
                          <a:srgbClr val="0065B0"/>
                        </a:solidFill>
                        <a:effectLst/>
                        <a:latin typeface="Arial Narrow" panose="020B0606020202030204" pitchFamily="34" charset="0"/>
                      </a:endParaRPr>
                    </a:p>
                  </a:txBody>
                  <a:tcPr marL="7620" marR="7620" marT="76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000" b="0" kern="1200" dirty="0" smtClean="0">
                          <a:solidFill>
                            <a:srgbClr val="0065B0"/>
                          </a:solidFill>
                          <a:latin typeface="Arial Narrow" panose="020B0606020202030204" pitchFamily="34" charset="0"/>
                          <a:ea typeface="+mn-ea"/>
                          <a:cs typeface="+mn-cs"/>
                        </a:rPr>
                        <a:t>Case Study Series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kern="1200" baseline="0" dirty="0" smtClean="0">
                          <a:solidFill>
                            <a:schemeClr val="tx1"/>
                          </a:solidFill>
                          <a:latin typeface="Arial Narrow" panose="020B0606020202030204" pitchFamily="34" charset="0"/>
                          <a:ea typeface="+mn-ea"/>
                          <a:cs typeface="+mn-cs"/>
                        </a:rPr>
                        <a:t>2015 AAH Design award winner and Case Study archive pilot:  UCLA Surgery and Cancer Center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2"/>
          <p:cNvSpPr txBox="1">
            <a:spLocks noChangeArrowheads="1"/>
          </p:cNvSpPr>
          <p:nvPr/>
        </p:nvSpPr>
        <p:spPr bwMode="auto">
          <a:xfrm>
            <a:off x="2675792" y="4479411"/>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prstClr val="black"/>
                </a:solidFill>
              </a:rPr>
              <a:t>*Dates and topics are subject to change</a:t>
            </a:r>
          </a:p>
        </p:txBody>
      </p:sp>
    </p:spTree>
    <p:extLst>
      <p:ext uri="{BB962C8B-B14F-4D97-AF65-F5344CB8AC3E}">
        <p14:creationId xmlns:p14="http://schemas.microsoft.com/office/powerpoint/2010/main" val="379332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0496" y="152240"/>
            <a:ext cx="1031284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600" dirty="0">
                <a:solidFill>
                  <a:srgbClr val="7F7F7F"/>
                </a:solidFill>
              </a:rPr>
              <a:t>Course </a:t>
            </a:r>
            <a:r>
              <a:rPr lang="en-US" altLang="en-US" sz="3600" dirty="0" smtClean="0">
                <a:solidFill>
                  <a:srgbClr val="7F7F7F"/>
                </a:solidFill>
              </a:rPr>
              <a:t>Purpose &amp; Objectives</a:t>
            </a:r>
            <a:endParaRPr lang="en-US" altLang="en-US" sz="3600" dirty="0">
              <a:solidFill>
                <a:srgbClr val="7F7F7F"/>
              </a:solidFill>
            </a:endParaRPr>
          </a:p>
        </p:txBody>
      </p:sp>
      <p:sp>
        <p:nvSpPr>
          <p:cNvPr id="3" name="Content Placeholder 2"/>
          <p:cNvSpPr txBox="1">
            <a:spLocks/>
          </p:cNvSpPr>
          <p:nvPr/>
        </p:nvSpPr>
        <p:spPr>
          <a:xfrm>
            <a:off x="440497" y="1188233"/>
            <a:ext cx="11509333" cy="42578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None/>
            </a:pPr>
            <a:r>
              <a:rPr lang="en-US" sz="2400" b="1" dirty="0" smtClean="0"/>
              <a:t>To </a:t>
            </a:r>
            <a:r>
              <a:rPr lang="en-US" sz="2400" b="1" dirty="0" smtClean="0"/>
              <a:t>enable and enhance your ability to:</a:t>
            </a:r>
          </a:p>
          <a:p>
            <a:pPr marL="914400" lvl="1" indent="-457200">
              <a:buFont typeface="+mj-lt"/>
              <a:buAutoNum type="arabicPeriod"/>
            </a:pPr>
            <a:r>
              <a:rPr lang="en-US" sz="2400" dirty="0" smtClean="0"/>
              <a:t>Comprehend </a:t>
            </a:r>
            <a:r>
              <a:rPr lang="en-US" sz="2400" dirty="0"/>
              <a:t>the relationship between the Life Safety Code and Authorities having Jurisdiction and CMS. </a:t>
            </a:r>
          </a:p>
          <a:p>
            <a:pPr marL="914400" lvl="1" indent="-457200">
              <a:buFont typeface="+mj-lt"/>
              <a:buAutoNum type="arabicPeriod"/>
            </a:pPr>
            <a:r>
              <a:rPr lang="en-US" sz="2400" dirty="0" smtClean="0"/>
              <a:t>Understand </a:t>
            </a:r>
            <a:r>
              <a:rPr lang="en-US" sz="2400" dirty="0"/>
              <a:t>the reasoning behind defend-in-place versus evacuation response to fire in a hospital.</a:t>
            </a:r>
          </a:p>
          <a:p>
            <a:pPr marL="914400" lvl="1" indent="-457200">
              <a:buFont typeface="+mj-lt"/>
              <a:buAutoNum type="arabicPeriod"/>
            </a:pPr>
            <a:r>
              <a:rPr lang="en-US" sz="2400" dirty="0" smtClean="0"/>
              <a:t>Identify appropriate </a:t>
            </a:r>
            <a:r>
              <a:rPr lang="en-US" sz="2400" dirty="0"/>
              <a:t>elements of fire and smoke containment in hospital design including fire barriers, smoke barriers and smoke partitions. </a:t>
            </a:r>
          </a:p>
          <a:p>
            <a:pPr marL="914400" lvl="1" indent="-457200">
              <a:buFont typeface="+mj-lt"/>
              <a:buAutoNum type="arabicPeriod"/>
            </a:pPr>
            <a:r>
              <a:rPr lang="en-US" sz="2400" dirty="0" smtClean="0"/>
              <a:t>Employ </a:t>
            </a:r>
            <a:r>
              <a:rPr lang="en-US" sz="2400" dirty="0"/>
              <a:t>rated assemblies and engineering judgments in design of fire barriers, smoke barriers and smoke partitions. </a:t>
            </a:r>
          </a:p>
        </p:txBody>
      </p:sp>
    </p:spTree>
    <p:extLst>
      <p:ext uri="{BB962C8B-B14F-4D97-AF65-F5344CB8AC3E}">
        <p14:creationId xmlns:p14="http://schemas.microsoft.com/office/powerpoint/2010/main" val="1416767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600" dirty="0" smtClean="0">
                <a:solidFill>
                  <a:srgbClr val="7F7F7F"/>
                </a:solidFill>
              </a:rPr>
              <a:t>AIA/CES Reporting Details</a:t>
            </a:r>
            <a:endParaRPr lang="en-US" altLang="en-US" sz="3600" dirty="0">
              <a:solidFill>
                <a:srgbClr val="7F7F7F"/>
              </a:solidFill>
            </a:endParaRPr>
          </a:p>
        </p:txBody>
      </p:sp>
      <p:sp>
        <p:nvSpPr>
          <p:cNvPr id="3" name="Content Placeholder 2"/>
          <p:cNvSpPr txBox="1">
            <a:spLocks/>
          </p:cNvSpPr>
          <p:nvPr/>
        </p:nvSpPr>
        <p:spPr>
          <a:xfrm>
            <a:off x="294193" y="2737804"/>
            <a:ext cx="11509333" cy="28949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sz="2400" dirty="0" smtClean="0"/>
              <a:t>In </a:t>
            </a:r>
            <a:r>
              <a:rPr lang="en-US" sz="2400" dirty="0"/>
              <a:t>order to receive credit, each attendee must complete the webinar survey/report form </a:t>
            </a:r>
            <a:r>
              <a:rPr lang="en-US" sz="2400" b="1" dirty="0"/>
              <a:t>at the conclusion of the presentation</a:t>
            </a:r>
            <a:r>
              <a:rPr lang="en-US" sz="2400" dirty="0"/>
              <a:t>.</a:t>
            </a:r>
          </a:p>
          <a:p>
            <a:pPr marL="0" indent="0">
              <a:spcBef>
                <a:spcPts val="0"/>
              </a:spcBef>
              <a:spcAft>
                <a:spcPts val="1200"/>
              </a:spcAft>
              <a:buFont typeface="Arial" pitchFamily="34" charset="0"/>
              <a:buNone/>
              <a:defRPr/>
            </a:pPr>
            <a:r>
              <a:rPr lang="en-US" sz="2400" dirty="0"/>
              <a:t>Follow the link provided:</a:t>
            </a:r>
          </a:p>
          <a:p>
            <a:pPr marL="460375" indent="-269875">
              <a:spcBef>
                <a:spcPts val="0"/>
              </a:spcBef>
              <a:spcAft>
                <a:spcPts val="1200"/>
              </a:spcAft>
              <a:defRPr/>
            </a:pPr>
            <a:r>
              <a:rPr lang="en-US" sz="2400" b="1" dirty="0"/>
              <a:t>in the Chat box </a:t>
            </a:r>
            <a:r>
              <a:rPr lang="en-US" sz="2400" dirty="0"/>
              <a:t>at the conclusion of the live presentation; </a:t>
            </a:r>
          </a:p>
          <a:p>
            <a:pPr marL="460375" indent="-269875">
              <a:spcBef>
                <a:spcPts val="0"/>
              </a:spcBef>
              <a:spcAft>
                <a:spcPts val="1200"/>
              </a:spcAft>
              <a:defRPr/>
            </a:pPr>
            <a:r>
              <a:rPr lang="en-US" sz="2400" b="1" dirty="0"/>
              <a:t>in the follow-up email </a:t>
            </a:r>
            <a:r>
              <a:rPr lang="en-US" sz="2400" dirty="0"/>
              <a:t>you </a:t>
            </a:r>
            <a:r>
              <a:rPr lang="en-US" sz="2400" dirty="0" smtClean="0"/>
              <a:t>(</a:t>
            </a:r>
            <a:r>
              <a:rPr lang="en-US" sz="2400" i="1" dirty="0" smtClean="0"/>
              <a:t>or the person who registered your site</a:t>
            </a:r>
            <a:r>
              <a:rPr lang="en-US" sz="2400" dirty="0" smtClean="0"/>
              <a:t>) will </a:t>
            </a:r>
            <a:r>
              <a:rPr lang="en-US" sz="2400" dirty="0"/>
              <a:t>receive one hour after the webinar. </a:t>
            </a:r>
          </a:p>
        </p:txBody>
      </p:sp>
      <p:sp>
        <p:nvSpPr>
          <p:cNvPr id="4" name="Text Placeholder 6"/>
          <p:cNvSpPr txBox="1">
            <a:spLocks/>
          </p:cNvSpPr>
          <p:nvPr/>
        </p:nvSpPr>
        <p:spPr>
          <a:xfrm>
            <a:off x="1971760" y="1420261"/>
            <a:ext cx="8677275" cy="1142999"/>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482725">
              <a:spcAft>
                <a:spcPts val="1200"/>
              </a:spcAft>
              <a:buFont typeface="Arial" pitchFamily="34" charset="0"/>
              <a:buNone/>
              <a:defRPr/>
            </a:pPr>
            <a:r>
              <a:rPr lang="en-US" sz="2400" dirty="0" smtClean="0">
                <a:solidFill>
                  <a:schemeClr val="tx1"/>
                </a:solidFill>
              </a:rPr>
              <a:t>All attendees will be eligible to receive:</a:t>
            </a:r>
            <a:br>
              <a:rPr lang="en-US" sz="2400" dirty="0" smtClean="0">
                <a:solidFill>
                  <a:schemeClr val="tx1"/>
                </a:solidFill>
              </a:rPr>
            </a:br>
            <a:r>
              <a:rPr lang="en-US" sz="2400" dirty="0" smtClean="0">
                <a:solidFill>
                  <a:schemeClr val="tx1"/>
                </a:solidFill>
              </a:rPr>
              <a:t>1 AIA LU/HSW (AIA continuing education)</a:t>
            </a:r>
            <a:endParaRPr lang="en-US" sz="2400" dirty="0">
              <a:solidFill>
                <a:schemeClr val="tx1"/>
              </a:solidFill>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2862" y="1395888"/>
            <a:ext cx="1066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3600" dirty="0" smtClean="0">
                <a:solidFill>
                  <a:srgbClr val="7F7F7F"/>
                </a:solidFill>
              </a:rPr>
              <a:t>To Post Questions or Comments:</a:t>
            </a:r>
            <a:endParaRPr lang="en-US" altLang="en-US" sz="3600" dirty="0">
              <a:solidFill>
                <a:srgbClr val="7F7F7F"/>
              </a:solidFill>
            </a:endParaRPr>
          </a:p>
        </p:txBody>
      </p:sp>
      <p:sp>
        <p:nvSpPr>
          <p:cNvPr id="3" name="Content Placeholder 2"/>
          <p:cNvSpPr txBox="1">
            <a:spLocks/>
          </p:cNvSpPr>
          <p:nvPr/>
        </p:nvSpPr>
        <p:spPr>
          <a:xfrm>
            <a:off x="440498" y="1425543"/>
            <a:ext cx="5758001" cy="402049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000000"/>
                </a:solidFill>
                <a:ea typeface="MS PGothic" pitchFamily="34" charset="-128"/>
              </a:rPr>
              <a:t>Submit a question to the moderator via the chat box.</a:t>
            </a:r>
          </a:p>
          <a:p>
            <a:pPr marL="0" indent="0">
              <a:buNone/>
            </a:pPr>
            <a:endParaRPr lang="en-US" sz="2400" dirty="0">
              <a:solidFill>
                <a:srgbClr val="000000"/>
              </a:solidFill>
              <a:ea typeface="MS PGothic" pitchFamily="34" charset="-128"/>
            </a:endParaRPr>
          </a:p>
          <a:p>
            <a:pPr marL="0" indent="0">
              <a:buNone/>
            </a:pPr>
            <a:r>
              <a:rPr lang="en-US" sz="2400" dirty="0">
                <a:solidFill>
                  <a:srgbClr val="000000"/>
                </a:solidFill>
                <a:ea typeface="MS PGothic" pitchFamily="34" charset="-128"/>
              </a:rPr>
              <a:t>Content-related questions will be answered during the Q&amp;A portion </a:t>
            </a:r>
            <a:r>
              <a:rPr lang="en-US" sz="2400" dirty="0" smtClean="0">
                <a:solidFill>
                  <a:srgbClr val="000000"/>
                </a:solidFill>
                <a:ea typeface="MS PGothic" pitchFamily="34" charset="-128"/>
              </a:rPr>
              <a:t>as </a:t>
            </a:r>
            <a:r>
              <a:rPr lang="en-US" sz="2400" dirty="0">
                <a:solidFill>
                  <a:srgbClr val="000000"/>
                </a:solidFill>
                <a:ea typeface="MS PGothic" pitchFamily="34" charset="-128"/>
              </a:rPr>
              <a:t>time allows. </a:t>
            </a:r>
          </a:p>
          <a:p>
            <a:pPr marL="0" indent="0">
              <a:buNone/>
            </a:pPr>
            <a:endParaRPr lang="en-US" sz="2400" dirty="0">
              <a:solidFill>
                <a:srgbClr val="000000"/>
              </a:solidFill>
              <a:ea typeface="MS PGothic" pitchFamily="34" charset="-128"/>
            </a:endParaRPr>
          </a:p>
          <a:p>
            <a:pPr marL="0" indent="0">
              <a:buNone/>
            </a:pPr>
            <a:r>
              <a:rPr lang="en-US" sz="2400" dirty="0">
                <a:solidFill>
                  <a:srgbClr val="000000"/>
                </a:solidFill>
                <a:ea typeface="MS PGothic" pitchFamily="34" charset="-128"/>
              </a:rPr>
              <a:t>Tech support questions will be answered by AIA staff promptly</a:t>
            </a:r>
            <a:r>
              <a:rPr lang="en-US" sz="2400" dirty="0" smtClean="0">
                <a:solidFill>
                  <a:srgbClr val="000000"/>
                </a:solidFill>
                <a:ea typeface="MS PGothic" pitchFamily="34" charset="-128"/>
              </a:rPr>
              <a:t>.</a:t>
            </a:r>
            <a:endParaRPr lang="en-US" sz="2400" dirty="0">
              <a:solidFill>
                <a:srgbClr val="000000"/>
              </a:solidFill>
              <a:ea typeface="MS PGothic" pitchFamily="34" charset="-128"/>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2229" y="1357290"/>
            <a:ext cx="2609850" cy="25336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085210" y="1952204"/>
            <a:ext cx="1600200" cy="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72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6209"/>
            <a:ext cx="10972800" cy="1133856"/>
          </a:xfrm>
        </p:spPr>
        <p:txBody>
          <a:bodyPr anchor="ctr">
            <a:normAutofit/>
          </a:bodyPr>
          <a:lstStyle/>
          <a:p>
            <a:pPr lvl="0">
              <a:spcAft>
                <a:spcPts val="1200"/>
              </a:spcAft>
            </a:pPr>
            <a:r>
              <a:rPr lang="en-US" dirty="0"/>
              <a:t>P</a:t>
            </a:r>
            <a:r>
              <a:rPr lang="en-US" dirty="0" smtClean="0"/>
              <a:t>atient </a:t>
            </a:r>
            <a:r>
              <a:rPr lang="en-US" dirty="0"/>
              <a:t>Safety in Acute Care Hospital </a:t>
            </a:r>
            <a:r>
              <a:rPr lang="en-US" dirty="0" smtClean="0"/>
              <a:t>Design</a:t>
            </a:r>
            <a:endParaRPr lang="en-US" dirty="0"/>
          </a:p>
        </p:txBody>
      </p:sp>
      <p:sp>
        <p:nvSpPr>
          <p:cNvPr id="3" name="Content Placeholder 2"/>
          <p:cNvSpPr>
            <a:spLocks noGrp="1"/>
          </p:cNvSpPr>
          <p:nvPr>
            <p:ph idx="1"/>
          </p:nvPr>
        </p:nvSpPr>
        <p:spPr>
          <a:xfrm>
            <a:off x="609600" y="1303217"/>
            <a:ext cx="11204448" cy="4525963"/>
          </a:xfrm>
        </p:spPr>
        <p:txBody>
          <a:bodyPr>
            <a:normAutofit/>
          </a:bodyPr>
          <a:lstStyle/>
          <a:p>
            <a:pPr marL="0" indent="0">
              <a:spcBef>
                <a:spcPts val="0"/>
              </a:spcBef>
              <a:spcAft>
                <a:spcPts val="1800"/>
              </a:spcAft>
              <a:buNone/>
            </a:pPr>
            <a:r>
              <a:rPr lang="en-US" dirty="0" smtClean="0">
                <a:latin typeface="Arial" panose="020B0604020202020204" pitchFamily="34" charset="0"/>
                <a:cs typeface="Arial" panose="020B0604020202020204" pitchFamily="34" charset="0"/>
              </a:rPr>
              <a:t>Presented by John </a:t>
            </a:r>
            <a:r>
              <a:rPr lang="en-US" dirty="0">
                <a:latin typeface="Arial" panose="020B0604020202020204" pitchFamily="34" charset="0"/>
                <a:cs typeface="Arial" panose="020B0604020202020204" pitchFamily="34" charset="0"/>
              </a:rPr>
              <a:t>Kreidich AIA, CHC, LEED AP </a:t>
            </a:r>
            <a:r>
              <a:rPr lang="en-US" dirty="0" smtClean="0">
                <a:latin typeface="Arial" panose="020B0604020202020204" pitchFamily="34" charset="0"/>
                <a:cs typeface="Arial" panose="020B0604020202020204" pitchFamily="34" charset="0"/>
              </a:rPr>
              <a:t>B+C</a:t>
            </a:r>
          </a:p>
          <a:p>
            <a:pPr marL="0" indent="0">
              <a:spcBef>
                <a:spcPts val="0"/>
              </a:spcBef>
              <a:spcAft>
                <a:spcPts val="1200"/>
              </a:spcAft>
              <a:buNone/>
            </a:pPr>
            <a:r>
              <a:rPr lang="en-US" sz="3200" dirty="0" smtClean="0">
                <a:solidFill>
                  <a:srgbClr val="0065B0"/>
                </a:solidFill>
              </a:rPr>
              <a:t>Two </a:t>
            </a:r>
            <a:r>
              <a:rPr lang="en-US" sz="3200" dirty="0">
                <a:solidFill>
                  <a:srgbClr val="0065B0"/>
                </a:solidFill>
              </a:rPr>
              <a:t>areas of primary concern: </a:t>
            </a:r>
          </a:p>
          <a:p>
            <a:pPr marL="514350" lvl="0" indent="-514350">
              <a:spcBef>
                <a:spcPts val="0"/>
              </a:spcBef>
              <a:spcAft>
                <a:spcPts val="600"/>
              </a:spcAft>
              <a:buFont typeface="+mj-lt"/>
              <a:buAutoNum type="arabicPeriod"/>
            </a:pPr>
            <a:r>
              <a:rPr lang="en-US" b="1" dirty="0"/>
              <a:t>Life-Safety</a:t>
            </a:r>
            <a:r>
              <a:rPr lang="en-US" dirty="0"/>
              <a:t> – assuring that occupants </a:t>
            </a:r>
            <a:r>
              <a:rPr lang="en-US" dirty="0" smtClean="0"/>
              <a:t>in </a:t>
            </a:r>
            <a:r>
              <a:rPr lang="en-US" dirty="0"/>
              <a:t>the event of a fire </a:t>
            </a:r>
            <a:r>
              <a:rPr lang="en-US" dirty="0" smtClean="0"/>
              <a:t>are protected from smoke as well as fire </a:t>
            </a:r>
            <a:r>
              <a:rPr lang="en-US" dirty="0"/>
              <a:t>– an exit stair is of no use to a bedridden patient.</a:t>
            </a:r>
          </a:p>
          <a:p>
            <a:pPr marL="514350" indent="-514350">
              <a:spcBef>
                <a:spcPts val="0"/>
              </a:spcBef>
              <a:spcAft>
                <a:spcPts val="1200"/>
              </a:spcAft>
              <a:buFont typeface="+mj-lt"/>
              <a:buAutoNum type="arabicPeriod"/>
            </a:pPr>
            <a:r>
              <a:rPr lang="en-US" b="1" dirty="0" smtClean="0"/>
              <a:t>Environmental </a:t>
            </a:r>
            <a:r>
              <a:rPr lang="en-US" b="1" dirty="0"/>
              <a:t>Safety </a:t>
            </a:r>
            <a:r>
              <a:rPr lang="en-US" dirty="0"/>
              <a:t>– assuring that occupants are not exposed </a:t>
            </a:r>
            <a:r>
              <a:rPr lang="en-US" dirty="0" smtClean="0"/>
              <a:t>to </a:t>
            </a:r>
            <a:r>
              <a:rPr lang="en-US" dirty="0"/>
              <a:t>materials posing a threat to life or </a:t>
            </a:r>
            <a:r>
              <a:rPr lang="en-US" dirty="0" smtClean="0"/>
              <a:t>health.</a:t>
            </a:r>
          </a:p>
          <a:p>
            <a:pPr marL="0" indent="0">
              <a:spcBef>
                <a:spcPts val="0"/>
              </a:spcBef>
              <a:spcAft>
                <a:spcPts val="1200"/>
              </a:spcAft>
              <a:buNone/>
            </a:pPr>
            <a:r>
              <a:rPr lang="en-US" sz="3200" dirty="0" smtClean="0">
                <a:solidFill>
                  <a:srgbClr val="0065B0"/>
                </a:solidFill>
              </a:rPr>
              <a:t>Today </a:t>
            </a:r>
            <a:r>
              <a:rPr lang="en-US" sz="3200" dirty="0">
                <a:solidFill>
                  <a:srgbClr val="0065B0"/>
                </a:solidFill>
              </a:rPr>
              <a:t>we will focus on the first area of concern – Life Safety.</a:t>
            </a:r>
          </a:p>
        </p:txBody>
      </p:sp>
    </p:spTree>
    <p:extLst>
      <p:ext uri="{BB962C8B-B14F-4D97-AF65-F5344CB8AC3E}">
        <p14:creationId xmlns:p14="http://schemas.microsoft.com/office/powerpoint/2010/main" val="37144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26" y="29563"/>
            <a:ext cx="10972800" cy="1579214"/>
          </a:xfrm>
        </p:spPr>
        <p:txBody>
          <a:bodyPr>
            <a:normAutofit/>
          </a:bodyPr>
          <a:lstStyle/>
          <a:p>
            <a:pPr lvl="0"/>
            <a:r>
              <a:rPr lang="en-US" dirty="0" smtClean="0"/>
              <a:t>The Life Safety Code and its relationship with Authorities having Jurisdiction and CMS</a:t>
            </a:r>
            <a:endParaRPr lang="en-US" dirty="0"/>
          </a:p>
        </p:txBody>
      </p:sp>
      <p:sp>
        <p:nvSpPr>
          <p:cNvPr id="3" name="Content Placeholder 2"/>
          <p:cNvSpPr>
            <a:spLocks noGrp="1"/>
          </p:cNvSpPr>
          <p:nvPr>
            <p:ph idx="1"/>
          </p:nvPr>
        </p:nvSpPr>
        <p:spPr>
          <a:xfrm>
            <a:off x="5063513" y="2071693"/>
            <a:ext cx="6612671" cy="2743693"/>
          </a:xfrm>
        </p:spPr>
        <p:txBody>
          <a:bodyPr>
            <a:normAutofit/>
          </a:bodyPr>
          <a:lstStyle/>
          <a:p>
            <a:pPr marL="0" indent="0">
              <a:buNone/>
            </a:pPr>
            <a:r>
              <a:rPr lang="en-US" dirty="0"/>
              <a:t>The </a:t>
            </a:r>
            <a:r>
              <a:rPr lang="en-US" b="1" u="sng" dirty="0"/>
              <a:t>Life Safety Code</a:t>
            </a:r>
            <a:r>
              <a:rPr lang="en-US" dirty="0"/>
              <a:t> exists today primarily because </a:t>
            </a:r>
            <a:r>
              <a:rPr lang="en-US" b="1" u="sng" dirty="0" smtClean="0"/>
              <a:t>devastating</a:t>
            </a:r>
            <a:r>
              <a:rPr lang="en-US" b="1" u="sng" dirty="0"/>
              <a:t>, catastrophic fires </a:t>
            </a:r>
            <a:r>
              <a:rPr lang="en-US" b="1" u="sng" dirty="0" smtClean="0"/>
              <a:t>in the twentieth century</a:t>
            </a:r>
            <a:r>
              <a:rPr lang="en-US" dirty="0" smtClean="0"/>
              <a:t> focused </a:t>
            </a:r>
            <a:r>
              <a:rPr lang="en-US" dirty="0"/>
              <a:t>national attention on </a:t>
            </a:r>
            <a:r>
              <a:rPr lang="en-US" dirty="0" smtClean="0"/>
              <a:t>the </a:t>
            </a:r>
            <a:r>
              <a:rPr lang="en-US" dirty="0"/>
              <a:t>inadequacies of life safety features in buildings.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6922" y="1735369"/>
            <a:ext cx="3557129" cy="2845703"/>
          </a:xfrm>
          <a:prstGeom prst="rect">
            <a:avLst/>
          </a:prstGeom>
        </p:spPr>
      </p:pic>
      <p:sp>
        <p:nvSpPr>
          <p:cNvPr id="5" name="Rectangle 4"/>
          <p:cNvSpPr/>
          <p:nvPr/>
        </p:nvSpPr>
        <p:spPr>
          <a:xfrm>
            <a:off x="520286" y="4707664"/>
            <a:ext cx="4470399" cy="1015663"/>
          </a:xfrm>
          <a:prstGeom prst="rect">
            <a:avLst/>
          </a:prstGeom>
        </p:spPr>
        <p:txBody>
          <a:bodyPr wrap="square">
            <a:spAutoFit/>
          </a:bodyPr>
          <a:lstStyle/>
          <a:p>
            <a:r>
              <a:rPr lang="en-US" sz="2000" i="1" dirty="0">
                <a:solidFill>
                  <a:srgbClr val="0065B0"/>
                </a:solidFill>
              </a:rPr>
              <a:t>A fire at St. Anthony Hospital in Effingham, IL, in 1949, </a:t>
            </a:r>
            <a:r>
              <a:rPr lang="en-US" sz="2000" b="1" i="1" u="sng" dirty="0" smtClean="0">
                <a:solidFill>
                  <a:srgbClr val="0065B0"/>
                </a:solidFill>
              </a:rPr>
              <a:t>actually killed </a:t>
            </a:r>
            <a:r>
              <a:rPr lang="en-US" sz="2000" b="1" i="1" u="sng" dirty="0">
                <a:solidFill>
                  <a:srgbClr val="0065B0"/>
                </a:solidFill>
              </a:rPr>
              <a:t>74</a:t>
            </a:r>
            <a:r>
              <a:rPr lang="en-US" sz="2000" i="1" dirty="0">
                <a:solidFill>
                  <a:srgbClr val="0065B0"/>
                </a:solidFill>
              </a:rPr>
              <a:t> people, both patients and staff.</a:t>
            </a:r>
          </a:p>
        </p:txBody>
      </p:sp>
      <p:sp>
        <p:nvSpPr>
          <p:cNvPr id="6" name="Rectangle 5"/>
          <p:cNvSpPr/>
          <p:nvPr/>
        </p:nvSpPr>
        <p:spPr>
          <a:xfrm>
            <a:off x="1793639" y="4574513"/>
            <a:ext cx="1430200" cy="215444"/>
          </a:xfrm>
          <a:prstGeom prst="rect">
            <a:avLst/>
          </a:prstGeom>
        </p:spPr>
        <p:txBody>
          <a:bodyPr wrap="none">
            <a:spAutoFit/>
          </a:bodyPr>
          <a:lstStyle/>
          <a:p>
            <a:r>
              <a:rPr lang="en-US" sz="800" dirty="0"/>
              <a:t>www.rarenewspapers.com-</a:t>
            </a:r>
          </a:p>
        </p:txBody>
      </p:sp>
    </p:spTree>
    <p:extLst>
      <p:ext uri="{BB962C8B-B14F-4D97-AF65-F5344CB8AC3E}">
        <p14:creationId xmlns:p14="http://schemas.microsoft.com/office/powerpoint/2010/main" val="1677619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2506</TotalTime>
  <Words>3605</Words>
  <Application>Microsoft Office PowerPoint</Application>
  <PresentationFormat>Widescreen</PresentationFormat>
  <Paragraphs>380</Paragraphs>
  <Slides>47</Slides>
  <Notes>47</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ＭＳ Ｐゴシック</vt:lpstr>
      <vt:lpstr>ＭＳ Ｐゴシック</vt:lpstr>
      <vt:lpstr>Arial</vt:lpstr>
      <vt:lpstr>Arial Narrow</vt:lpstr>
      <vt:lpstr>Calibri</vt:lpstr>
      <vt:lpstr>Times New Roman</vt:lpstr>
      <vt:lpstr>Wingdings</vt:lpstr>
      <vt:lpstr>1_Office Theme</vt:lpstr>
      <vt:lpstr>Welcome!</vt:lpstr>
      <vt:lpstr>Academy of Architecture for Health (AAH) On-line Professional Development</vt:lpstr>
      <vt:lpstr>PowerPoint Presentation</vt:lpstr>
      <vt:lpstr>PowerPoint Presentation</vt:lpstr>
      <vt:lpstr>PowerPoint Presentation</vt:lpstr>
      <vt:lpstr>PowerPoint Presentation</vt:lpstr>
      <vt:lpstr>PowerPoint Presentation</vt:lpstr>
      <vt:lpstr>Patient Safety in Acute Care Hospital Design</vt:lpstr>
      <vt:lpstr>The Life Safety Code and its relationship with Authorities having Jurisdiction and CMS</vt:lpstr>
      <vt:lpstr>The Life Safety Code is published as NFPA 101</vt:lpstr>
      <vt:lpstr>The Health Care Facilities Code is published as NFPA 99</vt:lpstr>
      <vt:lpstr>Authorities Having Jurisdiction (AHJ)</vt:lpstr>
      <vt:lpstr>Joint Commission on Accreditation of Hospitals</vt:lpstr>
      <vt:lpstr>Centers for Medicare &amp; Medicaid Services (CMS)</vt:lpstr>
      <vt:lpstr>Upcoming Break for Questions and Comments</vt:lpstr>
      <vt:lpstr>CMS Adopts 2012 Editions NFPA 101 &amp; NFPA 99</vt:lpstr>
      <vt:lpstr>CMS Modifications to NFPA 101 &amp; NFPA 99</vt:lpstr>
      <vt:lpstr>CMS Modifications to NFPA 101 &amp; NFPA 99</vt:lpstr>
      <vt:lpstr>CMS Modifications to NFPA 101 &amp; NFPA 99</vt:lpstr>
      <vt:lpstr>CMS Modifications to NFPA 101 &amp; NFPA 99</vt:lpstr>
      <vt:lpstr>CMS Modifications to NFPA 101 &amp; NFPA 99</vt:lpstr>
      <vt:lpstr>Break for Questions and Comments</vt:lpstr>
      <vt:lpstr>Hospital Fire Fighting Defend-in-place Strategy</vt:lpstr>
      <vt:lpstr>Hospital Fire Fighting Defend-in-place Strategy</vt:lpstr>
      <vt:lpstr>PowerPoint Presentation</vt:lpstr>
      <vt:lpstr>Elements of Fire and Smoke Containment</vt:lpstr>
      <vt:lpstr>Fire Barriers</vt:lpstr>
      <vt:lpstr>Intumescent Fire Barrier Systems</vt:lpstr>
      <vt:lpstr>Fire Barrier / Fire Wall</vt:lpstr>
      <vt:lpstr>PowerPoint Presentation</vt:lpstr>
      <vt:lpstr>Elements of Fire and Smoke Containment</vt:lpstr>
      <vt:lpstr>Smoke Barrier / Smoke Zone</vt:lpstr>
      <vt:lpstr>PowerPoint Presentation</vt:lpstr>
      <vt:lpstr>Smoke barriers</vt:lpstr>
      <vt:lpstr>Elements of Fire and Smoke Containment</vt:lpstr>
      <vt:lpstr>Smoke partitions</vt:lpstr>
      <vt:lpstr>Upcoming Break for Questions and Comments on:</vt:lpstr>
      <vt:lpstr>Q&amp;A time</vt:lpstr>
      <vt:lpstr>Rated Assemblies</vt:lpstr>
      <vt:lpstr>Rated Assemblies – Example Documentation</vt:lpstr>
      <vt:lpstr>Rated Assemblies – Engineering Judgements</vt:lpstr>
      <vt:lpstr>Rated Assemblies – Engineering Judgements</vt:lpstr>
      <vt:lpstr>Last Chance for Questions and Comments on:</vt:lpstr>
      <vt:lpstr>Thank you for joining us today!</vt:lpstr>
      <vt:lpstr>Join us at the AAH!</vt:lpstr>
      <vt:lpstr>To join AAH or update your account go to:</vt:lpstr>
      <vt:lpstr>Join us for more upcoming webinars* </vt:lpstr>
    </vt:vector>
  </TitlesOfParts>
  <Company>McCarthy Holdings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Professionals Education Series – HC 101</dc:title>
  <dc:creator>Kreidich, John</dc:creator>
  <cp:lastModifiedBy>Kreidich, John</cp:lastModifiedBy>
  <cp:revision>329</cp:revision>
  <cp:lastPrinted>2016-08-03T12:43:44Z</cp:lastPrinted>
  <dcterms:created xsi:type="dcterms:W3CDTF">2016-05-10T20:07:10Z</dcterms:created>
  <dcterms:modified xsi:type="dcterms:W3CDTF">2016-08-03T13:21:58Z</dcterms:modified>
</cp:coreProperties>
</file>