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686" r:id="rId4"/>
  </p:sldMasterIdLst>
  <p:notesMasterIdLst>
    <p:notesMasterId r:id="rId51"/>
  </p:notesMasterIdLst>
  <p:sldIdLst>
    <p:sldId id="257" r:id="rId5"/>
    <p:sldId id="275" r:id="rId6"/>
    <p:sldId id="259" r:id="rId7"/>
    <p:sldId id="260" r:id="rId8"/>
    <p:sldId id="261" r:id="rId9"/>
    <p:sldId id="262" r:id="rId10"/>
    <p:sldId id="263" r:id="rId11"/>
    <p:sldId id="264" r:id="rId12"/>
    <p:sldId id="278" r:id="rId13"/>
    <p:sldId id="277" r:id="rId14"/>
    <p:sldId id="279" r:id="rId15"/>
    <p:sldId id="267" r:id="rId16"/>
    <p:sldId id="297" r:id="rId17"/>
    <p:sldId id="281" r:id="rId18"/>
    <p:sldId id="298" r:id="rId19"/>
    <p:sldId id="282" r:id="rId20"/>
    <p:sldId id="283" r:id="rId21"/>
    <p:sldId id="284" r:id="rId22"/>
    <p:sldId id="285" r:id="rId23"/>
    <p:sldId id="286" r:id="rId24"/>
    <p:sldId id="287" r:id="rId25"/>
    <p:sldId id="288" r:id="rId26"/>
    <p:sldId id="299" r:id="rId27"/>
    <p:sldId id="289" r:id="rId28"/>
    <p:sldId id="290" r:id="rId29"/>
    <p:sldId id="291" r:id="rId30"/>
    <p:sldId id="268" r:id="rId31"/>
    <p:sldId id="294" r:id="rId32"/>
    <p:sldId id="300" r:id="rId33"/>
    <p:sldId id="301" r:id="rId34"/>
    <p:sldId id="302" r:id="rId35"/>
    <p:sldId id="303" r:id="rId36"/>
    <p:sldId id="304" r:id="rId37"/>
    <p:sldId id="305" r:id="rId38"/>
    <p:sldId id="306" r:id="rId39"/>
    <p:sldId id="307" r:id="rId40"/>
    <p:sldId id="292" r:id="rId41"/>
    <p:sldId id="293" r:id="rId42"/>
    <p:sldId id="308" r:id="rId43"/>
    <p:sldId id="295" r:id="rId44"/>
    <p:sldId id="309" r:id="rId45"/>
    <p:sldId id="269" r:id="rId46"/>
    <p:sldId id="270" r:id="rId47"/>
    <p:sldId id="271" r:id="rId48"/>
    <p:sldId id="272" r:id="rId49"/>
    <p:sldId id="273" r:id="rId50"/>
  </p:sldIdLst>
  <p:sldSz cx="9144000" cy="5143500" type="screen16x9"/>
  <p:notesSz cx="7315200" cy="9601200"/>
  <p:defaultText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s" id="{0A0535C9-8910-4C6C-BCE5-5719D098C300}">
          <p14:sldIdLst>
            <p14:sldId id="257"/>
            <p14:sldId id="275"/>
            <p14:sldId id="259"/>
            <p14:sldId id="260"/>
            <p14:sldId id="261"/>
            <p14:sldId id="262"/>
            <p14:sldId id="263"/>
            <p14:sldId id="264"/>
            <p14:sldId id="278"/>
            <p14:sldId id="277"/>
          </p14:sldIdLst>
        </p14:section>
        <p14:section name="Main presentation slides" id="{F83C0E37-F1E5-49BB-8199-7E7ABB7B7E72}">
          <p14:sldIdLst>
            <p14:sldId id="279"/>
            <p14:sldId id="267"/>
            <p14:sldId id="297"/>
            <p14:sldId id="281"/>
            <p14:sldId id="298"/>
            <p14:sldId id="282"/>
            <p14:sldId id="283"/>
            <p14:sldId id="284"/>
            <p14:sldId id="285"/>
            <p14:sldId id="286"/>
            <p14:sldId id="287"/>
            <p14:sldId id="288"/>
            <p14:sldId id="299"/>
            <p14:sldId id="289"/>
            <p14:sldId id="290"/>
            <p14:sldId id="291"/>
            <p14:sldId id="268"/>
            <p14:sldId id="294"/>
            <p14:sldId id="300"/>
            <p14:sldId id="301"/>
            <p14:sldId id="302"/>
            <p14:sldId id="303"/>
            <p14:sldId id="304"/>
            <p14:sldId id="305"/>
            <p14:sldId id="306"/>
            <p14:sldId id="307"/>
            <p14:sldId id="292"/>
            <p14:sldId id="293"/>
            <p14:sldId id="308"/>
            <p14:sldId id="295"/>
            <p14:sldId id="309"/>
          </p14:sldIdLst>
        </p14:section>
        <p14:section name="Conclusion slides" id="{9811D0FB-F834-4BEB-BD92-CB5A0E75D304}">
          <p14:sldIdLst>
            <p14:sldId id="269"/>
            <p14:sldId id="270"/>
            <p14:sldId id="271"/>
            <p14:sldId id="272"/>
            <p14:sldId id="27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EE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7359" autoAdjust="0"/>
  </p:normalViewPr>
  <p:slideViewPr>
    <p:cSldViewPr snapToGrid="0">
      <p:cViewPr varScale="1">
        <p:scale>
          <a:sx n="118" d="100"/>
          <a:sy n="118" d="100"/>
        </p:scale>
        <p:origin x="1266"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362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6" tIns="48328" rIns="96656" bIns="48328" rtlCol="0"/>
          <a:lstStyle>
            <a:lvl1pPr algn="l">
              <a:defRPr sz="12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56" tIns="48328" rIns="96656" bIns="48328" rtlCol="0"/>
          <a:lstStyle>
            <a:lvl1pPr algn="r">
              <a:defRPr sz="1200"/>
            </a:lvl1pPr>
          </a:lstStyle>
          <a:p>
            <a:fld id="{92B7AB9E-72ED-4C11-9652-17445B30B1E2}" type="datetimeFigureOut">
              <a:rPr lang="en-US" smtClean="0"/>
              <a:t>10/9/2018</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dirty="0"/>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56" tIns="48328" rIns="96656" bIns="483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6" tIns="48328" rIns="96656" bIns="4832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6" tIns="48328" rIns="96656" bIns="48328" rtlCol="0" anchor="b"/>
          <a:lstStyle>
            <a:lvl1pPr algn="r">
              <a:defRPr sz="1200"/>
            </a:lvl1pPr>
          </a:lstStyle>
          <a:p>
            <a:fld id="{55E6E7C7-C24E-4FE1-830E-A5A2B21F5256}" type="slidenum">
              <a:rPr lang="en-US" smtClean="0"/>
              <a:t>‹#›</a:t>
            </a:fld>
            <a:endParaRPr lang="en-US" dirty="0"/>
          </a:p>
        </p:txBody>
      </p:sp>
    </p:spTree>
    <p:extLst>
      <p:ext uri="{BB962C8B-B14F-4D97-AF65-F5344CB8AC3E}">
        <p14:creationId xmlns:p14="http://schemas.microsoft.com/office/powerpoint/2010/main" val="1938490247"/>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1</a:t>
            </a:fld>
            <a:endParaRPr lang="en-US" dirty="0"/>
          </a:p>
        </p:txBody>
      </p:sp>
    </p:spTree>
    <p:extLst>
      <p:ext uri="{BB962C8B-B14F-4D97-AF65-F5344CB8AC3E}">
        <p14:creationId xmlns:p14="http://schemas.microsoft.com/office/powerpoint/2010/main" val="995644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10</a:t>
            </a:fld>
            <a:endParaRPr lang="en-US" dirty="0"/>
          </a:p>
        </p:txBody>
      </p:sp>
    </p:spTree>
    <p:extLst>
      <p:ext uri="{BB962C8B-B14F-4D97-AF65-F5344CB8AC3E}">
        <p14:creationId xmlns:p14="http://schemas.microsoft.com/office/powerpoint/2010/main" val="96347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01080C-74FC-4B0C-B422-CCBEA6F18611}" type="slidenum">
              <a:rPr lang="en-US" smtClean="0"/>
              <a:t>11</a:t>
            </a:fld>
            <a:endParaRPr lang="en-US" dirty="0"/>
          </a:p>
        </p:txBody>
      </p:sp>
    </p:spTree>
    <p:extLst>
      <p:ext uri="{BB962C8B-B14F-4D97-AF65-F5344CB8AC3E}">
        <p14:creationId xmlns:p14="http://schemas.microsoft.com/office/powerpoint/2010/main" val="2126293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43ba86fee4_2_7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43ba86fee4_2_75:notes"/>
          <p:cNvSpPr txBox="1">
            <a:spLocks noGrp="1"/>
          </p:cNvSpPr>
          <p:nvPr>
            <p:ph type="body" idx="1"/>
          </p:nvPr>
        </p:nvSpPr>
        <p:spPr>
          <a:xfrm>
            <a:off x="731520" y="4620578"/>
            <a:ext cx="5852160" cy="3780473"/>
          </a:xfrm>
          <a:prstGeom prst="rect">
            <a:avLst/>
          </a:prstGeom>
          <a:noFill/>
          <a:ln>
            <a:noFill/>
          </a:ln>
        </p:spPr>
        <p:txBody>
          <a:bodyPr spcFirstLastPara="1" wrap="square" lIns="101575" tIns="50775" rIns="101575" bIns="50775" anchor="t" anchorCtr="0">
            <a:noAutofit/>
          </a:bodyPr>
          <a:lstStyle/>
          <a:p>
            <a:pPr marL="0" marR="0" lvl="0" indent="0" algn="l" rtl="0">
              <a:spcBef>
                <a:spcPts val="0"/>
              </a:spcBef>
              <a:spcAft>
                <a:spcPts val="0"/>
              </a:spcAft>
              <a:buNone/>
            </a:pPr>
            <a:endParaRPr>
              <a:sym typeface="Calibri"/>
            </a:endParaRPr>
          </a:p>
        </p:txBody>
      </p:sp>
      <p:sp>
        <p:nvSpPr>
          <p:cNvPr id="410" name="Google Shape;410;g43ba86fee4_2_75:notes"/>
          <p:cNvSpPr txBox="1">
            <a:spLocks noGrp="1"/>
          </p:cNvSpPr>
          <p:nvPr>
            <p:ph type="sldNum" idx="12"/>
          </p:nvPr>
        </p:nvSpPr>
        <p:spPr>
          <a:xfrm>
            <a:off x="4143587" y="9119474"/>
            <a:ext cx="3169920" cy="481726"/>
          </a:xfrm>
          <a:prstGeom prst="rect">
            <a:avLst/>
          </a:prstGeom>
          <a:noFill/>
          <a:ln>
            <a:noFill/>
          </a:ln>
        </p:spPr>
        <p:txBody>
          <a:bodyPr spcFirstLastPara="1" wrap="square" lIns="101575" tIns="50775" rIns="101575" bIns="50775" anchor="b"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12</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7640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43ba86fee4_2_8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43ba86fee4_2_83:notes"/>
          <p:cNvSpPr txBox="1">
            <a:spLocks noGrp="1"/>
          </p:cNvSpPr>
          <p:nvPr>
            <p:ph type="body" idx="1"/>
          </p:nvPr>
        </p:nvSpPr>
        <p:spPr>
          <a:xfrm>
            <a:off x="731520" y="4620578"/>
            <a:ext cx="5852160" cy="3780473"/>
          </a:xfrm>
          <a:prstGeom prst="rect">
            <a:avLst/>
          </a:prstGeom>
          <a:noFill/>
          <a:ln>
            <a:noFill/>
          </a:ln>
        </p:spPr>
        <p:txBody>
          <a:bodyPr spcFirstLastPara="1" wrap="square" lIns="101575" tIns="50775" rIns="101575" bIns="50775" anchor="t" anchorCtr="0">
            <a:noAutofit/>
          </a:bodyPr>
          <a:lstStyle/>
          <a:p>
            <a:pPr marL="0" marR="0" lvl="0" indent="0" algn="l" rtl="0">
              <a:spcBef>
                <a:spcPts val="0"/>
              </a:spcBef>
              <a:spcAft>
                <a:spcPts val="0"/>
              </a:spcAft>
              <a:buNone/>
            </a:pPr>
            <a:endParaRPr>
              <a:sym typeface="Calibri"/>
            </a:endParaRPr>
          </a:p>
        </p:txBody>
      </p:sp>
      <p:sp>
        <p:nvSpPr>
          <p:cNvPr id="418" name="Google Shape;418;g43ba86fee4_2_83:notes"/>
          <p:cNvSpPr txBox="1">
            <a:spLocks noGrp="1"/>
          </p:cNvSpPr>
          <p:nvPr>
            <p:ph type="sldNum" idx="12"/>
          </p:nvPr>
        </p:nvSpPr>
        <p:spPr>
          <a:xfrm>
            <a:off x="4143587" y="9119474"/>
            <a:ext cx="3169920" cy="481726"/>
          </a:xfrm>
          <a:prstGeom prst="rect">
            <a:avLst/>
          </a:prstGeom>
          <a:noFill/>
          <a:ln>
            <a:noFill/>
          </a:ln>
        </p:spPr>
        <p:txBody>
          <a:bodyPr spcFirstLastPara="1" wrap="square" lIns="101575" tIns="50775" rIns="101575" bIns="50775" anchor="b"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13</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1413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47E8F3-81C6-4260-8F78-A21435666E35}" type="slidenum">
              <a:rPr lang="en-US" smtClean="0"/>
              <a:t>14</a:t>
            </a:fld>
            <a:endParaRPr lang="en-US"/>
          </a:p>
        </p:txBody>
      </p:sp>
    </p:spTree>
    <p:extLst>
      <p:ext uri="{BB962C8B-B14F-4D97-AF65-F5344CB8AC3E}">
        <p14:creationId xmlns:p14="http://schemas.microsoft.com/office/powerpoint/2010/main" val="2982483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43ba86fee4_2_1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43ba86fee4_2_138:notes"/>
          <p:cNvSpPr txBox="1">
            <a:spLocks noGrp="1"/>
          </p:cNvSpPr>
          <p:nvPr>
            <p:ph type="body" idx="1"/>
          </p:nvPr>
        </p:nvSpPr>
        <p:spPr>
          <a:xfrm>
            <a:off x="731520" y="4620578"/>
            <a:ext cx="5852160" cy="3780473"/>
          </a:xfrm>
          <a:prstGeom prst="rect">
            <a:avLst/>
          </a:prstGeom>
          <a:noFill/>
          <a:ln>
            <a:noFill/>
          </a:ln>
        </p:spPr>
        <p:txBody>
          <a:bodyPr spcFirstLastPara="1" wrap="square" lIns="101575" tIns="50775" rIns="101575" bIns="50775" anchor="t" anchorCtr="0">
            <a:noAutofit/>
          </a:bodyPr>
          <a:lstStyle/>
          <a:p>
            <a:pPr marL="0" marR="0" lvl="0" indent="0" algn="l" rtl="0">
              <a:spcBef>
                <a:spcPts val="0"/>
              </a:spcBef>
              <a:spcAft>
                <a:spcPts val="0"/>
              </a:spcAft>
              <a:buNone/>
            </a:pPr>
            <a:endParaRPr>
              <a:sym typeface="Calibri"/>
            </a:endParaRPr>
          </a:p>
        </p:txBody>
      </p:sp>
      <p:sp>
        <p:nvSpPr>
          <p:cNvPr id="435" name="Google Shape;435;g43ba86fee4_2_138:notes"/>
          <p:cNvSpPr txBox="1">
            <a:spLocks noGrp="1"/>
          </p:cNvSpPr>
          <p:nvPr>
            <p:ph type="sldNum" idx="12"/>
          </p:nvPr>
        </p:nvSpPr>
        <p:spPr>
          <a:xfrm>
            <a:off x="4143587" y="9119474"/>
            <a:ext cx="3169920" cy="481726"/>
          </a:xfrm>
          <a:prstGeom prst="rect">
            <a:avLst/>
          </a:prstGeom>
          <a:noFill/>
          <a:ln>
            <a:noFill/>
          </a:ln>
        </p:spPr>
        <p:txBody>
          <a:bodyPr spcFirstLastPara="1" wrap="square" lIns="101575" tIns="50775" rIns="101575" bIns="50775" anchor="b"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15</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4876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38DCF1-F196-4758-A5C3-2D6C023A648D}" type="slidenum">
              <a:rPr lang="en-US" smtClean="0"/>
              <a:t>16</a:t>
            </a:fld>
            <a:endParaRPr lang="en-US"/>
          </a:p>
        </p:txBody>
      </p:sp>
    </p:spTree>
    <p:extLst>
      <p:ext uri="{BB962C8B-B14F-4D97-AF65-F5344CB8AC3E}">
        <p14:creationId xmlns:p14="http://schemas.microsoft.com/office/powerpoint/2010/main" val="950141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38DCF1-F196-4758-A5C3-2D6C023A648D}" type="slidenum">
              <a:rPr lang="en-US" smtClean="0"/>
              <a:t>17</a:t>
            </a:fld>
            <a:endParaRPr lang="en-US"/>
          </a:p>
        </p:txBody>
      </p:sp>
    </p:spTree>
    <p:extLst>
      <p:ext uri="{BB962C8B-B14F-4D97-AF65-F5344CB8AC3E}">
        <p14:creationId xmlns:p14="http://schemas.microsoft.com/office/powerpoint/2010/main" val="2579833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38DCF1-F196-4758-A5C3-2D6C023A648D}" type="slidenum">
              <a:rPr lang="en-US" smtClean="0"/>
              <a:t>19</a:t>
            </a:fld>
            <a:endParaRPr lang="en-US"/>
          </a:p>
        </p:txBody>
      </p:sp>
    </p:spTree>
    <p:extLst>
      <p:ext uri="{BB962C8B-B14F-4D97-AF65-F5344CB8AC3E}">
        <p14:creationId xmlns:p14="http://schemas.microsoft.com/office/powerpoint/2010/main" val="2714533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43ba86fee4_2_179: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483" name="Google Shape;483;g43ba86fee4_2_17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74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2</a:t>
            </a:fld>
            <a:endParaRPr lang="en-US" dirty="0"/>
          </a:p>
        </p:txBody>
      </p:sp>
    </p:spTree>
    <p:extLst>
      <p:ext uri="{BB962C8B-B14F-4D97-AF65-F5344CB8AC3E}">
        <p14:creationId xmlns:p14="http://schemas.microsoft.com/office/powerpoint/2010/main" val="2840344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27</a:t>
            </a:fld>
            <a:endParaRPr lang="en-US" dirty="0"/>
          </a:p>
        </p:txBody>
      </p:sp>
    </p:spTree>
    <p:extLst>
      <p:ext uri="{BB962C8B-B14F-4D97-AF65-F5344CB8AC3E}">
        <p14:creationId xmlns:p14="http://schemas.microsoft.com/office/powerpoint/2010/main" val="754925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43ba86fee4_6_0: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17" name="Google Shape;517;g43ba86fee4_6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206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43ba86fee4_6_5: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22" name="Google Shape;522;g43ba86fee4_6_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4854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43ba86fee4_6_20: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27" name="Google Shape;527;g43ba86fee4_6_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7748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43ba86fee4_0_8:notes"/>
          <p:cNvSpPr txBox="1">
            <a:spLocks noGrp="1"/>
          </p:cNvSpPr>
          <p:nvPr>
            <p:ph type="body" idx="1"/>
          </p:nvPr>
        </p:nvSpPr>
        <p:spPr>
          <a:xfrm>
            <a:off x="731520" y="4620578"/>
            <a:ext cx="5852100" cy="3780600"/>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32" name="Google Shape;532;g43ba86fee4_0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6189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43ba86fee4_0_14:notes"/>
          <p:cNvSpPr txBox="1">
            <a:spLocks noGrp="1"/>
          </p:cNvSpPr>
          <p:nvPr>
            <p:ph type="body" idx="1"/>
          </p:nvPr>
        </p:nvSpPr>
        <p:spPr>
          <a:xfrm>
            <a:off x="731520" y="4620578"/>
            <a:ext cx="5852100" cy="3780600"/>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37" name="Google Shape;537;g43ba86fee4_0_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943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43ba86fee4_6_11: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42" name="Google Shape;542;g43ba86fee4_6_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6483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43ba86fee4_6_16: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48" name="Google Shape;548;g43ba86fee4_6_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874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43ba86fee4_6_24: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53" name="Google Shape;553;g43ba86fee4_6_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9594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43ba86fee4_6_29: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59" name="Google Shape;559;g43ba86fee4_6_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651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3</a:t>
            </a:fld>
            <a:endParaRPr lang="en-US" dirty="0"/>
          </a:p>
        </p:txBody>
      </p:sp>
    </p:spTree>
    <p:extLst>
      <p:ext uri="{BB962C8B-B14F-4D97-AF65-F5344CB8AC3E}">
        <p14:creationId xmlns:p14="http://schemas.microsoft.com/office/powerpoint/2010/main" val="2666776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43ba86fee4_6_33: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64" name="Google Shape;564;g43ba86fee4_6_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767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43ba86fee4_6_37: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69" name="Google Shape;569;g43ba86fee4_6_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447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43ba86fee4_6_41:notes"/>
          <p:cNvSpPr txBox="1">
            <a:spLocks noGrp="1"/>
          </p:cNvSpPr>
          <p:nvPr>
            <p:ph type="body" idx="1"/>
          </p:nvPr>
        </p:nvSpPr>
        <p:spPr>
          <a:xfrm>
            <a:off x="731520" y="4620578"/>
            <a:ext cx="5852160" cy="3780473"/>
          </a:xfrm>
          <a:prstGeom prst="rect">
            <a:avLst/>
          </a:prstGeom>
        </p:spPr>
        <p:txBody>
          <a:bodyPr spcFirstLastPara="1" wrap="square" lIns="65825" tIns="65825" rIns="65825" bIns="65825" anchor="t" anchorCtr="0">
            <a:noAutofit/>
          </a:bodyPr>
          <a:lstStyle/>
          <a:p>
            <a:pPr marL="0" lvl="0" indent="0" algn="l" rtl="0">
              <a:spcBef>
                <a:spcPts val="0"/>
              </a:spcBef>
              <a:spcAft>
                <a:spcPts val="0"/>
              </a:spcAft>
              <a:buNone/>
            </a:pPr>
            <a:endParaRPr/>
          </a:p>
        </p:txBody>
      </p:sp>
      <p:sp>
        <p:nvSpPr>
          <p:cNvPr id="574" name="Google Shape;574;g43ba86fee4_6_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3795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29:notes"/>
          <p:cNvSpPr txBox="1">
            <a:spLocks noGrp="1"/>
          </p:cNvSpPr>
          <p:nvPr>
            <p:ph type="body" idx="1"/>
          </p:nvPr>
        </p:nvSpPr>
        <p:spPr>
          <a:xfrm>
            <a:off x="731520" y="4620578"/>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endParaRPr sz="900" b="0" i="0" u="none" strike="noStrike" cap="none">
              <a:solidFill>
                <a:schemeClr val="dk1"/>
              </a:solidFill>
              <a:latin typeface="Calibri"/>
              <a:ea typeface="Calibri"/>
              <a:cs typeface="Calibri"/>
              <a:sym typeface="Calibri"/>
            </a:endParaRPr>
          </a:p>
        </p:txBody>
      </p:sp>
      <p:sp>
        <p:nvSpPr>
          <p:cNvPr id="580" name="Google Shape;580;p2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41</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6215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498897"/>
          </a:xfrm>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42</a:t>
            </a:fld>
            <a:endParaRPr lang="en-US" dirty="0"/>
          </a:p>
        </p:txBody>
      </p:sp>
    </p:spTree>
    <p:extLst>
      <p:ext uri="{BB962C8B-B14F-4D97-AF65-F5344CB8AC3E}">
        <p14:creationId xmlns:p14="http://schemas.microsoft.com/office/powerpoint/2010/main" val="4222266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43</a:t>
            </a:fld>
            <a:endParaRPr lang="en-US" dirty="0"/>
          </a:p>
        </p:txBody>
      </p:sp>
    </p:spTree>
    <p:extLst>
      <p:ext uri="{BB962C8B-B14F-4D97-AF65-F5344CB8AC3E}">
        <p14:creationId xmlns:p14="http://schemas.microsoft.com/office/powerpoint/2010/main" val="2458761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44</a:t>
            </a:fld>
            <a:endParaRPr lang="en-US" dirty="0"/>
          </a:p>
        </p:txBody>
      </p:sp>
    </p:spTree>
    <p:extLst>
      <p:ext uri="{BB962C8B-B14F-4D97-AF65-F5344CB8AC3E}">
        <p14:creationId xmlns:p14="http://schemas.microsoft.com/office/powerpoint/2010/main" val="948892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45</a:t>
            </a:fld>
            <a:endParaRPr lang="en-US" dirty="0"/>
          </a:p>
        </p:txBody>
      </p:sp>
    </p:spTree>
    <p:extLst>
      <p:ext uri="{BB962C8B-B14F-4D97-AF65-F5344CB8AC3E}">
        <p14:creationId xmlns:p14="http://schemas.microsoft.com/office/powerpoint/2010/main" val="707217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46</a:t>
            </a:fld>
            <a:endParaRPr lang="en-US" dirty="0"/>
          </a:p>
        </p:txBody>
      </p:sp>
    </p:spTree>
    <p:extLst>
      <p:ext uri="{BB962C8B-B14F-4D97-AF65-F5344CB8AC3E}">
        <p14:creationId xmlns:p14="http://schemas.microsoft.com/office/powerpoint/2010/main" val="340824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4</a:t>
            </a:fld>
            <a:endParaRPr lang="en-US" dirty="0"/>
          </a:p>
        </p:txBody>
      </p:sp>
    </p:spTree>
    <p:extLst>
      <p:ext uri="{BB962C8B-B14F-4D97-AF65-F5344CB8AC3E}">
        <p14:creationId xmlns:p14="http://schemas.microsoft.com/office/powerpoint/2010/main" val="7073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5</a:t>
            </a:fld>
            <a:endParaRPr lang="en-US" dirty="0"/>
          </a:p>
        </p:txBody>
      </p:sp>
    </p:spTree>
    <p:extLst>
      <p:ext uri="{BB962C8B-B14F-4D97-AF65-F5344CB8AC3E}">
        <p14:creationId xmlns:p14="http://schemas.microsoft.com/office/powerpoint/2010/main" val="151675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6</a:t>
            </a:fld>
            <a:endParaRPr lang="en-US" dirty="0"/>
          </a:p>
        </p:txBody>
      </p:sp>
    </p:spTree>
    <p:extLst>
      <p:ext uri="{BB962C8B-B14F-4D97-AF65-F5344CB8AC3E}">
        <p14:creationId xmlns:p14="http://schemas.microsoft.com/office/powerpoint/2010/main" val="3379056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7</a:t>
            </a:fld>
            <a:endParaRPr lang="en-US" dirty="0"/>
          </a:p>
        </p:txBody>
      </p:sp>
    </p:spTree>
    <p:extLst>
      <p:ext uri="{BB962C8B-B14F-4D97-AF65-F5344CB8AC3E}">
        <p14:creationId xmlns:p14="http://schemas.microsoft.com/office/powerpoint/2010/main" val="121675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8</a:t>
            </a:fld>
            <a:endParaRPr lang="en-US" dirty="0"/>
          </a:p>
        </p:txBody>
      </p:sp>
    </p:spTree>
    <p:extLst>
      <p:ext uri="{BB962C8B-B14F-4D97-AF65-F5344CB8AC3E}">
        <p14:creationId xmlns:p14="http://schemas.microsoft.com/office/powerpoint/2010/main" val="218879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38DCF1-F196-4758-A5C3-2D6C023A648D}" type="slidenum">
              <a:rPr lang="en-US" smtClean="0"/>
              <a:t>9</a:t>
            </a:fld>
            <a:endParaRPr lang="en-US"/>
          </a:p>
        </p:txBody>
      </p:sp>
    </p:spTree>
    <p:extLst>
      <p:ext uri="{BB962C8B-B14F-4D97-AF65-F5344CB8AC3E}">
        <p14:creationId xmlns:p14="http://schemas.microsoft.com/office/powerpoint/2010/main" val="3277362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lIns="68579" tIns="34289" rIns="68579" bIns="34289"/>
          <a:lstStyle/>
          <a:p>
            <a:endParaRPr lang="en-US" dirty="0"/>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579" tIns="34289" rIns="68579" bIns="34289"/>
          <a:lstStyle/>
          <a:p>
            <a:fld id="{32BE35EE-24B3-481F-ACE3-087B8D4932BC}"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9026" y="4680208"/>
            <a:ext cx="1266324" cy="38275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8691" y="4581828"/>
            <a:ext cx="3415550" cy="481138"/>
          </a:xfrm>
          <a:prstGeom prst="rect">
            <a:avLst/>
          </a:prstGeom>
        </p:spPr>
      </p:pic>
    </p:spTree>
    <p:extLst>
      <p:ext uri="{BB962C8B-B14F-4D97-AF65-F5344CB8AC3E}">
        <p14:creationId xmlns:p14="http://schemas.microsoft.com/office/powerpoint/2010/main" val="323378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lIns="68579" tIns="34289" rIns="68579" bIns="34289"/>
          <a:lstStyle/>
          <a:p>
            <a:endParaRPr lang="en-US" dirty="0"/>
          </a:p>
        </p:txBody>
      </p:sp>
      <p:sp>
        <p:nvSpPr>
          <p:cNvPr id="6" name="Footer Placeholder 5"/>
          <p:cNvSpPr>
            <a:spLocks noGrp="1"/>
          </p:cNvSpPr>
          <p:nvPr>
            <p:ph type="ftr" sz="quarter" idx="11"/>
          </p:nvPr>
        </p:nvSpPr>
        <p:spPr>
          <a:xfrm>
            <a:off x="3028950" y="4767264"/>
            <a:ext cx="3086100" cy="273844"/>
          </a:xfrm>
          <a:prstGeom prst="rect">
            <a:avLst/>
          </a:prstGeom>
        </p:spPr>
        <p:txBody>
          <a:bodyPr lIns="68579" tIns="34289" rIns="68579" bIns="34289"/>
          <a:lstStyle/>
          <a:p>
            <a:endParaRPr lang="en-US" dirty="0"/>
          </a:p>
        </p:txBody>
      </p:sp>
      <p:sp>
        <p:nvSpPr>
          <p:cNvPr id="7" name="Slide Number Placeholder 6"/>
          <p:cNvSpPr>
            <a:spLocks noGrp="1"/>
          </p:cNvSpPr>
          <p:nvPr>
            <p:ph type="sldNum" sz="quarter" idx="12"/>
          </p:nvPr>
        </p:nvSpPr>
        <p:spPr>
          <a:xfrm>
            <a:off x="6457950" y="4767264"/>
            <a:ext cx="2057400" cy="273844"/>
          </a:xfrm>
          <a:prstGeom prst="rect">
            <a:avLst/>
          </a:prstGeom>
        </p:spPr>
        <p:txBody>
          <a:bodyPr lIns="68579" tIns="34289" rIns="68579" bIns="34289"/>
          <a:lstStyle/>
          <a:p>
            <a:fld id="{32BE35EE-24B3-481F-ACE3-087B8D4932BC}" type="slidenum">
              <a:rPr lang="en-US" smtClean="0"/>
              <a:t>‹#›</a:t>
            </a:fld>
            <a:endParaRPr lang="en-US" dirty="0"/>
          </a:p>
        </p:txBody>
      </p:sp>
    </p:spTree>
    <p:extLst>
      <p:ext uri="{BB962C8B-B14F-4D97-AF65-F5344CB8AC3E}">
        <p14:creationId xmlns:p14="http://schemas.microsoft.com/office/powerpoint/2010/main" val="43250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lIns="68579" tIns="34289" rIns="68579" bIns="34289"/>
          <a:lstStyle/>
          <a:p>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lIns="68579" tIns="34289" rIns="68579" bIns="34289"/>
          <a:lstStyle/>
          <a:p>
            <a:endParaRPr lang="en-US" dirty="0"/>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579" tIns="34289" rIns="68579" bIns="34289"/>
          <a:lstStyle/>
          <a:p>
            <a:fld id="{32BE35EE-24B3-481F-ACE3-087B8D4932BC}" type="slidenum">
              <a:rPr lang="en-US" smtClean="0"/>
              <a:t>‹#›</a:t>
            </a:fld>
            <a:endParaRPr lang="en-US" dirty="0"/>
          </a:p>
        </p:txBody>
      </p:sp>
    </p:spTree>
    <p:extLst>
      <p:ext uri="{BB962C8B-B14F-4D97-AF65-F5344CB8AC3E}">
        <p14:creationId xmlns:p14="http://schemas.microsoft.com/office/powerpoint/2010/main" val="2255516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lIns="68579" tIns="34289" rIns="68579" bIns="34289"/>
          <a:lstStyle/>
          <a:p>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lIns="68579" tIns="34289" rIns="68579" bIns="34289"/>
          <a:lstStyle/>
          <a:p>
            <a:endParaRPr lang="en-US" dirty="0"/>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579" tIns="34289" rIns="68579" bIns="34289"/>
          <a:lstStyle/>
          <a:p>
            <a:fld id="{32BE35EE-24B3-481F-ACE3-087B8D4932BC}" type="slidenum">
              <a:rPr lang="en-US" smtClean="0"/>
              <a:t>‹#›</a:t>
            </a:fld>
            <a:endParaRPr lang="en-US" dirty="0"/>
          </a:p>
        </p:txBody>
      </p:sp>
    </p:spTree>
    <p:extLst>
      <p:ext uri="{BB962C8B-B14F-4D97-AF65-F5344CB8AC3E}">
        <p14:creationId xmlns:p14="http://schemas.microsoft.com/office/powerpoint/2010/main" val="155393229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Horizontal Image and Tex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0" y="0"/>
            <a:ext cx="9144000" cy="3005051"/>
          </a:xfrm>
        </p:spPr>
        <p:txBody>
          <a:bodyPr/>
          <a:lstStyle/>
          <a:p>
            <a:endParaRPr lang="en-US"/>
          </a:p>
        </p:txBody>
      </p:sp>
      <p:sp>
        <p:nvSpPr>
          <p:cNvPr id="17" name="Text Placeholder 16"/>
          <p:cNvSpPr>
            <a:spLocks noGrp="1"/>
          </p:cNvSpPr>
          <p:nvPr>
            <p:ph type="body" sz="quarter" idx="11" hasCustomPrompt="1"/>
          </p:nvPr>
        </p:nvSpPr>
        <p:spPr>
          <a:xfrm>
            <a:off x="685973" y="3409973"/>
            <a:ext cx="2493645" cy="280879"/>
          </a:xfrm>
        </p:spPr>
        <p:txBody>
          <a:bodyPr>
            <a:noAutofit/>
          </a:bodyPr>
          <a:lstStyle>
            <a:lvl1pPr marL="0" indent="0">
              <a:buNone/>
              <a:defRPr sz="1700" baseline="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Title here</a:t>
            </a:r>
          </a:p>
        </p:txBody>
      </p:sp>
      <p:sp>
        <p:nvSpPr>
          <p:cNvPr id="18" name="Text Placeholder 16"/>
          <p:cNvSpPr>
            <a:spLocks noGrp="1"/>
          </p:cNvSpPr>
          <p:nvPr>
            <p:ph type="body" sz="quarter" idx="12" hasCustomPrompt="1"/>
          </p:nvPr>
        </p:nvSpPr>
        <p:spPr>
          <a:xfrm>
            <a:off x="685973" y="3871330"/>
            <a:ext cx="3142038" cy="1053962"/>
          </a:xfrm>
        </p:spPr>
        <p:txBody>
          <a:bodyPr>
            <a:noAutofit/>
          </a:bodyPr>
          <a:lstStyle>
            <a:lvl1pPr marL="0" indent="0">
              <a:buNone/>
              <a:defRPr sz="1200" baseline="0">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Title here</a:t>
            </a:r>
          </a:p>
        </p:txBody>
      </p:sp>
      <p:sp>
        <p:nvSpPr>
          <p:cNvPr id="19" name="Text Placeholder 16"/>
          <p:cNvSpPr>
            <a:spLocks noGrp="1"/>
          </p:cNvSpPr>
          <p:nvPr>
            <p:ph type="body" sz="quarter" idx="13" hasCustomPrompt="1"/>
          </p:nvPr>
        </p:nvSpPr>
        <p:spPr>
          <a:xfrm>
            <a:off x="5224723" y="3409973"/>
            <a:ext cx="2493645" cy="280879"/>
          </a:xfrm>
        </p:spPr>
        <p:txBody>
          <a:bodyPr>
            <a:noAutofit/>
          </a:bodyPr>
          <a:lstStyle>
            <a:lvl1pPr marL="0" indent="0">
              <a:buNone/>
              <a:defRPr sz="1700" baseline="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Title here</a:t>
            </a:r>
          </a:p>
        </p:txBody>
      </p:sp>
      <p:sp>
        <p:nvSpPr>
          <p:cNvPr id="20" name="Text Placeholder 16"/>
          <p:cNvSpPr>
            <a:spLocks noGrp="1"/>
          </p:cNvSpPr>
          <p:nvPr>
            <p:ph type="body" sz="quarter" idx="14" hasCustomPrompt="1"/>
          </p:nvPr>
        </p:nvSpPr>
        <p:spPr>
          <a:xfrm>
            <a:off x="5224723" y="3871330"/>
            <a:ext cx="3142038" cy="1053962"/>
          </a:xfrm>
        </p:spPr>
        <p:txBody>
          <a:bodyPr>
            <a:noAutofit/>
          </a:bodyPr>
          <a:lstStyle>
            <a:lvl1pPr marL="0" indent="0">
              <a:buNone/>
              <a:defRPr sz="1200" baseline="0">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Title here</a:t>
            </a:r>
          </a:p>
        </p:txBody>
      </p:sp>
    </p:spTree>
    <p:extLst>
      <p:ext uri="{BB962C8B-B14F-4D97-AF65-F5344CB8AC3E}">
        <p14:creationId xmlns:p14="http://schemas.microsoft.com/office/powerpoint/2010/main" val="428708944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2235083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643269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814633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635800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1988049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1669448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6479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3004400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2181093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3175527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1617380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dirty="0"/>
          </a:p>
        </p:txBody>
      </p:sp>
    </p:spTree>
    <p:extLst>
      <p:ext uri="{BB962C8B-B14F-4D97-AF65-F5344CB8AC3E}">
        <p14:creationId xmlns:p14="http://schemas.microsoft.com/office/powerpoint/2010/main" val="499350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1875704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513655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899935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2086829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5566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32937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1803461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200549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3982707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2223873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2286158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dirty="0"/>
          </a:p>
        </p:txBody>
      </p:sp>
    </p:spTree>
    <p:extLst>
      <p:ext uri="{BB962C8B-B14F-4D97-AF65-F5344CB8AC3E}">
        <p14:creationId xmlns:p14="http://schemas.microsoft.com/office/powerpoint/2010/main" val="2404981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Horizontal Image and Tex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0" y="0"/>
            <a:ext cx="9144000" cy="3005051"/>
          </a:xfrm>
        </p:spPr>
        <p:txBody>
          <a:bodyPr/>
          <a:lstStyle/>
          <a:p>
            <a:endParaRPr lang="en-US"/>
          </a:p>
        </p:txBody>
      </p:sp>
      <p:sp>
        <p:nvSpPr>
          <p:cNvPr id="17" name="Text Placeholder 16"/>
          <p:cNvSpPr>
            <a:spLocks noGrp="1"/>
          </p:cNvSpPr>
          <p:nvPr>
            <p:ph type="body" sz="quarter" idx="11" hasCustomPrompt="1"/>
          </p:nvPr>
        </p:nvSpPr>
        <p:spPr>
          <a:xfrm>
            <a:off x="685973" y="3409973"/>
            <a:ext cx="2493645" cy="280879"/>
          </a:xfrm>
        </p:spPr>
        <p:txBody>
          <a:bodyPr>
            <a:noAutofit/>
          </a:bodyPr>
          <a:lstStyle>
            <a:lvl1pPr marL="0" indent="0">
              <a:buNone/>
              <a:defRPr sz="1700" baseline="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Title here</a:t>
            </a:r>
          </a:p>
        </p:txBody>
      </p:sp>
      <p:sp>
        <p:nvSpPr>
          <p:cNvPr id="18" name="Text Placeholder 16"/>
          <p:cNvSpPr>
            <a:spLocks noGrp="1"/>
          </p:cNvSpPr>
          <p:nvPr>
            <p:ph type="body" sz="quarter" idx="12" hasCustomPrompt="1"/>
          </p:nvPr>
        </p:nvSpPr>
        <p:spPr>
          <a:xfrm>
            <a:off x="685973" y="3871330"/>
            <a:ext cx="3142038" cy="1053962"/>
          </a:xfrm>
        </p:spPr>
        <p:txBody>
          <a:bodyPr>
            <a:noAutofit/>
          </a:bodyPr>
          <a:lstStyle>
            <a:lvl1pPr marL="0" indent="0">
              <a:buNone/>
              <a:defRPr sz="1200" baseline="0">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Title here</a:t>
            </a:r>
          </a:p>
        </p:txBody>
      </p:sp>
      <p:sp>
        <p:nvSpPr>
          <p:cNvPr id="19" name="Text Placeholder 16"/>
          <p:cNvSpPr>
            <a:spLocks noGrp="1"/>
          </p:cNvSpPr>
          <p:nvPr>
            <p:ph type="body" sz="quarter" idx="13" hasCustomPrompt="1"/>
          </p:nvPr>
        </p:nvSpPr>
        <p:spPr>
          <a:xfrm>
            <a:off x="5224723" y="3409973"/>
            <a:ext cx="2493645" cy="280879"/>
          </a:xfrm>
        </p:spPr>
        <p:txBody>
          <a:bodyPr>
            <a:noAutofit/>
          </a:bodyPr>
          <a:lstStyle>
            <a:lvl1pPr marL="0" indent="0">
              <a:buNone/>
              <a:defRPr sz="1700" baseline="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Title here</a:t>
            </a:r>
          </a:p>
        </p:txBody>
      </p:sp>
      <p:sp>
        <p:nvSpPr>
          <p:cNvPr id="20" name="Text Placeholder 16"/>
          <p:cNvSpPr>
            <a:spLocks noGrp="1"/>
          </p:cNvSpPr>
          <p:nvPr>
            <p:ph type="body" sz="quarter" idx="14" hasCustomPrompt="1"/>
          </p:nvPr>
        </p:nvSpPr>
        <p:spPr>
          <a:xfrm>
            <a:off x="5224723" y="3871330"/>
            <a:ext cx="3142038" cy="1053962"/>
          </a:xfrm>
        </p:spPr>
        <p:txBody>
          <a:bodyPr>
            <a:noAutofit/>
          </a:bodyPr>
          <a:lstStyle>
            <a:lvl1pPr marL="0" indent="0">
              <a:buNone/>
              <a:defRPr sz="1200" baseline="0">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Title here</a:t>
            </a:r>
          </a:p>
        </p:txBody>
      </p:sp>
    </p:spTree>
    <p:extLst>
      <p:ext uri="{BB962C8B-B14F-4D97-AF65-F5344CB8AC3E}">
        <p14:creationId xmlns:p14="http://schemas.microsoft.com/office/powerpoint/2010/main" val="19843656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alf Image Half Tex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572000" cy="5143500"/>
          </a:xfrm>
        </p:spPr>
        <p:txBody>
          <a:bodyPr/>
          <a:lstStyle/>
          <a:p>
            <a:endParaRPr lang="en-US"/>
          </a:p>
        </p:txBody>
      </p:sp>
      <p:sp>
        <p:nvSpPr>
          <p:cNvPr id="9" name="Isosceles Triangle 8"/>
          <p:cNvSpPr/>
          <p:nvPr userDrawn="1"/>
        </p:nvSpPr>
        <p:spPr>
          <a:xfrm rot="5400000">
            <a:off x="3664929" y="2137088"/>
            <a:ext cx="1990012" cy="8693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a:solidFill>
                <a:prstClr val="white"/>
              </a:solidFill>
              <a:latin typeface="Calibri"/>
            </a:endParaRPr>
          </a:p>
        </p:txBody>
      </p:sp>
      <p:sp>
        <p:nvSpPr>
          <p:cNvPr id="11" name="Text Placeholder 10"/>
          <p:cNvSpPr>
            <a:spLocks noGrp="1"/>
          </p:cNvSpPr>
          <p:nvPr>
            <p:ph type="body" sz="quarter" idx="11" hasCustomPrompt="1"/>
          </p:nvPr>
        </p:nvSpPr>
        <p:spPr>
          <a:xfrm>
            <a:off x="583975" y="1231566"/>
            <a:ext cx="2474747" cy="345178"/>
          </a:xfrm>
        </p:spPr>
        <p:txBody>
          <a:bodyPr>
            <a:noAutofit/>
          </a:bodyPr>
          <a:lstStyle>
            <a:lvl1pPr marL="0" indent="0">
              <a:buNone/>
              <a:defRPr sz="1700" baseline="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Title here</a:t>
            </a:r>
          </a:p>
        </p:txBody>
      </p:sp>
      <p:sp>
        <p:nvSpPr>
          <p:cNvPr id="12" name="Text Placeholder 10"/>
          <p:cNvSpPr>
            <a:spLocks noGrp="1"/>
          </p:cNvSpPr>
          <p:nvPr>
            <p:ph type="body" sz="quarter" idx="12" hasCustomPrompt="1"/>
          </p:nvPr>
        </p:nvSpPr>
        <p:spPr>
          <a:xfrm>
            <a:off x="583975" y="1783188"/>
            <a:ext cx="3366829" cy="2450882"/>
          </a:xfrm>
        </p:spPr>
        <p:txBody>
          <a:bodyPr>
            <a:noAutofit/>
          </a:bodyPr>
          <a:lstStyle>
            <a:lvl1pPr marL="0" indent="0">
              <a:buNone/>
              <a:defRPr sz="1200" baseline="0">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Copy here</a:t>
            </a:r>
          </a:p>
        </p:txBody>
      </p:sp>
      <p:sp>
        <p:nvSpPr>
          <p:cNvPr id="13" name="Text Placeholder 10"/>
          <p:cNvSpPr>
            <a:spLocks noGrp="1"/>
          </p:cNvSpPr>
          <p:nvPr>
            <p:ph type="body" sz="quarter" idx="13" hasCustomPrompt="1"/>
          </p:nvPr>
        </p:nvSpPr>
        <p:spPr>
          <a:xfrm>
            <a:off x="203803" y="180503"/>
            <a:ext cx="2474747" cy="345178"/>
          </a:xfrm>
        </p:spPr>
        <p:txBody>
          <a:bodyPr>
            <a:noAutofit/>
          </a:bodyPr>
          <a:lstStyle>
            <a:lvl1pPr marL="0" indent="0">
              <a:buNone/>
              <a:defRPr sz="700" baseline="0">
                <a:latin typeface="Polaris Heavy" panose="02000000000000000000" pitchFamily="2" charset="0"/>
                <a:ea typeface="Polaris Heavy" panose="02000000000000000000" pitchFamily="2" charset="0"/>
                <a:cs typeface="Polaris Heavy" panose="02000000000000000000" pitchFamily="2" charset="0"/>
              </a:defRPr>
            </a:lvl1pPr>
          </a:lstStyle>
          <a:p>
            <a:pPr lvl="0"/>
            <a:r>
              <a:rPr lang="en-US" dirty="0"/>
              <a:t>RUNNING HEADER</a:t>
            </a:r>
          </a:p>
        </p:txBody>
      </p:sp>
    </p:spTree>
    <p:extLst>
      <p:ext uri="{BB962C8B-B14F-4D97-AF65-F5344CB8AC3E}">
        <p14:creationId xmlns:p14="http://schemas.microsoft.com/office/powerpoint/2010/main" val="2371235504"/>
      </p:ext>
    </p:extLst>
  </p:cSld>
  <p:clrMapOvr>
    <a:masterClrMapping/>
  </p:clrMapOvr>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Image with Text">
    <p:spTree>
      <p:nvGrpSpPr>
        <p:cNvPr id="1" name=""/>
        <p:cNvGrpSpPr/>
        <p:nvPr/>
      </p:nvGrpSpPr>
      <p:grpSpPr>
        <a:xfrm>
          <a:off x="0" y="0"/>
          <a:ext cx="0" cy="0"/>
          <a:chOff x="0" y="0"/>
          <a:chExt cx="0" cy="0"/>
        </a:xfrm>
      </p:grpSpPr>
      <p:sp>
        <p:nvSpPr>
          <p:cNvPr id="11" name="Rectangle 10"/>
          <p:cNvSpPr/>
          <p:nvPr userDrawn="1"/>
        </p:nvSpPr>
        <p:spPr>
          <a:xfrm>
            <a:off x="0" y="3794263"/>
            <a:ext cx="9258300" cy="1408872"/>
          </a:xfrm>
          <a:prstGeom prst="rect">
            <a:avLst/>
          </a:prstGeom>
          <a:solidFill>
            <a:srgbClr val="62DC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a:solidFill>
                <a:prstClr val="white"/>
              </a:solidFill>
              <a:latin typeface="Calibri"/>
            </a:endParaRPr>
          </a:p>
        </p:txBody>
      </p:sp>
      <p:sp>
        <p:nvSpPr>
          <p:cNvPr id="3" name="Text Placeholder 10"/>
          <p:cNvSpPr>
            <a:spLocks noGrp="1"/>
          </p:cNvSpPr>
          <p:nvPr>
            <p:ph type="body" sz="quarter" idx="13" hasCustomPrompt="1"/>
          </p:nvPr>
        </p:nvSpPr>
        <p:spPr>
          <a:xfrm>
            <a:off x="203803" y="180503"/>
            <a:ext cx="2474747" cy="345178"/>
          </a:xfrm>
        </p:spPr>
        <p:txBody>
          <a:bodyPr>
            <a:noAutofit/>
          </a:bodyPr>
          <a:lstStyle>
            <a:lvl1pPr marL="0" indent="0">
              <a:buNone/>
              <a:defRPr sz="700" baseline="0">
                <a:latin typeface="Polaris Heavy" panose="02000000000000000000" pitchFamily="2" charset="0"/>
                <a:ea typeface="Polaris Heavy" panose="02000000000000000000" pitchFamily="2" charset="0"/>
                <a:cs typeface="Polaris Heavy" panose="02000000000000000000" pitchFamily="2" charset="0"/>
              </a:defRPr>
            </a:lvl1pPr>
          </a:lstStyle>
          <a:p>
            <a:pPr lvl="0"/>
            <a:r>
              <a:rPr lang="en-US" dirty="0"/>
              <a:t>RUNNING HEADER</a:t>
            </a:r>
          </a:p>
        </p:txBody>
      </p:sp>
      <p:sp>
        <p:nvSpPr>
          <p:cNvPr id="4" name="Text Placeholder 10"/>
          <p:cNvSpPr>
            <a:spLocks noGrp="1"/>
          </p:cNvSpPr>
          <p:nvPr>
            <p:ph type="body" sz="quarter" idx="11" hasCustomPrompt="1"/>
          </p:nvPr>
        </p:nvSpPr>
        <p:spPr>
          <a:xfrm>
            <a:off x="203803" y="903576"/>
            <a:ext cx="2474747" cy="345178"/>
          </a:xfrm>
        </p:spPr>
        <p:txBody>
          <a:bodyPr>
            <a:noAutofit/>
          </a:bodyPr>
          <a:lstStyle>
            <a:lvl1pPr marL="0" indent="0">
              <a:buNone/>
              <a:defRPr sz="1700" baseline="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Title here</a:t>
            </a:r>
          </a:p>
        </p:txBody>
      </p:sp>
      <p:sp>
        <p:nvSpPr>
          <p:cNvPr id="7" name="Picture Placeholder 6"/>
          <p:cNvSpPr>
            <a:spLocks noGrp="1"/>
          </p:cNvSpPr>
          <p:nvPr>
            <p:ph type="pic" sz="quarter" idx="14"/>
          </p:nvPr>
        </p:nvSpPr>
        <p:spPr>
          <a:xfrm>
            <a:off x="621040" y="1420633"/>
            <a:ext cx="3403997" cy="2124542"/>
          </a:xfrm>
        </p:spPr>
        <p:txBody>
          <a:bodyPr/>
          <a:lstStyle/>
          <a:p>
            <a:endParaRPr lang="en-US"/>
          </a:p>
        </p:txBody>
      </p:sp>
      <p:sp>
        <p:nvSpPr>
          <p:cNvPr id="8" name="Picture Placeholder 6"/>
          <p:cNvSpPr>
            <a:spLocks noGrp="1"/>
          </p:cNvSpPr>
          <p:nvPr>
            <p:ph type="pic" sz="quarter" idx="15"/>
          </p:nvPr>
        </p:nvSpPr>
        <p:spPr>
          <a:xfrm>
            <a:off x="5108558" y="1420633"/>
            <a:ext cx="3403997" cy="2124542"/>
          </a:xfrm>
        </p:spPr>
        <p:txBody>
          <a:bodyPr/>
          <a:lstStyle/>
          <a:p>
            <a:endParaRPr lang="en-US"/>
          </a:p>
        </p:txBody>
      </p:sp>
      <p:sp>
        <p:nvSpPr>
          <p:cNvPr id="9" name="Text Placeholder 10"/>
          <p:cNvSpPr>
            <a:spLocks noGrp="1"/>
          </p:cNvSpPr>
          <p:nvPr>
            <p:ph type="body" sz="quarter" idx="12" hasCustomPrompt="1"/>
          </p:nvPr>
        </p:nvSpPr>
        <p:spPr>
          <a:xfrm>
            <a:off x="736531" y="4106408"/>
            <a:ext cx="3366829" cy="875723"/>
          </a:xfrm>
        </p:spPr>
        <p:txBody>
          <a:bodyPr>
            <a:noAutofit/>
          </a:bodyPr>
          <a:lstStyle>
            <a:lvl1pPr marL="0" indent="0">
              <a:buNone/>
              <a:defRPr sz="1200" baseline="0">
                <a:solidFill>
                  <a:schemeClr val="bg1"/>
                </a:solidFill>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Copy here</a:t>
            </a:r>
          </a:p>
        </p:txBody>
      </p:sp>
      <p:sp>
        <p:nvSpPr>
          <p:cNvPr id="10" name="Text Placeholder 10"/>
          <p:cNvSpPr>
            <a:spLocks noGrp="1"/>
          </p:cNvSpPr>
          <p:nvPr>
            <p:ph type="body" sz="quarter" idx="16" hasCustomPrompt="1"/>
          </p:nvPr>
        </p:nvSpPr>
        <p:spPr>
          <a:xfrm>
            <a:off x="5108559" y="4106408"/>
            <a:ext cx="3366829" cy="875723"/>
          </a:xfrm>
        </p:spPr>
        <p:txBody>
          <a:bodyPr>
            <a:noAutofit/>
          </a:bodyPr>
          <a:lstStyle>
            <a:lvl1pPr marL="0" indent="0">
              <a:buNone/>
              <a:defRPr sz="1200" baseline="0">
                <a:solidFill>
                  <a:schemeClr val="bg1"/>
                </a:solidFill>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Copy here</a:t>
            </a:r>
          </a:p>
        </p:txBody>
      </p:sp>
      <p:sp>
        <p:nvSpPr>
          <p:cNvPr id="12" name="Isosceles Triangle 11"/>
          <p:cNvSpPr/>
          <p:nvPr userDrawn="1"/>
        </p:nvSpPr>
        <p:spPr>
          <a:xfrm rot="10800000">
            <a:off x="566008" y="3669719"/>
            <a:ext cx="578551" cy="31214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a:solidFill>
                <a:prstClr val="white"/>
              </a:solidFill>
              <a:latin typeface="Calibri"/>
            </a:endParaRPr>
          </a:p>
        </p:txBody>
      </p:sp>
      <p:sp>
        <p:nvSpPr>
          <p:cNvPr id="13" name="Isosceles Triangle 12"/>
          <p:cNvSpPr/>
          <p:nvPr userDrawn="1"/>
        </p:nvSpPr>
        <p:spPr>
          <a:xfrm rot="10800000">
            <a:off x="4942394" y="3669719"/>
            <a:ext cx="578551" cy="31214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a:solidFill>
                <a:prstClr val="white"/>
              </a:solidFill>
              <a:latin typeface="Calibri"/>
            </a:endParaRPr>
          </a:p>
        </p:txBody>
      </p:sp>
    </p:spTree>
    <p:extLst>
      <p:ext uri="{BB962C8B-B14F-4D97-AF65-F5344CB8AC3E}">
        <p14:creationId xmlns:p14="http://schemas.microsoft.com/office/powerpoint/2010/main" val="2681912490"/>
      </p:ext>
    </p:extLst>
  </p:cSld>
  <p:clrMapOvr>
    <a:masterClrMapping/>
  </p:clrMapOvr>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l Text Animated">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203803" y="180503"/>
            <a:ext cx="2474747" cy="345178"/>
          </a:xfrm>
        </p:spPr>
        <p:txBody>
          <a:bodyPr>
            <a:noAutofit/>
          </a:bodyPr>
          <a:lstStyle>
            <a:lvl1pPr marL="0" indent="0">
              <a:buNone/>
              <a:defRPr sz="700" baseline="0">
                <a:latin typeface="Polaris Heavy" panose="02000000000000000000" pitchFamily="2" charset="0"/>
                <a:ea typeface="Polaris Heavy" panose="02000000000000000000" pitchFamily="2" charset="0"/>
                <a:cs typeface="Polaris Heavy" panose="02000000000000000000" pitchFamily="2" charset="0"/>
              </a:defRPr>
            </a:lvl1pPr>
          </a:lstStyle>
          <a:p>
            <a:pPr lvl="0"/>
            <a:r>
              <a:rPr lang="en-US" dirty="0"/>
              <a:t>RUNNING HEADER</a:t>
            </a:r>
          </a:p>
        </p:txBody>
      </p:sp>
      <p:sp>
        <p:nvSpPr>
          <p:cNvPr id="18" name="Text Placeholder 10"/>
          <p:cNvSpPr>
            <a:spLocks noGrp="1"/>
          </p:cNvSpPr>
          <p:nvPr>
            <p:ph type="body" sz="quarter" idx="11" hasCustomPrompt="1"/>
          </p:nvPr>
        </p:nvSpPr>
        <p:spPr>
          <a:xfrm>
            <a:off x="203803" y="903576"/>
            <a:ext cx="2474747" cy="345178"/>
          </a:xfrm>
        </p:spPr>
        <p:txBody>
          <a:bodyPr>
            <a:noAutofit/>
          </a:bodyPr>
          <a:lstStyle>
            <a:lvl1pPr marL="0" indent="0">
              <a:buNone/>
              <a:defRPr sz="1700" baseline="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Title here</a:t>
            </a:r>
          </a:p>
        </p:txBody>
      </p:sp>
      <p:sp>
        <p:nvSpPr>
          <p:cNvPr id="20" name="Text Placeholder 19"/>
          <p:cNvSpPr>
            <a:spLocks noGrp="1"/>
          </p:cNvSpPr>
          <p:nvPr>
            <p:ph type="body" sz="quarter" idx="14" hasCustomPrompt="1"/>
          </p:nvPr>
        </p:nvSpPr>
        <p:spPr>
          <a:xfrm>
            <a:off x="945352" y="1810254"/>
            <a:ext cx="3457856" cy="1208756"/>
          </a:xfrm>
        </p:spPr>
        <p:txBody>
          <a:bodyPr/>
          <a:lstStyle>
            <a:lvl1pPr marL="0" indent="0">
              <a:buNone/>
              <a:defRPr sz="1200">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Copy</a:t>
            </a:r>
          </a:p>
        </p:txBody>
      </p:sp>
      <p:sp>
        <p:nvSpPr>
          <p:cNvPr id="21" name="Text Placeholder 19"/>
          <p:cNvSpPr>
            <a:spLocks noGrp="1"/>
          </p:cNvSpPr>
          <p:nvPr>
            <p:ph type="body" sz="quarter" idx="15" hasCustomPrompt="1"/>
          </p:nvPr>
        </p:nvSpPr>
        <p:spPr>
          <a:xfrm>
            <a:off x="5216694" y="1810254"/>
            <a:ext cx="3457856" cy="1208756"/>
          </a:xfrm>
        </p:spPr>
        <p:txBody>
          <a:bodyPr/>
          <a:lstStyle>
            <a:lvl1pPr marL="0" indent="0">
              <a:buNone/>
              <a:defRPr sz="1200">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Copy</a:t>
            </a:r>
          </a:p>
        </p:txBody>
      </p:sp>
      <p:sp>
        <p:nvSpPr>
          <p:cNvPr id="22" name="Text Placeholder 19"/>
          <p:cNvSpPr>
            <a:spLocks noGrp="1"/>
          </p:cNvSpPr>
          <p:nvPr>
            <p:ph type="body" sz="quarter" idx="16" hasCustomPrompt="1"/>
          </p:nvPr>
        </p:nvSpPr>
        <p:spPr>
          <a:xfrm>
            <a:off x="945352" y="3405484"/>
            <a:ext cx="3457856" cy="1186394"/>
          </a:xfrm>
        </p:spPr>
        <p:txBody>
          <a:bodyPr/>
          <a:lstStyle>
            <a:lvl1pPr marL="0" indent="0">
              <a:buNone/>
              <a:defRPr sz="1200">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Copy</a:t>
            </a:r>
          </a:p>
        </p:txBody>
      </p:sp>
      <p:sp>
        <p:nvSpPr>
          <p:cNvPr id="23" name="Text Placeholder 19"/>
          <p:cNvSpPr>
            <a:spLocks noGrp="1"/>
          </p:cNvSpPr>
          <p:nvPr>
            <p:ph type="body" sz="quarter" idx="17" hasCustomPrompt="1"/>
          </p:nvPr>
        </p:nvSpPr>
        <p:spPr>
          <a:xfrm>
            <a:off x="5216694" y="3405484"/>
            <a:ext cx="3457856" cy="1186394"/>
          </a:xfrm>
        </p:spPr>
        <p:txBody>
          <a:bodyPr/>
          <a:lstStyle>
            <a:lvl1pPr marL="0" indent="0">
              <a:buNone/>
              <a:defRPr sz="1200">
                <a:latin typeface="Polaris Book" panose="02000000000000000000" pitchFamily="2" charset="0"/>
                <a:ea typeface="Polaris Book" panose="02000000000000000000" pitchFamily="2" charset="0"/>
                <a:cs typeface="Polaris Book" panose="02000000000000000000" pitchFamily="2" charset="0"/>
              </a:defRPr>
            </a:lvl1pPr>
          </a:lstStyle>
          <a:p>
            <a:pPr lvl="0"/>
            <a:r>
              <a:rPr lang="en-US" dirty="0"/>
              <a:t>Copy</a:t>
            </a:r>
          </a:p>
        </p:txBody>
      </p:sp>
      <p:sp>
        <p:nvSpPr>
          <p:cNvPr id="24" name="Text Placeholder 19"/>
          <p:cNvSpPr>
            <a:spLocks noGrp="1"/>
          </p:cNvSpPr>
          <p:nvPr>
            <p:ph type="body" sz="quarter" idx="18" hasCustomPrompt="1"/>
          </p:nvPr>
        </p:nvSpPr>
        <p:spPr>
          <a:xfrm>
            <a:off x="559077" y="1810254"/>
            <a:ext cx="386276" cy="1208756"/>
          </a:xfrm>
        </p:spPr>
        <p:txBody>
          <a:bodyPr/>
          <a:lstStyle>
            <a:lvl1pPr marL="0" indent="0">
              <a:buNone/>
              <a:defRPr sz="120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1.</a:t>
            </a:r>
          </a:p>
        </p:txBody>
      </p:sp>
      <p:sp>
        <p:nvSpPr>
          <p:cNvPr id="25" name="Text Placeholder 19"/>
          <p:cNvSpPr>
            <a:spLocks noGrp="1"/>
          </p:cNvSpPr>
          <p:nvPr>
            <p:ph type="body" sz="quarter" idx="19" hasCustomPrompt="1"/>
          </p:nvPr>
        </p:nvSpPr>
        <p:spPr>
          <a:xfrm>
            <a:off x="559077" y="3394303"/>
            <a:ext cx="386276" cy="1208756"/>
          </a:xfrm>
        </p:spPr>
        <p:txBody>
          <a:bodyPr/>
          <a:lstStyle>
            <a:lvl1pPr marL="0" indent="0">
              <a:buNone/>
              <a:defRPr sz="120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2.</a:t>
            </a:r>
          </a:p>
        </p:txBody>
      </p:sp>
      <p:sp>
        <p:nvSpPr>
          <p:cNvPr id="26" name="Text Placeholder 19"/>
          <p:cNvSpPr>
            <a:spLocks noGrp="1"/>
          </p:cNvSpPr>
          <p:nvPr>
            <p:ph type="body" sz="quarter" idx="20" hasCustomPrompt="1"/>
          </p:nvPr>
        </p:nvSpPr>
        <p:spPr>
          <a:xfrm>
            <a:off x="4830418" y="1810254"/>
            <a:ext cx="386276" cy="1208756"/>
          </a:xfrm>
        </p:spPr>
        <p:txBody>
          <a:bodyPr/>
          <a:lstStyle>
            <a:lvl1pPr marL="0" indent="0">
              <a:buNone/>
              <a:defRPr sz="120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3.</a:t>
            </a:r>
          </a:p>
        </p:txBody>
      </p:sp>
      <p:sp>
        <p:nvSpPr>
          <p:cNvPr id="27" name="Text Placeholder 19"/>
          <p:cNvSpPr>
            <a:spLocks noGrp="1"/>
          </p:cNvSpPr>
          <p:nvPr>
            <p:ph type="body" sz="quarter" idx="21" hasCustomPrompt="1"/>
          </p:nvPr>
        </p:nvSpPr>
        <p:spPr>
          <a:xfrm>
            <a:off x="4830418" y="3394303"/>
            <a:ext cx="386276" cy="1208756"/>
          </a:xfrm>
        </p:spPr>
        <p:txBody>
          <a:bodyPr/>
          <a:lstStyle>
            <a:lvl1pPr marL="0" indent="0">
              <a:buNone/>
              <a:defRPr sz="1200">
                <a:latin typeface="Polaris Bold" panose="02000000000000000000" pitchFamily="2" charset="0"/>
                <a:ea typeface="Polaris Bold" panose="02000000000000000000" pitchFamily="2" charset="0"/>
                <a:cs typeface="Polaris Bold" panose="02000000000000000000" pitchFamily="2" charset="0"/>
              </a:defRPr>
            </a:lvl1pPr>
          </a:lstStyle>
          <a:p>
            <a:pPr lvl="0"/>
            <a:r>
              <a:rPr lang="en-US" dirty="0"/>
              <a:t>4.</a:t>
            </a:r>
          </a:p>
        </p:txBody>
      </p:sp>
    </p:spTree>
    <p:extLst>
      <p:ext uri="{BB962C8B-B14F-4D97-AF65-F5344CB8AC3E}">
        <p14:creationId xmlns:p14="http://schemas.microsoft.com/office/powerpoint/2010/main" val="263636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500"/>
                                        <p:tgtEl>
                                          <p:spTgt spid="22">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fade">
                                      <p:cBhvr>
                                        <p:cTn id="18" dur="500"/>
                                        <p:tgtEl>
                                          <p:spTgt spid="2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fade">
                                      <p:cBhvr>
                                        <p:cTn id="23" dur="500"/>
                                        <p:tgtEl>
                                          <p:spTgt spid="21">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fade">
                                      <p:cBhvr>
                                        <p:cTn id="26" dur="500"/>
                                        <p:tgtEl>
                                          <p:spTgt spid="2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0607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lIns="68580" tIns="34290" rIns="68580" bIns="34290"/>
          <a:lstStyle/>
          <a:p>
            <a:pPr defTabSz="685800"/>
            <a:fld id="{B6AF1EE4-171A-4E2E-8D0E-B339B9E63A47}" type="datetimeFigureOut">
              <a:rPr lang="en-US" smtClean="0">
                <a:solidFill>
                  <a:prstClr val="black"/>
                </a:solidFill>
                <a:latin typeface="Calibri"/>
              </a:rPr>
              <a:pPr defTabSz="685800"/>
              <a:t>10/9/2018</a:t>
            </a:fld>
            <a:endParaRPr lang="en-US">
              <a:solidFill>
                <a:prstClr val="black"/>
              </a:solidFill>
              <a:latin typeface="Calibri"/>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lIns="68580" tIns="34290" rIns="68580" bIns="34290"/>
          <a:lstStyle/>
          <a:p>
            <a:pPr defTabSz="685800"/>
            <a:endParaRPr lang="en-US">
              <a:solidFill>
                <a:prstClr val="black"/>
              </a:solidFill>
              <a:latin typeface="Calibri"/>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lIns="68580" tIns="34290" rIns="68580" bIns="34290"/>
          <a:lstStyle/>
          <a:p>
            <a:pPr defTabSz="685800"/>
            <a:fld id="{3B7A56B3-5B59-4C00-B603-9DBA31DD96E0}" type="slidenum">
              <a:rPr lang="en-US" smtClean="0">
                <a:solidFill>
                  <a:prstClr val="black"/>
                </a:solidFill>
                <a:latin typeface="Calibri"/>
              </a:rPr>
              <a:pPr defTabSz="685800"/>
              <a:t>‹#›</a:t>
            </a:fld>
            <a:endParaRPr lang="en-US">
              <a:solidFill>
                <a:prstClr val="black"/>
              </a:solidFill>
              <a:latin typeface="Calibri"/>
            </a:endParaRPr>
          </a:p>
        </p:txBody>
      </p:sp>
    </p:spTree>
    <p:extLst>
      <p:ext uri="{BB962C8B-B14F-4D97-AF65-F5344CB8AC3E}">
        <p14:creationId xmlns:p14="http://schemas.microsoft.com/office/powerpoint/2010/main" val="3072768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Half Image Half Text">
  <p:cSld name="1_Half Image Half Text">
    <p:spTree>
      <p:nvGrpSpPr>
        <p:cNvPr id="1" name="Shape 162"/>
        <p:cNvGrpSpPr/>
        <p:nvPr/>
      </p:nvGrpSpPr>
      <p:grpSpPr>
        <a:xfrm>
          <a:off x="0" y="0"/>
          <a:ext cx="0" cy="0"/>
          <a:chOff x="0" y="0"/>
          <a:chExt cx="0" cy="0"/>
        </a:xfrm>
      </p:grpSpPr>
      <p:sp>
        <p:nvSpPr>
          <p:cNvPr id="163" name="Google Shape;163;p29"/>
          <p:cNvSpPr>
            <a:spLocks noGrp="1"/>
          </p:cNvSpPr>
          <p:nvPr>
            <p:ph type="pic" idx="2"/>
          </p:nvPr>
        </p:nvSpPr>
        <p:spPr>
          <a:xfrm>
            <a:off x="4572000" y="0"/>
            <a:ext cx="4572000" cy="5143500"/>
          </a:xfrm>
          <a:prstGeom prst="rect">
            <a:avLst/>
          </a:prstGeom>
          <a:noFill/>
          <a:ln>
            <a:noFill/>
          </a:ln>
        </p:spPr>
        <p:txBody>
          <a:bodyPr spcFirstLastPara="1" wrap="square" lIns="68575" tIns="34275" rIns="68575" bIns="34275" anchor="t" anchorCtr="0"/>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4" name="Google Shape;164;p29"/>
          <p:cNvSpPr/>
          <p:nvPr/>
        </p:nvSpPr>
        <p:spPr>
          <a:xfrm rot="5400000">
            <a:off x="3664929" y="2137088"/>
            <a:ext cx="1990012" cy="869324"/>
          </a:xfrm>
          <a:prstGeom prst="triangle">
            <a:avLst>
              <a:gd name="adj" fmla="val 50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65" name="Google Shape;165;p29"/>
          <p:cNvSpPr txBox="1">
            <a:spLocks noGrp="1"/>
          </p:cNvSpPr>
          <p:nvPr>
            <p:ph type="body" idx="1"/>
          </p:nvPr>
        </p:nvSpPr>
        <p:spPr>
          <a:xfrm>
            <a:off x="583975" y="1231566"/>
            <a:ext cx="2474747" cy="345178"/>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75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6" name="Google Shape;166;p29"/>
          <p:cNvSpPr txBox="1">
            <a:spLocks noGrp="1"/>
          </p:cNvSpPr>
          <p:nvPr>
            <p:ph type="body" idx="3"/>
          </p:nvPr>
        </p:nvSpPr>
        <p:spPr>
          <a:xfrm>
            <a:off x="583975" y="1783188"/>
            <a:ext cx="3366829" cy="2450882"/>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75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7" name="Google Shape;167;p29"/>
          <p:cNvSpPr txBox="1">
            <a:spLocks noGrp="1"/>
          </p:cNvSpPr>
          <p:nvPr>
            <p:ph type="body" idx="4"/>
          </p:nvPr>
        </p:nvSpPr>
        <p:spPr>
          <a:xfrm>
            <a:off x="203803" y="180503"/>
            <a:ext cx="2474747" cy="345178"/>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75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61057814"/>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266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9649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4767264"/>
            <a:ext cx="2057400" cy="273844"/>
          </a:xfrm>
          <a:prstGeom prst="rect">
            <a:avLst/>
          </a:prstGeom>
        </p:spPr>
        <p:txBody>
          <a:bodyPr lIns="68579" tIns="34289" rIns="68579" bIns="34289"/>
          <a:lstStyle/>
          <a:p>
            <a:endParaRPr lang="en-US" dirty="0"/>
          </a:p>
        </p:txBody>
      </p:sp>
      <p:sp>
        <p:nvSpPr>
          <p:cNvPr id="4" name="Footer Placeholder 3"/>
          <p:cNvSpPr>
            <a:spLocks noGrp="1"/>
          </p:cNvSpPr>
          <p:nvPr>
            <p:ph type="ftr" sz="quarter" idx="11"/>
          </p:nvPr>
        </p:nvSpPr>
        <p:spPr>
          <a:xfrm>
            <a:off x="3028950" y="4767264"/>
            <a:ext cx="3086100" cy="273844"/>
          </a:xfrm>
          <a:prstGeom prst="rect">
            <a:avLst/>
          </a:prstGeom>
        </p:spPr>
        <p:txBody>
          <a:bodyPr lIns="68579" tIns="34289" rIns="68579" bIns="34289"/>
          <a:lstStyle/>
          <a:p>
            <a:endParaRPr lang="en-US" dirty="0"/>
          </a:p>
        </p:txBody>
      </p:sp>
      <p:sp>
        <p:nvSpPr>
          <p:cNvPr id="5" name="Slide Number Placeholder 4"/>
          <p:cNvSpPr>
            <a:spLocks noGrp="1"/>
          </p:cNvSpPr>
          <p:nvPr>
            <p:ph type="sldNum" sz="quarter" idx="12"/>
          </p:nvPr>
        </p:nvSpPr>
        <p:spPr>
          <a:xfrm>
            <a:off x="6457950" y="4767264"/>
            <a:ext cx="2057400" cy="273844"/>
          </a:xfrm>
          <a:prstGeom prst="rect">
            <a:avLst/>
          </a:prstGeom>
        </p:spPr>
        <p:txBody>
          <a:bodyPr lIns="68579" tIns="34289" rIns="68579" bIns="34289"/>
          <a:lstStyle/>
          <a:p>
            <a:fld id="{32BE35EE-24B3-481F-ACE3-087B8D4932BC}" type="slidenum">
              <a:rPr lang="en-US" smtClean="0"/>
              <a:t>‹#›</a:t>
            </a:fld>
            <a:endParaRPr lang="en-US" dirty="0"/>
          </a:p>
        </p:txBody>
      </p:sp>
    </p:spTree>
    <p:extLst>
      <p:ext uri="{BB962C8B-B14F-4D97-AF65-F5344CB8AC3E}">
        <p14:creationId xmlns:p14="http://schemas.microsoft.com/office/powerpoint/2010/main" val="147681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lIns="68579" tIns="34289" rIns="68579" bIns="34289"/>
          <a:lstStyle/>
          <a:p>
            <a:endParaRPr lang="en-US" dirty="0"/>
          </a:p>
        </p:txBody>
      </p:sp>
      <p:sp>
        <p:nvSpPr>
          <p:cNvPr id="3" name="Footer Placeholder 2"/>
          <p:cNvSpPr>
            <a:spLocks noGrp="1"/>
          </p:cNvSpPr>
          <p:nvPr>
            <p:ph type="ftr" sz="quarter" idx="11"/>
          </p:nvPr>
        </p:nvSpPr>
        <p:spPr>
          <a:xfrm>
            <a:off x="3028950" y="4767264"/>
            <a:ext cx="3086100" cy="273844"/>
          </a:xfrm>
          <a:prstGeom prst="rect">
            <a:avLst/>
          </a:prstGeom>
        </p:spPr>
        <p:txBody>
          <a:bodyPr lIns="68579" tIns="34289" rIns="68579" bIns="34289"/>
          <a:lstStyle/>
          <a:p>
            <a:endParaRPr lang="en-US" dirty="0"/>
          </a:p>
        </p:txBody>
      </p:sp>
      <p:sp>
        <p:nvSpPr>
          <p:cNvPr id="4" name="Slide Number Placeholder 3"/>
          <p:cNvSpPr>
            <a:spLocks noGrp="1"/>
          </p:cNvSpPr>
          <p:nvPr>
            <p:ph type="sldNum" sz="quarter" idx="12"/>
          </p:nvPr>
        </p:nvSpPr>
        <p:spPr>
          <a:xfrm>
            <a:off x="6457950" y="4767264"/>
            <a:ext cx="2057400" cy="273844"/>
          </a:xfrm>
          <a:prstGeom prst="rect">
            <a:avLst/>
          </a:prstGeom>
        </p:spPr>
        <p:txBody>
          <a:bodyPr lIns="68579" tIns="34289" rIns="68579" bIns="34289"/>
          <a:lstStyle/>
          <a:p>
            <a:fld id="{32BE35EE-24B3-481F-ACE3-087B8D4932BC}" type="slidenum">
              <a:rPr lang="en-US" smtClean="0"/>
              <a:t>‹#›</a:t>
            </a:fld>
            <a:endParaRPr lang="en-US" dirty="0"/>
          </a:p>
        </p:txBody>
      </p:sp>
    </p:spTree>
    <p:extLst>
      <p:ext uri="{BB962C8B-B14F-4D97-AF65-F5344CB8AC3E}">
        <p14:creationId xmlns:p14="http://schemas.microsoft.com/office/powerpoint/2010/main" val="176426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lIns="68579" tIns="34289" rIns="68579" bIns="34289"/>
          <a:lstStyle/>
          <a:p>
            <a:endParaRPr lang="en-US" dirty="0"/>
          </a:p>
        </p:txBody>
      </p:sp>
      <p:sp>
        <p:nvSpPr>
          <p:cNvPr id="6" name="Footer Placeholder 5"/>
          <p:cNvSpPr>
            <a:spLocks noGrp="1"/>
          </p:cNvSpPr>
          <p:nvPr>
            <p:ph type="ftr" sz="quarter" idx="11"/>
          </p:nvPr>
        </p:nvSpPr>
        <p:spPr>
          <a:xfrm>
            <a:off x="3028950" y="4767264"/>
            <a:ext cx="3086100" cy="273844"/>
          </a:xfrm>
          <a:prstGeom prst="rect">
            <a:avLst/>
          </a:prstGeom>
        </p:spPr>
        <p:txBody>
          <a:bodyPr lIns="68579" tIns="34289" rIns="68579" bIns="34289"/>
          <a:lstStyle/>
          <a:p>
            <a:endParaRPr lang="en-US" dirty="0"/>
          </a:p>
        </p:txBody>
      </p:sp>
      <p:sp>
        <p:nvSpPr>
          <p:cNvPr id="7" name="Slide Number Placeholder 6"/>
          <p:cNvSpPr>
            <a:spLocks noGrp="1"/>
          </p:cNvSpPr>
          <p:nvPr>
            <p:ph type="sldNum" sz="quarter" idx="12"/>
          </p:nvPr>
        </p:nvSpPr>
        <p:spPr>
          <a:xfrm>
            <a:off x="6457950" y="4767264"/>
            <a:ext cx="2057400" cy="273844"/>
          </a:xfrm>
          <a:prstGeom prst="rect">
            <a:avLst/>
          </a:prstGeom>
        </p:spPr>
        <p:txBody>
          <a:bodyPr lIns="68579" tIns="34289" rIns="68579" bIns="34289"/>
          <a:lstStyle/>
          <a:p>
            <a:fld id="{32BE35EE-24B3-481F-ACE3-087B8D4932BC}" type="slidenum">
              <a:rPr lang="en-US" smtClean="0"/>
              <a:t>‹#›</a:t>
            </a:fld>
            <a:endParaRPr lang="en-US" dirty="0"/>
          </a:p>
        </p:txBody>
      </p:sp>
    </p:spTree>
    <p:extLst>
      <p:ext uri="{BB962C8B-B14F-4D97-AF65-F5344CB8AC3E}">
        <p14:creationId xmlns:p14="http://schemas.microsoft.com/office/powerpoint/2010/main" val="31947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22332" y="4578071"/>
            <a:ext cx="3415550" cy="481138"/>
          </a:xfrm>
          <a:prstGeom prst="rect">
            <a:avLst/>
          </a:prstGeom>
        </p:spPr>
      </p:pic>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249026" y="4680208"/>
            <a:ext cx="1266324" cy="382759"/>
          </a:xfrm>
          <a:prstGeom prst="rect">
            <a:avLst/>
          </a:prstGeom>
        </p:spPr>
      </p:pic>
    </p:spTree>
    <p:extLst>
      <p:ext uri="{BB962C8B-B14F-4D97-AF65-F5344CB8AC3E}">
        <p14:creationId xmlns:p14="http://schemas.microsoft.com/office/powerpoint/2010/main" val="1827946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4"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85" r:id="rId13"/>
  </p:sldLayoutIdLst>
  <p:hf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fld id="{C71D44C3-22CE-48BF-B187-FD09EB0CB3F7}" type="slidenum">
              <a:rPr lang="en-US" smtClean="0"/>
              <a:t>‹#›</a:t>
            </a:fld>
            <a:endParaRPr lang="en-US" dirty="0"/>
          </a:p>
        </p:txBody>
      </p:sp>
    </p:spTree>
    <p:extLst>
      <p:ext uri="{BB962C8B-B14F-4D97-AF65-F5344CB8AC3E}">
        <p14:creationId xmlns:p14="http://schemas.microsoft.com/office/powerpoint/2010/main" val="2056603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fld id="{9516F320-00D4-4670-AED2-7A876423CBE5}" type="slidenum">
              <a:rPr lang="en-US" smtClean="0"/>
              <a:t>‹#›</a:t>
            </a:fld>
            <a:endParaRPr lang="en-US" dirty="0"/>
          </a:p>
        </p:txBody>
      </p:sp>
    </p:spTree>
    <p:extLst>
      <p:ext uri="{BB962C8B-B14F-4D97-AF65-F5344CB8AC3E}">
        <p14:creationId xmlns:p14="http://schemas.microsoft.com/office/powerpoint/2010/main" val="490240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060" y="155388"/>
            <a:ext cx="7886700" cy="199982"/>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73203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txStyles>
    <p:titleStyle>
      <a:lvl1pPr algn="l" defTabSz="685800" rtl="0" eaLnBrk="1" latinLnBrk="0" hangingPunct="1">
        <a:lnSpc>
          <a:spcPct val="90000"/>
        </a:lnSpc>
        <a:spcBef>
          <a:spcPct val="0"/>
        </a:spcBef>
        <a:buNone/>
        <a:defRPr sz="800" kern="1200">
          <a:solidFill>
            <a:schemeClr val="tx1"/>
          </a:solidFill>
          <a:latin typeface="Galaxie Polaris Heavy" panose="02000000000000000000" pitchFamily="50" charset="0"/>
          <a:ea typeface="Galaxie Polaris Heavy" panose="02000000000000000000" pitchFamily="50" charset="0"/>
          <a:cs typeface="Galaxie Polaris Heavy" panose="02000000000000000000" pitchFamily="50"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research.net/r/AAH1809"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mailto:knowledgecommunities@aia.or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aia.org/aah"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2700" dirty="0">
                <a:solidFill>
                  <a:srgbClr val="E20000"/>
                </a:solidFill>
                <a:latin typeface="Arial" panose="020B0604020202020204" pitchFamily="34" charset="0"/>
                <a:cs typeface="Arial" panose="020B0604020202020204" pitchFamily="34" charset="0"/>
              </a:rPr>
              <a:t>Academy of Architecture for Health </a:t>
            </a:r>
            <a:br>
              <a:rPr lang="en-US" sz="2700" dirty="0">
                <a:solidFill>
                  <a:srgbClr val="E20000"/>
                </a:solidFill>
                <a:latin typeface="Arial" panose="020B0604020202020204" pitchFamily="34" charset="0"/>
                <a:cs typeface="Arial" panose="020B0604020202020204" pitchFamily="34" charset="0"/>
              </a:rPr>
            </a:br>
            <a:r>
              <a:rPr lang="en-US" sz="2700" dirty="0">
                <a:solidFill>
                  <a:srgbClr val="E20000"/>
                </a:solidFill>
                <a:latin typeface="Arial" panose="020B0604020202020204" pitchFamily="34" charset="0"/>
                <a:cs typeface="Arial" panose="020B0604020202020204" pitchFamily="34" charset="0"/>
              </a:rPr>
              <a:t>On-line Professional Development</a:t>
            </a:r>
          </a:p>
        </p:txBody>
      </p:sp>
      <p:sp>
        <p:nvSpPr>
          <p:cNvPr id="7" name="Subtitle 2"/>
          <p:cNvSpPr txBox="1">
            <a:spLocks/>
          </p:cNvSpPr>
          <p:nvPr/>
        </p:nvSpPr>
        <p:spPr>
          <a:xfrm>
            <a:off x="499686" y="1448579"/>
            <a:ext cx="8265695" cy="2984629"/>
          </a:xfrm>
          <a:prstGeom prst="rect">
            <a:avLst/>
          </a:prstGeom>
          <a:noFill/>
        </p:spPr>
        <p:txBody>
          <a:bodyPr vert="horz" lIns="68579" tIns="34289" rIns="68579" bIns="34289" rtlCol="0">
            <a:normAutofit fontScale="77500" lnSpcReduction="20000"/>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spcAft>
                <a:spcPts val="900"/>
              </a:spcAft>
              <a:defRPr/>
            </a:pPr>
            <a:r>
              <a:rPr lang="en-US" sz="2600" b="1" dirty="0">
                <a:latin typeface="Arial"/>
              </a:rPr>
              <a:t>Award winning Project from China</a:t>
            </a:r>
          </a:p>
          <a:p>
            <a:pPr>
              <a:spcBef>
                <a:spcPts val="0"/>
              </a:spcBef>
              <a:spcAft>
                <a:spcPts val="900"/>
              </a:spcAft>
              <a:defRPr/>
            </a:pPr>
            <a:r>
              <a:rPr lang="en-US" sz="2600" b="1" dirty="0">
                <a:latin typeface="Arial"/>
              </a:rPr>
              <a:t>  -  Shanghai Jia Hui International Hospital</a:t>
            </a:r>
          </a:p>
          <a:p>
            <a:pPr>
              <a:spcBef>
                <a:spcPts val="0"/>
              </a:spcBef>
              <a:spcAft>
                <a:spcPts val="900"/>
              </a:spcAft>
              <a:defRPr/>
            </a:pPr>
            <a:endParaRPr lang="en-US" sz="2200" b="1" dirty="0">
              <a:latin typeface="Arial"/>
            </a:endParaRPr>
          </a:p>
          <a:p>
            <a:pPr>
              <a:spcBef>
                <a:spcPts val="0"/>
              </a:spcBef>
              <a:spcAft>
                <a:spcPts val="900"/>
              </a:spcAft>
              <a:defRPr/>
            </a:pPr>
            <a:r>
              <a:rPr lang="en-US" sz="2900" dirty="0">
                <a:solidFill>
                  <a:srgbClr val="0065B0"/>
                </a:solidFill>
                <a:latin typeface="Arial"/>
              </a:rPr>
              <a:t>Design Award Case Study Series </a:t>
            </a:r>
          </a:p>
          <a:p>
            <a:pPr>
              <a:spcBef>
                <a:spcPts val="0"/>
              </a:spcBef>
              <a:spcAft>
                <a:spcPts val="900"/>
              </a:spcAft>
              <a:defRPr/>
            </a:pPr>
            <a:r>
              <a:rPr lang="en-US" sz="2000" dirty="0">
                <a:latin typeface="Arial"/>
              </a:rPr>
              <a:t>09, October, 2018</a:t>
            </a:r>
          </a:p>
          <a:p>
            <a:pPr defTabSz="342892">
              <a:lnSpc>
                <a:spcPct val="120000"/>
              </a:lnSpc>
              <a:defRPr/>
            </a:pPr>
            <a:r>
              <a:rPr lang="en-US" sz="2000" dirty="0">
                <a:solidFill>
                  <a:sysClr val="windowText" lastClr="000000">
                    <a:lumMod val="50000"/>
                    <a:lumOff val="50000"/>
                  </a:sysClr>
                </a:solidFill>
                <a:latin typeface="Arial"/>
              </a:rPr>
              <a:t>2:00 pm – 3:00 pm ET</a:t>
            </a:r>
          </a:p>
          <a:p>
            <a:pPr defTabSz="342892">
              <a:lnSpc>
                <a:spcPct val="120000"/>
              </a:lnSpc>
              <a:defRPr/>
            </a:pPr>
            <a:r>
              <a:rPr lang="en-US" sz="2000" dirty="0">
                <a:solidFill>
                  <a:sysClr val="windowText" lastClr="000000">
                    <a:lumMod val="50000"/>
                    <a:lumOff val="50000"/>
                  </a:sysClr>
                </a:solidFill>
                <a:latin typeface="Arial"/>
              </a:rPr>
              <a:t>1:00 pm – 2:00 pm CT</a:t>
            </a:r>
          </a:p>
          <a:p>
            <a:pPr defTabSz="342892">
              <a:lnSpc>
                <a:spcPct val="120000"/>
              </a:lnSpc>
              <a:defRPr/>
            </a:pPr>
            <a:r>
              <a:rPr lang="en-US" sz="2000" dirty="0">
                <a:solidFill>
                  <a:sysClr val="windowText" lastClr="000000">
                    <a:lumMod val="50000"/>
                    <a:lumOff val="50000"/>
                  </a:sysClr>
                </a:solidFill>
                <a:latin typeface="Arial"/>
              </a:rPr>
              <a:t>12:00 am – 1:00 pm MT</a:t>
            </a:r>
          </a:p>
          <a:p>
            <a:pPr defTabSz="342892">
              <a:lnSpc>
                <a:spcPct val="120000"/>
              </a:lnSpc>
              <a:defRPr/>
            </a:pPr>
            <a:r>
              <a:rPr lang="en-US" sz="2000" dirty="0">
                <a:solidFill>
                  <a:sysClr val="windowText" lastClr="000000">
                    <a:lumMod val="50000"/>
                    <a:lumOff val="50000"/>
                  </a:sysClr>
                </a:solidFill>
                <a:latin typeface="Arial"/>
              </a:rPr>
              <a:t>11:00 am – 12:00 pm PT</a:t>
            </a:r>
            <a:endParaRPr lang="en-US" dirty="0">
              <a:solidFill>
                <a:sysClr val="windowText" lastClr="000000">
                  <a:lumMod val="50000"/>
                  <a:lumOff val="50000"/>
                </a:sysClr>
              </a:solidFill>
              <a:latin typeface="Arial"/>
            </a:endParaRPr>
          </a:p>
        </p:txBody>
      </p:sp>
      <p:sp>
        <p:nvSpPr>
          <p:cNvPr id="5" name="TextBox 4"/>
          <p:cNvSpPr txBox="1"/>
          <p:nvPr/>
        </p:nvSpPr>
        <p:spPr>
          <a:xfrm>
            <a:off x="4683057" y="2950165"/>
            <a:ext cx="3504156" cy="727121"/>
          </a:xfrm>
          <a:prstGeom prst="rect">
            <a:avLst/>
          </a:prstGeom>
          <a:noFill/>
        </p:spPr>
        <p:txBody>
          <a:bodyPr wrap="square" lIns="68579" tIns="34289" rIns="68579" bIns="34289" rtlCol="0">
            <a:spAutoFit/>
          </a:bodyPr>
          <a:lstStyle/>
          <a:p>
            <a:pPr fontAlgn="base">
              <a:spcBef>
                <a:spcPct val="0"/>
              </a:spcBef>
              <a:spcAft>
                <a:spcPct val="0"/>
              </a:spcAft>
              <a:defRPr/>
            </a:pPr>
            <a:r>
              <a:rPr lang="en-US" b="1" dirty="0">
                <a:latin typeface="Arial"/>
              </a:rPr>
              <a:t>Presenters</a:t>
            </a:r>
          </a:p>
          <a:p>
            <a:r>
              <a:rPr lang="en-US" b="1" dirty="0">
                <a:latin typeface="Arial"/>
              </a:rPr>
              <a:t>John Lyon, MSN, MBA</a:t>
            </a:r>
          </a:p>
          <a:p>
            <a:pPr>
              <a:spcAft>
                <a:spcPts val="900"/>
              </a:spcAft>
            </a:pPr>
            <a:r>
              <a:rPr lang="en-US" dirty="0">
                <a:latin typeface="Arial"/>
              </a:rPr>
              <a:t>NBBJ</a:t>
            </a:r>
          </a:p>
        </p:txBody>
      </p:sp>
      <p:sp>
        <p:nvSpPr>
          <p:cNvPr id="6" name="TextBox 5"/>
          <p:cNvSpPr txBox="1"/>
          <p:nvPr/>
        </p:nvSpPr>
        <p:spPr>
          <a:xfrm>
            <a:off x="4683057" y="3866056"/>
            <a:ext cx="3504156" cy="507830"/>
          </a:xfrm>
          <a:prstGeom prst="rect">
            <a:avLst/>
          </a:prstGeom>
          <a:noFill/>
        </p:spPr>
        <p:txBody>
          <a:bodyPr wrap="square" lIns="68579" tIns="34289" rIns="68579" bIns="34289" rtlCol="0">
            <a:spAutoFit/>
          </a:bodyPr>
          <a:lstStyle/>
          <a:p>
            <a:pPr fontAlgn="base">
              <a:spcBef>
                <a:spcPct val="0"/>
              </a:spcBef>
              <a:spcAft>
                <a:spcPct val="0"/>
              </a:spcAft>
              <a:defRPr/>
            </a:pPr>
            <a:r>
              <a:rPr lang="en-US" b="1" dirty="0">
                <a:latin typeface="Arial"/>
              </a:rPr>
              <a:t>Moderator</a:t>
            </a:r>
          </a:p>
          <a:p>
            <a:pPr lvl="0"/>
            <a:r>
              <a:rPr lang="en-US" b="1" dirty="0">
                <a:latin typeface="Arial"/>
              </a:rPr>
              <a:t>Rita Ho, LEED AP</a:t>
            </a:r>
          </a:p>
        </p:txBody>
      </p:sp>
    </p:spTree>
    <p:extLst>
      <p:ext uri="{BB962C8B-B14F-4D97-AF65-F5344CB8AC3E}">
        <p14:creationId xmlns:p14="http://schemas.microsoft.com/office/powerpoint/2010/main" val="3219365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342892" fontAlgn="base">
              <a:lnSpc>
                <a:spcPct val="100000"/>
              </a:lnSpc>
              <a:spcAft>
                <a:spcPct val="0"/>
              </a:spcAft>
              <a:defRPr/>
            </a:pPr>
            <a:r>
              <a:rPr lang="en-US" sz="2800" kern="0" dirty="0">
                <a:solidFill>
                  <a:srgbClr val="7F7F7F"/>
                </a:solidFill>
                <a:latin typeface="Arial" charset="0"/>
                <a:ea typeface="+mn-ea"/>
                <a:cs typeface="Arial" charset="0"/>
              </a:rPr>
              <a:t>Session Learning Objectives:</a:t>
            </a:r>
          </a:p>
        </p:txBody>
      </p:sp>
      <p:sp>
        <p:nvSpPr>
          <p:cNvPr id="3" name="Subtitle 2"/>
          <p:cNvSpPr>
            <a:spLocks noGrp="1"/>
          </p:cNvSpPr>
          <p:nvPr>
            <p:ph idx="1"/>
          </p:nvPr>
        </p:nvSpPr>
        <p:spPr/>
        <p:txBody>
          <a:bodyPr/>
          <a:lstStyle/>
          <a:p>
            <a:pPr algn="l"/>
            <a:endParaRPr lang="en-US" sz="1400" dirty="0"/>
          </a:p>
          <a:p>
            <a:r>
              <a:rPr lang="en-US" sz="1800" dirty="0">
                <a:solidFill>
                  <a:srgbClr val="000000"/>
                </a:solidFill>
              </a:rPr>
              <a:t>Learn functional </a:t>
            </a:r>
            <a:r>
              <a:rPr lang="en-US" sz="1800" dirty="0"/>
              <a:t>planning and design issues of an international-standard hospital</a:t>
            </a:r>
          </a:p>
          <a:p>
            <a:pPr lvl="0"/>
            <a:r>
              <a:rPr lang="en-US" sz="1800" dirty="0"/>
              <a:t>Understand the importance of an efficient, comprehensive and patient-focused healthcare environment in China</a:t>
            </a:r>
          </a:p>
          <a:p>
            <a:pPr lvl="0"/>
            <a:r>
              <a:rPr lang="en-US" sz="1800" dirty="0"/>
              <a:t>Discuss the balancing cultural expectations with international best practices in healthcare</a:t>
            </a:r>
          </a:p>
          <a:p>
            <a:r>
              <a:rPr lang="en-US" sz="1800" dirty="0"/>
              <a:t>Identify the sustainability features to achieve the LEED HC Gold certification with the garden space play an important role </a:t>
            </a:r>
          </a:p>
        </p:txBody>
      </p:sp>
    </p:spTree>
    <p:extLst>
      <p:ext uri="{BB962C8B-B14F-4D97-AF65-F5344CB8AC3E}">
        <p14:creationId xmlns:p14="http://schemas.microsoft.com/office/powerpoint/2010/main" val="1511496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507"/>
          <a:stretch/>
        </p:blipFill>
        <p:spPr>
          <a:xfrm>
            <a:off x="0" y="0"/>
            <a:ext cx="9144000" cy="5143500"/>
          </a:xfrm>
          <a:prstGeom prst="rect">
            <a:avLst/>
          </a:prstGeom>
        </p:spPr>
      </p:pic>
      <p:sp>
        <p:nvSpPr>
          <p:cNvPr id="5" name="Freeform 4"/>
          <p:cNvSpPr/>
          <p:nvPr/>
        </p:nvSpPr>
        <p:spPr>
          <a:xfrm rot="5400000">
            <a:off x="6107378" y="350971"/>
            <a:ext cx="3489883" cy="2715752"/>
          </a:xfrm>
          <a:custGeom>
            <a:avLst/>
            <a:gdLst>
              <a:gd name="connsiteX0" fmla="*/ 0 w 8725359"/>
              <a:gd name="connsiteY0" fmla="*/ 55085 h 4527933"/>
              <a:gd name="connsiteX1" fmla="*/ 0 w 8725359"/>
              <a:gd name="connsiteY1" fmla="*/ 3260993 h 4527933"/>
              <a:gd name="connsiteX2" fmla="*/ 4472848 w 8725359"/>
              <a:gd name="connsiteY2" fmla="*/ 4527933 h 4527933"/>
              <a:gd name="connsiteX3" fmla="*/ 8725359 w 8725359"/>
              <a:gd name="connsiteY3" fmla="*/ 2412694 h 4527933"/>
              <a:gd name="connsiteX4" fmla="*/ 8725359 w 8725359"/>
              <a:gd name="connsiteY4" fmla="*/ 0 h 4527933"/>
              <a:gd name="connsiteX5" fmla="*/ 0 w 8725359"/>
              <a:gd name="connsiteY5" fmla="*/ 55085 h 4527933"/>
              <a:gd name="connsiteX0" fmla="*/ 0 w 8725359"/>
              <a:gd name="connsiteY0" fmla="*/ 55085 h 4235820"/>
              <a:gd name="connsiteX1" fmla="*/ 0 w 8725359"/>
              <a:gd name="connsiteY1" fmla="*/ 3260993 h 4235820"/>
              <a:gd name="connsiteX2" fmla="*/ 3574320 w 8725359"/>
              <a:gd name="connsiteY2" fmla="*/ 4235820 h 4235820"/>
              <a:gd name="connsiteX3" fmla="*/ 8725359 w 8725359"/>
              <a:gd name="connsiteY3" fmla="*/ 2412694 h 4235820"/>
              <a:gd name="connsiteX4" fmla="*/ 8725359 w 8725359"/>
              <a:gd name="connsiteY4" fmla="*/ 0 h 4235820"/>
              <a:gd name="connsiteX5" fmla="*/ 0 w 8725359"/>
              <a:gd name="connsiteY5" fmla="*/ 55085 h 4235820"/>
              <a:gd name="connsiteX0" fmla="*/ 0 w 8725359"/>
              <a:gd name="connsiteY0" fmla="*/ 55085 h 4145164"/>
              <a:gd name="connsiteX1" fmla="*/ 0 w 8725359"/>
              <a:gd name="connsiteY1" fmla="*/ 3260993 h 4145164"/>
              <a:gd name="connsiteX2" fmla="*/ 3838018 w 8725359"/>
              <a:gd name="connsiteY2" fmla="*/ 4145164 h 4145164"/>
              <a:gd name="connsiteX3" fmla="*/ 8725359 w 8725359"/>
              <a:gd name="connsiteY3" fmla="*/ 2412694 h 4145164"/>
              <a:gd name="connsiteX4" fmla="*/ 8725359 w 8725359"/>
              <a:gd name="connsiteY4" fmla="*/ 0 h 4145164"/>
              <a:gd name="connsiteX5" fmla="*/ 0 w 8725359"/>
              <a:gd name="connsiteY5" fmla="*/ 55085 h 4145164"/>
              <a:gd name="connsiteX0" fmla="*/ 0 w 8725359"/>
              <a:gd name="connsiteY0" fmla="*/ 55085 h 3855436"/>
              <a:gd name="connsiteX1" fmla="*/ 0 w 8725359"/>
              <a:gd name="connsiteY1" fmla="*/ 3260993 h 3855436"/>
              <a:gd name="connsiteX2" fmla="*/ 6963336 w 8725359"/>
              <a:gd name="connsiteY2" fmla="*/ 3855436 h 3855436"/>
              <a:gd name="connsiteX3" fmla="*/ 8725359 w 8725359"/>
              <a:gd name="connsiteY3" fmla="*/ 2412694 h 3855436"/>
              <a:gd name="connsiteX4" fmla="*/ 8725359 w 8725359"/>
              <a:gd name="connsiteY4" fmla="*/ 0 h 3855436"/>
              <a:gd name="connsiteX5" fmla="*/ 0 w 8725359"/>
              <a:gd name="connsiteY5" fmla="*/ 55085 h 3855436"/>
              <a:gd name="connsiteX0" fmla="*/ 0 w 8725359"/>
              <a:gd name="connsiteY0" fmla="*/ 55085 h 4070397"/>
              <a:gd name="connsiteX1" fmla="*/ 0 w 8725359"/>
              <a:gd name="connsiteY1" fmla="*/ 3260993 h 4070397"/>
              <a:gd name="connsiteX2" fmla="*/ 6582438 w 8725359"/>
              <a:gd name="connsiteY2" fmla="*/ 4070397 h 4070397"/>
              <a:gd name="connsiteX3" fmla="*/ 8725359 w 8725359"/>
              <a:gd name="connsiteY3" fmla="*/ 2412694 h 4070397"/>
              <a:gd name="connsiteX4" fmla="*/ 8725359 w 8725359"/>
              <a:gd name="connsiteY4" fmla="*/ 0 h 4070397"/>
              <a:gd name="connsiteX5" fmla="*/ 0 w 8725359"/>
              <a:gd name="connsiteY5" fmla="*/ 55085 h 4070397"/>
              <a:gd name="connsiteX0" fmla="*/ 19533 w 8744892"/>
              <a:gd name="connsiteY0" fmla="*/ 55085 h 4070397"/>
              <a:gd name="connsiteX1" fmla="*/ 0 w 8744892"/>
              <a:gd name="connsiteY1" fmla="*/ 3036687 h 4070397"/>
              <a:gd name="connsiteX2" fmla="*/ 6601971 w 8744892"/>
              <a:gd name="connsiteY2" fmla="*/ 4070397 h 4070397"/>
              <a:gd name="connsiteX3" fmla="*/ 8744892 w 8744892"/>
              <a:gd name="connsiteY3" fmla="*/ 2412694 h 4070397"/>
              <a:gd name="connsiteX4" fmla="*/ 8744892 w 8744892"/>
              <a:gd name="connsiteY4" fmla="*/ 0 h 4070397"/>
              <a:gd name="connsiteX5" fmla="*/ 19533 w 8744892"/>
              <a:gd name="connsiteY5" fmla="*/ 55085 h 4070397"/>
              <a:gd name="connsiteX0" fmla="*/ 19533 w 8744892"/>
              <a:gd name="connsiteY0" fmla="*/ 55085 h 4130640"/>
              <a:gd name="connsiteX1" fmla="*/ 0 w 8744892"/>
              <a:gd name="connsiteY1" fmla="*/ 3036687 h 4130640"/>
              <a:gd name="connsiteX2" fmla="*/ 6601971 w 8744892"/>
              <a:gd name="connsiteY2" fmla="*/ 4130640 h 4130640"/>
              <a:gd name="connsiteX3" fmla="*/ 8744892 w 8744892"/>
              <a:gd name="connsiteY3" fmla="*/ 2412694 h 4130640"/>
              <a:gd name="connsiteX4" fmla="*/ 8744892 w 8744892"/>
              <a:gd name="connsiteY4" fmla="*/ 0 h 4130640"/>
              <a:gd name="connsiteX5" fmla="*/ 19533 w 8744892"/>
              <a:gd name="connsiteY5" fmla="*/ 55085 h 4130640"/>
              <a:gd name="connsiteX0" fmla="*/ 19533 w 8744892"/>
              <a:gd name="connsiteY0" fmla="*/ 55085 h 3508374"/>
              <a:gd name="connsiteX1" fmla="*/ 0 w 8744892"/>
              <a:gd name="connsiteY1" fmla="*/ 3036687 h 3508374"/>
              <a:gd name="connsiteX2" fmla="*/ 7430440 w 8744892"/>
              <a:gd name="connsiteY2" fmla="*/ 3508374 h 3508374"/>
              <a:gd name="connsiteX3" fmla="*/ 8744892 w 8744892"/>
              <a:gd name="connsiteY3" fmla="*/ 2412694 h 3508374"/>
              <a:gd name="connsiteX4" fmla="*/ 8744892 w 8744892"/>
              <a:gd name="connsiteY4" fmla="*/ 0 h 3508374"/>
              <a:gd name="connsiteX5" fmla="*/ 19533 w 8744892"/>
              <a:gd name="connsiteY5" fmla="*/ 55085 h 3508374"/>
              <a:gd name="connsiteX0" fmla="*/ 19533 w 8744892"/>
              <a:gd name="connsiteY0" fmla="*/ 55085 h 3586157"/>
              <a:gd name="connsiteX1" fmla="*/ 0 w 8744892"/>
              <a:gd name="connsiteY1" fmla="*/ 3036687 h 3586157"/>
              <a:gd name="connsiteX2" fmla="*/ 7356805 w 8744892"/>
              <a:gd name="connsiteY2" fmla="*/ 3586157 h 3586157"/>
              <a:gd name="connsiteX3" fmla="*/ 8744892 w 8744892"/>
              <a:gd name="connsiteY3" fmla="*/ 2412694 h 3586157"/>
              <a:gd name="connsiteX4" fmla="*/ 8744892 w 8744892"/>
              <a:gd name="connsiteY4" fmla="*/ 0 h 3586157"/>
              <a:gd name="connsiteX5" fmla="*/ 19533 w 8744892"/>
              <a:gd name="connsiteY5" fmla="*/ 55085 h 35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4892" h="3586157">
                <a:moveTo>
                  <a:pt x="19533" y="55085"/>
                </a:moveTo>
                <a:lnTo>
                  <a:pt x="0" y="3036687"/>
                </a:lnTo>
                <a:lnTo>
                  <a:pt x="7356805" y="3586157"/>
                </a:lnTo>
                <a:lnTo>
                  <a:pt x="8744892" y="2412694"/>
                </a:lnTo>
                <a:lnTo>
                  <a:pt x="8744892" y="0"/>
                </a:lnTo>
                <a:lnTo>
                  <a:pt x="19533" y="55085"/>
                </a:lnTo>
                <a:close/>
              </a:path>
            </a:pathLst>
          </a:custGeom>
          <a:solidFill>
            <a:srgbClr val="F0542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nvGrpSpPr>
          <p:cNvPr id="2" name="Group 1"/>
          <p:cNvGrpSpPr/>
          <p:nvPr/>
        </p:nvGrpSpPr>
        <p:grpSpPr>
          <a:xfrm>
            <a:off x="6849738" y="449644"/>
            <a:ext cx="2238917" cy="2537280"/>
            <a:chOff x="9132984" y="599525"/>
            <a:chExt cx="2985222" cy="3383040"/>
          </a:xfrm>
        </p:grpSpPr>
        <p:sp>
          <p:nvSpPr>
            <p:cNvPr id="10" name="TextBox 9"/>
            <p:cNvSpPr txBox="1"/>
            <p:nvPr/>
          </p:nvSpPr>
          <p:spPr>
            <a:xfrm>
              <a:off x="9317920" y="599525"/>
              <a:ext cx="2800285" cy="471924"/>
            </a:xfrm>
            <a:prstGeom prst="rect">
              <a:avLst/>
            </a:prstGeom>
            <a:noFill/>
          </p:spPr>
          <p:txBody>
            <a:bodyPr wrap="square" rtlCol="0">
              <a:spAutoFit/>
            </a:bodyPr>
            <a:lstStyle/>
            <a:p>
              <a:r>
                <a:rPr lang="en-US" sz="1700" dirty="0">
                  <a:solidFill>
                    <a:schemeClr val="bg1"/>
                  </a:solidFill>
                  <a:latin typeface="Polaris Bold" panose="02000000000000000000" pitchFamily="2" charset="0"/>
                  <a:ea typeface="Polaris Bold" panose="02000000000000000000" pitchFamily="2" charset="0"/>
                  <a:cs typeface="Polaris Bold" panose="02000000000000000000" pitchFamily="2" charset="0"/>
                </a:rPr>
                <a:t>Project Stats</a:t>
              </a:r>
            </a:p>
          </p:txBody>
        </p:sp>
        <p:sp>
          <p:nvSpPr>
            <p:cNvPr id="11" name="Rectangle 10"/>
            <p:cNvSpPr/>
            <p:nvPr/>
          </p:nvSpPr>
          <p:spPr>
            <a:xfrm>
              <a:off x="9132984" y="1181798"/>
              <a:ext cx="2985222" cy="2800767"/>
            </a:xfrm>
            <a:prstGeom prst="rect">
              <a:avLst/>
            </a:prstGeom>
          </p:spPr>
          <p:txBody>
            <a:bodyPr wrap="square">
              <a:spAutoFit/>
            </a:bodyPr>
            <a:lstStyle/>
            <a:p>
              <a:pPr marL="214313" indent="-214313">
                <a:lnSpc>
                  <a:spcPct val="110000"/>
                </a:lnSpc>
                <a:buFont typeface="Arial" panose="020B0604020202020204" pitchFamily="34" charset="0"/>
                <a:buChar char="•"/>
              </a:pPr>
              <a:r>
                <a:rPr lang="en-US" sz="1200" dirty="0">
                  <a:solidFill>
                    <a:schemeClr val="bg1"/>
                  </a:solidFill>
                  <a:latin typeface="Polaris Book" panose="02000000000000000000" pitchFamily="2" charset="0"/>
                  <a:ea typeface="Polaris Book" panose="02000000000000000000" pitchFamily="2" charset="0"/>
                  <a:cs typeface="Polaris Book" panose="02000000000000000000" pitchFamily="2" charset="0"/>
                </a:rPr>
                <a:t>140,000 </a:t>
              </a:r>
              <a:r>
                <a:rPr lang="en-US" sz="1200" dirty="0" err="1">
                  <a:solidFill>
                    <a:schemeClr val="bg1"/>
                  </a:solidFill>
                  <a:latin typeface="Polaris Book" panose="02000000000000000000" pitchFamily="2" charset="0"/>
                  <a:ea typeface="Polaris Book" panose="02000000000000000000" pitchFamily="2" charset="0"/>
                  <a:cs typeface="Polaris Book" panose="02000000000000000000" pitchFamily="2" charset="0"/>
                </a:rPr>
                <a:t>sm</a:t>
              </a:r>
              <a:endParaRPr lang="en-US" sz="1200" dirty="0">
                <a:solidFill>
                  <a:schemeClr val="bg1"/>
                </a:solidFill>
                <a:latin typeface="Polaris Book" panose="02000000000000000000" pitchFamily="2" charset="0"/>
                <a:ea typeface="Polaris Book" panose="02000000000000000000" pitchFamily="2" charset="0"/>
                <a:cs typeface="Polaris Book" panose="02000000000000000000" pitchFamily="2" charset="0"/>
              </a:endParaRPr>
            </a:p>
            <a:p>
              <a:pPr marL="214313" indent="-214313">
                <a:lnSpc>
                  <a:spcPct val="110000"/>
                </a:lnSpc>
                <a:buFont typeface="Arial" panose="020B0604020202020204" pitchFamily="34" charset="0"/>
                <a:buChar char="•"/>
              </a:pPr>
              <a:endParaRPr lang="en-US" sz="1200" dirty="0">
                <a:solidFill>
                  <a:schemeClr val="bg1"/>
                </a:solidFill>
                <a:latin typeface="Polaris Book" panose="02000000000000000000" pitchFamily="2" charset="0"/>
                <a:ea typeface="Polaris Book" panose="02000000000000000000" pitchFamily="2" charset="0"/>
                <a:cs typeface="Polaris Book" panose="02000000000000000000" pitchFamily="2" charset="0"/>
              </a:endParaRPr>
            </a:p>
            <a:p>
              <a:pPr marL="214313" indent="-214313">
                <a:lnSpc>
                  <a:spcPct val="110000"/>
                </a:lnSpc>
                <a:buFont typeface="Arial" panose="020B0604020202020204" pitchFamily="34" charset="0"/>
                <a:buChar char="•"/>
              </a:pPr>
              <a:r>
                <a:rPr lang="en-US" sz="1200" dirty="0">
                  <a:solidFill>
                    <a:schemeClr val="bg1"/>
                  </a:solidFill>
                  <a:latin typeface="Polaris Book" panose="02000000000000000000" pitchFamily="2" charset="0"/>
                  <a:ea typeface="Polaris Book" panose="02000000000000000000" pitchFamily="2" charset="0"/>
                  <a:cs typeface="Polaris Book" panose="02000000000000000000" pitchFamily="2" charset="0"/>
                </a:rPr>
                <a:t>246 Beds – All singles</a:t>
              </a:r>
            </a:p>
            <a:p>
              <a:pPr marL="214313" indent="-214313">
                <a:lnSpc>
                  <a:spcPct val="110000"/>
                </a:lnSpc>
                <a:buFont typeface="Arial" panose="020B0604020202020204" pitchFamily="34" charset="0"/>
                <a:buChar char="•"/>
              </a:pPr>
              <a:endParaRPr lang="en-US" sz="1200" dirty="0">
                <a:solidFill>
                  <a:schemeClr val="bg1"/>
                </a:solidFill>
                <a:latin typeface="Polaris Book" panose="02000000000000000000" pitchFamily="2" charset="0"/>
                <a:ea typeface="Polaris Book" panose="02000000000000000000" pitchFamily="2" charset="0"/>
                <a:cs typeface="Polaris Book" panose="02000000000000000000" pitchFamily="2" charset="0"/>
              </a:endParaRPr>
            </a:p>
            <a:p>
              <a:pPr marL="214313" indent="-214313">
                <a:lnSpc>
                  <a:spcPct val="110000"/>
                </a:lnSpc>
                <a:buFont typeface="Arial" panose="020B0604020202020204" pitchFamily="34" charset="0"/>
                <a:buChar char="•"/>
              </a:pPr>
              <a:r>
                <a:rPr lang="en-US" sz="1200" dirty="0">
                  <a:solidFill>
                    <a:schemeClr val="bg1"/>
                  </a:solidFill>
                  <a:latin typeface="Polaris Book" panose="02000000000000000000" pitchFamily="2" charset="0"/>
                  <a:ea typeface="Polaris Book" panose="02000000000000000000" pitchFamily="2" charset="0"/>
                  <a:cs typeface="Polaris Book" panose="02000000000000000000" pitchFamily="2" charset="0"/>
                </a:rPr>
                <a:t>First LEED Gold Hospital in China</a:t>
              </a:r>
            </a:p>
            <a:p>
              <a:pPr marL="214313" indent="-214313">
                <a:lnSpc>
                  <a:spcPct val="110000"/>
                </a:lnSpc>
                <a:buFont typeface="Arial" panose="020B0604020202020204" pitchFamily="34" charset="0"/>
                <a:buChar char="•"/>
              </a:pPr>
              <a:endParaRPr lang="en-US" sz="1200" dirty="0">
                <a:solidFill>
                  <a:schemeClr val="bg1"/>
                </a:solidFill>
                <a:latin typeface="Polaris Book" panose="02000000000000000000" pitchFamily="2" charset="0"/>
                <a:ea typeface="Polaris Book" panose="02000000000000000000" pitchFamily="2" charset="0"/>
                <a:cs typeface="Polaris Book" panose="02000000000000000000" pitchFamily="2" charset="0"/>
              </a:endParaRPr>
            </a:p>
            <a:p>
              <a:pPr marL="214313" indent="-214313">
                <a:lnSpc>
                  <a:spcPct val="110000"/>
                </a:lnSpc>
                <a:buFont typeface="Arial" panose="020B0604020202020204" pitchFamily="34" charset="0"/>
                <a:buChar char="•"/>
              </a:pPr>
              <a:r>
                <a:rPr lang="en-US" sz="1200" dirty="0">
                  <a:solidFill>
                    <a:schemeClr val="bg1"/>
                  </a:solidFill>
                  <a:latin typeface="Polaris Book" panose="02000000000000000000" pitchFamily="2" charset="0"/>
                  <a:ea typeface="Polaris Book" panose="02000000000000000000" pitchFamily="2" charset="0"/>
                  <a:cs typeface="Polaris Book" panose="02000000000000000000" pitchFamily="2" charset="0"/>
                </a:rPr>
                <a:t>$500 million Investment</a:t>
              </a:r>
            </a:p>
            <a:p>
              <a:pPr marL="214313" indent="-214313">
                <a:lnSpc>
                  <a:spcPct val="110000"/>
                </a:lnSpc>
                <a:buFont typeface="Arial" panose="020B0604020202020204" pitchFamily="34" charset="0"/>
                <a:buChar char="•"/>
              </a:pPr>
              <a:endParaRPr lang="en-US" sz="1200" dirty="0">
                <a:solidFill>
                  <a:schemeClr val="bg1"/>
                </a:solidFill>
                <a:latin typeface="Polaris Book" panose="02000000000000000000" pitchFamily="2" charset="0"/>
                <a:ea typeface="Polaris Book" panose="02000000000000000000" pitchFamily="2" charset="0"/>
                <a:cs typeface="Polaris Book" panose="02000000000000000000" pitchFamily="2" charset="0"/>
              </a:endParaRPr>
            </a:p>
            <a:p>
              <a:pPr marL="214313" indent="-214313">
                <a:lnSpc>
                  <a:spcPct val="110000"/>
                </a:lnSpc>
                <a:buFont typeface="Arial" panose="020B0604020202020204" pitchFamily="34" charset="0"/>
                <a:buChar char="•"/>
              </a:pPr>
              <a:r>
                <a:rPr lang="en-US" sz="1200" dirty="0">
                  <a:solidFill>
                    <a:schemeClr val="bg1"/>
                  </a:solidFill>
                  <a:latin typeface="Polaris Book" panose="02000000000000000000" pitchFamily="2" charset="0"/>
                  <a:ea typeface="Polaris Book" panose="02000000000000000000" pitchFamily="2" charset="0"/>
                  <a:cs typeface="Polaris Book" panose="02000000000000000000" pitchFamily="2" charset="0"/>
                </a:rPr>
                <a:t>Opened December 2017</a:t>
              </a:r>
            </a:p>
          </p:txBody>
        </p:sp>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9638" y="181427"/>
            <a:ext cx="367145" cy="154677"/>
          </a:xfrm>
          <a:prstGeom prst="rect">
            <a:avLst/>
          </a:prstGeom>
        </p:spPr>
      </p:pic>
    </p:spTree>
    <p:extLst>
      <p:ext uri="{BB962C8B-B14F-4D97-AF65-F5344CB8AC3E}">
        <p14:creationId xmlns:p14="http://schemas.microsoft.com/office/powerpoint/2010/main" val="216828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62"/>
          <p:cNvPicPr preferRelativeResize="0"/>
          <p:nvPr/>
        </p:nvPicPr>
        <p:blipFill rotWithShape="1">
          <a:blip r:embed="rId3">
            <a:alphaModFix/>
          </a:blip>
          <a:srcRect l="4241" t="12810" r="2323" b="44575"/>
          <a:stretch/>
        </p:blipFill>
        <p:spPr>
          <a:xfrm>
            <a:off x="0" y="786653"/>
            <a:ext cx="9138119" cy="3220571"/>
          </a:xfrm>
          <a:prstGeom prst="rect">
            <a:avLst/>
          </a:prstGeom>
          <a:noFill/>
          <a:ln>
            <a:noFill/>
          </a:ln>
        </p:spPr>
      </p:pic>
      <p:sp>
        <p:nvSpPr>
          <p:cNvPr id="413" name="Google Shape;413;p62"/>
          <p:cNvSpPr/>
          <p:nvPr/>
        </p:nvSpPr>
        <p:spPr>
          <a:xfrm>
            <a:off x="2381998" y="3240741"/>
            <a:ext cx="186391" cy="197222"/>
          </a:xfrm>
          <a:prstGeom prst="ellipse">
            <a:avLst/>
          </a:prstGeom>
          <a:solidFill>
            <a:srgbClr val="FF0000"/>
          </a:solidFill>
          <a:ln w="19050" cap="flat" cmpd="sng">
            <a:solidFill>
              <a:schemeClr val="dk1"/>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4" name="Google Shape;414;p62"/>
          <p:cNvSpPr txBox="1"/>
          <p:nvPr/>
        </p:nvSpPr>
        <p:spPr>
          <a:xfrm>
            <a:off x="912385" y="3177769"/>
            <a:ext cx="1893195" cy="32316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700">
                <a:solidFill>
                  <a:schemeClr val="dk1"/>
                </a:solidFill>
                <a:latin typeface="Arial"/>
                <a:ea typeface="Arial"/>
                <a:cs typeface="Arial"/>
                <a:sym typeface="Arial"/>
              </a:rPr>
              <a:t>Project Site</a:t>
            </a:r>
            <a:endParaRPr sz="1700">
              <a:solidFill>
                <a:schemeClr val="dk1"/>
              </a:solidFill>
              <a:latin typeface="Arial"/>
              <a:ea typeface="Arial"/>
              <a:cs typeface="Arial"/>
              <a:sym typeface="Arial"/>
            </a:endParaRPr>
          </a:p>
        </p:txBody>
      </p:sp>
    </p:spTree>
    <p:extLst>
      <p:ext uri="{BB962C8B-B14F-4D97-AF65-F5344CB8AC3E}">
        <p14:creationId xmlns:p14="http://schemas.microsoft.com/office/powerpoint/2010/main" val="3006648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63"/>
          <p:cNvPicPr preferRelativeResize="0"/>
          <p:nvPr/>
        </p:nvPicPr>
        <p:blipFill rotWithShape="1">
          <a:blip r:embed="rId3">
            <a:alphaModFix/>
          </a:blip>
          <a:srcRect l="3130" t="10606" r="13535" b="4820"/>
          <a:stretch/>
        </p:blipFill>
        <p:spPr>
          <a:xfrm>
            <a:off x="591670" y="0"/>
            <a:ext cx="7846359" cy="5152582"/>
          </a:xfrm>
          <a:prstGeom prst="rect">
            <a:avLst/>
          </a:prstGeom>
          <a:noFill/>
          <a:ln>
            <a:noFill/>
          </a:ln>
        </p:spPr>
      </p:pic>
    </p:spTree>
    <p:extLst>
      <p:ext uri="{BB962C8B-B14F-4D97-AF65-F5344CB8AC3E}">
        <p14:creationId xmlns:p14="http://schemas.microsoft.com/office/powerpoint/2010/main" val="3967302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254250" y="177800"/>
            <a:ext cx="654050" cy="2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4" name="Shape 50"/>
          <p:cNvPicPr preferRelativeResize="0"/>
          <p:nvPr/>
        </p:nvPicPr>
        <p:blipFill>
          <a:blip r:embed="rId3"/>
          <a:stretch>
            <a:fillRect/>
          </a:stretch>
        </p:blipFill>
        <p:spPr>
          <a:xfrm>
            <a:off x="3" y="1"/>
            <a:ext cx="9143998" cy="5968205"/>
          </a:xfrm>
          <a:prstGeom prst="rect">
            <a:avLst/>
          </a:prstGeom>
          <a:noFill/>
          <a:ln>
            <a:noFill/>
          </a:ln>
        </p:spPr>
      </p:pic>
      <p:sp>
        <p:nvSpPr>
          <p:cNvPr id="5" name="Shape 51"/>
          <p:cNvSpPr/>
          <p:nvPr/>
        </p:nvSpPr>
        <p:spPr>
          <a:xfrm>
            <a:off x="3511932" y="1997452"/>
            <a:ext cx="2258925" cy="1282650"/>
          </a:xfrm>
          <a:custGeom>
            <a:avLst/>
            <a:gdLst>
              <a:gd name="connsiteX0" fmla="*/ 0 w 110461"/>
              <a:gd name="connsiteY0" fmla="*/ 34009 h 58393"/>
              <a:gd name="connsiteX1" fmla="*/ 33367 w 110461"/>
              <a:gd name="connsiteY1" fmla="*/ 0 h 58393"/>
              <a:gd name="connsiteX2" fmla="*/ 110461 w 110461"/>
              <a:gd name="connsiteY2" fmla="*/ 27020 h 58393"/>
              <a:gd name="connsiteX3" fmla="*/ 57751 w 110461"/>
              <a:gd name="connsiteY3" fmla="*/ 58393 h 58393"/>
              <a:gd name="connsiteX4" fmla="*/ 0 w 110461"/>
              <a:gd name="connsiteY4" fmla="*/ 34009 h 58393"/>
              <a:gd name="connsiteX0" fmla="*/ 0 w 110461"/>
              <a:gd name="connsiteY0" fmla="*/ 34009 h 68408"/>
              <a:gd name="connsiteX1" fmla="*/ 33367 w 110461"/>
              <a:gd name="connsiteY1" fmla="*/ 0 h 68408"/>
              <a:gd name="connsiteX2" fmla="*/ 110461 w 110461"/>
              <a:gd name="connsiteY2" fmla="*/ 27020 h 68408"/>
              <a:gd name="connsiteX3" fmla="*/ 66895 w 110461"/>
              <a:gd name="connsiteY3" fmla="*/ 68408 h 68408"/>
              <a:gd name="connsiteX4" fmla="*/ 0 w 110461"/>
              <a:gd name="connsiteY4" fmla="*/ 34009 h 68408"/>
              <a:gd name="connsiteX0" fmla="*/ 0 w 120476"/>
              <a:gd name="connsiteY0" fmla="*/ 39234 h 68408"/>
              <a:gd name="connsiteX1" fmla="*/ 43382 w 120476"/>
              <a:gd name="connsiteY1" fmla="*/ 0 h 68408"/>
              <a:gd name="connsiteX2" fmla="*/ 120476 w 120476"/>
              <a:gd name="connsiteY2" fmla="*/ 27020 h 68408"/>
              <a:gd name="connsiteX3" fmla="*/ 76910 w 120476"/>
              <a:gd name="connsiteY3" fmla="*/ 68408 h 68408"/>
              <a:gd name="connsiteX4" fmla="*/ 0 w 120476"/>
              <a:gd name="connsiteY4" fmla="*/ 39234 h 68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76" h="68408" extrusionOk="0">
                <a:moveTo>
                  <a:pt x="0" y="39234"/>
                </a:moveTo>
                <a:lnTo>
                  <a:pt x="43382" y="0"/>
                </a:lnTo>
                <a:lnTo>
                  <a:pt x="120476" y="27020"/>
                </a:lnTo>
                <a:lnTo>
                  <a:pt x="76910" y="68408"/>
                </a:lnTo>
                <a:lnTo>
                  <a:pt x="0" y="39234"/>
                </a:lnTo>
                <a:close/>
              </a:path>
            </a:pathLst>
          </a:custGeom>
          <a:noFill/>
          <a:ln w="50800" cap="flat">
            <a:solidFill>
              <a:srgbClr val="FF0000"/>
            </a:solidFill>
            <a:prstDash val="solid"/>
            <a:round/>
            <a:headEnd type="none" w="lg" len="lg"/>
            <a:tailEnd type="none" w="lg" len="lg"/>
          </a:ln>
        </p:spPr>
      </p:sp>
      <p:cxnSp>
        <p:nvCxnSpPr>
          <p:cNvPr id="7" name="Straight Connector 6"/>
          <p:cNvCxnSpPr/>
          <p:nvPr/>
        </p:nvCxnSpPr>
        <p:spPr>
          <a:xfrm flipV="1">
            <a:off x="205740" y="3280102"/>
            <a:ext cx="1851660" cy="628958"/>
          </a:xfrm>
          <a:prstGeom prst="line">
            <a:avLst/>
          </a:prstGeom>
          <a:ln w="8572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080260" y="2571750"/>
            <a:ext cx="594360" cy="708352"/>
          </a:xfrm>
          <a:prstGeom prst="line">
            <a:avLst/>
          </a:prstGeom>
          <a:ln w="8572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674620" y="2571750"/>
            <a:ext cx="1051560" cy="354176"/>
          </a:xfrm>
          <a:prstGeom prst="straightConnector1">
            <a:avLst/>
          </a:prstGeom>
          <a:ln w="85725">
            <a:solidFill>
              <a:srgbClr val="FFC000"/>
            </a:solidFill>
            <a:prstDash val="sysDot"/>
            <a:headEnd w="med" len="sm"/>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252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5"/>
          <p:cNvSpPr/>
          <p:nvPr/>
        </p:nvSpPr>
        <p:spPr>
          <a:xfrm>
            <a:off x="2254250" y="177800"/>
            <a:ext cx="654049" cy="253999"/>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38" name="Google Shape;438;p65"/>
          <p:cNvPicPr preferRelativeResize="0"/>
          <p:nvPr/>
        </p:nvPicPr>
        <p:blipFill rotWithShape="1">
          <a:blip r:embed="rId3">
            <a:alphaModFix/>
          </a:blip>
          <a:srcRect l="3845" t="16942" r="7651" b="5097"/>
          <a:stretch/>
        </p:blipFill>
        <p:spPr>
          <a:xfrm>
            <a:off x="0" y="0"/>
            <a:ext cx="9029701" cy="5146839"/>
          </a:xfrm>
          <a:prstGeom prst="rect">
            <a:avLst/>
          </a:prstGeom>
          <a:noFill/>
          <a:ln>
            <a:noFill/>
          </a:ln>
        </p:spPr>
      </p:pic>
    </p:spTree>
    <p:extLst>
      <p:ext uri="{BB962C8B-B14F-4D97-AF65-F5344CB8AC3E}">
        <p14:creationId xmlns:p14="http://schemas.microsoft.com/office/powerpoint/2010/main" val="278970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876300" y="73479"/>
            <a:ext cx="7996805" cy="4979048"/>
            <a:chOff x="1524000" y="1351280"/>
            <a:chExt cx="8649478" cy="538542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971" r="20409" b="2611"/>
            <a:stretch/>
          </p:blipFill>
          <p:spPr>
            <a:xfrm>
              <a:off x="1524000" y="1351280"/>
              <a:ext cx="8136294" cy="5385422"/>
            </a:xfrm>
            <a:prstGeom prst="rect">
              <a:avLst/>
            </a:prstGeom>
          </p:spPr>
        </p:pic>
        <p:sp>
          <p:nvSpPr>
            <p:cNvPr id="3" name="Rectangle 2"/>
            <p:cNvSpPr/>
            <p:nvPr/>
          </p:nvSpPr>
          <p:spPr>
            <a:xfrm>
              <a:off x="8102082" y="1351280"/>
              <a:ext cx="2071396" cy="3911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4564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286" t="9340" r="9048" b="3085"/>
          <a:stretch/>
        </p:blipFill>
        <p:spPr>
          <a:xfrm>
            <a:off x="808265" y="63481"/>
            <a:ext cx="7321204" cy="5080019"/>
          </a:xfrm>
          <a:prstGeom prst="rect">
            <a:avLst/>
          </a:prstGeom>
        </p:spPr>
      </p:pic>
    </p:spTree>
    <p:extLst>
      <p:ext uri="{BB962C8B-B14F-4D97-AF65-F5344CB8AC3E}">
        <p14:creationId xmlns:p14="http://schemas.microsoft.com/office/powerpoint/2010/main" val="3851965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NYC01\101090.00 Trustbridge International Hospital\05 Graphics-Photos\05.6 Presentations\2013-08-12_Concept-Design\Links\Model-Photos\IMG_0215_ADJ.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832" b="17167"/>
          <a:stretch/>
        </p:blipFill>
        <p:spPr bwMode="auto">
          <a:xfrm>
            <a:off x="0" y="-45719"/>
            <a:ext cx="9144000" cy="52120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05674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214" t="20685" r="14611" b="16032"/>
          <a:stretch/>
        </p:blipFill>
        <p:spPr>
          <a:xfrm>
            <a:off x="-71063" y="0"/>
            <a:ext cx="9215063" cy="5143501"/>
          </a:xfrm>
          <a:prstGeom prst="rect">
            <a:avLst/>
          </a:prstGeom>
        </p:spPr>
      </p:pic>
    </p:spTree>
    <p:extLst>
      <p:ext uri="{BB962C8B-B14F-4D97-AF65-F5344CB8AC3E}">
        <p14:creationId xmlns:p14="http://schemas.microsoft.com/office/powerpoint/2010/main" val="18708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blip>
          <a:srcRect/>
          <a:tile tx="0" ty="0" sx="100000" sy="100000" flip="none" algn="tl"/>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2700" dirty="0">
                <a:solidFill>
                  <a:srgbClr val="E20000"/>
                </a:solidFill>
                <a:latin typeface="Arial" panose="020B0604020202020204" pitchFamily="34" charset="0"/>
                <a:cs typeface="Arial" panose="020B0604020202020204" pitchFamily="34" charset="0"/>
              </a:rPr>
              <a:t>Academy of Architecture for Health </a:t>
            </a:r>
            <a:br>
              <a:rPr lang="en-US" sz="2700" dirty="0">
                <a:solidFill>
                  <a:srgbClr val="E20000"/>
                </a:solidFill>
                <a:latin typeface="Arial" panose="020B0604020202020204" pitchFamily="34" charset="0"/>
                <a:cs typeface="Arial" panose="020B0604020202020204" pitchFamily="34" charset="0"/>
              </a:rPr>
            </a:br>
            <a:r>
              <a:rPr lang="en-US" sz="2700" dirty="0">
                <a:solidFill>
                  <a:srgbClr val="E20000"/>
                </a:solidFill>
                <a:latin typeface="Arial" panose="020B0604020202020204" pitchFamily="34" charset="0"/>
                <a:cs typeface="Arial" panose="020B0604020202020204" pitchFamily="34" charset="0"/>
              </a:rPr>
              <a:t>On-line Professional Development</a:t>
            </a:r>
          </a:p>
        </p:txBody>
      </p:sp>
      <p:sp>
        <p:nvSpPr>
          <p:cNvPr id="7" name="Subtitle 2"/>
          <p:cNvSpPr txBox="1">
            <a:spLocks/>
          </p:cNvSpPr>
          <p:nvPr/>
        </p:nvSpPr>
        <p:spPr>
          <a:xfrm>
            <a:off x="499686" y="1448579"/>
            <a:ext cx="8265695" cy="2984629"/>
          </a:xfrm>
          <a:prstGeom prst="rect">
            <a:avLst/>
          </a:prstGeom>
          <a:noFill/>
        </p:spPr>
        <p:txBody>
          <a:bodyPr vert="horz" lIns="68579" tIns="34289" rIns="68579" bIns="34289" rtlCol="0">
            <a:normAutofit fontScale="70000" lnSpcReduction="20000"/>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spcAft>
                <a:spcPts val="900"/>
              </a:spcAft>
              <a:defRPr/>
            </a:pPr>
            <a:r>
              <a:rPr lang="en-US" sz="2900" b="1" dirty="0">
                <a:latin typeface="Arial"/>
              </a:rPr>
              <a:t>Award winning Project from China</a:t>
            </a:r>
          </a:p>
          <a:p>
            <a:pPr>
              <a:spcBef>
                <a:spcPts val="0"/>
              </a:spcBef>
              <a:spcAft>
                <a:spcPts val="900"/>
              </a:spcAft>
              <a:defRPr/>
            </a:pPr>
            <a:r>
              <a:rPr lang="en-US" sz="2900" b="1" dirty="0">
                <a:latin typeface="Arial"/>
              </a:rPr>
              <a:t>  -  Shanghai Jia Hui International Hospital</a:t>
            </a:r>
          </a:p>
          <a:p>
            <a:pPr>
              <a:spcBef>
                <a:spcPts val="0"/>
              </a:spcBef>
              <a:spcAft>
                <a:spcPts val="900"/>
              </a:spcAft>
              <a:defRPr/>
            </a:pPr>
            <a:endParaRPr lang="en-US" b="1" dirty="0">
              <a:latin typeface="Arial"/>
            </a:endParaRPr>
          </a:p>
          <a:p>
            <a:pPr>
              <a:spcBef>
                <a:spcPts val="0"/>
              </a:spcBef>
              <a:spcAft>
                <a:spcPts val="900"/>
              </a:spcAft>
              <a:defRPr/>
            </a:pPr>
            <a:r>
              <a:rPr lang="en-US" sz="3300" dirty="0">
                <a:solidFill>
                  <a:srgbClr val="0065B0"/>
                </a:solidFill>
                <a:latin typeface="Arial"/>
              </a:rPr>
              <a:t>Design Award Case Study Series </a:t>
            </a:r>
          </a:p>
          <a:p>
            <a:pPr>
              <a:spcBef>
                <a:spcPts val="0"/>
              </a:spcBef>
              <a:spcAft>
                <a:spcPts val="900"/>
              </a:spcAft>
              <a:defRPr/>
            </a:pPr>
            <a:r>
              <a:rPr lang="en-US" sz="2100" dirty="0">
                <a:latin typeface="Arial"/>
              </a:rPr>
              <a:t>09, October, 2018</a:t>
            </a:r>
          </a:p>
          <a:p>
            <a:pPr defTabSz="342892">
              <a:lnSpc>
                <a:spcPct val="120000"/>
              </a:lnSpc>
              <a:defRPr/>
            </a:pPr>
            <a:r>
              <a:rPr lang="en-US" sz="2000" dirty="0">
                <a:solidFill>
                  <a:sysClr val="windowText" lastClr="000000">
                    <a:lumMod val="50000"/>
                    <a:lumOff val="50000"/>
                  </a:sysClr>
                </a:solidFill>
                <a:latin typeface="Arial"/>
              </a:rPr>
              <a:t>2:00 pm – 3:00 pm ET</a:t>
            </a:r>
          </a:p>
          <a:p>
            <a:pPr defTabSz="342892">
              <a:lnSpc>
                <a:spcPct val="120000"/>
              </a:lnSpc>
              <a:defRPr/>
            </a:pPr>
            <a:r>
              <a:rPr lang="en-US" sz="2000" dirty="0">
                <a:solidFill>
                  <a:sysClr val="windowText" lastClr="000000">
                    <a:lumMod val="50000"/>
                    <a:lumOff val="50000"/>
                  </a:sysClr>
                </a:solidFill>
                <a:latin typeface="Arial"/>
              </a:rPr>
              <a:t>1:00 pm – 2:00 pm CT</a:t>
            </a:r>
          </a:p>
          <a:p>
            <a:pPr defTabSz="342892">
              <a:lnSpc>
                <a:spcPct val="120000"/>
              </a:lnSpc>
              <a:defRPr/>
            </a:pPr>
            <a:r>
              <a:rPr lang="en-US" sz="2000" dirty="0">
                <a:solidFill>
                  <a:sysClr val="windowText" lastClr="000000">
                    <a:lumMod val="50000"/>
                    <a:lumOff val="50000"/>
                  </a:sysClr>
                </a:solidFill>
                <a:latin typeface="Arial"/>
              </a:rPr>
              <a:t>12:00 am – 1:00 pm MT</a:t>
            </a:r>
          </a:p>
          <a:p>
            <a:pPr defTabSz="342892">
              <a:lnSpc>
                <a:spcPct val="120000"/>
              </a:lnSpc>
              <a:defRPr/>
            </a:pPr>
            <a:r>
              <a:rPr lang="en-US" sz="2000" dirty="0">
                <a:solidFill>
                  <a:sysClr val="windowText" lastClr="000000">
                    <a:lumMod val="50000"/>
                    <a:lumOff val="50000"/>
                  </a:sysClr>
                </a:solidFill>
                <a:latin typeface="Arial"/>
              </a:rPr>
              <a:t>11:00 am – 12:00 pm PT</a:t>
            </a:r>
            <a:endParaRPr lang="en-US" dirty="0">
              <a:solidFill>
                <a:sysClr val="windowText" lastClr="000000">
                  <a:lumMod val="50000"/>
                  <a:lumOff val="50000"/>
                </a:sysClr>
              </a:solidFill>
              <a:latin typeface="Arial"/>
            </a:endParaRPr>
          </a:p>
        </p:txBody>
      </p:sp>
      <p:sp>
        <p:nvSpPr>
          <p:cNvPr id="9" name="TextBox 8"/>
          <p:cNvSpPr txBox="1"/>
          <p:nvPr/>
        </p:nvSpPr>
        <p:spPr>
          <a:xfrm>
            <a:off x="4683057" y="3856525"/>
            <a:ext cx="3504156" cy="727121"/>
          </a:xfrm>
          <a:prstGeom prst="rect">
            <a:avLst/>
          </a:prstGeom>
          <a:noFill/>
        </p:spPr>
        <p:txBody>
          <a:bodyPr wrap="square" lIns="68579" tIns="34289" rIns="68579" bIns="34289" rtlCol="0">
            <a:spAutoFit/>
          </a:bodyPr>
          <a:lstStyle/>
          <a:p>
            <a:pPr fontAlgn="base">
              <a:spcBef>
                <a:spcPct val="0"/>
              </a:spcBef>
              <a:spcAft>
                <a:spcPct val="0"/>
              </a:spcAft>
              <a:defRPr/>
            </a:pPr>
            <a:r>
              <a:rPr lang="en-US" b="1" dirty="0">
                <a:latin typeface="Arial"/>
              </a:rPr>
              <a:t>Moderator</a:t>
            </a:r>
          </a:p>
          <a:p>
            <a:pPr lvl="0"/>
            <a:r>
              <a:rPr lang="en-US" b="1" dirty="0">
                <a:latin typeface="Arial"/>
              </a:rPr>
              <a:t>Rita Ho, LEED AP</a:t>
            </a:r>
          </a:p>
          <a:p>
            <a:endParaRPr lang="en-US" dirty="0">
              <a:solidFill>
                <a:prstClr val="black"/>
              </a:solidFill>
              <a:latin typeface="Arial"/>
            </a:endParaRPr>
          </a:p>
        </p:txBody>
      </p:sp>
      <p:sp>
        <p:nvSpPr>
          <p:cNvPr id="10" name="TextBox 9"/>
          <p:cNvSpPr txBox="1"/>
          <p:nvPr/>
        </p:nvSpPr>
        <p:spPr>
          <a:xfrm>
            <a:off x="4683057" y="2889691"/>
            <a:ext cx="3504156" cy="727121"/>
          </a:xfrm>
          <a:prstGeom prst="rect">
            <a:avLst/>
          </a:prstGeom>
          <a:noFill/>
        </p:spPr>
        <p:txBody>
          <a:bodyPr wrap="square" lIns="68579" tIns="34289" rIns="68579" bIns="34289" rtlCol="0">
            <a:spAutoFit/>
          </a:bodyPr>
          <a:lstStyle/>
          <a:p>
            <a:pPr fontAlgn="base">
              <a:spcBef>
                <a:spcPct val="0"/>
              </a:spcBef>
              <a:spcAft>
                <a:spcPct val="0"/>
              </a:spcAft>
              <a:defRPr/>
            </a:pPr>
            <a:r>
              <a:rPr lang="en-US" b="1" dirty="0">
                <a:latin typeface="Arial"/>
              </a:rPr>
              <a:t>Presenters</a:t>
            </a:r>
          </a:p>
          <a:p>
            <a:r>
              <a:rPr lang="en-US" b="1" dirty="0">
                <a:latin typeface="Arial"/>
              </a:rPr>
              <a:t>John Lyon, MSN, MBA</a:t>
            </a:r>
          </a:p>
          <a:p>
            <a:pPr>
              <a:spcAft>
                <a:spcPts val="900"/>
              </a:spcAft>
            </a:pPr>
            <a:r>
              <a:rPr lang="en-US" dirty="0">
                <a:latin typeface="Arial"/>
              </a:rPr>
              <a:t>NBBJ</a:t>
            </a:r>
          </a:p>
        </p:txBody>
      </p:sp>
    </p:spTree>
    <p:extLst>
      <p:ext uri="{BB962C8B-B14F-4D97-AF65-F5344CB8AC3E}">
        <p14:creationId xmlns:p14="http://schemas.microsoft.com/office/powerpoint/2010/main" val="385638601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592" t="13194" r="33612" b="5973"/>
          <a:stretch/>
        </p:blipFill>
        <p:spPr>
          <a:xfrm>
            <a:off x="1657350" y="177800"/>
            <a:ext cx="4478019" cy="4945365"/>
          </a:xfrm>
          <a:prstGeom prst="rect">
            <a:avLst/>
          </a:prstGeom>
        </p:spPr>
      </p:pic>
      <p:sp>
        <p:nvSpPr>
          <p:cNvPr id="3" name="Oval 2"/>
          <p:cNvSpPr/>
          <p:nvPr/>
        </p:nvSpPr>
        <p:spPr>
          <a:xfrm>
            <a:off x="2254250" y="177800"/>
            <a:ext cx="654050" cy="25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Rectangle 4"/>
          <p:cNvSpPr/>
          <p:nvPr/>
        </p:nvSpPr>
        <p:spPr>
          <a:xfrm>
            <a:off x="1657350" y="177800"/>
            <a:ext cx="354330"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7967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0241" b="4001"/>
          <a:stretch/>
        </p:blipFill>
        <p:spPr>
          <a:xfrm>
            <a:off x="0" y="-11430"/>
            <a:ext cx="9144000" cy="5143500"/>
          </a:xfrm>
          <a:prstGeom prst="rect">
            <a:avLst/>
          </a:prstGeom>
        </p:spPr>
      </p:pic>
    </p:spTree>
    <p:extLst>
      <p:ext uri="{BB962C8B-B14F-4D97-AF65-F5344CB8AC3E}">
        <p14:creationId xmlns:p14="http://schemas.microsoft.com/office/powerpoint/2010/main" val="555795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8686" b="9916"/>
          <a:stretch/>
        </p:blipFill>
        <p:spPr>
          <a:xfrm>
            <a:off x="0" y="-45720"/>
            <a:ext cx="9144000" cy="5166360"/>
          </a:xfrm>
          <a:prstGeom prst="rect">
            <a:avLst/>
          </a:prstGeom>
        </p:spPr>
      </p:pic>
    </p:spTree>
    <p:extLst>
      <p:ext uri="{BB962C8B-B14F-4D97-AF65-F5344CB8AC3E}">
        <p14:creationId xmlns:p14="http://schemas.microsoft.com/office/powerpoint/2010/main" val="1365494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73"/>
          <p:cNvPicPr preferRelativeResize="0"/>
          <p:nvPr/>
        </p:nvPicPr>
        <p:blipFill rotWithShape="1">
          <a:blip r:embed="rId3">
            <a:alphaModFix/>
          </a:blip>
          <a:srcRect t="19626"/>
          <a:stretch/>
        </p:blipFill>
        <p:spPr>
          <a:xfrm>
            <a:off x="-10835" y="-13447"/>
            <a:ext cx="9154835" cy="5156947"/>
          </a:xfrm>
          <a:prstGeom prst="rect">
            <a:avLst/>
          </a:prstGeom>
          <a:noFill/>
          <a:ln>
            <a:noFill/>
          </a:ln>
        </p:spPr>
      </p:pic>
    </p:spTree>
    <p:extLst>
      <p:ext uri="{BB962C8B-B14F-4D97-AF65-F5344CB8AC3E}">
        <p14:creationId xmlns:p14="http://schemas.microsoft.com/office/powerpoint/2010/main" val="4081091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5609" b="13479"/>
          <a:stretch/>
        </p:blipFill>
        <p:spPr>
          <a:xfrm>
            <a:off x="0" y="0"/>
            <a:ext cx="9144000" cy="5509260"/>
          </a:xfrm>
          <a:prstGeom prst="rect">
            <a:avLst/>
          </a:prstGeom>
        </p:spPr>
      </p:pic>
    </p:spTree>
    <p:extLst>
      <p:ext uri="{BB962C8B-B14F-4D97-AF65-F5344CB8AC3E}">
        <p14:creationId xmlns:p14="http://schemas.microsoft.com/office/powerpoint/2010/main" val="2214759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772"/>
            <a:ext cx="9144000" cy="5224272"/>
          </a:xfrm>
          <a:prstGeom prst="rect">
            <a:avLst/>
          </a:prstGeom>
        </p:spPr>
      </p:pic>
    </p:spTree>
    <p:extLst>
      <p:ext uri="{BB962C8B-B14F-4D97-AF65-F5344CB8AC3E}">
        <p14:creationId xmlns:p14="http://schemas.microsoft.com/office/powerpoint/2010/main" val="4154884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4031"/>
          <a:stretch/>
        </p:blipFill>
        <p:spPr>
          <a:xfrm>
            <a:off x="0" y="0"/>
            <a:ext cx="9144000" cy="5177790"/>
          </a:xfrm>
          <a:prstGeom prst="rect">
            <a:avLst/>
          </a:prstGeom>
          <a:solidFill>
            <a:schemeClr val="tx1"/>
          </a:solidFill>
        </p:spPr>
      </p:pic>
    </p:spTree>
    <p:extLst>
      <p:ext uri="{BB962C8B-B14F-4D97-AF65-F5344CB8AC3E}">
        <p14:creationId xmlns:p14="http://schemas.microsoft.com/office/powerpoint/2010/main" val="3372228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75542" y="342900"/>
            <a:ext cx="7731858" cy="1041400"/>
          </a:xfrm>
          <a:prstGeom prst="rect">
            <a:avLst/>
          </a:prstGeom>
        </p:spPr>
        <p:txBody>
          <a:bodyPr vert="horz" lIns="68579" tIns="34289" rIns="68579" bIns="34289"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892">
              <a:defRPr/>
            </a:pPr>
            <a:r>
              <a:rPr lang="en-US" sz="2800" dirty="0">
                <a:solidFill>
                  <a:sysClr val="windowText" lastClr="000000">
                    <a:lumMod val="50000"/>
                    <a:lumOff val="50000"/>
                  </a:sysClr>
                </a:solidFill>
                <a:latin typeface="Arial"/>
              </a:rPr>
              <a:t>Upcoming Break for Questions and Comments</a:t>
            </a:r>
          </a:p>
        </p:txBody>
      </p:sp>
      <p:cxnSp>
        <p:nvCxnSpPr>
          <p:cNvPr id="5" name="Straight Arrow Connector 4"/>
          <p:cNvCxnSpPr/>
          <p:nvPr/>
        </p:nvCxnSpPr>
        <p:spPr>
          <a:xfrm>
            <a:off x="3934111" y="2527887"/>
            <a:ext cx="1829948" cy="0"/>
          </a:xfrm>
          <a:prstGeom prst="straightConnector1">
            <a:avLst/>
          </a:prstGeom>
          <a:noFill/>
          <a:ln w="57150" cap="flat" cmpd="sng" algn="ctr">
            <a:solidFill>
              <a:srgbClr val="FF0000"/>
            </a:solidFill>
            <a:prstDash val="solid"/>
            <a:tailEnd type="arrow"/>
          </a:ln>
          <a:effectLst>
            <a:outerShdw blurRad="40000" dist="20000" dir="5400000" rotWithShape="0">
              <a:srgbClr val="000000">
                <a:alpha val="38000"/>
              </a:srgbClr>
            </a:outerShdw>
          </a:effectLst>
        </p:spPr>
      </p:cxn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1672" y="1619818"/>
            <a:ext cx="1957388" cy="1900238"/>
          </a:xfrm>
          <a:prstGeom prst="rect">
            <a:avLst/>
          </a:prstGeom>
          <a:noFill/>
          <a:ln w="9525">
            <a:solidFill>
              <a:srgbClr val="4F81BD"/>
            </a:solidFill>
            <a:miter lim="800000"/>
            <a:headEnd/>
            <a:tailEnd/>
          </a:ln>
          <a:extLst>
            <a:ext uri="{909E8E84-426E-40dd-AFC4-6F175D3DCCD1}">
              <a14:hiddenFill xmlns:a14="http://schemas.microsoft.com/office/drawing/2010/main" xmlns="">
                <a:solidFill>
                  <a:srgbClr val="FFFFFF"/>
                </a:solidFill>
              </a14:hiddenFill>
            </a:ext>
          </a:extLst>
        </p:spPr>
      </p:pic>
      <p:sp>
        <p:nvSpPr>
          <p:cNvPr id="8" name="Content Placeholder 2"/>
          <p:cNvSpPr txBox="1">
            <a:spLocks/>
          </p:cNvSpPr>
          <p:nvPr/>
        </p:nvSpPr>
        <p:spPr>
          <a:xfrm>
            <a:off x="625955" y="2192212"/>
            <a:ext cx="3262343" cy="1205330"/>
          </a:xfrm>
          <a:prstGeom prst="rect">
            <a:avLst/>
          </a:prstGeom>
        </p:spPr>
        <p:txBody>
          <a:bodyPr lIns="68579" tIns="34289" rIns="68579" bIns="34289"/>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rgbClr val="000000"/>
                </a:solidFill>
                <a:latin typeface="Arial"/>
                <a:ea typeface="MS PGothic" pitchFamily="34" charset="-128"/>
              </a:rPr>
              <a:t>Submit a question to the moderator via the chat box.</a:t>
            </a:r>
          </a:p>
          <a:p>
            <a:pPr marL="0" indent="0">
              <a:buNone/>
            </a:pPr>
            <a:endParaRPr lang="en-US" sz="2000" dirty="0">
              <a:solidFill>
                <a:srgbClr val="000000"/>
              </a:solidFill>
              <a:latin typeface="Arial"/>
              <a:ea typeface="MS PGothic" pitchFamily="34" charset="-128"/>
            </a:endParaRPr>
          </a:p>
        </p:txBody>
      </p:sp>
    </p:spTree>
    <p:extLst>
      <p:ext uri="{BB962C8B-B14F-4D97-AF65-F5344CB8AC3E}">
        <p14:creationId xmlns:p14="http://schemas.microsoft.com/office/powerpoint/2010/main" val="128551058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076"/>
          <a:stretch/>
        </p:blipFill>
        <p:spPr>
          <a:xfrm>
            <a:off x="0" y="-34290"/>
            <a:ext cx="9144000" cy="5177790"/>
          </a:xfrm>
          <a:prstGeom prst="rect">
            <a:avLst/>
          </a:prstGeom>
        </p:spPr>
      </p:pic>
    </p:spTree>
    <p:extLst>
      <p:ext uri="{BB962C8B-B14F-4D97-AF65-F5344CB8AC3E}">
        <p14:creationId xmlns:p14="http://schemas.microsoft.com/office/powerpoint/2010/main" val="3199709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79"/>
          <p:cNvPicPr preferRelativeResize="0"/>
          <p:nvPr/>
        </p:nvPicPr>
        <p:blipFill rotWithShape="1">
          <a:blip r:embed="rId3">
            <a:alphaModFix/>
          </a:blip>
          <a:srcRect/>
          <a:stretch/>
        </p:blipFill>
        <p:spPr>
          <a:xfrm>
            <a:off x="2612861" y="39221"/>
            <a:ext cx="3586427" cy="5104279"/>
          </a:xfrm>
          <a:prstGeom prst="rect">
            <a:avLst/>
          </a:prstGeom>
          <a:noFill/>
          <a:ln>
            <a:noFill/>
          </a:ln>
        </p:spPr>
      </p:pic>
    </p:spTree>
    <p:extLst>
      <p:ext uri="{BB962C8B-B14F-4D97-AF65-F5344CB8AC3E}">
        <p14:creationId xmlns:p14="http://schemas.microsoft.com/office/powerpoint/2010/main" val="57693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0272"/>
            <a:ext cx="8229600" cy="857250"/>
          </a:xfrm>
          <a:prstGeom prst="rect">
            <a:avLst/>
          </a:prstGeom>
        </p:spPr>
        <p:txBody>
          <a:bodyPr vert="horz" lIns="68579" tIns="34289" rIns="68579" bIns="34289"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892">
              <a:defRPr/>
            </a:pPr>
            <a:r>
              <a:rPr lang="en-US">
                <a:solidFill>
                  <a:srgbClr val="0065B0"/>
                </a:solidFill>
                <a:latin typeface="Arial"/>
              </a:rPr>
              <a:t>Case Study Series </a:t>
            </a:r>
            <a:endParaRPr lang="en-US" dirty="0">
              <a:solidFill>
                <a:srgbClr val="0065B0"/>
              </a:solidFill>
              <a:latin typeface="Arial"/>
            </a:endParaRPr>
          </a:p>
        </p:txBody>
      </p:sp>
      <p:sp>
        <p:nvSpPr>
          <p:cNvPr id="5" name="Content Placeholder 2"/>
          <p:cNvSpPr txBox="1">
            <a:spLocks/>
          </p:cNvSpPr>
          <p:nvPr/>
        </p:nvSpPr>
        <p:spPr>
          <a:xfrm>
            <a:off x="422564" y="1264561"/>
            <a:ext cx="8264237" cy="1444004"/>
          </a:xfrm>
          <a:prstGeom prst="rect">
            <a:avLst/>
          </a:prstGeom>
        </p:spPr>
        <p:txBody>
          <a:bodyPr vert="horz" lIns="68579" tIns="34289" rIns="68579" bIns="34289" rtlCol="0">
            <a:normAutofit fontScale="92500"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892">
              <a:spcBef>
                <a:spcPts val="0"/>
              </a:spcBef>
              <a:spcAft>
                <a:spcPts val="900"/>
              </a:spcAft>
              <a:buNone/>
              <a:defRPr/>
            </a:pPr>
            <a:r>
              <a:rPr lang="en-US" sz="2300" dirty="0">
                <a:solidFill>
                  <a:sysClr val="windowText" lastClr="000000"/>
                </a:solidFill>
                <a:latin typeface="Arial"/>
              </a:rPr>
              <a:t>The Academy’s multi-channel on-line approach provides emerging professionals, journeymen, and master professionals with convenient and economical opportunities to develop their chosen area of interest. </a:t>
            </a:r>
          </a:p>
          <a:p>
            <a:pPr marL="0" indent="0" defTabSz="342892">
              <a:buNone/>
              <a:defRPr/>
            </a:pPr>
            <a:endParaRPr lang="en-US" sz="1200" dirty="0">
              <a:solidFill>
                <a:sysClr val="windowText" lastClr="000000"/>
              </a:solidFill>
              <a:latin typeface="Arial"/>
            </a:endParaRPr>
          </a:p>
        </p:txBody>
      </p:sp>
      <p:sp>
        <p:nvSpPr>
          <p:cNvPr id="8" name="Rectangle 7"/>
          <p:cNvSpPr/>
          <p:nvPr/>
        </p:nvSpPr>
        <p:spPr>
          <a:xfrm>
            <a:off x="422564" y="2708563"/>
            <a:ext cx="8264237" cy="1380378"/>
          </a:xfrm>
          <a:prstGeom prst="rect">
            <a:avLst/>
          </a:prstGeom>
        </p:spPr>
        <p:txBody>
          <a:bodyPr wrap="square" lIns="68579" tIns="34289" rIns="68579" bIns="34289">
            <a:spAutoFit/>
          </a:bodyPr>
          <a:lstStyle/>
          <a:p>
            <a:pPr defTabSz="342892">
              <a:spcBef>
                <a:spcPts val="504"/>
              </a:spcBef>
            </a:pPr>
            <a:r>
              <a:rPr lang="en-US" sz="2300" dirty="0">
                <a:solidFill>
                  <a:srgbClr val="0065B0"/>
                </a:solidFill>
                <a:latin typeface="Arial"/>
              </a:rPr>
              <a:t>Design Award Case Study Series sessions are tailored to provide healthcare design professionals with sufficient exposure to jump-start interest in wanting to learn more.</a:t>
            </a:r>
          </a:p>
          <a:p>
            <a:pPr defTabSz="342892">
              <a:spcBef>
                <a:spcPts val="504"/>
              </a:spcBef>
            </a:pPr>
            <a:endParaRPr lang="en-US" sz="1200" dirty="0">
              <a:solidFill>
                <a:srgbClr val="0065B0"/>
              </a:solidFill>
              <a:latin typeface="Arial"/>
            </a:endParaRPr>
          </a:p>
        </p:txBody>
      </p:sp>
    </p:spTree>
    <p:extLst>
      <p:ext uri="{BB962C8B-B14F-4D97-AF65-F5344CB8AC3E}">
        <p14:creationId xmlns:p14="http://schemas.microsoft.com/office/powerpoint/2010/main" val="133178040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80"/>
          <p:cNvPicPr preferRelativeResize="0"/>
          <p:nvPr/>
        </p:nvPicPr>
        <p:blipFill rotWithShape="1">
          <a:blip r:embed="rId3">
            <a:alphaModFix/>
          </a:blip>
          <a:srcRect/>
          <a:stretch/>
        </p:blipFill>
        <p:spPr>
          <a:xfrm>
            <a:off x="591075" y="0"/>
            <a:ext cx="7712738" cy="5143499"/>
          </a:xfrm>
          <a:prstGeom prst="rect">
            <a:avLst/>
          </a:prstGeom>
          <a:noFill/>
          <a:ln>
            <a:noFill/>
          </a:ln>
        </p:spPr>
      </p:pic>
    </p:spTree>
    <p:extLst>
      <p:ext uri="{BB962C8B-B14F-4D97-AF65-F5344CB8AC3E}">
        <p14:creationId xmlns:p14="http://schemas.microsoft.com/office/powerpoint/2010/main" val="992852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81"/>
          <p:cNvPicPr preferRelativeResize="0"/>
          <p:nvPr/>
        </p:nvPicPr>
        <p:blipFill rotWithShape="1">
          <a:blip r:embed="rId3">
            <a:alphaModFix/>
          </a:blip>
          <a:srcRect r="17917"/>
          <a:stretch/>
        </p:blipFill>
        <p:spPr>
          <a:xfrm>
            <a:off x="-1" y="1"/>
            <a:ext cx="9144001" cy="5143500"/>
          </a:xfrm>
          <a:prstGeom prst="rect">
            <a:avLst/>
          </a:prstGeom>
          <a:noFill/>
          <a:ln>
            <a:noFill/>
          </a:ln>
        </p:spPr>
      </p:pic>
    </p:spTree>
    <p:extLst>
      <p:ext uri="{BB962C8B-B14F-4D97-AF65-F5344CB8AC3E}">
        <p14:creationId xmlns:p14="http://schemas.microsoft.com/office/powerpoint/2010/main" val="2772711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82"/>
          <p:cNvPicPr preferRelativeResize="0"/>
          <p:nvPr/>
        </p:nvPicPr>
        <p:blipFill rotWithShape="1">
          <a:blip r:embed="rId3">
            <a:alphaModFix/>
          </a:blip>
          <a:srcRect/>
          <a:stretch/>
        </p:blipFill>
        <p:spPr>
          <a:xfrm>
            <a:off x="776017" y="-14"/>
            <a:ext cx="7711885" cy="5143500"/>
          </a:xfrm>
          <a:prstGeom prst="rect">
            <a:avLst/>
          </a:prstGeom>
          <a:noFill/>
          <a:ln>
            <a:noFill/>
          </a:ln>
        </p:spPr>
      </p:pic>
    </p:spTree>
    <p:extLst>
      <p:ext uri="{BB962C8B-B14F-4D97-AF65-F5344CB8AC3E}">
        <p14:creationId xmlns:p14="http://schemas.microsoft.com/office/powerpoint/2010/main" val="3229597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83"/>
          <p:cNvPicPr preferRelativeResize="0"/>
          <p:nvPr/>
        </p:nvPicPr>
        <p:blipFill rotWithShape="1">
          <a:blip r:embed="rId3">
            <a:alphaModFix/>
          </a:blip>
          <a:srcRect/>
          <a:stretch/>
        </p:blipFill>
        <p:spPr>
          <a:xfrm>
            <a:off x="753813" y="11"/>
            <a:ext cx="7636376" cy="5143500"/>
          </a:xfrm>
          <a:prstGeom prst="rect">
            <a:avLst/>
          </a:prstGeom>
          <a:noFill/>
          <a:ln>
            <a:noFill/>
          </a:ln>
        </p:spPr>
      </p:pic>
    </p:spTree>
    <p:extLst>
      <p:ext uri="{BB962C8B-B14F-4D97-AF65-F5344CB8AC3E}">
        <p14:creationId xmlns:p14="http://schemas.microsoft.com/office/powerpoint/2010/main" val="3036386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84"/>
          <p:cNvPicPr preferRelativeResize="0"/>
          <p:nvPr/>
        </p:nvPicPr>
        <p:blipFill rotWithShape="1">
          <a:blip r:embed="rId3">
            <a:alphaModFix/>
          </a:blip>
          <a:srcRect t="10398" b="3978"/>
          <a:stretch/>
        </p:blipFill>
        <p:spPr>
          <a:xfrm>
            <a:off x="0" y="-125585"/>
            <a:ext cx="4103942" cy="5269085"/>
          </a:xfrm>
          <a:prstGeom prst="rect">
            <a:avLst/>
          </a:prstGeom>
          <a:noFill/>
          <a:ln>
            <a:noFill/>
          </a:ln>
        </p:spPr>
      </p:pic>
      <p:pic>
        <p:nvPicPr>
          <p:cNvPr id="545" name="Google Shape;545;p84"/>
          <p:cNvPicPr preferRelativeResize="0"/>
          <p:nvPr/>
        </p:nvPicPr>
        <p:blipFill rotWithShape="1">
          <a:blip r:embed="rId4">
            <a:alphaModFix/>
          </a:blip>
          <a:srcRect l="26979"/>
          <a:stretch/>
        </p:blipFill>
        <p:spPr>
          <a:xfrm>
            <a:off x="4249950" y="-125585"/>
            <a:ext cx="4894050" cy="5269085"/>
          </a:xfrm>
          <a:prstGeom prst="rect">
            <a:avLst/>
          </a:prstGeom>
          <a:noFill/>
          <a:ln>
            <a:noFill/>
          </a:ln>
        </p:spPr>
      </p:pic>
    </p:spTree>
    <p:extLst>
      <p:ext uri="{BB962C8B-B14F-4D97-AF65-F5344CB8AC3E}">
        <p14:creationId xmlns:p14="http://schemas.microsoft.com/office/powerpoint/2010/main" val="2558952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85"/>
          <p:cNvPicPr preferRelativeResize="0"/>
          <p:nvPr/>
        </p:nvPicPr>
        <p:blipFill rotWithShape="1">
          <a:blip r:embed="rId3">
            <a:alphaModFix/>
          </a:blip>
          <a:srcRect t="7462"/>
          <a:stretch/>
        </p:blipFill>
        <p:spPr>
          <a:xfrm>
            <a:off x="0" y="-1"/>
            <a:ext cx="8555598" cy="5143501"/>
          </a:xfrm>
          <a:prstGeom prst="rect">
            <a:avLst/>
          </a:prstGeom>
          <a:noFill/>
          <a:ln>
            <a:noFill/>
          </a:ln>
        </p:spPr>
      </p:pic>
    </p:spTree>
    <p:extLst>
      <p:ext uri="{BB962C8B-B14F-4D97-AF65-F5344CB8AC3E}">
        <p14:creationId xmlns:p14="http://schemas.microsoft.com/office/powerpoint/2010/main" val="3806423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86"/>
          <p:cNvPicPr preferRelativeResize="0"/>
          <p:nvPr/>
        </p:nvPicPr>
        <p:blipFill rotWithShape="1">
          <a:blip r:embed="rId3">
            <a:alphaModFix/>
          </a:blip>
          <a:srcRect/>
          <a:stretch/>
        </p:blipFill>
        <p:spPr>
          <a:xfrm>
            <a:off x="1" y="-683257"/>
            <a:ext cx="10593004" cy="7495519"/>
          </a:xfrm>
          <a:prstGeom prst="rect">
            <a:avLst/>
          </a:prstGeom>
          <a:noFill/>
          <a:ln>
            <a:noFill/>
          </a:ln>
        </p:spPr>
      </p:pic>
      <p:sp>
        <p:nvSpPr>
          <p:cNvPr id="556" name="Google Shape;556;p86"/>
          <p:cNvSpPr txBox="1"/>
          <p:nvPr/>
        </p:nvSpPr>
        <p:spPr>
          <a:xfrm>
            <a:off x="1143001" y="0"/>
            <a:ext cx="1576970"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Primary Wall System</a:t>
            </a: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9882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87"/>
          <p:cNvPicPr preferRelativeResize="0"/>
          <p:nvPr/>
        </p:nvPicPr>
        <p:blipFill rotWithShape="1">
          <a:blip r:embed="rId3">
            <a:alphaModFix/>
          </a:blip>
          <a:srcRect t="3536"/>
          <a:stretch/>
        </p:blipFill>
        <p:spPr>
          <a:xfrm>
            <a:off x="610986" y="-7997"/>
            <a:ext cx="8001854" cy="5151496"/>
          </a:xfrm>
          <a:prstGeom prst="rect">
            <a:avLst/>
          </a:prstGeom>
          <a:noFill/>
          <a:ln>
            <a:noFill/>
          </a:ln>
        </p:spPr>
      </p:pic>
    </p:spTree>
    <p:extLst>
      <p:ext uri="{BB962C8B-B14F-4D97-AF65-F5344CB8AC3E}">
        <p14:creationId xmlns:p14="http://schemas.microsoft.com/office/powerpoint/2010/main" val="3227757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88"/>
          <p:cNvPicPr preferRelativeResize="0"/>
          <p:nvPr/>
        </p:nvPicPr>
        <p:blipFill rotWithShape="1">
          <a:blip r:embed="rId3">
            <a:alphaModFix/>
          </a:blip>
          <a:srcRect b="15600"/>
          <a:stretch/>
        </p:blipFill>
        <p:spPr>
          <a:xfrm>
            <a:off x="0" y="0"/>
            <a:ext cx="9131340" cy="5143500"/>
          </a:xfrm>
          <a:prstGeom prst="rect">
            <a:avLst/>
          </a:prstGeom>
          <a:noFill/>
          <a:ln>
            <a:noFill/>
          </a:ln>
        </p:spPr>
      </p:pic>
    </p:spTree>
    <p:extLst>
      <p:ext uri="{BB962C8B-B14F-4D97-AF65-F5344CB8AC3E}">
        <p14:creationId xmlns:p14="http://schemas.microsoft.com/office/powerpoint/2010/main" val="3340323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89"/>
          <p:cNvPicPr preferRelativeResize="0"/>
          <p:nvPr/>
        </p:nvPicPr>
        <p:blipFill rotWithShape="1">
          <a:blip r:embed="rId3">
            <a:alphaModFix/>
          </a:blip>
          <a:srcRect l="6161" b="14423"/>
          <a:stretch/>
        </p:blipFill>
        <p:spPr>
          <a:xfrm>
            <a:off x="275664" y="-346"/>
            <a:ext cx="8451476" cy="5143846"/>
          </a:xfrm>
          <a:prstGeom prst="rect">
            <a:avLst/>
          </a:prstGeom>
          <a:noFill/>
          <a:ln>
            <a:noFill/>
          </a:ln>
        </p:spPr>
      </p:pic>
    </p:spTree>
    <p:extLst>
      <p:ext uri="{BB962C8B-B14F-4D97-AF65-F5344CB8AC3E}">
        <p14:creationId xmlns:p14="http://schemas.microsoft.com/office/powerpoint/2010/main" val="97004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27737" y="179497"/>
            <a:ext cx="4711814" cy="536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8192" tIns="29096" rIns="58192" bIns="29096"/>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67374" eaLnBrk="1" fontAlgn="base" hangingPunct="1">
              <a:spcBef>
                <a:spcPct val="0"/>
              </a:spcBef>
              <a:spcAft>
                <a:spcPct val="0"/>
              </a:spcAft>
              <a:defRPr/>
            </a:pPr>
            <a:r>
              <a:rPr lang="en-US" altLang="en-US" sz="2300" kern="0" dirty="0">
                <a:solidFill>
                  <a:srgbClr val="7F7F7F"/>
                </a:solidFill>
              </a:rPr>
              <a:t>Copyright Materials</a:t>
            </a:r>
          </a:p>
        </p:txBody>
      </p:sp>
      <p:sp>
        <p:nvSpPr>
          <p:cNvPr id="5" name="Content Placeholder 2"/>
          <p:cNvSpPr txBox="1">
            <a:spLocks/>
          </p:cNvSpPr>
          <p:nvPr/>
        </p:nvSpPr>
        <p:spPr>
          <a:xfrm>
            <a:off x="427738" y="1038133"/>
            <a:ext cx="8193749" cy="3193355"/>
          </a:xfrm>
          <a:prstGeom prst="rect">
            <a:avLst/>
          </a:prstGeom>
        </p:spPr>
        <p:txBody>
          <a:bodyPr lIns="58192" tIns="29096" rIns="58192" bIns="29096"/>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67374" eaLnBrk="1" hangingPunct="1">
              <a:spcBef>
                <a:spcPct val="50000"/>
              </a:spcBef>
              <a:buNone/>
            </a:pPr>
            <a:r>
              <a:rPr lang="en-US" sz="2300" dirty="0">
                <a:latin typeface="Arial"/>
                <a:ea typeface="MS PGothic" pitchFamily="34" charset="-128"/>
              </a:rPr>
              <a:t>This presentation is protected by US and International Copyright laws. Reproduction, distribution, display and use of the presentation without written permission of the speaker is prohibited.</a:t>
            </a:r>
          </a:p>
          <a:p>
            <a:pPr marL="0" indent="0" defTabSz="367374" eaLnBrk="1" hangingPunct="1">
              <a:spcBef>
                <a:spcPct val="50000"/>
              </a:spcBef>
              <a:buNone/>
            </a:pPr>
            <a:endParaRPr lang="en-US" sz="2300" dirty="0">
              <a:solidFill>
                <a:prstClr val="black"/>
              </a:solidFill>
              <a:latin typeface="Arial"/>
              <a:ea typeface="MS PGothic" pitchFamily="34" charset="-128"/>
            </a:endParaRPr>
          </a:p>
          <a:p>
            <a:pPr marL="0" indent="0" defTabSz="367374">
              <a:spcBef>
                <a:spcPct val="50000"/>
              </a:spcBef>
              <a:buNone/>
            </a:pPr>
            <a:r>
              <a:rPr lang="en-US" sz="2300" dirty="0">
                <a:solidFill>
                  <a:srgbClr val="0070C0"/>
                </a:solidFill>
                <a:latin typeface="Arial"/>
                <a:ea typeface="MS PGothic" pitchFamily="34" charset="-128"/>
              </a:rPr>
              <a:t>©2018 </a:t>
            </a:r>
            <a:r>
              <a:rPr lang="en-US" sz="2300" dirty="0">
                <a:solidFill>
                  <a:prstClr val="black"/>
                </a:solidFill>
                <a:latin typeface="Arial"/>
                <a:ea typeface="MS PGothic" pitchFamily="34" charset="-128"/>
              </a:rPr>
              <a:t>The American Institute of Architects</a:t>
            </a:r>
          </a:p>
          <a:p>
            <a:pPr marL="218204" indent="-218204" defTabSz="367374" eaLnBrk="1" hangingPunct="1">
              <a:defRPr/>
            </a:pPr>
            <a:endParaRPr lang="en-US" sz="1100" dirty="0">
              <a:solidFill>
                <a:prstClr val="black"/>
              </a:solidFill>
              <a:latin typeface="Arial"/>
              <a:ea typeface="ＭＳ Ｐゴシック" pitchFamily="22" charset="-128"/>
            </a:endParaRPr>
          </a:p>
        </p:txBody>
      </p:sp>
    </p:spTree>
    <p:extLst>
      <p:ext uri="{BB962C8B-B14F-4D97-AF65-F5344CB8AC3E}">
        <p14:creationId xmlns:p14="http://schemas.microsoft.com/office/powerpoint/2010/main" val="105667351"/>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90"/>
          <p:cNvPicPr preferRelativeResize="0"/>
          <p:nvPr/>
        </p:nvPicPr>
        <p:blipFill rotWithShape="1">
          <a:blip r:embed="rId3">
            <a:alphaModFix/>
          </a:blip>
          <a:srcRect/>
          <a:stretch/>
        </p:blipFill>
        <p:spPr>
          <a:xfrm>
            <a:off x="566162" y="-7997"/>
            <a:ext cx="7718855" cy="5151497"/>
          </a:xfrm>
          <a:prstGeom prst="rect">
            <a:avLst/>
          </a:prstGeom>
          <a:noFill/>
          <a:ln>
            <a:noFill/>
          </a:ln>
        </p:spPr>
      </p:pic>
    </p:spTree>
    <p:extLst>
      <p:ext uri="{BB962C8B-B14F-4D97-AF65-F5344CB8AC3E}">
        <p14:creationId xmlns:p14="http://schemas.microsoft.com/office/powerpoint/2010/main" val="1210004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91"/>
          <p:cNvPicPr preferRelativeResize="0"/>
          <p:nvPr/>
        </p:nvPicPr>
        <p:blipFill rotWithShape="1">
          <a:blip r:embed="rId3">
            <a:alphaModFix/>
          </a:blip>
          <a:srcRect r="16551" b="29253"/>
          <a:stretch/>
        </p:blipFill>
        <p:spPr>
          <a:xfrm>
            <a:off x="0" y="0"/>
            <a:ext cx="9158288" cy="5172075"/>
          </a:xfrm>
          <a:prstGeom prst="rect">
            <a:avLst/>
          </a:prstGeom>
          <a:noFill/>
          <a:ln>
            <a:noFill/>
          </a:ln>
        </p:spPr>
      </p:pic>
      <p:sp>
        <p:nvSpPr>
          <p:cNvPr id="583" name="Google Shape;583;p91"/>
          <p:cNvSpPr txBox="1"/>
          <p:nvPr/>
        </p:nvSpPr>
        <p:spPr>
          <a:xfrm>
            <a:off x="290971" y="282536"/>
            <a:ext cx="4842801" cy="135037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800">
                <a:solidFill>
                  <a:srgbClr val="FFFFFF"/>
                </a:solidFill>
                <a:latin typeface="Arial"/>
                <a:ea typeface="Arial"/>
                <a:cs typeface="Arial"/>
                <a:sym typeface="Arial"/>
              </a:rPr>
              <a:t>Jia Hui - “</a:t>
            </a:r>
            <a:r>
              <a:rPr lang="en-US" sz="2800" i="1">
                <a:solidFill>
                  <a:srgbClr val="FFFFFF"/>
                </a:solidFill>
                <a:latin typeface="Arial"/>
                <a:ea typeface="Arial"/>
                <a:cs typeface="Arial"/>
                <a:sym typeface="Arial"/>
              </a:rPr>
              <a:t>Confluence of Happiness, Fortune and Good Luck</a:t>
            </a:r>
            <a:r>
              <a:rPr lang="en-US" sz="2800">
                <a:solidFill>
                  <a:srgbClr val="FFFFFF"/>
                </a:solidFill>
                <a:latin typeface="Arial"/>
                <a:ea typeface="Arial"/>
                <a:cs typeface="Arial"/>
                <a:sym typeface="Arial"/>
              </a:rPr>
              <a:t>”</a:t>
            </a:r>
            <a:endParaRPr/>
          </a:p>
        </p:txBody>
      </p:sp>
    </p:spTree>
    <p:extLst>
      <p:ext uri="{BB962C8B-B14F-4D97-AF65-F5344CB8AC3E}">
        <p14:creationId xmlns:p14="http://schemas.microsoft.com/office/powerpoint/2010/main" val="4044807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75542" y="0"/>
            <a:ext cx="7747488" cy="857250"/>
          </a:xfrm>
          <a:prstGeom prst="rect">
            <a:avLst/>
          </a:prstGeom>
        </p:spPr>
        <p:txBody>
          <a:bodyPr vert="horz" lIns="68579" tIns="34289" rIns="68579" bIns="34289"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892">
              <a:defRPr/>
            </a:pPr>
            <a:r>
              <a:rPr lang="en-US" dirty="0">
                <a:solidFill>
                  <a:sysClr val="windowText" lastClr="000000">
                    <a:lumMod val="50000"/>
                    <a:lumOff val="50000"/>
                  </a:sysClr>
                </a:solidFill>
                <a:latin typeface="Arial"/>
              </a:rPr>
              <a:t>Time for Questions and Comments</a:t>
            </a:r>
          </a:p>
        </p:txBody>
      </p:sp>
      <p:sp>
        <p:nvSpPr>
          <p:cNvPr id="5" name="TextBox 4"/>
          <p:cNvSpPr txBox="1"/>
          <p:nvPr/>
        </p:nvSpPr>
        <p:spPr>
          <a:xfrm>
            <a:off x="4832059" y="3075874"/>
            <a:ext cx="3504156" cy="934870"/>
          </a:xfrm>
          <a:prstGeom prst="rect">
            <a:avLst/>
          </a:prstGeom>
          <a:noFill/>
        </p:spPr>
        <p:txBody>
          <a:bodyPr wrap="square" lIns="68579" tIns="34289" rIns="68579" bIns="34289" rtlCol="0">
            <a:spAutoFit/>
          </a:bodyPr>
          <a:lstStyle/>
          <a:p>
            <a:pPr defTabSz="514337" fontAlgn="base">
              <a:spcBef>
                <a:spcPct val="0"/>
              </a:spcBef>
              <a:spcAft>
                <a:spcPct val="0"/>
              </a:spcAft>
              <a:defRPr/>
            </a:pPr>
            <a:r>
              <a:rPr lang="en-US" sz="2100" b="1" dirty="0">
                <a:solidFill>
                  <a:srgbClr val="000000"/>
                </a:solidFill>
                <a:latin typeface="Arial" panose="020B0604020202020204" pitchFamily="34" charset="0"/>
                <a:cs typeface="Arial" panose="020B0604020202020204" pitchFamily="34" charset="0"/>
              </a:rPr>
              <a:t>Moderator</a:t>
            </a:r>
          </a:p>
          <a:p>
            <a:pPr defTabSz="514337"/>
            <a:r>
              <a:rPr lang="en-US" sz="2100" b="1" dirty="0">
                <a:solidFill>
                  <a:prstClr val="black"/>
                </a:solidFill>
                <a:latin typeface="Arial"/>
              </a:rPr>
              <a:t>Rita Ho, LEED AP</a:t>
            </a:r>
            <a:endParaRPr lang="en-US" sz="2100" dirty="0">
              <a:solidFill>
                <a:prstClr val="black"/>
              </a:solidFill>
              <a:latin typeface="Arial"/>
            </a:endParaRPr>
          </a:p>
          <a:p>
            <a:endParaRPr lang="en-US" dirty="0">
              <a:solidFill>
                <a:prstClr val="black"/>
              </a:solidFill>
              <a:latin typeface="Arial"/>
            </a:endParaRPr>
          </a:p>
        </p:txBody>
      </p:sp>
      <p:sp>
        <p:nvSpPr>
          <p:cNvPr id="2" name="Rectangle 1"/>
          <p:cNvSpPr/>
          <p:nvPr/>
        </p:nvSpPr>
        <p:spPr>
          <a:xfrm>
            <a:off x="461623" y="1250042"/>
            <a:ext cx="4370436" cy="1731243"/>
          </a:xfrm>
          <a:prstGeom prst="rect">
            <a:avLst/>
          </a:prstGeom>
          <a:noFill/>
        </p:spPr>
        <p:txBody>
          <a:bodyPr wrap="square" lIns="68579" tIns="34289" rIns="68579" bIns="34289">
            <a:spAutoFit/>
          </a:bodyPr>
          <a:lstStyle/>
          <a:p>
            <a:pPr algn="ctr"/>
            <a:r>
              <a:rPr lang="en-US" sz="10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Tree>
    <p:extLst>
      <p:ext uri="{BB962C8B-B14F-4D97-AF65-F5344CB8AC3E}">
        <p14:creationId xmlns:p14="http://schemas.microsoft.com/office/powerpoint/2010/main" val="1396846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0"/>
            <a:ext cx="8229600" cy="857250"/>
          </a:xfrm>
          <a:prstGeom prst="rect">
            <a:avLst/>
          </a:prstGeom>
        </p:spPr>
        <p:txBody>
          <a:bodyPr vert="horz" lIns="68579" tIns="34289" rIns="68579" bIns="34289"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892">
              <a:defRPr/>
            </a:pPr>
            <a:r>
              <a:rPr lang="en-US" sz="3200" dirty="0">
                <a:solidFill>
                  <a:sysClr val="windowText" lastClr="000000">
                    <a:lumMod val="50000"/>
                    <a:lumOff val="50000"/>
                  </a:sysClr>
                </a:solidFill>
                <a:latin typeface="Arial"/>
              </a:rPr>
              <a:t>CES Credit</a:t>
            </a:r>
          </a:p>
        </p:txBody>
      </p:sp>
      <p:sp>
        <p:nvSpPr>
          <p:cNvPr id="8" name="Content Placeholder 2"/>
          <p:cNvSpPr txBox="1">
            <a:spLocks/>
          </p:cNvSpPr>
          <p:nvPr/>
        </p:nvSpPr>
        <p:spPr>
          <a:xfrm>
            <a:off x="457200" y="755967"/>
            <a:ext cx="8229600" cy="3794603"/>
          </a:xfrm>
          <a:prstGeom prst="rect">
            <a:avLst/>
          </a:prstGeom>
        </p:spPr>
        <p:txBody>
          <a:bodyPr vert="horz" lIns="68579" tIns="34289" rIns="68579" bIns="34289" rtlCol="0" anchor="t">
            <a:normAutofit fontScale="92500"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892">
              <a:spcBef>
                <a:spcPts val="0"/>
              </a:spcBef>
              <a:spcAft>
                <a:spcPts val="1350"/>
              </a:spcAft>
              <a:buNone/>
              <a:defRPr/>
            </a:pPr>
            <a:r>
              <a:rPr lang="en-US" sz="2300" dirty="0">
                <a:solidFill>
                  <a:srgbClr val="0065B0"/>
                </a:solidFill>
                <a:latin typeface="Arial"/>
              </a:rPr>
              <a:t>All attendees are eligible to receive:</a:t>
            </a:r>
            <a:r>
              <a:rPr lang="en-US" sz="2300" dirty="0">
                <a:solidFill>
                  <a:sysClr val="windowText" lastClr="000000"/>
                </a:solidFill>
                <a:latin typeface="Arial"/>
              </a:rPr>
              <a:t/>
            </a:r>
            <a:br>
              <a:rPr lang="en-US" sz="2300" dirty="0">
                <a:solidFill>
                  <a:sysClr val="windowText" lastClr="000000"/>
                </a:solidFill>
                <a:latin typeface="Arial"/>
              </a:rPr>
            </a:br>
            <a:r>
              <a:rPr lang="en-US" sz="2300" dirty="0">
                <a:solidFill>
                  <a:srgbClr val="0065B0"/>
                </a:solidFill>
                <a:latin typeface="Arial"/>
              </a:rPr>
              <a:t>1.0 HSW/CEU (AIA continuing education) </a:t>
            </a:r>
          </a:p>
          <a:p>
            <a:pPr marL="0" indent="0">
              <a:spcBef>
                <a:spcPts val="0"/>
              </a:spcBef>
              <a:spcAft>
                <a:spcPts val="1350"/>
              </a:spcAft>
              <a:buNone/>
              <a:defRPr/>
            </a:pPr>
            <a:r>
              <a:rPr lang="en-US" sz="2300" dirty="0">
                <a:solidFill>
                  <a:sysClr val="windowText" lastClr="000000"/>
                </a:solidFill>
                <a:latin typeface="Arial"/>
              </a:rPr>
              <a:t>Attendees at your site can submit for credit by individually completing the webinar’s survey and report form. </a:t>
            </a:r>
            <a:r>
              <a:rPr lang="en-US" sz="2300" dirty="0">
                <a:solidFill>
                  <a:srgbClr val="FF0000"/>
                </a:solidFill>
                <a:latin typeface="Arial"/>
              </a:rPr>
              <a:t>The survey closes </a:t>
            </a:r>
            <a:r>
              <a:rPr lang="en-US" sz="2300" b="1" dirty="0">
                <a:solidFill>
                  <a:srgbClr val="FF0000"/>
                </a:solidFill>
                <a:latin typeface="Arial"/>
              </a:rPr>
              <a:t>Friday,</a:t>
            </a:r>
            <a:r>
              <a:rPr lang="en-US" b="1" dirty="0">
                <a:solidFill>
                  <a:srgbClr val="FF0000"/>
                </a:solidFill>
                <a:latin typeface="Arial"/>
              </a:rPr>
              <a:t> </a:t>
            </a:r>
            <a:r>
              <a:rPr lang="en-US" sz="4500" b="1" dirty="0">
                <a:latin typeface="Arial"/>
              </a:rPr>
              <a:t>October 12, 2018 </a:t>
            </a:r>
            <a:r>
              <a:rPr lang="en-US" sz="2300" dirty="0">
                <a:solidFill>
                  <a:srgbClr val="FF0000"/>
                </a:solidFill>
                <a:latin typeface="Arial"/>
              </a:rPr>
              <a:t>at 12:30 am EDT.</a:t>
            </a:r>
          </a:p>
          <a:p>
            <a:pPr marL="0" indent="0" defTabSz="342892">
              <a:spcBef>
                <a:spcPts val="0"/>
              </a:spcBef>
              <a:spcAft>
                <a:spcPts val="1800"/>
              </a:spcAft>
              <a:buNone/>
              <a:defRPr/>
            </a:pPr>
            <a:r>
              <a:rPr lang="en-US" sz="2100" dirty="0">
                <a:solidFill>
                  <a:srgbClr val="0065B0"/>
                </a:solidFill>
                <a:latin typeface="Arial"/>
                <a:cs typeface="Arial"/>
              </a:rPr>
              <a:t>The URL to the webinar survey/form </a:t>
            </a:r>
            <a:r>
              <a:rPr lang="en-US" sz="2100" u="sng" dirty="0">
                <a:latin typeface="Arial"/>
                <a:cs typeface="Arial"/>
                <a:hlinkClick r:id="rId3"/>
              </a:rPr>
              <a:t>https://www.research.net/r/AAH1809</a:t>
            </a:r>
            <a:r>
              <a:rPr lang="en-US" sz="2100" dirty="0">
                <a:latin typeface="Arial"/>
                <a:cs typeface="Arial"/>
              </a:rPr>
              <a:t> </a:t>
            </a:r>
            <a:r>
              <a:rPr lang="en-US" sz="2100" dirty="0">
                <a:solidFill>
                  <a:srgbClr val="0065B0"/>
                </a:solidFill>
                <a:latin typeface="Arial"/>
                <a:cs typeface="Arial"/>
              </a:rPr>
              <a:t>will be emailed to the person who registered your site. </a:t>
            </a:r>
          </a:p>
          <a:p>
            <a:pPr marL="0" indent="0" defTabSz="342892">
              <a:spcBef>
                <a:spcPts val="0"/>
              </a:spcBef>
              <a:spcAft>
                <a:spcPts val="1350"/>
              </a:spcAft>
              <a:buNone/>
              <a:defRPr/>
            </a:pPr>
            <a:r>
              <a:rPr lang="en-US" sz="2300" dirty="0">
                <a:solidFill>
                  <a:sysClr val="windowText" lastClr="000000"/>
                </a:solidFill>
                <a:latin typeface="Arial"/>
              </a:rPr>
              <a:t>More continuing education questions?  Email . . . </a:t>
            </a:r>
            <a:r>
              <a:rPr lang="en-US" sz="2300" dirty="0">
                <a:solidFill>
                  <a:sysClr val="windowText" lastClr="000000"/>
                </a:solidFill>
                <a:latin typeface="Arial"/>
                <a:hlinkClick r:id="rId4"/>
              </a:rPr>
              <a:t>knowledgecommunit</a:t>
            </a:r>
            <a:r>
              <a:rPr lang="en-US" sz="2300" dirty="0">
                <a:solidFill>
                  <a:srgbClr val="6666FF"/>
                </a:solidFill>
                <a:latin typeface="Arial"/>
                <a:hlinkClick r:id="rId4"/>
              </a:rPr>
              <a:t>ies</a:t>
            </a:r>
            <a:r>
              <a:rPr lang="en-US" sz="2300" dirty="0">
                <a:solidFill>
                  <a:sysClr val="windowText" lastClr="000000"/>
                </a:solidFill>
                <a:latin typeface="Arial"/>
                <a:hlinkClick r:id="rId4"/>
              </a:rPr>
              <a:t>@aia.org</a:t>
            </a:r>
            <a:r>
              <a:rPr lang="en-US" sz="2300" dirty="0">
                <a:solidFill>
                  <a:sysClr val="windowText" lastClr="000000"/>
                </a:solidFill>
                <a:latin typeface="Arial"/>
              </a:rPr>
              <a:t>. </a:t>
            </a:r>
          </a:p>
          <a:p>
            <a:pPr marL="257168" indent="-257168" defTabSz="342892">
              <a:defRPr/>
            </a:pPr>
            <a:endParaRPr lang="en-US" dirty="0">
              <a:solidFill>
                <a:sysClr val="windowText" lastClr="000000"/>
              </a:solidFill>
              <a:latin typeface="Arial"/>
            </a:endParaRPr>
          </a:p>
        </p:txBody>
      </p:sp>
    </p:spTree>
    <p:extLst>
      <p:ext uri="{BB962C8B-B14F-4D97-AF65-F5344CB8AC3E}">
        <p14:creationId xmlns:p14="http://schemas.microsoft.com/office/powerpoint/2010/main" val="380455357"/>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400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964" y="0"/>
            <a:ext cx="8410073" cy="857250"/>
          </a:xfrm>
          <a:prstGeom prst="rect">
            <a:avLst/>
          </a:prstGeom>
        </p:spPr>
        <p:txBody>
          <a:bodyPr vert="horz" lIns="68579" tIns="34289" rIns="68579" bIns="34289" rtlCol="0" anchor="ctr">
            <a:no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892">
              <a:defRPr/>
            </a:pPr>
            <a:r>
              <a:rPr lang="en-US" sz="2800" dirty="0">
                <a:solidFill>
                  <a:sysClr val="windowText" lastClr="000000">
                    <a:lumMod val="50000"/>
                    <a:lumOff val="50000"/>
                  </a:sysClr>
                </a:solidFill>
                <a:latin typeface="Arial"/>
              </a:rPr>
              <a:t>Join us at The Academy of Architecture for Health!</a:t>
            </a:r>
            <a:endParaRPr lang="en-US" sz="2800" b="1" dirty="0">
              <a:solidFill>
                <a:sysClr val="windowText" lastClr="000000">
                  <a:lumMod val="50000"/>
                  <a:lumOff val="50000"/>
                </a:sysClr>
              </a:solidFill>
              <a:latin typeface="Arial"/>
            </a:endParaRPr>
          </a:p>
        </p:txBody>
      </p:sp>
      <p:sp>
        <p:nvSpPr>
          <p:cNvPr id="6" name="Content Placeholder 2"/>
          <p:cNvSpPr txBox="1">
            <a:spLocks/>
          </p:cNvSpPr>
          <p:nvPr/>
        </p:nvSpPr>
        <p:spPr>
          <a:xfrm>
            <a:off x="366964" y="751973"/>
            <a:ext cx="8410073" cy="3642054"/>
          </a:xfrm>
          <a:prstGeom prst="rect">
            <a:avLst/>
          </a:prstGeom>
        </p:spPr>
        <p:txBody>
          <a:bodyPr vert="horz" lIns="68579" tIns="34289" rIns="68579" bIns="34289"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892">
              <a:spcBef>
                <a:spcPts val="0"/>
              </a:spcBef>
              <a:spcAft>
                <a:spcPts val="450"/>
              </a:spcAft>
              <a:buNone/>
              <a:defRPr/>
            </a:pPr>
            <a:r>
              <a:rPr lang="en-US" sz="2400" b="1" dirty="0">
                <a:solidFill>
                  <a:sysClr val="windowText" lastClr="000000"/>
                </a:solidFill>
                <a:latin typeface="Arial"/>
              </a:rPr>
              <a:t>•	Receive Academy Update newsletters </a:t>
            </a:r>
          </a:p>
          <a:p>
            <a:pPr marL="0" indent="0" defTabSz="342892">
              <a:spcBef>
                <a:spcPts val="0"/>
              </a:spcBef>
              <a:spcAft>
                <a:spcPts val="450"/>
              </a:spcAft>
              <a:buNone/>
              <a:defRPr/>
            </a:pPr>
            <a:r>
              <a:rPr lang="en-US" sz="2400" b="1" dirty="0">
                <a:solidFill>
                  <a:sysClr val="windowText" lastClr="000000"/>
                </a:solidFill>
                <a:latin typeface="Arial"/>
              </a:rPr>
              <a:t>•	Access to resources </a:t>
            </a:r>
          </a:p>
          <a:p>
            <a:pPr marL="557199" lvl="1" indent="-257168" defTabSz="342892">
              <a:lnSpc>
                <a:spcPct val="120000"/>
              </a:lnSpc>
              <a:spcBef>
                <a:spcPts val="0"/>
              </a:spcBef>
              <a:spcAft>
                <a:spcPts val="450"/>
              </a:spcAft>
              <a:buFont typeface="Wingdings" panose="05000000000000000000" pitchFamily="2" charset="2"/>
              <a:buChar char="ü"/>
              <a:defRPr/>
            </a:pPr>
            <a:r>
              <a:rPr lang="en-US" dirty="0">
                <a:solidFill>
                  <a:srgbClr val="0065B0"/>
                </a:solidFill>
                <a:latin typeface="Arial"/>
              </a:rPr>
              <a:t>Knowledge Repository</a:t>
            </a:r>
          </a:p>
          <a:p>
            <a:pPr marL="557199" lvl="1" indent="-257168" defTabSz="342892">
              <a:lnSpc>
                <a:spcPct val="120000"/>
              </a:lnSpc>
              <a:spcBef>
                <a:spcPts val="0"/>
              </a:spcBef>
              <a:spcAft>
                <a:spcPts val="450"/>
              </a:spcAft>
              <a:buFont typeface="Wingdings" panose="05000000000000000000" pitchFamily="2" charset="2"/>
              <a:buChar char="ü"/>
              <a:defRPr/>
            </a:pPr>
            <a:r>
              <a:rPr lang="en-US" dirty="0">
                <a:solidFill>
                  <a:srgbClr val="0065B0"/>
                </a:solidFill>
                <a:latin typeface="Arial"/>
              </a:rPr>
              <a:t>Webinars</a:t>
            </a:r>
          </a:p>
          <a:p>
            <a:pPr marL="557199" lvl="1" indent="-257168" defTabSz="342892">
              <a:lnSpc>
                <a:spcPct val="120000"/>
              </a:lnSpc>
              <a:spcBef>
                <a:spcPts val="0"/>
              </a:spcBef>
              <a:spcAft>
                <a:spcPts val="450"/>
              </a:spcAft>
              <a:buFont typeface="Wingdings" panose="05000000000000000000" pitchFamily="2" charset="2"/>
              <a:buChar char="ü"/>
              <a:defRPr/>
            </a:pPr>
            <a:r>
              <a:rPr lang="en-US" dirty="0">
                <a:solidFill>
                  <a:srgbClr val="0065B0"/>
                </a:solidFill>
                <a:latin typeface="Arial"/>
              </a:rPr>
              <a:t>Award programs</a:t>
            </a:r>
          </a:p>
          <a:p>
            <a:pPr marL="557199" lvl="1" indent="-257168" defTabSz="342892">
              <a:lnSpc>
                <a:spcPct val="120000"/>
              </a:lnSpc>
              <a:spcBef>
                <a:spcPts val="0"/>
              </a:spcBef>
              <a:spcAft>
                <a:spcPts val="450"/>
              </a:spcAft>
              <a:buFont typeface="Wingdings" panose="05000000000000000000" pitchFamily="2" charset="2"/>
              <a:buChar char="ü"/>
              <a:defRPr/>
            </a:pPr>
            <a:r>
              <a:rPr lang="en-US" dirty="0">
                <a:solidFill>
                  <a:srgbClr val="0065B0"/>
                </a:solidFill>
                <a:latin typeface="Arial"/>
              </a:rPr>
              <a:t>Scholarships, Fellowships</a:t>
            </a:r>
          </a:p>
          <a:p>
            <a:pPr marL="557199" lvl="1" indent="-257168" defTabSz="342892">
              <a:lnSpc>
                <a:spcPct val="120000"/>
              </a:lnSpc>
              <a:spcBef>
                <a:spcPts val="0"/>
              </a:spcBef>
              <a:spcAft>
                <a:spcPts val="450"/>
              </a:spcAft>
              <a:buFont typeface="Wingdings" panose="05000000000000000000" pitchFamily="2" charset="2"/>
              <a:buChar char="ü"/>
              <a:defRPr/>
            </a:pPr>
            <a:r>
              <a:rPr lang="en-US" dirty="0">
                <a:solidFill>
                  <a:srgbClr val="0065B0"/>
                </a:solidFill>
                <a:latin typeface="Arial"/>
              </a:rPr>
              <a:t>Emerging professionals benefits</a:t>
            </a:r>
          </a:p>
          <a:p>
            <a:pPr marL="557199" lvl="1" indent="-257168" defTabSz="342892">
              <a:lnSpc>
                <a:spcPct val="120000"/>
              </a:lnSpc>
              <a:spcBef>
                <a:spcPts val="0"/>
              </a:spcBef>
              <a:spcAft>
                <a:spcPts val="450"/>
              </a:spcAft>
              <a:buFont typeface="Wingdings" panose="05000000000000000000" pitchFamily="2" charset="2"/>
              <a:buChar char="ü"/>
              <a:defRPr/>
            </a:pPr>
            <a:r>
              <a:rPr lang="en-US" dirty="0">
                <a:solidFill>
                  <a:srgbClr val="0065B0"/>
                </a:solidFill>
                <a:latin typeface="Arial"/>
              </a:rPr>
              <a:t>National and regional conferences and events</a:t>
            </a:r>
          </a:p>
          <a:p>
            <a:pPr marL="557199" lvl="1" indent="-257168" defTabSz="342892">
              <a:lnSpc>
                <a:spcPct val="120000"/>
              </a:lnSpc>
              <a:spcBef>
                <a:spcPts val="0"/>
              </a:spcBef>
              <a:spcAft>
                <a:spcPts val="450"/>
              </a:spcAft>
              <a:buFont typeface="Wingdings" panose="05000000000000000000" pitchFamily="2" charset="2"/>
              <a:buChar char="ü"/>
              <a:defRPr/>
            </a:pPr>
            <a:r>
              <a:rPr lang="en-US" dirty="0">
                <a:solidFill>
                  <a:srgbClr val="0065B0"/>
                </a:solidFill>
                <a:latin typeface="Arial"/>
              </a:rPr>
              <a:t>Social media, publications, blogs and Twitter </a:t>
            </a:r>
          </a:p>
        </p:txBody>
      </p:sp>
    </p:spTree>
    <p:extLst>
      <p:ext uri="{BB962C8B-B14F-4D97-AF65-F5344CB8AC3E}">
        <p14:creationId xmlns:p14="http://schemas.microsoft.com/office/powerpoint/2010/main" val="404017735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6499"/>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6749"/>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6999"/>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7249"/>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7499"/>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7749"/>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7999"/>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8324"/>
            <a:ext cx="8229600" cy="857250"/>
          </a:xfrm>
          <a:prstGeom prst="rect">
            <a:avLst/>
          </a:prstGeom>
        </p:spPr>
        <p:txBody>
          <a:bodyPr vert="horz" lIns="68579" tIns="34289" rIns="68579" bIns="34289" rtlCol="0" anchor="ctr">
            <a:normAutofit fontScale="92500"/>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892">
              <a:defRPr/>
            </a:pPr>
            <a:r>
              <a:rPr lang="en-US" dirty="0">
                <a:solidFill>
                  <a:sysClr val="windowText" lastClr="000000">
                    <a:lumMod val="50000"/>
                    <a:lumOff val="50000"/>
                  </a:sysClr>
                </a:solidFill>
                <a:latin typeface="Arial"/>
              </a:rPr>
              <a:t>To join us or update your account go to . .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410" y="1105708"/>
            <a:ext cx="6031723" cy="3163202"/>
          </a:xfrm>
          <a:prstGeom prst="rect">
            <a:avLst/>
          </a:prstGeom>
        </p:spPr>
      </p:pic>
      <p:sp>
        <p:nvSpPr>
          <p:cNvPr id="8" name="TextBox 7"/>
          <p:cNvSpPr txBox="1"/>
          <p:nvPr/>
        </p:nvSpPr>
        <p:spPr>
          <a:xfrm>
            <a:off x="457201" y="667129"/>
            <a:ext cx="2609491" cy="438581"/>
          </a:xfrm>
          <a:prstGeom prst="rect">
            <a:avLst/>
          </a:prstGeom>
          <a:solidFill>
            <a:srgbClr val="FFFF00"/>
          </a:solidFill>
        </p:spPr>
        <p:txBody>
          <a:bodyPr wrap="square" lIns="68579" tIns="34289" rIns="68579" bIns="34289" rtlCol="0">
            <a:spAutoFit/>
          </a:bodyPr>
          <a:lstStyle/>
          <a:p>
            <a:r>
              <a:rPr lang="en-US" sz="2400" b="1" dirty="0">
                <a:solidFill>
                  <a:prstClr val="black"/>
                </a:solidFill>
                <a:latin typeface="Arial"/>
              </a:rPr>
              <a:t>www.aia.org/aah</a:t>
            </a:r>
          </a:p>
        </p:txBody>
      </p:sp>
      <p:cxnSp>
        <p:nvCxnSpPr>
          <p:cNvPr id="9" name="Straight Arrow Connector 8"/>
          <p:cNvCxnSpPr/>
          <p:nvPr/>
        </p:nvCxnSpPr>
        <p:spPr>
          <a:xfrm flipH="1" flipV="1">
            <a:off x="6845968" y="4180468"/>
            <a:ext cx="208604" cy="138500"/>
          </a:xfrm>
          <a:prstGeom prst="straightConnector1">
            <a:avLst/>
          </a:prstGeom>
          <a:noFill/>
          <a:ln w="6350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10" name="TextBox 9"/>
          <p:cNvSpPr txBox="1"/>
          <p:nvPr/>
        </p:nvSpPr>
        <p:spPr>
          <a:xfrm>
            <a:off x="7144809" y="4180469"/>
            <a:ext cx="1600714" cy="438581"/>
          </a:xfrm>
          <a:prstGeom prst="rect">
            <a:avLst/>
          </a:prstGeom>
          <a:solidFill>
            <a:srgbClr val="FFFF00"/>
          </a:solidFill>
        </p:spPr>
        <p:txBody>
          <a:bodyPr wrap="square" lIns="68579" tIns="34289" rIns="68579" bIns="34289" rtlCol="0">
            <a:spAutoFit/>
          </a:bodyPr>
          <a:lstStyle/>
          <a:p>
            <a:r>
              <a:rPr lang="en-US" sz="2400" dirty="0">
                <a:solidFill>
                  <a:prstClr val="black"/>
                </a:solidFill>
                <a:latin typeface="Arial"/>
              </a:rPr>
              <a:t>Click here </a:t>
            </a:r>
          </a:p>
        </p:txBody>
      </p:sp>
    </p:spTree>
    <p:extLst>
      <p:ext uri="{BB962C8B-B14F-4D97-AF65-F5344CB8AC3E}">
        <p14:creationId xmlns:p14="http://schemas.microsoft.com/office/powerpoint/2010/main" val="65107698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799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7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492370" y="0"/>
            <a:ext cx="8229600" cy="857250"/>
          </a:xfrm>
          <a:prstGeom prst="rect">
            <a:avLst/>
          </a:prstGeom>
        </p:spPr>
        <p:txBody>
          <a:bodyPr vert="horz" lIns="68579" tIns="34289" rIns="68579" bIns="34289"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892">
              <a:defRPr/>
            </a:pPr>
            <a:r>
              <a:rPr lang="en-US" dirty="0">
                <a:solidFill>
                  <a:sysClr val="windowText" lastClr="000000">
                    <a:lumMod val="50000"/>
                    <a:lumOff val="50000"/>
                  </a:sysClr>
                </a:solidFill>
                <a:latin typeface="Arial"/>
              </a:rPr>
              <a:t>Upcoming Webinars* </a:t>
            </a:r>
          </a:p>
        </p:txBody>
      </p:sp>
      <p:graphicFrame>
        <p:nvGraphicFramePr>
          <p:cNvPr id="7" name="Content Placeholder 7"/>
          <p:cNvGraphicFramePr>
            <a:graphicFrameLocks/>
          </p:cNvGraphicFramePr>
          <p:nvPr>
            <p:extLst>
              <p:ext uri="{D42A27DB-BD31-4B8C-83A1-F6EECF244321}">
                <p14:modId xmlns:p14="http://schemas.microsoft.com/office/powerpoint/2010/main" val="2983812768"/>
              </p:ext>
            </p:extLst>
          </p:nvPr>
        </p:nvGraphicFramePr>
        <p:xfrm>
          <a:off x="492370" y="870475"/>
          <a:ext cx="8042030" cy="2862326"/>
        </p:xfrm>
        <a:graphic>
          <a:graphicData uri="http://schemas.openxmlformats.org/drawingml/2006/table">
            <a:tbl>
              <a:tblPr/>
              <a:tblGrid>
                <a:gridCol w="688803">
                  <a:extLst>
                    <a:ext uri="{9D8B030D-6E8A-4147-A177-3AD203B41FA5}">
                      <a16:colId xmlns:a16="http://schemas.microsoft.com/office/drawing/2014/main" xmlns="" val="20000"/>
                    </a:ext>
                  </a:extLst>
                </a:gridCol>
                <a:gridCol w="2752939">
                  <a:extLst>
                    <a:ext uri="{9D8B030D-6E8A-4147-A177-3AD203B41FA5}">
                      <a16:colId xmlns:a16="http://schemas.microsoft.com/office/drawing/2014/main" xmlns="" val="20001"/>
                    </a:ext>
                  </a:extLst>
                </a:gridCol>
                <a:gridCol w="4600288">
                  <a:extLst>
                    <a:ext uri="{9D8B030D-6E8A-4147-A177-3AD203B41FA5}">
                      <a16:colId xmlns:a16="http://schemas.microsoft.com/office/drawing/2014/main" xmlns="" val="20002"/>
                    </a:ext>
                  </a:extLst>
                </a:gridCol>
              </a:tblGrid>
              <a:tr h="3596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2100" b="1" dirty="0">
                          <a:latin typeface="Calibri"/>
                          <a:ea typeface="Times New Roman"/>
                          <a:cs typeface="Times New Roman"/>
                        </a:rPr>
                        <a:t>Date</a:t>
                      </a:r>
                      <a:endParaRPr lang="en-US" sz="2100" dirty="0">
                        <a:latin typeface="Calibri"/>
                        <a:ea typeface="Calibri"/>
                        <a:cs typeface="Times New Roman"/>
                      </a:endParaRPr>
                    </a:p>
                  </a:txBody>
                  <a:tcPr marL="50263" marR="502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2100" b="1" dirty="0">
                          <a:latin typeface="Calibri"/>
                          <a:ea typeface="Times New Roman"/>
                          <a:cs typeface="Times New Roman"/>
                        </a:rPr>
                        <a:t>Series</a:t>
                      </a:r>
                      <a:endParaRPr lang="en-US" sz="2100" dirty="0">
                        <a:latin typeface="Calibri"/>
                        <a:ea typeface="Calibri"/>
                        <a:cs typeface="Times New Roman"/>
                      </a:endParaRPr>
                    </a:p>
                  </a:txBody>
                  <a:tcPr marL="50263" marR="502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100" b="1" dirty="0">
                          <a:latin typeface="Calibri"/>
                          <a:ea typeface="Times New Roman"/>
                          <a:cs typeface="Times New Roman"/>
                        </a:rPr>
                        <a:t>Topic</a:t>
                      </a:r>
                      <a:endParaRPr lang="en-US" sz="2100" dirty="0">
                        <a:latin typeface="Calibri"/>
                        <a:ea typeface="Calibri"/>
                        <a:cs typeface="Times New Roman"/>
                      </a:endParaRPr>
                    </a:p>
                  </a:txBody>
                  <a:tcPr marL="50263" marR="502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xmlns="" val="10000"/>
                  </a:ext>
                </a:extLst>
              </a:tr>
              <a:tr h="602979">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100" b="1" i="0" u="none" strike="noStrike" baseline="0" dirty="0">
                          <a:solidFill>
                            <a:srgbClr val="0070C0"/>
                          </a:solidFill>
                          <a:effectLst/>
                          <a:latin typeface="Arial Narrow" panose="020B0606020202030204" pitchFamily="34" charset="0"/>
                        </a:rPr>
                        <a:t>11/06</a:t>
                      </a:r>
                    </a:p>
                  </a:txBody>
                  <a:tcPr marL="5585" marR="5585" marT="5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b="1" i="0" kern="1200" baseline="0" dirty="0">
                          <a:solidFill>
                            <a:srgbClr val="0070C0"/>
                          </a:solidFill>
                          <a:latin typeface="Arial Narrow" panose="020B0606020202030204" pitchFamily="34" charset="0"/>
                          <a:ea typeface="+mn-ea"/>
                          <a:cs typeface="+mn-cs"/>
                        </a:rPr>
                        <a:t>Out-of-the-Box Series</a:t>
                      </a:r>
                    </a:p>
                  </a:txBody>
                  <a:tcPr marL="50263" marR="502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0000"/>
                        </a:lnSpc>
                        <a:spcBef>
                          <a:spcPts val="0"/>
                        </a:spcBef>
                        <a:spcAft>
                          <a:spcPts val="0"/>
                        </a:spcAft>
                      </a:pPr>
                      <a:r>
                        <a:rPr lang="en-US" sz="2100" b="1" i="0" kern="1200" baseline="0">
                          <a:solidFill>
                            <a:schemeClr val="tx1"/>
                          </a:solidFill>
                          <a:latin typeface="Arial Narrow" panose="020B0606020202030204" pitchFamily="34" charset="0"/>
                          <a:ea typeface="+mn-ea"/>
                          <a:cs typeface="+mn-cs"/>
                        </a:rPr>
                        <a:t>The Creative Challenge in Healthcare Design </a:t>
                      </a:r>
                      <a:endParaRPr lang="en-US" sz="2100" b="1" i="0" kern="1200" baseline="0" dirty="0">
                        <a:solidFill>
                          <a:schemeClr val="tx1"/>
                        </a:solidFill>
                        <a:latin typeface="Arial Narrow" panose="020B0606020202030204" pitchFamily="34" charset="0"/>
                        <a:ea typeface="+mn-ea"/>
                        <a:cs typeface="+mn-cs"/>
                      </a:endParaRPr>
                    </a:p>
                  </a:txBody>
                  <a:tcPr marL="50263" marR="502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94069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100" b="1" i="0" u="none" strike="noStrike" baseline="0" dirty="0">
                          <a:solidFill>
                            <a:srgbClr val="0070C0"/>
                          </a:solidFill>
                          <a:effectLst/>
                          <a:latin typeface="Arial Narrow" panose="020B0606020202030204" pitchFamily="34" charset="0"/>
                        </a:rPr>
                        <a:t>12/11</a:t>
                      </a:r>
                    </a:p>
                  </a:txBody>
                  <a:tcPr marL="5585" marR="5585" marT="5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b="1" i="0" kern="1200" baseline="0" dirty="0">
                          <a:solidFill>
                            <a:srgbClr val="0070C0"/>
                          </a:solidFill>
                          <a:latin typeface="Arial Narrow" panose="020B0606020202030204" pitchFamily="34" charset="0"/>
                          <a:ea typeface="+mn-ea"/>
                          <a:cs typeface="+mn-cs"/>
                        </a:rPr>
                        <a:t>HC 101Series</a:t>
                      </a:r>
                    </a:p>
                  </a:txBody>
                  <a:tcPr marL="50263" marR="502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i="0" kern="1200" baseline="0" dirty="0">
                          <a:solidFill>
                            <a:schemeClr val="tx1"/>
                          </a:solidFill>
                          <a:latin typeface="Arial Narrow" panose="020B0606020202030204" pitchFamily="34" charset="0"/>
                          <a:ea typeface="+mn-ea"/>
                          <a:cs typeface="+mn-cs"/>
                        </a:rPr>
                        <a:t>Design and Implementation of Secure Exam Rooms in Emergency Departments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b="1" i="0" kern="1200" baseline="0" dirty="0">
                        <a:solidFill>
                          <a:schemeClr val="tx1"/>
                        </a:solidFill>
                        <a:latin typeface="Arial Narrow" panose="020B0606020202030204" pitchFamily="34" charset="0"/>
                        <a:ea typeface="+mn-ea"/>
                        <a:cs typeface="+mn-cs"/>
                      </a:endParaRPr>
                    </a:p>
                  </a:txBody>
                  <a:tcPr marL="50263" marR="502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8940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100" b="1" i="0" u="none" strike="noStrike" baseline="0" dirty="0">
                          <a:solidFill>
                            <a:srgbClr val="0070C0"/>
                          </a:solidFill>
                          <a:effectLst/>
                          <a:latin typeface="Arial Narrow" panose="020B0606020202030204" pitchFamily="34" charset="0"/>
                        </a:rPr>
                        <a:t>02/12</a:t>
                      </a:r>
                    </a:p>
                  </a:txBody>
                  <a:tcPr marL="5585" marR="5585" marT="55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b="1" i="0" kern="1200" baseline="0" dirty="0">
                          <a:solidFill>
                            <a:srgbClr val="0070C0"/>
                          </a:solidFill>
                          <a:latin typeface="Arial Narrow" panose="020B0606020202030204" pitchFamily="34" charset="0"/>
                          <a:ea typeface="+mn-ea"/>
                          <a:cs typeface="+mn-cs"/>
                        </a:rPr>
                        <a:t>Beyond the Basics Series</a:t>
                      </a:r>
                    </a:p>
                  </a:txBody>
                  <a:tcPr marL="50263" marR="502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i="0" kern="1200" baseline="0" dirty="0">
                          <a:solidFill>
                            <a:schemeClr val="tx1"/>
                          </a:solidFill>
                          <a:latin typeface="Arial Narrow" panose="020B0606020202030204" pitchFamily="34" charset="0"/>
                          <a:ea typeface="+mn-ea"/>
                          <a:cs typeface="+mn-cs"/>
                        </a:rPr>
                        <a:t>Holding Ourselves to Higher Standards: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i="0" kern="1200" baseline="0" dirty="0">
                          <a:solidFill>
                            <a:schemeClr val="tx1"/>
                          </a:solidFill>
                          <a:latin typeface="Arial Narrow" panose="020B0606020202030204" pitchFamily="34" charset="0"/>
                          <a:ea typeface="+mn-ea"/>
                          <a:cs typeface="+mn-cs"/>
                        </a:rPr>
                        <a:t>Healthy Materials Every Time</a:t>
                      </a:r>
                    </a:p>
                  </a:txBody>
                  <a:tcPr marL="50263" marR="502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
        <p:nvSpPr>
          <p:cNvPr id="8" name="TextBox 2"/>
          <p:cNvSpPr txBox="1">
            <a:spLocks noChangeArrowheads="1"/>
          </p:cNvSpPr>
          <p:nvPr/>
        </p:nvSpPr>
        <p:spPr bwMode="auto">
          <a:xfrm>
            <a:off x="2006843" y="3866482"/>
            <a:ext cx="5200650"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9" tIns="34289" rIns="68579" bIns="3428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altLang="en-US" sz="1800" kern="0" dirty="0">
                <a:solidFill>
                  <a:prstClr val="black"/>
                </a:solidFill>
              </a:rPr>
              <a:t>*Dates and topics are subject to change</a:t>
            </a:r>
          </a:p>
        </p:txBody>
      </p:sp>
      <p:sp>
        <p:nvSpPr>
          <p:cNvPr id="9" name="Content Placeholder 6"/>
          <p:cNvSpPr txBox="1">
            <a:spLocks/>
          </p:cNvSpPr>
          <p:nvPr/>
        </p:nvSpPr>
        <p:spPr>
          <a:xfrm>
            <a:off x="915124" y="4152556"/>
            <a:ext cx="7384093" cy="414210"/>
          </a:xfrm>
          <a:prstGeom prst="rect">
            <a:avLst/>
          </a:prstGeom>
        </p:spPr>
        <p:txBody>
          <a:bodyPr vert="horz" lIns="68579" tIns="34289" rIns="68579" bIns="34289" rtlCol="0">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92">
              <a:buNone/>
              <a:defRPr/>
            </a:pPr>
            <a:r>
              <a:rPr lang="en-US" dirty="0">
                <a:solidFill>
                  <a:sysClr val="windowText" lastClr="000000"/>
                </a:solidFill>
                <a:latin typeface="Arial"/>
              </a:rPr>
              <a:t>Visit </a:t>
            </a:r>
            <a:r>
              <a:rPr lang="en-US" dirty="0">
                <a:solidFill>
                  <a:sysClr val="windowText" lastClr="000000"/>
                </a:solidFill>
                <a:latin typeface="Arial"/>
                <a:hlinkClick r:id="rId3"/>
              </a:rPr>
              <a:t>www.aia.org/aah</a:t>
            </a:r>
            <a:r>
              <a:rPr lang="en-US" dirty="0">
                <a:solidFill>
                  <a:sysClr val="windowText" lastClr="000000"/>
                </a:solidFill>
                <a:latin typeface="Arial"/>
              </a:rPr>
              <a:t> for more information and to register. </a:t>
            </a:r>
          </a:p>
        </p:txBody>
      </p:sp>
    </p:spTree>
    <p:extLst>
      <p:ext uri="{BB962C8B-B14F-4D97-AF65-F5344CB8AC3E}">
        <p14:creationId xmlns:p14="http://schemas.microsoft.com/office/powerpoint/2010/main" val="365265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30373" y="114181"/>
            <a:ext cx="6172200" cy="536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9" tIns="34289" rIns="68579" bIns="34289"/>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42892" eaLnBrk="1" fontAlgn="base" hangingPunct="1">
              <a:spcBef>
                <a:spcPct val="0"/>
              </a:spcBef>
              <a:spcAft>
                <a:spcPct val="0"/>
              </a:spcAft>
              <a:defRPr/>
            </a:pPr>
            <a:r>
              <a:rPr lang="en-US" altLang="en-US" sz="2700" kern="0" dirty="0">
                <a:solidFill>
                  <a:srgbClr val="7F7F7F"/>
                </a:solidFill>
              </a:rPr>
              <a:t>Compliance Statement</a:t>
            </a:r>
          </a:p>
        </p:txBody>
      </p:sp>
      <p:sp>
        <p:nvSpPr>
          <p:cNvPr id="7" name="Content Placeholder 2"/>
          <p:cNvSpPr txBox="1">
            <a:spLocks/>
          </p:cNvSpPr>
          <p:nvPr/>
        </p:nvSpPr>
        <p:spPr>
          <a:xfrm>
            <a:off x="330374" y="891176"/>
            <a:ext cx="8632000" cy="3193355"/>
          </a:xfrm>
          <a:prstGeom prst="rect">
            <a:avLst/>
          </a:prstGeom>
        </p:spPr>
        <p:txBody>
          <a:bodyPr lIns="68579" tIns="34289" rIns="68579" bIns="34289"/>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spcAft>
                <a:spcPts val="900"/>
              </a:spcAft>
              <a:buNone/>
              <a:defRPr/>
            </a:pPr>
            <a:r>
              <a:rPr lang="en-US" sz="2000" dirty="0">
                <a:solidFill>
                  <a:prstClr val="black"/>
                </a:solidFill>
                <a:latin typeface="Arial"/>
                <a:ea typeface="ＭＳ Ｐゴシック" pitchFamily="22" charset="-128"/>
              </a:rPr>
              <a:t>“AIA Knowledge” is a Registered Provider with The American Institute of Architects Continuing Education Systems (AIA/CES).  Credit(s) earned on completion of this program will be reported to AIA/CES for AIA members.  Certificates of Completion for both AIA members and non-AIA members are available upon special request.</a:t>
            </a:r>
          </a:p>
          <a:p>
            <a:pPr marL="0" indent="0" eaLnBrk="1" hangingPunct="1">
              <a:spcBef>
                <a:spcPts val="0"/>
              </a:spcBef>
              <a:spcAft>
                <a:spcPts val="900"/>
              </a:spcAft>
              <a:buNone/>
              <a:defRPr/>
            </a:pPr>
            <a:r>
              <a:rPr lang="en-US" sz="2000" dirty="0">
                <a:solidFill>
                  <a:prstClr val="black"/>
                </a:solidFill>
                <a:latin typeface="Arial"/>
                <a:ea typeface="ＭＳ Ｐゴシック" pitchFamily="22" charset="-128"/>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p:txBody>
      </p:sp>
    </p:spTree>
    <p:extLst>
      <p:ext uri="{BB962C8B-B14F-4D97-AF65-F5344CB8AC3E}">
        <p14:creationId xmlns:p14="http://schemas.microsoft.com/office/powerpoint/2010/main" val="371157353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95074" y="204784"/>
            <a:ext cx="4711814" cy="536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8192" tIns="29096" rIns="58192" bIns="29096"/>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67374" eaLnBrk="1" fontAlgn="base" hangingPunct="1">
              <a:spcBef>
                <a:spcPct val="0"/>
              </a:spcBef>
              <a:spcAft>
                <a:spcPct val="0"/>
              </a:spcAft>
              <a:defRPr/>
            </a:pPr>
            <a:r>
              <a:rPr lang="en-US" altLang="en-US" sz="2300" kern="0" dirty="0">
                <a:solidFill>
                  <a:srgbClr val="7F7F7F"/>
                </a:solidFill>
              </a:rPr>
              <a:t>AIA/CES Reporting Details</a:t>
            </a:r>
          </a:p>
        </p:txBody>
      </p:sp>
      <p:sp>
        <p:nvSpPr>
          <p:cNvPr id="5" name="Text Placeholder 6"/>
          <p:cNvSpPr txBox="1">
            <a:spLocks/>
          </p:cNvSpPr>
          <p:nvPr/>
        </p:nvSpPr>
        <p:spPr>
          <a:xfrm>
            <a:off x="395076" y="741758"/>
            <a:ext cx="4968127" cy="857249"/>
          </a:xfrm>
          <a:prstGeom prst="rect">
            <a:avLst/>
          </a:prstGeom>
          <a:noFill/>
        </p:spPr>
        <p:txBody>
          <a:bodyPr vert="horz" lIns="58192" tIns="29096" rIns="58192" bIns="29096"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43580" defTabSz="734748">
              <a:spcAft>
                <a:spcPts val="764"/>
              </a:spcAft>
              <a:defRPr/>
            </a:pPr>
            <a:r>
              <a:rPr lang="en-US" sz="1500" dirty="0">
                <a:solidFill>
                  <a:prstClr val="black"/>
                </a:solidFill>
                <a:latin typeface="Arial"/>
              </a:rPr>
              <a:t>All attendees will be eligible to receive:</a:t>
            </a:r>
            <a:br>
              <a:rPr lang="en-US" sz="1500" dirty="0">
                <a:solidFill>
                  <a:prstClr val="black"/>
                </a:solidFill>
                <a:latin typeface="Arial"/>
              </a:rPr>
            </a:br>
            <a:r>
              <a:rPr lang="en-US" sz="1500" dirty="0">
                <a:solidFill>
                  <a:prstClr val="black"/>
                </a:solidFill>
                <a:latin typeface="Arial"/>
              </a:rPr>
              <a:t>1 AIA LU/HSW (AIA continuing education)</a:t>
            </a:r>
          </a:p>
        </p:txBody>
      </p:sp>
      <p:sp>
        <p:nvSpPr>
          <p:cNvPr id="8" name="Content Placeholder 2"/>
          <p:cNvSpPr txBox="1">
            <a:spLocks/>
          </p:cNvSpPr>
          <p:nvPr/>
        </p:nvSpPr>
        <p:spPr>
          <a:xfrm>
            <a:off x="395076" y="1764983"/>
            <a:ext cx="8210083" cy="2171175"/>
          </a:xfrm>
          <a:prstGeom prst="rect">
            <a:avLst/>
          </a:prstGeom>
        </p:spPr>
        <p:txBody>
          <a:bodyPr lIns="58192" tIns="29096" rIns="58192" bIns="29096"/>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67374">
              <a:spcBef>
                <a:spcPts val="0"/>
              </a:spcBef>
              <a:spcAft>
                <a:spcPts val="764"/>
              </a:spcAft>
              <a:buNone/>
              <a:defRPr/>
            </a:pPr>
            <a:r>
              <a:rPr lang="en-US" sz="2000" dirty="0">
                <a:solidFill>
                  <a:prstClr val="black"/>
                </a:solidFill>
                <a:latin typeface="Arial"/>
              </a:rPr>
              <a:t>In order to receive credit, each attendee must complete the webinar survey/report form </a:t>
            </a:r>
            <a:r>
              <a:rPr lang="en-US" sz="2000" b="1" dirty="0">
                <a:solidFill>
                  <a:prstClr val="black"/>
                </a:solidFill>
                <a:latin typeface="Arial"/>
              </a:rPr>
              <a:t>at the conclusion of the presentation</a:t>
            </a:r>
            <a:r>
              <a:rPr lang="en-US" sz="2000" dirty="0">
                <a:solidFill>
                  <a:prstClr val="black"/>
                </a:solidFill>
                <a:latin typeface="Arial"/>
              </a:rPr>
              <a:t>.</a:t>
            </a:r>
          </a:p>
          <a:p>
            <a:pPr marL="0" indent="0" defTabSz="367374">
              <a:spcBef>
                <a:spcPts val="0"/>
              </a:spcBef>
              <a:spcAft>
                <a:spcPts val="764"/>
              </a:spcAft>
              <a:buNone/>
              <a:defRPr/>
            </a:pPr>
            <a:r>
              <a:rPr lang="en-US" sz="2000" dirty="0">
                <a:solidFill>
                  <a:prstClr val="black"/>
                </a:solidFill>
                <a:latin typeface="Arial"/>
              </a:rPr>
              <a:t>Follow the link provided:</a:t>
            </a:r>
          </a:p>
          <a:p>
            <a:pPr marL="292975" indent="-171744" defTabSz="367374">
              <a:spcBef>
                <a:spcPts val="0"/>
              </a:spcBef>
              <a:spcAft>
                <a:spcPts val="764"/>
              </a:spcAft>
              <a:defRPr/>
            </a:pPr>
            <a:r>
              <a:rPr lang="en-US" sz="2000" b="1" dirty="0">
                <a:solidFill>
                  <a:prstClr val="black"/>
                </a:solidFill>
                <a:latin typeface="Arial"/>
              </a:rPr>
              <a:t>in the Chat box </a:t>
            </a:r>
            <a:r>
              <a:rPr lang="en-US" sz="2000" dirty="0">
                <a:solidFill>
                  <a:prstClr val="black"/>
                </a:solidFill>
                <a:latin typeface="Arial"/>
              </a:rPr>
              <a:t>at the conclusion of the live presentation; </a:t>
            </a:r>
          </a:p>
          <a:p>
            <a:pPr marL="292975" indent="-171744" defTabSz="367374">
              <a:spcBef>
                <a:spcPts val="0"/>
              </a:spcBef>
              <a:spcAft>
                <a:spcPts val="764"/>
              </a:spcAft>
              <a:defRPr/>
            </a:pPr>
            <a:r>
              <a:rPr lang="en-US" sz="2000" b="1" dirty="0">
                <a:solidFill>
                  <a:prstClr val="black"/>
                </a:solidFill>
                <a:latin typeface="Arial"/>
              </a:rPr>
              <a:t>in the follow-up email </a:t>
            </a:r>
            <a:r>
              <a:rPr lang="en-US" sz="2000" dirty="0">
                <a:solidFill>
                  <a:prstClr val="black"/>
                </a:solidFill>
                <a:latin typeface="Arial"/>
              </a:rPr>
              <a:t>you (</a:t>
            </a:r>
            <a:r>
              <a:rPr lang="en-US" sz="2000" i="1" dirty="0">
                <a:solidFill>
                  <a:prstClr val="black"/>
                </a:solidFill>
                <a:latin typeface="Arial"/>
              </a:rPr>
              <a:t>or the person who registered your site</a:t>
            </a:r>
            <a:r>
              <a:rPr lang="en-US" sz="2000" dirty="0">
                <a:solidFill>
                  <a:prstClr val="black"/>
                </a:solidFill>
                <a:latin typeface="Arial"/>
              </a:rPr>
              <a:t>) will receive one hour after the webinar. </a:t>
            </a: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510" y="741757"/>
            <a:ext cx="828150" cy="815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3008062"/>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66873" y="114181"/>
            <a:ext cx="6172200" cy="536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9" tIns="34289" rIns="68579" bIns="34289"/>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42892" eaLnBrk="1" fontAlgn="base" hangingPunct="1">
              <a:spcBef>
                <a:spcPct val="0"/>
              </a:spcBef>
              <a:spcAft>
                <a:spcPct val="0"/>
              </a:spcAft>
              <a:defRPr/>
            </a:pPr>
            <a:r>
              <a:rPr lang="en-US" altLang="en-US" sz="2800" kern="0" dirty="0">
                <a:solidFill>
                  <a:srgbClr val="7F7F7F"/>
                </a:solidFill>
              </a:rPr>
              <a:t>Questions?</a:t>
            </a:r>
          </a:p>
        </p:txBody>
      </p:sp>
      <p:sp>
        <p:nvSpPr>
          <p:cNvPr id="7" name="Content Placeholder 2"/>
          <p:cNvSpPr txBox="1">
            <a:spLocks/>
          </p:cNvSpPr>
          <p:nvPr/>
        </p:nvSpPr>
        <p:spPr>
          <a:xfrm>
            <a:off x="330375" y="1069157"/>
            <a:ext cx="4318501" cy="3015372"/>
          </a:xfrm>
          <a:prstGeom prst="rect">
            <a:avLst/>
          </a:prstGeom>
        </p:spPr>
        <p:txBody>
          <a:bodyPr lIns="68579" tIns="34289" rIns="68579" bIns="34289"/>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rgbClr val="000000"/>
                </a:solidFill>
                <a:latin typeface="Arial"/>
                <a:ea typeface="MS PGothic" pitchFamily="34" charset="-128"/>
              </a:rPr>
              <a:t>Submit a question to the moderator via the chat box.</a:t>
            </a:r>
          </a:p>
          <a:p>
            <a:pPr marL="0" indent="0">
              <a:buNone/>
            </a:pPr>
            <a:endParaRPr lang="en-US" sz="2000" dirty="0">
              <a:solidFill>
                <a:srgbClr val="000000"/>
              </a:solidFill>
              <a:latin typeface="Arial"/>
              <a:ea typeface="MS PGothic" pitchFamily="34" charset="-128"/>
            </a:endParaRPr>
          </a:p>
          <a:p>
            <a:pPr marL="0" indent="0">
              <a:buNone/>
            </a:pPr>
            <a:r>
              <a:rPr lang="en-US" sz="2000" dirty="0">
                <a:solidFill>
                  <a:srgbClr val="000000"/>
                </a:solidFill>
                <a:latin typeface="Arial"/>
                <a:ea typeface="MS PGothic" pitchFamily="34" charset="-128"/>
              </a:rPr>
              <a:t>Content-related questions will be answered during the Q&amp;A portion at the end as time allows. </a:t>
            </a:r>
          </a:p>
          <a:p>
            <a:pPr marL="0" indent="0">
              <a:buNone/>
            </a:pPr>
            <a:endParaRPr lang="en-US" sz="2000" dirty="0">
              <a:solidFill>
                <a:srgbClr val="000000"/>
              </a:solidFill>
              <a:latin typeface="Arial"/>
              <a:ea typeface="MS PGothic" pitchFamily="34" charset="-128"/>
            </a:endParaRPr>
          </a:p>
          <a:p>
            <a:pPr marL="0" indent="0">
              <a:buNone/>
            </a:pPr>
            <a:r>
              <a:rPr lang="en-US" sz="2000" dirty="0">
                <a:solidFill>
                  <a:srgbClr val="000000"/>
                </a:solidFill>
                <a:latin typeface="Arial"/>
                <a:ea typeface="MS PGothic" pitchFamily="34" charset="-128"/>
              </a:rPr>
              <a:t>Tech support questions will be answered by AIA staff promptly.</a:t>
            </a: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1672" y="1017967"/>
            <a:ext cx="1957388" cy="1900238"/>
          </a:xfrm>
          <a:prstGeom prst="rect">
            <a:avLst/>
          </a:prstGeom>
          <a:noFill/>
          <a:ln w="9525">
            <a:solidFill>
              <a:srgbClr val="4F81BD"/>
            </a:solidFill>
            <a:miter lim="800000"/>
            <a:headEnd/>
            <a:tailEnd/>
          </a:ln>
          <a:extLst>
            <a:ext uri="{909E8E84-426E-40dd-AFC4-6F175D3DCCD1}">
              <a14:hiddenFill xmlns:a14="http://schemas.microsoft.com/office/drawing/2010/main" xmlns="">
                <a:solidFill>
                  <a:srgbClr val="FFFFFF"/>
                </a:solidFill>
              </a14:hiddenFill>
            </a:ext>
          </a:extLst>
        </p:spPr>
      </p:pic>
      <p:cxnSp>
        <p:nvCxnSpPr>
          <p:cNvPr id="11" name="Straight Arrow Connector 10"/>
          <p:cNvCxnSpPr/>
          <p:nvPr/>
        </p:nvCxnSpPr>
        <p:spPr>
          <a:xfrm>
            <a:off x="4563908" y="1464153"/>
            <a:ext cx="1200150" cy="0"/>
          </a:xfrm>
          <a:prstGeom prst="straightConnector1">
            <a:avLst/>
          </a:prstGeom>
          <a:noFill/>
          <a:ln w="57150" cap="flat" cmpd="sng" algn="ctr">
            <a:solidFill>
              <a:srgbClr val="FF0000"/>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90760286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cintosh HD:Users:ritaho:Desktop:AAH:Webinar:2018:20181009 (CS) Award-winning Overseas Projects:Bio:John Lyo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363" y="2222766"/>
            <a:ext cx="1566782" cy="881909"/>
          </a:xfrm>
          <a:prstGeom prst="rect">
            <a:avLst/>
          </a:prstGeom>
          <a:noFill/>
          <a:ln>
            <a:noFill/>
          </a:ln>
        </p:spPr>
      </p:pic>
      <p:sp>
        <p:nvSpPr>
          <p:cNvPr id="6" name="Title 1"/>
          <p:cNvSpPr txBox="1">
            <a:spLocks/>
          </p:cNvSpPr>
          <p:nvPr/>
        </p:nvSpPr>
        <p:spPr>
          <a:xfrm>
            <a:off x="457200" y="132347"/>
            <a:ext cx="8229600" cy="857250"/>
          </a:xfrm>
          <a:prstGeom prst="rect">
            <a:avLst/>
          </a:prstGeom>
        </p:spPr>
        <p:txBody>
          <a:bodyPr vert="horz" lIns="68579" tIns="34289" rIns="68579" bIns="34289" rtlCol="0" anchor="ctr">
            <a:no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lvl="0">
              <a:defRPr/>
            </a:pPr>
            <a:r>
              <a:rPr lang="en-US" sz="2800" dirty="0">
                <a:solidFill>
                  <a:sysClr val="windowText" lastClr="000000">
                    <a:lumMod val="50000"/>
                    <a:lumOff val="50000"/>
                  </a:sysClr>
                </a:solidFill>
                <a:latin typeface="Arial"/>
              </a:rPr>
              <a:t>Award Winning Project from China</a:t>
            </a:r>
          </a:p>
          <a:p>
            <a:pPr lvl="0">
              <a:defRPr/>
            </a:pPr>
            <a:r>
              <a:rPr lang="en-US" sz="2800" dirty="0">
                <a:solidFill>
                  <a:sysClr val="windowText" lastClr="000000">
                    <a:lumMod val="50000"/>
                    <a:lumOff val="50000"/>
                  </a:sysClr>
                </a:solidFill>
                <a:latin typeface="Arial"/>
              </a:rPr>
              <a:t>- Shanghai Jia Hui International Hospital</a:t>
            </a:r>
          </a:p>
        </p:txBody>
      </p:sp>
      <p:sp>
        <p:nvSpPr>
          <p:cNvPr id="4" name="Content Placeholder 4"/>
          <p:cNvSpPr txBox="1">
            <a:spLocks/>
          </p:cNvSpPr>
          <p:nvPr/>
        </p:nvSpPr>
        <p:spPr>
          <a:xfrm>
            <a:off x="529390" y="1441573"/>
            <a:ext cx="8229600" cy="3394472"/>
          </a:xfrm>
          <a:prstGeom prst="rect">
            <a:avLst/>
          </a:prstGeom>
        </p:spPr>
        <p:txBody>
          <a:bodyPr vert="horz" lIns="68579" tIns="34289" rIns="68579" bIns="34289"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892" fontAlgn="base">
              <a:spcBef>
                <a:spcPct val="0"/>
              </a:spcBef>
              <a:spcAft>
                <a:spcPts val="1350"/>
              </a:spcAft>
              <a:buNone/>
              <a:defRPr/>
            </a:pPr>
            <a:r>
              <a:rPr lang="en-US" b="1" dirty="0">
                <a:solidFill>
                  <a:srgbClr val="000000"/>
                </a:solidFill>
                <a:latin typeface="Arial"/>
              </a:rPr>
              <a:t>Presenter</a:t>
            </a:r>
          </a:p>
          <a:p>
            <a:pPr marL="0" indent="0" defTabSz="342892" fontAlgn="base">
              <a:spcBef>
                <a:spcPct val="0"/>
              </a:spcBef>
              <a:spcAft>
                <a:spcPts val="1350"/>
              </a:spcAft>
              <a:buNone/>
              <a:defRPr/>
            </a:pPr>
            <a:endParaRPr lang="en-US" b="1" dirty="0">
              <a:solidFill>
                <a:srgbClr val="000000"/>
              </a:solidFill>
              <a:latin typeface="Arial"/>
            </a:endParaRPr>
          </a:p>
          <a:p>
            <a:pPr marL="0" indent="0" defTabSz="342892" fontAlgn="base">
              <a:spcBef>
                <a:spcPct val="0"/>
              </a:spcBef>
              <a:spcAft>
                <a:spcPts val="1350"/>
              </a:spcAft>
              <a:buNone/>
              <a:defRPr/>
            </a:pPr>
            <a:endParaRPr lang="en-US" b="1" dirty="0">
              <a:solidFill>
                <a:srgbClr val="000000"/>
              </a:solidFill>
              <a:latin typeface="Arial"/>
            </a:endParaRPr>
          </a:p>
          <a:p>
            <a:pPr marL="0" indent="0">
              <a:buNone/>
            </a:pPr>
            <a:r>
              <a:rPr lang="en-US" sz="1800" b="1" dirty="0">
                <a:solidFill>
                  <a:prstClr val="black"/>
                </a:solidFill>
                <a:latin typeface="Arial"/>
              </a:rPr>
              <a:t>              </a:t>
            </a:r>
            <a:endParaRPr lang="en-US" dirty="0">
              <a:solidFill>
                <a:sysClr val="windowText" lastClr="000000"/>
              </a:solidFill>
              <a:latin typeface="Arial"/>
            </a:endParaRPr>
          </a:p>
        </p:txBody>
      </p:sp>
      <p:sp>
        <p:nvSpPr>
          <p:cNvPr id="8" name="TextBox 7"/>
          <p:cNvSpPr txBox="1"/>
          <p:nvPr/>
        </p:nvSpPr>
        <p:spPr>
          <a:xfrm>
            <a:off x="586540" y="3200666"/>
            <a:ext cx="3519236" cy="900247"/>
          </a:xfrm>
          <a:prstGeom prst="rect">
            <a:avLst/>
          </a:prstGeom>
          <a:noFill/>
        </p:spPr>
        <p:txBody>
          <a:bodyPr wrap="square" lIns="68579" tIns="34289" rIns="68579" bIns="34289" rtlCol="0">
            <a:spAutoFit/>
          </a:bodyPr>
          <a:lstStyle/>
          <a:p>
            <a:r>
              <a:rPr lang="en-US" sz="1800" b="1" dirty="0">
                <a:latin typeface="Arial"/>
              </a:rPr>
              <a:t>John Lyon, MSN, MBA </a:t>
            </a:r>
          </a:p>
          <a:p>
            <a:r>
              <a:rPr lang="en-US" sz="1800" dirty="0">
                <a:latin typeface="Arial"/>
              </a:rPr>
              <a:t>Director of Healthcare Asia</a:t>
            </a:r>
          </a:p>
          <a:p>
            <a:r>
              <a:rPr lang="en-US" sz="1800" dirty="0">
                <a:latin typeface="Arial"/>
              </a:rPr>
              <a:t>NBBJ</a:t>
            </a:r>
          </a:p>
        </p:txBody>
      </p:sp>
    </p:spTree>
    <p:extLst>
      <p:ext uri="{BB962C8B-B14F-4D97-AF65-F5344CB8AC3E}">
        <p14:creationId xmlns:p14="http://schemas.microsoft.com/office/powerpoint/2010/main" val="3866085009"/>
      </p:ext>
    </p:extLst>
  </p:cSld>
  <p:clrMapOvr>
    <a:masterClrMapping/>
  </p:clrMapOvr>
  <mc:AlternateContent xmlns:mc="http://schemas.openxmlformats.org/markup-compatibility/2006" xmlns:p14="http://schemas.microsoft.com/office/powerpoint/2010/main">
    <mc:Choice Requires="p14">
      <p:transition p14:dur="10" advClick="0" advTm="60000"/>
    </mc:Choice>
    <mc:Fallback xmlns="">
      <p:transition advClick="0" advTm="6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6" t="8914" r="7147" b="9784"/>
          <a:stretch/>
        </p:blipFill>
        <p:spPr>
          <a:xfrm>
            <a:off x="0" y="-14288"/>
            <a:ext cx="9158288" cy="5186363"/>
          </a:xfrm>
          <a:prstGeom prst="rect">
            <a:avLst/>
          </a:prstGeom>
        </p:spPr>
      </p:pic>
      <p:grpSp>
        <p:nvGrpSpPr>
          <p:cNvPr id="6" name="Group 5"/>
          <p:cNvGrpSpPr/>
          <p:nvPr/>
        </p:nvGrpSpPr>
        <p:grpSpPr>
          <a:xfrm>
            <a:off x="-14288" y="214313"/>
            <a:ext cx="3702729" cy="2309069"/>
            <a:chOff x="-19050" y="-19050"/>
            <a:chExt cx="4936972" cy="3078759"/>
          </a:xfrm>
        </p:grpSpPr>
        <p:sp>
          <p:nvSpPr>
            <p:cNvPr id="5" name="Freeform 4"/>
            <p:cNvSpPr/>
            <p:nvPr/>
          </p:nvSpPr>
          <p:spPr>
            <a:xfrm>
              <a:off x="-19050" y="-19050"/>
              <a:ext cx="4936972" cy="3078759"/>
            </a:xfrm>
            <a:custGeom>
              <a:avLst/>
              <a:gdLst>
                <a:gd name="connsiteX0" fmla="*/ 0 w 8725359"/>
                <a:gd name="connsiteY0" fmla="*/ 55085 h 4527933"/>
                <a:gd name="connsiteX1" fmla="*/ 0 w 8725359"/>
                <a:gd name="connsiteY1" fmla="*/ 3260993 h 4527933"/>
                <a:gd name="connsiteX2" fmla="*/ 4472848 w 8725359"/>
                <a:gd name="connsiteY2" fmla="*/ 4527933 h 4527933"/>
                <a:gd name="connsiteX3" fmla="*/ 8725359 w 8725359"/>
                <a:gd name="connsiteY3" fmla="*/ 2412694 h 4527933"/>
                <a:gd name="connsiteX4" fmla="*/ 8725359 w 8725359"/>
                <a:gd name="connsiteY4" fmla="*/ 0 h 4527933"/>
                <a:gd name="connsiteX5" fmla="*/ 0 w 8725359"/>
                <a:gd name="connsiteY5" fmla="*/ 55085 h 452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5359" h="4527933">
                  <a:moveTo>
                    <a:pt x="0" y="55085"/>
                  </a:moveTo>
                  <a:lnTo>
                    <a:pt x="0" y="3260993"/>
                  </a:lnTo>
                  <a:lnTo>
                    <a:pt x="4472848" y="4527933"/>
                  </a:lnTo>
                  <a:lnTo>
                    <a:pt x="8725359" y="2412694"/>
                  </a:lnTo>
                  <a:lnTo>
                    <a:pt x="8725359" y="0"/>
                  </a:lnTo>
                  <a:lnTo>
                    <a:pt x="0" y="550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83728" y="214539"/>
              <a:ext cx="4424469" cy="2099776"/>
              <a:chOff x="214643" y="3119402"/>
              <a:chExt cx="4424469" cy="2099776"/>
            </a:xfrm>
          </p:grpSpPr>
          <p:sp>
            <p:nvSpPr>
              <p:cNvPr id="7" name="Rectangle 6"/>
              <p:cNvSpPr/>
              <p:nvPr/>
            </p:nvSpPr>
            <p:spPr>
              <a:xfrm>
                <a:off x="214644" y="3733216"/>
                <a:ext cx="4181188" cy="1063882"/>
              </a:xfrm>
              <a:prstGeom prst="rect">
                <a:avLst/>
              </a:prstGeom>
            </p:spPr>
            <p:txBody>
              <a:bodyPr wrap="square">
                <a:spAutoFit/>
              </a:bodyPr>
              <a:lstStyle/>
              <a:p>
                <a:pPr>
                  <a:lnSpc>
                    <a:spcPct val="110000"/>
                  </a:lnSpc>
                </a:pPr>
                <a:r>
                  <a:rPr lang="en-US" sz="2100" dirty="0" err="1">
                    <a:solidFill>
                      <a:schemeClr val="bg1"/>
                    </a:solidFill>
                    <a:latin typeface="Polaris Bold" panose="02000000000000000000" pitchFamily="2" charset="0"/>
                    <a:ea typeface="Polaris Bold" panose="02000000000000000000" pitchFamily="2" charset="0"/>
                    <a:cs typeface="Polaris Bold" panose="02000000000000000000" pitchFamily="2" charset="0"/>
                  </a:rPr>
                  <a:t>Jia</a:t>
                </a:r>
                <a:r>
                  <a:rPr lang="en-US" sz="2100" dirty="0">
                    <a:solidFill>
                      <a:schemeClr val="bg1"/>
                    </a:solidFill>
                    <a:latin typeface="Polaris Bold" panose="02000000000000000000" pitchFamily="2" charset="0"/>
                    <a:ea typeface="Polaris Bold" panose="02000000000000000000" pitchFamily="2" charset="0"/>
                    <a:cs typeface="Polaris Bold" panose="02000000000000000000" pitchFamily="2" charset="0"/>
                  </a:rPr>
                  <a:t> Hui International Hospital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666" y="3119402"/>
                <a:ext cx="805925" cy="339534"/>
              </a:xfrm>
              <a:prstGeom prst="rect">
                <a:avLst/>
              </a:prstGeom>
            </p:spPr>
          </p:pic>
          <p:sp>
            <p:nvSpPr>
              <p:cNvPr id="11" name="Rectangle 10"/>
              <p:cNvSpPr/>
              <p:nvPr/>
            </p:nvSpPr>
            <p:spPr>
              <a:xfrm>
                <a:off x="214643" y="4851555"/>
                <a:ext cx="4424469" cy="367623"/>
              </a:xfrm>
              <a:prstGeom prst="rect">
                <a:avLst/>
              </a:prstGeom>
            </p:spPr>
            <p:txBody>
              <a:bodyPr wrap="square">
                <a:spAutoFit/>
              </a:bodyPr>
              <a:lstStyle/>
              <a:p>
                <a:pPr>
                  <a:lnSpc>
                    <a:spcPct val="110000"/>
                  </a:lnSpc>
                </a:pPr>
                <a:r>
                  <a:rPr lang="en-US" sz="1100" dirty="0">
                    <a:solidFill>
                      <a:schemeClr val="bg1"/>
                    </a:solidFill>
                    <a:latin typeface="Polaris Book" panose="02000000000000000000" pitchFamily="2" charset="0"/>
                    <a:ea typeface="Polaris Book" panose="02000000000000000000" pitchFamily="2" charset="0"/>
                    <a:cs typeface="Polaris Book" panose="02000000000000000000" pitchFamily="2" charset="0"/>
                  </a:rPr>
                  <a:t>Shanghai, China</a:t>
                </a:r>
              </a:p>
            </p:txBody>
          </p:sp>
        </p:grpSp>
      </p:grpSp>
    </p:spTree>
    <p:extLst>
      <p:ext uri="{BB962C8B-B14F-4D97-AF65-F5344CB8AC3E}">
        <p14:creationId xmlns:p14="http://schemas.microsoft.com/office/powerpoint/2010/main" val="3227285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727</Words>
  <Application>Microsoft Office PowerPoint</Application>
  <PresentationFormat>On-screen Show (16:9)</PresentationFormat>
  <Paragraphs>147</Paragraphs>
  <Slides>46</Slides>
  <Notes>38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46</vt:i4>
      </vt:variant>
    </vt:vector>
  </HeadingPairs>
  <TitlesOfParts>
    <vt:vector size="62" baseType="lpstr">
      <vt:lpstr>MS PGothic</vt:lpstr>
      <vt:lpstr>MS PGothic</vt:lpstr>
      <vt:lpstr>Arial</vt:lpstr>
      <vt:lpstr>Arial Narrow</vt:lpstr>
      <vt:lpstr>Calibri</vt:lpstr>
      <vt:lpstr>Calibri Light</vt:lpstr>
      <vt:lpstr>Galaxie Polaris Heavy</vt:lpstr>
      <vt:lpstr>Polaris Bold</vt:lpstr>
      <vt:lpstr>Polaris Book</vt:lpstr>
      <vt:lpstr>Polaris Heavy</vt:lpstr>
      <vt:lpstr>Times New Roman</vt:lpstr>
      <vt:lpstr>Wingdings</vt:lpstr>
      <vt:lpstr>Office Theme</vt:lpstr>
      <vt:lpstr>Custom Design</vt:lpstr>
      <vt:lpstr>1_Custom Design</vt:lpstr>
      <vt:lpstr>1_Office Theme</vt:lpstr>
      <vt:lpstr>Academy of Architecture for Health  On-line Professional Development</vt:lpstr>
      <vt:lpstr>Academy of Architecture for Health  On-line Professional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Rosse, Isabella</dc:creator>
  <cp:lastModifiedBy>Rosse, Isabella</cp:lastModifiedBy>
  <cp:revision>194</cp:revision>
  <cp:lastPrinted>2017-04-28T13:38:47Z</cp:lastPrinted>
  <dcterms:created xsi:type="dcterms:W3CDTF">2017-02-23T18:39:38Z</dcterms:created>
  <dcterms:modified xsi:type="dcterms:W3CDTF">2018-10-09T16:06:27Z</dcterms:modified>
</cp:coreProperties>
</file>