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7455-E555-41E7-BF01-0C9399F54F56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5A5E-CA0C-4139-88FE-C2DB75A9BD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977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55A5E-CA0C-4139-88FE-C2DB75A9BD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075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9D71B-D21A-4E74-9970-0F2674EF872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059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0EE00-DCB4-4DCF-9D90-8E77688423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673C-4643-4BBA-92D7-31880064AF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371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EBFF-6DD3-46F5-BAAA-E152537011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8E72F-C7F3-4781-8F48-A6A6697326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072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E781-9B99-413F-9DF6-53708A3AC9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C0CD-35E9-405E-A806-EED71014D5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21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3C4DF-4DFE-419F-8F65-FDC57C6504E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8C3C-A7E0-424E-B99A-6408AEC193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766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FEBA-3345-48FB-B8D3-474C79C7B93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91E4-CEC3-4D6C-9EFC-CDA3659A56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017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EA5C-FE79-47DC-96CB-272329B03B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24552-1E27-48FF-BB99-ECBD1CFAB6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88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D982-665D-4EE3-A45C-CA56C26EF5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2A03-A7A0-4283-90EC-54E94F2997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468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96D70-172B-40B8-8780-0B745FF8EB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8BC1-FFB3-4709-A9C1-BF4A72E32E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31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4983-91C6-4B37-9E0B-423286C0697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3D61-7795-4B87-8DE8-304B36662C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89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9972-C241-4E41-AC5F-278505C6AF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D06-1531-4A82-8FCA-38D0EC72FE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3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E4D9-3219-486C-954E-05376E4F9C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6BB8-3A52-4F12-9931-3410AB6D2E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8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33F408-531D-429C-917A-1FC524316B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B6797C-7C06-4632-A1B1-E47B640CEE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53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B133F408-531D-429C-917A-1FC524316B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B6797C-7C06-4632-A1B1-E47B640CEE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uiMxaR9NO" TargetMode="External"/><Relationship Id="rId2" Type="http://schemas.openxmlformats.org/officeDocument/2006/relationships/hyperlink" Target="http://www.aia.org/practicing/AKR/AIA/AIAS077109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A Conversation on Then, </a:t>
            </a:r>
            <a:r>
              <a:rPr lang="en-US" sz="6000" dirty="0" smtClean="0"/>
              <a:t>Now, </a:t>
            </a:r>
            <a:r>
              <a:rPr lang="en-US" sz="6000" dirty="0" smtClean="0"/>
              <a:t>and Next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 Brown, FAIA</a:t>
            </a:r>
          </a:p>
          <a:p>
            <a:r>
              <a:rPr lang="en-US" sz="2000" dirty="0" smtClean="0"/>
              <a:t>AIA Vice President 2013-2014</a:t>
            </a:r>
          </a:p>
          <a:p>
            <a:r>
              <a:rPr lang="en-US" sz="2000" dirty="0" smtClean="0"/>
              <a:t>Chair, Board Knowledge Committee 2013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93931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5943600" cy="4293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image0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62400"/>
            <a:ext cx="388568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505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THEN</a:t>
            </a:r>
          </a:p>
          <a:p>
            <a:pPr>
              <a:buNone/>
            </a:pPr>
            <a:r>
              <a:rPr lang="en-US" sz="3600" dirty="0" smtClean="0"/>
              <a:t>		Where we have been (AIA, CRAN)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NOW</a:t>
            </a:r>
          </a:p>
          <a:p>
            <a:pPr>
              <a:buNone/>
            </a:pPr>
            <a:r>
              <a:rPr lang="en-US" sz="3600" dirty="0" smtClean="0"/>
              <a:t>		Today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NEXT</a:t>
            </a:r>
          </a:p>
          <a:p>
            <a:pPr>
              <a:buNone/>
            </a:pPr>
            <a:r>
              <a:rPr lang="en-US" sz="3600" dirty="0" smtClean="0"/>
              <a:t>		Macro</a:t>
            </a:r>
          </a:p>
          <a:p>
            <a:pPr>
              <a:buNone/>
            </a:pPr>
            <a:r>
              <a:rPr lang="en-US" sz="3600" dirty="0" smtClean="0"/>
              <a:t>		AIA</a:t>
            </a:r>
          </a:p>
          <a:p>
            <a:pPr>
              <a:buNone/>
            </a:pPr>
            <a:r>
              <a:rPr lang="en-US" sz="3600" dirty="0" smtClean="0"/>
              <a:t>		CRAN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THEN (2010)</a:t>
            </a:r>
          </a:p>
          <a:p>
            <a:pPr>
              <a:buNone/>
            </a:pPr>
            <a:r>
              <a:rPr lang="en-US" sz="3600" dirty="0" smtClean="0"/>
              <a:t>		</a:t>
            </a:r>
            <a:r>
              <a:rPr lang="en-US" dirty="0" smtClean="0"/>
              <a:t>Housing KC all inclusive</a:t>
            </a:r>
          </a:p>
          <a:p>
            <a:pPr>
              <a:buNone/>
            </a:pPr>
            <a:r>
              <a:rPr lang="en-US" dirty="0" smtClean="0"/>
              <a:t>		Funds zero</a:t>
            </a:r>
          </a:p>
          <a:p>
            <a:pPr>
              <a:buNone/>
            </a:pPr>
            <a:r>
              <a:rPr lang="en-US" dirty="0" smtClean="0"/>
              <a:t>		KCs advised to be entrepreneurial</a:t>
            </a:r>
          </a:p>
          <a:p>
            <a:pPr>
              <a:buNone/>
            </a:pPr>
            <a:r>
              <a:rPr lang="en-US" dirty="0" smtClean="0"/>
              <a:t>		CRAN start – 200 members (now 1600!)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NOW (wow!!)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sz="2000" dirty="0" smtClean="0"/>
              <a:t>Dedicated resources for small firm practitioners</a:t>
            </a:r>
          </a:p>
          <a:p>
            <a:pPr>
              <a:buNone/>
            </a:pPr>
            <a:r>
              <a:rPr lang="en-US" sz="2000" dirty="0" smtClean="0"/>
              <a:t>	(</a:t>
            </a:r>
            <a:r>
              <a:rPr lang="en-US" sz="2000" dirty="0" smtClean="0">
                <a:hlinkClick r:id="rId2"/>
              </a:rPr>
              <a:t>www.aia.org/practicing/AKR/AIA/AIAS077109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	-Support of Small Firm Practitioners via SFRT and CRAN (Chris Rose)</a:t>
            </a:r>
          </a:p>
          <a:p>
            <a:pPr>
              <a:buNone/>
            </a:pPr>
            <a:r>
              <a:rPr lang="en-US" sz="2000" dirty="0" smtClean="0"/>
              <a:t>	-6 sessions in 2011/2012/2013 by CRAN at AIA Conventions</a:t>
            </a:r>
          </a:p>
          <a:p>
            <a:pPr>
              <a:buNone/>
            </a:pPr>
            <a:r>
              <a:rPr lang="en-US" sz="2000" dirty="0" smtClean="0"/>
              <a:t>	-participation in Home Design Trends Survey questionnaire</a:t>
            </a:r>
          </a:p>
          <a:p>
            <a:pPr>
              <a:buNone/>
            </a:pPr>
            <a:r>
              <a:rPr lang="en-US" sz="2000" dirty="0" smtClean="0"/>
              <a:t>	-AIA Media Relations inquiries referred to CRAN (and Thank You!)</a:t>
            </a:r>
          </a:p>
          <a:p>
            <a:pPr>
              <a:buNone/>
            </a:pPr>
            <a:r>
              <a:rPr lang="en-US" sz="2000" dirty="0" smtClean="0"/>
              <a:t>	-Publication support: Houses for all Regions</a:t>
            </a:r>
          </a:p>
          <a:p>
            <a:pPr>
              <a:buNone/>
            </a:pPr>
            <a:r>
              <a:rPr lang="en-US" sz="2000" dirty="0" smtClean="0"/>
              <a:t>	-Local CRAN chapters support</a:t>
            </a:r>
          </a:p>
          <a:p>
            <a:pPr>
              <a:buNone/>
            </a:pPr>
            <a:r>
              <a:rPr lang="en-US" sz="2000" dirty="0" smtClean="0"/>
              <a:t>	-Video series  HIRE an ARCHITECT! (</a:t>
            </a:r>
            <a:r>
              <a:rPr lang="en-US" sz="2000" dirty="0" smtClean="0">
                <a:hlinkClick r:id="rId3"/>
              </a:rPr>
              <a:t>www.youtube.com/watch?v=kuiMxaR9NO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NEXT</a:t>
            </a:r>
          </a:p>
          <a:p>
            <a:pPr>
              <a:buNone/>
            </a:pPr>
            <a:r>
              <a:rPr lang="en-US" dirty="0" smtClean="0"/>
              <a:t>	-Macro (world, liability, project delivery, services</a:t>
            </a:r>
            <a:r>
              <a:rPr lang="en-US" dirty="0" smtClean="0"/>
              <a:t>, VALUE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-AIA (repositioning)</a:t>
            </a:r>
          </a:p>
          <a:p>
            <a:pPr>
              <a:buNone/>
            </a:pPr>
            <a:r>
              <a:rPr lang="en-US" dirty="0" smtClean="0"/>
              <a:t>	-CRAN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Macro</a:t>
            </a:r>
          </a:p>
          <a:p>
            <a:pPr>
              <a:buNone/>
            </a:pPr>
            <a:r>
              <a:rPr lang="en-US" sz="3200" dirty="0" smtClean="0"/>
              <a:t>	-</a:t>
            </a:r>
            <a:r>
              <a:rPr lang="en-US" sz="2400" dirty="0" smtClean="0"/>
              <a:t>World </a:t>
            </a:r>
          </a:p>
          <a:p>
            <a:pPr>
              <a:buNone/>
            </a:pPr>
            <a:r>
              <a:rPr lang="en-US" sz="2400" dirty="0" smtClean="0"/>
              <a:t>		“Dune” (time and space), smaller, 24/7,markets more accessible, 	teaming , tools, </a:t>
            </a:r>
          </a:p>
          <a:p>
            <a:pPr>
              <a:buNone/>
            </a:pPr>
            <a:r>
              <a:rPr lang="en-US" sz="2400" dirty="0" smtClean="0"/>
              <a:t>	-Leadership and liability</a:t>
            </a:r>
          </a:p>
          <a:p>
            <a:pPr>
              <a:buNone/>
            </a:pPr>
            <a:r>
              <a:rPr lang="en-US" sz="2400" dirty="0" smtClean="0"/>
              <a:t>	-Project delivery</a:t>
            </a:r>
          </a:p>
          <a:p>
            <a:pPr>
              <a:buNone/>
            </a:pPr>
            <a:r>
              <a:rPr lang="en-US" sz="2400" dirty="0" smtClean="0"/>
              <a:t>	-Services (VALUE matters, not services</a:t>
            </a:r>
          </a:p>
          <a:p>
            <a:pPr>
              <a:buNone/>
            </a:pPr>
            <a:r>
              <a:rPr lang="en-US" sz="2400" dirty="0" smtClean="0"/>
              <a:t>	-Resources (sustainability moral imperative?)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AIA </a:t>
            </a:r>
          </a:p>
          <a:p>
            <a:pPr>
              <a:buNone/>
            </a:pPr>
            <a:r>
              <a:rPr lang="en-US" sz="3500" dirty="0" smtClean="0"/>
              <a:t>	-</a:t>
            </a:r>
            <a:r>
              <a:rPr lang="en-US" sz="2600" dirty="0" smtClean="0"/>
              <a:t>Ask not what AIA can do for you, but ask what you can do for AIA (read “fellow members”)…..YOU are AIA</a:t>
            </a:r>
          </a:p>
          <a:p>
            <a:pPr>
              <a:buNone/>
            </a:pPr>
            <a:r>
              <a:rPr lang="en-US" sz="2600" dirty="0" smtClean="0"/>
              <a:t>	-customer/supplier</a:t>
            </a:r>
          </a:p>
          <a:p>
            <a:pPr>
              <a:buNone/>
            </a:pPr>
            <a:r>
              <a:rPr lang="en-US" sz="2600" dirty="0" smtClean="0"/>
              <a:t>	-The  pyramid “flipped”</a:t>
            </a:r>
          </a:p>
          <a:p>
            <a:pPr>
              <a:buNone/>
            </a:pPr>
            <a:r>
              <a:rPr lang="en-US" sz="2600" dirty="0" smtClean="0"/>
              <a:t>	-ONE AIA</a:t>
            </a:r>
          </a:p>
          <a:p>
            <a:pPr>
              <a:buNone/>
            </a:pPr>
            <a:r>
              <a:rPr lang="en-US" sz="2600" dirty="0" smtClean="0"/>
              <a:t>	-Repositioning …..new lens….who is the customer, what do they need</a:t>
            </a:r>
          </a:p>
          <a:p>
            <a:pPr>
              <a:buNone/>
            </a:pPr>
            <a:r>
              <a:rPr lang="en-US" sz="2600" dirty="0" smtClean="0"/>
              <a:t>	-Blue Sky, bottom up. No sacred cows. Turkeys voting for Thanksgiving</a:t>
            </a:r>
          </a:p>
          <a:p>
            <a:pPr>
              <a:buNone/>
            </a:pPr>
            <a:r>
              <a:rPr lang="en-US" sz="2600" dirty="0" smtClean="0"/>
              <a:t>	-Create value for the member, so they can create value for </a:t>
            </a:r>
            <a:r>
              <a:rPr lang="en-US" sz="2600" dirty="0" smtClean="0"/>
              <a:t>themselves, their </a:t>
            </a:r>
            <a:r>
              <a:rPr lang="en-US" sz="2600" dirty="0" smtClean="0"/>
              <a:t>clients, and their communities. Simple.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chemeClr val="accent2"/>
                </a:solidFill>
              </a:rPr>
              <a:t>CRAN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2400" dirty="0" smtClean="0"/>
              <a:t>-1. Suit yourselves (anything you decide is important, is)</a:t>
            </a:r>
          </a:p>
          <a:p>
            <a:pPr>
              <a:buNone/>
            </a:pPr>
            <a:r>
              <a:rPr lang="en-US" sz="2400" dirty="0" smtClean="0"/>
              <a:t>	-2. Serve others (Credible Source/Authoritative Voice)</a:t>
            </a:r>
          </a:p>
          <a:p>
            <a:pPr>
              <a:buNone/>
            </a:pPr>
            <a:r>
              <a:rPr lang="en-US" sz="2400" dirty="0" smtClean="0"/>
              <a:t>Keep doing what you are doing!! </a:t>
            </a:r>
          </a:p>
          <a:p>
            <a:pPr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The Brown Rules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Who needs to know what I know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How do I make it available (AIA can help!!)</a:t>
            </a:r>
          </a:p>
          <a:p>
            <a:pPr marL="457200" indent="-457200">
              <a:buAutoNum type="arabicPeriod" startAt="3"/>
            </a:pPr>
            <a:r>
              <a:rPr lang="en-US" sz="2400" dirty="0" smtClean="0"/>
              <a:t>Who do I need help from (TIP, SFRT, PD, et al)</a:t>
            </a:r>
          </a:p>
          <a:p>
            <a:pPr marL="457200" indent="-457200">
              <a:buAutoNum type="arabicPeriod" startAt="3"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chemeClr val="accent2"/>
                </a:solidFill>
              </a:rPr>
              <a:t>Benediction</a:t>
            </a:r>
          </a:p>
          <a:p>
            <a:pPr>
              <a:buNone/>
            </a:pPr>
            <a:r>
              <a:rPr lang="en-US" dirty="0" smtClean="0"/>
              <a:t>-Member value. Everything we do must be measured in terms of the value we provide to a member to enable them to be the best they can be in whatever path they choose. </a:t>
            </a:r>
          </a:p>
          <a:p>
            <a:pPr>
              <a:buNone/>
            </a:pPr>
            <a:r>
              <a:rPr lang="en-US" dirty="0" smtClean="0"/>
              <a:t>-Leave the planet better off than we found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86</Words>
  <Application>Microsoft Office PowerPoint</Application>
  <PresentationFormat>On-screen Show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Urban</vt:lpstr>
      <vt:lpstr>A Conversation on Then, Now, and Next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Sharia Barksdale</cp:lastModifiedBy>
  <cp:revision>14</cp:revision>
  <dcterms:created xsi:type="dcterms:W3CDTF">2006-08-16T00:00:00Z</dcterms:created>
  <dcterms:modified xsi:type="dcterms:W3CDTF">2013-08-24T02:17:02Z</dcterms:modified>
</cp:coreProperties>
</file>