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77"/>
  </p:notesMasterIdLst>
  <p:sldIdLst>
    <p:sldId id="256" r:id="rId2"/>
    <p:sldId id="257" r:id="rId3"/>
    <p:sldId id="258" r:id="rId4"/>
    <p:sldId id="259" r:id="rId5"/>
    <p:sldId id="260" r:id="rId6"/>
    <p:sldId id="261" r:id="rId7"/>
    <p:sldId id="262" r:id="rId8"/>
    <p:sldId id="263" r:id="rId9"/>
    <p:sldId id="265" r:id="rId10"/>
    <p:sldId id="333" r:id="rId11"/>
    <p:sldId id="267" r:id="rId12"/>
    <p:sldId id="332"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Lst>
  <p:sldSz cx="9144000" cy="5143500" type="screen16x9"/>
  <p:notesSz cx="7010400" cy="9296400"/>
  <p:embeddedFontLst>
    <p:embeddedFont>
      <p:font typeface="Calibri" panose="020F0502020204030204" pitchFamily="34" charset="0"/>
      <p:regular r:id="rId78"/>
      <p:bold r:id="rId79"/>
      <p:italic r:id="rId80"/>
      <p:boldItalic r:id="rId81"/>
    </p:embeddedFont>
    <p:embeddedFont>
      <p:font typeface="Arial Narrow" panose="020B060602020203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78E1BF-77FE-4481-810D-6E9A4F51A04B}">
  <a:tblStyle styleId="{6F78E1BF-77FE-4481-810D-6E9A4F51A04B}"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1B55B2F-8EAE-4D7A-BF5A-AFE86D045485}" styleName="Table_1">
    <a:wholeTbl>
      <a:tcTxStyle b="off" i="off">
        <a:font>
          <a:latin typeface="Arial"/>
          <a:ea typeface="Arial"/>
          <a:cs typeface="Arial"/>
        </a:font>
        <a:schemeClr val="dk1"/>
      </a:tcTxStyle>
      <a:tcStyle>
        <a:tcBdr>
          <a:left>
            <a:ln w="12700" cap="flat" cmpd="sng">
              <a:solidFill>
                <a:schemeClr val="accent2"/>
              </a:solidFill>
              <a:prstDash val="solid"/>
              <a:round/>
              <a:headEnd type="none" w="sm" len="sm"/>
              <a:tailEnd type="none" w="sm" len="sm"/>
            </a:ln>
          </a:left>
          <a:right>
            <a:ln w="12700" cap="flat" cmpd="sng">
              <a:solidFill>
                <a:schemeClr val="accent2"/>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12700" cap="flat" cmpd="sng">
              <a:solidFill>
                <a:schemeClr val="accent2"/>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FCECE7"/>
          </a:solidFill>
        </a:fill>
      </a:tcStyle>
    </a:band1H>
    <a:band2H>
      <a:tcTxStyle b="off" i="off"/>
      <a:tcStyle>
        <a:tcBdr/>
      </a:tcStyle>
    </a:band2H>
    <a:band1V>
      <a:tcTxStyle b="off" i="off"/>
      <a:tcStyle>
        <a:tcBdr/>
        <a:fill>
          <a:solidFill>
            <a:srgbClr val="FCECE7"/>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fill>
          <a:solidFill>
            <a:schemeClr val="accent2"/>
          </a:solidFill>
        </a:fill>
      </a:tcStyle>
    </a:firstRow>
    <a:neCell>
      <a:tcTxStyle b="off" i="off"/>
      <a:tcStyle>
        <a:tcBdr/>
      </a:tcStyle>
    </a:neCell>
    <a:nwCell>
      <a:tcTxStyle b="off" i="off"/>
      <a:tcStyle>
        <a:tcBdr/>
      </a:tcStyle>
    </a:nwCell>
  </a:tblStyle>
  <a:tblStyle styleId="{F9341B65-6578-4497-957E-6B04AF3FF591}"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93" autoAdjust="0"/>
  </p:normalViewPr>
  <p:slideViewPr>
    <p:cSldViewPr snapToGrid="0">
      <p:cViewPr varScale="1">
        <p:scale>
          <a:sx n="156" d="100"/>
          <a:sy n="156" d="100"/>
        </p:scale>
        <p:origin x="324" y="138"/>
      </p:cViewPr>
      <p:guideLst>
        <p:guide orient="horz" pos="2160"/>
        <p:guide pos="3840"/>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7.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2.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3297052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117" name="Google Shape;117;p1: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82526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200" name="Google Shape;200;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973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206" name="Google Shape;206;p1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4791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dirty="0"/>
          </a:p>
        </p:txBody>
      </p:sp>
      <p:sp>
        <p:nvSpPr>
          <p:cNvPr id="213" name="Google Shape;213;p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6196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221" name="Google Shape;221;p1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5958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228" name="Google Shape;228;p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8108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6: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34" name="Google Shape;234;p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9654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7: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41" name="Google Shape;241;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83555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46" name="Google Shape;246;p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87567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9:notes"/>
          <p:cNvSpPr txBox="1">
            <a:spLocks noGrp="1"/>
          </p:cNvSpPr>
          <p:nvPr>
            <p:ph type="body" idx="1"/>
          </p:nvPr>
        </p:nvSpPr>
        <p:spPr>
          <a:xfrm>
            <a:off x="747776" y="4636580"/>
            <a:ext cx="5982208" cy="4910756"/>
          </a:xfrm>
          <a:prstGeom prst="rect">
            <a:avLst/>
          </a:prstGeom>
          <a:noFill/>
          <a:ln>
            <a:noFill/>
          </a:ln>
        </p:spPr>
        <p:txBody>
          <a:bodyPr spcFirstLastPara="1" wrap="square" lIns="93150" tIns="93150" rIns="93150" bIns="93150" anchor="t"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252" name="Google Shape;252;p19:notes"/>
          <p:cNvSpPr txBox="1">
            <a:spLocks noGrp="1"/>
          </p:cNvSpPr>
          <p:nvPr>
            <p:ph type="sldNum" idx="12"/>
          </p:nvPr>
        </p:nvSpPr>
        <p:spPr>
          <a:xfrm>
            <a:off x="4235668" y="9271464"/>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10718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p20:notes"/>
          <p:cNvSpPr txBox="1">
            <a:spLocks noGrp="1"/>
          </p:cNvSpPr>
          <p:nvPr>
            <p:ph type="body" idx="1"/>
          </p:nvPr>
        </p:nvSpPr>
        <p:spPr>
          <a:xfrm>
            <a:off x="747776" y="4636580"/>
            <a:ext cx="5982208" cy="4910756"/>
          </a:xfrm>
          <a:prstGeom prst="rect">
            <a:avLst/>
          </a:prstGeom>
          <a:noFill/>
          <a:ln>
            <a:noFill/>
          </a:ln>
        </p:spPr>
        <p:txBody>
          <a:bodyPr spcFirstLastPara="1" wrap="square" lIns="93150" tIns="93150" rIns="93150" bIns="93150" anchor="t"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259" name="Google Shape;259;p20:notes"/>
          <p:cNvSpPr txBox="1">
            <a:spLocks noGrp="1"/>
          </p:cNvSpPr>
          <p:nvPr>
            <p:ph type="sldNum" idx="12"/>
          </p:nvPr>
        </p:nvSpPr>
        <p:spPr>
          <a:xfrm>
            <a:off x="4235668" y="9271464"/>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7609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2: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dirty="0"/>
          </a:p>
        </p:txBody>
      </p:sp>
      <p:sp>
        <p:nvSpPr>
          <p:cNvPr id="126" name="Google Shape;126;p2: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0247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21:notes"/>
          <p:cNvSpPr txBox="1">
            <a:spLocks noGrp="1"/>
          </p:cNvSpPr>
          <p:nvPr>
            <p:ph type="body" idx="1"/>
          </p:nvPr>
        </p:nvSpPr>
        <p:spPr>
          <a:xfrm>
            <a:off x="747776" y="4636580"/>
            <a:ext cx="5982208" cy="4910756"/>
          </a:xfrm>
          <a:prstGeom prst="rect">
            <a:avLst/>
          </a:prstGeom>
          <a:noFill/>
          <a:ln>
            <a:noFill/>
          </a:ln>
        </p:spPr>
        <p:txBody>
          <a:bodyPr spcFirstLastPara="1" wrap="square" lIns="93150" tIns="93150" rIns="93150" bIns="93150" anchor="t"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266" name="Google Shape;266;p21:notes"/>
          <p:cNvSpPr txBox="1">
            <a:spLocks noGrp="1"/>
          </p:cNvSpPr>
          <p:nvPr>
            <p:ph type="sldNum" idx="12"/>
          </p:nvPr>
        </p:nvSpPr>
        <p:spPr>
          <a:xfrm>
            <a:off x="4235668" y="9271464"/>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21522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0" lvl="0" indent="0" algn="l" rtl="0">
              <a:lnSpc>
                <a:spcPct val="100000"/>
              </a:lnSpc>
              <a:spcBef>
                <a:spcPts val="0"/>
              </a:spcBef>
              <a:spcAft>
                <a:spcPts val="0"/>
              </a:spcAft>
              <a:buSzPts val="1100"/>
              <a:buNone/>
            </a:pPr>
            <a:endParaRPr/>
          </a:p>
        </p:txBody>
      </p:sp>
      <p:sp>
        <p:nvSpPr>
          <p:cNvPr id="272" name="Google Shape;272;p2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741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277" name="Google Shape;277;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9069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24:notes"/>
          <p:cNvSpPr txBox="1">
            <a:spLocks noGrp="1"/>
          </p:cNvSpPr>
          <p:nvPr>
            <p:ph type="body" idx="1"/>
          </p:nvPr>
        </p:nvSpPr>
        <p:spPr>
          <a:xfrm>
            <a:off x="747776" y="4636580"/>
            <a:ext cx="5982208" cy="3909735"/>
          </a:xfrm>
          <a:prstGeom prst="rect">
            <a:avLst/>
          </a:prstGeom>
          <a:noFill/>
          <a:ln>
            <a:noFill/>
          </a:ln>
        </p:spPr>
        <p:txBody>
          <a:bodyPr spcFirstLastPara="1" wrap="square" lIns="93150" tIns="93150" rIns="93150" bIns="93150" anchor="t"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284" name="Google Shape;284;p24:notes"/>
          <p:cNvSpPr txBox="1">
            <a:spLocks noGrp="1"/>
          </p:cNvSpPr>
          <p:nvPr>
            <p:ph type="sldNum" idx="12"/>
          </p:nvPr>
        </p:nvSpPr>
        <p:spPr>
          <a:xfrm>
            <a:off x="6490269" y="880833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0192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2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291175" lvl="0" indent="-291175" algn="l" rtl="0">
              <a:lnSpc>
                <a:spcPct val="100000"/>
              </a:lnSpc>
              <a:spcBef>
                <a:spcPts val="0"/>
              </a:spcBef>
              <a:spcAft>
                <a:spcPts val="0"/>
              </a:spcAft>
              <a:buSzPts val="1100"/>
              <a:buFont typeface="Arial"/>
              <a:buChar char="•"/>
            </a:pPr>
            <a:endParaRPr/>
          </a:p>
        </p:txBody>
      </p:sp>
      <p:sp>
        <p:nvSpPr>
          <p:cNvPr id="293" name="Google Shape;293;p25:notes"/>
          <p:cNvSpPr txBox="1">
            <a:spLocks noGrp="1"/>
          </p:cNvSpPr>
          <p:nvPr>
            <p:ph type="sldNum" idx="12"/>
          </p:nvPr>
        </p:nvSpPr>
        <p:spPr>
          <a:xfrm>
            <a:off x="6309361" y="880833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25437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26:notes"/>
          <p:cNvSpPr txBox="1">
            <a:spLocks noGrp="1"/>
          </p:cNvSpPr>
          <p:nvPr>
            <p:ph type="body" idx="1"/>
          </p:nvPr>
        </p:nvSpPr>
        <p:spPr>
          <a:xfrm>
            <a:off x="747776" y="4636580"/>
            <a:ext cx="5982208" cy="4348008"/>
          </a:xfrm>
          <a:prstGeom prst="rect">
            <a:avLst/>
          </a:prstGeom>
          <a:noFill/>
          <a:ln>
            <a:noFill/>
          </a:ln>
        </p:spPr>
        <p:txBody>
          <a:bodyPr spcFirstLastPara="1" wrap="square" lIns="93150" tIns="93150" rIns="93150" bIns="93150" anchor="t" anchorCtr="0">
            <a:noAutofit/>
          </a:bodyPr>
          <a:lstStyle/>
          <a:p>
            <a:pPr marL="465880" lvl="0" indent="-219999" algn="l" rtl="0">
              <a:lnSpc>
                <a:spcPct val="100000"/>
              </a:lnSpc>
              <a:spcBef>
                <a:spcPts val="0"/>
              </a:spcBef>
              <a:spcAft>
                <a:spcPts val="0"/>
              </a:spcAft>
              <a:buClr>
                <a:schemeClr val="dk1"/>
              </a:buClr>
              <a:buSzPts val="1300"/>
              <a:buNone/>
            </a:pPr>
            <a:endParaRPr/>
          </a:p>
        </p:txBody>
      </p:sp>
      <p:sp>
        <p:nvSpPr>
          <p:cNvPr id="301" name="Google Shape;301;p26:notes"/>
          <p:cNvSpPr txBox="1">
            <a:spLocks noGrp="1"/>
          </p:cNvSpPr>
          <p:nvPr>
            <p:ph type="sldNum" idx="12"/>
          </p:nvPr>
        </p:nvSpPr>
        <p:spPr>
          <a:xfrm>
            <a:off x="6387787" y="880833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53409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7: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465880" lvl="0" indent="-232940" algn="l" rtl="0">
              <a:lnSpc>
                <a:spcPct val="100000"/>
              </a:lnSpc>
              <a:spcBef>
                <a:spcPts val="0"/>
              </a:spcBef>
              <a:spcAft>
                <a:spcPts val="0"/>
              </a:spcAft>
              <a:buSzPts val="1100"/>
              <a:buNone/>
            </a:pPr>
            <a:endParaRPr/>
          </a:p>
        </p:txBody>
      </p:sp>
      <p:sp>
        <p:nvSpPr>
          <p:cNvPr id="310" name="Google Shape;310;p27:notes"/>
          <p:cNvSpPr txBox="1">
            <a:spLocks noGrp="1"/>
          </p:cNvSpPr>
          <p:nvPr>
            <p:ph type="sldNum" idx="12"/>
          </p:nvPr>
        </p:nvSpPr>
        <p:spPr>
          <a:xfrm>
            <a:off x="6309361" y="880833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47247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318" name="Google Shape;318;p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896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9: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326" name="Google Shape;326;p2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314875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336" name="Google Shape;336;p3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6725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dirty="0"/>
          </a:p>
        </p:txBody>
      </p:sp>
      <p:sp>
        <p:nvSpPr>
          <p:cNvPr id="135" name="Google Shape;135;p3: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082910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1: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344" name="Google Shape;344;p3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01121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2: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350" name="Google Shape;350;p3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09641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370" name="Google Shape;370;p3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0187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376" name="Google Shape;376;p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61741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35:notes"/>
          <p:cNvSpPr txBox="1">
            <a:spLocks noGrp="1"/>
          </p:cNvSpPr>
          <p:nvPr>
            <p:ph type="body" idx="1"/>
          </p:nvPr>
        </p:nvSpPr>
        <p:spPr>
          <a:xfrm>
            <a:off x="398720" y="4592755"/>
            <a:ext cx="5982208" cy="4523315"/>
          </a:xfrm>
          <a:prstGeom prst="rect">
            <a:avLst/>
          </a:prstGeom>
          <a:noFill/>
          <a:ln>
            <a:noFill/>
          </a:ln>
        </p:spPr>
        <p:txBody>
          <a:bodyPr spcFirstLastPara="1" wrap="square" lIns="93150" tIns="93150" rIns="93150" bIns="93150" anchor="t"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382" name="Google Shape;382;p35:notes"/>
          <p:cNvSpPr txBox="1">
            <a:spLocks noGrp="1"/>
          </p:cNvSpPr>
          <p:nvPr>
            <p:ph type="sldNum" idx="12"/>
          </p:nvPr>
        </p:nvSpPr>
        <p:spPr>
          <a:xfrm>
            <a:off x="6380928" y="862800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64849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p36:notes"/>
          <p:cNvSpPr txBox="1">
            <a:spLocks noGrp="1"/>
          </p:cNvSpPr>
          <p:nvPr>
            <p:ph type="body" idx="1"/>
          </p:nvPr>
        </p:nvSpPr>
        <p:spPr>
          <a:xfrm>
            <a:off x="398720" y="4531068"/>
            <a:ext cx="6481767" cy="4392549"/>
          </a:xfrm>
          <a:prstGeom prst="rect">
            <a:avLst/>
          </a:prstGeom>
          <a:noFill/>
          <a:ln>
            <a:noFill/>
          </a:ln>
        </p:spPr>
        <p:txBody>
          <a:bodyPr spcFirstLastPara="1" wrap="square" lIns="93150" tIns="93150" rIns="93150" bIns="93150" anchor="t" anchorCtr="0">
            <a:noAutofit/>
          </a:bodyPr>
          <a:lstStyle/>
          <a:p>
            <a:pPr marL="291175" lvl="0" indent="-291175" algn="l" rtl="0">
              <a:lnSpc>
                <a:spcPct val="100000"/>
              </a:lnSpc>
              <a:spcBef>
                <a:spcPts val="0"/>
              </a:spcBef>
              <a:spcAft>
                <a:spcPts val="0"/>
              </a:spcAft>
              <a:buSzPts val="1100"/>
              <a:buFont typeface="Arial"/>
              <a:buChar char="•"/>
            </a:pPr>
            <a:endParaRPr/>
          </a:p>
        </p:txBody>
      </p:sp>
      <p:sp>
        <p:nvSpPr>
          <p:cNvPr id="390" name="Google Shape;390;p36:notes"/>
          <p:cNvSpPr txBox="1">
            <a:spLocks noGrp="1"/>
          </p:cNvSpPr>
          <p:nvPr>
            <p:ph type="sldNum" idx="12"/>
          </p:nvPr>
        </p:nvSpPr>
        <p:spPr>
          <a:xfrm>
            <a:off x="6515087" y="8679585"/>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01738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37:notes"/>
          <p:cNvSpPr txBox="1">
            <a:spLocks noGrp="1"/>
          </p:cNvSpPr>
          <p:nvPr>
            <p:ph type="body" idx="1"/>
          </p:nvPr>
        </p:nvSpPr>
        <p:spPr>
          <a:xfrm>
            <a:off x="556330" y="4636581"/>
            <a:ext cx="6481766" cy="4392549"/>
          </a:xfrm>
          <a:prstGeom prst="rect">
            <a:avLst/>
          </a:prstGeom>
          <a:noFill/>
          <a:ln>
            <a:noFill/>
          </a:ln>
        </p:spPr>
        <p:txBody>
          <a:bodyPr spcFirstLastPara="1" wrap="square" lIns="93150" tIns="93150" rIns="93150" bIns="93150" anchor="t" anchorCtr="0">
            <a:noAutofit/>
          </a:bodyPr>
          <a:lstStyle/>
          <a:p>
            <a:pPr marL="1146384" lvl="1" indent="-296017" algn="l" rtl="0">
              <a:lnSpc>
                <a:spcPct val="100000"/>
              </a:lnSpc>
              <a:spcBef>
                <a:spcPts val="0"/>
              </a:spcBef>
              <a:spcAft>
                <a:spcPts val="0"/>
              </a:spcAft>
              <a:buSzPts val="1100"/>
              <a:buFont typeface="Arial"/>
              <a:buNone/>
            </a:pPr>
            <a:endParaRPr/>
          </a:p>
        </p:txBody>
      </p:sp>
      <p:sp>
        <p:nvSpPr>
          <p:cNvPr id="399" name="Google Shape;399;p37:notes"/>
          <p:cNvSpPr txBox="1">
            <a:spLocks noGrp="1"/>
          </p:cNvSpPr>
          <p:nvPr>
            <p:ph type="sldNum" idx="12"/>
          </p:nvPr>
        </p:nvSpPr>
        <p:spPr>
          <a:xfrm>
            <a:off x="6387787" y="878509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92136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3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465880" lvl="0" indent="-304115" algn="l" rtl="0">
              <a:lnSpc>
                <a:spcPct val="100000"/>
              </a:lnSpc>
              <a:spcBef>
                <a:spcPts val="0"/>
              </a:spcBef>
              <a:spcAft>
                <a:spcPts val="0"/>
              </a:spcAft>
              <a:buSzPts val="1100"/>
              <a:buChar char="●"/>
            </a:pPr>
            <a:endParaRPr/>
          </a:p>
        </p:txBody>
      </p:sp>
      <p:sp>
        <p:nvSpPr>
          <p:cNvPr id="407" name="Google Shape;407;p38:notes"/>
          <p:cNvSpPr txBox="1">
            <a:spLocks noGrp="1"/>
          </p:cNvSpPr>
          <p:nvPr>
            <p:ph type="sldNum" idx="12"/>
          </p:nvPr>
        </p:nvSpPr>
        <p:spPr>
          <a:xfrm>
            <a:off x="6309361" y="880833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96151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p39: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465880" lvl="0" indent="-304115" algn="l" rtl="0">
              <a:lnSpc>
                <a:spcPct val="100000"/>
              </a:lnSpc>
              <a:spcBef>
                <a:spcPts val="0"/>
              </a:spcBef>
              <a:spcAft>
                <a:spcPts val="0"/>
              </a:spcAft>
              <a:buSzPts val="1100"/>
              <a:buChar char="●"/>
            </a:pPr>
            <a:endParaRPr/>
          </a:p>
        </p:txBody>
      </p:sp>
      <p:sp>
        <p:nvSpPr>
          <p:cNvPr id="416" name="Google Shape;416;p39:notes"/>
          <p:cNvSpPr txBox="1">
            <a:spLocks noGrp="1"/>
          </p:cNvSpPr>
          <p:nvPr>
            <p:ph type="sldNum" idx="12"/>
          </p:nvPr>
        </p:nvSpPr>
        <p:spPr>
          <a:xfrm>
            <a:off x="6309361" y="8637063"/>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905612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4" name="Google Shape;424;p40: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465880" lvl="0" indent="-232940" algn="l" rtl="0">
              <a:lnSpc>
                <a:spcPct val="100000"/>
              </a:lnSpc>
              <a:spcBef>
                <a:spcPts val="0"/>
              </a:spcBef>
              <a:spcAft>
                <a:spcPts val="0"/>
              </a:spcAft>
              <a:buSzPts val="1100"/>
              <a:buNone/>
            </a:pPr>
            <a:endParaRPr/>
          </a:p>
        </p:txBody>
      </p:sp>
      <p:sp>
        <p:nvSpPr>
          <p:cNvPr id="425" name="Google Shape;425;p40:notes"/>
          <p:cNvSpPr txBox="1">
            <a:spLocks noGrp="1"/>
          </p:cNvSpPr>
          <p:nvPr>
            <p:ph type="sldNum" idx="12"/>
          </p:nvPr>
        </p:nvSpPr>
        <p:spPr>
          <a:xfrm>
            <a:off x="6102301" y="8808339"/>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823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143" name="Google Shape;143;p4: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9349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41:notes"/>
          <p:cNvSpPr txBox="1">
            <a:spLocks noGrp="1"/>
          </p:cNvSpPr>
          <p:nvPr>
            <p:ph type="body" idx="1"/>
          </p:nvPr>
        </p:nvSpPr>
        <p:spPr>
          <a:xfrm>
            <a:off x="205986" y="4531068"/>
            <a:ext cx="6598430" cy="4392549"/>
          </a:xfrm>
          <a:prstGeom prst="rect">
            <a:avLst/>
          </a:prstGeom>
          <a:noFill/>
          <a:ln>
            <a:noFill/>
          </a:ln>
        </p:spPr>
        <p:txBody>
          <a:bodyPr spcFirstLastPara="1" wrap="square" lIns="93150" tIns="93150" rIns="93150" bIns="93150" anchor="t" anchorCtr="0">
            <a:noAutofit/>
          </a:bodyPr>
          <a:lstStyle/>
          <a:p>
            <a:pPr marL="465880" lvl="0" indent="-304115" algn="l" rtl="0">
              <a:lnSpc>
                <a:spcPct val="100000"/>
              </a:lnSpc>
              <a:spcBef>
                <a:spcPts val="0"/>
              </a:spcBef>
              <a:spcAft>
                <a:spcPts val="0"/>
              </a:spcAft>
              <a:buSzPts val="1100"/>
              <a:buChar char="●"/>
            </a:pPr>
            <a:endParaRPr/>
          </a:p>
        </p:txBody>
      </p:sp>
      <p:sp>
        <p:nvSpPr>
          <p:cNvPr id="433" name="Google Shape;433;p41:notes"/>
          <p:cNvSpPr txBox="1">
            <a:spLocks noGrp="1"/>
          </p:cNvSpPr>
          <p:nvPr>
            <p:ph type="sldNum" idx="12"/>
          </p:nvPr>
        </p:nvSpPr>
        <p:spPr>
          <a:xfrm>
            <a:off x="6332885" y="8783402"/>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92457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42:notes"/>
          <p:cNvSpPr txBox="1">
            <a:spLocks noGrp="1"/>
          </p:cNvSpPr>
          <p:nvPr>
            <p:ph type="body" idx="1"/>
          </p:nvPr>
        </p:nvSpPr>
        <p:spPr>
          <a:xfrm>
            <a:off x="285943" y="4373618"/>
            <a:ext cx="6598431" cy="4392549"/>
          </a:xfrm>
          <a:prstGeom prst="rect">
            <a:avLst/>
          </a:prstGeom>
          <a:noFill/>
          <a:ln>
            <a:noFill/>
          </a:ln>
        </p:spPr>
        <p:txBody>
          <a:bodyPr spcFirstLastPara="1" wrap="square" lIns="93150" tIns="93150" rIns="93150" bIns="93150" anchor="t" anchorCtr="0">
            <a:noAutofit/>
          </a:bodyPr>
          <a:lstStyle/>
          <a:p>
            <a:pPr marL="465880" lvl="0" indent="-304115" algn="l" rtl="0">
              <a:lnSpc>
                <a:spcPct val="100000"/>
              </a:lnSpc>
              <a:spcBef>
                <a:spcPts val="0"/>
              </a:spcBef>
              <a:spcAft>
                <a:spcPts val="0"/>
              </a:spcAft>
              <a:buSzPts val="1100"/>
              <a:buChar char="●"/>
            </a:pPr>
            <a:endParaRPr/>
          </a:p>
        </p:txBody>
      </p:sp>
      <p:sp>
        <p:nvSpPr>
          <p:cNvPr id="441" name="Google Shape;441;p42:notes"/>
          <p:cNvSpPr txBox="1">
            <a:spLocks noGrp="1"/>
          </p:cNvSpPr>
          <p:nvPr>
            <p:ph type="sldNum" idx="12"/>
          </p:nvPr>
        </p:nvSpPr>
        <p:spPr>
          <a:xfrm>
            <a:off x="6332886" y="8732357"/>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232435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4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8" name="Google Shape;448;p43:notes"/>
          <p:cNvSpPr txBox="1">
            <a:spLocks noGrp="1"/>
          </p:cNvSpPr>
          <p:nvPr>
            <p:ph type="body" idx="1"/>
          </p:nvPr>
        </p:nvSpPr>
        <p:spPr>
          <a:xfrm>
            <a:off x="205985" y="4417445"/>
            <a:ext cx="6598431" cy="4392549"/>
          </a:xfrm>
          <a:prstGeom prst="rect">
            <a:avLst/>
          </a:prstGeom>
          <a:noFill/>
          <a:ln>
            <a:noFill/>
          </a:ln>
        </p:spPr>
        <p:txBody>
          <a:bodyPr spcFirstLastPara="1" wrap="square" lIns="93150" tIns="93150" rIns="93150" bIns="93150" anchor="t" anchorCtr="0">
            <a:noAutofit/>
          </a:bodyPr>
          <a:lstStyle/>
          <a:p>
            <a:pPr marL="465880" lvl="0" indent="-304115" algn="l" rtl="0">
              <a:lnSpc>
                <a:spcPct val="100000"/>
              </a:lnSpc>
              <a:spcBef>
                <a:spcPts val="0"/>
              </a:spcBef>
              <a:spcAft>
                <a:spcPts val="0"/>
              </a:spcAft>
              <a:buSzPts val="1100"/>
              <a:buChar char="●"/>
            </a:pPr>
            <a:endParaRPr/>
          </a:p>
        </p:txBody>
      </p:sp>
      <p:sp>
        <p:nvSpPr>
          <p:cNvPr id="449" name="Google Shape;449;p43:notes"/>
          <p:cNvSpPr txBox="1">
            <a:spLocks noGrp="1"/>
          </p:cNvSpPr>
          <p:nvPr>
            <p:ph type="sldNum" idx="12"/>
          </p:nvPr>
        </p:nvSpPr>
        <p:spPr>
          <a:xfrm>
            <a:off x="6025440" y="8800188"/>
            <a:ext cx="3240363" cy="488061"/>
          </a:xfrm>
          <a:prstGeom prst="rect">
            <a:avLst/>
          </a:prstGeom>
          <a:noFill/>
          <a:ln>
            <a:noFill/>
          </a:ln>
        </p:spPr>
        <p:txBody>
          <a:bodyPr spcFirstLastPara="1" wrap="square" lIns="93150" tIns="46550" rIns="93150" bIns="465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634767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456" name="Google Shape;456;p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43899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462" name="Google Shape;462;p4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23793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6: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469" name="Google Shape;469;p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2889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7: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477" name="Google Shape;477;p4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0840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4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174705" lvl="0" indent="-174705" algn="l" rtl="0">
              <a:lnSpc>
                <a:spcPct val="100000"/>
              </a:lnSpc>
              <a:spcBef>
                <a:spcPts val="0"/>
              </a:spcBef>
              <a:spcAft>
                <a:spcPts val="0"/>
              </a:spcAft>
              <a:buSzPts val="1100"/>
              <a:buFont typeface="Arial"/>
              <a:buChar char="-"/>
            </a:pPr>
            <a:endParaRPr/>
          </a:p>
        </p:txBody>
      </p:sp>
      <p:sp>
        <p:nvSpPr>
          <p:cNvPr id="485" name="Google Shape;485;p4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93457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9: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07" name="Google Shape;507;p4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71945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50: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13" name="Google Shape;513;p5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9170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p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150" name="Google Shape;150;p5: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60773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51: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19" name="Google Shape;519;p5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26600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52: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25" name="Google Shape;525;p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52594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5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32" name="Google Shape;532;p5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22390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38" name="Google Shape;538;p5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8978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44" name="Google Shape;544;p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2921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56: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553" name="Google Shape;553;p56: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55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120716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7: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61" name="Google Shape;561;p5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25894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67" name="Google Shape;567;p5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882576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9: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74" name="Google Shape;574;p5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4153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60: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81" name="Google Shape;581;p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293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157" name="Google Shape;157;p6: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03100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61: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590" name="Google Shape;590;p6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223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62: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01" name="Google Shape;601;p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04738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6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09" name="Google Shape;609;p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3555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6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20" name="Google Shape;620;p6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25365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6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30" name="Google Shape;630;p6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341873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6: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36" name="Google Shape;636;p6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58976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7: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42" name="Google Shape;642;p6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59646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50" name="Google Shape;650;p6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83225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9: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58" name="Google Shape;658;p6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1112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70: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64" name="Google Shape;664;p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3685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7: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166" name="Google Shape;166;p7: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556206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1: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a:p>
        </p:txBody>
      </p:sp>
      <p:sp>
        <p:nvSpPr>
          <p:cNvPr id="670" name="Google Shape;670;p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53214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72: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p72:notes"/>
          <p:cNvSpPr txBox="1">
            <a:spLocks noGrp="1"/>
          </p:cNvSpPr>
          <p:nvPr>
            <p:ph type="body" idx="1"/>
          </p:nvPr>
        </p:nvSpPr>
        <p:spPr>
          <a:xfrm>
            <a:off x="701040" y="4473892"/>
            <a:ext cx="5608320" cy="4356075"/>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677" name="Google Shape;677;p72: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945378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73: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 name="Google Shape;684;p73: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685" name="Google Shape;685;p73: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526513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74: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 name="Google Shape;691;p74: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692" name="Google Shape;692;p74: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31371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75: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p75: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dirty="0"/>
          </a:p>
        </p:txBody>
      </p:sp>
      <p:sp>
        <p:nvSpPr>
          <p:cNvPr id="699" name="Google Shape;699;p75: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118586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6: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 name="Google Shape;708;p76: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a:p>
        </p:txBody>
      </p:sp>
      <p:sp>
        <p:nvSpPr>
          <p:cNvPr id="709" name="Google Shape;709;p76: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4577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8: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ctr" anchorCtr="0">
            <a:noAutofit/>
          </a:bodyPr>
          <a:lstStyle/>
          <a:p>
            <a:pPr marL="0" lvl="0" indent="0" algn="l" rtl="0">
              <a:lnSpc>
                <a:spcPct val="100000"/>
              </a:lnSpc>
              <a:spcBef>
                <a:spcPts val="0"/>
              </a:spcBef>
              <a:spcAft>
                <a:spcPts val="0"/>
              </a:spcAft>
              <a:buSzPts val="1100"/>
              <a:buNone/>
            </a:pPr>
            <a:endParaRPr dirty="0"/>
          </a:p>
        </p:txBody>
      </p:sp>
      <p:sp>
        <p:nvSpPr>
          <p:cNvPr id="174" name="Google Shape;174;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33896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0: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0:notes"/>
          <p:cNvSpPr txBox="1">
            <a:spLocks noGrp="1"/>
          </p:cNvSpPr>
          <p:nvPr>
            <p:ph type="body" idx="1"/>
          </p:nvPr>
        </p:nvSpPr>
        <p:spPr>
          <a:xfrm>
            <a:off x="701041" y="4415791"/>
            <a:ext cx="5608320" cy="4183380"/>
          </a:xfrm>
          <a:prstGeom prst="rect">
            <a:avLst/>
          </a:prstGeom>
          <a:noFill/>
          <a:ln>
            <a:noFill/>
          </a:ln>
        </p:spPr>
        <p:txBody>
          <a:bodyPr spcFirstLastPara="1" wrap="square" lIns="93150" tIns="93150" rIns="93150" bIns="93150" anchor="t" anchorCtr="0">
            <a:noAutofit/>
          </a:bodyPr>
          <a:lstStyle/>
          <a:p>
            <a:pPr marL="158750" lvl="0" indent="0" algn="l" rtl="0">
              <a:lnSpc>
                <a:spcPct val="100000"/>
              </a:lnSpc>
              <a:spcBef>
                <a:spcPts val="0"/>
              </a:spcBef>
              <a:spcAft>
                <a:spcPts val="0"/>
              </a:spcAft>
              <a:buSzPts val="1100"/>
              <a:buFont typeface="Arial"/>
              <a:buNone/>
            </a:pPr>
            <a:endParaRPr sz="1500"/>
          </a:p>
        </p:txBody>
      </p:sp>
      <p:sp>
        <p:nvSpPr>
          <p:cNvPr id="195" name="Google Shape;195;p10:notes"/>
          <p:cNvSpPr txBox="1">
            <a:spLocks noGrp="1"/>
          </p:cNvSpPr>
          <p:nvPr>
            <p:ph type="sldNum" idx="12"/>
          </p:nvPr>
        </p:nvSpPr>
        <p:spPr>
          <a:xfrm>
            <a:off x="3970734" y="8830659"/>
            <a:ext cx="3038145" cy="464205"/>
          </a:xfrm>
          <a:prstGeom prst="rect">
            <a:avLst/>
          </a:prstGeom>
          <a:noFill/>
          <a:ln>
            <a:noFill/>
          </a:ln>
        </p:spPr>
        <p:txBody>
          <a:bodyPr spcFirstLastPara="1" wrap="square" lIns="88125" tIns="44050" rIns="88125" bIns="4405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09898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2"/>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1"/>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12"/>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12"/>
          <p:cNvSpPr txBox="1">
            <a:spLocks noGrp="1"/>
          </p:cNvSpPr>
          <p:nvPr>
            <p:ph type="body" idx="1"/>
          </p:nvPr>
        </p:nvSpPr>
        <p:spPr>
          <a:xfrm>
            <a:off x="628650" y="1369219"/>
            <a:ext cx="3886200" cy="3263504"/>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 name="Google Shape;44;p12"/>
          <p:cNvSpPr txBox="1">
            <a:spLocks noGrp="1"/>
          </p:cNvSpPr>
          <p:nvPr>
            <p:ph type="body" idx="2"/>
          </p:nvPr>
        </p:nvSpPr>
        <p:spPr>
          <a:xfrm>
            <a:off x="4629150" y="1369219"/>
            <a:ext cx="3886200" cy="3263504"/>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5" name="Google Shape;45;p12"/>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Full Bleed Proj Img 1">
  <p:cSld name="Full Bleed Proj Img 1">
    <p:spTree>
      <p:nvGrpSpPr>
        <p:cNvPr id="1" name="Shape 46"/>
        <p:cNvGrpSpPr/>
        <p:nvPr/>
      </p:nvGrpSpPr>
      <p:grpSpPr>
        <a:xfrm>
          <a:off x="0" y="0"/>
          <a:ext cx="0" cy="0"/>
          <a:chOff x="0" y="0"/>
          <a:chExt cx="0" cy="0"/>
        </a:xfrm>
      </p:grpSpPr>
      <p:sp>
        <p:nvSpPr>
          <p:cNvPr id="47" name="Google Shape;47;p13"/>
          <p:cNvSpPr>
            <a:spLocks noGrp="1"/>
          </p:cNvSpPr>
          <p:nvPr>
            <p:ph type="pic" idx="2"/>
          </p:nvPr>
        </p:nvSpPr>
        <p:spPr>
          <a:xfrm>
            <a:off x="0" y="1"/>
            <a:ext cx="9144000" cy="4804172"/>
          </a:xfrm>
          <a:prstGeom prst="rect">
            <a:avLst/>
          </a:prstGeom>
          <a:solidFill>
            <a:schemeClr val="lt1"/>
          </a:solid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8" name="Google Shape;48;p13"/>
          <p:cNvSpPr txBox="1">
            <a:spLocks noGrp="1"/>
          </p:cNvSpPr>
          <p:nvPr>
            <p:ph type="body" idx="1"/>
          </p:nvPr>
        </p:nvSpPr>
        <p:spPr>
          <a:xfrm>
            <a:off x="309045" y="1316920"/>
            <a:ext cx="8334954" cy="605294"/>
          </a:xfrm>
          <a:prstGeom prst="rect">
            <a:avLst/>
          </a:prstGeom>
          <a:noFill/>
          <a:ln>
            <a:noFill/>
          </a:ln>
        </p:spPr>
        <p:txBody>
          <a:bodyPr spcFirstLastPara="1" wrap="square" lIns="68567" tIns="68567" rIns="68567" bIns="68567" anchor="t" anchorCtr="0"/>
          <a:lstStyle>
            <a:lvl1pPr marL="342892" marR="0" lvl="0" indent="-171446" algn="l">
              <a:lnSpc>
                <a:spcPct val="123073"/>
              </a:lnSpc>
              <a:spcBef>
                <a:spcPts val="0"/>
              </a:spcBef>
              <a:spcAft>
                <a:spcPts val="0"/>
              </a:spcAft>
              <a:buClr>
                <a:schemeClr val="dk1"/>
              </a:buClr>
              <a:buSzPts val="2800"/>
              <a:buFont typeface="Arial"/>
              <a:buNone/>
              <a:defRPr sz="1600" b="0" i="1" u="none" strike="noStrike" cap="none">
                <a:solidFill>
                  <a:srgbClr val="FFFFFF"/>
                </a:solidFill>
                <a:latin typeface="Arial Narrow"/>
                <a:ea typeface="Arial Narrow"/>
                <a:cs typeface="Arial Narrow"/>
                <a:sym typeface="Arial Narrow"/>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9" name="Google Shape;49;p13"/>
          <p:cNvSpPr txBox="1">
            <a:spLocks noGrp="1"/>
          </p:cNvSpPr>
          <p:nvPr>
            <p:ph type="title"/>
          </p:nvPr>
        </p:nvSpPr>
        <p:spPr>
          <a:xfrm>
            <a:off x="309045" y="497882"/>
            <a:ext cx="8334954" cy="873125"/>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2000" b="0" i="0" u="none" strike="noStrike" cap="none">
                <a:solidFill>
                  <a:srgbClr val="FFFFFF"/>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53"/>
        <p:cNvGrpSpPr/>
        <p:nvPr/>
      </p:nvGrpSpPr>
      <p:grpSpPr>
        <a:xfrm>
          <a:off x="0" y="0"/>
          <a:ext cx="0" cy="0"/>
          <a:chOff x="0" y="0"/>
          <a:chExt cx="0" cy="0"/>
        </a:xfrm>
      </p:grpSpPr>
      <p:sp>
        <p:nvSpPr>
          <p:cNvPr id="54" name="Google Shape;54;p15"/>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5"/>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6"/>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65"/>
        <p:cNvGrpSpPr/>
        <p:nvPr/>
      </p:nvGrpSpPr>
      <p:grpSpPr>
        <a:xfrm>
          <a:off x="0" y="0"/>
          <a:ext cx="0" cy="0"/>
          <a:chOff x="0" y="0"/>
          <a:chExt cx="0" cy="0"/>
        </a:xfrm>
      </p:grpSpPr>
      <p:sp>
        <p:nvSpPr>
          <p:cNvPr id="66" name="Google Shape;66;p19"/>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9"/>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
        <p:cNvGrpSpPr/>
        <p:nvPr/>
      </p:nvGrpSpPr>
      <p:grpSpPr>
        <a:xfrm>
          <a:off x="0" y="0"/>
          <a:ext cx="0" cy="0"/>
          <a:chOff x="0" y="0"/>
          <a:chExt cx="0" cy="0"/>
        </a:xfrm>
      </p:grpSpPr>
      <p:sp>
        <p:nvSpPr>
          <p:cNvPr id="69" name="Google Shape;69;p20"/>
          <p:cNvSpPr txBox="1">
            <a:spLocks noGrp="1"/>
          </p:cNvSpPr>
          <p:nvPr>
            <p:ph type="title"/>
          </p:nvPr>
        </p:nvSpPr>
        <p:spPr>
          <a:xfrm>
            <a:off x="629841" y="273844"/>
            <a:ext cx="7886700" cy="994172"/>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20"/>
          <p:cNvSpPr txBox="1">
            <a:spLocks noGrp="1"/>
          </p:cNvSpPr>
          <p:nvPr>
            <p:ph type="body" idx="1"/>
          </p:nvPr>
        </p:nvSpPr>
        <p:spPr>
          <a:xfrm>
            <a:off x="629842" y="1260872"/>
            <a:ext cx="3868340" cy="617934"/>
          </a:xfrm>
          <a:prstGeom prst="rect">
            <a:avLst/>
          </a:prstGeom>
          <a:noFill/>
          <a:ln>
            <a:noFill/>
          </a:ln>
        </p:spPr>
        <p:txBody>
          <a:bodyPr spcFirstLastPara="1" wrap="square" lIns="68567" tIns="68567" rIns="68567" bIns="68567" anchor="b" anchorCtr="0"/>
          <a:lstStyle>
            <a:lvl1pPr marL="342892" marR="0" lvl="0" indent="-171446" algn="l">
              <a:lnSpc>
                <a:spcPct val="90000"/>
              </a:lnSpc>
              <a:spcBef>
                <a:spcPts val="75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L="685783" marR="0" lvl="1" indent="-171446" algn="l">
              <a:lnSpc>
                <a:spcPct val="90000"/>
              </a:lnSpc>
              <a:spcBef>
                <a:spcPts val="375"/>
              </a:spcBef>
              <a:spcAft>
                <a:spcPts val="0"/>
              </a:spcAft>
              <a:buClr>
                <a:schemeClr val="dk1"/>
              </a:buClr>
              <a:buSzPts val="2000"/>
              <a:buFont typeface="Arial"/>
              <a:buNone/>
              <a:defRPr sz="1500" b="1" i="0" u="none" strike="noStrike" cap="none">
                <a:solidFill>
                  <a:schemeClr val="dk1"/>
                </a:solidFill>
                <a:latin typeface="Arial"/>
                <a:ea typeface="Arial"/>
                <a:cs typeface="Arial"/>
                <a:sym typeface="Arial"/>
              </a:defRPr>
            </a:lvl2pPr>
            <a:lvl3pPr marL="1028675" marR="0" lvl="2" indent="-171446" algn="l">
              <a:lnSpc>
                <a:spcPct val="90000"/>
              </a:lnSpc>
              <a:spcBef>
                <a:spcPts val="375"/>
              </a:spcBef>
              <a:spcAft>
                <a:spcPts val="0"/>
              </a:spcAft>
              <a:buClr>
                <a:schemeClr val="dk1"/>
              </a:buClr>
              <a:buSzPts val="1800"/>
              <a:buFont typeface="Arial"/>
              <a:buNone/>
              <a:defRPr sz="1400" b="1" i="0" u="none" strike="noStrike" cap="none">
                <a:solidFill>
                  <a:schemeClr val="dk1"/>
                </a:solidFill>
                <a:latin typeface="Arial"/>
                <a:ea typeface="Arial"/>
                <a:cs typeface="Arial"/>
                <a:sym typeface="Arial"/>
              </a:defRPr>
            </a:lvl3pPr>
            <a:lvl4pPr marL="1371566" marR="0" lvl="3"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4pPr>
            <a:lvl5pPr marL="1714457" marR="0" lvl="4"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5pPr>
            <a:lvl6pPr marL="2057348" marR="0" lvl="5"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240" marR="0" lvl="6"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132" marR="0" lvl="7"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023" marR="0" lvl="8"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1" name="Google Shape;71;p20"/>
          <p:cNvSpPr txBox="1">
            <a:spLocks noGrp="1"/>
          </p:cNvSpPr>
          <p:nvPr>
            <p:ph type="body" idx="2"/>
          </p:nvPr>
        </p:nvSpPr>
        <p:spPr>
          <a:xfrm>
            <a:off x="629842" y="1878806"/>
            <a:ext cx="3868340" cy="2763441"/>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2" name="Google Shape;72;p20"/>
          <p:cNvSpPr txBox="1">
            <a:spLocks noGrp="1"/>
          </p:cNvSpPr>
          <p:nvPr>
            <p:ph type="body" idx="3"/>
          </p:nvPr>
        </p:nvSpPr>
        <p:spPr>
          <a:xfrm>
            <a:off x="4629151" y="1260872"/>
            <a:ext cx="3887391" cy="617934"/>
          </a:xfrm>
          <a:prstGeom prst="rect">
            <a:avLst/>
          </a:prstGeom>
          <a:noFill/>
          <a:ln>
            <a:noFill/>
          </a:ln>
        </p:spPr>
        <p:txBody>
          <a:bodyPr spcFirstLastPara="1" wrap="square" lIns="68567" tIns="68567" rIns="68567" bIns="68567" anchor="b" anchorCtr="0"/>
          <a:lstStyle>
            <a:lvl1pPr marL="342892" marR="0" lvl="0" indent="-171446" algn="l">
              <a:lnSpc>
                <a:spcPct val="90000"/>
              </a:lnSpc>
              <a:spcBef>
                <a:spcPts val="750"/>
              </a:spcBef>
              <a:spcAft>
                <a:spcPts val="0"/>
              </a:spcAft>
              <a:buClr>
                <a:schemeClr val="dk1"/>
              </a:buClr>
              <a:buSzPts val="2400"/>
              <a:buFont typeface="Arial"/>
              <a:buNone/>
              <a:defRPr sz="1800" b="1" i="0" u="none" strike="noStrike" cap="none">
                <a:solidFill>
                  <a:schemeClr val="dk1"/>
                </a:solidFill>
                <a:latin typeface="Arial"/>
                <a:ea typeface="Arial"/>
                <a:cs typeface="Arial"/>
                <a:sym typeface="Arial"/>
              </a:defRPr>
            </a:lvl1pPr>
            <a:lvl2pPr marL="685783" marR="0" lvl="1" indent="-171446" algn="l">
              <a:lnSpc>
                <a:spcPct val="90000"/>
              </a:lnSpc>
              <a:spcBef>
                <a:spcPts val="375"/>
              </a:spcBef>
              <a:spcAft>
                <a:spcPts val="0"/>
              </a:spcAft>
              <a:buClr>
                <a:schemeClr val="dk1"/>
              </a:buClr>
              <a:buSzPts val="2000"/>
              <a:buFont typeface="Arial"/>
              <a:buNone/>
              <a:defRPr sz="1500" b="1" i="0" u="none" strike="noStrike" cap="none">
                <a:solidFill>
                  <a:schemeClr val="dk1"/>
                </a:solidFill>
                <a:latin typeface="Arial"/>
                <a:ea typeface="Arial"/>
                <a:cs typeface="Arial"/>
                <a:sym typeface="Arial"/>
              </a:defRPr>
            </a:lvl2pPr>
            <a:lvl3pPr marL="1028675" marR="0" lvl="2" indent="-171446" algn="l">
              <a:lnSpc>
                <a:spcPct val="90000"/>
              </a:lnSpc>
              <a:spcBef>
                <a:spcPts val="375"/>
              </a:spcBef>
              <a:spcAft>
                <a:spcPts val="0"/>
              </a:spcAft>
              <a:buClr>
                <a:schemeClr val="dk1"/>
              </a:buClr>
              <a:buSzPts val="1800"/>
              <a:buFont typeface="Arial"/>
              <a:buNone/>
              <a:defRPr sz="1400" b="1" i="0" u="none" strike="noStrike" cap="none">
                <a:solidFill>
                  <a:schemeClr val="dk1"/>
                </a:solidFill>
                <a:latin typeface="Arial"/>
                <a:ea typeface="Arial"/>
                <a:cs typeface="Arial"/>
                <a:sym typeface="Arial"/>
              </a:defRPr>
            </a:lvl3pPr>
            <a:lvl4pPr marL="1371566" marR="0" lvl="3"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4pPr>
            <a:lvl5pPr marL="1714457" marR="0" lvl="4"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Arial"/>
                <a:ea typeface="Arial"/>
                <a:cs typeface="Arial"/>
                <a:sym typeface="Arial"/>
              </a:defRPr>
            </a:lvl5pPr>
            <a:lvl6pPr marL="2057348" marR="0" lvl="5"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6pPr>
            <a:lvl7pPr marL="2400240" marR="0" lvl="6"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7pPr>
            <a:lvl8pPr marL="2743132" marR="0" lvl="7"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8pPr>
            <a:lvl9pPr marL="3086023" marR="0" lvl="8" indent="-171446" algn="l">
              <a:lnSpc>
                <a:spcPct val="90000"/>
              </a:lnSpc>
              <a:spcBef>
                <a:spcPts val="375"/>
              </a:spcBef>
              <a:spcAft>
                <a:spcPts val="0"/>
              </a:spcAft>
              <a:buClr>
                <a:schemeClr val="dk1"/>
              </a:buClr>
              <a:buSzPts val="16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73" name="Google Shape;73;p20"/>
          <p:cNvSpPr txBox="1">
            <a:spLocks noGrp="1"/>
          </p:cNvSpPr>
          <p:nvPr>
            <p:ph type="body" idx="4"/>
          </p:nvPr>
        </p:nvSpPr>
        <p:spPr>
          <a:xfrm>
            <a:off x="4629151" y="1878806"/>
            <a:ext cx="3887391" cy="2763441"/>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74" name="Google Shape;74;p20"/>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21"/>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21"/>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a:off x="629841" y="342900"/>
            <a:ext cx="2949178" cy="1200150"/>
          </a:xfrm>
          <a:prstGeom prst="rect">
            <a:avLst/>
          </a:prstGeom>
          <a:noFill/>
          <a:ln>
            <a:noFill/>
          </a:ln>
        </p:spPr>
        <p:txBody>
          <a:bodyPr spcFirstLastPara="1" wrap="square" lIns="68567" tIns="68567" rIns="68567" bIns="68567" anchor="b" anchorCtr="0"/>
          <a:lstStyle>
            <a:lvl1pPr marR="0" lvl="0" algn="l">
              <a:lnSpc>
                <a:spcPct val="90000"/>
              </a:lnSpc>
              <a:spcBef>
                <a:spcPts val="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22"/>
          <p:cNvSpPr txBox="1">
            <a:spLocks noGrp="1"/>
          </p:cNvSpPr>
          <p:nvPr>
            <p:ph type="body" idx="1"/>
          </p:nvPr>
        </p:nvSpPr>
        <p:spPr>
          <a:xfrm>
            <a:off x="3887391" y="740570"/>
            <a:ext cx="4629150" cy="3655219"/>
          </a:xfrm>
          <a:prstGeom prst="rect">
            <a:avLst/>
          </a:prstGeom>
          <a:noFill/>
          <a:ln>
            <a:noFill/>
          </a:ln>
        </p:spPr>
        <p:txBody>
          <a:bodyPr spcFirstLastPara="1" wrap="square" lIns="68567" tIns="68567" rIns="68567" bIns="68567" anchor="t" anchorCtr="0"/>
          <a:lstStyle>
            <a:lvl1pPr marL="342892" marR="0" lvl="0" indent="-323842" algn="l">
              <a:lnSpc>
                <a:spcPct val="90000"/>
              </a:lnSpc>
              <a:spcBef>
                <a:spcPts val="750"/>
              </a:spcBef>
              <a:spcAft>
                <a:spcPts val="0"/>
              </a:spcAft>
              <a:buClr>
                <a:schemeClr val="dk1"/>
              </a:buClr>
              <a:buSzPts val="3200"/>
              <a:buFont typeface="Arial"/>
              <a:buChar char="•"/>
              <a:defRPr sz="2400" b="0" i="0" u="none" strike="noStrike" cap="none">
                <a:solidFill>
                  <a:schemeClr val="dk1"/>
                </a:solidFill>
                <a:latin typeface="Arial"/>
                <a:ea typeface="Arial"/>
                <a:cs typeface="Arial"/>
                <a:sym typeface="Arial"/>
              </a:defRPr>
            </a:lvl1pPr>
            <a:lvl2pPr marL="685783" marR="0" lvl="1" indent="-304793" algn="l">
              <a:lnSpc>
                <a:spcPct val="90000"/>
              </a:lnSpc>
              <a:spcBef>
                <a:spcPts val="375"/>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2pPr>
            <a:lvl3pPr marL="1028675" marR="0" lvl="2"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3pPr>
            <a:lvl4pPr marL="1371566" marR="0" lvl="3"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4pPr>
            <a:lvl5pPr marL="1714457" marR="0" lvl="4"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5pPr>
            <a:lvl6pPr marL="2057348" marR="0" lvl="5"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2400240" marR="0" lvl="6"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2743132" marR="0" lvl="7"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3086023" marR="0" lvl="8"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1" name="Google Shape;81;p22"/>
          <p:cNvSpPr txBox="1">
            <a:spLocks noGrp="1"/>
          </p:cNvSpPr>
          <p:nvPr>
            <p:ph type="body" idx="2"/>
          </p:nvPr>
        </p:nvSpPr>
        <p:spPr>
          <a:xfrm>
            <a:off x="629841" y="1543051"/>
            <a:ext cx="2949178" cy="2858691"/>
          </a:xfrm>
          <a:prstGeom prst="rect">
            <a:avLst/>
          </a:prstGeom>
          <a:noFill/>
          <a:ln>
            <a:noFill/>
          </a:ln>
        </p:spPr>
        <p:txBody>
          <a:bodyPr spcFirstLastPara="1" wrap="square" lIns="68567" tIns="68567" rIns="68567" bIns="68567" anchor="t" anchorCtr="0"/>
          <a:lstStyle>
            <a:lvl1pPr marL="342892" marR="0" lvl="0" indent="-171446" algn="l">
              <a:lnSpc>
                <a:spcPct val="90000"/>
              </a:lnSpc>
              <a:spcBef>
                <a:spcPts val="75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685783" marR="0" lvl="1" indent="-171446" algn="l">
              <a:lnSpc>
                <a:spcPct val="90000"/>
              </a:lnSpc>
              <a:spcBef>
                <a:spcPts val="375"/>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2pPr>
            <a:lvl3pPr marL="1028675" marR="0" lvl="2" indent="-171446" algn="l">
              <a:lnSpc>
                <a:spcPct val="90000"/>
              </a:lnSpc>
              <a:spcBef>
                <a:spcPts val="375"/>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3pPr>
            <a:lvl4pPr marL="1371566" marR="0" lvl="3"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Arial"/>
                <a:ea typeface="Arial"/>
                <a:cs typeface="Arial"/>
                <a:sym typeface="Arial"/>
              </a:defRPr>
            </a:lvl4pPr>
            <a:lvl5pPr marL="1714457" marR="0" lvl="4"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Arial"/>
                <a:ea typeface="Arial"/>
                <a:cs typeface="Arial"/>
                <a:sym typeface="Arial"/>
              </a:defRPr>
            </a:lvl5pPr>
            <a:lvl6pPr marL="2057348" marR="0" lvl="5"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6pPr>
            <a:lvl7pPr marL="2400240" marR="0" lvl="6"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7pPr>
            <a:lvl8pPr marL="2743132" marR="0" lvl="7"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8pPr>
            <a:lvl9pPr marL="3086023" marR="0" lvl="8"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629841" y="342900"/>
            <a:ext cx="2949178" cy="1200150"/>
          </a:xfrm>
          <a:prstGeom prst="rect">
            <a:avLst/>
          </a:prstGeom>
          <a:noFill/>
          <a:ln>
            <a:noFill/>
          </a:ln>
        </p:spPr>
        <p:txBody>
          <a:bodyPr spcFirstLastPara="1" wrap="square" lIns="68567" tIns="68567" rIns="68567" bIns="68567" anchor="b" anchorCtr="0"/>
          <a:lstStyle>
            <a:lvl1pPr marR="0" lvl="0" algn="l">
              <a:lnSpc>
                <a:spcPct val="90000"/>
              </a:lnSpc>
              <a:spcBef>
                <a:spcPts val="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23"/>
          <p:cNvSpPr>
            <a:spLocks noGrp="1"/>
          </p:cNvSpPr>
          <p:nvPr>
            <p:ph type="pic" idx="2"/>
          </p:nvPr>
        </p:nvSpPr>
        <p:spPr>
          <a:xfrm>
            <a:off x="3887391" y="740570"/>
            <a:ext cx="4629150" cy="3655219"/>
          </a:xfrm>
          <a:prstGeom prst="rect">
            <a:avLst/>
          </a:prstGeom>
          <a:no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86" name="Google Shape;86;p23"/>
          <p:cNvSpPr txBox="1">
            <a:spLocks noGrp="1"/>
          </p:cNvSpPr>
          <p:nvPr>
            <p:ph type="body" idx="1"/>
          </p:nvPr>
        </p:nvSpPr>
        <p:spPr>
          <a:xfrm>
            <a:off x="629841" y="1543051"/>
            <a:ext cx="2949178" cy="2858691"/>
          </a:xfrm>
          <a:prstGeom prst="rect">
            <a:avLst/>
          </a:prstGeom>
          <a:noFill/>
          <a:ln>
            <a:noFill/>
          </a:ln>
        </p:spPr>
        <p:txBody>
          <a:bodyPr spcFirstLastPara="1" wrap="square" lIns="68567" tIns="68567" rIns="68567" bIns="68567" anchor="t" anchorCtr="0"/>
          <a:lstStyle>
            <a:lvl1pPr marL="342892" marR="0" lvl="0" indent="-171446" algn="l">
              <a:lnSpc>
                <a:spcPct val="90000"/>
              </a:lnSpc>
              <a:spcBef>
                <a:spcPts val="750"/>
              </a:spcBef>
              <a:spcAft>
                <a:spcPts val="0"/>
              </a:spcAft>
              <a:buClr>
                <a:schemeClr val="dk1"/>
              </a:buClr>
              <a:buSzPts val="1600"/>
              <a:buFont typeface="Arial"/>
              <a:buNone/>
              <a:defRPr sz="1200" b="0" i="0" u="none" strike="noStrike" cap="none">
                <a:solidFill>
                  <a:schemeClr val="dk1"/>
                </a:solidFill>
                <a:latin typeface="Arial"/>
                <a:ea typeface="Arial"/>
                <a:cs typeface="Arial"/>
                <a:sym typeface="Arial"/>
              </a:defRPr>
            </a:lvl1pPr>
            <a:lvl2pPr marL="685783" marR="0" lvl="1" indent="-171446" algn="l">
              <a:lnSpc>
                <a:spcPct val="90000"/>
              </a:lnSpc>
              <a:spcBef>
                <a:spcPts val="375"/>
              </a:spcBef>
              <a:spcAft>
                <a:spcPts val="0"/>
              </a:spcAft>
              <a:buClr>
                <a:schemeClr val="dk1"/>
              </a:buClr>
              <a:buSzPts val="1400"/>
              <a:buFont typeface="Arial"/>
              <a:buNone/>
              <a:defRPr sz="1100" b="0" i="0" u="none" strike="noStrike" cap="none">
                <a:solidFill>
                  <a:schemeClr val="dk1"/>
                </a:solidFill>
                <a:latin typeface="Arial"/>
                <a:ea typeface="Arial"/>
                <a:cs typeface="Arial"/>
                <a:sym typeface="Arial"/>
              </a:defRPr>
            </a:lvl2pPr>
            <a:lvl3pPr marL="1028675" marR="0" lvl="2" indent="-171446" algn="l">
              <a:lnSpc>
                <a:spcPct val="90000"/>
              </a:lnSpc>
              <a:spcBef>
                <a:spcPts val="375"/>
              </a:spcBef>
              <a:spcAft>
                <a:spcPts val="0"/>
              </a:spcAft>
              <a:buClr>
                <a:schemeClr val="dk1"/>
              </a:buClr>
              <a:buSzPts val="1200"/>
              <a:buFont typeface="Arial"/>
              <a:buNone/>
              <a:defRPr sz="900" b="0" i="0" u="none" strike="noStrike" cap="none">
                <a:solidFill>
                  <a:schemeClr val="dk1"/>
                </a:solidFill>
                <a:latin typeface="Arial"/>
                <a:ea typeface="Arial"/>
                <a:cs typeface="Arial"/>
                <a:sym typeface="Arial"/>
              </a:defRPr>
            </a:lvl3pPr>
            <a:lvl4pPr marL="1371566" marR="0" lvl="3"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Arial"/>
                <a:ea typeface="Arial"/>
                <a:cs typeface="Arial"/>
                <a:sym typeface="Arial"/>
              </a:defRPr>
            </a:lvl4pPr>
            <a:lvl5pPr marL="1714457" marR="0" lvl="4"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Arial"/>
                <a:ea typeface="Arial"/>
                <a:cs typeface="Arial"/>
                <a:sym typeface="Arial"/>
              </a:defRPr>
            </a:lvl5pPr>
            <a:lvl6pPr marL="2057348" marR="0" lvl="5"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6pPr>
            <a:lvl7pPr marL="2400240" marR="0" lvl="6"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7pPr>
            <a:lvl8pPr marL="2743132" marR="0" lvl="7"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8pPr>
            <a:lvl9pPr marL="3086023" marR="0" lvl="8" indent="-171446" algn="l">
              <a:lnSpc>
                <a:spcPct val="90000"/>
              </a:lnSpc>
              <a:spcBef>
                <a:spcPts val="375"/>
              </a:spcBef>
              <a:spcAft>
                <a:spcPts val="0"/>
              </a:spcAft>
              <a:buClr>
                <a:schemeClr val="dk1"/>
              </a:buClr>
              <a:buSzPts val="1000"/>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87" name="Google Shape;87;p23"/>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4"/>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24"/>
          <p:cNvSpPr txBox="1">
            <a:spLocks noGrp="1"/>
          </p:cNvSpPr>
          <p:nvPr>
            <p:ph type="body" idx="1"/>
          </p:nvPr>
        </p:nvSpPr>
        <p:spPr>
          <a:xfrm rot="5400000">
            <a:off x="3116660" y="-1118791"/>
            <a:ext cx="2910681" cy="7886700"/>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1" name="Google Shape;91;p24"/>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25"/>
          <p:cNvSpPr txBox="1">
            <a:spLocks noGrp="1"/>
          </p:cNvSpPr>
          <p:nvPr>
            <p:ph type="title"/>
          </p:nvPr>
        </p:nvSpPr>
        <p:spPr>
          <a:xfrm rot="5400000">
            <a:off x="5350074" y="1467446"/>
            <a:ext cx="4358879" cy="1971675"/>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25"/>
          <p:cNvSpPr txBox="1">
            <a:spLocks noGrp="1"/>
          </p:cNvSpPr>
          <p:nvPr>
            <p:ph type="body" idx="1"/>
          </p:nvPr>
        </p:nvSpPr>
        <p:spPr>
          <a:xfrm rot="5400000">
            <a:off x="1349574" y="-447080"/>
            <a:ext cx="4358879" cy="5800725"/>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5" name="Google Shape;95;p25"/>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Headers Content A">
  <p:cSld name="2 Headers Content A">
    <p:spTree>
      <p:nvGrpSpPr>
        <p:cNvPr id="1" name="Shape 96"/>
        <p:cNvGrpSpPr/>
        <p:nvPr/>
      </p:nvGrpSpPr>
      <p:grpSpPr>
        <a:xfrm>
          <a:off x="0" y="0"/>
          <a:ext cx="0" cy="0"/>
          <a:chOff x="0" y="0"/>
          <a:chExt cx="0" cy="0"/>
        </a:xfrm>
      </p:grpSpPr>
      <p:sp>
        <p:nvSpPr>
          <p:cNvPr id="97" name="Google Shape;97;p26"/>
          <p:cNvSpPr txBox="1">
            <a:spLocks noGrp="1"/>
          </p:cNvSpPr>
          <p:nvPr>
            <p:ph type="body" idx="1"/>
          </p:nvPr>
        </p:nvSpPr>
        <p:spPr>
          <a:xfrm>
            <a:off x="2" y="958741"/>
            <a:ext cx="4303713" cy="605294"/>
          </a:xfrm>
          <a:prstGeom prst="rect">
            <a:avLst/>
          </a:prstGeom>
          <a:noFill/>
          <a:ln>
            <a:noFill/>
          </a:ln>
        </p:spPr>
        <p:txBody>
          <a:bodyPr spcFirstLastPara="1" wrap="square" lIns="68567" tIns="68567" rIns="68567" bIns="68567" anchor="t" anchorCtr="0"/>
          <a:lstStyle>
            <a:lvl1pPr marL="342892" marR="0" lvl="0" indent="-171446" algn="l">
              <a:lnSpc>
                <a:spcPct val="100000"/>
              </a:lnSpc>
              <a:spcBef>
                <a:spcPts val="0"/>
              </a:spcBef>
              <a:spcAft>
                <a:spcPts val="0"/>
              </a:spcAft>
              <a:buClr>
                <a:schemeClr val="dk1"/>
              </a:buClr>
              <a:buSzPts val="2800"/>
              <a:buFont typeface="Arial"/>
              <a:buNone/>
              <a:defRPr sz="2000" b="1" i="0" u="none" strike="noStrike" cap="none">
                <a:solidFill>
                  <a:schemeClr val="lt1"/>
                </a:solidFill>
                <a:latin typeface="Arial Narrow"/>
                <a:ea typeface="Arial Narrow"/>
                <a:cs typeface="Arial Narrow"/>
                <a:sym typeface="Arial Narrow"/>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8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8" name="Google Shape;98;p26"/>
          <p:cNvSpPr txBox="1">
            <a:spLocks noGrp="1"/>
          </p:cNvSpPr>
          <p:nvPr>
            <p:ph type="body" idx="2"/>
          </p:nvPr>
        </p:nvSpPr>
        <p:spPr>
          <a:xfrm>
            <a:off x="-11754" y="1564035"/>
            <a:ext cx="4315469" cy="1403462"/>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9" name="Google Shape;99;p26"/>
          <p:cNvSpPr txBox="1">
            <a:spLocks noGrp="1"/>
          </p:cNvSpPr>
          <p:nvPr>
            <p:ph type="title"/>
          </p:nvPr>
        </p:nvSpPr>
        <p:spPr>
          <a:xfrm>
            <a:off x="2" y="139702"/>
            <a:ext cx="4303713" cy="873125"/>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26"/>
          <p:cNvSpPr>
            <a:spLocks noGrp="1"/>
          </p:cNvSpPr>
          <p:nvPr>
            <p:ph type="pic" idx="3"/>
          </p:nvPr>
        </p:nvSpPr>
        <p:spPr>
          <a:xfrm>
            <a:off x="4303715" y="1"/>
            <a:ext cx="4840287" cy="4804172"/>
          </a:xfrm>
          <a:prstGeom prst="rect">
            <a:avLst/>
          </a:prstGeom>
          <a:solidFill>
            <a:schemeClr val="lt1"/>
          </a:solid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 Header Content B">
  <p:cSld name="1 Header Content B">
    <p:spTree>
      <p:nvGrpSpPr>
        <p:cNvPr id="1" name="Shape 101"/>
        <p:cNvGrpSpPr/>
        <p:nvPr/>
      </p:nvGrpSpPr>
      <p:grpSpPr>
        <a:xfrm>
          <a:off x="0" y="0"/>
          <a:ext cx="0" cy="0"/>
          <a:chOff x="0" y="0"/>
          <a:chExt cx="0" cy="0"/>
        </a:xfrm>
      </p:grpSpPr>
      <p:sp>
        <p:nvSpPr>
          <p:cNvPr id="102" name="Google Shape;102;p27"/>
          <p:cNvSpPr>
            <a:spLocks noGrp="1"/>
          </p:cNvSpPr>
          <p:nvPr>
            <p:ph type="pic" idx="2"/>
          </p:nvPr>
        </p:nvSpPr>
        <p:spPr>
          <a:xfrm>
            <a:off x="4303715" y="1"/>
            <a:ext cx="4840287" cy="4804172"/>
          </a:xfrm>
          <a:prstGeom prst="rect">
            <a:avLst/>
          </a:prstGeom>
          <a:solidFill>
            <a:schemeClr val="lt1"/>
          </a:solid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 name="Google Shape;103;p27"/>
          <p:cNvSpPr txBox="1">
            <a:spLocks noGrp="1"/>
          </p:cNvSpPr>
          <p:nvPr>
            <p:ph type="body" idx="1"/>
          </p:nvPr>
        </p:nvSpPr>
        <p:spPr>
          <a:xfrm>
            <a:off x="-11753" y="997146"/>
            <a:ext cx="4309593" cy="1403462"/>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 name="Google Shape;104;p27"/>
          <p:cNvSpPr txBox="1">
            <a:spLocks noGrp="1"/>
          </p:cNvSpPr>
          <p:nvPr>
            <p:ph type="title"/>
          </p:nvPr>
        </p:nvSpPr>
        <p:spPr>
          <a:xfrm>
            <a:off x="2" y="139702"/>
            <a:ext cx="4303713" cy="873125"/>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 Header Content A">
  <p:cSld name="1 Header Content A">
    <p:spTree>
      <p:nvGrpSpPr>
        <p:cNvPr id="1" name="Shape 105"/>
        <p:cNvGrpSpPr/>
        <p:nvPr/>
      </p:nvGrpSpPr>
      <p:grpSpPr>
        <a:xfrm>
          <a:off x="0" y="0"/>
          <a:ext cx="0" cy="0"/>
          <a:chOff x="0" y="0"/>
          <a:chExt cx="0" cy="0"/>
        </a:xfrm>
      </p:grpSpPr>
      <p:sp>
        <p:nvSpPr>
          <p:cNvPr id="106" name="Google Shape;106;p28"/>
          <p:cNvSpPr>
            <a:spLocks noGrp="1"/>
          </p:cNvSpPr>
          <p:nvPr>
            <p:ph type="pic" idx="2"/>
          </p:nvPr>
        </p:nvSpPr>
        <p:spPr>
          <a:xfrm>
            <a:off x="4303714" y="2"/>
            <a:ext cx="4840287" cy="2379663"/>
          </a:xfrm>
          <a:prstGeom prst="rect">
            <a:avLst/>
          </a:prstGeom>
          <a:solidFill>
            <a:schemeClr val="lt2"/>
          </a:solid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Google Shape;107;p28"/>
          <p:cNvSpPr>
            <a:spLocks noGrp="1"/>
          </p:cNvSpPr>
          <p:nvPr>
            <p:ph type="pic" idx="3"/>
          </p:nvPr>
        </p:nvSpPr>
        <p:spPr>
          <a:xfrm>
            <a:off x="4303714" y="2419454"/>
            <a:ext cx="4840286" cy="2384718"/>
          </a:xfrm>
          <a:prstGeom prst="rect">
            <a:avLst/>
          </a:prstGeom>
          <a:solidFill>
            <a:schemeClr val="lt1"/>
          </a:solid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8" name="Google Shape;108;p28"/>
          <p:cNvSpPr txBox="1">
            <a:spLocks noGrp="1"/>
          </p:cNvSpPr>
          <p:nvPr>
            <p:ph type="body" idx="1"/>
          </p:nvPr>
        </p:nvSpPr>
        <p:spPr>
          <a:xfrm>
            <a:off x="-11753" y="997146"/>
            <a:ext cx="4309593" cy="1403462"/>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9" name="Google Shape;109;p28"/>
          <p:cNvSpPr txBox="1">
            <a:spLocks noGrp="1"/>
          </p:cNvSpPr>
          <p:nvPr>
            <p:ph type="title"/>
          </p:nvPr>
        </p:nvSpPr>
        <p:spPr>
          <a:xfrm>
            <a:off x="2" y="139702"/>
            <a:ext cx="4303713" cy="873125"/>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_1 Header Content B">
  <p:cSld name="1_1 Header Content B">
    <p:spTree>
      <p:nvGrpSpPr>
        <p:cNvPr id="1" name="Shape 110"/>
        <p:cNvGrpSpPr/>
        <p:nvPr/>
      </p:nvGrpSpPr>
      <p:grpSpPr>
        <a:xfrm>
          <a:off x="0" y="0"/>
          <a:ext cx="0" cy="0"/>
          <a:chOff x="0" y="0"/>
          <a:chExt cx="0" cy="0"/>
        </a:xfrm>
      </p:grpSpPr>
      <p:sp>
        <p:nvSpPr>
          <p:cNvPr id="111" name="Google Shape;111;p29"/>
          <p:cNvSpPr>
            <a:spLocks noGrp="1"/>
          </p:cNvSpPr>
          <p:nvPr>
            <p:ph type="pic" idx="2"/>
          </p:nvPr>
        </p:nvSpPr>
        <p:spPr>
          <a:xfrm>
            <a:off x="5964183" y="1"/>
            <a:ext cx="3179819" cy="4804172"/>
          </a:xfrm>
          <a:prstGeom prst="rect">
            <a:avLst/>
          </a:prstGeom>
          <a:solidFill>
            <a:schemeClr val="lt1"/>
          </a:solidFill>
          <a:ln>
            <a:noFill/>
          </a:ln>
        </p:spPr>
        <p:txBody>
          <a:bodyPr spcFirstLastPara="1" wrap="square" lIns="68567" tIns="68567" rIns="68567" bIns="68567" anchor="t" anchorCtr="0"/>
          <a:lstStyle>
            <a:lvl1pPr marR="0" lvl="0" algn="l" rtl="0">
              <a:lnSpc>
                <a:spcPct val="90000"/>
              </a:lnSpc>
              <a:spcBef>
                <a:spcPts val="750"/>
              </a:spcBef>
              <a:spcAft>
                <a:spcPts val="0"/>
              </a:spcAft>
              <a:buClr>
                <a:schemeClr val="dk1"/>
              </a:buClr>
              <a:buSzPts val="28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2" name="Google Shape;112;p29"/>
          <p:cNvSpPr txBox="1">
            <a:spLocks noGrp="1"/>
          </p:cNvSpPr>
          <p:nvPr>
            <p:ph type="body" idx="1"/>
          </p:nvPr>
        </p:nvSpPr>
        <p:spPr>
          <a:xfrm>
            <a:off x="-11755" y="716841"/>
            <a:ext cx="5900222" cy="1403462"/>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17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5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3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1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3" name="Google Shape;113;p29"/>
          <p:cNvSpPr txBox="1">
            <a:spLocks noGrp="1"/>
          </p:cNvSpPr>
          <p:nvPr>
            <p:ph type="title"/>
          </p:nvPr>
        </p:nvSpPr>
        <p:spPr>
          <a:xfrm>
            <a:off x="2" y="-140602"/>
            <a:ext cx="5892171" cy="873125"/>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7"/>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8"/>
        <p:cNvGrpSpPr/>
        <p:nvPr/>
      </p:nvGrpSpPr>
      <p:grpSpPr>
        <a:xfrm>
          <a:off x="0" y="0"/>
          <a:ext cx="0" cy="0"/>
          <a:chOff x="0" y="0"/>
          <a:chExt cx="0" cy="0"/>
        </a:xfrm>
      </p:grpSpPr>
      <p:sp>
        <p:nvSpPr>
          <p:cNvPr id="29" name="Google Shape;29;p8"/>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lvl="0" indent="-304793" algn="l">
              <a:lnSpc>
                <a:spcPct val="90000"/>
              </a:lnSpc>
              <a:spcBef>
                <a:spcPts val="750"/>
              </a:spcBef>
              <a:spcAft>
                <a:spcPts val="0"/>
              </a:spcAft>
              <a:buSzPts val="2800"/>
              <a:buChar char="•"/>
              <a:defRPr/>
            </a:lvl1pPr>
            <a:lvl2pPr marL="685783" lvl="1" indent="-285743" algn="l">
              <a:lnSpc>
                <a:spcPct val="90000"/>
              </a:lnSpc>
              <a:spcBef>
                <a:spcPts val="375"/>
              </a:spcBef>
              <a:spcAft>
                <a:spcPts val="0"/>
              </a:spcAft>
              <a:buSzPts val="2400"/>
              <a:buChar char="•"/>
              <a:defRPr/>
            </a:lvl2pPr>
            <a:lvl3pPr marL="1028675" lvl="2" indent="-266693" algn="l">
              <a:lnSpc>
                <a:spcPct val="90000"/>
              </a:lnSpc>
              <a:spcBef>
                <a:spcPts val="375"/>
              </a:spcBef>
              <a:spcAft>
                <a:spcPts val="0"/>
              </a:spcAft>
              <a:buSzPts val="2000"/>
              <a:buChar char="•"/>
              <a:defRPr/>
            </a:lvl3pPr>
            <a:lvl4pPr marL="1371566" lvl="3" indent="-257168" algn="l">
              <a:lnSpc>
                <a:spcPct val="90000"/>
              </a:lnSpc>
              <a:spcBef>
                <a:spcPts val="375"/>
              </a:spcBef>
              <a:spcAft>
                <a:spcPts val="0"/>
              </a:spcAft>
              <a:buSzPts val="1800"/>
              <a:buChar char="•"/>
              <a:defRPr/>
            </a:lvl4pPr>
            <a:lvl5pPr marL="1714457" lvl="4" indent="-257168" algn="l">
              <a:lnSpc>
                <a:spcPct val="90000"/>
              </a:lnSpc>
              <a:spcBef>
                <a:spcPts val="375"/>
              </a:spcBef>
              <a:spcAft>
                <a:spcPts val="0"/>
              </a:spcAft>
              <a:buSzPts val="1800"/>
              <a:buChar char="•"/>
              <a:defRPr/>
            </a:lvl5pPr>
            <a:lvl6pPr marL="2057348" lvl="5" indent="-257168" algn="l">
              <a:lnSpc>
                <a:spcPct val="90000"/>
              </a:lnSpc>
              <a:spcBef>
                <a:spcPts val="375"/>
              </a:spcBef>
              <a:spcAft>
                <a:spcPts val="0"/>
              </a:spcAft>
              <a:buSzPts val="1800"/>
              <a:buChar char="•"/>
              <a:defRPr/>
            </a:lvl6pPr>
            <a:lvl7pPr marL="2400240" lvl="6" indent="-257168" algn="l">
              <a:lnSpc>
                <a:spcPct val="90000"/>
              </a:lnSpc>
              <a:spcBef>
                <a:spcPts val="375"/>
              </a:spcBef>
              <a:spcAft>
                <a:spcPts val="0"/>
              </a:spcAft>
              <a:buSzPts val="1800"/>
              <a:buChar char="•"/>
              <a:defRPr/>
            </a:lvl7pPr>
            <a:lvl8pPr marL="2743132" lvl="7" indent="-257168" algn="l">
              <a:lnSpc>
                <a:spcPct val="90000"/>
              </a:lnSpc>
              <a:spcBef>
                <a:spcPts val="375"/>
              </a:spcBef>
              <a:spcAft>
                <a:spcPts val="0"/>
              </a:spcAft>
              <a:buSzPts val="1800"/>
              <a:buChar char="•"/>
              <a:defRPr/>
            </a:lvl8pPr>
            <a:lvl9pPr marL="3086023" lvl="8" indent="-257168" algn="l">
              <a:lnSpc>
                <a:spcPct val="90000"/>
              </a:lnSpc>
              <a:spcBef>
                <a:spcPts val="375"/>
              </a:spcBef>
              <a:spcAft>
                <a:spcPts val="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marR="0" lvl="0" algn="l">
              <a:lnSpc>
                <a:spcPct val="90000"/>
              </a:lnSpc>
              <a:spcBef>
                <a:spcPts val="0"/>
              </a:spcBef>
              <a:spcAft>
                <a:spcPts val="0"/>
              </a:spcAft>
              <a:buClr>
                <a:schemeClr val="dk1"/>
              </a:buClr>
              <a:buSzPts val="4400"/>
              <a:buFont typeface="Arial"/>
              <a:buNone/>
              <a:defRPr sz="33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3" name="Google Shape;33;p9"/>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342892" marR="0" lvl="0" indent="-304793" algn="l">
              <a:lnSpc>
                <a:spcPct val="90000"/>
              </a:lnSpc>
              <a:spcBef>
                <a:spcPts val="750"/>
              </a:spcBef>
              <a:spcAft>
                <a:spcPts val="0"/>
              </a:spcAft>
              <a:buClr>
                <a:schemeClr val="dk1"/>
              </a:buClr>
              <a:buSzPts val="2800"/>
              <a:buFont typeface="Arial"/>
              <a:buChar char="•"/>
              <a:defRPr sz="2100" b="0" i="0" u="none" strike="noStrike" cap="none">
                <a:solidFill>
                  <a:schemeClr val="dk1"/>
                </a:solidFill>
                <a:latin typeface="Arial"/>
                <a:ea typeface="Arial"/>
                <a:cs typeface="Arial"/>
                <a:sym typeface="Arial"/>
              </a:defRPr>
            </a:lvl1pPr>
            <a:lvl2pPr marL="685783" marR="0" lvl="1" indent="-285743" algn="l">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Arial"/>
                <a:ea typeface="Arial"/>
                <a:cs typeface="Arial"/>
                <a:sym typeface="Arial"/>
              </a:defRPr>
            </a:lvl2pPr>
            <a:lvl3pPr marL="1028675" marR="0" lvl="2" indent="-266693" algn="l">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Arial"/>
                <a:ea typeface="Arial"/>
                <a:cs typeface="Arial"/>
                <a:sym typeface="Arial"/>
              </a:defRPr>
            </a:lvl3pPr>
            <a:lvl4pPr marL="1371566" marR="0" lvl="3"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4pPr>
            <a:lvl5pPr marL="1714457" marR="0" lvl="4"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5pPr>
            <a:lvl6pPr marL="2057348" marR="0" lvl="5"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6pPr>
            <a:lvl7pPr marL="2400240" marR="0" lvl="6"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7pPr>
            <a:lvl8pPr marL="2743132" marR="0" lvl="7"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8pPr>
            <a:lvl9pPr marL="3086023" marR="0" lvl="8" indent="-257168" algn="l">
              <a:lnSpc>
                <a:spcPct val="90000"/>
              </a:lnSpc>
              <a:spcBef>
                <a:spcPts val="375"/>
              </a:spcBef>
              <a:spcAft>
                <a:spcPts val="0"/>
              </a:spcAft>
              <a:buClr>
                <a:schemeClr val="dk1"/>
              </a:buClr>
              <a:buSzPts val="18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4" name="Google Shape;34;p9"/>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10"/>
          <p:cNvSpPr txBox="1">
            <a:spLocks noGrp="1"/>
          </p:cNvSpPr>
          <p:nvPr>
            <p:ph type="title"/>
          </p:nvPr>
        </p:nvSpPr>
        <p:spPr>
          <a:xfrm>
            <a:off x="623888" y="1282305"/>
            <a:ext cx="7886700" cy="2139553"/>
          </a:xfrm>
          <a:prstGeom prst="rect">
            <a:avLst/>
          </a:prstGeom>
          <a:noFill/>
          <a:ln>
            <a:noFill/>
          </a:ln>
        </p:spPr>
        <p:txBody>
          <a:bodyPr spcFirstLastPara="1" wrap="square" lIns="68567" tIns="68567" rIns="68567" bIns="68567" anchor="b" anchorCtr="0"/>
          <a:lstStyle>
            <a:lvl1pPr marR="0" lvl="0" algn="l">
              <a:lnSpc>
                <a:spcPct val="90000"/>
              </a:lnSpc>
              <a:spcBef>
                <a:spcPts val="0"/>
              </a:spcBef>
              <a:spcAft>
                <a:spcPts val="0"/>
              </a:spcAft>
              <a:buClr>
                <a:schemeClr val="dk1"/>
              </a:buClr>
              <a:buSzPts val="6000"/>
              <a:buFont typeface="Arial"/>
              <a:buNone/>
              <a:defRPr sz="45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10"/>
          <p:cNvSpPr txBox="1">
            <a:spLocks noGrp="1"/>
          </p:cNvSpPr>
          <p:nvPr>
            <p:ph type="body" idx="1"/>
          </p:nvPr>
        </p:nvSpPr>
        <p:spPr>
          <a:xfrm>
            <a:off x="623888" y="3442099"/>
            <a:ext cx="7886700" cy="1125140"/>
          </a:xfrm>
          <a:prstGeom prst="rect">
            <a:avLst/>
          </a:prstGeom>
          <a:noFill/>
          <a:ln>
            <a:noFill/>
          </a:ln>
        </p:spPr>
        <p:txBody>
          <a:bodyPr spcFirstLastPara="1" wrap="square" lIns="68567" tIns="68567" rIns="68567" bIns="68567" anchor="t" anchorCtr="0"/>
          <a:lstStyle>
            <a:lvl1pPr marL="342892" marR="0" lvl="0" indent="-171446" algn="l">
              <a:lnSpc>
                <a:spcPct val="90000"/>
              </a:lnSpc>
              <a:spcBef>
                <a:spcPts val="750"/>
              </a:spcBef>
              <a:spcAft>
                <a:spcPts val="0"/>
              </a:spcAft>
              <a:buClr>
                <a:srgbClr val="888888"/>
              </a:buClr>
              <a:buSzPts val="2400"/>
              <a:buFont typeface="Arial"/>
              <a:buNone/>
              <a:defRPr sz="1800" b="0" i="0" u="none" strike="noStrike" cap="none">
                <a:solidFill>
                  <a:srgbClr val="888888"/>
                </a:solidFill>
                <a:latin typeface="Arial"/>
                <a:ea typeface="Arial"/>
                <a:cs typeface="Arial"/>
                <a:sym typeface="Arial"/>
              </a:defRPr>
            </a:lvl1pPr>
            <a:lvl2pPr marL="685783" marR="0" lvl="1" indent="-171446" algn="l">
              <a:lnSpc>
                <a:spcPct val="90000"/>
              </a:lnSpc>
              <a:spcBef>
                <a:spcPts val="375"/>
              </a:spcBef>
              <a:spcAft>
                <a:spcPts val="0"/>
              </a:spcAft>
              <a:buClr>
                <a:srgbClr val="888888"/>
              </a:buClr>
              <a:buSzPts val="2000"/>
              <a:buFont typeface="Arial"/>
              <a:buNone/>
              <a:defRPr sz="1500" b="0" i="0" u="none" strike="noStrike" cap="none">
                <a:solidFill>
                  <a:srgbClr val="888888"/>
                </a:solidFill>
                <a:latin typeface="Arial"/>
                <a:ea typeface="Arial"/>
                <a:cs typeface="Arial"/>
                <a:sym typeface="Arial"/>
              </a:defRPr>
            </a:lvl2pPr>
            <a:lvl3pPr marL="1028675" marR="0" lvl="2" indent="-171446" algn="l">
              <a:lnSpc>
                <a:spcPct val="90000"/>
              </a:lnSpc>
              <a:spcBef>
                <a:spcPts val="375"/>
              </a:spcBef>
              <a:spcAft>
                <a:spcPts val="0"/>
              </a:spcAft>
              <a:buClr>
                <a:srgbClr val="888888"/>
              </a:buClr>
              <a:buSzPts val="1800"/>
              <a:buFont typeface="Arial"/>
              <a:buNone/>
              <a:defRPr sz="1400" b="0" i="0" u="none" strike="noStrike" cap="none">
                <a:solidFill>
                  <a:srgbClr val="888888"/>
                </a:solidFill>
                <a:latin typeface="Arial"/>
                <a:ea typeface="Arial"/>
                <a:cs typeface="Arial"/>
                <a:sym typeface="Arial"/>
              </a:defRPr>
            </a:lvl3pPr>
            <a:lvl4pPr marL="1371566" marR="0" lvl="3"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Arial"/>
                <a:ea typeface="Arial"/>
                <a:cs typeface="Arial"/>
                <a:sym typeface="Arial"/>
              </a:defRPr>
            </a:lvl4pPr>
            <a:lvl5pPr marL="1714457" marR="0" lvl="4"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Arial"/>
                <a:ea typeface="Arial"/>
                <a:cs typeface="Arial"/>
                <a:sym typeface="Arial"/>
              </a:defRPr>
            </a:lvl5pPr>
            <a:lvl6pPr marL="2057348" marR="0" lvl="5"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6pPr>
            <a:lvl7pPr marL="2400240" marR="0" lvl="6"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7pPr>
            <a:lvl8pPr marL="2743132" marR="0" lvl="7"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8pPr>
            <a:lvl9pPr marL="3086023" marR="0" lvl="8" indent="-171446" algn="l">
              <a:lnSpc>
                <a:spcPct val="90000"/>
              </a:lnSpc>
              <a:spcBef>
                <a:spcPts val="375"/>
              </a:spcBef>
              <a:spcAft>
                <a:spcPts val="0"/>
              </a:spcAft>
              <a:buClr>
                <a:srgbClr val="888888"/>
              </a:buClr>
              <a:buSzPts val="16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8" name="Google Shape;38;p10"/>
          <p:cNvSpPr txBox="1">
            <a:spLocks noGrp="1"/>
          </p:cNvSpPr>
          <p:nvPr>
            <p:ph type="sldNum" idx="12"/>
          </p:nvPr>
        </p:nvSpPr>
        <p:spPr>
          <a:xfrm>
            <a:off x="6457950" y="4587384"/>
            <a:ext cx="2057400" cy="273844"/>
          </a:xfrm>
          <a:prstGeom prst="rect">
            <a:avLst/>
          </a:prstGeom>
          <a:noFill/>
          <a:ln>
            <a:noFill/>
          </a:ln>
        </p:spPr>
        <p:txBody>
          <a:bodyPr spcFirstLastPara="1" wrap="square" lIns="68567" tIns="34274" rIns="68567" bIns="34274" anchor="t" anchorCtr="0">
            <a:noAutofit/>
          </a:bodyPr>
          <a:lstStyle>
            <a:lvl1pPr marL="0" marR="0" lvl="0"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600"/>
              <a:buFont typeface="Arial"/>
              <a:buNone/>
              <a:defRPr sz="1200" b="0" i="0" u="none" strike="noStrike" cap="none">
                <a:solidFill>
                  <a:schemeClr val="dk1"/>
                </a:solidFill>
                <a:latin typeface="Arial"/>
                <a:ea typeface="Arial"/>
                <a:cs typeface="Arial"/>
                <a:sym typeface="Arial"/>
              </a:defRPr>
            </a:lvl9pPr>
          </a:lstStyle>
          <a:p>
            <a:fld id="{00000000-1234-1234-1234-123412341234}" type="slidenum">
              <a:rPr lang="uk-UA" smtClean="0"/>
              <a:pPr/>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8" name="Google Shape;8;p1"/>
          <p:cNvPicPr preferRelativeResize="0"/>
          <p:nvPr/>
        </p:nvPicPr>
        <p:blipFill rotWithShape="1">
          <a:blip r:embed="rId30">
            <a:alphaModFix/>
          </a:blip>
          <a:srcRect/>
          <a:stretch/>
        </p:blipFill>
        <p:spPr>
          <a:xfrm>
            <a:off x="621302" y="4678231"/>
            <a:ext cx="2561663" cy="360854"/>
          </a:xfrm>
          <a:prstGeom prst="rect">
            <a:avLst/>
          </a:prstGeom>
          <a:noFill/>
          <a:ln>
            <a:noFill/>
          </a:ln>
        </p:spPr>
      </p:pic>
      <p:pic>
        <p:nvPicPr>
          <p:cNvPr id="9" name="Google Shape;9;p1"/>
          <p:cNvPicPr preferRelativeResize="0"/>
          <p:nvPr/>
        </p:nvPicPr>
        <p:blipFill rotWithShape="1">
          <a:blip r:embed="rId31">
            <a:alphaModFix/>
          </a:blip>
          <a:srcRect/>
          <a:stretch/>
        </p:blipFill>
        <p:spPr>
          <a:xfrm>
            <a:off x="7519324" y="4742132"/>
            <a:ext cx="949743" cy="28706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1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9.xml"/><Relationship Id="rId1" Type="http://schemas.openxmlformats.org/officeDocument/2006/relationships/slideLayout" Target="../slideLayouts/slideLayout8.xml"/><Relationship Id="rId4" Type="http://schemas.openxmlformats.org/officeDocument/2006/relationships/image" Target="../media/image59.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61.jpg"/></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8.xml"/><Relationship Id="rId4" Type="http://schemas.openxmlformats.org/officeDocument/2006/relationships/image" Target="../media/image63.jpg"/></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image" Target="../media/image65.jpg"/></Relationships>
</file>

<file path=ppt/slides/_rels/slide6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3.xml"/><Relationship Id="rId1" Type="http://schemas.openxmlformats.org/officeDocument/2006/relationships/slideLayout" Target="../slideLayouts/slideLayout8.xml"/><Relationship Id="rId5" Type="http://schemas.openxmlformats.org/officeDocument/2006/relationships/image" Target="../media/image68.jpg"/><Relationship Id="rId4" Type="http://schemas.openxmlformats.org/officeDocument/2006/relationships/image" Target="../media/image67.jp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8" Type="http://schemas.openxmlformats.org/officeDocument/2006/relationships/hyperlink" Target="https://living-future.org/declare/" TargetMode="External"/><Relationship Id="rId3" Type="http://schemas.openxmlformats.org/officeDocument/2006/relationships/hyperlink" Target="http://healthierhospitals.org/" TargetMode="External"/><Relationship Id="rId7" Type="http://schemas.openxmlformats.org/officeDocument/2006/relationships/hyperlink" Target="https://transparency.perkinswill.com/lists/precautionary-list"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 Id="rId6" Type="http://schemas.openxmlformats.org/officeDocument/2006/relationships/hyperlink" Target="http://www.sixclasses.org/" TargetMode="External"/><Relationship Id="rId5" Type="http://schemas.openxmlformats.org/officeDocument/2006/relationships/hyperlink" Target="https://www.hpd-collaborative.org/" TargetMode="External"/><Relationship Id="rId4" Type="http://schemas.openxmlformats.org/officeDocument/2006/relationships/hyperlink" Target="https://healthybuilding.net/" TargetMode="External"/><Relationship Id="rId9" Type="http://schemas.openxmlformats.org/officeDocument/2006/relationships/hyperlink" Target="https://www.c2ccertified.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mailto:anne@longgreenspecs.com" TargetMode="External"/><Relationship Id="rId2" Type="http://schemas.openxmlformats.org/officeDocument/2006/relationships/notesSlide" Target="../notesSlides/notesSlide70.xml"/><Relationship Id="rId1" Type="http://schemas.openxmlformats.org/officeDocument/2006/relationships/slideLayout" Target="../slideLayouts/slideLayout8.xml"/><Relationship Id="rId4" Type="http://schemas.openxmlformats.org/officeDocument/2006/relationships/hyperlink" Target="mailto:t.mejia@perkinseastman.com"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hyperlink" Target="mailto:knowledgecommunities@aia.org" TargetMode="External"/><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4.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hyperlink" Target="http://www.aia.org/aah" TargetMode="External"/><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8"/>
        <p:cNvGrpSpPr/>
        <p:nvPr/>
      </p:nvGrpSpPr>
      <p:grpSpPr>
        <a:xfrm>
          <a:off x="0" y="0"/>
          <a:ext cx="0" cy="0"/>
          <a:chOff x="0" y="0"/>
          <a:chExt cx="0" cy="0"/>
        </a:xfrm>
      </p:grpSpPr>
      <p:sp>
        <p:nvSpPr>
          <p:cNvPr id="119" name="Google Shape;119;p30"/>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sz="2700" dirty="0">
                <a:solidFill>
                  <a:srgbClr val="E20000"/>
                </a:solidFill>
              </a:rPr>
              <a:t>Academy of Architecture for Health </a:t>
            </a:r>
            <a:br>
              <a:rPr lang="en-US" sz="2700" dirty="0">
                <a:solidFill>
                  <a:srgbClr val="E20000"/>
                </a:solidFill>
              </a:rPr>
            </a:br>
            <a:r>
              <a:rPr lang="en-US" sz="2700" dirty="0">
                <a:solidFill>
                  <a:srgbClr val="E20000"/>
                </a:solidFill>
              </a:rPr>
              <a:t>On-line Professional Development</a:t>
            </a:r>
            <a:endParaRPr dirty="0"/>
          </a:p>
        </p:txBody>
      </p:sp>
      <p:sp>
        <p:nvSpPr>
          <p:cNvPr id="120" name="Google Shape;120;p30"/>
          <p:cNvSpPr txBox="1"/>
          <p:nvPr/>
        </p:nvSpPr>
        <p:spPr>
          <a:xfrm>
            <a:off x="499687" y="1448579"/>
            <a:ext cx="8265695" cy="2984629"/>
          </a:xfrm>
          <a:prstGeom prst="rect">
            <a:avLst/>
          </a:prstGeom>
          <a:noFill/>
          <a:ln>
            <a:noFill/>
          </a:ln>
        </p:spPr>
        <p:txBody>
          <a:bodyPr spcFirstLastPara="1" wrap="square" lIns="68567" tIns="34274" rIns="68567" bIns="34274" anchor="t" anchorCtr="0">
            <a:noAutofit/>
          </a:bodyPr>
          <a:lstStyle/>
          <a:p>
            <a:pPr>
              <a:lnSpc>
                <a:spcPct val="80000"/>
              </a:lnSpc>
              <a:buSzPts val="2682"/>
            </a:pPr>
            <a:r>
              <a:rPr lang="en-US" sz="2000" b="1" dirty="0">
                <a:solidFill>
                  <a:schemeClr val="dk1"/>
                </a:solidFill>
              </a:rPr>
              <a:t>Holding Ourselves to Higher Standards:</a:t>
            </a:r>
            <a:endParaRPr dirty="0"/>
          </a:p>
          <a:p>
            <a:pPr>
              <a:lnSpc>
                <a:spcPct val="80000"/>
              </a:lnSpc>
              <a:spcBef>
                <a:spcPts val="900"/>
              </a:spcBef>
              <a:buSzPts val="2682"/>
            </a:pPr>
            <a:r>
              <a:rPr lang="en-US" sz="2000" b="1" dirty="0">
                <a:solidFill>
                  <a:schemeClr val="dk1"/>
                </a:solidFill>
              </a:rPr>
              <a:t>   Healthy Materials Every Time</a:t>
            </a:r>
            <a:endParaRPr dirty="0"/>
          </a:p>
          <a:p>
            <a:pPr>
              <a:lnSpc>
                <a:spcPct val="80000"/>
              </a:lnSpc>
              <a:spcBef>
                <a:spcPts val="900"/>
              </a:spcBef>
              <a:buSzPts val="1572"/>
            </a:pPr>
            <a:endParaRPr sz="1200" dirty="0">
              <a:solidFill>
                <a:srgbClr val="0065B0"/>
              </a:solidFill>
            </a:endParaRPr>
          </a:p>
          <a:p>
            <a:pPr>
              <a:lnSpc>
                <a:spcPct val="80000"/>
              </a:lnSpc>
              <a:spcBef>
                <a:spcPts val="900"/>
              </a:spcBef>
              <a:buSzPts val="2682"/>
            </a:pPr>
            <a:r>
              <a:rPr lang="en-US" sz="2000" dirty="0">
                <a:solidFill>
                  <a:srgbClr val="0065B0"/>
                </a:solidFill>
              </a:rPr>
              <a:t>Beyond the Basics Series </a:t>
            </a:r>
            <a:endParaRPr dirty="0"/>
          </a:p>
          <a:p>
            <a:pPr>
              <a:lnSpc>
                <a:spcPct val="80000"/>
              </a:lnSpc>
              <a:spcBef>
                <a:spcPts val="900"/>
              </a:spcBef>
              <a:buSzPts val="2127"/>
            </a:pPr>
            <a:r>
              <a:rPr lang="en-US" sz="1600" dirty="0">
                <a:solidFill>
                  <a:schemeClr val="dk1"/>
                </a:solidFill>
              </a:rPr>
              <a:t>12 February, 2019</a:t>
            </a:r>
            <a:endParaRPr dirty="0"/>
          </a:p>
          <a:p>
            <a:pPr>
              <a:lnSpc>
                <a:spcPct val="80000"/>
              </a:lnSpc>
              <a:spcBef>
                <a:spcPts val="900"/>
              </a:spcBef>
              <a:buSzPts val="1480"/>
            </a:pPr>
            <a:endParaRPr dirty="0">
              <a:solidFill>
                <a:schemeClr val="dk1"/>
              </a:solidFill>
            </a:endParaRPr>
          </a:p>
          <a:p>
            <a:pPr>
              <a:spcBef>
                <a:spcPts val="1122"/>
              </a:spcBef>
              <a:buSzPts val="1480"/>
            </a:pPr>
            <a:r>
              <a:rPr lang="en-US" dirty="0"/>
              <a:t>2:00 pm – 3:00 pm ET</a:t>
            </a:r>
            <a:endParaRPr dirty="0"/>
          </a:p>
          <a:p>
            <a:pPr>
              <a:spcBef>
                <a:spcPts val="222"/>
              </a:spcBef>
              <a:buSzPts val="1480"/>
            </a:pPr>
            <a:r>
              <a:rPr lang="en-US" dirty="0"/>
              <a:t>1:00 pm – 2:00 pm CT</a:t>
            </a:r>
            <a:endParaRPr dirty="0"/>
          </a:p>
          <a:p>
            <a:pPr>
              <a:spcBef>
                <a:spcPts val="222"/>
              </a:spcBef>
              <a:buSzPts val="1480"/>
            </a:pPr>
            <a:r>
              <a:rPr lang="en-US" dirty="0"/>
              <a:t>12:00 am – 1:00 pm MT</a:t>
            </a:r>
            <a:endParaRPr dirty="0"/>
          </a:p>
          <a:p>
            <a:pPr>
              <a:spcBef>
                <a:spcPts val="222"/>
              </a:spcBef>
              <a:buSzPts val="1480"/>
            </a:pPr>
            <a:r>
              <a:rPr lang="en-US" dirty="0"/>
              <a:t>11:00 am – 12:00 pm PT</a:t>
            </a:r>
            <a:endParaRPr dirty="0"/>
          </a:p>
        </p:txBody>
      </p:sp>
      <p:sp>
        <p:nvSpPr>
          <p:cNvPr id="121" name="Google Shape;121;p30"/>
          <p:cNvSpPr txBox="1"/>
          <p:nvPr/>
        </p:nvSpPr>
        <p:spPr>
          <a:xfrm>
            <a:off x="4927600" y="2296118"/>
            <a:ext cx="4064000" cy="2215991"/>
          </a:xfrm>
          <a:prstGeom prst="rect">
            <a:avLst/>
          </a:prstGeom>
          <a:noFill/>
          <a:ln>
            <a:noFill/>
          </a:ln>
        </p:spPr>
        <p:txBody>
          <a:bodyPr spcFirstLastPara="1" wrap="square" lIns="68567" tIns="34274" rIns="68567" bIns="34274" anchor="t" anchorCtr="0">
            <a:noAutofit/>
          </a:bodyPr>
          <a:lstStyle/>
          <a:p>
            <a:r>
              <a:rPr lang="en-US" sz="1200" b="1" dirty="0"/>
              <a:t>Presenters</a:t>
            </a:r>
            <a:endParaRPr dirty="0"/>
          </a:p>
          <a:p>
            <a:r>
              <a:rPr lang="en-US" sz="1200" b="1" dirty="0"/>
              <a:t>Jean Hansen, FIIDA, LEED Fellow, CID, EDAC, AAHID </a:t>
            </a:r>
            <a:endParaRPr dirty="0"/>
          </a:p>
          <a:p>
            <a:r>
              <a:rPr lang="en-US" sz="1200" dirty="0"/>
              <a:t>HDR</a:t>
            </a:r>
            <a:endParaRPr dirty="0"/>
          </a:p>
          <a:p>
            <a:pPr>
              <a:spcBef>
                <a:spcPts val="900"/>
              </a:spcBef>
            </a:pPr>
            <a:r>
              <a:rPr lang="en-US" sz="1200" b="1" dirty="0"/>
              <a:t>Anne Hicks Harney, FAIA, LEED Fellow, CSI CCS</a:t>
            </a:r>
            <a:endParaRPr dirty="0"/>
          </a:p>
          <a:p>
            <a:r>
              <a:rPr lang="en-US" sz="1200" dirty="0"/>
              <a:t>Long Green Specs </a:t>
            </a:r>
            <a:endParaRPr dirty="0"/>
          </a:p>
          <a:p>
            <a:endParaRPr sz="1200" dirty="0"/>
          </a:p>
          <a:p>
            <a:r>
              <a:rPr lang="en-US" sz="1200" b="1" dirty="0"/>
              <a:t>Tanya Mejia, AICP, LEED AP BD+C, WELL AP </a:t>
            </a:r>
            <a:endParaRPr dirty="0"/>
          </a:p>
          <a:p>
            <a:r>
              <a:rPr lang="en-US" sz="1200" dirty="0"/>
              <a:t>Perkins Eastman </a:t>
            </a:r>
            <a:endParaRPr dirty="0"/>
          </a:p>
          <a:p>
            <a:endParaRPr sz="1200" dirty="0"/>
          </a:p>
          <a:p>
            <a:r>
              <a:rPr lang="en-US" sz="1200" b="1" dirty="0"/>
              <a:t>Susan Kaplan, CCS, LEED AP BD+C</a:t>
            </a:r>
            <a:endParaRPr sz="1200" dirty="0"/>
          </a:p>
          <a:p>
            <a:r>
              <a:rPr lang="en-US" sz="1200" dirty="0"/>
              <a:t>HLW</a:t>
            </a:r>
            <a:r>
              <a:rPr lang="en-US" sz="1200" b="1" dirty="0"/>
              <a:t> </a:t>
            </a:r>
            <a:endParaRPr dirty="0"/>
          </a:p>
        </p:txBody>
      </p:sp>
      <p:sp>
        <p:nvSpPr>
          <p:cNvPr id="122" name="Google Shape;122;p30"/>
          <p:cNvSpPr txBox="1"/>
          <p:nvPr/>
        </p:nvSpPr>
        <p:spPr>
          <a:xfrm>
            <a:off x="4944534" y="4519047"/>
            <a:ext cx="2641601" cy="438582"/>
          </a:xfrm>
          <a:prstGeom prst="rect">
            <a:avLst/>
          </a:prstGeom>
          <a:noFill/>
          <a:ln>
            <a:noFill/>
          </a:ln>
        </p:spPr>
        <p:txBody>
          <a:bodyPr spcFirstLastPara="1" wrap="square" lIns="68567" tIns="34274" rIns="68567" bIns="34274" anchor="t" anchorCtr="0">
            <a:noAutofit/>
          </a:bodyPr>
          <a:lstStyle/>
          <a:p>
            <a:r>
              <a:rPr lang="en-US" sz="1200" b="1"/>
              <a:t>Moderator</a:t>
            </a:r>
            <a:endParaRPr/>
          </a:p>
          <a:p>
            <a:r>
              <a:rPr lang="en-US" sz="1200" b="1"/>
              <a:t>Rita Ho, LEED AP</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40"/>
          <p:cNvSpPr txBox="1">
            <a:spLocks noGrp="1"/>
          </p:cNvSpPr>
          <p:nvPr>
            <p:ph type="title"/>
          </p:nvPr>
        </p:nvSpPr>
        <p:spPr>
          <a:xfrm>
            <a:off x="623888" y="1282304"/>
            <a:ext cx="7886700" cy="2139553"/>
          </a:xfrm>
          <a:prstGeom prst="rect">
            <a:avLst/>
          </a:prstGeom>
          <a:noFill/>
          <a:ln>
            <a:noFill/>
          </a:ln>
        </p:spPr>
        <p:txBody>
          <a:bodyPr spcFirstLastPara="1" wrap="square" lIns="68569" tIns="34275" rIns="68569" bIns="34275" anchor="b" anchorCtr="0">
            <a:noAutofit/>
          </a:bodyPr>
          <a:lstStyle/>
          <a:p>
            <a:r>
              <a:rPr lang="en-US" b="1"/>
              <a:t>Safe v Legal</a:t>
            </a:r>
            <a:endParaRPr b="1"/>
          </a:p>
        </p:txBody>
      </p:sp>
      <p:sp>
        <p:nvSpPr>
          <p:cNvPr id="203" name="Google Shape;203;p40"/>
          <p:cNvSpPr txBox="1">
            <a:spLocks noGrp="1"/>
          </p:cNvSpPr>
          <p:nvPr>
            <p:ph type="body" idx="1"/>
          </p:nvPr>
        </p:nvSpPr>
        <p:spPr>
          <a:xfrm>
            <a:off x="623888" y="3442098"/>
            <a:ext cx="7886700" cy="1125140"/>
          </a:xfrm>
          <a:prstGeom prst="rect">
            <a:avLst/>
          </a:prstGeom>
          <a:noFill/>
          <a:ln>
            <a:noFill/>
          </a:ln>
        </p:spPr>
        <p:txBody>
          <a:bodyPr spcFirstLastPara="1" wrap="square" lIns="68569" tIns="68569" rIns="68569" bIns="68569" anchor="t" anchorCtr="0">
            <a:noAutofit/>
          </a:bodyPr>
          <a:lstStyle/>
          <a:p>
            <a:pPr marL="342900" indent="-171450"/>
            <a:endParaRPr dirty="0"/>
          </a:p>
        </p:txBody>
      </p:sp>
    </p:spTree>
    <p:extLst>
      <p:ext uri="{BB962C8B-B14F-4D97-AF65-F5344CB8AC3E}">
        <p14:creationId xmlns:p14="http://schemas.microsoft.com/office/powerpoint/2010/main" val="3131873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1"/>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Safe v Legal</a:t>
            </a:r>
            <a:endParaRPr b="1"/>
          </a:p>
        </p:txBody>
      </p:sp>
      <p:pic>
        <p:nvPicPr>
          <p:cNvPr id="209" name="Google Shape;209;p41"/>
          <p:cNvPicPr preferRelativeResize="0"/>
          <p:nvPr/>
        </p:nvPicPr>
        <p:blipFill rotWithShape="1">
          <a:blip r:embed="rId3">
            <a:alphaModFix/>
          </a:blip>
          <a:srcRect/>
          <a:stretch/>
        </p:blipFill>
        <p:spPr>
          <a:xfrm>
            <a:off x="452553" y="1268017"/>
            <a:ext cx="4273684" cy="2892379"/>
          </a:xfrm>
          <a:prstGeom prst="rect">
            <a:avLst/>
          </a:prstGeom>
          <a:noFill/>
          <a:ln>
            <a:noFill/>
          </a:ln>
        </p:spPr>
      </p:pic>
      <p:sp>
        <p:nvSpPr>
          <p:cNvPr id="210" name="Google Shape;210;p41"/>
          <p:cNvSpPr txBox="1"/>
          <p:nvPr/>
        </p:nvSpPr>
        <p:spPr>
          <a:xfrm>
            <a:off x="5187439" y="1268017"/>
            <a:ext cx="3504009" cy="2986088"/>
          </a:xfrm>
          <a:prstGeom prst="rect">
            <a:avLst/>
          </a:prstGeom>
          <a:noFill/>
          <a:ln>
            <a:noFill/>
          </a:ln>
        </p:spPr>
        <p:txBody>
          <a:bodyPr spcFirstLastPara="1" wrap="square" lIns="51412" tIns="51412" rIns="51412" bIns="51412" anchor="t" anchorCtr="0">
            <a:noAutofit/>
          </a:bodyPr>
          <a:lstStyle/>
          <a:p>
            <a:pPr marL="188589" indent="-188589">
              <a:lnSpc>
                <a:spcPct val="90000"/>
              </a:lnSpc>
              <a:buClr>
                <a:schemeClr val="dk1"/>
              </a:buClr>
              <a:buSzPts val="2433"/>
            </a:pPr>
            <a:r>
              <a:rPr lang="en-US" sz="1800">
                <a:solidFill>
                  <a:srgbClr val="14355D"/>
                </a:solidFill>
              </a:rPr>
              <a:t>“Architects have a greater ability to improve public health than medical professionals.”</a:t>
            </a:r>
            <a:endParaRPr/>
          </a:p>
          <a:p>
            <a:pPr marL="188589" indent="-188589">
              <a:lnSpc>
                <a:spcPct val="90000"/>
              </a:lnSpc>
              <a:buClr>
                <a:schemeClr val="dk1"/>
              </a:buClr>
              <a:buSzPts val="2434"/>
            </a:pPr>
            <a:endParaRPr sz="1800">
              <a:solidFill>
                <a:srgbClr val="14355D"/>
              </a:solidFill>
            </a:endParaRPr>
          </a:p>
          <a:p>
            <a:pPr marL="188589" indent="-188589">
              <a:lnSpc>
                <a:spcPct val="90000"/>
              </a:lnSpc>
              <a:buClr>
                <a:schemeClr val="dk1"/>
              </a:buClr>
              <a:buSzPts val="2433"/>
            </a:pPr>
            <a:r>
              <a:rPr lang="en-US" sz="1800">
                <a:solidFill>
                  <a:srgbClr val="14355D"/>
                </a:solidFill>
              </a:rPr>
              <a:t>Dr. Claudia Miller, Assistant Dean, University of Texas School of Medicine</a:t>
            </a:r>
            <a:endParaRPr/>
          </a:p>
          <a:p>
            <a:pPr marL="188589" indent="-188589">
              <a:lnSpc>
                <a:spcPct val="90000"/>
              </a:lnSpc>
              <a:buClr>
                <a:schemeClr val="dk1"/>
              </a:buClr>
              <a:buSzPts val="2434"/>
            </a:pPr>
            <a:endParaRPr sz="1800">
              <a:solidFill>
                <a:srgbClr val="14355D"/>
              </a:solidFill>
            </a:endParaRPr>
          </a:p>
          <a:p>
            <a:pPr marL="188589" indent="-188589">
              <a:lnSpc>
                <a:spcPct val="90000"/>
              </a:lnSpc>
              <a:buClr>
                <a:schemeClr val="dk1"/>
              </a:buClr>
              <a:buSzPts val="2433"/>
            </a:pPr>
            <a:r>
              <a:rPr lang="en-US" sz="1800">
                <a:solidFill>
                  <a:srgbClr val="14355D"/>
                </a:solidFill>
              </a:rPr>
              <a:t>HKS Architects GreenWeek 2013</a:t>
            </a:r>
            <a:endParaRPr sz="1800">
              <a:solidFill>
                <a:srgbClr val="14355D"/>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2"/>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Safe v Legal</a:t>
            </a:r>
            <a:endParaRPr b="1"/>
          </a:p>
        </p:txBody>
      </p:sp>
      <p:sp>
        <p:nvSpPr>
          <p:cNvPr id="216" name="Google Shape;216;p42"/>
          <p:cNvSpPr txBox="1"/>
          <p:nvPr/>
        </p:nvSpPr>
        <p:spPr>
          <a:xfrm>
            <a:off x="542924" y="2858587"/>
            <a:ext cx="3943350" cy="1419620"/>
          </a:xfrm>
          <a:prstGeom prst="rect">
            <a:avLst/>
          </a:prstGeom>
          <a:noFill/>
          <a:ln>
            <a:noFill/>
          </a:ln>
        </p:spPr>
        <p:txBody>
          <a:bodyPr spcFirstLastPara="1" wrap="square" lIns="68567" tIns="34274" rIns="68567" bIns="34274" anchor="t" anchorCtr="0">
            <a:noAutofit/>
          </a:bodyPr>
          <a:lstStyle/>
          <a:p>
            <a:pPr>
              <a:buSzPts val="2421"/>
            </a:pPr>
            <a:r>
              <a:rPr lang="en-US" sz="1800" dirty="0">
                <a:solidFill>
                  <a:srgbClr val="14355D"/>
                </a:solidFill>
              </a:rPr>
              <a:t>…tap water provided by this water utility is in compliance with federal health-based drinking water standards.</a:t>
            </a:r>
            <a:endParaRPr dirty="0"/>
          </a:p>
        </p:txBody>
      </p:sp>
      <p:sp>
        <p:nvSpPr>
          <p:cNvPr id="217" name="Google Shape;217;p42"/>
          <p:cNvSpPr/>
          <p:nvPr/>
        </p:nvSpPr>
        <p:spPr>
          <a:xfrm>
            <a:off x="91679" y="1101285"/>
            <a:ext cx="4475233" cy="1491744"/>
          </a:xfrm>
          <a:prstGeom prst="rect">
            <a:avLst/>
          </a:prstGeom>
          <a:solidFill>
            <a:srgbClr val="FFFFFF"/>
          </a:solidFill>
          <a:ln>
            <a:noFill/>
          </a:ln>
        </p:spPr>
      </p:sp>
      <p:pic>
        <p:nvPicPr>
          <p:cNvPr id="218" name="Google Shape;218;p42"/>
          <p:cNvPicPr preferRelativeResize="0"/>
          <p:nvPr/>
        </p:nvPicPr>
        <p:blipFill rotWithShape="1">
          <a:blip r:embed="rId3">
            <a:alphaModFix/>
          </a:blip>
          <a:srcRect/>
          <a:stretch/>
        </p:blipFill>
        <p:spPr>
          <a:xfrm>
            <a:off x="4399909" y="1101286"/>
            <a:ext cx="4652414" cy="3960839"/>
          </a:xfrm>
          <a:prstGeom prst="rect">
            <a:avLst/>
          </a:prstGeom>
          <a:noFill/>
          <a:ln>
            <a:noFill/>
          </a:ln>
        </p:spPr>
      </p:pic>
      <p:pic>
        <p:nvPicPr>
          <p:cNvPr id="3" name="Picture 2">
            <a:extLst>
              <a:ext uri="{FF2B5EF4-FFF2-40B4-BE49-F238E27FC236}">
                <a16:creationId xmlns="" xmlns:a16="http://schemas.microsoft.com/office/drawing/2014/main" id="{73FA9EAC-FCDD-4CF4-815E-CE421B58D1BE}"/>
              </a:ext>
            </a:extLst>
          </p:cNvPr>
          <p:cNvPicPr>
            <a:picLocks noChangeAspect="1"/>
          </p:cNvPicPr>
          <p:nvPr/>
        </p:nvPicPr>
        <p:blipFill>
          <a:blip r:embed="rId4"/>
          <a:stretch>
            <a:fillRect/>
          </a:stretch>
        </p:blipFill>
        <p:spPr>
          <a:xfrm>
            <a:off x="135226" y="1366433"/>
            <a:ext cx="4388138" cy="852867"/>
          </a:xfrm>
          <a:prstGeom prst="rect">
            <a:avLst/>
          </a:prstGeom>
        </p:spPr>
      </p:pic>
    </p:spTree>
    <p:extLst>
      <p:ext uri="{BB962C8B-B14F-4D97-AF65-F5344CB8AC3E}">
        <p14:creationId xmlns:p14="http://schemas.microsoft.com/office/powerpoint/2010/main" val="231974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6"/>
                                        </p:tgtEl>
                                        <p:attrNameLst>
                                          <p:attrName>style.visibility</p:attrName>
                                        </p:attrNameLst>
                                      </p:cBhvr>
                                      <p:to>
                                        <p:strVal val="visible"/>
                                      </p:to>
                                    </p:set>
                                    <p:animEffect transition="in" filter="fade">
                                      <p:cBhvr>
                                        <p:cTn id="7" dur="5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fade">
                                      <p:cBhvr>
                                        <p:cTn id="12" dur="1000"/>
                                        <p:tgtEl>
                                          <p:spTgt spid="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22"/>
        <p:cNvGrpSpPr/>
        <p:nvPr/>
      </p:nvGrpSpPr>
      <p:grpSpPr>
        <a:xfrm>
          <a:off x="0" y="0"/>
          <a:ext cx="0" cy="0"/>
          <a:chOff x="0" y="0"/>
          <a:chExt cx="0" cy="0"/>
        </a:xfrm>
      </p:grpSpPr>
      <p:sp>
        <p:nvSpPr>
          <p:cNvPr id="223" name="Google Shape;223;p43"/>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Safe v Legal</a:t>
            </a:r>
            <a:endParaRPr b="1"/>
          </a:p>
        </p:txBody>
      </p:sp>
      <p:sp>
        <p:nvSpPr>
          <p:cNvPr id="224" name="Google Shape;224;p43"/>
          <p:cNvSpPr/>
          <p:nvPr/>
        </p:nvSpPr>
        <p:spPr>
          <a:xfrm>
            <a:off x="3121270" y="1268017"/>
            <a:ext cx="4949493" cy="3601640"/>
          </a:xfrm>
          <a:prstGeom prst="rect">
            <a:avLst/>
          </a:prstGeom>
          <a:solidFill>
            <a:schemeClr val="lt1"/>
          </a:solidFill>
          <a:ln w="38100" cap="flat" cmpd="sng">
            <a:solidFill>
              <a:srgbClr val="4AC0EE"/>
            </a:solidFill>
            <a:prstDash val="solid"/>
            <a:miter lim="800000"/>
            <a:headEnd type="none" w="sm" len="sm"/>
            <a:tailEnd type="none" w="sm" len="sm"/>
          </a:ln>
        </p:spPr>
        <p:txBody>
          <a:bodyPr spcFirstLastPara="1" wrap="square" lIns="68567" tIns="34274" rIns="68567" bIns="34274" anchor="ctr" anchorCtr="0">
            <a:noAutofit/>
          </a:bodyPr>
          <a:lstStyle/>
          <a:p>
            <a:pPr algn="ctr">
              <a:buSzPts val="1800"/>
            </a:pPr>
            <a:endParaRPr sz="1400">
              <a:solidFill>
                <a:schemeClr val="lt1"/>
              </a:solidFill>
              <a:latin typeface="Calibri"/>
              <a:ea typeface="Calibri"/>
              <a:cs typeface="Calibri"/>
              <a:sym typeface="Calibri"/>
            </a:endParaRPr>
          </a:p>
        </p:txBody>
      </p:sp>
      <p:pic>
        <p:nvPicPr>
          <p:cNvPr id="225" name="Google Shape;225;p43"/>
          <p:cNvPicPr preferRelativeResize="0"/>
          <p:nvPr/>
        </p:nvPicPr>
        <p:blipFill rotWithShape="1">
          <a:blip r:embed="rId3">
            <a:alphaModFix/>
          </a:blip>
          <a:srcRect/>
          <a:stretch/>
        </p:blipFill>
        <p:spPr>
          <a:xfrm>
            <a:off x="3252956" y="1378001"/>
            <a:ext cx="4572396" cy="32235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4"/>
          <p:cNvSpPr txBox="1">
            <a:spLocks noGrp="1"/>
          </p:cNvSpPr>
          <p:nvPr>
            <p:ph type="title"/>
          </p:nvPr>
        </p:nvSpPr>
        <p:spPr>
          <a:xfrm>
            <a:off x="623888" y="1282305"/>
            <a:ext cx="7886700" cy="2139553"/>
          </a:xfrm>
          <a:prstGeom prst="rect">
            <a:avLst/>
          </a:prstGeom>
          <a:noFill/>
          <a:ln>
            <a:noFill/>
          </a:ln>
        </p:spPr>
        <p:txBody>
          <a:bodyPr spcFirstLastPara="1" wrap="square" lIns="68567" tIns="34274" rIns="68567" bIns="34274" anchor="b" anchorCtr="0">
            <a:noAutofit/>
          </a:bodyPr>
          <a:lstStyle/>
          <a:p>
            <a:r>
              <a:rPr lang="en-US" b="1"/>
              <a:t>The Rating Systems</a:t>
            </a:r>
            <a:endParaRPr b="1"/>
          </a:p>
        </p:txBody>
      </p:sp>
      <p:sp>
        <p:nvSpPr>
          <p:cNvPr id="231" name="Google Shape;231;p44"/>
          <p:cNvSpPr txBox="1">
            <a:spLocks noGrp="1"/>
          </p:cNvSpPr>
          <p:nvPr>
            <p:ph type="body" idx="1"/>
          </p:nvPr>
        </p:nvSpPr>
        <p:spPr>
          <a:xfrm>
            <a:off x="623888" y="3442099"/>
            <a:ext cx="7886700" cy="1125140"/>
          </a:xfrm>
          <a:prstGeom prst="rect">
            <a:avLst/>
          </a:prstGeom>
          <a:noFill/>
          <a:ln>
            <a:noFill/>
          </a:ln>
        </p:spPr>
        <p:txBody>
          <a:bodyPr spcFirstLastPara="1" wrap="square" lIns="68567" tIns="34274" rIns="68567" bIns="34274" anchor="t" anchorCtr="0">
            <a:noAutofit/>
          </a:bodyPr>
          <a:lstStyle/>
          <a:p>
            <a:pPr marL="0" indent="0">
              <a:spcBef>
                <a:spcPts val="0"/>
              </a:spcBef>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45"/>
          <p:cNvPicPr preferRelativeResize="0"/>
          <p:nvPr/>
        </p:nvPicPr>
        <p:blipFill rotWithShape="1">
          <a:blip r:embed="rId3">
            <a:alphaModFix/>
          </a:blip>
          <a:srcRect/>
          <a:stretch/>
        </p:blipFill>
        <p:spPr>
          <a:xfrm>
            <a:off x="3080480" y="2"/>
            <a:ext cx="6063521" cy="3923675"/>
          </a:xfrm>
          <a:prstGeom prst="rect">
            <a:avLst/>
          </a:prstGeom>
          <a:noFill/>
          <a:ln>
            <a:noFill/>
          </a:ln>
        </p:spPr>
      </p:pic>
      <p:pic>
        <p:nvPicPr>
          <p:cNvPr id="237" name="Google Shape;237;p45"/>
          <p:cNvPicPr preferRelativeResize="0"/>
          <p:nvPr/>
        </p:nvPicPr>
        <p:blipFill rotWithShape="1">
          <a:blip r:embed="rId4">
            <a:alphaModFix/>
          </a:blip>
          <a:srcRect/>
          <a:stretch/>
        </p:blipFill>
        <p:spPr>
          <a:xfrm>
            <a:off x="501373" y="1566434"/>
            <a:ext cx="2002622" cy="2010633"/>
          </a:xfrm>
          <a:prstGeom prst="rect">
            <a:avLst/>
          </a:prstGeom>
          <a:noFill/>
          <a:ln>
            <a:noFill/>
          </a:ln>
        </p:spPr>
      </p:pic>
      <p:pic>
        <p:nvPicPr>
          <p:cNvPr id="238" name="Google Shape;238;p45"/>
          <p:cNvPicPr preferRelativeResize="0"/>
          <p:nvPr/>
        </p:nvPicPr>
        <p:blipFill rotWithShape="1">
          <a:blip r:embed="rId5">
            <a:alphaModFix/>
          </a:blip>
          <a:srcRect/>
          <a:stretch/>
        </p:blipFill>
        <p:spPr>
          <a:xfrm>
            <a:off x="3080480" y="3923677"/>
            <a:ext cx="6063521" cy="1219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242"/>
        <p:cNvGrpSpPr/>
        <p:nvPr/>
      </p:nvGrpSpPr>
      <p:grpSpPr>
        <a:xfrm>
          <a:off x="0" y="0"/>
          <a:ext cx="0" cy="0"/>
          <a:chOff x="0" y="0"/>
          <a:chExt cx="0" cy="0"/>
        </a:xfrm>
      </p:grpSpPr>
      <p:pic>
        <p:nvPicPr>
          <p:cNvPr id="243" name="Google Shape;243;p46"/>
          <p:cNvPicPr preferRelativeResize="0"/>
          <p:nvPr/>
        </p:nvPicPr>
        <p:blipFill rotWithShape="1">
          <a:blip r:embed="rId3">
            <a:alphaModFix/>
          </a:blip>
          <a:srcRect/>
          <a:stretch/>
        </p:blipFill>
        <p:spPr>
          <a:xfrm>
            <a:off x="913811" y="0"/>
            <a:ext cx="7038473"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47"/>
          <p:cNvPicPr preferRelativeResize="0"/>
          <p:nvPr/>
        </p:nvPicPr>
        <p:blipFill rotWithShape="1">
          <a:blip r:embed="rId3">
            <a:alphaModFix/>
          </a:blip>
          <a:srcRect/>
          <a:stretch/>
        </p:blipFill>
        <p:spPr>
          <a:xfrm>
            <a:off x="735291" y="-2618"/>
            <a:ext cx="7673418" cy="514611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txBox="1"/>
          <p:nvPr/>
        </p:nvSpPr>
        <p:spPr>
          <a:xfrm>
            <a:off x="628650" y="262603"/>
            <a:ext cx="7886700" cy="994172"/>
          </a:xfrm>
          <a:prstGeom prst="rect">
            <a:avLst/>
          </a:prstGeom>
          <a:noFill/>
          <a:ln>
            <a:noFill/>
          </a:ln>
        </p:spPr>
        <p:txBody>
          <a:bodyPr spcFirstLastPara="1" wrap="square" lIns="68567" tIns="34274" rIns="68567" bIns="34274" anchor="ctr" anchorCtr="0">
            <a:noAutofit/>
          </a:bodyPr>
          <a:lstStyle/>
          <a:p>
            <a:pPr>
              <a:lnSpc>
                <a:spcPct val="90000"/>
              </a:lnSpc>
              <a:buClr>
                <a:schemeClr val="dk1"/>
              </a:buClr>
              <a:buSzPts val="4400"/>
            </a:pPr>
            <a:r>
              <a:rPr lang="en-US" sz="3300" b="1">
                <a:solidFill>
                  <a:schemeClr val="dk1"/>
                </a:solidFill>
              </a:rPr>
              <a:t>Commonalities</a:t>
            </a:r>
            <a:endParaRPr sz="3300" b="1">
              <a:solidFill>
                <a:schemeClr val="dk1"/>
              </a:solidFill>
            </a:endParaRPr>
          </a:p>
        </p:txBody>
      </p:sp>
      <p:sp>
        <p:nvSpPr>
          <p:cNvPr id="255" name="Google Shape;255;p48"/>
          <p:cNvSpPr txBox="1">
            <a:spLocks noGrp="1"/>
          </p:cNvSpPr>
          <p:nvPr>
            <p:ph type="body" idx="1"/>
          </p:nvPr>
        </p:nvSpPr>
        <p:spPr>
          <a:xfrm>
            <a:off x="3203211" y="1029793"/>
            <a:ext cx="5177228" cy="3851106"/>
          </a:xfrm>
          <a:prstGeom prst="rect">
            <a:avLst/>
          </a:prstGeom>
          <a:noFill/>
          <a:ln>
            <a:noFill/>
          </a:ln>
        </p:spPr>
        <p:txBody>
          <a:bodyPr spcFirstLastPara="1" wrap="square" lIns="68567" tIns="68567" rIns="68567" bIns="68567" anchor="t" anchorCtr="0">
            <a:noAutofit/>
          </a:bodyPr>
          <a:lstStyle/>
          <a:p>
            <a:pPr indent="-257168">
              <a:buSzPts val="1800"/>
            </a:pPr>
            <a:r>
              <a:rPr lang="en-US" sz="2400"/>
              <a:t>VOC Requirements:</a:t>
            </a:r>
            <a:endParaRPr/>
          </a:p>
          <a:p>
            <a:pPr lvl="1" indent="-257168">
              <a:spcBef>
                <a:spcPts val="750"/>
              </a:spcBef>
              <a:buSzPts val="1800"/>
            </a:pPr>
            <a:r>
              <a:rPr lang="en-US" sz="2400"/>
              <a:t>CDPH</a:t>
            </a:r>
            <a:endParaRPr sz="2400"/>
          </a:p>
          <a:p>
            <a:pPr lvl="1" indent="-257168">
              <a:spcBef>
                <a:spcPts val="750"/>
              </a:spcBef>
              <a:buSzPts val="1800"/>
            </a:pPr>
            <a:r>
              <a:rPr lang="en-US" sz="2400"/>
              <a:t>SCAQMD Rule 1113</a:t>
            </a:r>
            <a:endParaRPr/>
          </a:p>
          <a:p>
            <a:pPr lvl="1" indent="-257168">
              <a:spcBef>
                <a:spcPts val="750"/>
              </a:spcBef>
              <a:buSzPts val="1800"/>
            </a:pPr>
            <a:r>
              <a:rPr lang="en-US" sz="2400"/>
              <a:t>SCAQMD Rule 1168</a:t>
            </a:r>
            <a:endParaRPr sz="2400"/>
          </a:p>
          <a:p>
            <a:pPr indent="-171446">
              <a:buNone/>
            </a:pP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9"/>
          <p:cNvSpPr txBox="1"/>
          <p:nvPr/>
        </p:nvSpPr>
        <p:spPr>
          <a:xfrm>
            <a:off x="628650" y="262603"/>
            <a:ext cx="7886700" cy="994172"/>
          </a:xfrm>
          <a:prstGeom prst="rect">
            <a:avLst/>
          </a:prstGeom>
          <a:noFill/>
          <a:ln>
            <a:noFill/>
          </a:ln>
        </p:spPr>
        <p:txBody>
          <a:bodyPr spcFirstLastPara="1" wrap="square" lIns="68567" tIns="34274" rIns="68567" bIns="34274" anchor="ctr" anchorCtr="0">
            <a:noAutofit/>
          </a:bodyPr>
          <a:lstStyle/>
          <a:p>
            <a:pPr>
              <a:lnSpc>
                <a:spcPct val="90000"/>
              </a:lnSpc>
              <a:buClr>
                <a:schemeClr val="dk1"/>
              </a:buClr>
              <a:buSzPts val="4400"/>
            </a:pPr>
            <a:r>
              <a:rPr lang="en-US" sz="3300" b="1">
                <a:solidFill>
                  <a:schemeClr val="dk1"/>
                </a:solidFill>
              </a:rPr>
              <a:t>Commonalities</a:t>
            </a:r>
            <a:endParaRPr sz="3300" b="1">
              <a:solidFill>
                <a:schemeClr val="dk1"/>
              </a:solidFill>
            </a:endParaRPr>
          </a:p>
        </p:txBody>
      </p:sp>
      <p:sp>
        <p:nvSpPr>
          <p:cNvPr id="262" name="Google Shape;262;p49"/>
          <p:cNvSpPr txBox="1">
            <a:spLocks noGrp="1"/>
          </p:cNvSpPr>
          <p:nvPr>
            <p:ph type="body" idx="1"/>
          </p:nvPr>
        </p:nvSpPr>
        <p:spPr>
          <a:xfrm>
            <a:off x="3203211" y="1029793"/>
            <a:ext cx="5177228" cy="3851106"/>
          </a:xfrm>
          <a:prstGeom prst="rect">
            <a:avLst/>
          </a:prstGeom>
          <a:noFill/>
          <a:ln>
            <a:noFill/>
          </a:ln>
        </p:spPr>
        <p:txBody>
          <a:bodyPr spcFirstLastPara="1" wrap="square" lIns="68567" tIns="68567" rIns="68567" bIns="68567" anchor="t" anchorCtr="0">
            <a:noAutofit/>
          </a:bodyPr>
          <a:lstStyle/>
          <a:p>
            <a:pPr indent="-257168">
              <a:buSzPts val="1800"/>
            </a:pPr>
            <a:r>
              <a:rPr lang="en-US" sz="2400"/>
              <a:t>VOC Requirements:</a:t>
            </a:r>
            <a:endParaRPr/>
          </a:p>
          <a:p>
            <a:pPr lvl="1" indent="-257168">
              <a:spcBef>
                <a:spcPts val="750"/>
              </a:spcBef>
              <a:buSzPts val="1800"/>
            </a:pPr>
            <a:r>
              <a:rPr lang="en-US" sz="2400"/>
              <a:t>CDPH</a:t>
            </a:r>
            <a:endParaRPr sz="2400"/>
          </a:p>
          <a:p>
            <a:pPr lvl="1" indent="-257168">
              <a:spcBef>
                <a:spcPts val="750"/>
              </a:spcBef>
              <a:buSzPts val="1800"/>
            </a:pPr>
            <a:r>
              <a:rPr lang="en-US" sz="2400"/>
              <a:t>SCAQMD Rule 1113</a:t>
            </a:r>
            <a:endParaRPr/>
          </a:p>
          <a:p>
            <a:pPr lvl="1" indent="-257168">
              <a:spcBef>
                <a:spcPts val="750"/>
              </a:spcBef>
              <a:buSzPts val="1800"/>
            </a:pPr>
            <a:r>
              <a:rPr lang="en-US" sz="2400"/>
              <a:t>SCAQMD Rule 1168</a:t>
            </a:r>
            <a:endParaRPr sz="2400"/>
          </a:p>
          <a:p>
            <a:pPr indent="-257168">
              <a:buSzPts val="1800"/>
            </a:pPr>
            <a:r>
              <a:rPr lang="en-US" sz="2400"/>
              <a:t>FSC Wood</a:t>
            </a:r>
            <a:endParaRPr/>
          </a:p>
          <a:p>
            <a:pPr indent="-171446">
              <a:buNone/>
            </a:pPr>
            <a:endParaRPr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127"/>
        <p:cNvGrpSpPr/>
        <p:nvPr/>
      </p:nvGrpSpPr>
      <p:grpSpPr>
        <a:xfrm>
          <a:off x="0" y="0"/>
          <a:ext cx="0" cy="0"/>
          <a:chOff x="0" y="0"/>
          <a:chExt cx="0" cy="0"/>
        </a:xfrm>
      </p:grpSpPr>
      <p:sp>
        <p:nvSpPr>
          <p:cNvPr id="128" name="Google Shape;128;p31"/>
          <p:cNvSpPr txBox="1"/>
          <p:nvPr/>
        </p:nvSpPr>
        <p:spPr>
          <a:xfrm>
            <a:off x="499687" y="1448579"/>
            <a:ext cx="8265695" cy="2984629"/>
          </a:xfrm>
          <a:prstGeom prst="rect">
            <a:avLst/>
          </a:prstGeom>
          <a:noFill/>
          <a:ln>
            <a:noFill/>
          </a:ln>
        </p:spPr>
        <p:txBody>
          <a:bodyPr spcFirstLastPara="1" wrap="square" lIns="68567" tIns="34274" rIns="68567" bIns="34274" anchor="t" anchorCtr="0">
            <a:noAutofit/>
          </a:bodyPr>
          <a:lstStyle/>
          <a:p>
            <a:pPr>
              <a:lnSpc>
                <a:spcPct val="80000"/>
              </a:lnSpc>
              <a:buSzPts val="2682"/>
            </a:pPr>
            <a:r>
              <a:rPr lang="en-US" sz="2000" b="1" dirty="0">
                <a:solidFill>
                  <a:schemeClr val="dk1"/>
                </a:solidFill>
              </a:rPr>
              <a:t>Holding Ourselves to Higher Standards:</a:t>
            </a:r>
            <a:endParaRPr dirty="0"/>
          </a:p>
          <a:p>
            <a:pPr>
              <a:lnSpc>
                <a:spcPct val="80000"/>
              </a:lnSpc>
              <a:spcBef>
                <a:spcPts val="900"/>
              </a:spcBef>
              <a:buSzPts val="2682"/>
            </a:pPr>
            <a:r>
              <a:rPr lang="en-US" sz="2000" b="1" dirty="0">
                <a:solidFill>
                  <a:schemeClr val="dk1"/>
                </a:solidFill>
              </a:rPr>
              <a:t>   Healthy Materials Every Time</a:t>
            </a:r>
            <a:endParaRPr dirty="0"/>
          </a:p>
          <a:p>
            <a:pPr>
              <a:lnSpc>
                <a:spcPct val="80000"/>
              </a:lnSpc>
              <a:spcBef>
                <a:spcPts val="900"/>
              </a:spcBef>
              <a:buSzPts val="1572"/>
            </a:pPr>
            <a:endParaRPr sz="1200" dirty="0">
              <a:solidFill>
                <a:srgbClr val="0065B0"/>
              </a:solidFill>
            </a:endParaRPr>
          </a:p>
          <a:p>
            <a:pPr>
              <a:lnSpc>
                <a:spcPct val="80000"/>
              </a:lnSpc>
              <a:spcBef>
                <a:spcPts val="900"/>
              </a:spcBef>
              <a:buSzPts val="2682"/>
            </a:pPr>
            <a:r>
              <a:rPr lang="en-US" sz="2000" dirty="0">
                <a:solidFill>
                  <a:srgbClr val="0065B0"/>
                </a:solidFill>
              </a:rPr>
              <a:t>Beyond the Basics Series </a:t>
            </a:r>
            <a:endParaRPr dirty="0"/>
          </a:p>
          <a:p>
            <a:pPr>
              <a:lnSpc>
                <a:spcPct val="80000"/>
              </a:lnSpc>
              <a:spcBef>
                <a:spcPts val="900"/>
              </a:spcBef>
              <a:buSzPts val="2127"/>
            </a:pPr>
            <a:r>
              <a:rPr lang="en-US" sz="1600" dirty="0">
                <a:solidFill>
                  <a:schemeClr val="dk1"/>
                </a:solidFill>
              </a:rPr>
              <a:t>12 February, 2019</a:t>
            </a:r>
            <a:endParaRPr dirty="0"/>
          </a:p>
          <a:p>
            <a:pPr>
              <a:lnSpc>
                <a:spcPct val="80000"/>
              </a:lnSpc>
              <a:spcBef>
                <a:spcPts val="900"/>
              </a:spcBef>
              <a:buSzPts val="1480"/>
            </a:pPr>
            <a:endParaRPr dirty="0">
              <a:solidFill>
                <a:schemeClr val="dk1"/>
              </a:solidFill>
            </a:endParaRPr>
          </a:p>
          <a:p>
            <a:pPr>
              <a:spcBef>
                <a:spcPts val="1122"/>
              </a:spcBef>
              <a:buSzPts val="1480"/>
            </a:pPr>
            <a:r>
              <a:rPr lang="en-US" dirty="0"/>
              <a:t>2:00 pm – 3:00 pm ET</a:t>
            </a:r>
            <a:endParaRPr dirty="0"/>
          </a:p>
          <a:p>
            <a:pPr>
              <a:spcBef>
                <a:spcPts val="222"/>
              </a:spcBef>
              <a:buSzPts val="1480"/>
            </a:pPr>
            <a:r>
              <a:rPr lang="en-US" dirty="0"/>
              <a:t>1:00 pm – 2:00 pm CT</a:t>
            </a:r>
            <a:endParaRPr dirty="0"/>
          </a:p>
          <a:p>
            <a:pPr>
              <a:spcBef>
                <a:spcPts val="222"/>
              </a:spcBef>
              <a:buSzPts val="1480"/>
            </a:pPr>
            <a:r>
              <a:rPr lang="en-US" dirty="0"/>
              <a:t>12:00 am – 1:00 pm MT</a:t>
            </a:r>
            <a:endParaRPr dirty="0"/>
          </a:p>
          <a:p>
            <a:pPr>
              <a:spcBef>
                <a:spcPts val="222"/>
              </a:spcBef>
              <a:buSzPts val="1480"/>
            </a:pPr>
            <a:r>
              <a:rPr lang="en-US" dirty="0"/>
              <a:t>11:00 am – 12:00 pm PT</a:t>
            </a:r>
            <a:endParaRPr dirty="0"/>
          </a:p>
        </p:txBody>
      </p:sp>
      <p:sp>
        <p:nvSpPr>
          <p:cNvPr id="129" name="Google Shape;129;p31"/>
          <p:cNvSpPr txBox="1"/>
          <p:nvPr/>
        </p:nvSpPr>
        <p:spPr>
          <a:xfrm>
            <a:off x="4927600" y="2296118"/>
            <a:ext cx="4064000" cy="2215991"/>
          </a:xfrm>
          <a:prstGeom prst="rect">
            <a:avLst/>
          </a:prstGeom>
          <a:noFill/>
          <a:ln>
            <a:noFill/>
          </a:ln>
        </p:spPr>
        <p:txBody>
          <a:bodyPr spcFirstLastPara="1" wrap="square" lIns="68567" tIns="34274" rIns="68567" bIns="34274" anchor="t" anchorCtr="0">
            <a:noAutofit/>
          </a:bodyPr>
          <a:lstStyle/>
          <a:p>
            <a:r>
              <a:rPr lang="en-US" sz="1200" b="1" dirty="0"/>
              <a:t>Presenters</a:t>
            </a:r>
            <a:endParaRPr dirty="0"/>
          </a:p>
          <a:p>
            <a:r>
              <a:rPr lang="en-US" sz="1200" b="1" dirty="0"/>
              <a:t>Jean Hansen, FIIDA, LEED Fellow, CID, EDAC, AAHID </a:t>
            </a:r>
            <a:endParaRPr dirty="0"/>
          </a:p>
          <a:p>
            <a:r>
              <a:rPr lang="en-US" sz="1200" dirty="0"/>
              <a:t>HDR</a:t>
            </a:r>
            <a:endParaRPr dirty="0"/>
          </a:p>
          <a:p>
            <a:pPr>
              <a:spcBef>
                <a:spcPts val="900"/>
              </a:spcBef>
            </a:pPr>
            <a:r>
              <a:rPr lang="en-US" sz="1200" b="1" dirty="0"/>
              <a:t>Anne Hicks Harney, FAIA, LEED Fellow, CSI CCS</a:t>
            </a:r>
            <a:endParaRPr dirty="0"/>
          </a:p>
          <a:p>
            <a:r>
              <a:rPr lang="en-US" sz="1200" dirty="0"/>
              <a:t>Long Green Specs </a:t>
            </a:r>
            <a:endParaRPr dirty="0"/>
          </a:p>
          <a:p>
            <a:endParaRPr sz="1200" dirty="0"/>
          </a:p>
          <a:p>
            <a:r>
              <a:rPr lang="en-US" sz="1200" b="1" dirty="0"/>
              <a:t>Tanya Mejia, AICP, LEED AP BD+C, WELL AP </a:t>
            </a:r>
            <a:endParaRPr dirty="0"/>
          </a:p>
          <a:p>
            <a:r>
              <a:rPr lang="en-US" sz="1200" dirty="0"/>
              <a:t>Perkins Eastman </a:t>
            </a:r>
            <a:endParaRPr dirty="0"/>
          </a:p>
          <a:p>
            <a:endParaRPr sz="1200" dirty="0"/>
          </a:p>
          <a:p>
            <a:r>
              <a:rPr lang="en-US" sz="1200" b="1" dirty="0"/>
              <a:t>Susan Kaplan, CCS, LEED AP BD+C </a:t>
            </a:r>
            <a:endParaRPr dirty="0"/>
          </a:p>
          <a:p>
            <a:r>
              <a:rPr lang="en-US" sz="1200" dirty="0"/>
              <a:t>HLW</a:t>
            </a:r>
            <a:r>
              <a:rPr lang="en-US" sz="1200" b="1" dirty="0"/>
              <a:t> </a:t>
            </a:r>
            <a:endParaRPr dirty="0"/>
          </a:p>
        </p:txBody>
      </p:sp>
      <p:sp>
        <p:nvSpPr>
          <p:cNvPr id="130" name="Google Shape;130;p31"/>
          <p:cNvSpPr txBox="1"/>
          <p:nvPr/>
        </p:nvSpPr>
        <p:spPr>
          <a:xfrm>
            <a:off x="4944534" y="4519047"/>
            <a:ext cx="2641601" cy="438582"/>
          </a:xfrm>
          <a:prstGeom prst="rect">
            <a:avLst/>
          </a:prstGeom>
          <a:noFill/>
          <a:ln>
            <a:noFill/>
          </a:ln>
        </p:spPr>
        <p:txBody>
          <a:bodyPr spcFirstLastPara="1" wrap="square" lIns="68567" tIns="34274" rIns="68567" bIns="34274" anchor="t" anchorCtr="0">
            <a:noAutofit/>
          </a:bodyPr>
          <a:lstStyle/>
          <a:p>
            <a:r>
              <a:rPr lang="en-US" sz="1200" b="1"/>
              <a:t>Moderator</a:t>
            </a:r>
            <a:endParaRPr/>
          </a:p>
          <a:p>
            <a:r>
              <a:rPr lang="en-US" sz="1200" b="1"/>
              <a:t>Rita Ho, LEED AP</a:t>
            </a:r>
            <a:endParaRPr/>
          </a:p>
        </p:txBody>
      </p:sp>
      <p:sp>
        <p:nvSpPr>
          <p:cNvPr id="131" name="Google Shape;131;p31"/>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sz="2700">
                <a:solidFill>
                  <a:srgbClr val="E20000"/>
                </a:solidFill>
              </a:rPr>
              <a:t>Academy of Architecture for Health </a:t>
            </a:r>
            <a:br>
              <a:rPr lang="en-US" sz="2700">
                <a:solidFill>
                  <a:srgbClr val="E20000"/>
                </a:solidFill>
              </a:rPr>
            </a:br>
            <a:r>
              <a:rPr lang="en-US" sz="2700">
                <a:solidFill>
                  <a:srgbClr val="E20000"/>
                </a:solidFill>
              </a:rPr>
              <a:t>On-line Professional Development</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0"/>
          <p:cNvSpPr txBox="1"/>
          <p:nvPr/>
        </p:nvSpPr>
        <p:spPr>
          <a:xfrm>
            <a:off x="628650" y="262603"/>
            <a:ext cx="7886700" cy="994172"/>
          </a:xfrm>
          <a:prstGeom prst="rect">
            <a:avLst/>
          </a:prstGeom>
          <a:noFill/>
          <a:ln>
            <a:noFill/>
          </a:ln>
        </p:spPr>
        <p:txBody>
          <a:bodyPr spcFirstLastPara="1" wrap="square" lIns="68567" tIns="34274" rIns="68567" bIns="34274" anchor="ctr" anchorCtr="0">
            <a:noAutofit/>
          </a:bodyPr>
          <a:lstStyle/>
          <a:p>
            <a:pPr>
              <a:lnSpc>
                <a:spcPct val="90000"/>
              </a:lnSpc>
              <a:buClr>
                <a:schemeClr val="dk1"/>
              </a:buClr>
              <a:buSzPts val="4400"/>
            </a:pPr>
            <a:r>
              <a:rPr lang="en-US" sz="3300" b="1">
                <a:solidFill>
                  <a:schemeClr val="dk1"/>
                </a:solidFill>
              </a:rPr>
              <a:t>Commonalities</a:t>
            </a:r>
            <a:endParaRPr sz="3300" b="1">
              <a:solidFill>
                <a:schemeClr val="dk1"/>
              </a:solidFill>
            </a:endParaRPr>
          </a:p>
        </p:txBody>
      </p:sp>
      <p:sp>
        <p:nvSpPr>
          <p:cNvPr id="269" name="Google Shape;269;p50"/>
          <p:cNvSpPr txBox="1">
            <a:spLocks noGrp="1"/>
          </p:cNvSpPr>
          <p:nvPr>
            <p:ph type="body" idx="1"/>
          </p:nvPr>
        </p:nvSpPr>
        <p:spPr>
          <a:xfrm>
            <a:off x="2906242" y="1029793"/>
            <a:ext cx="5694951" cy="3851106"/>
          </a:xfrm>
          <a:prstGeom prst="rect">
            <a:avLst/>
          </a:prstGeom>
          <a:noFill/>
          <a:ln>
            <a:noFill/>
          </a:ln>
        </p:spPr>
        <p:txBody>
          <a:bodyPr spcFirstLastPara="1" wrap="square" lIns="68567" tIns="68567" rIns="68567" bIns="68567" anchor="t" anchorCtr="0">
            <a:noAutofit/>
          </a:bodyPr>
          <a:lstStyle/>
          <a:p>
            <a:pPr indent="-257168">
              <a:buSzPts val="1800"/>
            </a:pPr>
            <a:r>
              <a:rPr lang="en-US" sz="2400"/>
              <a:t>VOC Requirements:</a:t>
            </a:r>
            <a:endParaRPr/>
          </a:p>
          <a:p>
            <a:pPr lvl="1" indent="-257168">
              <a:spcBef>
                <a:spcPts val="750"/>
              </a:spcBef>
              <a:buSzPts val="1800"/>
            </a:pPr>
            <a:r>
              <a:rPr lang="en-US" sz="2400"/>
              <a:t>CDPH</a:t>
            </a:r>
            <a:endParaRPr sz="2400"/>
          </a:p>
          <a:p>
            <a:pPr lvl="1" indent="-257168">
              <a:spcBef>
                <a:spcPts val="750"/>
              </a:spcBef>
              <a:buSzPts val="1800"/>
            </a:pPr>
            <a:r>
              <a:rPr lang="en-US" sz="2400"/>
              <a:t>SCAQMD Rule 1113</a:t>
            </a:r>
            <a:endParaRPr/>
          </a:p>
          <a:p>
            <a:pPr lvl="1" indent="-257168">
              <a:spcBef>
                <a:spcPts val="750"/>
              </a:spcBef>
              <a:buSzPts val="1800"/>
            </a:pPr>
            <a:r>
              <a:rPr lang="en-US" sz="2400"/>
              <a:t>SCAQMD Rule 1168</a:t>
            </a:r>
            <a:endParaRPr sz="2400"/>
          </a:p>
          <a:p>
            <a:pPr indent="-257168">
              <a:buSzPts val="1800"/>
            </a:pPr>
            <a:r>
              <a:rPr lang="en-US" sz="2400"/>
              <a:t>FSC Wood</a:t>
            </a:r>
            <a:endParaRPr/>
          </a:p>
          <a:p>
            <a:pPr indent="-257168">
              <a:buSzPts val="1800"/>
            </a:pPr>
            <a:r>
              <a:rPr lang="en-US" sz="2400"/>
              <a:t>Material Transparency</a:t>
            </a:r>
            <a:endParaRPr/>
          </a:p>
          <a:p>
            <a:pPr lvl="1" indent="-257168">
              <a:spcBef>
                <a:spcPts val="750"/>
              </a:spcBef>
              <a:buSzPts val="1800"/>
            </a:pPr>
            <a:r>
              <a:rPr lang="en-US" sz="2400"/>
              <a:t>Declare labels</a:t>
            </a:r>
            <a:endParaRPr/>
          </a:p>
          <a:p>
            <a:pPr lvl="1" indent="-257168">
              <a:spcBef>
                <a:spcPts val="750"/>
              </a:spcBef>
              <a:buSzPts val="1800"/>
            </a:pPr>
            <a:r>
              <a:rPr lang="en-US" sz="2400"/>
              <a:t>Cradle to Cradle Certification</a:t>
            </a:r>
            <a:endParaRPr/>
          </a:p>
          <a:p>
            <a:pPr lvl="1" indent="-257168">
              <a:spcBef>
                <a:spcPts val="750"/>
              </a:spcBef>
              <a:buSzPts val="1800"/>
            </a:pPr>
            <a:r>
              <a:rPr lang="en-US" sz="2400"/>
              <a:t>Health Product Declarations</a:t>
            </a:r>
            <a:endParaRPr/>
          </a:p>
          <a:p>
            <a:pPr indent="-171446">
              <a:buNone/>
            </a:pPr>
            <a:endParaRPr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51"/>
          <p:cNvPicPr preferRelativeResize="0"/>
          <p:nvPr/>
        </p:nvPicPr>
        <p:blipFill rotWithShape="1">
          <a:blip r:embed="rId3">
            <a:alphaModFix/>
          </a:blip>
          <a:srcRect/>
          <a:stretch/>
        </p:blipFill>
        <p:spPr>
          <a:xfrm>
            <a:off x="3134590" y="1"/>
            <a:ext cx="6009410" cy="51981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2"/>
          <p:cNvSpPr txBox="1">
            <a:spLocks noGrp="1"/>
          </p:cNvSpPr>
          <p:nvPr>
            <p:ph type="title"/>
          </p:nvPr>
        </p:nvSpPr>
        <p:spPr>
          <a:xfrm>
            <a:off x="623888" y="1282305"/>
            <a:ext cx="7886700" cy="2139553"/>
          </a:xfrm>
          <a:prstGeom prst="rect">
            <a:avLst/>
          </a:prstGeom>
          <a:noFill/>
          <a:ln>
            <a:noFill/>
          </a:ln>
        </p:spPr>
        <p:txBody>
          <a:bodyPr spcFirstLastPara="1" wrap="square" lIns="68567" tIns="34274" rIns="68567" bIns="34274" anchor="b" anchorCtr="0">
            <a:noAutofit/>
          </a:bodyPr>
          <a:lstStyle/>
          <a:p>
            <a:r>
              <a:rPr lang="en-US" b="1"/>
              <a:t>Organize an Approach</a:t>
            </a:r>
            <a:endParaRPr b="1"/>
          </a:p>
        </p:txBody>
      </p:sp>
      <p:sp>
        <p:nvSpPr>
          <p:cNvPr id="280" name="Google Shape;280;p52"/>
          <p:cNvSpPr txBox="1">
            <a:spLocks noGrp="1"/>
          </p:cNvSpPr>
          <p:nvPr>
            <p:ph type="body" idx="1"/>
          </p:nvPr>
        </p:nvSpPr>
        <p:spPr>
          <a:xfrm>
            <a:off x="623888" y="3442099"/>
            <a:ext cx="7886700" cy="1125140"/>
          </a:xfrm>
          <a:prstGeom prst="rect">
            <a:avLst/>
          </a:prstGeom>
          <a:noFill/>
          <a:ln>
            <a:noFill/>
          </a:ln>
        </p:spPr>
        <p:txBody>
          <a:bodyPr spcFirstLastPara="1" wrap="square" lIns="68567" tIns="34274" rIns="68567" bIns="34274" anchor="t" anchorCtr="0">
            <a:noAutofit/>
          </a:bodyPr>
          <a:lstStyle/>
          <a:p>
            <a:pPr marL="0" indent="0">
              <a:spcBef>
                <a:spcPts val="0"/>
              </a:spcBef>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3"/>
          <p:cNvSpPr txBox="1"/>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pPr>
              <a:lnSpc>
                <a:spcPct val="90000"/>
              </a:lnSpc>
              <a:buClr>
                <a:schemeClr val="dk1"/>
              </a:buClr>
              <a:buSzPts val="4400"/>
            </a:pPr>
            <a:r>
              <a:rPr lang="en-US" sz="3300" b="1">
                <a:solidFill>
                  <a:schemeClr val="dk1"/>
                </a:solidFill>
              </a:rPr>
              <a:t>We are ALL Exposed</a:t>
            </a:r>
            <a:endParaRPr sz="3300" b="1">
              <a:solidFill>
                <a:schemeClr val="dk1"/>
              </a:solidFill>
            </a:endParaRPr>
          </a:p>
        </p:txBody>
      </p:sp>
      <p:sp>
        <p:nvSpPr>
          <p:cNvPr id="287" name="Google Shape;287;p53"/>
          <p:cNvSpPr txBox="1">
            <a:spLocks noGrp="1"/>
          </p:cNvSpPr>
          <p:nvPr>
            <p:ph type="body" idx="1"/>
          </p:nvPr>
        </p:nvSpPr>
        <p:spPr>
          <a:xfrm>
            <a:off x="628651" y="1140619"/>
            <a:ext cx="3383325" cy="3405600"/>
          </a:xfrm>
          <a:prstGeom prst="rect">
            <a:avLst/>
          </a:prstGeom>
          <a:noFill/>
          <a:ln>
            <a:noFill/>
          </a:ln>
        </p:spPr>
        <p:txBody>
          <a:bodyPr spcFirstLastPara="1" wrap="square" lIns="68567" tIns="68567" rIns="68567" bIns="68567" anchor="t" anchorCtr="0">
            <a:noAutofit/>
          </a:bodyPr>
          <a:lstStyle/>
          <a:p>
            <a:pPr indent="-257168">
              <a:buSzPts val="1800"/>
            </a:pPr>
            <a:r>
              <a:rPr lang="en-US" sz="1400"/>
              <a:t>CDC’s ongoing analysis of 200 + environmental chemicals in blood and urine</a:t>
            </a:r>
            <a:endParaRPr sz="1400"/>
          </a:p>
          <a:p>
            <a:pPr lvl="1" indent="-257168">
              <a:buSzPts val="1800"/>
            </a:pPr>
            <a:r>
              <a:rPr lang="en-US" sz="1400"/>
              <a:t>Demonstrates widespread exposure to many chemicals</a:t>
            </a:r>
            <a:endParaRPr sz="1400"/>
          </a:p>
          <a:p>
            <a:pPr indent="-257168">
              <a:buSzPts val="1800"/>
            </a:pPr>
            <a:r>
              <a:rPr lang="en-US" sz="1400"/>
              <a:t>Biomonitoring of 20 health care workers</a:t>
            </a:r>
            <a:endParaRPr sz="1400"/>
          </a:p>
          <a:p>
            <a:pPr lvl="1" indent="-257168">
              <a:buSzPts val="1800"/>
            </a:pPr>
            <a:r>
              <a:rPr lang="en-US" sz="1400"/>
              <a:t>PBDEs</a:t>
            </a:r>
            <a:endParaRPr sz="1400"/>
          </a:p>
          <a:p>
            <a:pPr lvl="1" indent="-257168">
              <a:buSzPts val="1800"/>
            </a:pPr>
            <a:r>
              <a:rPr lang="en-US" sz="1400"/>
              <a:t>Mercury </a:t>
            </a:r>
            <a:endParaRPr sz="1400"/>
          </a:p>
          <a:p>
            <a:pPr lvl="1" indent="-257168">
              <a:buSzPts val="1800"/>
            </a:pPr>
            <a:r>
              <a:rPr lang="en-US" sz="1400"/>
              <a:t>PFCs</a:t>
            </a:r>
            <a:endParaRPr sz="1400"/>
          </a:p>
          <a:p>
            <a:pPr lvl="1" indent="-257168">
              <a:buSzPts val="1800"/>
            </a:pPr>
            <a:r>
              <a:rPr lang="en-US" sz="1400"/>
              <a:t>Phthalates </a:t>
            </a:r>
            <a:endParaRPr sz="1400"/>
          </a:p>
          <a:p>
            <a:pPr lvl="1" indent="-257168">
              <a:buSzPts val="1800"/>
            </a:pPr>
            <a:r>
              <a:rPr lang="en-US" sz="1400"/>
              <a:t>Triclosan</a:t>
            </a:r>
            <a:endParaRPr sz="1400"/>
          </a:p>
          <a:p>
            <a:pPr lvl="1" indent="-257168">
              <a:buSzPts val="1800"/>
            </a:pPr>
            <a:r>
              <a:rPr lang="en-US" sz="1400"/>
              <a:t>BPA</a:t>
            </a:r>
            <a:endParaRPr sz="1400"/>
          </a:p>
          <a:p>
            <a:pPr indent="-171446">
              <a:buNone/>
            </a:pPr>
            <a:endParaRPr sz="1400"/>
          </a:p>
        </p:txBody>
      </p:sp>
      <p:pic>
        <p:nvPicPr>
          <p:cNvPr id="288" name="Google Shape;288;p53"/>
          <p:cNvPicPr preferRelativeResize="0"/>
          <p:nvPr/>
        </p:nvPicPr>
        <p:blipFill rotWithShape="1">
          <a:blip r:embed="rId3">
            <a:alphaModFix/>
          </a:blip>
          <a:srcRect/>
          <a:stretch/>
        </p:blipFill>
        <p:spPr>
          <a:xfrm>
            <a:off x="4476760" y="1369219"/>
            <a:ext cx="2333621" cy="3022506"/>
          </a:xfrm>
          <a:prstGeom prst="rect">
            <a:avLst/>
          </a:prstGeom>
          <a:noFill/>
          <a:ln>
            <a:noFill/>
          </a:ln>
        </p:spPr>
      </p:pic>
      <p:pic>
        <p:nvPicPr>
          <p:cNvPr id="289" name="Google Shape;289;p53"/>
          <p:cNvPicPr preferRelativeResize="0"/>
          <p:nvPr/>
        </p:nvPicPr>
        <p:blipFill rotWithShape="1">
          <a:blip r:embed="rId4">
            <a:alphaModFix/>
          </a:blip>
          <a:srcRect/>
          <a:stretch/>
        </p:blipFill>
        <p:spPr>
          <a:xfrm>
            <a:off x="6810380" y="1369220"/>
            <a:ext cx="2333621" cy="301112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4"/>
          <p:cNvSpPr txBox="1">
            <a:spLocks noGrp="1"/>
          </p:cNvSpPr>
          <p:nvPr>
            <p:ph type="body" idx="1"/>
          </p:nvPr>
        </p:nvSpPr>
        <p:spPr>
          <a:xfrm>
            <a:off x="628651" y="1197769"/>
            <a:ext cx="4094775" cy="3165525"/>
          </a:xfrm>
          <a:prstGeom prst="rect">
            <a:avLst/>
          </a:prstGeom>
          <a:noFill/>
          <a:ln>
            <a:noFill/>
          </a:ln>
        </p:spPr>
        <p:txBody>
          <a:bodyPr spcFirstLastPara="1" wrap="square" lIns="68567" tIns="68567" rIns="68567" bIns="68567" anchor="t" anchorCtr="0">
            <a:noAutofit/>
          </a:bodyPr>
          <a:lstStyle/>
          <a:p>
            <a:r>
              <a:rPr lang="en-US" sz="1800"/>
              <a:t>Inhalation</a:t>
            </a:r>
            <a:endParaRPr/>
          </a:p>
          <a:p>
            <a:pPr lvl="1"/>
            <a:r>
              <a:rPr lang="en-US" sz="1500"/>
              <a:t>Most Americans spend up to 90% of time indoors</a:t>
            </a:r>
            <a:endParaRPr/>
          </a:p>
          <a:p>
            <a:pPr lvl="1"/>
            <a:r>
              <a:rPr lang="en-US" sz="1500"/>
              <a:t>U.S. EPA: Indoor air can have higher levels of pollutants than outside levels</a:t>
            </a:r>
            <a:endParaRPr/>
          </a:p>
          <a:p>
            <a:r>
              <a:rPr lang="en-US" sz="1800"/>
              <a:t>Cross placenta transfer</a:t>
            </a:r>
            <a:endParaRPr/>
          </a:p>
          <a:p>
            <a:r>
              <a:rPr lang="en-US" sz="1800"/>
              <a:t>Breast feeding</a:t>
            </a:r>
            <a:endParaRPr/>
          </a:p>
          <a:p>
            <a:r>
              <a:rPr lang="en-US" sz="1800"/>
              <a:t>Dermal</a:t>
            </a:r>
            <a:endParaRPr/>
          </a:p>
          <a:p>
            <a:r>
              <a:rPr lang="en-US" sz="1800"/>
              <a:t>Ingestion</a:t>
            </a:r>
            <a:endParaRPr/>
          </a:p>
          <a:p>
            <a:pPr marL="0" indent="0">
              <a:buNone/>
            </a:pPr>
            <a:endParaRPr sz="1800"/>
          </a:p>
          <a:p>
            <a:pPr indent="-171446">
              <a:buNone/>
            </a:pPr>
            <a:endParaRPr/>
          </a:p>
        </p:txBody>
      </p:sp>
      <p:pic>
        <p:nvPicPr>
          <p:cNvPr id="296" name="Google Shape;296;p54"/>
          <p:cNvPicPr preferRelativeResize="0">
            <a:picLocks noGrp="1"/>
          </p:cNvPicPr>
          <p:nvPr>
            <p:ph type="pic" idx="2"/>
          </p:nvPr>
        </p:nvPicPr>
        <p:blipFill rotWithShape="1">
          <a:blip r:embed="rId3">
            <a:alphaModFix/>
          </a:blip>
          <a:srcRect l="16412" r="16412"/>
          <a:stretch/>
        </p:blipFill>
        <p:spPr>
          <a:xfrm>
            <a:off x="4987706" y="1197854"/>
            <a:ext cx="4198050" cy="4166100"/>
          </a:xfrm>
          <a:prstGeom prst="rect">
            <a:avLst/>
          </a:prstGeom>
          <a:noFill/>
          <a:ln>
            <a:noFill/>
          </a:ln>
        </p:spPr>
      </p:pic>
      <p:sp>
        <p:nvSpPr>
          <p:cNvPr id="297" name="Google Shape;297;p54"/>
          <p:cNvSpPr txBox="1"/>
          <p:nvPr/>
        </p:nvSpPr>
        <p:spPr>
          <a:xfrm>
            <a:off x="628650" y="203588"/>
            <a:ext cx="7886700" cy="994275"/>
          </a:xfrm>
          <a:prstGeom prst="rect">
            <a:avLst/>
          </a:prstGeom>
          <a:noFill/>
          <a:ln>
            <a:noFill/>
          </a:ln>
        </p:spPr>
        <p:txBody>
          <a:bodyPr spcFirstLastPara="1" wrap="square" lIns="68567" tIns="34274" rIns="68567" bIns="34274" anchor="ctr" anchorCtr="0">
            <a:noAutofit/>
          </a:bodyPr>
          <a:lstStyle/>
          <a:p>
            <a:pPr>
              <a:lnSpc>
                <a:spcPct val="90000"/>
              </a:lnSpc>
              <a:buClr>
                <a:schemeClr val="dk1"/>
              </a:buClr>
              <a:buSzPts val="4400"/>
            </a:pPr>
            <a:r>
              <a:rPr lang="en-US" sz="3300" b="1">
                <a:solidFill>
                  <a:schemeClr val="dk1"/>
                </a:solidFill>
              </a:rPr>
              <a:t>Multiple Routes of Exposure</a:t>
            </a:r>
            <a:endParaRPr sz="3300" b="1">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5"/>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Approach</a:t>
            </a:r>
            <a:endParaRPr/>
          </a:p>
        </p:txBody>
      </p:sp>
      <p:sp>
        <p:nvSpPr>
          <p:cNvPr id="304" name="Google Shape;304;p55"/>
          <p:cNvSpPr txBox="1">
            <a:spLocks noGrp="1"/>
          </p:cNvSpPr>
          <p:nvPr>
            <p:ph type="body" idx="1"/>
          </p:nvPr>
        </p:nvSpPr>
        <p:spPr>
          <a:xfrm>
            <a:off x="628651" y="1369218"/>
            <a:ext cx="4257675" cy="2925604"/>
          </a:xfrm>
          <a:prstGeom prst="rect">
            <a:avLst/>
          </a:prstGeom>
          <a:noFill/>
          <a:ln>
            <a:noFill/>
          </a:ln>
        </p:spPr>
        <p:txBody>
          <a:bodyPr spcFirstLastPara="1" wrap="square" lIns="68567" tIns="68567" rIns="68567" bIns="68567" anchor="t" anchorCtr="0">
            <a:noAutofit/>
          </a:bodyPr>
          <a:lstStyle/>
          <a:p>
            <a:pPr marL="38099" indent="0">
              <a:buNone/>
            </a:pPr>
            <a:r>
              <a:rPr lang="en-US" sz="1400" b="1">
                <a:solidFill>
                  <a:srgbClr val="FF0000"/>
                </a:solidFill>
              </a:rPr>
              <a:t>Product Comparisons or Building Design</a:t>
            </a:r>
            <a:endParaRPr sz="1400"/>
          </a:p>
          <a:p>
            <a:pPr marL="38099" indent="0">
              <a:buNone/>
            </a:pPr>
            <a:endParaRPr sz="1400"/>
          </a:p>
          <a:p>
            <a:pPr indent="-257168">
              <a:buSzPts val="1800"/>
            </a:pPr>
            <a:r>
              <a:rPr lang="en-US" sz="1400"/>
              <a:t>VOC / Emissions</a:t>
            </a:r>
            <a:endParaRPr sz="1400"/>
          </a:p>
          <a:p>
            <a:pPr indent="-257168">
              <a:buSzPts val="1800"/>
            </a:pPr>
            <a:r>
              <a:rPr lang="en-US" sz="1400"/>
              <a:t>Ecolabels / Standards</a:t>
            </a:r>
            <a:endParaRPr sz="1400"/>
          </a:p>
          <a:p>
            <a:pPr indent="-257168">
              <a:buSzPts val="1800"/>
            </a:pPr>
            <a:r>
              <a:rPr lang="en-US" sz="1400"/>
              <a:t>Content / Transparency </a:t>
            </a:r>
            <a:endParaRPr sz="1400"/>
          </a:p>
          <a:p>
            <a:pPr indent="-257168">
              <a:buSzPts val="1800"/>
            </a:pPr>
            <a:r>
              <a:rPr lang="en-US" sz="1400"/>
              <a:t>Sustainable Attributes, i.e.: Recycled</a:t>
            </a:r>
            <a:endParaRPr sz="1400"/>
          </a:p>
          <a:p>
            <a:pPr indent="-257168">
              <a:buSzPts val="1800"/>
            </a:pPr>
            <a:r>
              <a:rPr lang="en-US" sz="1400"/>
              <a:t>Designed for Reuse / Disassembly</a:t>
            </a:r>
            <a:endParaRPr sz="1400"/>
          </a:p>
          <a:p>
            <a:pPr indent="-257168">
              <a:buSzPts val="1800"/>
            </a:pPr>
            <a:r>
              <a:rPr lang="en-US" sz="1400"/>
              <a:t>Installation Methods</a:t>
            </a:r>
            <a:endParaRPr sz="1400"/>
          </a:p>
          <a:p>
            <a:pPr indent="-257168">
              <a:buSzPts val="1800"/>
            </a:pPr>
            <a:r>
              <a:rPr lang="en-US" sz="1400"/>
              <a:t>Maintenance / Green Cleaning</a:t>
            </a:r>
            <a:endParaRPr sz="1400"/>
          </a:p>
          <a:p>
            <a:pPr indent="-257168">
              <a:buSzPts val="1800"/>
            </a:pPr>
            <a:r>
              <a:rPr lang="en-US" sz="1400"/>
              <a:t>Warranty </a:t>
            </a:r>
            <a:endParaRPr sz="1400"/>
          </a:p>
          <a:p>
            <a:pPr indent="-171446">
              <a:buNone/>
            </a:pPr>
            <a:endParaRPr sz="1400"/>
          </a:p>
        </p:txBody>
      </p:sp>
      <p:pic>
        <p:nvPicPr>
          <p:cNvPr id="305" name="Google Shape;305;p55"/>
          <p:cNvPicPr preferRelativeResize="0">
            <a:picLocks noGrp="1"/>
          </p:cNvPicPr>
          <p:nvPr>
            <p:ph type="pic" idx="2"/>
          </p:nvPr>
        </p:nvPicPr>
        <p:blipFill rotWithShape="1">
          <a:blip r:embed="rId3">
            <a:alphaModFix/>
          </a:blip>
          <a:srcRect l="1268" r="1266"/>
          <a:stretch/>
        </p:blipFill>
        <p:spPr>
          <a:xfrm>
            <a:off x="4714875" y="2961080"/>
            <a:ext cx="4429126" cy="2182421"/>
          </a:xfrm>
          <a:prstGeom prst="rect">
            <a:avLst/>
          </a:prstGeom>
          <a:noFill/>
          <a:ln>
            <a:noFill/>
          </a:ln>
        </p:spPr>
      </p:pic>
      <p:pic>
        <p:nvPicPr>
          <p:cNvPr id="306" name="Google Shape;306;p55" descr="\\ECG1444\d_transf\United States\New York\New York-500 7th Ave\dmervau\HCD_JeanHansen\CldrnsHospMedCtr_SpecPedCtr_PP1010_7in.jpg"/>
          <p:cNvPicPr preferRelativeResize="0">
            <a:picLocks noGrp="1"/>
          </p:cNvPicPr>
          <p:nvPr>
            <p:ph type="pic" idx="3"/>
          </p:nvPr>
        </p:nvPicPr>
        <p:blipFill rotWithShape="1">
          <a:blip r:embed="rId4">
            <a:alphaModFix/>
          </a:blip>
          <a:srcRect t="11062" b="11060"/>
          <a:stretch/>
        </p:blipFill>
        <p:spPr>
          <a:xfrm>
            <a:off x="4714875" y="540070"/>
            <a:ext cx="4429126" cy="21780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6"/>
          <p:cNvSpPr txBox="1">
            <a:spLocks noGrp="1"/>
          </p:cNvSpPr>
          <p:nvPr>
            <p:ph type="body" idx="1"/>
          </p:nvPr>
        </p:nvSpPr>
        <p:spPr>
          <a:xfrm>
            <a:off x="628650" y="1026319"/>
            <a:ext cx="3886200" cy="3263400"/>
          </a:xfrm>
          <a:prstGeom prst="rect">
            <a:avLst/>
          </a:prstGeom>
          <a:noFill/>
          <a:ln>
            <a:noFill/>
          </a:ln>
        </p:spPr>
        <p:txBody>
          <a:bodyPr spcFirstLastPara="1" wrap="square" lIns="68567" tIns="68567" rIns="68567" bIns="68567" anchor="t" anchorCtr="0">
            <a:noAutofit/>
          </a:bodyPr>
          <a:lstStyle/>
          <a:p>
            <a:pPr indent="-266693">
              <a:buSzPts val="2000"/>
            </a:pPr>
            <a:r>
              <a:rPr lang="en-US" sz="1500"/>
              <a:t>LEED Materials Credits (MR)</a:t>
            </a:r>
            <a:endParaRPr sz="1500"/>
          </a:p>
          <a:p>
            <a:pPr indent="-266693">
              <a:buSzPts val="2000"/>
            </a:pPr>
            <a:r>
              <a:rPr lang="en-US" sz="1500"/>
              <a:t>Red List – Living Building Challenge </a:t>
            </a:r>
            <a:endParaRPr sz="1500"/>
          </a:p>
          <a:p>
            <a:pPr indent="-266693">
              <a:buSzPts val="2000"/>
            </a:pPr>
            <a:r>
              <a:rPr lang="en-US" sz="1500"/>
              <a:t>WELL Building Standard</a:t>
            </a:r>
            <a:endParaRPr sz="1500"/>
          </a:p>
          <a:p>
            <a:pPr indent="-266693">
              <a:buSzPts val="2000"/>
            </a:pPr>
            <a:r>
              <a:rPr lang="en-US" sz="1500"/>
              <a:t>BIFMA “level” </a:t>
            </a:r>
            <a:endParaRPr sz="1500"/>
          </a:p>
          <a:p>
            <a:pPr indent="-266693">
              <a:buSzPts val="2000"/>
            </a:pPr>
            <a:r>
              <a:rPr lang="en-US" sz="1500"/>
              <a:t>Perkins + Will “Precautionary List”</a:t>
            </a:r>
            <a:endParaRPr sz="1500"/>
          </a:p>
          <a:p>
            <a:pPr indent="-266693">
              <a:buSzPts val="2000"/>
            </a:pPr>
            <a:r>
              <a:rPr lang="en-US" sz="1500"/>
              <a:t>“Six Classes”</a:t>
            </a:r>
            <a:endParaRPr sz="1500"/>
          </a:p>
          <a:p>
            <a:pPr indent="-266693">
              <a:buSzPts val="2000"/>
            </a:pPr>
            <a:r>
              <a:rPr lang="en-US" sz="1500"/>
              <a:t>Health Product Declaration (HPD)</a:t>
            </a:r>
            <a:endParaRPr sz="1500"/>
          </a:p>
          <a:p>
            <a:pPr indent="-266693">
              <a:buSzPts val="2000"/>
            </a:pPr>
            <a:r>
              <a:rPr lang="en-US" sz="1500"/>
              <a:t>Cradle to Cradle (C2C)</a:t>
            </a:r>
            <a:endParaRPr sz="1500"/>
          </a:p>
          <a:p>
            <a:pPr indent="-266693">
              <a:buSzPts val="2000"/>
            </a:pPr>
            <a:r>
              <a:rPr lang="en-US" sz="1500"/>
              <a:t>Declare</a:t>
            </a:r>
            <a:endParaRPr sz="1500"/>
          </a:p>
          <a:p>
            <a:pPr indent="-171446">
              <a:buNone/>
            </a:pPr>
            <a:endParaRPr sz="1500"/>
          </a:p>
          <a:p>
            <a:pPr marL="38099" indent="0">
              <a:buNone/>
            </a:pPr>
            <a:endParaRPr sz="1500"/>
          </a:p>
        </p:txBody>
      </p:sp>
      <p:sp>
        <p:nvSpPr>
          <p:cNvPr id="313" name="Google Shape;313;p56"/>
          <p:cNvSpPr txBox="1">
            <a:spLocks noGrp="1"/>
          </p:cNvSpPr>
          <p:nvPr>
            <p:ph type="body" idx="2"/>
          </p:nvPr>
        </p:nvSpPr>
        <p:spPr>
          <a:xfrm>
            <a:off x="4629150" y="1369219"/>
            <a:ext cx="3886200" cy="3263504"/>
          </a:xfrm>
          <a:prstGeom prst="rect">
            <a:avLst/>
          </a:prstGeom>
          <a:noFill/>
          <a:ln>
            <a:noFill/>
          </a:ln>
        </p:spPr>
        <p:txBody>
          <a:bodyPr spcFirstLastPara="1" wrap="square" lIns="68567" tIns="68567" rIns="68567" bIns="68567" anchor="t" anchorCtr="0">
            <a:noAutofit/>
          </a:bodyPr>
          <a:lstStyle/>
          <a:p>
            <a:pPr indent="-171446">
              <a:buNone/>
            </a:pPr>
            <a:endParaRPr/>
          </a:p>
        </p:txBody>
      </p:sp>
      <p:pic>
        <p:nvPicPr>
          <p:cNvPr id="314" name="Google Shape;314;p56" descr="\\intranet.hdr\hdr\Arch\Mktg\Federal\ProjectLibrary\USDeptVeteranAffairs\SanJuanPR_VACaribbeanHlthCareSys\Visuals\07_ProfPhtghy\2014_08_06_OPA\scrn\USDeptVeteranAffairs_VACaribbeanHlthCareSys_OPA_PP1003_scrn.jpg"/>
          <p:cNvPicPr preferRelativeResize="0">
            <a:picLocks noGrp="1"/>
          </p:cNvPicPr>
          <p:nvPr>
            <p:ph type="pic" idx="2"/>
          </p:nvPr>
        </p:nvPicPr>
        <p:blipFill rotWithShape="1">
          <a:blip r:embed="rId3">
            <a:alphaModFix/>
          </a:blip>
          <a:srcRect l="16419" t="3119" r="16417" b="6772"/>
          <a:stretch/>
        </p:blipFill>
        <p:spPr>
          <a:xfrm>
            <a:off x="4514850" y="1002982"/>
            <a:ext cx="4629150" cy="4140518"/>
          </a:xfrm>
          <a:prstGeom prst="rect">
            <a:avLst/>
          </a:prstGeom>
          <a:noFill/>
          <a:ln>
            <a:noFill/>
          </a:ln>
        </p:spPr>
      </p:pic>
      <p:sp>
        <p:nvSpPr>
          <p:cNvPr id="315" name="Google Shape;315;p56"/>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Standards, Drivers, and Tools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7"/>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Project Focus</a:t>
            </a:r>
            <a:endParaRPr b="1"/>
          </a:p>
        </p:txBody>
      </p:sp>
      <p:sp>
        <p:nvSpPr>
          <p:cNvPr id="321" name="Google Shape;321;p57"/>
          <p:cNvSpPr/>
          <p:nvPr/>
        </p:nvSpPr>
        <p:spPr>
          <a:xfrm>
            <a:off x="5302834" y="4573870"/>
            <a:ext cx="138548" cy="253916"/>
          </a:xfrm>
          <a:prstGeom prst="rect">
            <a:avLst/>
          </a:prstGeom>
          <a:noFill/>
          <a:ln>
            <a:noFill/>
          </a:ln>
        </p:spPr>
        <p:txBody>
          <a:bodyPr spcFirstLastPara="1" wrap="square" lIns="68567" tIns="34274" rIns="68567" bIns="34274" anchor="t" anchorCtr="0">
            <a:noAutofit/>
          </a:bodyPr>
          <a:lstStyle/>
          <a:p>
            <a:pPr>
              <a:buSzPts val="1600"/>
            </a:pPr>
            <a:endParaRPr sz="1200"/>
          </a:p>
        </p:txBody>
      </p:sp>
      <p:pic>
        <p:nvPicPr>
          <p:cNvPr id="322" name="Google Shape;322;p57"/>
          <p:cNvPicPr preferRelativeResize="0"/>
          <p:nvPr/>
        </p:nvPicPr>
        <p:blipFill rotWithShape="1">
          <a:blip r:embed="rId3">
            <a:alphaModFix/>
          </a:blip>
          <a:srcRect/>
          <a:stretch/>
        </p:blipFill>
        <p:spPr>
          <a:xfrm>
            <a:off x="3854236" y="1157689"/>
            <a:ext cx="5289764" cy="3526509"/>
          </a:xfrm>
          <a:prstGeom prst="rect">
            <a:avLst/>
          </a:prstGeom>
          <a:noFill/>
          <a:ln>
            <a:noFill/>
          </a:ln>
        </p:spPr>
      </p:pic>
      <p:sp>
        <p:nvSpPr>
          <p:cNvPr id="323" name="Google Shape;323;p57"/>
          <p:cNvSpPr txBox="1">
            <a:spLocks noGrp="1"/>
          </p:cNvSpPr>
          <p:nvPr>
            <p:ph type="body" idx="1"/>
          </p:nvPr>
        </p:nvSpPr>
        <p:spPr>
          <a:xfrm>
            <a:off x="628650" y="1369219"/>
            <a:ext cx="3074670" cy="3263504"/>
          </a:xfrm>
          <a:prstGeom prst="rect">
            <a:avLst/>
          </a:prstGeom>
          <a:noFill/>
          <a:ln>
            <a:noFill/>
          </a:ln>
        </p:spPr>
        <p:txBody>
          <a:bodyPr spcFirstLastPara="1" wrap="square" lIns="68567" tIns="34274" rIns="68567" bIns="34274" anchor="t" anchorCtr="0">
            <a:noAutofit/>
          </a:bodyPr>
          <a:lstStyle/>
          <a:p>
            <a:pPr marL="0" indent="0">
              <a:buSzPts val="2400"/>
              <a:buNone/>
            </a:pPr>
            <a:r>
              <a:rPr lang="en-US"/>
              <a:t>Where are we and what are we doing here?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327"/>
        <p:cNvGrpSpPr/>
        <p:nvPr/>
      </p:nvGrpSpPr>
      <p:grpSpPr>
        <a:xfrm>
          <a:off x="0" y="0"/>
          <a:ext cx="0" cy="0"/>
          <a:chOff x="0" y="0"/>
          <a:chExt cx="0" cy="0"/>
        </a:xfrm>
      </p:grpSpPr>
      <p:sp>
        <p:nvSpPr>
          <p:cNvPr id="328" name="Google Shape;328;p58"/>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How does this affect product choice?</a:t>
            </a:r>
            <a:endParaRPr/>
          </a:p>
        </p:txBody>
      </p:sp>
      <p:sp>
        <p:nvSpPr>
          <p:cNvPr id="329" name="Google Shape;329;p58"/>
          <p:cNvSpPr txBox="1">
            <a:spLocks noGrp="1"/>
          </p:cNvSpPr>
          <p:nvPr>
            <p:ph type="body" idx="1"/>
          </p:nvPr>
        </p:nvSpPr>
        <p:spPr>
          <a:xfrm>
            <a:off x="517208" y="1369220"/>
            <a:ext cx="7886700" cy="2910681"/>
          </a:xfrm>
          <a:prstGeom prst="rect">
            <a:avLst/>
          </a:prstGeom>
          <a:noFill/>
          <a:ln>
            <a:noFill/>
          </a:ln>
        </p:spPr>
        <p:txBody>
          <a:bodyPr spcFirstLastPara="1" wrap="square" lIns="68567" tIns="68567" rIns="68567" bIns="68567" anchor="t" anchorCtr="0">
            <a:noAutofit/>
          </a:bodyPr>
          <a:lstStyle/>
          <a:p>
            <a:pPr indent="0">
              <a:buNone/>
            </a:pPr>
            <a:r>
              <a:rPr lang="en-US" sz="1800"/>
              <a:t>Kindergarten In Bronx, NY?</a:t>
            </a:r>
            <a:endParaRPr/>
          </a:p>
          <a:p>
            <a:pPr indent="0">
              <a:buNone/>
            </a:pPr>
            <a:endParaRPr sz="1800"/>
          </a:p>
          <a:p>
            <a:pPr indent="0">
              <a:buNone/>
            </a:pPr>
            <a:endParaRPr sz="1800"/>
          </a:p>
          <a:p>
            <a:pPr indent="0">
              <a:buNone/>
            </a:pPr>
            <a:endParaRPr sz="1800"/>
          </a:p>
          <a:p>
            <a:pPr indent="0">
              <a:buNone/>
            </a:pPr>
            <a:endParaRPr sz="1800"/>
          </a:p>
          <a:p>
            <a:pPr indent="0">
              <a:buNone/>
            </a:pPr>
            <a:endParaRPr sz="1800"/>
          </a:p>
          <a:p>
            <a:pPr indent="0">
              <a:buNone/>
            </a:pPr>
            <a:r>
              <a:rPr lang="en-US" sz="1800"/>
              <a:t>Hospital in Miami, FL?				</a:t>
            </a:r>
            <a:endParaRPr/>
          </a:p>
          <a:p>
            <a:pPr indent="0">
              <a:buNone/>
            </a:pPr>
            <a:endParaRPr/>
          </a:p>
          <a:p>
            <a:pPr indent="0">
              <a:buNone/>
            </a:pPr>
            <a:endParaRPr/>
          </a:p>
          <a:p>
            <a:pPr indent="-171446">
              <a:buNone/>
            </a:pPr>
            <a:endParaRPr/>
          </a:p>
          <a:p>
            <a:pPr indent="-171446">
              <a:buNone/>
            </a:pPr>
            <a:endParaRPr/>
          </a:p>
          <a:p>
            <a:pPr indent="0" algn="ctr">
              <a:buNone/>
            </a:pPr>
            <a:endParaRPr sz="1000"/>
          </a:p>
        </p:txBody>
      </p:sp>
      <p:pic>
        <p:nvPicPr>
          <p:cNvPr id="330" name="Google Shape;330;p58"/>
          <p:cNvPicPr preferRelativeResize="0"/>
          <p:nvPr/>
        </p:nvPicPr>
        <p:blipFill rotWithShape="1">
          <a:blip r:embed="rId3">
            <a:alphaModFix/>
          </a:blip>
          <a:srcRect/>
          <a:stretch/>
        </p:blipFill>
        <p:spPr>
          <a:xfrm>
            <a:off x="6531806" y="1286157"/>
            <a:ext cx="2341738" cy="1754044"/>
          </a:xfrm>
          <a:prstGeom prst="rect">
            <a:avLst/>
          </a:prstGeom>
          <a:noFill/>
          <a:ln>
            <a:noFill/>
          </a:ln>
        </p:spPr>
      </p:pic>
      <p:pic>
        <p:nvPicPr>
          <p:cNvPr id="331" name="Google Shape;331;p58"/>
          <p:cNvPicPr preferRelativeResize="0"/>
          <p:nvPr/>
        </p:nvPicPr>
        <p:blipFill rotWithShape="1">
          <a:blip r:embed="rId4">
            <a:alphaModFix/>
          </a:blip>
          <a:srcRect/>
          <a:stretch/>
        </p:blipFill>
        <p:spPr>
          <a:xfrm>
            <a:off x="3997768" y="1286157"/>
            <a:ext cx="2338724" cy="1754044"/>
          </a:xfrm>
          <a:prstGeom prst="rect">
            <a:avLst/>
          </a:prstGeom>
          <a:noFill/>
          <a:ln>
            <a:noFill/>
          </a:ln>
        </p:spPr>
      </p:pic>
      <p:pic>
        <p:nvPicPr>
          <p:cNvPr id="332" name="Google Shape;332;p58"/>
          <p:cNvPicPr preferRelativeResize="0"/>
          <p:nvPr/>
        </p:nvPicPr>
        <p:blipFill rotWithShape="1">
          <a:blip r:embed="rId5">
            <a:alphaModFix/>
          </a:blip>
          <a:srcRect/>
          <a:stretch/>
        </p:blipFill>
        <p:spPr>
          <a:xfrm>
            <a:off x="3468640" y="3214369"/>
            <a:ext cx="2867851" cy="1609142"/>
          </a:xfrm>
          <a:prstGeom prst="rect">
            <a:avLst/>
          </a:prstGeom>
          <a:noFill/>
          <a:ln>
            <a:noFill/>
          </a:ln>
        </p:spPr>
      </p:pic>
      <p:pic>
        <p:nvPicPr>
          <p:cNvPr id="333" name="Google Shape;333;p58"/>
          <p:cNvPicPr preferRelativeResize="0"/>
          <p:nvPr/>
        </p:nvPicPr>
        <p:blipFill rotWithShape="1">
          <a:blip r:embed="rId6">
            <a:alphaModFix/>
          </a:blip>
          <a:srcRect r="3815"/>
          <a:stretch/>
        </p:blipFill>
        <p:spPr>
          <a:xfrm>
            <a:off x="6531806" y="3198160"/>
            <a:ext cx="2349305" cy="16253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337"/>
        <p:cNvGrpSpPr/>
        <p:nvPr/>
      </p:nvGrpSpPr>
      <p:grpSpPr>
        <a:xfrm>
          <a:off x="0" y="0"/>
          <a:ext cx="0" cy="0"/>
          <a:chOff x="0" y="0"/>
          <a:chExt cx="0" cy="0"/>
        </a:xfrm>
      </p:grpSpPr>
      <p:sp>
        <p:nvSpPr>
          <p:cNvPr id="338" name="Google Shape;338;p59"/>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Example:  </a:t>
            </a:r>
            <a:endParaRPr/>
          </a:p>
        </p:txBody>
      </p:sp>
      <p:sp>
        <p:nvSpPr>
          <p:cNvPr id="339" name="Google Shape;339;p59"/>
          <p:cNvSpPr/>
          <p:nvPr/>
        </p:nvSpPr>
        <p:spPr>
          <a:xfrm>
            <a:off x="628651" y="1003894"/>
            <a:ext cx="8320037" cy="688121"/>
          </a:xfrm>
          <a:prstGeom prst="rect">
            <a:avLst/>
          </a:prstGeom>
          <a:noFill/>
          <a:ln>
            <a:noFill/>
          </a:ln>
        </p:spPr>
        <p:txBody>
          <a:bodyPr spcFirstLastPara="1" wrap="square" lIns="68567" tIns="34274" rIns="68567" bIns="34274" anchor="t" anchorCtr="0">
            <a:noAutofit/>
          </a:bodyPr>
          <a:lstStyle/>
          <a:p>
            <a:pPr>
              <a:lnSpc>
                <a:spcPct val="107000"/>
              </a:lnSpc>
              <a:buSzPts val="2600"/>
            </a:pPr>
            <a:r>
              <a:rPr lang="en-US" sz="2000" b="1"/>
              <a:t>Starting </a:t>
            </a:r>
            <a:r>
              <a:rPr lang="en-US" sz="2000" b="1">
                <a:solidFill>
                  <a:srgbClr val="757070"/>
                </a:solidFill>
              </a:rPr>
              <a:t>to select a healthy flooring product for a Day Care Center in Florida</a:t>
            </a:r>
            <a:endParaRPr/>
          </a:p>
        </p:txBody>
      </p:sp>
      <p:sp>
        <p:nvSpPr>
          <p:cNvPr id="340" name="Google Shape;340;p59"/>
          <p:cNvSpPr/>
          <p:nvPr/>
        </p:nvSpPr>
        <p:spPr>
          <a:xfrm flipH="1">
            <a:off x="628651" y="2075261"/>
            <a:ext cx="2574887" cy="817147"/>
          </a:xfrm>
          <a:prstGeom prst="rect">
            <a:avLst/>
          </a:prstGeom>
          <a:noFill/>
          <a:ln>
            <a:noFill/>
          </a:ln>
        </p:spPr>
        <p:txBody>
          <a:bodyPr spcFirstLastPara="1" wrap="square" lIns="68567" tIns="34274" rIns="68567" bIns="34274" anchor="t" anchorCtr="0">
            <a:noAutofit/>
          </a:bodyPr>
          <a:lstStyle/>
          <a:p>
            <a:pPr>
              <a:lnSpc>
                <a:spcPct val="90000"/>
              </a:lnSpc>
              <a:buSzPts val="1800"/>
            </a:pPr>
            <a:r>
              <a:rPr lang="en-US" sz="1400">
                <a:solidFill>
                  <a:schemeClr val="dk1"/>
                </a:solidFill>
              </a:rPr>
              <a:t>All bets are not off when you are selecting healthier products.</a:t>
            </a:r>
            <a:endParaRPr/>
          </a:p>
          <a:p>
            <a:pPr>
              <a:lnSpc>
                <a:spcPct val="90000"/>
              </a:lnSpc>
              <a:buSzPts val="1800"/>
            </a:pPr>
            <a:endParaRPr sz="1400">
              <a:solidFill>
                <a:schemeClr val="dk1"/>
              </a:solidFill>
            </a:endParaRPr>
          </a:p>
          <a:p>
            <a:pPr>
              <a:lnSpc>
                <a:spcPct val="90000"/>
              </a:lnSpc>
              <a:buSzPts val="1800"/>
            </a:pPr>
            <a:r>
              <a:rPr lang="en-US" sz="1400">
                <a:solidFill>
                  <a:schemeClr val="dk1"/>
                </a:solidFill>
              </a:rPr>
              <a:t>They still must function.</a:t>
            </a:r>
            <a:endParaRPr sz="1400">
              <a:solidFill>
                <a:schemeClr val="dk1"/>
              </a:solidFill>
            </a:endParaRPr>
          </a:p>
        </p:txBody>
      </p:sp>
      <p:graphicFrame>
        <p:nvGraphicFramePr>
          <p:cNvPr id="341" name="Google Shape;341;p59"/>
          <p:cNvGraphicFramePr/>
          <p:nvPr/>
        </p:nvGraphicFramePr>
        <p:xfrm>
          <a:off x="3337437" y="1491899"/>
          <a:ext cx="5313076" cy="3605454"/>
        </p:xfrm>
        <a:graphic>
          <a:graphicData uri="http://schemas.openxmlformats.org/drawingml/2006/table">
            <a:tbl>
              <a:tblPr>
                <a:noFill/>
                <a:tableStyleId>{6F78E1BF-77FE-4481-810D-6E9A4F51A04B}</a:tableStyleId>
              </a:tblPr>
              <a:tblGrid>
                <a:gridCol w="891263"/>
                <a:gridCol w="1137525"/>
                <a:gridCol w="1359244"/>
                <a:gridCol w="905138"/>
                <a:gridCol w="1019906"/>
              </a:tblGrid>
              <a:tr h="897675">
                <a:tc gridSpan="2">
                  <a:txBody>
                    <a:bodyPr/>
                    <a:lstStyle/>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 </a:t>
                      </a:r>
                      <a:endParaRPr sz="1100" u="none" strike="noStrike" cap="none"/>
                    </a:p>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Conditions</a:t>
                      </a:r>
                      <a:endParaRPr sz="1100" u="none" strike="noStrike" cap="none"/>
                    </a:p>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 </a:t>
                      </a:r>
                      <a:endParaRPr sz="1400" b="1"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lnB w="28575" cap="flat" cmpd="sng">
                      <a:solidFill>
                        <a:schemeClr val="dk1"/>
                      </a:solidFill>
                      <a:prstDash val="solid"/>
                      <a:round/>
                      <a:headEnd type="none" w="sm" len="sm"/>
                      <a:tailEnd type="none" w="sm" len="sm"/>
                    </a:lnB>
                    <a:solidFill>
                      <a:srgbClr val="F4B081"/>
                    </a:solidFill>
                  </a:tcPr>
                </a:tc>
                <a:tc hMerge="1">
                  <a:txBody>
                    <a:bodyPr/>
                    <a:lstStyle/>
                    <a:p>
                      <a:endParaRPr lang="en-US"/>
                    </a:p>
                  </a:txBody>
                  <a:tcPr/>
                </a:tc>
                <a:tc>
                  <a:txBody>
                    <a:bodyPr/>
                    <a:lstStyle/>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 </a:t>
                      </a:r>
                      <a:endParaRPr sz="1100" u="none" strike="noStrike" cap="none"/>
                    </a:p>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Functionality</a:t>
                      </a:r>
                      <a:endParaRPr sz="1400" b="1"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lnB w="28575" cap="flat" cmpd="sng">
                      <a:solidFill>
                        <a:schemeClr val="dk1"/>
                      </a:solidFill>
                      <a:prstDash val="solid"/>
                      <a:round/>
                      <a:headEnd type="none" w="sm" len="sm"/>
                      <a:tailEnd type="none" w="sm" len="sm"/>
                    </a:lnB>
                    <a:solidFill>
                      <a:srgbClr val="F4B081"/>
                    </a:solidFill>
                  </a:tcPr>
                </a:tc>
                <a:tc>
                  <a:txBody>
                    <a:bodyPr/>
                    <a:lstStyle/>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 </a:t>
                      </a:r>
                      <a:endParaRPr sz="1100" u="none" strike="noStrike" cap="none"/>
                    </a:p>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Health</a:t>
                      </a:r>
                      <a:endParaRPr sz="1400" b="1" u="none" strike="noStrike" cap="none">
                        <a:latin typeface="Calibri"/>
                        <a:ea typeface="Calibri"/>
                        <a:cs typeface="Calibri"/>
                        <a:sym typeface="Calibri"/>
                      </a:endParaRPr>
                    </a:p>
                  </a:txBody>
                  <a:tcPr marL="35063" marR="35063" marT="0" marB="0">
                    <a:lnB w="28575" cap="flat" cmpd="sng">
                      <a:solidFill>
                        <a:schemeClr val="dk1"/>
                      </a:solidFill>
                      <a:prstDash val="solid"/>
                      <a:round/>
                      <a:headEnd type="none" w="sm" len="sm"/>
                      <a:tailEnd type="none" w="sm" len="sm"/>
                    </a:lnB>
                    <a:solidFill>
                      <a:srgbClr val="F4B081"/>
                    </a:solidFill>
                  </a:tcPr>
                </a:tc>
                <a:tc>
                  <a:txBody>
                    <a:bodyPr/>
                    <a:lstStyle/>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 </a:t>
                      </a:r>
                      <a:endParaRPr sz="1100" u="none" strike="noStrike" cap="none"/>
                    </a:p>
                    <a:p>
                      <a:pPr marL="0" marR="0" lvl="0" indent="0" algn="ctr" rtl="0">
                        <a:lnSpc>
                          <a:spcPct val="107000"/>
                        </a:lnSpc>
                        <a:spcBef>
                          <a:spcPts val="0"/>
                        </a:spcBef>
                        <a:spcAft>
                          <a:spcPts val="0"/>
                        </a:spcAft>
                        <a:buClr>
                          <a:srgbClr val="000000"/>
                        </a:buClr>
                        <a:buSzPts val="1900"/>
                        <a:buFont typeface="Arial"/>
                        <a:buNone/>
                      </a:pPr>
                      <a:r>
                        <a:rPr lang="en-US" sz="1400" b="1" u="none" strike="noStrike" cap="none"/>
                        <a:t>Aesthetics</a:t>
                      </a:r>
                      <a:endParaRPr sz="1400" b="1" u="none" strike="noStrike" cap="none">
                        <a:latin typeface="Calibri"/>
                        <a:ea typeface="Calibri"/>
                        <a:cs typeface="Calibri"/>
                        <a:sym typeface="Calibri"/>
                      </a:endParaRPr>
                    </a:p>
                  </a:txBody>
                  <a:tcPr marL="35063" marR="35063" marT="0" marB="0">
                    <a:lnB w="28575" cap="flat" cmpd="sng">
                      <a:solidFill>
                        <a:schemeClr val="dk1"/>
                      </a:solidFill>
                      <a:prstDash val="solid"/>
                      <a:round/>
                      <a:headEnd type="none" w="sm" len="sm"/>
                      <a:tailEnd type="none" w="sm" len="sm"/>
                    </a:lnB>
                    <a:solidFill>
                      <a:srgbClr val="F4B081"/>
                    </a:solidFill>
                  </a:tcPr>
                </a:tc>
              </a:tr>
              <a:tr h="366903">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Who </a:t>
                      </a:r>
                      <a:endParaRPr sz="1100" b="1" u="none" strike="noStrike" cap="none">
                        <a:latin typeface="Calibri"/>
                        <a:ea typeface="Calibri"/>
                        <a:cs typeface="Calibri"/>
                        <a:sym typeface="Calibri"/>
                      </a:endParaRPr>
                    </a:p>
                  </a:txBody>
                  <a:tcPr marL="35063" marR="35063" marT="0" marB="0">
                    <a:lnT w="28575" cap="flat" cmpd="sng">
                      <a:solidFill>
                        <a:schemeClr val="dk1"/>
                      </a:solidFill>
                      <a:prstDash val="solid"/>
                      <a:round/>
                      <a:headEnd type="none" w="sm" len="sm"/>
                      <a:tailEnd type="none" w="sm" len="sm"/>
                    </a:lnT>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Young children </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Durable yet safe</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lnT w="28575"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Low in neurotoxins </a:t>
                      </a:r>
                      <a:endParaRPr sz="1100" u="none" strike="noStrike" cap="none">
                        <a:latin typeface="Calibri"/>
                        <a:ea typeface="Calibri"/>
                        <a:cs typeface="Calibri"/>
                        <a:sym typeface="Calibri"/>
                      </a:endParaRPr>
                    </a:p>
                  </a:txBody>
                  <a:tcPr marL="35063" marR="35063" marT="0" marB="0">
                    <a:lnT w="28575" cap="flat" cmpd="sng">
                      <a:solidFill>
                        <a:schemeClr val="dk1"/>
                      </a:solidFill>
                      <a:prstDash val="solid"/>
                      <a:round/>
                      <a:headEnd type="none" w="sm" len="sm"/>
                      <a:tailEnd type="none" w="sm" len="sm"/>
                    </a:lnT>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Cheerful</a:t>
                      </a:r>
                      <a:endParaRPr sz="1100" u="none" strike="noStrike" cap="none">
                        <a:latin typeface="Calibri"/>
                        <a:ea typeface="Calibri"/>
                        <a:cs typeface="Calibri"/>
                        <a:sym typeface="Calibri"/>
                      </a:endParaRPr>
                    </a:p>
                  </a:txBody>
                  <a:tcPr marL="35063" marR="35063" marT="0" marB="0">
                    <a:lnT w="28575" cap="flat" cmpd="sng">
                      <a:solidFill>
                        <a:schemeClr val="dk1"/>
                      </a:solidFill>
                      <a:prstDash val="solid"/>
                      <a:round/>
                      <a:headEnd type="none" w="sm" len="sm"/>
                      <a:tailEnd type="none" w="sm" len="sm"/>
                    </a:lnT>
                  </a:tcPr>
                </a:tc>
              </a:tr>
              <a:tr h="183451">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 </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r>
              <a:tr h="366903">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Activities</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Walking/crawling/playing </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Easily washable</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Low in SVOC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r>
              <a:tr h="183451">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 </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r>
              <a:tr h="366903">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Basic climate </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Hot/humid</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Easy to dry</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Not prone to mold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Light colors</a:t>
                      </a:r>
                      <a:endParaRPr sz="1100" u="none" strike="noStrike" cap="none">
                        <a:latin typeface="Calibri"/>
                        <a:ea typeface="Calibri"/>
                        <a:cs typeface="Calibri"/>
                        <a:sym typeface="Calibri"/>
                      </a:endParaRPr>
                    </a:p>
                  </a:txBody>
                  <a:tcPr marL="35063" marR="35063" marT="0" marB="0"/>
                </a:tc>
              </a:tr>
              <a:tr h="183451">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 </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r>
              <a:tr h="366903">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Community </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Diverse/Latin American</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Colors and textures</a:t>
                      </a:r>
                      <a:endParaRPr sz="1100" u="none" strike="noStrike" cap="none">
                        <a:latin typeface="Calibri"/>
                        <a:ea typeface="Calibri"/>
                        <a:cs typeface="Calibri"/>
                        <a:sym typeface="Calibri"/>
                      </a:endParaRPr>
                    </a:p>
                  </a:txBody>
                  <a:tcPr marL="35063" marR="35063" marT="0" marB="0"/>
                </a:tc>
              </a:tr>
              <a:tr h="183451">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 </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R w="28575" cap="flat" cmpd="sng">
                      <a:solidFill>
                        <a:schemeClr val="dk1"/>
                      </a:solidFill>
                      <a:prstDash val="solid"/>
                      <a:round/>
                      <a:headEnd type="none" w="sm" len="sm"/>
                      <a:tailEnd type="none" w="sm" len="sm"/>
                    </a:lnR>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 </a:t>
                      </a:r>
                      <a:endParaRPr sz="1100" u="none" strike="noStrike" cap="none">
                        <a:latin typeface="Calibri"/>
                        <a:ea typeface="Calibri"/>
                        <a:cs typeface="Calibri"/>
                        <a:sym typeface="Calibri"/>
                      </a:endParaRPr>
                    </a:p>
                  </a:txBody>
                  <a:tcPr marL="35063" marR="35063" marT="0" marB="0"/>
                </a:tc>
              </a:tr>
              <a:tr h="506363">
                <a:tc>
                  <a:txBody>
                    <a:bodyPr/>
                    <a:lstStyle/>
                    <a:p>
                      <a:pPr marL="0" marR="0" lvl="0" indent="0" algn="l" rtl="0">
                        <a:lnSpc>
                          <a:spcPct val="107000"/>
                        </a:lnSpc>
                        <a:spcBef>
                          <a:spcPts val="0"/>
                        </a:spcBef>
                        <a:spcAft>
                          <a:spcPts val="0"/>
                        </a:spcAft>
                        <a:buClr>
                          <a:srgbClr val="000000"/>
                        </a:buClr>
                        <a:buSzPts val="1400"/>
                        <a:buFont typeface="Arial"/>
                        <a:buNone/>
                      </a:pPr>
                      <a:r>
                        <a:rPr lang="en-US" sz="1100" b="1" u="none" strike="noStrike" cap="none"/>
                        <a:t>Economics</a:t>
                      </a:r>
                      <a:endParaRPr sz="1100" b="1" u="none" strike="noStrike" cap="none">
                        <a:latin typeface="Calibri"/>
                        <a:ea typeface="Calibri"/>
                        <a:cs typeface="Calibri"/>
                        <a:sym typeface="Calibri"/>
                      </a:endParaRPr>
                    </a:p>
                  </a:txBody>
                  <a:tcPr marL="35063" marR="35063" marT="0" marB="0">
                    <a:solidFill>
                      <a:srgbClr val="D8E2F3"/>
                    </a:solidFill>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latin typeface="Arial"/>
                          <a:ea typeface="Arial"/>
                          <a:cs typeface="Arial"/>
                          <a:sym typeface="Arial"/>
                        </a:rPr>
                        <a:t>Low budget</a:t>
                      </a:r>
                      <a:endParaRPr sz="1100" u="none" strike="noStrike" cap="none">
                        <a:latin typeface="Arial"/>
                        <a:ea typeface="Arial"/>
                        <a:cs typeface="Arial"/>
                        <a:sym typeface="Arial"/>
                      </a:endParaRPr>
                    </a:p>
                  </a:txBody>
                  <a:tcPr marL="35063" marR="35063" marT="0" marB="0">
                    <a:lnR w="28575" cap="flat" cmpd="sng">
                      <a:solidFill>
                        <a:schemeClr val="dk1"/>
                      </a:solidFill>
                      <a:prstDash val="solid"/>
                      <a:round/>
                      <a:headEnd type="none" w="sm" len="sm"/>
                      <a:tailEnd type="none" w="sm" len="sm"/>
                    </a:lnR>
                  </a:tcPr>
                </a:tc>
                <a:tc gridSpan="2">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a:t>May make these the most important</a:t>
                      </a:r>
                      <a:endParaRPr sz="1100" u="none" strike="noStrike" cap="none">
                        <a:latin typeface="Calibri"/>
                        <a:ea typeface="Calibri"/>
                        <a:cs typeface="Calibri"/>
                        <a:sym typeface="Calibri"/>
                      </a:endParaRPr>
                    </a:p>
                  </a:txBody>
                  <a:tcPr marL="35063" marR="35063" marT="0" marB="0">
                    <a:lnL w="28575" cap="flat" cmpd="sng">
                      <a:solidFill>
                        <a:schemeClr val="dk1"/>
                      </a:solidFill>
                      <a:prstDash val="solid"/>
                      <a:round/>
                      <a:headEnd type="none" w="sm" len="sm"/>
                      <a:tailEnd type="none" w="sm" len="sm"/>
                    </a:lnL>
                    <a:solidFill>
                      <a:srgbClr val="FBE4D4"/>
                    </a:solidFill>
                  </a:tcPr>
                </a:tc>
                <a:tc hMerge="1">
                  <a:txBody>
                    <a:bodyPr/>
                    <a:lstStyle/>
                    <a:p>
                      <a:endParaRPr lang="en-US"/>
                    </a:p>
                  </a:txBody>
                  <a:tcPr/>
                </a:tc>
                <a:tc>
                  <a:txBody>
                    <a:bodyPr/>
                    <a:lstStyle/>
                    <a:p>
                      <a:pPr marL="0" marR="0" lvl="0" indent="0" algn="l" rtl="0">
                        <a:lnSpc>
                          <a:spcPct val="107000"/>
                        </a:lnSpc>
                        <a:spcBef>
                          <a:spcPts val="0"/>
                        </a:spcBef>
                        <a:spcAft>
                          <a:spcPts val="0"/>
                        </a:spcAft>
                        <a:buClr>
                          <a:srgbClr val="000000"/>
                        </a:buClr>
                        <a:buSzPts val="1400"/>
                        <a:buFont typeface="Arial"/>
                        <a:buNone/>
                      </a:pPr>
                      <a:r>
                        <a:rPr lang="en-US" sz="1100" u="none" strike="noStrike" cap="none" dirty="0"/>
                        <a:t> </a:t>
                      </a:r>
                      <a:endParaRPr sz="1100" u="none" strike="noStrike" cap="none" dirty="0">
                        <a:latin typeface="Calibri"/>
                        <a:ea typeface="Calibri"/>
                        <a:cs typeface="Calibri"/>
                        <a:sym typeface="Calibri"/>
                      </a:endParaRPr>
                    </a:p>
                  </a:txBody>
                  <a:tcPr marL="35063" marR="35063" marT="0" marB="0"/>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32"/>
          <p:cNvSpPr txBox="1"/>
          <p:nvPr/>
        </p:nvSpPr>
        <p:spPr>
          <a:xfrm>
            <a:off x="457200" y="150272"/>
            <a:ext cx="8229600" cy="857250"/>
          </a:xfrm>
          <a:prstGeom prst="rect">
            <a:avLst/>
          </a:prstGeom>
          <a:noFill/>
          <a:ln>
            <a:noFill/>
          </a:ln>
        </p:spPr>
        <p:txBody>
          <a:bodyPr spcFirstLastPara="1" wrap="square" lIns="68567" tIns="34274" rIns="68567" bIns="34274" anchor="ctr" anchorCtr="0">
            <a:noAutofit/>
          </a:bodyPr>
          <a:lstStyle/>
          <a:p>
            <a:pPr>
              <a:buSzPts val="3600"/>
            </a:pPr>
            <a:r>
              <a:rPr lang="en-US" sz="2700">
                <a:solidFill>
                  <a:srgbClr val="0065B0"/>
                </a:solidFill>
              </a:rPr>
              <a:t>Beyond the Basics Series </a:t>
            </a:r>
            <a:endParaRPr/>
          </a:p>
        </p:txBody>
      </p:sp>
      <p:sp>
        <p:nvSpPr>
          <p:cNvPr id="138" name="Google Shape;138;p32"/>
          <p:cNvSpPr txBox="1"/>
          <p:nvPr/>
        </p:nvSpPr>
        <p:spPr>
          <a:xfrm>
            <a:off x="422565" y="1264561"/>
            <a:ext cx="8264237" cy="1444004"/>
          </a:xfrm>
          <a:prstGeom prst="rect">
            <a:avLst/>
          </a:prstGeom>
          <a:noFill/>
          <a:ln>
            <a:noFill/>
          </a:ln>
        </p:spPr>
        <p:txBody>
          <a:bodyPr spcFirstLastPara="1" wrap="square" lIns="68567" tIns="34274" rIns="68567" bIns="34274" anchor="t" anchorCtr="0">
            <a:noAutofit/>
          </a:bodyPr>
          <a:lstStyle/>
          <a:p>
            <a:pPr>
              <a:lnSpc>
                <a:spcPct val="90000"/>
              </a:lnSpc>
              <a:buSzPts val="2867"/>
            </a:pPr>
            <a:r>
              <a:rPr lang="en-US" sz="2200"/>
              <a:t>The Academy’s multi-channel on-line approach provides emerging professionals, journeymen, and master professionals with convenient and economical opportunities to develop their chosen area of interest. </a:t>
            </a:r>
            <a:endParaRPr/>
          </a:p>
          <a:p>
            <a:pPr>
              <a:lnSpc>
                <a:spcPct val="90000"/>
              </a:lnSpc>
              <a:spcBef>
                <a:spcPts val="1122"/>
              </a:spcBef>
              <a:buSzPts val="1480"/>
            </a:pPr>
            <a:endParaRPr/>
          </a:p>
        </p:txBody>
      </p:sp>
      <p:sp>
        <p:nvSpPr>
          <p:cNvPr id="139" name="Google Shape;139;p32"/>
          <p:cNvSpPr/>
          <p:nvPr/>
        </p:nvSpPr>
        <p:spPr>
          <a:xfrm>
            <a:off x="422565" y="2708563"/>
            <a:ext cx="8264237" cy="1380378"/>
          </a:xfrm>
          <a:prstGeom prst="rect">
            <a:avLst/>
          </a:prstGeom>
          <a:noFill/>
          <a:ln>
            <a:noFill/>
          </a:ln>
        </p:spPr>
        <p:txBody>
          <a:bodyPr spcFirstLastPara="1" wrap="square" lIns="68567" tIns="34274" rIns="68567" bIns="34274" anchor="t" anchorCtr="0">
            <a:noAutofit/>
          </a:bodyPr>
          <a:lstStyle/>
          <a:p>
            <a:r>
              <a:rPr lang="en-US" sz="2300">
                <a:solidFill>
                  <a:srgbClr val="0065B0"/>
                </a:solidFill>
              </a:rPr>
              <a:t>Beyond the Basics Series sessions are tailored to provide healthcare design professionals with sufficient exposure to jump-start interest in wanting to learn more.</a:t>
            </a:r>
            <a:endParaRPr/>
          </a:p>
          <a:p>
            <a:pPr>
              <a:spcBef>
                <a:spcPts val="504"/>
              </a:spcBef>
            </a:pPr>
            <a:endParaRPr sz="1200">
              <a:solidFill>
                <a:srgbClr val="0065B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60"/>
          <p:cNvSpPr txBox="1">
            <a:spLocks noGrp="1"/>
          </p:cNvSpPr>
          <p:nvPr>
            <p:ph type="title"/>
          </p:nvPr>
        </p:nvSpPr>
        <p:spPr>
          <a:xfrm>
            <a:off x="623888" y="1282305"/>
            <a:ext cx="7886700" cy="2139553"/>
          </a:xfrm>
          <a:prstGeom prst="rect">
            <a:avLst/>
          </a:prstGeom>
          <a:noFill/>
          <a:ln>
            <a:noFill/>
          </a:ln>
        </p:spPr>
        <p:txBody>
          <a:bodyPr spcFirstLastPara="1" wrap="square" lIns="68567" tIns="34274" rIns="68567" bIns="34274" anchor="b" anchorCtr="0">
            <a:noAutofit/>
          </a:bodyPr>
          <a:lstStyle/>
          <a:p>
            <a:r>
              <a:rPr lang="en-US" b="1"/>
              <a:t>Practice Area Application</a:t>
            </a:r>
            <a:endParaRPr b="1"/>
          </a:p>
        </p:txBody>
      </p:sp>
      <p:sp>
        <p:nvSpPr>
          <p:cNvPr id="347" name="Google Shape;347;p60"/>
          <p:cNvSpPr txBox="1">
            <a:spLocks noGrp="1"/>
          </p:cNvSpPr>
          <p:nvPr>
            <p:ph type="body" idx="1"/>
          </p:nvPr>
        </p:nvSpPr>
        <p:spPr>
          <a:xfrm>
            <a:off x="623888" y="3442099"/>
            <a:ext cx="7886700" cy="1125140"/>
          </a:xfrm>
          <a:prstGeom prst="rect">
            <a:avLst/>
          </a:prstGeom>
          <a:noFill/>
          <a:ln>
            <a:noFill/>
          </a:ln>
        </p:spPr>
        <p:txBody>
          <a:bodyPr spcFirstLastPara="1" wrap="square" lIns="68567" tIns="34274" rIns="68567" bIns="34274" anchor="t" anchorCtr="0">
            <a:noAutofit/>
          </a:bodyPr>
          <a:lstStyle/>
          <a:p>
            <a:pPr marL="0" indent="0">
              <a:spcBef>
                <a:spcPts val="0"/>
              </a:spcBef>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61" descr="building hall entrance office empty business room lounge interior design design waiting room reception lobby contemporary real estate convention center conference hall"/>
          <p:cNvPicPr preferRelativeResize="0"/>
          <p:nvPr/>
        </p:nvPicPr>
        <p:blipFill rotWithShape="1">
          <a:blip r:embed="rId3">
            <a:alphaModFix/>
          </a:blip>
          <a:srcRect/>
          <a:stretch/>
        </p:blipFill>
        <p:spPr>
          <a:xfrm>
            <a:off x="2398264" y="1105459"/>
            <a:ext cx="4532957" cy="3286394"/>
          </a:xfrm>
          <a:prstGeom prst="rect">
            <a:avLst/>
          </a:prstGeom>
          <a:noFill/>
          <a:ln>
            <a:noFill/>
          </a:ln>
        </p:spPr>
      </p:pic>
      <p:sp>
        <p:nvSpPr>
          <p:cNvPr id="353" name="Google Shape;353;p61"/>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Common Materials</a:t>
            </a:r>
            <a:endParaRPr b="1"/>
          </a:p>
        </p:txBody>
      </p:sp>
      <p:sp>
        <p:nvSpPr>
          <p:cNvPr id="354" name="Google Shape;354;p61"/>
          <p:cNvSpPr txBox="1"/>
          <p:nvPr/>
        </p:nvSpPr>
        <p:spPr>
          <a:xfrm>
            <a:off x="7210455" y="1368811"/>
            <a:ext cx="1815272" cy="530552"/>
          </a:xfrm>
          <a:prstGeom prst="rect">
            <a:avLst/>
          </a:prstGeom>
          <a:noFill/>
          <a:ln>
            <a:noFill/>
          </a:ln>
        </p:spPr>
        <p:txBody>
          <a:bodyPr spcFirstLastPara="1" wrap="square" lIns="68567" tIns="0" rIns="68567" bIns="0" anchor="ctr" anchorCtr="0">
            <a:noAutofit/>
          </a:bodyPr>
          <a:lstStyle/>
          <a:p>
            <a:pPr>
              <a:buSzPts val="2000"/>
            </a:pPr>
            <a:r>
              <a:rPr lang="en-US" sz="1500">
                <a:solidFill>
                  <a:srgbClr val="FF0000"/>
                </a:solidFill>
              </a:rPr>
              <a:t>Formaldehyde</a:t>
            </a:r>
            <a:endParaRPr>
              <a:solidFill>
                <a:srgbClr val="FF0000"/>
              </a:solidFill>
            </a:endParaRPr>
          </a:p>
          <a:p>
            <a:pPr>
              <a:buSzPts val="1400"/>
            </a:pPr>
            <a:r>
              <a:rPr lang="en-US">
                <a:solidFill>
                  <a:schemeClr val="dk1"/>
                </a:solidFill>
              </a:rPr>
              <a:t>(carcinogen, reproductive &amp; developmental toxicity)</a:t>
            </a:r>
            <a:endParaRPr>
              <a:solidFill>
                <a:schemeClr val="dk1"/>
              </a:solidFill>
            </a:endParaRPr>
          </a:p>
        </p:txBody>
      </p:sp>
      <p:sp>
        <p:nvSpPr>
          <p:cNvPr id="355" name="Google Shape;355;p61"/>
          <p:cNvSpPr txBox="1"/>
          <p:nvPr/>
        </p:nvSpPr>
        <p:spPr>
          <a:xfrm>
            <a:off x="632797" y="1444720"/>
            <a:ext cx="1807578" cy="533813"/>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Antimicrobials</a:t>
            </a:r>
            <a:endParaRPr>
              <a:solidFill>
                <a:srgbClr val="FF0000"/>
              </a:solidFill>
            </a:endParaRPr>
          </a:p>
          <a:p>
            <a:pPr>
              <a:buSzPts val="1400"/>
            </a:pPr>
            <a:r>
              <a:rPr lang="en-US">
                <a:solidFill>
                  <a:schemeClr val="dk1"/>
                </a:solidFill>
              </a:rPr>
              <a:t>(possible hormone disruption, antibiotic resistance)</a:t>
            </a:r>
            <a:endParaRPr>
              <a:solidFill>
                <a:schemeClr val="dk1"/>
              </a:solidFill>
            </a:endParaRPr>
          </a:p>
        </p:txBody>
      </p:sp>
      <p:sp>
        <p:nvSpPr>
          <p:cNvPr id="356" name="Google Shape;356;p61"/>
          <p:cNvSpPr txBox="1"/>
          <p:nvPr/>
        </p:nvSpPr>
        <p:spPr>
          <a:xfrm>
            <a:off x="628651" y="2510187"/>
            <a:ext cx="1477950" cy="509702"/>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Flame Retardants</a:t>
            </a:r>
            <a:endParaRPr>
              <a:solidFill>
                <a:srgbClr val="FF0000"/>
              </a:solidFill>
            </a:endParaRPr>
          </a:p>
          <a:p>
            <a:pPr>
              <a:buSzPts val="1400"/>
            </a:pPr>
            <a:r>
              <a:rPr lang="en-US">
                <a:solidFill>
                  <a:schemeClr val="dk1"/>
                </a:solidFill>
              </a:rPr>
              <a:t>(endocrine disruptors, neurodevelopmental problems)</a:t>
            </a:r>
            <a:endParaRPr>
              <a:solidFill>
                <a:schemeClr val="dk1"/>
              </a:solidFill>
            </a:endParaRPr>
          </a:p>
        </p:txBody>
      </p:sp>
      <p:sp>
        <p:nvSpPr>
          <p:cNvPr id="357" name="Google Shape;357;p61"/>
          <p:cNvSpPr txBox="1"/>
          <p:nvPr/>
        </p:nvSpPr>
        <p:spPr>
          <a:xfrm>
            <a:off x="7254608" y="2255416"/>
            <a:ext cx="1840001" cy="530915"/>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Phthalates</a:t>
            </a:r>
            <a:endParaRPr>
              <a:solidFill>
                <a:srgbClr val="FF0000"/>
              </a:solidFill>
            </a:endParaRPr>
          </a:p>
          <a:p>
            <a:pPr>
              <a:buSzPts val="1400"/>
            </a:pPr>
            <a:r>
              <a:rPr lang="en-US">
                <a:solidFill>
                  <a:schemeClr val="dk1"/>
                </a:solidFill>
              </a:rPr>
              <a:t>(endocrine disruptors, developmental toxicity)</a:t>
            </a:r>
            <a:endParaRPr>
              <a:solidFill>
                <a:schemeClr val="dk1"/>
              </a:solidFill>
            </a:endParaRPr>
          </a:p>
        </p:txBody>
      </p:sp>
      <p:sp>
        <p:nvSpPr>
          <p:cNvPr id="358" name="Google Shape;358;p61"/>
          <p:cNvSpPr txBox="1"/>
          <p:nvPr/>
        </p:nvSpPr>
        <p:spPr>
          <a:xfrm>
            <a:off x="671564" y="3635260"/>
            <a:ext cx="1840001" cy="369332"/>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Isocyanates</a:t>
            </a:r>
            <a:endParaRPr>
              <a:solidFill>
                <a:srgbClr val="FF0000"/>
              </a:solidFill>
            </a:endParaRPr>
          </a:p>
          <a:p>
            <a:pPr>
              <a:buSzPts val="1400"/>
            </a:pPr>
            <a:r>
              <a:rPr lang="en-US">
                <a:solidFill>
                  <a:schemeClr val="dk1"/>
                </a:solidFill>
              </a:rPr>
              <a:t>(asthmagen)</a:t>
            </a:r>
            <a:endParaRPr>
              <a:solidFill>
                <a:schemeClr val="dk1"/>
              </a:solidFill>
            </a:endParaRPr>
          </a:p>
        </p:txBody>
      </p:sp>
      <p:cxnSp>
        <p:nvCxnSpPr>
          <p:cNvPr id="359" name="Google Shape;359;p61"/>
          <p:cNvCxnSpPr/>
          <p:nvPr/>
        </p:nvCxnSpPr>
        <p:spPr>
          <a:xfrm>
            <a:off x="1956535" y="1651651"/>
            <a:ext cx="1803947" cy="984605"/>
          </a:xfrm>
          <a:prstGeom prst="straightConnector1">
            <a:avLst/>
          </a:prstGeom>
          <a:noFill/>
          <a:ln w="25400" cap="flat" cmpd="sng">
            <a:solidFill>
              <a:srgbClr val="FF0000"/>
            </a:solidFill>
            <a:prstDash val="solid"/>
            <a:miter lim="800000"/>
            <a:headEnd type="none" w="sm" len="sm"/>
            <a:tailEnd type="stealth" w="med" len="med"/>
          </a:ln>
        </p:spPr>
      </p:cxnSp>
      <p:cxnSp>
        <p:nvCxnSpPr>
          <p:cNvPr id="360" name="Google Shape;360;p61"/>
          <p:cNvCxnSpPr/>
          <p:nvPr/>
        </p:nvCxnSpPr>
        <p:spPr>
          <a:xfrm>
            <a:off x="1809689" y="2510187"/>
            <a:ext cx="1752909" cy="509702"/>
          </a:xfrm>
          <a:prstGeom prst="straightConnector1">
            <a:avLst/>
          </a:prstGeom>
          <a:noFill/>
          <a:ln w="25400" cap="flat" cmpd="sng">
            <a:solidFill>
              <a:srgbClr val="FF0000"/>
            </a:solidFill>
            <a:prstDash val="solid"/>
            <a:miter lim="800000"/>
            <a:headEnd type="none" w="sm" len="sm"/>
            <a:tailEnd type="stealth" w="med" len="med"/>
          </a:ln>
        </p:spPr>
      </p:cxnSp>
      <p:cxnSp>
        <p:nvCxnSpPr>
          <p:cNvPr id="361" name="Google Shape;361;p61"/>
          <p:cNvCxnSpPr/>
          <p:nvPr/>
        </p:nvCxnSpPr>
        <p:spPr>
          <a:xfrm>
            <a:off x="1809690" y="3722916"/>
            <a:ext cx="1102735" cy="347353"/>
          </a:xfrm>
          <a:prstGeom prst="straightConnector1">
            <a:avLst/>
          </a:prstGeom>
          <a:noFill/>
          <a:ln w="25400" cap="flat" cmpd="sng">
            <a:solidFill>
              <a:srgbClr val="FF0000"/>
            </a:solidFill>
            <a:prstDash val="solid"/>
            <a:miter lim="800000"/>
            <a:headEnd type="none" w="sm" len="sm"/>
            <a:tailEnd type="stealth" w="med" len="med"/>
          </a:ln>
        </p:spPr>
      </p:cxnSp>
      <p:cxnSp>
        <p:nvCxnSpPr>
          <p:cNvPr id="362" name="Google Shape;362;p61"/>
          <p:cNvCxnSpPr/>
          <p:nvPr/>
        </p:nvCxnSpPr>
        <p:spPr>
          <a:xfrm flipH="1">
            <a:off x="5023264" y="1533293"/>
            <a:ext cx="2187193" cy="1444245"/>
          </a:xfrm>
          <a:prstGeom prst="straightConnector1">
            <a:avLst/>
          </a:prstGeom>
          <a:noFill/>
          <a:ln w="25400" cap="flat" cmpd="sng">
            <a:solidFill>
              <a:srgbClr val="FF0000"/>
            </a:solidFill>
            <a:prstDash val="solid"/>
            <a:miter lim="800000"/>
            <a:headEnd type="none" w="sm" len="sm"/>
            <a:tailEnd type="stealth" w="med" len="med"/>
          </a:ln>
        </p:spPr>
      </p:cxnSp>
      <p:cxnSp>
        <p:nvCxnSpPr>
          <p:cNvPr id="363" name="Google Shape;363;p61"/>
          <p:cNvCxnSpPr/>
          <p:nvPr/>
        </p:nvCxnSpPr>
        <p:spPr>
          <a:xfrm flipH="1">
            <a:off x="6145486" y="2455545"/>
            <a:ext cx="1113013" cy="429347"/>
          </a:xfrm>
          <a:prstGeom prst="straightConnector1">
            <a:avLst/>
          </a:prstGeom>
          <a:noFill/>
          <a:ln w="25400" cap="flat" cmpd="sng">
            <a:solidFill>
              <a:srgbClr val="FF0000"/>
            </a:solidFill>
            <a:prstDash val="solid"/>
            <a:miter lim="800000"/>
            <a:headEnd type="none" w="sm" len="sm"/>
            <a:tailEnd type="stealth" w="med" len="med"/>
          </a:ln>
        </p:spPr>
      </p:cxnSp>
      <p:cxnSp>
        <p:nvCxnSpPr>
          <p:cNvPr id="364" name="Google Shape;364;p61"/>
          <p:cNvCxnSpPr/>
          <p:nvPr/>
        </p:nvCxnSpPr>
        <p:spPr>
          <a:xfrm flipH="1">
            <a:off x="5846447" y="3419888"/>
            <a:ext cx="1364009" cy="753648"/>
          </a:xfrm>
          <a:prstGeom prst="straightConnector1">
            <a:avLst/>
          </a:prstGeom>
          <a:noFill/>
          <a:ln w="25400" cap="flat" cmpd="sng">
            <a:solidFill>
              <a:srgbClr val="FF0000"/>
            </a:solidFill>
            <a:prstDash val="solid"/>
            <a:miter lim="800000"/>
            <a:headEnd type="none" w="sm" len="sm"/>
            <a:tailEnd type="stealth" w="med" len="med"/>
          </a:ln>
        </p:spPr>
      </p:cxnSp>
      <p:cxnSp>
        <p:nvCxnSpPr>
          <p:cNvPr id="365" name="Google Shape;365;p61"/>
          <p:cNvCxnSpPr>
            <a:stCxn id="354" idx="1"/>
          </p:cNvCxnSpPr>
          <p:nvPr/>
        </p:nvCxnSpPr>
        <p:spPr>
          <a:xfrm flipH="1">
            <a:off x="6266579" y="1634087"/>
            <a:ext cx="943875" cy="729450"/>
          </a:xfrm>
          <a:prstGeom prst="straightConnector1">
            <a:avLst/>
          </a:prstGeom>
          <a:noFill/>
          <a:ln w="25400" cap="flat" cmpd="sng">
            <a:solidFill>
              <a:srgbClr val="FF0000"/>
            </a:solidFill>
            <a:prstDash val="solid"/>
            <a:miter lim="800000"/>
            <a:headEnd type="none" w="sm" len="sm"/>
            <a:tailEnd type="stealth" w="med" len="med"/>
          </a:ln>
        </p:spPr>
      </p:cxnSp>
      <p:sp>
        <p:nvSpPr>
          <p:cNvPr id="366" name="Google Shape;366;p61"/>
          <p:cNvSpPr txBox="1"/>
          <p:nvPr/>
        </p:nvSpPr>
        <p:spPr>
          <a:xfrm>
            <a:off x="7222882" y="3382803"/>
            <a:ext cx="1827698" cy="504916"/>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Perfluorinated Compounds (PFCs)</a:t>
            </a:r>
            <a:endParaRPr sz="1400">
              <a:solidFill>
                <a:srgbClr val="FF0000"/>
              </a:solidFill>
            </a:endParaRPr>
          </a:p>
          <a:p>
            <a:pPr>
              <a:buSzPts val="1400"/>
            </a:pPr>
            <a:r>
              <a:rPr lang="en-US">
                <a:solidFill>
                  <a:schemeClr val="dk1"/>
                </a:solidFill>
              </a:rPr>
              <a:t>(endorine disruptor, carcinogen, reproductive &amp; developmental toxicity)</a:t>
            </a:r>
            <a:endParaRPr>
              <a:solidFill>
                <a:schemeClr val="dk1"/>
              </a:solidFill>
            </a:endParaRPr>
          </a:p>
        </p:txBody>
      </p:sp>
      <p:cxnSp>
        <p:nvCxnSpPr>
          <p:cNvPr id="367" name="Google Shape;367;p61"/>
          <p:cNvCxnSpPr/>
          <p:nvPr/>
        </p:nvCxnSpPr>
        <p:spPr>
          <a:xfrm rot="10800000">
            <a:off x="6622082" y="3142020"/>
            <a:ext cx="588375" cy="151250"/>
          </a:xfrm>
          <a:prstGeom prst="straightConnector1">
            <a:avLst/>
          </a:prstGeom>
          <a:noFill/>
          <a:ln w="25400" cap="flat" cmpd="sng">
            <a:solidFill>
              <a:srgbClr val="FF0000"/>
            </a:solidFill>
            <a:prstDash val="solid"/>
            <a:miter lim="800000"/>
            <a:headEnd type="none" w="sm" len="sm"/>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62"/>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Potential Effects</a:t>
            </a:r>
            <a:endParaRPr b="1"/>
          </a:p>
        </p:txBody>
      </p:sp>
      <p:graphicFrame>
        <p:nvGraphicFramePr>
          <p:cNvPr id="373" name="Google Shape;373;p62"/>
          <p:cNvGraphicFramePr/>
          <p:nvPr/>
        </p:nvGraphicFramePr>
        <p:xfrm>
          <a:off x="715360" y="1159112"/>
          <a:ext cx="8035556" cy="3775766"/>
        </p:xfrm>
        <a:graphic>
          <a:graphicData uri="http://schemas.openxmlformats.org/drawingml/2006/table">
            <a:tbl>
              <a:tblPr firstRow="1" bandRow="1">
                <a:noFill/>
                <a:tableStyleId>{11B55B2F-8EAE-4D7A-BF5A-AFE86D045485}</a:tableStyleId>
              </a:tblPr>
              <a:tblGrid>
                <a:gridCol w="1326281"/>
                <a:gridCol w="2096813"/>
                <a:gridCol w="2420006"/>
                <a:gridCol w="2192456"/>
              </a:tblGrid>
              <a:tr h="27813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Material</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Common Products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Potential Effects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Guidance</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8293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Flame Retardants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Upholstered furniture, insulating foam, textiles, wall coverings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Developmental toxicity, endocrine disruptor</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Products that do not contain chemical flame retardants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8293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Phthalates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Coated fabrics, PVC flooring, carpet backings, wall coverings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Developmental toxicity, endocrine disruptor, suspected asthmagen, (PVC carcinogenic in manufacture)</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Avoid PVC, confirm phthalate-free</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8293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Formaldehyde</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Furniture (particleboard, MDF, etc), laminated fabrics, adhesives, wallboard</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Respiratory &amp; reproductive toxicant, carcinogen</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Products that meet CA Section 01350, Greenguard Gold, SCS Indoor Advantage Gold</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41148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Antimicrobials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Furniture, fabrics, countertops, door handles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solidFill>
                            <a:schemeClr val="dk1"/>
                          </a:solidFill>
                          <a:latin typeface="Arial"/>
                          <a:ea typeface="Arial"/>
                          <a:cs typeface="Arial"/>
                          <a:sym typeface="Arial"/>
                        </a:rPr>
                        <a:t>Possible hormone disruption, antibiotic resistance</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No added antimicrobials, No triclosan, triclocarban</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75438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Isocyanates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Paints, varnishes, flooring finishes, Polyurethane systems (insulation, foam cushions, carpet backing)</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Asthmagen, anticipated to be a carcinogen</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Avoid in renovations, insulation, carpet backing and foam cushions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r h="582938">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Perfluorinated Compounds (PFCs)</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a:t>Furniture, fabrics, carpeting</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1" indent="0" algn="l" rtl="0">
                        <a:lnSpc>
                          <a:spcPct val="100000"/>
                        </a:lnSpc>
                        <a:spcBef>
                          <a:spcPts val="0"/>
                        </a:spcBef>
                        <a:spcAft>
                          <a:spcPts val="0"/>
                        </a:spcAft>
                        <a:buClr>
                          <a:srgbClr val="000000"/>
                        </a:buClr>
                        <a:buSzPts val="1400"/>
                        <a:buFont typeface="Arial"/>
                        <a:buNone/>
                      </a:pPr>
                      <a:r>
                        <a:rPr lang="en-US" sz="1100" u="none" strike="noStrike" cap="none"/>
                        <a:t>Endocrine disruptor,  carcinogen, reproductive &amp; developmental toxicant</a:t>
                      </a:r>
                      <a:endParaRPr sz="1100" u="none" strike="noStrike" cap="none"/>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100" u="none" strike="noStrike" cap="none" dirty="0"/>
                        <a:t>No stain/water repellant treatments that contain PFCs</a:t>
                      </a:r>
                      <a:endParaRPr sz="1100" u="none" strike="noStrike" cap="none" dirty="0"/>
                    </a:p>
                  </a:txBody>
                  <a:tcPr marL="68588" marR="68588" marT="34294" marB="34294">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3"/>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Practice Area 1 - Healthcare</a:t>
            </a:r>
            <a:endParaRPr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64"/>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noAutofit/>
          </a:bodyPr>
          <a:lstStyle/>
          <a:p>
            <a:r>
              <a:rPr lang="en-US" sz="1700"/>
              <a:t>Flame retardants</a:t>
            </a:r>
            <a:endParaRPr/>
          </a:p>
          <a:p>
            <a:r>
              <a:rPr lang="en-US" sz="1700"/>
              <a:t>Formaldehyde</a:t>
            </a:r>
            <a:endParaRPr/>
          </a:p>
          <a:p>
            <a:r>
              <a:rPr lang="en-US" sz="1700"/>
              <a:t>Perfluorinated chemicals</a:t>
            </a:r>
            <a:endParaRPr/>
          </a:p>
          <a:p>
            <a:r>
              <a:rPr lang="en-US" sz="1700"/>
              <a:t>PVC (vinyl) and phthalates</a:t>
            </a:r>
            <a:endParaRPr/>
          </a:p>
          <a:p>
            <a:r>
              <a:rPr lang="en-US" sz="1700"/>
              <a:t>Antimicrobials</a:t>
            </a:r>
            <a:endParaRPr/>
          </a:p>
          <a:p>
            <a:r>
              <a:rPr lang="en-US" sz="1700"/>
              <a:t>Heavy metals </a:t>
            </a:r>
            <a:endParaRPr/>
          </a:p>
          <a:p>
            <a:r>
              <a:rPr lang="en-US" sz="1700"/>
              <a:t>Chromium (hexavalent or trivalent)</a:t>
            </a:r>
            <a:endParaRPr/>
          </a:p>
          <a:p>
            <a:pPr indent="-171446">
              <a:buNone/>
            </a:pPr>
            <a:endParaRPr/>
          </a:p>
          <a:p>
            <a:pPr marL="0" indent="0">
              <a:buNone/>
            </a:pPr>
            <a:endParaRPr sz="1000"/>
          </a:p>
          <a:p>
            <a:pPr indent="-171446">
              <a:buNone/>
            </a:pPr>
            <a:endParaRPr/>
          </a:p>
        </p:txBody>
      </p:sp>
      <p:pic>
        <p:nvPicPr>
          <p:cNvPr id="385" name="Google Shape;385;p64" descr="\\intranet.hdr\hdr\Arch\Mktg\AMS\Acquisitions\13_TMK\ProjectLibrary\Project Images\SchwarzwaldBaarClnc\VillingenSchwenningenDEU_VillingenSchwenningen\Visuals\07_ProfPhtghy\2013_08_29\scrn\SchwarzwaldBaarClnc_VillingenSchwenningen_PP1036_scrn.jpg"/>
          <p:cNvPicPr preferRelativeResize="0">
            <a:picLocks noGrp="1"/>
          </p:cNvPicPr>
          <p:nvPr>
            <p:ph type="pic" idx="2"/>
          </p:nvPr>
        </p:nvPicPr>
        <p:blipFill rotWithShape="1">
          <a:blip r:embed="rId3">
            <a:alphaModFix/>
          </a:blip>
          <a:srcRect l="18399" r="27322"/>
          <a:stretch/>
        </p:blipFill>
        <p:spPr>
          <a:xfrm>
            <a:off x="4693982" y="0"/>
            <a:ext cx="4450019" cy="5143500"/>
          </a:xfrm>
          <a:prstGeom prst="rect">
            <a:avLst/>
          </a:prstGeom>
          <a:noFill/>
          <a:ln>
            <a:noFill/>
          </a:ln>
        </p:spPr>
      </p:pic>
      <p:sp>
        <p:nvSpPr>
          <p:cNvPr id="386" name="Google Shape;386;p64"/>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Growing Concern </a:t>
            </a:r>
            <a:br>
              <a:rPr lang="en-US"/>
            </a:br>
            <a:r>
              <a:rPr lang="en-US"/>
              <a:t>for Healthy Interiors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65"/>
          <p:cNvPicPr preferRelativeResize="0">
            <a:picLocks noGrp="1"/>
          </p:cNvPicPr>
          <p:nvPr>
            <p:ph type="pic" idx="2"/>
          </p:nvPr>
        </p:nvPicPr>
        <p:blipFill rotWithShape="1">
          <a:blip r:embed="rId3">
            <a:alphaModFix/>
          </a:blip>
          <a:srcRect l="273" r="504" b="7531"/>
          <a:stretch/>
        </p:blipFill>
        <p:spPr>
          <a:xfrm>
            <a:off x="1524430" y="2"/>
            <a:ext cx="7619571" cy="4442345"/>
          </a:xfrm>
          <a:prstGeom prst="rect">
            <a:avLst/>
          </a:prstGeom>
          <a:solidFill>
            <a:schemeClr val="dk1"/>
          </a:solidFill>
          <a:ln>
            <a:noFill/>
          </a:ln>
        </p:spPr>
      </p:pic>
      <p:sp>
        <p:nvSpPr>
          <p:cNvPr id="393" name="Google Shape;393;p65"/>
          <p:cNvSpPr/>
          <p:nvPr/>
        </p:nvSpPr>
        <p:spPr>
          <a:xfrm>
            <a:off x="1473958" y="3123692"/>
            <a:ext cx="5496716" cy="1390307"/>
          </a:xfrm>
          <a:prstGeom prst="rect">
            <a:avLst/>
          </a:prstGeom>
          <a:solidFill>
            <a:schemeClr val="lt1"/>
          </a:solidFill>
          <a:ln>
            <a:noFill/>
          </a:ln>
        </p:spPr>
        <p:txBody>
          <a:bodyPr spcFirstLastPara="1" wrap="square" lIns="68567" tIns="34274" rIns="68567" bIns="34274" anchor="ctr" anchorCtr="0">
            <a:noAutofit/>
          </a:bodyPr>
          <a:lstStyle/>
          <a:p>
            <a:pPr algn="ctr">
              <a:buSzPts val="1167"/>
            </a:pPr>
            <a:endParaRPr sz="900">
              <a:solidFill>
                <a:schemeClr val="lt1"/>
              </a:solidFill>
            </a:endParaRPr>
          </a:p>
        </p:txBody>
      </p:sp>
      <p:sp>
        <p:nvSpPr>
          <p:cNvPr id="394" name="Google Shape;394;p65"/>
          <p:cNvSpPr txBox="1">
            <a:spLocks noGrp="1"/>
          </p:cNvSpPr>
          <p:nvPr>
            <p:ph type="body" idx="1"/>
          </p:nvPr>
        </p:nvSpPr>
        <p:spPr>
          <a:xfrm>
            <a:off x="1473956" y="3444941"/>
            <a:ext cx="5496750" cy="1227825"/>
          </a:xfrm>
          <a:prstGeom prst="rect">
            <a:avLst/>
          </a:prstGeom>
          <a:noFill/>
          <a:ln>
            <a:noFill/>
          </a:ln>
        </p:spPr>
        <p:txBody>
          <a:bodyPr spcFirstLastPara="1" wrap="square" lIns="274307" tIns="68567" rIns="274307" bIns="68567" anchor="t" anchorCtr="0">
            <a:noAutofit/>
          </a:bodyPr>
          <a:lstStyle/>
          <a:p>
            <a:pPr marL="285732" indent="-266682">
              <a:lnSpc>
                <a:spcPct val="100000"/>
              </a:lnSpc>
              <a:spcBef>
                <a:spcPts val="750"/>
              </a:spcBef>
              <a:buSzPts val="2400"/>
              <a:buFont typeface="Arial"/>
              <a:buChar char="•"/>
            </a:pPr>
            <a:r>
              <a:rPr lang="en-US" sz="1800" i="0">
                <a:solidFill>
                  <a:srgbClr val="7F7F7F"/>
                </a:solidFill>
              </a:rPr>
              <a:t>Over 1307 hospitals enrolled nationally </a:t>
            </a:r>
            <a:endParaRPr sz="1800"/>
          </a:p>
          <a:p>
            <a:pPr marL="285732" indent="-266682">
              <a:lnSpc>
                <a:spcPct val="100000"/>
              </a:lnSpc>
              <a:spcBef>
                <a:spcPts val="750"/>
              </a:spcBef>
              <a:buSzPts val="2400"/>
              <a:buFont typeface="Arial"/>
              <a:buChar char="•"/>
            </a:pPr>
            <a:r>
              <a:rPr lang="en-US" sz="1800" i="0">
                <a:solidFill>
                  <a:srgbClr val="7F7F7F"/>
                </a:solidFill>
              </a:rPr>
              <a:t>25% of hospitals committed to Safer Chemicals Challenge</a:t>
            </a:r>
            <a:endParaRPr sz="1800"/>
          </a:p>
        </p:txBody>
      </p:sp>
      <p:sp>
        <p:nvSpPr>
          <p:cNvPr id="395" name="Google Shape;395;p65"/>
          <p:cNvSpPr txBox="1">
            <a:spLocks noGrp="1"/>
          </p:cNvSpPr>
          <p:nvPr>
            <p:ph type="title"/>
          </p:nvPr>
        </p:nvSpPr>
        <p:spPr>
          <a:xfrm>
            <a:off x="1491186" y="3072512"/>
            <a:ext cx="8334954" cy="873125"/>
          </a:xfrm>
          <a:prstGeom prst="rect">
            <a:avLst/>
          </a:prstGeom>
          <a:noFill/>
          <a:ln>
            <a:noFill/>
          </a:ln>
        </p:spPr>
        <p:txBody>
          <a:bodyPr spcFirstLastPara="1" wrap="square" lIns="68567" tIns="68567" rIns="68567" bIns="68567" anchor="ctr" anchorCtr="0">
            <a:noAutofit/>
          </a:bodyPr>
          <a:lstStyle/>
          <a:p>
            <a:r>
              <a:rPr lang="en-US">
                <a:solidFill>
                  <a:srgbClr val="7F7F7F"/>
                </a:solidFill>
              </a:rPr>
              <a:t>Healthier Hospitals</a:t>
            </a:r>
            <a:br>
              <a:rPr lang="en-US">
                <a:solidFill>
                  <a:srgbClr val="7F7F7F"/>
                </a:solidFill>
              </a:rPr>
            </a:br>
            <a:endParaRPr>
              <a:solidFill>
                <a:srgbClr val="7F7F7F"/>
              </a:solidFil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6"/>
          <p:cNvSpPr txBox="1">
            <a:spLocks noGrp="1"/>
          </p:cNvSpPr>
          <p:nvPr>
            <p:ph type="title"/>
          </p:nvPr>
        </p:nvSpPr>
        <p:spPr>
          <a:xfrm>
            <a:off x="628651" y="273844"/>
            <a:ext cx="5873090" cy="994172"/>
          </a:xfrm>
          <a:prstGeom prst="rect">
            <a:avLst/>
          </a:prstGeom>
          <a:noFill/>
          <a:ln>
            <a:noFill/>
          </a:ln>
        </p:spPr>
        <p:txBody>
          <a:bodyPr spcFirstLastPara="1" wrap="square" lIns="68567" tIns="68567" rIns="68567" bIns="68567" anchor="ctr" anchorCtr="0">
            <a:noAutofit/>
          </a:bodyPr>
          <a:lstStyle/>
          <a:p>
            <a:r>
              <a:rPr lang="en-US"/>
              <a:t>Healthier Hospitals (HH): Healthy Interiors Goal</a:t>
            </a:r>
            <a:endParaRPr/>
          </a:p>
        </p:txBody>
      </p:sp>
      <p:sp>
        <p:nvSpPr>
          <p:cNvPr id="402" name="Google Shape;402;p66"/>
          <p:cNvSpPr txBox="1">
            <a:spLocks noGrp="1"/>
          </p:cNvSpPr>
          <p:nvPr>
            <p:ph type="body" idx="1"/>
          </p:nvPr>
        </p:nvSpPr>
        <p:spPr>
          <a:xfrm>
            <a:off x="628652" y="1369219"/>
            <a:ext cx="4448051" cy="3092935"/>
          </a:xfrm>
          <a:prstGeom prst="rect">
            <a:avLst/>
          </a:prstGeom>
          <a:noFill/>
          <a:ln>
            <a:noFill/>
          </a:ln>
        </p:spPr>
        <p:txBody>
          <a:bodyPr spcFirstLastPara="1" wrap="square" lIns="68567" tIns="68567" rIns="68567" bIns="68567" anchor="t" anchorCtr="0">
            <a:noAutofit/>
          </a:bodyPr>
          <a:lstStyle/>
          <a:p>
            <a:pPr marL="0" indent="0">
              <a:buNone/>
            </a:pPr>
            <a:r>
              <a:rPr lang="en-US" sz="1800"/>
              <a:t>Ensure that 30% of the annual volume of furnishings and furniture purchases (based on cost) eliminate the use of:</a:t>
            </a:r>
            <a:endParaRPr sz="1800"/>
          </a:p>
          <a:p>
            <a:r>
              <a:rPr lang="en-US" sz="1500"/>
              <a:t>Flame Retardants </a:t>
            </a:r>
            <a:endParaRPr/>
          </a:p>
          <a:p>
            <a:r>
              <a:rPr lang="en-US" sz="1500"/>
              <a:t>PVC (Vinyl)</a:t>
            </a:r>
            <a:endParaRPr/>
          </a:p>
          <a:p>
            <a:r>
              <a:rPr lang="en-US" sz="1500"/>
              <a:t>Formaldehyde</a:t>
            </a:r>
            <a:endParaRPr/>
          </a:p>
          <a:p>
            <a:r>
              <a:rPr lang="en-US" sz="1500"/>
              <a:t>Perfluorinated Compounds (PFCs)</a:t>
            </a:r>
            <a:endParaRPr/>
          </a:p>
          <a:p>
            <a:r>
              <a:rPr lang="en-US" sz="1500"/>
              <a:t>Antimicrobials </a:t>
            </a:r>
            <a:endParaRPr/>
          </a:p>
        </p:txBody>
      </p:sp>
      <p:pic>
        <p:nvPicPr>
          <p:cNvPr id="403" name="Google Shape;403;p66" descr="C:\Users\dmervau\Downloads\MethWomensHosp_PP1024_lg.jpg"/>
          <p:cNvPicPr preferRelativeResize="0">
            <a:picLocks noGrp="1"/>
          </p:cNvPicPr>
          <p:nvPr>
            <p:ph type="pic" idx="2"/>
          </p:nvPr>
        </p:nvPicPr>
        <p:blipFill rotWithShape="1">
          <a:blip r:embed="rId3">
            <a:alphaModFix/>
          </a:blip>
          <a:srcRect l="22466" r="19689"/>
          <a:stretch/>
        </p:blipFill>
        <p:spPr>
          <a:xfrm>
            <a:off x="5461604" y="899556"/>
            <a:ext cx="3682397" cy="424394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7"/>
          <p:cNvSpPr txBox="1">
            <a:spLocks noGrp="1"/>
          </p:cNvSpPr>
          <p:nvPr>
            <p:ph type="body" idx="1"/>
          </p:nvPr>
        </p:nvSpPr>
        <p:spPr>
          <a:xfrm>
            <a:off x="628650" y="1197769"/>
            <a:ext cx="3735450" cy="2910600"/>
          </a:xfrm>
          <a:prstGeom prst="rect">
            <a:avLst/>
          </a:prstGeom>
          <a:noFill/>
          <a:ln>
            <a:noFill/>
          </a:ln>
        </p:spPr>
        <p:txBody>
          <a:bodyPr spcFirstLastPara="1" wrap="square" lIns="68567" tIns="68567" rIns="68567" bIns="68567" anchor="t" anchorCtr="0">
            <a:noAutofit/>
          </a:bodyPr>
          <a:lstStyle/>
          <a:p>
            <a:pPr marL="0" indent="0">
              <a:buNone/>
            </a:pPr>
            <a:r>
              <a:rPr lang="en-US" sz="1400">
                <a:solidFill>
                  <a:srgbClr val="FF0000"/>
                </a:solidFill>
              </a:rPr>
              <a:t>Flame Retardants </a:t>
            </a:r>
            <a:endParaRPr sz="1400">
              <a:solidFill>
                <a:srgbClr val="FF0000"/>
              </a:solidFill>
            </a:endParaRPr>
          </a:p>
          <a:p>
            <a:pPr marL="257168" indent="-209545">
              <a:buSzPts val="1800"/>
            </a:pPr>
            <a:r>
              <a:rPr lang="en-US" sz="1400"/>
              <a:t>Electronics, building insulation, upholstered furniture, fabrics, wires &amp; cabling</a:t>
            </a:r>
            <a:endParaRPr sz="1400"/>
          </a:p>
          <a:p>
            <a:pPr marL="0" indent="0">
              <a:buNone/>
            </a:pPr>
            <a:r>
              <a:rPr lang="en-US" sz="1400">
                <a:solidFill>
                  <a:srgbClr val="FF0000"/>
                </a:solidFill>
              </a:rPr>
              <a:t>PVC</a:t>
            </a:r>
            <a:endParaRPr sz="1400">
              <a:solidFill>
                <a:srgbClr val="FF0000"/>
              </a:solidFill>
            </a:endParaRPr>
          </a:p>
          <a:p>
            <a:pPr marL="257168" indent="-209545">
              <a:buSzPts val="1800"/>
            </a:pPr>
            <a:r>
              <a:rPr lang="en-US" sz="1400"/>
              <a:t>Furniture, fabrics, flooring, wall coverings</a:t>
            </a:r>
            <a:endParaRPr sz="1400"/>
          </a:p>
          <a:p>
            <a:pPr marL="0" indent="0">
              <a:buNone/>
            </a:pPr>
            <a:r>
              <a:rPr lang="en-US" sz="1400">
                <a:solidFill>
                  <a:srgbClr val="FF0000"/>
                </a:solidFill>
              </a:rPr>
              <a:t>Formaldehyde</a:t>
            </a:r>
            <a:endParaRPr sz="1400">
              <a:solidFill>
                <a:srgbClr val="FF0000"/>
              </a:solidFill>
            </a:endParaRPr>
          </a:p>
          <a:p>
            <a:pPr marL="257168" indent="-209545">
              <a:buSzPts val="1800"/>
            </a:pPr>
            <a:r>
              <a:rPr lang="en-US" sz="1400"/>
              <a:t>Furniture, fabrics, adhesives </a:t>
            </a:r>
            <a:endParaRPr sz="1400"/>
          </a:p>
          <a:p>
            <a:pPr marL="0" indent="0">
              <a:buNone/>
            </a:pPr>
            <a:r>
              <a:rPr lang="en-US" sz="1400">
                <a:solidFill>
                  <a:srgbClr val="FF0000"/>
                </a:solidFill>
              </a:rPr>
              <a:t>PFCs</a:t>
            </a:r>
            <a:r>
              <a:rPr lang="en-US" sz="1400" b="1">
                <a:solidFill>
                  <a:srgbClr val="FF0000"/>
                </a:solidFill>
              </a:rPr>
              <a:t> </a:t>
            </a:r>
            <a:endParaRPr sz="1400" b="1">
              <a:solidFill>
                <a:srgbClr val="FF0000"/>
              </a:solidFill>
            </a:endParaRPr>
          </a:p>
          <a:p>
            <a:pPr marL="257168" indent="-209545">
              <a:buSzPts val="1800"/>
            </a:pPr>
            <a:r>
              <a:rPr lang="en-US" sz="1400"/>
              <a:t>Furniture, fabrics, carpeting </a:t>
            </a:r>
            <a:endParaRPr sz="1400"/>
          </a:p>
          <a:p>
            <a:pPr marL="0" indent="0">
              <a:buNone/>
            </a:pPr>
            <a:r>
              <a:rPr lang="en-US" sz="1400">
                <a:solidFill>
                  <a:srgbClr val="FF0000"/>
                </a:solidFill>
              </a:rPr>
              <a:t>Antimicrobials </a:t>
            </a:r>
            <a:endParaRPr sz="1400">
              <a:solidFill>
                <a:srgbClr val="FF0000"/>
              </a:solidFill>
            </a:endParaRPr>
          </a:p>
          <a:p>
            <a:pPr marL="257168" indent="-209545">
              <a:buSzPts val="1800"/>
            </a:pPr>
            <a:r>
              <a:rPr lang="en-US" sz="1400"/>
              <a:t>Furniture, fabrics, flooring, countertops </a:t>
            </a:r>
            <a:endParaRPr sz="1400"/>
          </a:p>
          <a:p>
            <a:pPr marL="0" indent="0">
              <a:buNone/>
            </a:pPr>
            <a:endParaRPr sz="1400"/>
          </a:p>
        </p:txBody>
      </p:sp>
      <p:pic>
        <p:nvPicPr>
          <p:cNvPr id="410" name="Google Shape;410;p67" descr="\\intranet.hdr\hdr\Arch\Mktg\Healthcare\ProjectLibrary\BaylorRegnlMedCtr_Grapevine\GrapevineTX_NBedTower\Visuals\07_ProfPhtghy\2013_06_12\scrn\BaylorRegnlMedCtr_Grapevine_PatientTwr_PP1031_scrn.jpg"/>
          <p:cNvPicPr preferRelativeResize="0">
            <a:picLocks noGrp="1"/>
          </p:cNvPicPr>
          <p:nvPr>
            <p:ph type="pic" idx="2"/>
          </p:nvPr>
        </p:nvPicPr>
        <p:blipFill rotWithShape="1">
          <a:blip r:embed="rId3">
            <a:alphaModFix/>
          </a:blip>
          <a:srcRect t="12965" b="2982"/>
          <a:stretch/>
        </p:blipFill>
        <p:spPr>
          <a:xfrm>
            <a:off x="4610044" y="0"/>
            <a:ext cx="4533956" cy="2529444"/>
          </a:xfrm>
          <a:prstGeom prst="rect">
            <a:avLst/>
          </a:prstGeom>
          <a:noFill/>
          <a:ln>
            <a:noFill/>
          </a:ln>
        </p:spPr>
      </p:pic>
      <p:pic>
        <p:nvPicPr>
          <p:cNvPr id="411" name="Google Shape;411;p67" descr="T:\United States\New York\New York-500 7th Ave\dmervau\HCD_JeanHansen\HennepinCntyMedCtr_ReplcmntHyperbaricChamber_PP1001_7in.jpg"/>
          <p:cNvPicPr preferRelativeResize="0"/>
          <p:nvPr/>
        </p:nvPicPr>
        <p:blipFill rotWithShape="1">
          <a:blip r:embed="rId4">
            <a:alphaModFix/>
          </a:blip>
          <a:srcRect t="18736" r="6423"/>
          <a:stretch/>
        </p:blipFill>
        <p:spPr>
          <a:xfrm>
            <a:off x="4613564" y="2529445"/>
            <a:ext cx="4530437" cy="2622962"/>
          </a:xfrm>
          <a:prstGeom prst="rect">
            <a:avLst/>
          </a:prstGeom>
          <a:noFill/>
          <a:ln>
            <a:noFill/>
          </a:ln>
        </p:spPr>
      </p:pic>
      <p:sp>
        <p:nvSpPr>
          <p:cNvPr id="412" name="Google Shape;412;p67"/>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Chemicals Found in </a:t>
            </a:r>
            <a:br>
              <a:rPr lang="en-US"/>
            </a:br>
            <a:r>
              <a:rPr lang="en-US"/>
              <a:t>Health Care (HHI)</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68"/>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Flame Retardants</a:t>
            </a:r>
            <a:endParaRPr/>
          </a:p>
        </p:txBody>
      </p:sp>
      <p:sp>
        <p:nvSpPr>
          <p:cNvPr id="419" name="Google Shape;419;p68"/>
          <p:cNvSpPr txBox="1">
            <a:spLocks noGrp="1"/>
          </p:cNvSpPr>
          <p:nvPr>
            <p:ph type="body" idx="1"/>
          </p:nvPr>
        </p:nvSpPr>
        <p:spPr>
          <a:xfrm>
            <a:off x="628651" y="887813"/>
            <a:ext cx="4617675" cy="4103775"/>
          </a:xfrm>
          <a:prstGeom prst="rect">
            <a:avLst/>
          </a:prstGeom>
          <a:noFill/>
          <a:ln>
            <a:noFill/>
          </a:ln>
        </p:spPr>
        <p:txBody>
          <a:bodyPr spcFirstLastPara="1" wrap="square" lIns="68567" tIns="68567" rIns="68567" bIns="68567" anchor="t" anchorCtr="0">
            <a:noAutofit/>
          </a:bodyPr>
          <a:lstStyle/>
          <a:p>
            <a:pPr marL="0" indent="0">
              <a:spcBef>
                <a:spcPts val="900"/>
              </a:spcBef>
              <a:buNone/>
            </a:pPr>
            <a:r>
              <a:rPr lang="en-US" sz="1400" b="1">
                <a:solidFill>
                  <a:srgbClr val="FF0000"/>
                </a:solidFill>
              </a:rPr>
              <a:t>Rationale</a:t>
            </a:r>
            <a:endParaRPr sz="1400" b="1">
              <a:solidFill>
                <a:srgbClr val="FF0000"/>
              </a:solidFill>
            </a:endParaRPr>
          </a:p>
          <a:p>
            <a:pPr indent="-257168">
              <a:buSzPts val="1800"/>
            </a:pPr>
            <a:r>
              <a:rPr lang="en-US" sz="1400"/>
              <a:t>Known health effects of well-studied flame retardants</a:t>
            </a:r>
            <a:endParaRPr sz="1400"/>
          </a:p>
          <a:p>
            <a:pPr lvl="1" indent="-257168">
              <a:buSzPts val="1800"/>
            </a:pPr>
            <a:r>
              <a:rPr lang="en-US" sz="1400"/>
              <a:t>Reproductive, neurocognitive, and immune system impacts</a:t>
            </a:r>
            <a:endParaRPr sz="1400"/>
          </a:p>
          <a:p>
            <a:pPr indent="-257168">
              <a:buSzPts val="1800"/>
            </a:pPr>
            <a:r>
              <a:rPr lang="en-US" sz="1400"/>
              <a:t>Persistence, bioaccumulation, toxicity throughout life cycle</a:t>
            </a:r>
            <a:endParaRPr sz="1400"/>
          </a:p>
          <a:p>
            <a:pPr indent="-257168">
              <a:buSzPts val="1800"/>
            </a:pPr>
            <a:r>
              <a:rPr lang="en-US" sz="1400"/>
              <a:t>Emerging health and safety concerns about alternatives</a:t>
            </a:r>
            <a:endParaRPr sz="1400"/>
          </a:p>
          <a:p>
            <a:pPr indent="-257168">
              <a:buSzPts val="1800"/>
            </a:pPr>
            <a:r>
              <a:rPr lang="en-US" sz="1400"/>
              <a:t>Very significant data gaps</a:t>
            </a:r>
            <a:endParaRPr sz="1400"/>
          </a:p>
          <a:p>
            <a:pPr indent="-257168">
              <a:buSzPts val="1800"/>
            </a:pPr>
            <a:r>
              <a:rPr lang="en-US" sz="1400"/>
              <a:t>Flame retardants showing up in dust</a:t>
            </a:r>
            <a:endParaRPr sz="1400"/>
          </a:p>
          <a:p>
            <a:pPr marL="0" indent="0">
              <a:buNone/>
            </a:pPr>
            <a:r>
              <a:rPr lang="en-US" sz="1400" b="1">
                <a:solidFill>
                  <a:srgbClr val="FF0000"/>
                </a:solidFill>
              </a:rPr>
              <a:t>Guidance</a:t>
            </a:r>
            <a:endParaRPr sz="1400"/>
          </a:p>
          <a:p>
            <a:pPr marL="214299" indent="-166675">
              <a:buSzPts val="1800"/>
            </a:pPr>
            <a:r>
              <a:rPr lang="en-US" sz="1400"/>
              <a:t>Purchase furniture meeting TB 117-2013 that does not contain flame retardants </a:t>
            </a:r>
            <a:endParaRPr sz="1400"/>
          </a:p>
          <a:p>
            <a:pPr indent="-171446">
              <a:buNone/>
            </a:pPr>
            <a:endParaRPr sz="1400"/>
          </a:p>
          <a:p>
            <a:pPr indent="-171446">
              <a:buNone/>
            </a:pPr>
            <a:endParaRPr sz="1400"/>
          </a:p>
        </p:txBody>
      </p:sp>
      <p:sp>
        <p:nvSpPr>
          <p:cNvPr id="420" name="Google Shape;420;p68"/>
          <p:cNvSpPr txBox="1"/>
          <p:nvPr/>
        </p:nvSpPr>
        <p:spPr>
          <a:xfrm>
            <a:off x="131423" y="501540"/>
            <a:ext cx="5274900" cy="1709100"/>
          </a:xfrm>
          <a:prstGeom prst="rect">
            <a:avLst/>
          </a:prstGeom>
          <a:noFill/>
          <a:ln>
            <a:noFill/>
          </a:ln>
        </p:spPr>
        <p:txBody>
          <a:bodyPr spcFirstLastPara="1" wrap="square" lIns="68567" tIns="34274" rIns="68567" bIns="34274" anchor="t" anchorCtr="0">
            <a:noAutofit/>
          </a:bodyPr>
          <a:lstStyle/>
          <a:p>
            <a:pPr>
              <a:buSzPts val="1250"/>
            </a:pPr>
            <a:endParaRPr sz="900">
              <a:solidFill>
                <a:schemeClr val="dk1"/>
              </a:solidFill>
            </a:endParaRPr>
          </a:p>
        </p:txBody>
      </p:sp>
      <p:pic>
        <p:nvPicPr>
          <p:cNvPr id="421" name="Google Shape;421;p68" descr="C:\Users\jehansen\Documents\Temp\HCD Presentations\2015 HCD\Photos for PPT\BaylorRegnlMedCtrGrapevine_SpineCtr_PP1001_7in.jpg"/>
          <p:cNvPicPr preferRelativeResize="0"/>
          <p:nvPr/>
        </p:nvPicPr>
        <p:blipFill rotWithShape="1">
          <a:blip r:embed="rId3">
            <a:alphaModFix/>
          </a:blip>
          <a:srcRect l="17362" r="32000"/>
          <a:stretch/>
        </p:blipFill>
        <p:spPr>
          <a:xfrm>
            <a:off x="5246291" y="1"/>
            <a:ext cx="3909586"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9"/>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Polyvinyl Chloride (PVC) </a:t>
            </a:r>
            <a:br>
              <a:rPr lang="en-US"/>
            </a:br>
            <a:r>
              <a:rPr lang="en-US"/>
              <a:t>or Vinyl</a:t>
            </a:r>
            <a:endParaRPr/>
          </a:p>
        </p:txBody>
      </p:sp>
      <p:sp>
        <p:nvSpPr>
          <p:cNvPr id="428" name="Google Shape;428;p69"/>
          <p:cNvSpPr txBox="1">
            <a:spLocks noGrp="1"/>
          </p:cNvSpPr>
          <p:nvPr>
            <p:ph type="body" idx="1"/>
          </p:nvPr>
        </p:nvSpPr>
        <p:spPr>
          <a:xfrm>
            <a:off x="628651" y="1365506"/>
            <a:ext cx="5089275" cy="3399300"/>
          </a:xfrm>
          <a:prstGeom prst="rect">
            <a:avLst/>
          </a:prstGeom>
          <a:noFill/>
          <a:ln>
            <a:noFill/>
          </a:ln>
        </p:spPr>
        <p:txBody>
          <a:bodyPr spcFirstLastPara="1" wrap="square" lIns="68567" tIns="68567" rIns="68567" bIns="68567" anchor="t" anchorCtr="0">
            <a:noAutofit/>
          </a:bodyPr>
          <a:lstStyle/>
          <a:p>
            <a:pPr marL="0" indent="0">
              <a:buNone/>
            </a:pPr>
            <a:r>
              <a:rPr lang="en-US" sz="1500">
                <a:solidFill>
                  <a:srgbClr val="FF0000"/>
                </a:solidFill>
              </a:rPr>
              <a:t>Rationale</a:t>
            </a:r>
            <a:endParaRPr/>
          </a:p>
          <a:p>
            <a:r>
              <a:rPr lang="en-US" sz="1500"/>
              <a:t>Can create persistent, bioaccumulative, and toxic byproducts in manufacture and at end of life</a:t>
            </a:r>
            <a:endParaRPr/>
          </a:p>
          <a:p>
            <a:r>
              <a:rPr lang="en-US" sz="1500"/>
              <a:t>Carcinogenic and highly toxic chemicals in manufacture</a:t>
            </a:r>
            <a:endParaRPr/>
          </a:p>
          <a:p>
            <a:r>
              <a:rPr lang="en-US" sz="1500"/>
              <a:t>Requires use of additives (lead, phthalates)</a:t>
            </a:r>
            <a:endParaRPr sz="1500">
              <a:solidFill>
                <a:srgbClr val="FF0000"/>
              </a:solidFill>
            </a:endParaRPr>
          </a:p>
          <a:p>
            <a:pPr marL="0" indent="0">
              <a:buNone/>
            </a:pPr>
            <a:r>
              <a:rPr lang="en-US" sz="1500">
                <a:solidFill>
                  <a:srgbClr val="FF0000"/>
                </a:solidFill>
              </a:rPr>
              <a:t>Guidance</a:t>
            </a:r>
            <a:endParaRPr sz="1500">
              <a:solidFill>
                <a:srgbClr val="FF0000"/>
              </a:solidFill>
            </a:endParaRPr>
          </a:p>
          <a:p>
            <a:r>
              <a:rPr lang="en-US" sz="1500"/>
              <a:t>Products must not contain PVC </a:t>
            </a:r>
            <a:endParaRPr/>
          </a:p>
          <a:p>
            <a:pPr lvl="1"/>
            <a:r>
              <a:rPr lang="en-US" sz="1200"/>
              <a:t>Small components exemption: &gt; 1% of product by weight</a:t>
            </a:r>
            <a:endParaRPr/>
          </a:p>
          <a:p>
            <a:pPr marL="0" indent="0">
              <a:buNone/>
            </a:pPr>
            <a:endParaRPr sz="1800" b="1">
              <a:solidFill>
                <a:schemeClr val="accent1"/>
              </a:solidFill>
            </a:endParaRPr>
          </a:p>
        </p:txBody>
      </p:sp>
      <p:pic>
        <p:nvPicPr>
          <p:cNvPr id="429" name="Google Shape;429;p69"/>
          <p:cNvPicPr preferRelativeResize="0">
            <a:picLocks noGrp="1"/>
          </p:cNvPicPr>
          <p:nvPr>
            <p:ph type="pic" idx="2"/>
          </p:nvPr>
        </p:nvPicPr>
        <p:blipFill rotWithShape="1">
          <a:blip r:embed="rId3">
            <a:alphaModFix/>
          </a:blip>
          <a:srcRect l="27118" r="27934" b="259"/>
          <a:stretch/>
        </p:blipFill>
        <p:spPr>
          <a:xfrm>
            <a:off x="5667198" y="0"/>
            <a:ext cx="3476802"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3"/>
          <p:cNvSpPr txBox="1"/>
          <p:nvPr/>
        </p:nvSpPr>
        <p:spPr>
          <a:xfrm>
            <a:off x="427738" y="179497"/>
            <a:ext cx="4711814" cy="536972"/>
          </a:xfrm>
          <a:prstGeom prst="rect">
            <a:avLst/>
          </a:prstGeom>
          <a:noFill/>
          <a:ln>
            <a:noFill/>
          </a:ln>
        </p:spPr>
        <p:txBody>
          <a:bodyPr spcFirstLastPara="1" wrap="square" lIns="58180" tIns="29081" rIns="58180" bIns="29081" anchor="t" anchorCtr="0">
            <a:noAutofit/>
          </a:bodyPr>
          <a:lstStyle/>
          <a:p>
            <a:r>
              <a:rPr lang="en-US" sz="2300">
                <a:solidFill>
                  <a:srgbClr val="7F7F7F"/>
                </a:solidFill>
              </a:rPr>
              <a:t>Copyright Materials</a:t>
            </a:r>
            <a:endParaRPr/>
          </a:p>
        </p:txBody>
      </p:sp>
      <p:sp>
        <p:nvSpPr>
          <p:cNvPr id="146" name="Google Shape;146;p33"/>
          <p:cNvSpPr txBox="1"/>
          <p:nvPr/>
        </p:nvSpPr>
        <p:spPr>
          <a:xfrm>
            <a:off x="427739" y="1038134"/>
            <a:ext cx="8193749" cy="3193355"/>
          </a:xfrm>
          <a:prstGeom prst="rect">
            <a:avLst/>
          </a:prstGeom>
          <a:noFill/>
          <a:ln>
            <a:noFill/>
          </a:ln>
        </p:spPr>
        <p:txBody>
          <a:bodyPr spcFirstLastPara="1" wrap="square" lIns="58180" tIns="29081" rIns="58180" bIns="29081" anchor="t" anchorCtr="0">
            <a:noAutofit/>
          </a:bodyPr>
          <a:lstStyle/>
          <a:p>
            <a:pPr>
              <a:buSzPts val="3100"/>
            </a:pPr>
            <a:r>
              <a:rPr lang="en-US" sz="2300" dirty="0">
                <a:solidFill>
                  <a:schemeClr val="dk1"/>
                </a:solidFill>
              </a:rPr>
              <a:t>This presentation is protected by US and International Copyright laws. Reproduction, distribution, display and use of the presentation without written permission of the speaker is prohibited.</a:t>
            </a:r>
            <a:endParaRPr dirty="0"/>
          </a:p>
          <a:p>
            <a:pPr>
              <a:spcBef>
                <a:spcPts val="1163"/>
              </a:spcBef>
              <a:buSzPts val="3100"/>
            </a:pPr>
            <a:endParaRPr sz="2300" dirty="0"/>
          </a:p>
          <a:p>
            <a:pPr>
              <a:spcBef>
                <a:spcPts val="1163"/>
              </a:spcBef>
              <a:buSzPts val="3100"/>
            </a:pPr>
            <a:r>
              <a:rPr lang="en-US" sz="2300" dirty="0" smtClean="0">
                <a:solidFill>
                  <a:schemeClr val="tx1"/>
                </a:solidFill>
              </a:rPr>
              <a:t>© </a:t>
            </a:r>
            <a:r>
              <a:rPr lang="en-US" sz="2300" dirty="0" smtClean="0"/>
              <a:t>The </a:t>
            </a:r>
            <a:r>
              <a:rPr lang="en-US" sz="2300" dirty="0"/>
              <a:t>American Institute of </a:t>
            </a:r>
            <a:r>
              <a:rPr lang="en-US" sz="2300" dirty="0" smtClean="0"/>
              <a:t>Architects 2019</a:t>
            </a:r>
            <a:r>
              <a:rPr lang="en-US" dirty="0" smtClean="0">
                <a:solidFill>
                  <a:schemeClr val="tx1"/>
                </a:solidFill>
              </a:rPr>
              <a:t> </a:t>
            </a:r>
            <a:endParaRPr dirty="0"/>
          </a:p>
          <a:p>
            <a:pPr marL="218198" indent="-146763">
              <a:spcBef>
                <a:spcPts val="225"/>
              </a:spcBef>
              <a:buSzPts val="1500"/>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xmlns:p14="http://schemas.microsoft.com/office/powerpoint/2010/main" spd="slow" advClick="0" advTm="2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0"/>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Formaldehyde</a:t>
            </a:r>
            <a:endParaRPr/>
          </a:p>
        </p:txBody>
      </p:sp>
      <p:sp>
        <p:nvSpPr>
          <p:cNvPr id="436" name="Google Shape;436;p70"/>
          <p:cNvSpPr txBox="1">
            <a:spLocks noGrp="1"/>
          </p:cNvSpPr>
          <p:nvPr>
            <p:ph type="body" idx="1"/>
          </p:nvPr>
        </p:nvSpPr>
        <p:spPr>
          <a:xfrm>
            <a:off x="628651" y="1039416"/>
            <a:ext cx="5000175" cy="2910600"/>
          </a:xfrm>
          <a:prstGeom prst="rect">
            <a:avLst/>
          </a:prstGeom>
          <a:noFill/>
          <a:ln>
            <a:noFill/>
          </a:ln>
        </p:spPr>
        <p:txBody>
          <a:bodyPr spcFirstLastPara="1" wrap="square" lIns="68567" tIns="68567" rIns="68567" bIns="68567" anchor="t" anchorCtr="0">
            <a:noAutofit/>
          </a:bodyPr>
          <a:lstStyle/>
          <a:p>
            <a:pPr marL="0" indent="0">
              <a:buNone/>
            </a:pPr>
            <a:r>
              <a:rPr lang="en-US" sz="1500">
                <a:solidFill>
                  <a:srgbClr val="FF0000"/>
                </a:solidFill>
              </a:rPr>
              <a:t>Rationale</a:t>
            </a:r>
            <a:endParaRPr sz="1500">
              <a:solidFill>
                <a:srgbClr val="FF0000"/>
              </a:solidFill>
            </a:endParaRPr>
          </a:p>
          <a:p>
            <a:r>
              <a:rPr lang="en-US" sz="1500"/>
              <a:t>Known human carcinogen </a:t>
            </a:r>
            <a:endParaRPr/>
          </a:p>
          <a:p>
            <a:r>
              <a:rPr lang="en-US" sz="1500"/>
              <a:t>Gastrointestinal or liver toxicant</a:t>
            </a:r>
            <a:endParaRPr/>
          </a:p>
          <a:p>
            <a:r>
              <a:rPr lang="en-US" sz="1500"/>
              <a:t>Reproductive toxicant</a:t>
            </a:r>
            <a:endParaRPr/>
          </a:p>
          <a:p>
            <a:r>
              <a:rPr lang="en-US" sz="1500"/>
              <a:t>Respiratory toxicant, asthma trigger</a:t>
            </a:r>
            <a:endParaRPr/>
          </a:p>
          <a:p>
            <a:r>
              <a:rPr lang="en-US" sz="1500"/>
              <a:t>Prop 65 carcinogen</a:t>
            </a:r>
            <a:endParaRPr sz="1500"/>
          </a:p>
          <a:p>
            <a:pPr marL="0" indent="0">
              <a:buNone/>
            </a:pPr>
            <a:r>
              <a:rPr lang="en-US" sz="1500">
                <a:solidFill>
                  <a:srgbClr val="FF0000"/>
                </a:solidFill>
              </a:rPr>
              <a:t>Guidance</a:t>
            </a:r>
            <a:endParaRPr/>
          </a:p>
          <a:p>
            <a:r>
              <a:rPr lang="en-US" sz="1500"/>
              <a:t>Meet CA Section 01350 </a:t>
            </a:r>
            <a:endParaRPr/>
          </a:p>
          <a:p>
            <a:pPr lvl="1"/>
            <a:r>
              <a:rPr lang="en-US" sz="1100" i="1"/>
              <a:t>CA Department of Public Health (CDPH): Standard Method for Testing and Evaluation of Volatile Organic Chemical Emissions from Indoor Sources using Environmental Chambers</a:t>
            </a:r>
            <a:r>
              <a:rPr lang="en-US" sz="1100"/>
              <a:t>) or equivalent standard</a:t>
            </a:r>
            <a:endParaRPr sz="1100" b="1">
              <a:solidFill>
                <a:schemeClr val="accent1"/>
              </a:solidFill>
            </a:endParaRPr>
          </a:p>
          <a:p>
            <a:pPr marL="0" indent="0">
              <a:buNone/>
            </a:pPr>
            <a:endParaRPr sz="1500"/>
          </a:p>
          <a:p>
            <a:pPr indent="-171446">
              <a:buNone/>
            </a:pPr>
            <a:endParaRPr/>
          </a:p>
        </p:txBody>
      </p:sp>
      <p:pic>
        <p:nvPicPr>
          <p:cNvPr id="437" name="Google Shape;437;p70"/>
          <p:cNvPicPr preferRelativeResize="0">
            <a:picLocks noGrp="1"/>
          </p:cNvPicPr>
          <p:nvPr>
            <p:ph type="pic" idx="2"/>
          </p:nvPr>
        </p:nvPicPr>
        <p:blipFill rotWithShape="1">
          <a:blip r:embed="rId3">
            <a:alphaModFix/>
          </a:blip>
          <a:srcRect l="8630" r="8630"/>
          <a:stretch/>
        </p:blipFill>
        <p:spPr>
          <a:xfrm>
            <a:off x="5740004" y="0"/>
            <a:ext cx="3403997"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628651" y="273844"/>
            <a:ext cx="5110571" cy="994172"/>
          </a:xfrm>
          <a:prstGeom prst="rect">
            <a:avLst/>
          </a:prstGeom>
          <a:noFill/>
          <a:ln>
            <a:noFill/>
          </a:ln>
        </p:spPr>
        <p:txBody>
          <a:bodyPr spcFirstLastPara="1" wrap="square" lIns="68567" tIns="68567" rIns="68567" bIns="68567" anchor="ctr" anchorCtr="0">
            <a:noAutofit/>
          </a:bodyPr>
          <a:lstStyle/>
          <a:p>
            <a:r>
              <a:rPr lang="en-US"/>
              <a:t>Perfluorinated Compounds (PFCs)</a:t>
            </a:r>
            <a:endParaRPr/>
          </a:p>
        </p:txBody>
      </p:sp>
      <p:sp>
        <p:nvSpPr>
          <p:cNvPr id="444" name="Google Shape;444;p71"/>
          <p:cNvSpPr txBox="1">
            <a:spLocks noGrp="1"/>
          </p:cNvSpPr>
          <p:nvPr>
            <p:ph type="body" idx="1"/>
          </p:nvPr>
        </p:nvSpPr>
        <p:spPr>
          <a:xfrm>
            <a:off x="628651" y="1268017"/>
            <a:ext cx="5110571" cy="2910681"/>
          </a:xfrm>
          <a:prstGeom prst="rect">
            <a:avLst/>
          </a:prstGeom>
          <a:noFill/>
          <a:ln>
            <a:noFill/>
          </a:ln>
        </p:spPr>
        <p:txBody>
          <a:bodyPr spcFirstLastPara="1" wrap="square" lIns="68567" tIns="68567" rIns="68567" bIns="68567" anchor="t" anchorCtr="0">
            <a:noAutofit/>
          </a:bodyPr>
          <a:lstStyle/>
          <a:p>
            <a:pPr marL="0" indent="0">
              <a:buNone/>
            </a:pPr>
            <a:r>
              <a:rPr lang="en-US" sz="1100">
                <a:solidFill>
                  <a:srgbClr val="FF0000"/>
                </a:solidFill>
              </a:rPr>
              <a:t>Rationale</a:t>
            </a:r>
            <a:endParaRPr sz="1100"/>
          </a:p>
          <a:p>
            <a:pPr indent="-238119">
              <a:buSzPts val="1400"/>
            </a:pPr>
            <a:r>
              <a:rPr lang="en-US" sz="1100"/>
              <a:t>Moved from C8 to C6 chemistry (Shorter-Chain PFCs)</a:t>
            </a:r>
            <a:endParaRPr sz="1100"/>
          </a:p>
          <a:p>
            <a:pPr indent="-238119">
              <a:buSzPts val="1400"/>
            </a:pPr>
            <a:r>
              <a:rPr lang="en-US" sz="1100"/>
              <a:t>Persistent in environment, bioaccumulative in people, wildlife</a:t>
            </a:r>
            <a:endParaRPr sz="1100"/>
          </a:p>
          <a:p>
            <a:pPr indent="-238119">
              <a:buSzPts val="1400"/>
            </a:pPr>
            <a:r>
              <a:rPr lang="en-US" sz="1100"/>
              <a:t>Long half-life in animals, not known for humans</a:t>
            </a:r>
            <a:endParaRPr sz="1100"/>
          </a:p>
          <a:p>
            <a:pPr indent="-238119">
              <a:buSzPts val="1400"/>
            </a:pPr>
            <a:r>
              <a:rPr lang="en-US" sz="1100"/>
              <a:t>Kidney and testicular cancer, thyroid disruption, elevated total cholesterol, obesity</a:t>
            </a:r>
            <a:endParaRPr sz="1100"/>
          </a:p>
          <a:p>
            <a:pPr indent="-238119">
              <a:buSzPts val="1400"/>
            </a:pPr>
            <a:r>
              <a:rPr lang="en-US" sz="1100"/>
              <a:t>Emerging Health Information</a:t>
            </a:r>
            <a:endParaRPr sz="1100"/>
          </a:p>
          <a:p>
            <a:pPr lvl="1" indent="-238119">
              <a:buSzPts val="1400"/>
            </a:pPr>
            <a:r>
              <a:rPr lang="en-US" sz="1100"/>
              <a:t>Endocrine disruptors, Carcinogenic, Reproductive and developmental toxicant</a:t>
            </a:r>
            <a:endParaRPr sz="1100"/>
          </a:p>
          <a:p>
            <a:pPr marL="0" indent="0">
              <a:buNone/>
            </a:pPr>
            <a:r>
              <a:rPr lang="en-US" sz="1100">
                <a:solidFill>
                  <a:srgbClr val="FF0000"/>
                </a:solidFill>
              </a:rPr>
              <a:t>Guidance</a:t>
            </a:r>
            <a:endParaRPr sz="1100">
              <a:solidFill>
                <a:srgbClr val="FF0000"/>
              </a:solidFill>
            </a:endParaRPr>
          </a:p>
          <a:p>
            <a:pPr indent="-238119">
              <a:buSzPts val="1400"/>
            </a:pPr>
            <a:r>
              <a:rPr lang="en-US" sz="1100"/>
              <a:t>Don’t use stain/water repellant treatments that contain PFCs</a:t>
            </a:r>
            <a:endParaRPr sz="1100"/>
          </a:p>
          <a:p>
            <a:pPr marL="0" indent="0">
              <a:buNone/>
            </a:pPr>
            <a:endParaRPr sz="1100"/>
          </a:p>
        </p:txBody>
      </p:sp>
      <p:pic>
        <p:nvPicPr>
          <p:cNvPr id="445" name="Google Shape;445;p71"/>
          <p:cNvPicPr preferRelativeResize="0">
            <a:picLocks noGrp="1"/>
          </p:cNvPicPr>
          <p:nvPr>
            <p:ph type="pic" idx="2"/>
          </p:nvPr>
        </p:nvPicPr>
        <p:blipFill rotWithShape="1">
          <a:blip r:embed="rId3">
            <a:alphaModFix/>
          </a:blip>
          <a:srcRect l="20127" r="16903"/>
          <a:stretch/>
        </p:blipFill>
        <p:spPr>
          <a:xfrm>
            <a:off x="5905006" y="0"/>
            <a:ext cx="3238995"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72"/>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Antimicrobials </a:t>
            </a:r>
            <a:endParaRPr/>
          </a:p>
        </p:txBody>
      </p:sp>
      <p:sp>
        <p:nvSpPr>
          <p:cNvPr id="452" name="Google Shape;452;p72"/>
          <p:cNvSpPr txBox="1">
            <a:spLocks noGrp="1"/>
          </p:cNvSpPr>
          <p:nvPr>
            <p:ph type="body" idx="1"/>
          </p:nvPr>
        </p:nvSpPr>
        <p:spPr>
          <a:xfrm>
            <a:off x="628650" y="1002109"/>
            <a:ext cx="4837050" cy="2910600"/>
          </a:xfrm>
          <a:prstGeom prst="rect">
            <a:avLst/>
          </a:prstGeom>
          <a:noFill/>
          <a:ln>
            <a:noFill/>
          </a:ln>
        </p:spPr>
        <p:txBody>
          <a:bodyPr spcFirstLastPara="1" wrap="square" lIns="68567" tIns="68567" rIns="68567" bIns="68567" anchor="t" anchorCtr="0">
            <a:noAutofit/>
          </a:bodyPr>
          <a:lstStyle/>
          <a:p>
            <a:pPr marL="0" indent="0">
              <a:buNone/>
            </a:pPr>
            <a:r>
              <a:rPr lang="en-US" sz="1400">
                <a:solidFill>
                  <a:srgbClr val="FF0000"/>
                </a:solidFill>
              </a:rPr>
              <a:t>Rationale</a:t>
            </a:r>
            <a:endParaRPr sz="1400"/>
          </a:p>
          <a:p>
            <a:pPr indent="-257168">
              <a:buSzPts val="1800"/>
            </a:pPr>
            <a:r>
              <a:rPr lang="en-US" sz="1400"/>
              <a:t>Very limited evidence that addition of antimicrobials to furnishings reduces rate of hospital-acquired infections </a:t>
            </a:r>
            <a:endParaRPr sz="1400"/>
          </a:p>
          <a:p>
            <a:pPr lvl="1" indent="-257168">
              <a:buSzPts val="1800"/>
            </a:pPr>
            <a:r>
              <a:rPr lang="en-US" sz="1400"/>
              <a:t>Emerging research on efficacy of copper on high-touch surfaces </a:t>
            </a:r>
            <a:endParaRPr sz="1400"/>
          </a:p>
          <a:p>
            <a:pPr indent="-257168">
              <a:buSzPts val="1800"/>
            </a:pPr>
            <a:r>
              <a:rPr lang="en-US" sz="1400"/>
              <a:t>Can have toxic properties without adequate data on health impacts</a:t>
            </a:r>
            <a:endParaRPr sz="1400"/>
          </a:p>
          <a:p>
            <a:pPr indent="-257168">
              <a:buSzPts val="1800"/>
            </a:pPr>
            <a:r>
              <a:rPr lang="en-US" sz="1400"/>
              <a:t>Can lead to development of antimicrobial resistant organisms that may pose greater hazards</a:t>
            </a:r>
            <a:endParaRPr sz="1400"/>
          </a:p>
          <a:p>
            <a:pPr marL="0" indent="0">
              <a:buNone/>
            </a:pPr>
            <a:r>
              <a:rPr lang="en-US" sz="1400">
                <a:solidFill>
                  <a:srgbClr val="FF0000"/>
                </a:solidFill>
              </a:rPr>
              <a:t>Guidance</a:t>
            </a:r>
            <a:endParaRPr sz="1400"/>
          </a:p>
          <a:p>
            <a:pPr indent="-257168">
              <a:buSzPts val="1800"/>
            </a:pPr>
            <a:r>
              <a:rPr lang="en-US" sz="1400"/>
              <a:t>Must not contain triclosan, triclocarban, or antimicrobials without evidence of demonstrated efficacy </a:t>
            </a:r>
            <a:endParaRPr sz="1400"/>
          </a:p>
          <a:p>
            <a:pPr indent="-257168">
              <a:buSzPts val="1800"/>
            </a:pPr>
            <a:r>
              <a:rPr lang="en-US" sz="1400"/>
              <a:t>Requires evidence in clinical setting of  HAI reduction</a:t>
            </a:r>
            <a:endParaRPr sz="1400"/>
          </a:p>
        </p:txBody>
      </p:sp>
      <p:pic>
        <p:nvPicPr>
          <p:cNvPr id="453" name="Google Shape;453;p72" descr="BellevueMedCtr_PP1021_7in.jpg"/>
          <p:cNvPicPr preferRelativeResize="0"/>
          <p:nvPr/>
        </p:nvPicPr>
        <p:blipFill rotWithShape="1">
          <a:blip r:embed="rId3">
            <a:alphaModFix/>
          </a:blip>
          <a:srcRect l="37202" r="14669"/>
          <a:stretch/>
        </p:blipFill>
        <p:spPr>
          <a:xfrm>
            <a:off x="5465619" y="-1"/>
            <a:ext cx="3678382" cy="51435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73" descr="Watkins Elementary_55301.00.J_PEDC_Int Library_MR.jpg"/>
          <p:cNvPicPr preferRelativeResize="0"/>
          <p:nvPr/>
        </p:nvPicPr>
        <p:blipFill rotWithShape="1">
          <a:blip r:embed="rId3">
            <a:alphaModFix/>
          </a:blip>
          <a:srcRect l="59" t="16054" r="90" b="10065"/>
          <a:stretch/>
        </p:blipFill>
        <p:spPr>
          <a:xfrm>
            <a:off x="0" y="1"/>
            <a:ext cx="9144000" cy="4523015"/>
          </a:xfrm>
          <a:prstGeom prst="rect">
            <a:avLst/>
          </a:prstGeom>
          <a:noFill/>
          <a:ln>
            <a:noFill/>
          </a:ln>
        </p:spPr>
      </p:pic>
      <p:sp>
        <p:nvSpPr>
          <p:cNvPr id="459" name="Google Shape;459;p73"/>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Practice Area: K-12 Schools</a:t>
            </a:r>
            <a:endParaRPr b="1"/>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4"/>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Vulnerable Populations</a:t>
            </a:r>
            <a:endParaRPr b="1"/>
          </a:p>
        </p:txBody>
      </p:sp>
      <p:sp>
        <p:nvSpPr>
          <p:cNvPr id="465" name="Google Shape;465;p74"/>
          <p:cNvSpPr txBox="1">
            <a:spLocks noGrp="1"/>
          </p:cNvSpPr>
          <p:nvPr>
            <p:ph type="body" idx="1"/>
          </p:nvPr>
        </p:nvSpPr>
        <p:spPr>
          <a:xfrm>
            <a:off x="5649686" y="1039415"/>
            <a:ext cx="3249225" cy="3144150"/>
          </a:xfrm>
          <a:prstGeom prst="rect">
            <a:avLst/>
          </a:prstGeom>
          <a:noFill/>
          <a:ln>
            <a:noFill/>
          </a:ln>
        </p:spPr>
        <p:txBody>
          <a:bodyPr spcFirstLastPara="1" wrap="square" lIns="68567" tIns="34274" rIns="68567" bIns="34274" anchor="t" anchorCtr="0">
            <a:noAutofit/>
          </a:bodyPr>
          <a:lstStyle/>
          <a:p>
            <a:pPr marL="171446" indent="-171446">
              <a:lnSpc>
                <a:spcPct val="70000"/>
              </a:lnSpc>
              <a:spcBef>
                <a:spcPts val="0"/>
              </a:spcBef>
              <a:buSzPts val="2040"/>
            </a:pPr>
            <a:r>
              <a:rPr lang="en-US" sz="1500"/>
              <a:t>“Children are not little adults: they have special vulnerabilities to the toxic effects of chemicals.” </a:t>
            </a:r>
            <a:endParaRPr sz="1500"/>
          </a:p>
          <a:p>
            <a:pPr marL="0" indent="0">
              <a:lnSpc>
                <a:spcPct val="70000"/>
              </a:lnSpc>
              <a:buSzPts val="1700"/>
              <a:buNone/>
            </a:pPr>
            <a:r>
              <a:rPr lang="en-US" sz="1300"/>
              <a:t>	</a:t>
            </a:r>
            <a:r>
              <a:rPr lang="en-US" sz="1300" i="1"/>
              <a:t>– World Health Organization</a:t>
            </a:r>
            <a:endParaRPr/>
          </a:p>
          <a:p>
            <a:pPr marL="171446" indent="-90486">
              <a:lnSpc>
                <a:spcPct val="70000"/>
              </a:lnSpc>
              <a:buSzPts val="1700"/>
              <a:buNone/>
            </a:pPr>
            <a:endParaRPr sz="1300"/>
          </a:p>
          <a:p>
            <a:pPr marL="171446" indent="-171446">
              <a:lnSpc>
                <a:spcPct val="70000"/>
              </a:lnSpc>
              <a:buSzPts val="2040"/>
            </a:pPr>
            <a:r>
              <a:rPr lang="en-US" sz="1500"/>
              <a:t>Toxic chemicals may be triggering recent increases in neurodevelopmental disabilities among children </a:t>
            </a:r>
            <a:endParaRPr sz="1500"/>
          </a:p>
          <a:p>
            <a:pPr marL="0" indent="0">
              <a:lnSpc>
                <a:spcPct val="70000"/>
              </a:lnSpc>
              <a:buSzPts val="1700"/>
              <a:buNone/>
            </a:pPr>
            <a:r>
              <a:rPr lang="en-US" sz="1300"/>
              <a:t>	– </a:t>
            </a:r>
            <a:r>
              <a:rPr lang="en-US" sz="1300" i="1"/>
              <a:t>Harvard School of Public 	   	   Health, 2014</a:t>
            </a:r>
            <a:endParaRPr/>
          </a:p>
          <a:p>
            <a:pPr marL="171446" indent="-90486">
              <a:lnSpc>
                <a:spcPct val="70000"/>
              </a:lnSpc>
              <a:buSzPts val="1700"/>
              <a:buNone/>
            </a:pPr>
            <a:endParaRPr sz="1300"/>
          </a:p>
          <a:p>
            <a:pPr marL="171446" indent="-171446">
              <a:lnSpc>
                <a:spcPct val="70000"/>
              </a:lnSpc>
              <a:buSzPts val="2040"/>
            </a:pPr>
            <a:r>
              <a:rPr lang="en-US" sz="1500"/>
              <a:t>Schools impact entire communities</a:t>
            </a:r>
            <a:endParaRPr/>
          </a:p>
          <a:p>
            <a:pPr marL="0" indent="0">
              <a:lnSpc>
                <a:spcPct val="70000"/>
              </a:lnSpc>
              <a:buSzPts val="2380"/>
              <a:buNone/>
            </a:pPr>
            <a:endParaRPr sz="1800"/>
          </a:p>
        </p:txBody>
      </p:sp>
      <p:pic>
        <p:nvPicPr>
          <p:cNvPr id="466" name="Google Shape;466;p74"/>
          <p:cNvPicPr preferRelativeResize="0"/>
          <p:nvPr/>
        </p:nvPicPr>
        <p:blipFill rotWithShape="1">
          <a:blip r:embed="rId3">
            <a:alphaModFix/>
          </a:blip>
          <a:srcRect t="4897"/>
          <a:stretch/>
        </p:blipFill>
        <p:spPr>
          <a:xfrm>
            <a:off x="1" y="1048156"/>
            <a:ext cx="5474695" cy="347105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75"/>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Targeted Advertising</a:t>
            </a:r>
            <a:endParaRPr b="1"/>
          </a:p>
        </p:txBody>
      </p:sp>
      <p:sp>
        <p:nvSpPr>
          <p:cNvPr id="472" name="Google Shape;472;p75"/>
          <p:cNvSpPr txBox="1">
            <a:spLocks noGrp="1"/>
          </p:cNvSpPr>
          <p:nvPr>
            <p:ph type="body" idx="1"/>
          </p:nvPr>
        </p:nvSpPr>
        <p:spPr>
          <a:xfrm>
            <a:off x="628651" y="1369220"/>
            <a:ext cx="2619047" cy="2910681"/>
          </a:xfrm>
          <a:prstGeom prst="rect">
            <a:avLst/>
          </a:prstGeom>
          <a:noFill/>
          <a:ln>
            <a:noFill/>
          </a:ln>
        </p:spPr>
        <p:txBody>
          <a:bodyPr spcFirstLastPara="1" wrap="square" lIns="68567" tIns="34274" rIns="68567" bIns="34274" anchor="t" anchorCtr="0">
            <a:noAutofit/>
          </a:bodyPr>
          <a:lstStyle/>
          <a:p>
            <a:pPr marL="171446" indent="-171446">
              <a:spcBef>
                <a:spcPts val="0"/>
              </a:spcBef>
            </a:pPr>
            <a:r>
              <a:rPr lang="en-US" sz="1800"/>
              <a:t>TOO much information</a:t>
            </a:r>
            <a:endParaRPr/>
          </a:p>
          <a:p>
            <a:pPr marL="171446" indent="-38099">
              <a:spcBef>
                <a:spcPts val="0"/>
              </a:spcBef>
              <a:buNone/>
            </a:pPr>
            <a:endParaRPr sz="1800"/>
          </a:p>
          <a:p>
            <a:pPr marL="171446" indent="-171446"/>
            <a:r>
              <a:rPr lang="en-US" sz="1800"/>
              <a:t>CONFLICTING information</a:t>
            </a:r>
            <a:endParaRPr/>
          </a:p>
          <a:p>
            <a:pPr marL="171446" indent="-38099">
              <a:buNone/>
            </a:pPr>
            <a:endParaRPr sz="1800"/>
          </a:p>
          <a:p>
            <a:pPr marL="171446" indent="-171446"/>
            <a:r>
              <a:rPr lang="en-US" sz="1800"/>
              <a:t>Trending topics – where to focus?</a:t>
            </a:r>
            <a:endParaRPr sz="1800"/>
          </a:p>
        </p:txBody>
      </p:sp>
      <p:pic>
        <p:nvPicPr>
          <p:cNvPr id="473" name="Google Shape;473;p75"/>
          <p:cNvPicPr preferRelativeResize="0"/>
          <p:nvPr/>
        </p:nvPicPr>
        <p:blipFill rotWithShape="1">
          <a:blip r:embed="rId3">
            <a:alphaModFix/>
          </a:blip>
          <a:srcRect/>
          <a:stretch/>
        </p:blipFill>
        <p:spPr>
          <a:xfrm>
            <a:off x="6002977" y="872602"/>
            <a:ext cx="3029814" cy="3911555"/>
          </a:xfrm>
          <a:prstGeom prst="rect">
            <a:avLst/>
          </a:prstGeom>
          <a:noFill/>
          <a:ln>
            <a:noFill/>
          </a:ln>
        </p:spPr>
      </p:pic>
      <p:pic>
        <p:nvPicPr>
          <p:cNvPr id="474" name="Google Shape;474;p75"/>
          <p:cNvPicPr preferRelativeResize="0"/>
          <p:nvPr/>
        </p:nvPicPr>
        <p:blipFill rotWithShape="1">
          <a:blip r:embed="rId4">
            <a:alphaModFix/>
          </a:blip>
          <a:srcRect l="8523" t="6463" r="826" b="2186"/>
          <a:stretch/>
        </p:blipFill>
        <p:spPr>
          <a:xfrm>
            <a:off x="3356084" y="1190297"/>
            <a:ext cx="2577867" cy="359385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76" descr="Martin Luther King Jr School_47931.00.0_Int Lower School Media Center_MR.jpg"/>
          <p:cNvPicPr preferRelativeResize="0"/>
          <p:nvPr/>
        </p:nvPicPr>
        <p:blipFill rotWithShape="1">
          <a:blip r:embed="rId3">
            <a:alphaModFix/>
          </a:blip>
          <a:srcRect l="-1" t="23375" r="-21" b="20156"/>
          <a:stretch/>
        </p:blipFill>
        <p:spPr>
          <a:xfrm>
            <a:off x="0" y="1699891"/>
            <a:ext cx="9150352" cy="3453788"/>
          </a:xfrm>
          <a:prstGeom prst="rect">
            <a:avLst/>
          </a:prstGeom>
          <a:noFill/>
          <a:ln>
            <a:noFill/>
          </a:ln>
        </p:spPr>
      </p:pic>
      <p:sp>
        <p:nvSpPr>
          <p:cNvPr id="480" name="Google Shape;480;p76"/>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Focus on Impact</a:t>
            </a:r>
            <a:endParaRPr b="1"/>
          </a:p>
        </p:txBody>
      </p:sp>
      <p:sp>
        <p:nvSpPr>
          <p:cNvPr id="481" name="Google Shape;481;p76"/>
          <p:cNvSpPr txBox="1">
            <a:spLocks noGrp="1"/>
          </p:cNvSpPr>
          <p:nvPr>
            <p:ph type="body" idx="1"/>
          </p:nvPr>
        </p:nvSpPr>
        <p:spPr>
          <a:xfrm>
            <a:off x="492162" y="1271849"/>
            <a:ext cx="4308440" cy="1210779"/>
          </a:xfrm>
          <a:prstGeom prst="rect">
            <a:avLst/>
          </a:prstGeom>
          <a:noFill/>
          <a:ln>
            <a:noFill/>
          </a:ln>
        </p:spPr>
        <p:txBody>
          <a:bodyPr spcFirstLastPara="1" wrap="square" lIns="68567" tIns="34274" rIns="68567" bIns="34274" anchor="t" anchorCtr="0">
            <a:noAutofit/>
          </a:bodyPr>
          <a:lstStyle/>
          <a:p>
            <a:pPr marL="171446" indent="-171446">
              <a:spcBef>
                <a:spcPts val="0"/>
              </a:spcBef>
              <a:buClr>
                <a:srgbClr val="FF0000"/>
              </a:buClr>
              <a:buSzPts val="2400"/>
            </a:pPr>
            <a:r>
              <a:rPr lang="en-US" sz="1800">
                <a:solidFill>
                  <a:srgbClr val="FF0000"/>
                </a:solidFill>
              </a:rPr>
              <a:t>TOUCH: </a:t>
            </a:r>
            <a:r>
              <a:rPr lang="en-US" sz="1400"/>
              <a:t>Furniture, textiles, flooring, finishes</a:t>
            </a:r>
            <a:endParaRPr/>
          </a:p>
          <a:p>
            <a:pPr marL="0" indent="0">
              <a:buSzPts val="2400"/>
              <a:buNone/>
            </a:pPr>
            <a:endParaRPr sz="1800"/>
          </a:p>
        </p:txBody>
      </p:sp>
      <p:sp>
        <p:nvSpPr>
          <p:cNvPr id="482" name="Google Shape;482;p76"/>
          <p:cNvSpPr txBox="1"/>
          <p:nvPr/>
        </p:nvSpPr>
        <p:spPr>
          <a:xfrm>
            <a:off x="4503146" y="1276535"/>
            <a:ext cx="5230259" cy="464416"/>
          </a:xfrm>
          <a:prstGeom prst="rect">
            <a:avLst/>
          </a:prstGeom>
          <a:noFill/>
          <a:ln>
            <a:noFill/>
          </a:ln>
        </p:spPr>
        <p:txBody>
          <a:bodyPr spcFirstLastPara="1" wrap="square" lIns="68567" tIns="34274" rIns="68567" bIns="34274" anchor="t" anchorCtr="0">
            <a:noAutofit/>
          </a:bodyPr>
          <a:lstStyle/>
          <a:p>
            <a:pPr marL="171446" indent="-171446">
              <a:lnSpc>
                <a:spcPct val="90000"/>
              </a:lnSpc>
              <a:buClr>
                <a:srgbClr val="FF0000"/>
              </a:buClr>
              <a:buSzPts val="2400"/>
              <a:buFont typeface="Arial"/>
              <a:buChar char="•"/>
            </a:pPr>
            <a:r>
              <a:rPr lang="en-US" sz="1800">
                <a:solidFill>
                  <a:srgbClr val="FF0000"/>
                </a:solidFill>
              </a:rPr>
              <a:t>BREATHE: </a:t>
            </a:r>
            <a:r>
              <a:rPr lang="en-US" sz="1400">
                <a:solidFill>
                  <a:schemeClr val="dk1"/>
                </a:solidFill>
              </a:rPr>
              <a:t>Paints, coatings, adhesives, flooring</a:t>
            </a:r>
            <a:endParaRPr/>
          </a:p>
          <a:p>
            <a:pPr>
              <a:lnSpc>
                <a:spcPct val="90000"/>
              </a:lnSpc>
              <a:spcBef>
                <a:spcPts val="750"/>
              </a:spcBef>
              <a:buClr>
                <a:schemeClr val="dk1"/>
              </a:buClr>
              <a:buSzPts val="2800"/>
            </a:pPr>
            <a:endParaRPr sz="21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7"/>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Renovation Challenges</a:t>
            </a:r>
            <a:endParaRPr b="1"/>
          </a:p>
        </p:txBody>
      </p:sp>
      <p:pic>
        <p:nvPicPr>
          <p:cNvPr id="488" name="Google Shape;488;p77"/>
          <p:cNvPicPr preferRelativeResize="0"/>
          <p:nvPr/>
        </p:nvPicPr>
        <p:blipFill rotWithShape="1">
          <a:blip r:embed="rId3">
            <a:alphaModFix/>
          </a:blip>
          <a:srcRect/>
          <a:stretch/>
        </p:blipFill>
        <p:spPr>
          <a:xfrm>
            <a:off x="2503007" y="1197197"/>
            <a:ext cx="4534065" cy="3400549"/>
          </a:xfrm>
          <a:prstGeom prst="rect">
            <a:avLst/>
          </a:prstGeom>
          <a:noFill/>
          <a:ln>
            <a:noFill/>
          </a:ln>
        </p:spPr>
      </p:pic>
      <p:sp>
        <p:nvSpPr>
          <p:cNvPr id="489" name="Google Shape;489;p77"/>
          <p:cNvSpPr txBox="1"/>
          <p:nvPr/>
        </p:nvSpPr>
        <p:spPr>
          <a:xfrm>
            <a:off x="7328729" y="3428200"/>
            <a:ext cx="1582698" cy="530552"/>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Formaldehyde</a:t>
            </a:r>
            <a:endParaRPr sz="1400">
              <a:solidFill>
                <a:srgbClr val="FF0000"/>
              </a:solidFill>
            </a:endParaRPr>
          </a:p>
          <a:p>
            <a:pPr>
              <a:buSzPts val="1400"/>
            </a:pPr>
            <a:r>
              <a:rPr lang="en-US">
                <a:solidFill>
                  <a:schemeClr val="dk1"/>
                </a:solidFill>
              </a:rPr>
              <a:t>(carcinogen, reproductive &amp; developmental toxicity)</a:t>
            </a:r>
            <a:endParaRPr>
              <a:solidFill>
                <a:schemeClr val="dk1"/>
              </a:solidFill>
            </a:endParaRPr>
          </a:p>
        </p:txBody>
      </p:sp>
      <p:sp>
        <p:nvSpPr>
          <p:cNvPr id="490" name="Google Shape;490;p77"/>
          <p:cNvSpPr txBox="1"/>
          <p:nvPr/>
        </p:nvSpPr>
        <p:spPr>
          <a:xfrm>
            <a:off x="7289550" y="2313252"/>
            <a:ext cx="1807578" cy="533813"/>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Polychlorinated Biphenyls (PCBs)</a:t>
            </a:r>
            <a:endParaRPr sz="1400">
              <a:solidFill>
                <a:srgbClr val="FF0000"/>
              </a:solidFill>
            </a:endParaRPr>
          </a:p>
          <a:p>
            <a:pPr>
              <a:buSzPts val="1400"/>
            </a:pPr>
            <a:r>
              <a:rPr lang="en-US">
                <a:solidFill>
                  <a:schemeClr val="dk1"/>
                </a:solidFill>
              </a:rPr>
              <a:t>(endocrine disruptor, carcinogen)</a:t>
            </a:r>
            <a:endParaRPr>
              <a:solidFill>
                <a:schemeClr val="dk1"/>
              </a:solidFill>
            </a:endParaRPr>
          </a:p>
        </p:txBody>
      </p:sp>
      <p:sp>
        <p:nvSpPr>
          <p:cNvPr id="491" name="Google Shape;491;p77"/>
          <p:cNvSpPr txBox="1"/>
          <p:nvPr/>
        </p:nvSpPr>
        <p:spPr>
          <a:xfrm>
            <a:off x="596181" y="1406455"/>
            <a:ext cx="1733543" cy="530915"/>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Asbestos Containing Material (ACM)</a:t>
            </a:r>
            <a:endParaRPr sz="1400">
              <a:solidFill>
                <a:srgbClr val="FF0000"/>
              </a:solidFill>
            </a:endParaRPr>
          </a:p>
          <a:p>
            <a:pPr>
              <a:buSzPts val="1400"/>
            </a:pPr>
            <a:r>
              <a:rPr lang="en-US">
                <a:solidFill>
                  <a:schemeClr val="dk1"/>
                </a:solidFill>
              </a:rPr>
              <a:t>(carcinogen, mesothelioma)</a:t>
            </a:r>
            <a:endParaRPr>
              <a:solidFill>
                <a:schemeClr val="dk1"/>
              </a:solidFill>
            </a:endParaRPr>
          </a:p>
        </p:txBody>
      </p:sp>
      <p:sp>
        <p:nvSpPr>
          <p:cNvPr id="492" name="Google Shape;492;p77"/>
          <p:cNvSpPr txBox="1"/>
          <p:nvPr/>
        </p:nvSpPr>
        <p:spPr>
          <a:xfrm>
            <a:off x="570101" y="3479702"/>
            <a:ext cx="1840001" cy="530915"/>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Phthalates</a:t>
            </a:r>
            <a:endParaRPr>
              <a:solidFill>
                <a:srgbClr val="FF0000"/>
              </a:solidFill>
            </a:endParaRPr>
          </a:p>
          <a:p>
            <a:pPr>
              <a:buSzPts val="1400"/>
            </a:pPr>
            <a:r>
              <a:rPr lang="en-US">
                <a:solidFill>
                  <a:schemeClr val="dk1"/>
                </a:solidFill>
              </a:rPr>
              <a:t>(endocrine disruptors, developmental toxicity)</a:t>
            </a:r>
            <a:endParaRPr>
              <a:solidFill>
                <a:schemeClr val="dk1"/>
              </a:solidFill>
            </a:endParaRPr>
          </a:p>
        </p:txBody>
      </p:sp>
      <p:sp>
        <p:nvSpPr>
          <p:cNvPr id="493" name="Google Shape;493;p77"/>
          <p:cNvSpPr txBox="1"/>
          <p:nvPr/>
        </p:nvSpPr>
        <p:spPr>
          <a:xfrm>
            <a:off x="7273340" y="1366340"/>
            <a:ext cx="1840001" cy="369332"/>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Lead</a:t>
            </a:r>
            <a:endParaRPr>
              <a:solidFill>
                <a:srgbClr val="FF0000"/>
              </a:solidFill>
            </a:endParaRPr>
          </a:p>
          <a:p>
            <a:pPr>
              <a:buSzPts val="1400"/>
            </a:pPr>
            <a:r>
              <a:rPr lang="en-US">
                <a:solidFill>
                  <a:schemeClr val="dk1"/>
                </a:solidFill>
              </a:rPr>
              <a:t>(reproductive &amp; developmental toxicity, anemia, high blood pressure)</a:t>
            </a:r>
            <a:endParaRPr>
              <a:solidFill>
                <a:schemeClr val="dk1"/>
              </a:solidFill>
            </a:endParaRPr>
          </a:p>
        </p:txBody>
      </p:sp>
      <p:cxnSp>
        <p:nvCxnSpPr>
          <p:cNvPr id="494" name="Google Shape;494;p77"/>
          <p:cNvCxnSpPr/>
          <p:nvPr/>
        </p:nvCxnSpPr>
        <p:spPr>
          <a:xfrm>
            <a:off x="1956535" y="1651651"/>
            <a:ext cx="3146887" cy="1412185"/>
          </a:xfrm>
          <a:prstGeom prst="straightConnector1">
            <a:avLst/>
          </a:prstGeom>
          <a:noFill/>
          <a:ln w="25400" cap="flat" cmpd="sng">
            <a:solidFill>
              <a:schemeClr val="dk1"/>
            </a:solidFill>
            <a:prstDash val="solid"/>
            <a:miter lim="800000"/>
            <a:headEnd type="none" w="sm" len="sm"/>
            <a:tailEnd type="stealth" w="med" len="med"/>
          </a:ln>
        </p:spPr>
      </p:cxnSp>
      <p:cxnSp>
        <p:nvCxnSpPr>
          <p:cNvPr id="495" name="Google Shape;495;p77"/>
          <p:cNvCxnSpPr/>
          <p:nvPr/>
        </p:nvCxnSpPr>
        <p:spPr>
          <a:xfrm flipH="1">
            <a:off x="5985164" y="1313665"/>
            <a:ext cx="1220721" cy="623705"/>
          </a:xfrm>
          <a:prstGeom prst="straightConnector1">
            <a:avLst/>
          </a:prstGeom>
          <a:noFill/>
          <a:ln w="25400" cap="flat" cmpd="sng">
            <a:solidFill>
              <a:schemeClr val="dk1"/>
            </a:solidFill>
            <a:prstDash val="solid"/>
            <a:miter lim="800000"/>
            <a:headEnd type="none" w="sm" len="sm"/>
            <a:tailEnd type="stealth" w="med" len="med"/>
          </a:ln>
        </p:spPr>
      </p:cxnSp>
      <p:cxnSp>
        <p:nvCxnSpPr>
          <p:cNvPr id="496" name="Google Shape;496;p77"/>
          <p:cNvCxnSpPr/>
          <p:nvPr/>
        </p:nvCxnSpPr>
        <p:spPr>
          <a:xfrm>
            <a:off x="2026939" y="3687140"/>
            <a:ext cx="929635" cy="400941"/>
          </a:xfrm>
          <a:prstGeom prst="straightConnector1">
            <a:avLst/>
          </a:prstGeom>
          <a:noFill/>
          <a:ln w="25400" cap="flat" cmpd="sng">
            <a:solidFill>
              <a:schemeClr val="dk1"/>
            </a:solidFill>
            <a:prstDash val="solid"/>
            <a:miter lim="800000"/>
            <a:headEnd type="none" w="sm" len="sm"/>
            <a:tailEnd type="stealth" w="med" len="med"/>
          </a:ln>
        </p:spPr>
      </p:cxnSp>
      <p:cxnSp>
        <p:nvCxnSpPr>
          <p:cNvPr id="497" name="Google Shape;497;p77"/>
          <p:cNvCxnSpPr/>
          <p:nvPr/>
        </p:nvCxnSpPr>
        <p:spPr>
          <a:xfrm rot="10800000">
            <a:off x="6497600" y="2230030"/>
            <a:ext cx="708287" cy="220022"/>
          </a:xfrm>
          <a:prstGeom prst="straightConnector1">
            <a:avLst/>
          </a:prstGeom>
          <a:noFill/>
          <a:ln w="25400" cap="flat" cmpd="sng">
            <a:solidFill>
              <a:schemeClr val="dk1"/>
            </a:solidFill>
            <a:prstDash val="solid"/>
            <a:miter lim="800000"/>
            <a:headEnd type="none" w="sm" len="sm"/>
            <a:tailEnd type="stealth" w="med" len="med"/>
          </a:ln>
        </p:spPr>
      </p:cxnSp>
      <p:cxnSp>
        <p:nvCxnSpPr>
          <p:cNvPr id="498" name="Google Shape;498;p77"/>
          <p:cNvCxnSpPr/>
          <p:nvPr/>
        </p:nvCxnSpPr>
        <p:spPr>
          <a:xfrm rot="10800000" flipH="1">
            <a:off x="1956535" y="3033693"/>
            <a:ext cx="766316" cy="527216"/>
          </a:xfrm>
          <a:prstGeom prst="straightConnector1">
            <a:avLst/>
          </a:prstGeom>
          <a:noFill/>
          <a:ln w="25400" cap="flat" cmpd="sng">
            <a:solidFill>
              <a:schemeClr val="dk1"/>
            </a:solidFill>
            <a:prstDash val="solid"/>
            <a:miter lim="800000"/>
            <a:headEnd type="none" w="sm" len="sm"/>
            <a:tailEnd type="stealth" w="med" len="med"/>
          </a:ln>
        </p:spPr>
      </p:cxnSp>
      <p:cxnSp>
        <p:nvCxnSpPr>
          <p:cNvPr id="499" name="Google Shape;499;p77"/>
          <p:cNvCxnSpPr/>
          <p:nvPr/>
        </p:nvCxnSpPr>
        <p:spPr>
          <a:xfrm rot="10800000">
            <a:off x="6703438" y="3311097"/>
            <a:ext cx="586112" cy="168604"/>
          </a:xfrm>
          <a:prstGeom prst="straightConnector1">
            <a:avLst/>
          </a:prstGeom>
          <a:noFill/>
          <a:ln w="25400" cap="flat" cmpd="sng">
            <a:solidFill>
              <a:schemeClr val="dk1"/>
            </a:solidFill>
            <a:prstDash val="solid"/>
            <a:miter lim="800000"/>
            <a:headEnd type="none" w="sm" len="sm"/>
            <a:tailEnd type="stealth" w="med" len="med"/>
          </a:ln>
        </p:spPr>
      </p:cxnSp>
      <p:cxnSp>
        <p:nvCxnSpPr>
          <p:cNvPr id="500" name="Google Shape;500;p77"/>
          <p:cNvCxnSpPr/>
          <p:nvPr/>
        </p:nvCxnSpPr>
        <p:spPr>
          <a:xfrm rot="10800000" flipH="1">
            <a:off x="2317196" y="1378370"/>
            <a:ext cx="2576783" cy="74999"/>
          </a:xfrm>
          <a:prstGeom prst="straightConnector1">
            <a:avLst/>
          </a:prstGeom>
          <a:noFill/>
          <a:ln w="25400" cap="flat" cmpd="sng">
            <a:solidFill>
              <a:schemeClr val="dk1"/>
            </a:solidFill>
            <a:prstDash val="solid"/>
            <a:miter lim="800000"/>
            <a:headEnd type="none" w="sm" len="sm"/>
            <a:tailEnd type="stealth" w="med" len="med"/>
          </a:ln>
        </p:spPr>
      </p:cxnSp>
      <p:sp>
        <p:nvSpPr>
          <p:cNvPr id="501" name="Google Shape;501;p77"/>
          <p:cNvSpPr txBox="1"/>
          <p:nvPr/>
        </p:nvSpPr>
        <p:spPr>
          <a:xfrm>
            <a:off x="572106" y="2468593"/>
            <a:ext cx="1733543" cy="530915"/>
          </a:xfrm>
          <a:prstGeom prst="rect">
            <a:avLst/>
          </a:prstGeom>
          <a:noFill/>
          <a:ln>
            <a:noFill/>
          </a:ln>
        </p:spPr>
        <p:txBody>
          <a:bodyPr spcFirstLastPara="1" wrap="square" lIns="68567" tIns="0" rIns="68567" bIns="0" anchor="ctr" anchorCtr="0">
            <a:noAutofit/>
          </a:bodyPr>
          <a:lstStyle/>
          <a:p>
            <a:pPr>
              <a:buSzPts val="1800"/>
            </a:pPr>
            <a:r>
              <a:rPr lang="en-US" sz="1400">
                <a:solidFill>
                  <a:srgbClr val="FF0000"/>
                </a:solidFill>
              </a:rPr>
              <a:t>Flame Retardants</a:t>
            </a:r>
            <a:endParaRPr>
              <a:solidFill>
                <a:srgbClr val="FF0000"/>
              </a:solidFill>
            </a:endParaRPr>
          </a:p>
          <a:p>
            <a:pPr>
              <a:buSzPts val="1400"/>
            </a:pPr>
            <a:r>
              <a:rPr lang="en-US">
                <a:solidFill>
                  <a:schemeClr val="dk1"/>
                </a:solidFill>
              </a:rPr>
              <a:t>(endocrine disruptors, neurodevelopmental problems)</a:t>
            </a:r>
            <a:endParaRPr>
              <a:solidFill>
                <a:schemeClr val="dk1"/>
              </a:solidFill>
            </a:endParaRPr>
          </a:p>
        </p:txBody>
      </p:sp>
      <p:cxnSp>
        <p:nvCxnSpPr>
          <p:cNvPr id="502" name="Google Shape;502;p77"/>
          <p:cNvCxnSpPr/>
          <p:nvPr/>
        </p:nvCxnSpPr>
        <p:spPr>
          <a:xfrm flipH="1">
            <a:off x="6052103" y="1469029"/>
            <a:ext cx="1157994" cy="918717"/>
          </a:xfrm>
          <a:prstGeom prst="straightConnector1">
            <a:avLst/>
          </a:prstGeom>
          <a:noFill/>
          <a:ln w="25400" cap="flat" cmpd="sng">
            <a:solidFill>
              <a:schemeClr val="dk1"/>
            </a:solidFill>
            <a:prstDash val="solid"/>
            <a:miter lim="800000"/>
            <a:headEnd type="none" w="sm" len="sm"/>
            <a:tailEnd type="stealth" w="med" len="med"/>
          </a:ln>
        </p:spPr>
      </p:cxnSp>
      <p:cxnSp>
        <p:nvCxnSpPr>
          <p:cNvPr id="503" name="Google Shape;503;p77"/>
          <p:cNvCxnSpPr/>
          <p:nvPr/>
        </p:nvCxnSpPr>
        <p:spPr>
          <a:xfrm>
            <a:off x="2086028" y="2548978"/>
            <a:ext cx="2270946" cy="348492"/>
          </a:xfrm>
          <a:prstGeom prst="straightConnector1">
            <a:avLst/>
          </a:prstGeom>
          <a:noFill/>
          <a:ln w="25400" cap="flat" cmpd="sng">
            <a:solidFill>
              <a:schemeClr val="dk1"/>
            </a:solidFill>
            <a:prstDash val="solid"/>
            <a:miter lim="800000"/>
            <a:headEnd type="none" w="sm" len="sm"/>
            <a:tailEnd type="stealth" w="med" len="med"/>
          </a:ln>
        </p:spPr>
      </p:cxnSp>
      <p:cxnSp>
        <p:nvCxnSpPr>
          <p:cNvPr id="504" name="Google Shape;504;p77"/>
          <p:cNvCxnSpPr/>
          <p:nvPr/>
        </p:nvCxnSpPr>
        <p:spPr>
          <a:xfrm flipH="1">
            <a:off x="5308270" y="3608202"/>
            <a:ext cx="2000870" cy="170552"/>
          </a:xfrm>
          <a:prstGeom prst="straightConnector1">
            <a:avLst/>
          </a:prstGeom>
          <a:noFill/>
          <a:ln w="25400" cap="flat" cmpd="sng">
            <a:solidFill>
              <a:schemeClr val="dk1"/>
            </a:solidFill>
            <a:prstDash val="solid"/>
            <a:miter lim="800000"/>
            <a:headEnd type="none" w="sm" len="sm"/>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9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509" name="Google Shape;509;p78"/>
          <p:cNvPicPr preferRelativeResize="0"/>
          <p:nvPr/>
        </p:nvPicPr>
        <p:blipFill rotWithShape="1">
          <a:blip r:embed="rId3">
            <a:alphaModFix/>
          </a:blip>
          <a:srcRect l="3030" r="4474"/>
          <a:stretch/>
        </p:blipFill>
        <p:spPr>
          <a:xfrm>
            <a:off x="2" y="1068050"/>
            <a:ext cx="9143999" cy="5148083"/>
          </a:xfrm>
          <a:prstGeom prst="rect">
            <a:avLst/>
          </a:prstGeom>
          <a:noFill/>
          <a:ln>
            <a:noFill/>
          </a:ln>
        </p:spPr>
      </p:pic>
      <p:sp>
        <p:nvSpPr>
          <p:cNvPr id="510" name="Google Shape;510;p78"/>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Practice Area 3 - College &amp; University</a:t>
            </a:r>
            <a:endParaRPr b="1"/>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79"/>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Building Ownership and Budget</a:t>
            </a:r>
            <a:endParaRPr b="1"/>
          </a:p>
        </p:txBody>
      </p:sp>
      <p:pic>
        <p:nvPicPr>
          <p:cNvPr id="516" name="Google Shape;516;p79"/>
          <p:cNvPicPr preferRelativeResize="0"/>
          <p:nvPr/>
        </p:nvPicPr>
        <p:blipFill rotWithShape="1">
          <a:blip r:embed="rId3">
            <a:alphaModFix/>
          </a:blip>
          <a:srcRect t="12374" b="10222"/>
          <a:stretch/>
        </p:blipFill>
        <p:spPr>
          <a:xfrm>
            <a:off x="3237767" y="1162226"/>
            <a:ext cx="3857625" cy="3981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4"/>
          <p:cNvSpPr txBox="1"/>
          <p:nvPr/>
        </p:nvSpPr>
        <p:spPr>
          <a:xfrm>
            <a:off x="330373" y="114181"/>
            <a:ext cx="6172200" cy="536972"/>
          </a:xfrm>
          <a:prstGeom prst="rect">
            <a:avLst/>
          </a:prstGeom>
          <a:noFill/>
          <a:ln>
            <a:noFill/>
          </a:ln>
        </p:spPr>
        <p:txBody>
          <a:bodyPr spcFirstLastPara="1" wrap="square" lIns="68567" tIns="34274" rIns="68567" bIns="34274" anchor="t" anchorCtr="0">
            <a:noAutofit/>
          </a:bodyPr>
          <a:lstStyle/>
          <a:p>
            <a:r>
              <a:rPr lang="en-US" sz="2700">
                <a:solidFill>
                  <a:srgbClr val="7F7F7F"/>
                </a:solidFill>
              </a:rPr>
              <a:t>Compliance Statement</a:t>
            </a:r>
            <a:endParaRPr/>
          </a:p>
        </p:txBody>
      </p:sp>
      <p:sp>
        <p:nvSpPr>
          <p:cNvPr id="153" name="Google Shape;153;p34"/>
          <p:cNvSpPr txBox="1"/>
          <p:nvPr/>
        </p:nvSpPr>
        <p:spPr>
          <a:xfrm>
            <a:off x="330375" y="891177"/>
            <a:ext cx="8632000" cy="3193355"/>
          </a:xfrm>
          <a:prstGeom prst="rect">
            <a:avLst/>
          </a:prstGeom>
          <a:noFill/>
          <a:ln>
            <a:noFill/>
          </a:ln>
        </p:spPr>
        <p:txBody>
          <a:bodyPr spcFirstLastPara="1" wrap="square" lIns="68567" tIns="34274" rIns="68567" bIns="34274" anchor="t" anchorCtr="0">
            <a:noAutofit/>
          </a:bodyPr>
          <a:lstStyle/>
          <a:p>
            <a:pPr>
              <a:buSzPts val="2700"/>
            </a:pPr>
            <a:r>
              <a:rPr lang="en-US" sz="2000"/>
              <a:t>“AIA Knowledge” is a Registered Provider with The American Institute of Architects Continuing Education Systems (AIA/CES).  Credit(s) earned on completion of this program will be reported to AIA/CES for AIA members.  Certificates of Completion for both AIA members and non-AIA members are available upon special request.</a:t>
            </a:r>
            <a:endParaRPr/>
          </a:p>
          <a:p>
            <a:pPr>
              <a:spcBef>
                <a:spcPts val="900"/>
              </a:spcBef>
              <a:buSzPts val="2700"/>
            </a:pPr>
            <a:r>
              <a:rPr lang="en-US" sz="2000"/>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xmlns:p14="http://schemas.microsoft.com/office/powerpoint/2010/main" spd="slow" advClick="0" advTm="3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0"/>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Science based Standards</a:t>
            </a:r>
            <a:endParaRPr b="1"/>
          </a:p>
        </p:txBody>
      </p:sp>
      <p:pic>
        <p:nvPicPr>
          <p:cNvPr id="522" name="Google Shape;522;p80"/>
          <p:cNvPicPr preferRelativeResize="0"/>
          <p:nvPr/>
        </p:nvPicPr>
        <p:blipFill rotWithShape="1">
          <a:blip r:embed="rId3">
            <a:alphaModFix/>
          </a:blip>
          <a:srcRect/>
          <a:stretch/>
        </p:blipFill>
        <p:spPr>
          <a:xfrm>
            <a:off x="2522900" y="2074665"/>
            <a:ext cx="4098202" cy="99417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81"/>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Science based Standards</a:t>
            </a:r>
            <a:endParaRPr b="1"/>
          </a:p>
        </p:txBody>
      </p:sp>
      <p:pic>
        <p:nvPicPr>
          <p:cNvPr id="528" name="Google Shape;528;p81"/>
          <p:cNvPicPr preferRelativeResize="0"/>
          <p:nvPr/>
        </p:nvPicPr>
        <p:blipFill rotWithShape="1">
          <a:blip r:embed="rId3">
            <a:alphaModFix/>
          </a:blip>
          <a:srcRect/>
          <a:stretch/>
        </p:blipFill>
        <p:spPr>
          <a:xfrm>
            <a:off x="1222131" y="990162"/>
            <a:ext cx="6847752" cy="1650398"/>
          </a:xfrm>
          <a:prstGeom prst="rect">
            <a:avLst/>
          </a:prstGeom>
          <a:noFill/>
          <a:ln>
            <a:noFill/>
          </a:ln>
        </p:spPr>
      </p:pic>
      <p:pic>
        <p:nvPicPr>
          <p:cNvPr id="529" name="Google Shape;529;p81"/>
          <p:cNvPicPr preferRelativeResize="0"/>
          <p:nvPr/>
        </p:nvPicPr>
        <p:blipFill rotWithShape="1">
          <a:blip r:embed="rId4">
            <a:alphaModFix/>
          </a:blip>
          <a:srcRect/>
          <a:stretch/>
        </p:blipFill>
        <p:spPr>
          <a:xfrm>
            <a:off x="1222131" y="2640560"/>
            <a:ext cx="6847753" cy="182828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2"/>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Science based Standards</a:t>
            </a:r>
            <a:endParaRPr b="1"/>
          </a:p>
        </p:txBody>
      </p:sp>
      <p:pic>
        <p:nvPicPr>
          <p:cNvPr id="535" name="Google Shape;535;p82"/>
          <p:cNvPicPr preferRelativeResize="0"/>
          <p:nvPr/>
        </p:nvPicPr>
        <p:blipFill rotWithShape="1">
          <a:blip r:embed="rId3">
            <a:alphaModFix/>
          </a:blip>
          <a:srcRect/>
          <a:stretch/>
        </p:blipFill>
        <p:spPr>
          <a:xfrm>
            <a:off x="368687" y="1543051"/>
            <a:ext cx="8536466" cy="20574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83"/>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Science based Standards</a:t>
            </a:r>
            <a:endParaRPr b="1"/>
          </a:p>
        </p:txBody>
      </p:sp>
      <p:pic>
        <p:nvPicPr>
          <p:cNvPr id="541" name="Google Shape;541;p83"/>
          <p:cNvPicPr preferRelativeResize="0"/>
          <p:nvPr/>
        </p:nvPicPr>
        <p:blipFill rotWithShape="1">
          <a:blip r:embed="rId3">
            <a:alphaModFix/>
          </a:blip>
          <a:srcRect/>
          <a:stretch/>
        </p:blipFill>
        <p:spPr>
          <a:xfrm>
            <a:off x="153923" y="1"/>
            <a:ext cx="8836156" cy="440093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84"/>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Student Body Influence</a:t>
            </a:r>
            <a:endParaRPr b="1"/>
          </a:p>
        </p:txBody>
      </p:sp>
      <p:pic>
        <p:nvPicPr>
          <p:cNvPr id="547" name="Google Shape;547;p84"/>
          <p:cNvPicPr preferRelativeResize="0"/>
          <p:nvPr/>
        </p:nvPicPr>
        <p:blipFill rotWithShape="1">
          <a:blip r:embed="rId3">
            <a:alphaModFix/>
          </a:blip>
          <a:srcRect l="9820" r="12569"/>
          <a:stretch/>
        </p:blipFill>
        <p:spPr>
          <a:xfrm>
            <a:off x="41604" y="1316024"/>
            <a:ext cx="4418135" cy="3835097"/>
          </a:xfrm>
          <a:prstGeom prst="rect">
            <a:avLst/>
          </a:prstGeom>
          <a:noFill/>
          <a:ln>
            <a:noFill/>
          </a:ln>
        </p:spPr>
      </p:pic>
      <p:pic>
        <p:nvPicPr>
          <p:cNvPr id="548" name="Google Shape;548;p84"/>
          <p:cNvPicPr preferRelativeResize="0"/>
          <p:nvPr/>
        </p:nvPicPr>
        <p:blipFill rotWithShape="1">
          <a:blip r:embed="rId4">
            <a:alphaModFix/>
          </a:blip>
          <a:srcRect l="11922" r="6808"/>
          <a:stretch/>
        </p:blipFill>
        <p:spPr>
          <a:xfrm>
            <a:off x="4459739" y="1308403"/>
            <a:ext cx="4735039" cy="3875484"/>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5"/>
          <p:cNvSpPr txBox="1"/>
          <p:nvPr/>
        </p:nvSpPr>
        <p:spPr>
          <a:xfrm>
            <a:off x="675542" y="0"/>
            <a:ext cx="7747488" cy="857250"/>
          </a:xfrm>
          <a:prstGeom prst="rect">
            <a:avLst/>
          </a:prstGeom>
          <a:noFill/>
          <a:ln>
            <a:noFill/>
          </a:ln>
        </p:spPr>
        <p:txBody>
          <a:bodyPr spcFirstLastPara="1" wrap="square" lIns="68567" tIns="34274" rIns="68567" bIns="34274" anchor="ctr" anchorCtr="0">
            <a:noAutofit/>
          </a:bodyPr>
          <a:lstStyle/>
          <a:p>
            <a:pPr>
              <a:buSzPts val="3600"/>
            </a:pPr>
            <a:r>
              <a:rPr lang="en-US" sz="2700"/>
              <a:t>Upcoming Break for Questions and Comments</a:t>
            </a:r>
            <a:endParaRPr/>
          </a:p>
        </p:txBody>
      </p:sp>
      <p:cxnSp>
        <p:nvCxnSpPr>
          <p:cNvPr id="556" name="Google Shape;556;p85"/>
          <p:cNvCxnSpPr/>
          <p:nvPr/>
        </p:nvCxnSpPr>
        <p:spPr>
          <a:xfrm>
            <a:off x="3934111" y="2527887"/>
            <a:ext cx="1829948" cy="0"/>
          </a:xfrm>
          <a:prstGeom prst="straightConnector1">
            <a:avLst/>
          </a:prstGeom>
          <a:noFill/>
          <a:ln w="5715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pic>
        <p:nvPicPr>
          <p:cNvPr id="557" name="Google Shape;557;p85"/>
          <p:cNvPicPr preferRelativeResize="0"/>
          <p:nvPr/>
        </p:nvPicPr>
        <p:blipFill rotWithShape="1">
          <a:blip r:embed="rId3">
            <a:alphaModFix/>
          </a:blip>
          <a:srcRect/>
          <a:stretch/>
        </p:blipFill>
        <p:spPr>
          <a:xfrm>
            <a:off x="6061672" y="1619818"/>
            <a:ext cx="1957388" cy="1900238"/>
          </a:xfrm>
          <a:prstGeom prst="rect">
            <a:avLst/>
          </a:prstGeom>
          <a:noFill/>
          <a:ln w="9525" cap="flat" cmpd="sng">
            <a:solidFill>
              <a:srgbClr val="4F81BD"/>
            </a:solidFill>
            <a:prstDash val="solid"/>
            <a:miter lim="800000"/>
            <a:headEnd type="none" w="sm" len="sm"/>
            <a:tailEnd type="none" w="sm" len="sm"/>
          </a:ln>
        </p:spPr>
      </p:pic>
      <p:sp>
        <p:nvSpPr>
          <p:cNvPr id="558" name="Google Shape;558;p85"/>
          <p:cNvSpPr txBox="1"/>
          <p:nvPr/>
        </p:nvSpPr>
        <p:spPr>
          <a:xfrm>
            <a:off x="625956" y="2192212"/>
            <a:ext cx="3262343" cy="1205330"/>
          </a:xfrm>
          <a:prstGeom prst="rect">
            <a:avLst/>
          </a:prstGeom>
          <a:noFill/>
          <a:ln>
            <a:noFill/>
          </a:ln>
        </p:spPr>
        <p:txBody>
          <a:bodyPr spcFirstLastPara="1" wrap="square" lIns="68567" tIns="34274" rIns="68567" bIns="34274" anchor="t" anchorCtr="0">
            <a:noAutofit/>
          </a:bodyPr>
          <a:lstStyle/>
          <a:p>
            <a:pPr>
              <a:buSzPts val="3200"/>
            </a:pPr>
            <a:r>
              <a:rPr lang="en-US" sz="2400"/>
              <a:t>Submit a question to the moderator via the chat box.</a:t>
            </a:r>
            <a:endParaRPr/>
          </a:p>
          <a:p>
            <a:pPr>
              <a:spcBef>
                <a:spcPts val="360"/>
              </a:spcBef>
              <a:buSzPts val="2400"/>
            </a:pPr>
            <a:endParaRPr sz="1800"/>
          </a:p>
        </p:txBody>
      </p:sp>
    </p:spTree>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xmlns:p14="http://schemas.microsoft.com/office/powerpoint/2010/main" spd="slow" advClick="0" advTm="10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86"/>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Practice Area 4 - Commercial</a:t>
            </a:r>
            <a:endParaRPr b="1"/>
          </a:p>
        </p:txBody>
      </p:sp>
      <p:pic>
        <p:nvPicPr>
          <p:cNvPr id="564" name="Google Shape;564;p86"/>
          <p:cNvPicPr preferRelativeResize="0"/>
          <p:nvPr/>
        </p:nvPicPr>
        <p:blipFill rotWithShape="1">
          <a:blip r:embed="rId3">
            <a:alphaModFix/>
          </a:blip>
          <a:srcRect/>
          <a:stretch/>
        </p:blipFill>
        <p:spPr>
          <a:xfrm>
            <a:off x="3828422" y="1246372"/>
            <a:ext cx="5200023" cy="389712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568"/>
        <p:cNvGrpSpPr/>
        <p:nvPr/>
      </p:nvGrpSpPr>
      <p:grpSpPr>
        <a:xfrm>
          <a:off x="0" y="0"/>
          <a:ext cx="0" cy="0"/>
          <a:chOff x="0" y="0"/>
          <a:chExt cx="0" cy="0"/>
        </a:xfrm>
      </p:grpSpPr>
      <p:sp>
        <p:nvSpPr>
          <p:cNvPr id="569" name="Google Shape;569;p87"/>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Population: Aware of Health Issues</a:t>
            </a:r>
            <a:endParaRPr b="1"/>
          </a:p>
        </p:txBody>
      </p:sp>
      <p:sp>
        <p:nvSpPr>
          <p:cNvPr id="570" name="Google Shape;570;p87"/>
          <p:cNvSpPr txBox="1">
            <a:spLocks noGrp="1"/>
          </p:cNvSpPr>
          <p:nvPr>
            <p:ph type="body" idx="1"/>
          </p:nvPr>
        </p:nvSpPr>
        <p:spPr>
          <a:xfrm>
            <a:off x="628652" y="1369220"/>
            <a:ext cx="3183329" cy="2910681"/>
          </a:xfrm>
          <a:prstGeom prst="rect">
            <a:avLst/>
          </a:prstGeom>
          <a:noFill/>
          <a:ln>
            <a:noFill/>
          </a:ln>
        </p:spPr>
        <p:txBody>
          <a:bodyPr spcFirstLastPara="1" wrap="square" lIns="68567" tIns="34274" rIns="68567" bIns="34274" anchor="t" anchorCtr="0">
            <a:noAutofit/>
          </a:bodyPr>
          <a:lstStyle/>
          <a:p>
            <a:pPr marL="0" indent="0">
              <a:spcBef>
                <a:spcPts val="0"/>
              </a:spcBef>
              <a:buNone/>
            </a:pPr>
            <a:r>
              <a:rPr lang="en-US">
                <a:solidFill>
                  <a:srgbClr val="FF0000"/>
                </a:solidFill>
              </a:rPr>
              <a:t>Expectations:</a:t>
            </a:r>
            <a:endParaRPr/>
          </a:p>
          <a:p>
            <a:pPr lvl="1" indent="-228594">
              <a:spcBef>
                <a:spcPts val="0"/>
              </a:spcBef>
              <a:buNone/>
            </a:pPr>
            <a:endParaRPr/>
          </a:p>
          <a:p>
            <a:pPr lvl="1" indent="-342892">
              <a:spcBef>
                <a:spcPts val="0"/>
              </a:spcBef>
            </a:pPr>
            <a:r>
              <a:rPr lang="en-US"/>
              <a:t>Not being harmed by materials in space.</a:t>
            </a:r>
            <a:endParaRPr/>
          </a:p>
          <a:p>
            <a:pPr marL="342892" lvl="1" indent="0">
              <a:spcBef>
                <a:spcPts val="0"/>
              </a:spcBef>
              <a:buNone/>
            </a:pPr>
            <a:endParaRPr/>
          </a:p>
          <a:p>
            <a:pPr lvl="1" indent="-342892">
              <a:spcBef>
                <a:spcPts val="0"/>
              </a:spcBef>
            </a:pPr>
            <a:r>
              <a:rPr lang="en-US"/>
              <a:t>Spaces that  increase wellness</a:t>
            </a:r>
            <a:endParaRPr/>
          </a:p>
          <a:p>
            <a:pPr lvl="1" indent="-228594">
              <a:spcBef>
                <a:spcPts val="0"/>
              </a:spcBef>
              <a:buNone/>
            </a:pPr>
            <a:endParaRPr sz="1500"/>
          </a:p>
          <a:p>
            <a:pPr marL="0" indent="0">
              <a:spcBef>
                <a:spcPts val="0"/>
              </a:spcBef>
              <a:buNone/>
            </a:pPr>
            <a:r>
              <a:rPr lang="en-US"/>
              <a:t> </a:t>
            </a:r>
            <a:endParaRPr/>
          </a:p>
          <a:p>
            <a:pPr marL="0" indent="0">
              <a:spcBef>
                <a:spcPts val="0"/>
              </a:spcBef>
              <a:buNone/>
            </a:pPr>
            <a:r>
              <a:rPr lang="en-US"/>
              <a:t> </a:t>
            </a:r>
            <a:endParaRPr/>
          </a:p>
          <a:p>
            <a:pPr marL="0" indent="0">
              <a:buNone/>
            </a:pPr>
            <a:endParaRPr/>
          </a:p>
        </p:txBody>
      </p:sp>
      <p:pic>
        <p:nvPicPr>
          <p:cNvPr id="571" name="Google Shape;571;p87"/>
          <p:cNvPicPr preferRelativeResize="0"/>
          <p:nvPr/>
        </p:nvPicPr>
        <p:blipFill rotWithShape="1">
          <a:blip r:embed="rId3">
            <a:alphaModFix/>
          </a:blip>
          <a:srcRect/>
          <a:stretch/>
        </p:blipFill>
        <p:spPr>
          <a:xfrm>
            <a:off x="4052092" y="1143326"/>
            <a:ext cx="4953116" cy="371414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8"/>
          <p:cNvSpPr txBox="1">
            <a:spLocks noGrp="1"/>
          </p:cNvSpPr>
          <p:nvPr>
            <p:ph type="title"/>
          </p:nvPr>
        </p:nvSpPr>
        <p:spPr>
          <a:xfrm>
            <a:off x="628651" y="273844"/>
            <a:ext cx="8279215" cy="994172"/>
          </a:xfrm>
          <a:prstGeom prst="rect">
            <a:avLst/>
          </a:prstGeom>
          <a:noFill/>
          <a:ln>
            <a:noFill/>
          </a:ln>
        </p:spPr>
        <p:txBody>
          <a:bodyPr spcFirstLastPara="1" wrap="square" lIns="68567" tIns="68567" rIns="68567" bIns="68567" anchor="ctr" anchorCtr="0">
            <a:noAutofit/>
          </a:bodyPr>
          <a:lstStyle/>
          <a:p>
            <a:r>
              <a:rPr lang="en-US"/>
              <a:t/>
            </a:r>
            <a:br>
              <a:rPr lang="en-US"/>
            </a:br>
            <a:r>
              <a:rPr lang="en-US"/>
              <a:t>Clients: Aware of Potential Cost Reductions</a:t>
            </a:r>
            <a:br>
              <a:rPr lang="en-US"/>
            </a:br>
            <a:r>
              <a:rPr lang="en-US"/>
              <a:t>  </a:t>
            </a:r>
            <a:endParaRPr/>
          </a:p>
        </p:txBody>
      </p:sp>
      <p:sp>
        <p:nvSpPr>
          <p:cNvPr id="577" name="Google Shape;577;p88"/>
          <p:cNvSpPr txBox="1">
            <a:spLocks noGrp="1"/>
          </p:cNvSpPr>
          <p:nvPr>
            <p:ph type="body" idx="1"/>
          </p:nvPr>
        </p:nvSpPr>
        <p:spPr>
          <a:xfrm>
            <a:off x="628650" y="1140619"/>
            <a:ext cx="3922650" cy="3101850"/>
          </a:xfrm>
          <a:prstGeom prst="rect">
            <a:avLst/>
          </a:prstGeom>
          <a:noFill/>
          <a:ln>
            <a:noFill/>
          </a:ln>
        </p:spPr>
        <p:txBody>
          <a:bodyPr spcFirstLastPara="1" wrap="square" lIns="68567" tIns="68567" rIns="68567" bIns="68567" anchor="t" anchorCtr="0">
            <a:noAutofit/>
          </a:bodyPr>
          <a:lstStyle/>
          <a:p>
            <a:pPr marL="342892" lvl="1" indent="-257168">
              <a:spcBef>
                <a:spcPts val="750"/>
              </a:spcBef>
              <a:buSzPts val="1800"/>
            </a:pPr>
            <a:r>
              <a:rPr lang="en-US" sz="1400"/>
              <a:t>Increased employee health and worker productivity were cited as the two most important social reasons to build green in every international market to participate in a recent McGraw-Hill survey.</a:t>
            </a:r>
            <a:endParaRPr sz="1400"/>
          </a:p>
          <a:p>
            <a:pPr indent="-257168">
              <a:buSzPts val="1800"/>
            </a:pPr>
            <a:r>
              <a:rPr lang="en-US" sz="1400"/>
              <a:t>People in the U.S. spend about 90% of their time indoors. </a:t>
            </a:r>
            <a:endParaRPr sz="1400"/>
          </a:p>
          <a:p>
            <a:pPr indent="-257168">
              <a:buSzPts val="1800"/>
            </a:pPr>
            <a:r>
              <a:rPr lang="en-US" sz="1400"/>
              <a:t>EPA studies indicate indoor levels of pollutants may be up to ten times higher than outdoor levels. </a:t>
            </a:r>
            <a:endParaRPr sz="1400"/>
          </a:p>
          <a:p>
            <a:pPr indent="-257168">
              <a:buSzPts val="1800"/>
            </a:pPr>
            <a:r>
              <a:rPr lang="en-US" sz="1400"/>
              <a:t>LEED-certified buildings are designed to have healthier, cleaner indoor environmental quality, which means health benefits for occupants.</a:t>
            </a:r>
            <a:r>
              <a:rPr lang="en-US" sz="1400" baseline="30000"/>
              <a:t>25</a:t>
            </a:r>
            <a:endParaRPr sz="1400"/>
          </a:p>
          <a:p>
            <a:pPr marL="400040" lvl="1" indent="0">
              <a:buNone/>
            </a:pPr>
            <a:endParaRPr sz="1400"/>
          </a:p>
        </p:txBody>
      </p:sp>
      <p:pic>
        <p:nvPicPr>
          <p:cNvPr id="578" name="Google Shape;578;p88"/>
          <p:cNvPicPr preferRelativeResize="0"/>
          <p:nvPr/>
        </p:nvPicPr>
        <p:blipFill rotWithShape="1">
          <a:blip r:embed="rId3">
            <a:alphaModFix/>
          </a:blip>
          <a:srcRect/>
          <a:stretch/>
        </p:blipFill>
        <p:spPr>
          <a:xfrm>
            <a:off x="4710166" y="1414933"/>
            <a:ext cx="4197699" cy="314827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9"/>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Specific Problems</a:t>
            </a:r>
            <a:endParaRPr/>
          </a:p>
        </p:txBody>
      </p:sp>
      <p:sp>
        <p:nvSpPr>
          <p:cNvPr id="584" name="Google Shape;584;p89"/>
          <p:cNvSpPr txBox="1">
            <a:spLocks noGrp="1"/>
          </p:cNvSpPr>
          <p:nvPr>
            <p:ph type="body" idx="1"/>
          </p:nvPr>
        </p:nvSpPr>
        <p:spPr>
          <a:xfrm>
            <a:off x="628651" y="1369220"/>
            <a:ext cx="4002727" cy="2910681"/>
          </a:xfrm>
          <a:prstGeom prst="rect">
            <a:avLst/>
          </a:prstGeom>
          <a:noFill/>
          <a:ln>
            <a:noFill/>
          </a:ln>
        </p:spPr>
        <p:txBody>
          <a:bodyPr spcFirstLastPara="1" wrap="square" lIns="68567" tIns="68567" rIns="68567" bIns="68567" anchor="t" anchorCtr="0">
            <a:noAutofit/>
          </a:bodyPr>
          <a:lstStyle/>
          <a:p>
            <a:r>
              <a:rPr lang="en-US" sz="1800"/>
              <a:t>Tenants do not necessarily have control over mechanical system, and maintenance systems</a:t>
            </a:r>
            <a:endParaRPr/>
          </a:p>
          <a:p>
            <a:r>
              <a:rPr lang="en-US" sz="1800"/>
              <a:t>Emphasis on aesthetics over health</a:t>
            </a:r>
            <a:endParaRPr/>
          </a:p>
          <a:p>
            <a:pPr marL="38099" indent="0">
              <a:buNone/>
            </a:pPr>
            <a:endParaRPr sz="900"/>
          </a:p>
          <a:p>
            <a:pPr indent="-171446">
              <a:buNone/>
            </a:pPr>
            <a:endParaRPr sz="900"/>
          </a:p>
        </p:txBody>
      </p:sp>
      <p:sp>
        <p:nvSpPr>
          <p:cNvPr id="585" name="Google Shape;585;p89" descr="Image result for toxic commercial cleaning supplies"/>
          <p:cNvSpPr/>
          <p:nvPr/>
        </p:nvSpPr>
        <p:spPr>
          <a:xfrm>
            <a:off x="116681" y="-108346"/>
            <a:ext cx="228600" cy="228601"/>
          </a:xfrm>
          <a:prstGeom prst="rect">
            <a:avLst/>
          </a:prstGeom>
          <a:noFill/>
          <a:ln>
            <a:noFill/>
          </a:ln>
        </p:spPr>
        <p:txBody>
          <a:bodyPr spcFirstLastPara="1" wrap="square" lIns="68567" tIns="34274" rIns="68567" bIns="34274" anchor="t" anchorCtr="0">
            <a:noAutofit/>
          </a:bodyPr>
          <a:lstStyle/>
          <a:p>
            <a:pPr>
              <a:buSzPts val="1400"/>
            </a:pPr>
            <a:endParaRPr/>
          </a:p>
        </p:txBody>
      </p:sp>
      <p:pic>
        <p:nvPicPr>
          <p:cNvPr id="586" name="Google Shape;586;p89"/>
          <p:cNvPicPr preferRelativeResize="0"/>
          <p:nvPr/>
        </p:nvPicPr>
        <p:blipFill rotWithShape="1">
          <a:blip r:embed="rId3">
            <a:alphaModFix/>
          </a:blip>
          <a:srcRect/>
          <a:stretch/>
        </p:blipFill>
        <p:spPr>
          <a:xfrm>
            <a:off x="2965178" y="2962838"/>
            <a:ext cx="1326567" cy="1418266"/>
          </a:xfrm>
          <a:prstGeom prst="rect">
            <a:avLst/>
          </a:prstGeom>
          <a:noFill/>
          <a:ln>
            <a:noFill/>
          </a:ln>
        </p:spPr>
      </p:pic>
      <p:pic>
        <p:nvPicPr>
          <p:cNvPr id="587" name="Google Shape;587;p89"/>
          <p:cNvPicPr preferRelativeResize="0"/>
          <p:nvPr/>
        </p:nvPicPr>
        <p:blipFill rotWithShape="1">
          <a:blip r:embed="rId4">
            <a:alphaModFix/>
          </a:blip>
          <a:srcRect/>
          <a:stretch/>
        </p:blipFill>
        <p:spPr>
          <a:xfrm>
            <a:off x="4617289" y="1369220"/>
            <a:ext cx="4526712" cy="301232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5"/>
          <p:cNvSpPr txBox="1"/>
          <p:nvPr/>
        </p:nvSpPr>
        <p:spPr>
          <a:xfrm>
            <a:off x="395074" y="204784"/>
            <a:ext cx="4711814" cy="536972"/>
          </a:xfrm>
          <a:prstGeom prst="rect">
            <a:avLst/>
          </a:prstGeom>
          <a:noFill/>
          <a:ln>
            <a:noFill/>
          </a:ln>
        </p:spPr>
        <p:txBody>
          <a:bodyPr spcFirstLastPara="1" wrap="square" lIns="58180" tIns="29081" rIns="58180" bIns="29081" anchor="t" anchorCtr="0">
            <a:noAutofit/>
          </a:bodyPr>
          <a:lstStyle/>
          <a:p>
            <a:r>
              <a:rPr lang="en-US" sz="2300">
                <a:solidFill>
                  <a:srgbClr val="7F7F7F"/>
                </a:solidFill>
              </a:rPr>
              <a:t>AIA/CES Reporting Details</a:t>
            </a:r>
            <a:endParaRPr/>
          </a:p>
        </p:txBody>
      </p:sp>
      <p:sp>
        <p:nvSpPr>
          <p:cNvPr id="160" name="Google Shape;160;p35"/>
          <p:cNvSpPr txBox="1"/>
          <p:nvPr/>
        </p:nvSpPr>
        <p:spPr>
          <a:xfrm>
            <a:off x="395077" y="741759"/>
            <a:ext cx="4968127" cy="857249"/>
          </a:xfrm>
          <a:prstGeom prst="rect">
            <a:avLst/>
          </a:prstGeom>
          <a:noFill/>
          <a:ln>
            <a:noFill/>
          </a:ln>
        </p:spPr>
        <p:txBody>
          <a:bodyPr spcFirstLastPara="1" wrap="square" lIns="58180" tIns="29081" rIns="58180" bIns="29081" anchor="ctr" anchorCtr="0">
            <a:noAutofit/>
          </a:bodyPr>
          <a:lstStyle/>
          <a:p>
            <a:pPr marL="943556"/>
            <a:r>
              <a:rPr lang="en-US" sz="1500"/>
              <a:t>All attendees will be eligible to receive:</a:t>
            </a:r>
            <a:br>
              <a:rPr lang="en-US" sz="1500"/>
            </a:br>
            <a:r>
              <a:rPr lang="en-US" sz="1500"/>
              <a:t>1 AIA LU/HSW (AIA continuing education)</a:t>
            </a:r>
            <a:endParaRPr/>
          </a:p>
        </p:txBody>
      </p:sp>
      <p:sp>
        <p:nvSpPr>
          <p:cNvPr id="161" name="Google Shape;161;p35"/>
          <p:cNvSpPr txBox="1"/>
          <p:nvPr/>
        </p:nvSpPr>
        <p:spPr>
          <a:xfrm>
            <a:off x="395077" y="1764983"/>
            <a:ext cx="8210083" cy="2171175"/>
          </a:xfrm>
          <a:prstGeom prst="rect">
            <a:avLst/>
          </a:prstGeom>
          <a:noFill/>
          <a:ln>
            <a:noFill/>
          </a:ln>
        </p:spPr>
        <p:txBody>
          <a:bodyPr spcFirstLastPara="1" wrap="square" lIns="58180" tIns="29081" rIns="58180" bIns="29081" anchor="t" anchorCtr="0">
            <a:noAutofit/>
          </a:bodyPr>
          <a:lstStyle/>
          <a:p>
            <a:pPr>
              <a:buSzPts val="2700"/>
            </a:pPr>
            <a:r>
              <a:rPr lang="en-US" sz="2000"/>
              <a:t>In order to receive credit, each attendee must complete the webinar survey/report form </a:t>
            </a:r>
            <a:r>
              <a:rPr lang="en-US" sz="2000" b="1"/>
              <a:t>at the conclusion of the presentation</a:t>
            </a:r>
            <a:r>
              <a:rPr lang="en-US" sz="2000"/>
              <a:t>.</a:t>
            </a:r>
            <a:endParaRPr/>
          </a:p>
          <a:p>
            <a:pPr>
              <a:spcBef>
                <a:spcPts val="764"/>
              </a:spcBef>
              <a:buSzPts val="2700"/>
            </a:pPr>
            <a:r>
              <a:rPr lang="en-US" sz="2000"/>
              <a:t>Follow the link provided:</a:t>
            </a:r>
            <a:endParaRPr/>
          </a:p>
          <a:p>
            <a:pPr marL="292968" indent="-171740">
              <a:spcBef>
                <a:spcPts val="764"/>
              </a:spcBef>
              <a:buSzPts val="2700"/>
              <a:buFont typeface="Arial"/>
              <a:buChar char="•"/>
            </a:pPr>
            <a:r>
              <a:rPr lang="en-US" sz="2000" b="1"/>
              <a:t>in the Chat box </a:t>
            </a:r>
            <a:r>
              <a:rPr lang="en-US" sz="2000"/>
              <a:t>at the conclusion of the live presentation; </a:t>
            </a:r>
            <a:endParaRPr/>
          </a:p>
          <a:p>
            <a:pPr marL="292968" indent="-171740">
              <a:spcBef>
                <a:spcPts val="764"/>
              </a:spcBef>
              <a:buSzPts val="2700"/>
              <a:buFont typeface="Arial"/>
              <a:buChar char="•"/>
            </a:pPr>
            <a:r>
              <a:rPr lang="en-US" sz="2000" b="1"/>
              <a:t>in the follow-up email </a:t>
            </a:r>
            <a:r>
              <a:rPr lang="en-US" sz="2000"/>
              <a:t>you (</a:t>
            </a:r>
            <a:r>
              <a:rPr lang="en-US" sz="2000" i="1"/>
              <a:t>or the person who registered your site</a:t>
            </a:r>
            <a:r>
              <a:rPr lang="en-US" sz="2000"/>
              <a:t>) will receive one hour after the webinar. </a:t>
            </a:r>
            <a:endParaRPr/>
          </a:p>
        </p:txBody>
      </p:sp>
      <p:sp>
        <p:nvSpPr>
          <p:cNvPr id="162" name="Google Shape;162;p35"/>
          <p:cNvSpPr/>
          <p:nvPr/>
        </p:nvSpPr>
        <p:spPr>
          <a:xfrm>
            <a:off x="461510" y="741758"/>
            <a:ext cx="828150" cy="815579"/>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xmlns:p14="http://schemas.microsoft.com/office/powerpoint/2010/main" spd="slow" advClick="0" advTm="30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90"/>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Specific Mitigation</a:t>
            </a:r>
            <a:endParaRPr/>
          </a:p>
        </p:txBody>
      </p:sp>
      <p:sp>
        <p:nvSpPr>
          <p:cNvPr id="593" name="Google Shape;593;p90"/>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noAutofit/>
          </a:bodyPr>
          <a:lstStyle/>
          <a:p>
            <a:r>
              <a:rPr lang="en-US" sz="1800"/>
              <a:t>Leases: Attempt to secure as much control as possible over mechanical system, cleaning, and maintenance system</a:t>
            </a:r>
            <a:endParaRPr/>
          </a:p>
          <a:p>
            <a:r>
              <a:rPr lang="en-US" sz="1800"/>
              <a:t>Emphasis on high-volume, high percentage materials</a:t>
            </a:r>
            <a:endParaRPr sz="900"/>
          </a:p>
          <a:p>
            <a:pPr marL="38099" indent="0">
              <a:buNone/>
            </a:pPr>
            <a:endParaRPr sz="900"/>
          </a:p>
          <a:p>
            <a:pPr indent="-171446">
              <a:buNone/>
            </a:pPr>
            <a:endParaRPr sz="900"/>
          </a:p>
        </p:txBody>
      </p:sp>
      <p:pic>
        <p:nvPicPr>
          <p:cNvPr id="594" name="Google Shape;594;p90"/>
          <p:cNvPicPr preferRelativeResize="0"/>
          <p:nvPr/>
        </p:nvPicPr>
        <p:blipFill rotWithShape="1">
          <a:blip r:embed="rId3">
            <a:alphaModFix/>
          </a:blip>
          <a:srcRect/>
          <a:stretch/>
        </p:blipFill>
        <p:spPr>
          <a:xfrm>
            <a:off x="5385638" y="2607170"/>
            <a:ext cx="3654209" cy="2436131"/>
          </a:xfrm>
          <a:prstGeom prst="rect">
            <a:avLst/>
          </a:prstGeom>
          <a:noFill/>
          <a:ln>
            <a:noFill/>
          </a:ln>
        </p:spPr>
      </p:pic>
      <p:pic>
        <p:nvPicPr>
          <p:cNvPr id="595" name="Google Shape;595;p90" descr="Image result for healthier commercial cleaning products"/>
          <p:cNvPicPr preferRelativeResize="0"/>
          <p:nvPr/>
        </p:nvPicPr>
        <p:blipFill rotWithShape="1">
          <a:blip r:embed="rId4">
            <a:alphaModFix/>
          </a:blip>
          <a:srcRect/>
          <a:stretch/>
        </p:blipFill>
        <p:spPr>
          <a:xfrm>
            <a:off x="1867338" y="2882765"/>
            <a:ext cx="2636044" cy="971551"/>
          </a:xfrm>
          <a:prstGeom prst="rect">
            <a:avLst/>
          </a:prstGeom>
          <a:noFill/>
          <a:ln>
            <a:noFill/>
          </a:ln>
        </p:spPr>
      </p:pic>
      <p:sp>
        <p:nvSpPr>
          <p:cNvPr id="596" name="Google Shape;596;p90"/>
          <p:cNvSpPr/>
          <p:nvPr/>
        </p:nvSpPr>
        <p:spPr>
          <a:xfrm>
            <a:off x="5901520" y="2565130"/>
            <a:ext cx="921270" cy="276999"/>
          </a:xfrm>
          <a:prstGeom prst="rect">
            <a:avLst/>
          </a:prstGeom>
          <a:noFill/>
          <a:ln>
            <a:noFill/>
          </a:ln>
        </p:spPr>
        <p:txBody>
          <a:bodyPr spcFirstLastPara="1" wrap="square" lIns="68567" tIns="34274" rIns="68567" bIns="34274" anchor="t" anchorCtr="0">
            <a:noAutofit/>
          </a:bodyPr>
          <a:lstStyle/>
          <a:p>
            <a:pPr>
              <a:buSzPts val="1800"/>
            </a:pPr>
            <a:r>
              <a:rPr lang="en-US" sz="1400" b="1">
                <a:latin typeface="Calibri"/>
                <a:ea typeface="Calibri"/>
                <a:cs typeface="Calibri"/>
                <a:sym typeface="Calibri"/>
              </a:rPr>
              <a:t>ACT ceiling</a:t>
            </a:r>
            <a:endParaRPr sz="1400" b="1"/>
          </a:p>
        </p:txBody>
      </p:sp>
      <p:sp>
        <p:nvSpPr>
          <p:cNvPr id="597" name="Google Shape;597;p90"/>
          <p:cNvSpPr/>
          <p:nvPr/>
        </p:nvSpPr>
        <p:spPr>
          <a:xfrm>
            <a:off x="4882279" y="4631309"/>
            <a:ext cx="669895" cy="300083"/>
          </a:xfrm>
          <a:prstGeom prst="rect">
            <a:avLst/>
          </a:prstGeom>
          <a:noFill/>
          <a:ln>
            <a:noFill/>
          </a:ln>
        </p:spPr>
        <p:txBody>
          <a:bodyPr spcFirstLastPara="1" wrap="square" lIns="68567" tIns="34274" rIns="68567" bIns="34274" anchor="t" anchorCtr="0">
            <a:noAutofit/>
          </a:bodyPr>
          <a:lstStyle/>
          <a:p>
            <a:pPr>
              <a:buSzPts val="2000"/>
            </a:pPr>
            <a:r>
              <a:rPr lang="en-US" sz="1500" b="1">
                <a:solidFill>
                  <a:schemeClr val="dk1"/>
                </a:solidFill>
                <a:latin typeface="Calibri"/>
                <a:ea typeface="Calibri"/>
                <a:cs typeface="Calibri"/>
                <a:sym typeface="Calibri"/>
              </a:rPr>
              <a:t>Carpe</a:t>
            </a:r>
            <a:r>
              <a:rPr lang="en-US" sz="1500">
                <a:solidFill>
                  <a:schemeClr val="dk1"/>
                </a:solidFill>
                <a:latin typeface="Calibri"/>
                <a:ea typeface="Calibri"/>
                <a:cs typeface="Calibri"/>
                <a:sym typeface="Calibri"/>
              </a:rPr>
              <a:t>t</a:t>
            </a:r>
            <a:endParaRPr sz="1500">
              <a:solidFill>
                <a:schemeClr val="dk1"/>
              </a:solidFill>
            </a:endParaRPr>
          </a:p>
        </p:txBody>
      </p:sp>
      <p:sp>
        <p:nvSpPr>
          <p:cNvPr id="598" name="Google Shape;598;p90"/>
          <p:cNvSpPr/>
          <p:nvPr/>
        </p:nvSpPr>
        <p:spPr>
          <a:xfrm>
            <a:off x="7920239" y="2842128"/>
            <a:ext cx="1190225" cy="281664"/>
          </a:xfrm>
          <a:prstGeom prst="rect">
            <a:avLst/>
          </a:prstGeom>
          <a:noFill/>
          <a:ln>
            <a:noFill/>
          </a:ln>
        </p:spPr>
        <p:txBody>
          <a:bodyPr spcFirstLastPara="1" wrap="square" lIns="68567" tIns="34274" rIns="68567" bIns="34274" anchor="t" anchorCtr="0">
            <a:noAutofit/>
          </a:bodyPr>
          <a:lstStyle/>
          <a:p>
            <a:pPr>
              <a:lnSpc>
                <a:spcPct val="107000"/>
              </a:lnSpc>
              <a:buSzPts val="1800"/>
            </a:pPr>
            <a:r>
              <a:rPr lang="en-US" sz="1400" b="1">
                <a:latin typeface="Calibri"/>
                <a:ea typeface="Calibri"/>
                <a:cs typeface="Calibri"/>
                <a:sym typeface="Calibri"/>
              </a:rPr>
              <a:t>Gypsum board</a:t>
            </a:r>
            <a:endParaRPr sz="1400" b="1">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1"/>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Specific Mitigation</a:t>
            </a:r>
            <a:endParaRPr/>
          </a:p>
        </p:txBody>
      </p:sp>
      <p:sp>
        <p:nvSpPr>
          <p:cNvPr id="604" name="Google Shape;604;p91"/>
          <p:cNvSpPr txBox="1">
            <a:spLocks noGrp="1"/>
          </p:cNvSpPr>
          <p:nvPr>
            <p:ph type="body" idx="1"/>
          </p:nvPr>
        </p:nvSpPr>
        <p:spPr>
          <a:xfrm>
            <a:off x="628650" y="1102025"/>
            <a:ext cx="7886700" cy="2910681"/>
          </a:xfrm>
          <a:prstGeom prst="rect">
            <a:avLst/>
          </a:prstGeom>
          <a:noFill/>
          <a:ln>
            <a:noFill/>
          </a:ln>
        </p:spPr>
        <p:txBody>
          <a:bodyPr spcFirstLastPara="1" wrap="square" lIns="68567" tIns="68567" rIns="68567" bIns="68567" anchor="t" anchorCtr="0">
            <a:noAutofit/>
          </a:bodyPr>
          <a:lstStyle/>
          <a:p>
            <a:r>
              <a:rPr lang="en-US"/>
              <a:t>Healthier material and design feedback loop:  LBC projects have more limited palettes </a:t>
            </a:r>
            <a:endParaRPr/>
          </a:p>
          <a:p>
            <a:pPr marL="38099" indent="0">
              <a:buNone/>
            </a:pPr>
            <a:endParaRPr/>
          </a:p>
        </p:txBody>
      </p:sp>
      <p:pic>
        <p:nvPicPr>
          <p:cNvPr id="605" name="Google Shape;605;p91" descr="Image result for bullitt center interiors"/>
          <p:cNvPicPr preferRelativeResize="0"/>
          <p:nvPr/>
        </p:nvPicPr>
        <p:blipFill rotWithShape="1">
          <a:blip r:embed="rId3">
            <a:alphaModFix/>
          </a:blip>
          <a:srcRect/>
          <a:stretch/>
        </p:blipFill>
        <p:spPr>
          <a:xfrm>
            <a:off x="831247" y="2014538"/>
            <a:ext cx="3401022" cy="2304723"/>
          </a:xfrm>
          <a:prstGeom prst="rect">
            <a:avLst/>
          </a:prstGeom>
          <a:noFill/>
          <a:ln>
            <a:noFill/>
          </a:ln>
        </p:spPr>
      </p:pic>
      <p:pic>
        <p:nvPicPr>
          <p:cNvPr id="606" name="Google Shape;606;p91" descr="Related image"/>
          <p:cNvPicPr preferRelativeResize="0"/>
          <p:nvPr/>
        </p:nvPicPr>
        <p:blipFill rotWithShape="1">
          <a:blip r:embed="rId4">
            <a:alphaModFix/>
          </a:blip>
          <a:srcRect/>
          <a:stretch/>
        </p:blipFill>
        <p:spPr>
          <a:xfrm>
            <a:off x="4443412" y="2014538"/>
            <a:ext cx="4700588" cy="312896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2"/>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Specific Problems  </a:t>
            </a:r>
            <a:endParaRPr/>
          </a:p>
        </p:txBody>
      </p:sp>
      <p:sp>
        <p:nvSpPr>
          <p:cNvPr id="612" name="Google Shape;612;p92"/>
          <p:cNvSpPr txBox="1">
            <a:spLocks noGrp="1"/>
          </p:cNvSpPr>
          <p:nvPr>
            <p:ph type="body" idx="1"/>
          </p:nvPr>
        </p:nvSpPr>
        <p:spPr>
          <a:xfrm>
            <a:off x="628650" y="1369220"/>
            <a:ext cx="7886700" cy="2910681"/>
          </a:xfrm>
          <a:prstGeom prst="rect">
            <a:avLst/>
          </a:prstGeom>
          <a:noFill/>
          <a:ln>
            <a:noFill/>
          </a:ln>
        </p:spPr>
        <p:txBody>
          <a:bodyPr spcFirstLastPara="1" wrap="square" lIns="68567" tIns="68567" rIns="68567" bIns="68567" anchor="t" anchorCtr="0">
            <a:noAutofit/>
          </a:bodyPr>
          <a:lstStyle/>
          <a:p>
            <a:r>
              <a:rPr lang="en-US"/>
              <a:t>The worst part of materials can be the means of attachment</a:t>
            </a:r>
            <a:endParaRPr/>
          </a:p>
          <a:p>
            <a:r>
              <a:rPr lang="en-US"/>
              <a:t>Frequent change of design</a:t>
            </a:r>
            <a:endParaRPr/>
          </a:p>
          <a:p>
            <a:pPr indent="-171446">
              <a:buNone/>
            </a:pPr>
            <a:endParaRPr/>
          </a:p>
        </p:txBody>
      </p:sp>
      <p:pic>
        <p:nvPicPr>
          <p:cNvPr id="613" name="Google Shape;613;p92" descr="Picture of 3M 90 Spray Adhesive"/>
          <p:cNvPicPr preferRelativeResize="0"/>
          <p:nvPr/>
        </p:nvPicPr>
        <p:blipFill rotWithShape="1">
          <a:blip r:embed="rId3">
            <a:alphaModFix/>
          </a:blip>
          <a:srcRect/>
          <a:stretch/>
        </p:blipFill>
        <p:spPr>
          <a:xfrm>
            <a:off x="1393498" y="2544517"/>
            <a:ext cx="1900136" cy="1492964"/>
          </a:xfrm>
          <a:prstGeom prst="rect">
            <a:avLst/>
          </a:prstGeom>
          <a:noFill/>
          <a:ln>
            <a:noFill/>
          </a:ln>
        </p:spPr>
      </p:pic>
      <p:sp>
        <p:nvSpPr>
          <p:cNvPr id="614" name="Google Shape;614;p92" descr="Image result for construction of office renovations"/>
          <p:cNvSpPr/>
          <p:nvPr/>
        </p:nvSpPr>
        <p:spPr>
          <a:xfrm>
            <a:off x="116681" y="-108346"/>
            <a:ext cx="228600" cy="228601"/>
          </a:xfrm>
          <a:prstGeom prst="rect">
            <a:avLst/>
          </a:prstGeom>
          <a:noFill/>
          <a:ln>
            <a:noFill/>
          </a:ln>
        </p:spPr>
        <p:txBody>
          <a:bodyPr spcFirstLastPara="1" wrap="square" lIns="68567" tIns="34274" rIns="68567" bIns="34274" anchor="t" anchorCtr="0">
            <a:noAutofit/>
          </a:bodyPr>
          <a:lstStyle/>
          <a:p>
            <a:pPr>
              <a:buSzPts val="1400"/>
            </a:pPr>
            <a:endParaRPr/>
          </a:p>
        </p:txBody>
      </p:sp>
      <p:sp>
        <p:nvSpPr>
          <p:cNvPr id="615" name="Google Shape;615;p92" descr="Image result for construction of office renovations"/>
          <p:cNvSpPr/>
          <p:nvPr/>
        </p:nvSpPr>
        <p:spPr>
          <a:xfrm>
            <a:off x="230981" y="5954"/>
            <a:ext cx="228600" cy="228601"/>
          </a:xfrm>
          <a:prstGeom prst="rect">
            <a:avLst/>
          </a:prstGeom>
          <a:noFill/>
          <a:ln>
            <a:noFill/>
          </a:ln>
        </p:spPr>
        <p:txBody>
          <a:bodyPr spcFirstLastPara="1" wrap="square" lIns="68567" tIns="34274" rIns="68567" bIns="34274" anchor="t" anchorCtr="0">
            <a:noAutofit/>
          </a:bodyPr>
          <a:lstStyle/>
          <a:p>
            <a:pPr>
              <a:buSzPts val="1400"/>
            </a:pPr>
            <a:endParaRPr/>
          </a:p>
        </p:txBody>
      </p:sp>
      <p:sp>
        <p:nvSpPr>
          <p:cNvPr id="616" name="Google Shape;616;p92" descr="Image result for construction of office renovations"/>
          <p:cNvSpPr/>
          <p:nvPr/>
        </p:nvSpPr>
        <p:spPr>
          <a:xfrm>
            <a:off x="345281" y="120254"/>
            <a:ext cx="228600" cy="228601"/>
          </a:xfrm>
          <a:prstGeom prst="rect">
            <a:avLst/>
          </a:prstGeom>
          <a:noFill/>
          <a:ln>
            <a:noFill/>
          </a:ln>
        </p:spPr>
        <p:txBody>
          <a:bodyPr spcFirstLastPara="1" wrap="square" lIns="68567" tIns="34274" rIns="68567" bIns="34274" anchor="t" anchorCtr="0">
            <a:noAutofit/>
          </a:bodyPr>
          <a:lstStyle/>
          <a:p>
            <a:pPr>
              <a:buSzPts val="1400"/>
            </a:pPr>
            <a:endParaRPr/>
          </a:p>
        </p:txBody>
      </p:sp>
      <p:pic>
        <p:nvPicPr>
          <p:cNvPr id="617" name="Google Shape;617;p92"/>
          <p:cNvPicPr preferRelativeResize="0"/>
          <p:nvPr/>
        </p:nvPicPr>
        <p:blipFill rotWithShape="1">
          <a:blip r:embed="rId4">
            <a:alphaModFix/>
          </a:blip>
          <a:srcRect/>
          <a:stretch/>
        </p:blipFill>
        <p:spPr>
          <a:xfrm>
            <a:off x="3860652" y="2446546"/>
            <a:ext cx="4327157" cy="201845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93"/>
          <p:cNvSpPr txBox="1">
            <a:spLocks noGrp="1"/>
          </p:cNvSpPr>
          <p:nvPr>
            <p:ph type="title"/>
          </p:nvPr>
        </p:nvSpPr>
        <p:spPr>
          <a:xfrm>
            <a:off x="628650" y="273844"/>
            <a:ext cx="7886700" cy="994172"/>
          </a:xfrm>
          <a:prstGeom prst="rect">
            <a:avLst/>
          </a:prstGeom>
          <a:noFill/>
          <a:ln>
            <a:noFill/>
          </a:ln>
        </p:spPr>
        <p:txBody>
          <a:bodyPr spcFirstLastPara="1" wrap="square" lIns="68567" tIns="68567" rIns="68567" bIns="68567" anchor="ctr" anchorCtr="0">
            <a:noAutofit/>
          </a:bodyPr>
          <a:lstStyle/>
          <a:p>
            <a:r>
              <a:rPr lang="en-US"/>
              <a:t>Specific Mitigation</a:t>
            </a:r>
            <a:endParaRPr/>
          </a:p>
        </p:txBody>
      </p:sp>
      <p:sp>
        <p:nvSpPr>
          <p:cNvPr id="623" name="Google Shape;623;p93"/>
          <p:cNvSpPr txBox="1">
            <a:spLocks noGrp="1"/>
          </p:cNvSpPr>
          <p:nvPr>
            <p:ph type="body" idx="1"/>
          </p:nvPr>
        </p:nvSpPr>
        <p:spPr>
          <a:xfrm>
            <a:off x="628651" y="1369220"/>
            <a:ext cx="3512870" cy="2910681"/>
          </a:xfrm>
          <a:prstGeom prst="rect">
            <a:avLst/>
          </a:prstGeom>
          <a:noFill/>
          <a:ln>
            <a:noFill/>
          </a:ln>
        </p:spPr>
        <p:txBody>
          <a:bodyPr spcFirstLastPara="1" wrap="square" lIns="68567" tIns="68567" rIns="68567" bIns="68567" anchor="t" anchorCtr="0">
            <a:noAutofit/>
          </a:bodyPr>
          <a:lstStyle/>
          <a:p>
            <a:r>
              <a:rPr lang="en-US"/>
              <a:t>Change ways of attaching materials from adhesives to mechanical </a:t>
            </a:r>
            <a:endParaRPr/>
          </a:p>
          <a:p>
            <a:pPr indent="-171446">
              <a:buNone/>
            </a:pPr>
            <a:endParaRPr/>
          </a:p>
          <a:p>
            <a:pPr indent="-171446">
              <a:buNone/>
            </a:pPr>
            <a:endParaRPr/>
          </a:p>
          <a:p>
            <a:r>
              <a:rPr lang="en-US"/>
              <a:t>Appropriate durability, maintenance</a:t>
            </a:r>
            <a:endParaRPr/>
          </a:p>
          <a:p>
            <a:pPr marL="38099" indent="0">
              <a:buNone/>
            </a:pPr>
            <a:endParaRPr/>
          </a:p>
        </p:txBody>
      </p:sp>
      <p:pic>
        <p:nvPicPr>
          <p:cNvPr id="624" name="Google Shape;624;p93"/>
          <p:cNvPicPr preferRelativeResize="0"/>
          <p:nvPr/>
        </p:nvPicPr>
        <p:blipFill rotWithShape="1">
          <a:blip r:embed="rId3">
            <a:alphaModFix/>
          </a:blip>
          <a:srcRect/>
          <a:stretch/>
        </p:blipFill>
        <p:spPr>
          <a:xfrm>
            <a:off x="4582265" y="1268017"/>
            <a:ext cx="1835944" cy="1400175"/>
          </a:xfrm>
          <a:prstGeom prst="rect">
            <a:avLst/>
          </a:prstGeom>
          <a:noFill/>
          <a:ln>
            <a:noFill/>
          </a:ln>
        </p:spPr>
      </p:pic>
      <p:sp>
        <p:nvSpPr>
          <p:cNvPr id="625" name="Google Shape;625;p93" descr="Image result for courthouse lobby"/>
          <p:cNvSpPr/>
          <p:nvPr/>
        </p:nvSpPr>
        <p:spPr>
          <a:xfrm>
            <a:off x="116681" y="-108346"/>
            <a:ext cx="228600" cy="228601"/>
          </a:xfrm>
          <a:prstGeom prst="rect">
            <a:avLst/>
          </a:prstGeom>
          <a:noFill/>
          <a:ln>
            <a:noFill/>
          </a:ln>
        </p:spPr>
        <p:txBody>
          <a:bodyPr spcFirstLastPara="1" wrap="square" lIns="68567" tIns="34274" rIns="68567" bIns="34274" anchor="t" anchorCtr="0">
            <a:noAutofit/>
          </a:bodyPr>
          <a:lstStyle/>
          <a:p>
            <a:pPr>
              <a:buSzPts val="1400"/>
            </a:pPr>
            <a:endParaRPr/>
          </a:p>
        </p:txBody>
      </p:sp>
      <p:pic>
        <p:nvPicPr>
          <p:cNvPr id="626" name="Google Shape;626;p93"/>
          <p:cNvPicPr preferRelativeResize="0"/>
          <p:nvPr/>
        </p:nvPicPr>
        <p:blipFill rotWithShape="1">
          <a:blip r:embed="rId4">
            <a:alphaModFix/>
          </a:blip>
          <a:srcRect/>
          <a:stretch/>
        </p:blipFill>
        <p:spPr>
          <a:xfrm>
            <a:off x="6135915" y="3059510"/>
            <a:ext cx="1950244" cy="1321594"/>
          </a:xfrm>
          <a:prstGeom prst="rect">
            <a:avLst/>
          </a:prstGeom>
          <a:noFill/>
          <a:ln>
            <a:noFill/>
          </a:ln>
        </p:spPr>
      </p:pic>
      <p:pic>
        <p:nvPicPr>
          <p:cNvPr id="627" name="Google Shape;627;p93"/>
          <p:cNvPicPr preferRelativeResize="0"/>
          <p:nvPr/>
        </p:nvPicPr>
        <p:blipFill rotWithShape="1">
          <a:blip r:embed="rId5">
            <a:alphaModFix/>
          </a:blip>
          <a:srcRect/>
          <a:stretch/>
        </p:blipFill>
        <p:spPr>
          <a:xfrm>
            <a:off x="3950575" y="3059509"/>
            <a:ext cx="1935956" cy="132873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4"/>
          <p:cNvSpPr txBox="1">
            <a:spLocks noGrp="1"/>
          </p:cNvSpPr>
          <p:nvPr>
            <p:ph type="title"/>
          </p:nvPr>
        </p:nvSpPr>
        <p:spPr>
          <a:xfrm>
            <a:off x="623888" y="1282305"/>
            <a:ext cx="7886700" cy="2139553"/>
          </a:xfrm>
          <a:prstGeom prst="rect">
            <a:avLst/>
          </a:prstGeom>
          <a:noFill/>
          <a:ln>
            <a:noFill/>
          </a:ln>
        </p:spPr>
        <p:txBody>
          <a:bodyPr spcFirstLastPara="1" wrap="square" lIns="68567" tIns="34274" rIns="68567" bIns="34274" anchor="b" anchorCtr="0">
            <a:noAutofit/>
          </a:bodyPr>
          <a:lstStyle/>
          <a:p>
            <a:r>
              <a:rPr lang="en-US" b="1"/>
              <a:t>Materials Transparency and Risk for Architects</a:t>
            </a:r>
            <a:endParaRPr b="1"/>
          </a:p>
        </p:txBody>
      </p:sp>
      <p:sp>
        <p:nvSpPr>
          <p:cNvPr id="633" name="Google Shape;633;p94"/>
          <p:cNvSpPr txBox="1">
            <a:spLocks noGrp="1"/>
          </p:cNvSpPr>
          <p:nvPr>
            <p:ph type="body" idx="1"/>
          </p:nvPr>
        </p:nvSpPr>
        <p:spPr>
          <a:xfrm>
            <a:off x="623888" y="3442099"/>
            <a:ext cx="7886700" cy="1125140"/>
          </a:xfrm>
          <a:prstGeom prst="rect">
            <a:avLst/>
          </a:prstGeom>
          <a:noFill/>
          <a:ln>
            <a:noFill/>
          </a:ln>
        </p:spPr>
        <p:txBody>
          <a:bodyPr spcFirstLastPara="1" wrap="square" lIns="68567" tIns="34274" rIns="68567" bIns="34274" anchor="t" anchorCtr="0">
            <a:noAutofit/>
          </a:bodyPr>
          <a:lstStyle/>
          <a:p>
            <a:pPr marL="0" indent="0">
              <a:spcBef>
                <a:spcPts val="0"/>
              </a:spcBef>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95"/>
          <p:cNvSpPr/>
          <p:nvPr/>
        </p:nvSpPr>
        <p:spPr>
          <a:xfrm>
            <a:off x="0" y="2"/>
            <a:ext cx="9144000" cy="4329629"/>
          </a:xfrm>
          <a:prstGeom prst="rect">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67" tIns="34274" rIns="68567" bIns="34274" anchor="ctr" anchorCtr="0">
            <a:noAutofit/>
          </a:bodyPr>
          <a:lstStyle/>
          <a:p>
            <a:pPr algn="ctr">
              <a:buSzPts val="1800"/>
            </a:pPr>
            <a:endParaRPr sz="1400">
              <a:solidFill>
                <a:schemeClr val="lt1"/>
              </a:solidFill>
              <a:latin typeface="Calibri"/>
              <a:ea typeface="Calibri"/>
              <a:cs typeface="Calibri"/>
              <a:sym typeface="Calibri"/>
            </a:endParaRPr>
          </a:p>
        </p:txBody>
      </p:sp>
      <p:pic>
        <p:nvPicPr>
          <p:cNvPr id="639" name="Google Shape;639;p95" descr="U:\AIA&amp;BSA Stuff\AIA Materials TF\ILFI Conf\AIAWhitePaper.Capture.JPG"/>
          <p:cNvPicPr preferRelativeResize="0"/>
          <p:nvPr/>
        </p:nvPicPr>
        <p:blipFill rotWithShape="1">
          <a:blip r:embed="rId3">
            <a:alphaModFix/>
          </a:blip>
          <a:srcRect/>
          <a:stretch/>
        </p:blipFill>
        <p:spPr>
          <a:xfrm>
            <a:off x="2836547" y="148003"/>
            <a:ext cx="3681695" cy="403362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96"/>
          <p:cNvSpPr/>
          <p:nvPr/>
        </p:nvSpPr>
        <p:spPr>
          <a:xfrm>
            <a:off x="1834309" y="3824902"/>
            <a:ext cx="5983536" cy="669980"/>
          </a:xfrm>
          <a:prstGeom prst="rect">
            <a:avLst/>
          </a:prstGeom>
          <a:solidFill>
            <a:srgbClr val="FF3300"/>
          </a:solidFill>
          <a:ln>
            <a:noFill/>
          </a:ln>
        </p:spPr>
        <p:txBody>
          <a:bodyPr spcFirstLastPara="1" wrap="square" lIns="68567" tIns="34274" rIns="68567" bIns="34274" anchor="ctr" anchorCtr="0">
            <a:noAutofit/>
          </a:bodyPr>
          <a:lstStyle/>
          <a:p>
            <a:pPr algn="ctr">
              <a:buSzPts val="2310"/>
            </a:pPr>
            <a:endParaRPr sz="1700">
              <a:solidFill>
                <a:srgbClr val="FFFFFF"/>
              </a:solidFill>
              <a:latin typeface="Calibri"/>
              <a:ea typeface="Calibri"/>
              <a:cs typeface="Calibri"/>
              <a:sym typeface="Calibri"/>
            </a:endParaRPr>
          </a:p>
        </p:txBody>
      </p:sp>
      <p:sp>
        <p:nvSpPr>
          <p:cNvPr id="645" name="Google Shape;645;p96"/>
          <p:cNvSpPr txBox="1">
            <a:spLocks noGrp="1"/>
          </p:cNvSpPr>
          <p:nvPr>
            <p:ph type="title"/>
          </p:nvPr>
        </p:nvSpPr>
        <p:spPr>
          <a:xfrm>
            <a:off x="2002958" y="3777249"/>
            <a:ext cx="6498670" cy="717634"/>
          </a:xfrm>
          <a:prstGeom prst="rect">
            <a:avLst/>
          </a:prstGeom>
          <a:noFill/>
          <a:ln>
            <a:noFill/>
          </a:ln>
        </p:spPr>
        <p:txBody>
          <a:bodyPr spcFirstLastPara="1" wrap="square" lIns="68567" tIns="34274" rIns="68567" bIns="34274" anchor="ctr" anchorCtr="0">
            <a:noAutofit/>
          </a:bodyPr>
          <a:lstStyle/>
          <a:p>
            <a:pPr>
              <a:buClr>
                <a:schemeClr val="lt1"/>
              </a:buClr>
              <a:buSzPts val="3600"/>
            </a:pPr>
            <a:r>
              <a:rPr lang="en-US" sz="2700">
                <a:solidFill>
                  <a:schemeClr val="lt1"/>
                </a:solidFill>
              </a:rPr>
              <a:t>Best Practices</a:t>
            </a:r>
            <a:endParaRPr/>
          </a:p>
        </p:txBody>
      </p:sp>
      <p:pic>
        <p:nvPicPr>
          <p:cNvPr id="646" name="Google Shape;646;p96" descr="U:\Greenbuild2016\Crossing.shutterstock_392181772.jpg"/>
          <p:cNvPicPr preferRelativeResize="0"/>
          <p:nvPr/>
        </p:nvPicPr>
        <p:blipFill rotWithShape="1">
          <a:blip r:embed="rId3">
            <a:alphaModFix/>
          </a:blip>
          <a:srcRect l="3558" t="9403" r="2350" b="-9403"/>
          <a:stretch/>
        </p:blipFill>
        <p:spPr>
          <a:xfrm>
            <a:off x="1834309" y="175447"/>
            <a:ext cx="5983536" cy="4037640"/>
          </a:xfrm>
          <a:prstGeom prst="rect">
            <a:avLst/>
          </a:prstGeom>
          <a:noFill/>
          <a:ln>
            <a:noFill/>
          </a:ln>
        </p:spPr>
      </p:pic>
      <p:sp>
        <p:nvSpPr>
          <p:cNvPr id="647" name="Google Shape;647;p96"/>
          <p:cNvSpPr txBox="1"/>
          <p:nvPr/>
        </p:nvSpPr>
        <p:spPr>
          <a:xfrm>
            <a:off x="2026737" y="234396"/>
            <a:ext cx="5598682" cy="4119590"/>
          </a:xfrm>
          <a:prstGeom prst="rect">
            <a:avLst/>
          </a:prstGeom>
          <a:noFill/>
          <a:ln>
            <a:noFill/>
          </a:ln>
        </p:spPr>
        <p:txBody>
          <a:bodyPr spcFirstLastPara="1" wrap="square" lIns="41905" tIns="41905" rIns="41905" bIns="41905" anchor="ctr" anchorCtr="0">
            <a:noAutofit/>
          </a:bodyPr>
          <a:lstStyle/>
          <a:p>
            <a:pPr>
              <a:buSzPts val="2400"/>
            </a:pPr>
            <a:r>
              <a:rPr lang="en-US" sz="1800" b="1">
                <a:solidFill>
                  <a:schemeClr val="dk1"/>
                </a:solidFill>
              </a:rPr>
              <a:t>Be UNAMBIGUOUS </a:t>
            </a:r>
            <a:endParaRPr/>
          </a:p>
          <a:p>
            <a:pPr>
              <a:buSzPts val="2400"/>
            </a:pPr>
            <a:r>
              <a:rPr lang="en-US" sz="1800" b="1">
                <a:solidFill>
                  <a:schemeClr val="dk1"/>
                </a:solidFill>
              </a:rPr>
              <a:t>about your intent </a:t>
            </a:r>
            <a:endParaRPr sz="1800" b="1">
              <a:solidFill>
                <a:schemeClr val="dk1"/>
              </a:solidFill>
            </a:endParaRPr>
          </a:p>
          <a:p>
            <a:pPr>
              <a:buSzPts val="2400"/>
            </a:pPr>
            <a:endParaRPr sz="1800" b="1">
              <a:solidFill>
                <a:schemeClr val="dk1"/>
              </a:solidFill>
            </a:endParaRPr>
          </a:p>
          <a:p>
            <a:pPr>
              <a:buSzPts val="2400"/>
            </a:pPr>
            <a:r>
              <a:rPr lang="en-US" sz="1800" b="1">
                <a:solidFill>
                  <a:schemeClr val="dk1"/>
                </a:solidFill>
              </a:rPr>
              <a:t>Use recognized 3</a:t>
            </a:r>
            <a:r>
              <a:rPr lang="en-US" sz="1800" b="1" baseline="30000">
                <a:solidFill>
                  <a:schemeClr val="dk1"/>
                </a:solidFill>
              </a:rPr>
              <a:t>rd</a:t>
            </a:r>
            <a:r>
              <a:rPr lang="en-US" sz="1800" b="1">
                <a:solidFill>
                  <a:schemeClr val="dk1"/>
                </a:solidFill>
              </a:rPr>
              <a:t> party documents</a:t>
            </a:r>
            <a:endParaRPr/>
          </a:p>
          <a:p>
            <a:pPr>
              <a:buSzPts val="2400"/>
            </a:pPr>
            <a:endParaRPr sz="1800" b="1">
              <a:solidFill>
                <a:schemeClr val="dk1"/>
              </a:solidFill>
            </a:endParaRPr>
          </a:p>
          <a:p>
            <a:pPr>
              <a:buSzPts val="2400"/>
            </a:pPr>
            <a:r>
              <a:rPr lang="en-US" sz="1800" b="1">
                <a:solidFill>
                  <a:schemeClr val="dk1"/>
                </a:solidFill>
              </a:rPr>
              <a:t>Present materials content as one factor AMONG MANY</a:t>
            </a:r>
            <a:endParaRPr/>
          </a:p>
          <a:p>
            <a:pPr>
              <a:buSzPts val="2400"/>
            </a:pPr>
            <a:endParaRPr sz="1800" b="1">
              <a:solidFill>
                <a:schemeClr val="dk1"/>
              </a:solidFill>
            </a:endParaRPr>
          </a:p>
          <a:p>
            <a:pPr>
              <a:buSzPts val="2400"/>
            </a:pPr>
            <a:r>
              <a:rPr lang="en-US" sz="1800" b="1">
                <a:solidFill>
                  <a:schemeClr val="dk1"/>
                </a:solidFill>
              </a:rPr>
              <a:t>Make NO GUARANTEES re: actual materials content</a:t>
            </a:r>
            <a:endParaRPr/>
          </a:p>
          <a:p>
            <a:pPr>
              <a:buSzPts val="2400"/>
            </a:pPr>
            <a:endParaRPr sz="1800" b="1">
              <a:solidFill>
                <a:schemeClr val="dk1"/>
              </a:solidFill>
            </a:endParaRPr>
          </a:p>
          <a:p>
            <a:pPr>
              <a:buSzPts val="2400"/>
            </a:pPr>
            <a:r>
              <a:rPr lang="en-US" sz="1800" b="1">
                <a:solidFill>
                  <a:schemeClr val="dk1"/>
                </a:solidFill>
              </a:rPr>
              <a:t>Do NOT claim to have expertise you don’t have</a:t>
            </a:r>
            <a:endParaRPr sz="1800" b="1">
              <a:solidFill>
                <a:schemeClr val="dk1"/>
              </a:solidFill>
            </a:endParaRPr>
          </a:p>
          <a:p>
            <a:pPr>
              <a:buSzPts val="3080"/>
            </a:pPr>
            <a:endParaRPr sz="2300" b="1">
              <a:solidFill>
                <a:schemeClr val="dk1"/>
              </a:solidFill>
            </a:endParaRPr>
          </a:p>
          <a:p>
            <a:pPr>
              <a:buSzPts val="3080"/>
            </a:pPr>
            <a:endParaRPr sz="2300">
              <a:solidFill>
                <a:schemeClr val="dk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7"/>
          <p:cNvSpPr/>
          <p:nvPr/>
        </p:nvSpPr>
        <p:spPr>
          <a:xfrm>
            <a:off x="1834309" y="3824902"/>
            <a:ext cx="5983536" cy="669980"/>
          </a:xfrm>
          <a:prstGeom prst="rect">
            <a:avLst/>
          </a:prstGeom>
          <a:solidFill>
            <a:srgbClr val="FF3300"/>
          </a:solidFill>
          <a:ln>
            <a:noFill/>
          </a:ln>
        </p:spPr>
        <p:txBody>
          <a:bodyPr spcFirstLastPara="1" wrap="square" lIns="68567" tIns="34274" rIns="68567" bIns="34274" anchor="ctr" anchorCtr="0">
            <a:noAutofit/>
          </a:bodyPr>
          <a:lstStyle/>
          <a:p>
            <a:pPr algn="ctr">
              <a:buSzPts val="2310"/>
            </a:pPr>
            <a:endParaRPr sz="1700">
              <a:solidFill>
                <a:srgbClr val="FFFFFF"/>
              </a:solidFill>
              <a:latin typeface="Calibri"/>
              <a:ea typeface="Calibri"/>
              <a:cs typeface="Calibri"/>
              <a:sym typeface="Calibri"/>
            </a:endParaRPr>
          </a:p>
        </p:txBody>
      </p:sp>
      <p:sp>
        <p:nvSpPr>
          <p:cNvPr id="653" name="Google Shape;653;p97"/>
          <p:cNvSpPr txBox="1">
            <a:spLocks noGrp="1"/>
          </p:cNvSpPr>
          <p:nvPr>
            <p:ph type="title"/>
          </p:nvPr>
        </p:nvSpPr>
        <p:spPr>
          <a:xfrm>
            <a:off x="2002958" y="3777249"/>
            <a:ext cx="6498670" cy="717634"/>
          </a:xfrm>
          <a:prstGeom prst="rect">
            <a:avLst/>
          </a:prstGeom>
          <a:noFill/>
          <a:ln>
            <a:noFill/>
          </a:ln>
        </p:spPr>
        <p:txBody>
          <a:bodyPr spcFirstLastPara="1" wrap="square" lIns="68567" tIns="34274" rIns="68567" bIns="34274" anchor="ctr" anchorCtr="0">
            <a:noAutofit/>
          </a:bodyPr>
          <a:lstStyle/>
          <a:p>
            <a:pPr>
              <a:buClr>
                <a:schemeClr val="lt1"/>
              </a:buClr>
              <a:buSzPts val="3600"/>
            </a:pPr>
            <a:r>
              <a:rPr lang="en-US" sz="2700">
                <a:solidFill>
                  <a:schemeClr val="lt1"/>
                </a:solidFill>
              </a:rPr>
              <a:t>Best Practices</a:t>
            </a:r>
            <a:endParaRPr/>
          </a:p>
        </p:txBody>
      </p:sp>
      <p:pic>
        <p:nvPicPr>
          <p:cNvPr id="654" name="Google Shape;654;p97" descr="U:\Greenbuild2016\Crossing.shutterstock_392181772.jpg"/>
          <p:cNvPicPr preferRelativeResize="0"/>
          <p:nvPr/>
        </p:nvPicPr>
        <p:blipFill rotWithShape="1">
          <a:blip r:embed="rId3">
            <a:alphaModFix/>
          </a:blip>
          <a:srcRect l="3558" t="9403" r="2350" b="-9403"/>
          <a:stretch/>
        </p:blipFill>
        <p:spPr>
          <a:xfrm>
            <a:off x="1834309" y="175447"/>
            <a:ext cx="5983536" cy="4037640"/>
          </a:xfrm>
          <a:prstGeom prst="rect">
            <a:avLst/>
          </a:prstGeom>
          <a:noFill/>
          <a:ln>
            <a:noFill/>
          </a:ln>
        </p:spPr>
      </p:pic>
      <p:sp>
        <p:nvSpPr>
          <p:cNvPr id="655" name="Google Shape;655;p97"/>
          <p:cNvSpPr txBox="1"/>
          <p:nvPr/>
        </p:nvSpPr>
        <p:spPr>
          <a:xfrm>
            <a:off x="2026737" y="1065394"/>
            <a:ext cx="5598682" cy="2457596"/>
          </a:xfrm>
          <a:prstGeom prst="rect">
            <a:avLst/>
          </a:prstGeom>
          <a:noFill/>
          <a:ln>
            <a:noFill/>
          </a:ln>
        </p:spPr>
        <p:txBody>
          <a:bodyPr spcFirstLastPara="1" wrap="square" lIns="41905" tIns="41905" rIns="41905" bIns="41905" anchor="ctr" anchorCtr="0">
            <a:noAutofit/>
          </a:bodyPr>
          <a:lstStyle/>
          <a:p>
            <a:pPr>
              <a:buSzPts val="4800"/>
            </a:pPr>
            <a:r>
              <a:rPr lang="en-US" sz="3600" b="1">
                <a:solidFill>
                  <a:schemeClr val="dk1"/>
                </a:solidFill>
              </a:rPr>
              <a:t>“We are unable to evaluate whether or not there is a risk of harm.”</a:t>
            </a:r>
            <a:endParaRPr/>
          </a:p>
          <a:p>
            <a:pPr>
              <a:buSzPts val="3080"/>
            </a:pPr>
            <a:endParaRPr sz="2300" b="1">
              <a:solidFill>
                <a:schemeClr val="dk1"/>
              </a:solidFill>
            </a:endParaRPr>
          </a:p>
          <a:p>
            <a:pPr>
              <a:buSzPts val="3080"/>
            </a:pPr>
            <a:endParaRPr sz="2300">
              <a:solidFill>
                <a:schemeClr val="dk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98"/>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endParaRPr/>
          </a:p>
        </p:txBody>
      </p:sp>
      <p:pic>
        <p:nvPicPr>
          <p:cNvPr id="661" name="Google Shape;661;p98" descr="http://alpinedailyplanet.typepad.com/.a/6a0133f2e9fdbf970b01a73db4d0fe970d-pi"/>
          <p:cNvPicPr preferRelativeResize="0"/>
          <p:nvPr/>
        </p:nvPicPr>
        <p:blipFill rotWithShape="1">
          <a:blip r:embed="rId3">
            <a:alphaModFix/>
          </a:blip>
          <a:srcRect l="149" r="243"/>
          <a:stretch/>
        </p:blipFill>
        <p:spPr>
          <a:xfrm>
            <a:off x="1480679" y="198305"/>
            <a:ext cx="6182643" cy="417123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9"/>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Resources</a:t>
            </a:r>
            <a:endParaRPr b="1"/>
          </a:p>
        </p:txBody>
      </p:sp>
      <p:sp>
        <p:nvSpPr>
          <p:cNvPr id="667" name="Google Shape;667;p99"/>
          <p:cNvSpPr txBox="1">
            <a:spLocks noGrp="1"/>
          </p:cNvSpPr>
          <p:nvPr>
            <p:ph type="body" idx="1"/>
          </p:nvPr>
        </p:nvSpPr>
        <p:spPr>
          <a:xfrm>
            <a:off x="679910" y="1268016"/>
            <a:ext cx="7784181" cy="2193342"/>
          </a:xfrm>
          <a:prstGeom prst="rect">
            <a:avLst/>
          </a:prstGeom>
          <a:noFill/>
          <a:ln>
            <a:noFill/>
          </a:ln>
        </p:spPr>
        <p:txBody>
          <a:bodyPr spcFirstLastPara="1" wrap="square" lIns="68567" tIns="68567" rIns="68567" bIns="68567" anchor="t" anchorCtr="0">
            <a:noAutofit/>
          </a:bodyPr>
          <a:lstStyle/>
          <a:p>
            <a:r>
              <a:rPr lang="en-US" sz="1500"/>
              <a:t>Healthier Hospitals Initiative: </a:t>
            </a:r>
            <a:r>
              <a:rPr lang="en-US" sz="1500" u="sng">
                <a:solidFill>
                  <a:schemeClr val="hlink"/>
                </a:solidFill>
                <a:hlinkClick r:id="rId3"/>
              </a:rPr>
              <a:t>http://healthierhospitals.org/</a:t>
            </a:r>
            <a:r>
              <a:rPr lang="en-US" sz="1500"/>
              <a:t> </a:t>
            </a:r>
            <a:endParaRPr/>
          </a:p>
          <a:p>
            <a:r>
              <a:rPr lang="en-US" sz="1500"/>
              <a:t>Healthy Building Network: </a:t>
            </a:r>
            <a:r>
              <a:rPr lang="en-US" sz="1500" u="sng">
                <a:solidFill>
                  <a:schemeClr val="hlink"/>
                </a:solidFill>
                <a:hlinkClick r:id="rId4"/>
              </a:rPr>
              <a:t>https://healthybuilding.net/</a:t>
            </a:r>
            <a:endParaRPr sz="1500"/>
          </a:p>
          <a:p>
            <a:r>
              <a:rPr lang="en-US" sz="1500"/>
              <a:t>HPD Collaborative:  </a:t>
            </a:r>
            <a:r>
              <a:rPr lang="en-US" sz="1500" u="sng">
                <a:solidFill>
                  <a:schemeClr val="hlink"/>
                </a:solidFill>
                <a:hlinkClick r:id="rId5"/>
              </a:rPr>
              <a:t>https://www.hpd-collaborative.org/</a:t>
            </a:r>
            <a:endParaRPr sz="1500" u="sng"/>
          </a:p>
          <a:p>
            <a:r>
              <a:rPr lang="en-US" sz="1500"/>
              <a:t>Six Classes:  </a:t>
            </a:r>
            <a:r>
              <a:rPr lang="en-US" sz="1500" u="sng">
                <a:solidFill>
                  <a:schemeClr val="hlink"/>
                </a:solidFill>
                <a:hlinkClick r:id="rId6"/>
              </a:rPr>
              <a:t>http://www.sixclasses.org/</a:t>
            </a:r>
            <a:r>
              <a:rPr lang="en-US" sz="1500"/>
              <a:t> </a:t>
            </a:r>
            <a:endParaRPr/>
          </a:p>
          <a:p>
            <a:r>
              <a:rPr lang="en-US" sz="1500"/>
              <a:t>P+W Precautionary list:  </a:t>
            </a:r>
            <a:r>
              <a:rPr lang="en-US" sz="1500" u="sng">
                <a:solidFill>
                  <a:schemeClr val="hlink"/>
                </a:solidFill>
                <a:hlinkClick r:id="rId7"/>
              </a:rPr>
              <a:t>https://transparency.perkinswill.com/lists/precautionary-list</a:t>
            </a:r>
            <a:r>
              <a:rPr lang="en-US" sz="1500"/>
              <a:t> </a:t>
            </a:r>
            <a:endParaRPr/>
          </a:p>
          <a:p>
            <a:r>
              <a:rPr lang="en-US" sz="1500"/>
              <a:t>Declare:  </a:t>
            </a:r>
            <a:r>
              <a:rPr lang="en-US" sz="1500" u="sng">
                <a:solidFill>
                  <a:schemeClr val="hlink"/>
                </a:solidFill>
                <a:hlinkClick r:id="rId8"/>
              </a:rPr>
              <a:t>https://living-future.org/declare/</a:t>
            </a:r>
            <a:endParaRPr sz="1500"/>
          </a:p>
          <a:p>
            <a:r>
              <a:rPr lang="en-US" sz="1500"/>
              <a:t>C2C: </a:t>
            </a:r>
            <a:r>
              <a:rPr lang="en-US" sz="1500" u="sng">
                <a:solidFill>
                  <a:schemeClr val="hlink"/>
                </a:solidFill>
                <a:hlinkClick r:id="rId9"/>
              </a:rPr>
              <a:t>https://www.c2ccertified.org/</a:t>
            </a:r>
            <a:endParaRPr sz="1500"/>
          </a:p>
          <a:p>
            <a:pPr marL="38099" indent="0">
              <a:buNone/>
            </a:pPr>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6"/>
          <p:cNvSpPr txBox="1"/>
          <p:nvPr/>
        </p:nvSpPr>
        <p:spPr>
          <a:xfrm>
            <a:off x="330373" y="114181"/>
            <a:ext cx="6172200" cy="536972"/>
          </a:xfrm>
          <a:prstGeom prst="rect">
            <a:avLst/>
          </a:prstGeom>
          <a:noFill/>
          <a:ln>
            <a:noFill/>
          </a:ln>
        </p:spPr>
        <p:txBody>
          <a:bodyPr spcFirstLastPara="1" wrap="square" lIns="68567" tIns="34274" rIns="68567" bIns="34274" anchor="t" anchorCtr="0">
            <a:noAutofit/>
          </a:bodyPr>
          <a:lstStyle/>
          <a:p>
            <a:r>
              <a:rPr lang="en-US" sz="2700">
                <a:solidFill>
                  <a:srgbClr val="7F7F7F"/>
                </a:solidFill>
              </a:rPr>
              <a:t>Questions?</a:t>
            </a:r>
            <a:endParaRPr/>
          </a:p>
        </p:txBody>
      </p:sp>
      <p:sp>
        <p:nvSpPr>
          <p:cNvPr id="169" name="Google Shape;169;p36"/>
          <p:cNvSpPr txBox="1"/>
          <p:nvPr/>
        </p:nvSpPr>
        <p:spPr>
          <a:xfrm>
            <a:off x="330376" y="1069157"/>
            <a:ext cx="4318501" cy="3015372"/>
          </a:xfrm>
          <a:prstGeom prst="rect">
            <a:avLst/>
          </a:prstGeom>
          <a:noFill/>
          <a:ln>
            <a:noFill/>
          </a:ln>
        </p:spPr>
        <p:txBody>
          <a:bodyPr spcFirstLastPara="1" wrap="square" lIns="68567" tIns="34274" rIns="68567" bIns="34274" anchor="t" anchorCtr="0">
            <a:noAutofit/>
          </a:bodyPr>
          <a:lstStyle/>
          <a:p>
            <a:pPr>
              <a:buSzPts val="2700"/>
            </a:pPr>
            <a:r>
              <a:rPr lang="en-US" sz="2000"/>
              <a:t>Submit a question to the moderator via the chat box.</a:t>
            </a:r>
            <a:endParaRPr/>
          </a:p>
          <a:p>
            <a:pPr>
              <a:spcBef>
                <a:spcPts val="405"/>
              </a:spcBef>
              <a:buSzPts val="2700"/>
            </a:pPr>
            <a:endParaRPr sz="2000"/>
          </a:p>
          <a:p>
            <a:pPr>
              <a:spcBef>
                <a:spcPts val="405"/>
              </a:spcBef>
              <a:buSzPts val="2700"/>
            </a:pPr>
            <a:r>
              <a:rPr lang="en-US" sz="2000"/>
              <a:t>Content-related questions will be answered during the Q&amp;A portion at the end as time allows. </a:t>
            </a:r>
            <a:endParaRPr/>
          </a:p>
          <a:p>
            <a:pPr>
              <a:spcBef>
                <a:spcPts val="405"/>
              </a:spcBef>
              <a:buSzPts val="2700"/>
            </a:pPr>
            <a:endParaRPr sz="2000"/>
          </a:p>
          <a:p>
            <a:pPr>
              <a:spcBef>
                <a:spcPts val="405"/>
              </a:spcBef>
              <a:buSzPts val="2700"/>
            </a:pPr>
            <a:r>
              <a:rPr lang="en-US" sz="2000"/>
              <a:t>Tech support questions will be answered by AIA staff promptly.</a:t>
            </a:r>
            <a:endParaRPr/>
          </a:p>
        </p:txBody>
      </p:sp>
      <p:pic>
        <p:nvPicPr>
          <p:cNvPr id="170" name="Google Shape;170;p36"/>
          <p:cNvPicPr preferRelativeResize="0"/>
          <p:nvPr/>
        </p:nvPicPr>
        <p:blipFill rotWithShape="1">
          <a:blip r:embed="rId3">
            <a:alphaModFix/>
          </a:blip>
          <a:srcRect/>
          <a:stretch/>
        </p:blipFill>
        <p:spPr>
          <a:xfrm>
            <a:off x="6061672" y="1017967"/>
            <a:ext cx="1957388" cy="1900238"/>
          </a:xfrm>
          <a:prstGeom prst="rect">
            <a:avLst/>
          </a:prstGeom>
          <a:noFill/>
          <a:ln w="9525" cap="flat" cmpd="sng">
            <a:solidFill>
              <a:srgbClr val="4F81BD"/>
            </a:solidFill>
            <a:prstDash val="solid"/>
            <a:miter lim="800000"/>
            <a:headEnd type="none" w="sm" len="sm"/>
            <a:tailEnd type="none" w="sm" len="sm"/>
          </a:ln>
        </p:spPr>
      </p:pic>
      <p:cxnSp>
        <p:nvCxnSpPr>
          <p:cNvPr id="171" name="Google Shape;171;p36"/>
          <p:cNvCxnSpPr/>
          <p:nvPr/>
        </p:nvCxnSpPr>
        <p:spPr>
          <a:xfrm>
            <a:off x="4563908" y="1464153"/>
            <a:ext cx="1200150" cy="0"/>
          </a:xfrm>
          <a:prstGeom prst="straightConnector1">
            <a:avLst/>
          </a:prstGeom>
          <a:noFill/>
          <a:ln w="5715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Tree>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xmlns:p14="http://schemas.microsoft.com/office/powerpoint/2010/main" spd="slow" advClick="0" advTm="20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00"/>
          <p:cNvSpPr txBox="1">
            <a:spLocks noGrp="1"/>
          </p:cNvSpPr>
          <p:nvPr>
            <p:ph type="title"/>
          </p:nvPr>
        </p:nvSpPr>
        <p:spPr>
          <a:xfrm>
            <a:off x="628650" y="273844"/>
            <a:ext cx="7886700" cy="994172"/>
          </a:xfrm>
          <a:prstGeom prst="rect">
            <a:avLst/>
          </a:prstGeom>
          <a:noFill/>
          <a:ln>
            <a:noFill/>
          </a:ln>
        </p:spPr>
        <p:txBody>
          <a:bodyPr spcFirstLastPara="1" wrap="square" lIns="68567" tIns="34274" rIns="68567" bIns="34274" anchor="ctr" anchorCtr="0">
            <a:noAutofit/>
          </a:bodyPr>
          <a:lstStyle/>
          <a:p>
            <a:r>
              <a:rPr lang="en-US" b="1"/>
              <a:t>Contact Information</a:t>
            </a:r>
            <a:endParaRPr b="1"/>
          </a:p>
        </p:txBody>
      </p:sp>
      <p:sp>
        <p:nvSpPr>
          <p:cNvPr id="673" name="Google Shape;673;p100"/>
          <p:cNvSpPr txBox="1">
            <a:spLocks noGrp="1"/>
          </p:cNvSpPr>
          <p:nvPr>
            <p:ph type="body" idx="1"/>
          </p:nvPr>
        </p:nvSpPr>
        <p:spPr>
          <a:xfrm>
            <a:off x="628650" y="1369220"/>
            <a:ext cx="7886700" cy="2910681"/>
          </a:xfrm>
          <a:prstGeom prst="rect">
            <a:avLst/>
          </a:prstGeom>
          <a:noFill/>
          <a:ln>
            <a:noFill/>
          </a:ln>
        </p:spPr>
        <p:txBody>
          <a:bodyPr spcFirstLastPara="1" wrap="square" lIns="68567" tIns="34274" rIns="68567" bIns="34274" anchor="t" anchorCtr="0">
            <a:noAutofit/>
          </a:bodyPr>
          <a:lstStyle/>
          <a:p>
            <a:pPr marL="188589" indent="-168826">
              <a:lnSpc>
                <a:spcPct val="60000"/>
              </a:lnSpc>
              <a:spcBef>
                <a:spcPts val="0"/>
              </a:spcBef>
              <a:buClr>
                <a:srgbClr val="14355D"/>
              </a:buClr>
              <a:buSzPts val="2000"/>
            </a:pPr>
            <a:r>
              <a:rPr lang="en-US" sz="1500" b="1"/>
              <a:t>Jean Hansen, FIIDA, LEED Fellow, CID, WELL AP, EDAC, AAHD</a:t>
            </a:r>
            <a:endParaRPr sz="1500" b="1"/>
          </a:p>
          <a:p>
            <a:pPr marL="0" indent="0">
              <a:lnSpc>
                <a:spcPct val="60000"/>
              </a:lnSpc>
              <a:spcBef>
                <a:spcPts val="900"/>
              </a:spcBef>
              <a:buClr>
                <a:srgbClr val="14355D"/>
              </a:buClr>
              <a:buSzPts val="2415"/>
              <a:buNone/>
            </a:pPr>
            <a:r>
              <a:rPr lang="en-US" sz="1500"/>
              <a:t>	</a:t>
            </a:r>
            <a:r>
              <a:rPr lang="en-US" sz="1500" u="sng">
                <a:solidFill>
                  <a:schemeClr val="hlink"/>
                </a:solidFill>
              </a:rPr>
              <a:t>jean.hansen@hdrinc.com</a:t>
            </a:r>
            <a:endParaRPr sz="1500" u="sng">
              <a:solidFill>
                <a:schemeClr val="hlink"/>
              </a:solidFill>
            </a:endParaRPr>
          </a:p>
          <a:p>
            <a:pPr marL="188589" indent="-73592">
              <a:lnSpc>
                <a:spcPct val="60000"/>
              </a:lnSpc>
              <a:spcBef>
                <a:spcPts val="0"/>
              </a:spcBef>
              <a:buClr>
                <a:srgbClr val="14355D"/>
              </a:buClr>
              <a:buSzPts val="2415"/>
              <a:buNone/>
            </a:pPr>
            <a:endParaRPr sz="1500"/>
          </a:p>
          <a:p>
            <a:pPr marL="188589" indent="-168826">
              <a:lnSpc>
                <a:spcPct val="60000"/>
              </a:lnSpc>
              <a:spcBef>
                <a:spcPts val="450"/>
              </a:spcBef>
              <a:buClr>
                <a:srgbClr val="14355D"/>
              </a:buClr>
              <a:buSzPts val="2000"/>
            </a:pPr>
            <a:r>
              <a:rPr lang="en-US" sz="1500" b="1"/>
              <a:t>Anne Hicks Harney, FAIA, LEED Fellow</a:t>
            </a:r>
            <a:endParaRPr sz="1500" b="1"/>
          </a:p>
          <a:p>
            <a:pPr marL="0" indent="0">
              <a:lnSpc>
                <a:spcPct val="60000"/>
              </a:lnSpc>
              <a:spcBef>
                <a:spcPts val="900"/>
              </a:spcBef>
              <a:buNone/>
            </a:pPr>
            <a:r>
              <a:rPr lang="en-US" sz="1500" b="1"/>
              <a:t>	</a:t>
            </a:r>
            <a:r>
              <a:rPr lang="en-US" sz="1500" u="sng">
                <a:solidFill>
                  <a:schemeClr val="hlink"/>
                </a:solidFill>
                <a:hlinkClick r:id="rId3"/>
              </a:rPr>
              <a:t>anne@longgreenspecs.com</a:t>
            </a:r>
            <a:endParaRPr sz="1500" u="sng"/>
          </a:p>
          <a:p>
            <a:pPr marL="0" indent="0">
              <a:lnSpc>
                <a:spcPct val="60000"/>
              </a:lnSpc>
              <a:spcBef>
                <a:spcPts val="0"/>
              </a:spcBef>
              <a:buNone/>
            </a:pPr>
            <a:endParaRPr sz="1500" u="sng">
              <a:solidFill>
                <a:schemeClr val="hlink"/>
              </a:solidFill>
              <a:hlinkClick r:id="rId3"/>
            </a:endParaRPr>
          </a:p>
          <a:p>
            <a:pPr marL="188589" indent="-168826">
              <a:lnSpc>
                <a:spcPct val="60000"/>
              </a:lnSpc>
              <a:spcBef>
                <a:spcPts val="450"/>
              </a:spcBef>
              <a:buClr>
                <a:srgbClr val="14355D"/>
              </a:buClr>
              <a:buSzPts val="2000"/>
            </a:pPr>
            <a:r>
              <a:rPr lang="en-US" sz="1500" b="1"/>
              <a:t>Tanya Mejia, Assoc. AIA, AICP, LEED AP BD+C, WELL AP</a:t>
            </a:r>
            <a:endParaRPr sz="1500"/>
          </a:p>
          <a:p>
            <a:pPr marL="0" indent="0">
              <a:lnSpc>
                <a:spcPct val="80000"/>
              </a:lnSpc>
              <a:spcBef>
                <a:spcPts val="900"/>
              </a:spcBef>
              <a:buSzPts val="2405"/>
              <a:buNone/>
            </a:pPr>
            <a:r>
              <a:rPr lang="en-US" sz="1500"/>
              <a:t>	</a:t>
            </a:r>
            <a:r>
              <a:rPr lang="en-US" sz="1500" u="sng">
                <a:solidFill>
                  <a:schemeClr val="hlink"/>
                </a:solidFill>
                <a:hlinkClick r:id="rId4"/>
              </a:rPr>
              <a:t>t.mejia@perkinseastman.com</a:t>
            </a:r>
            <a:endParaRPr sz="1500" u="sng"/>
          </a:p>
          <a:p>
            <a:pPr marL="188589" indent="-73592">
              <a:lnSpc>
                <a:spcPct val="60000"/>
              </a:lnSpc>
              <a:spcBef>
                <a:spcPts val="0"/>
              </a:spcBef>
              <a:buClr>
                <a:srgbClr val="14355D"/>
              </a:buClr>
              <a:buSzPts val="2415"/>
              <a:buNone/>
            </a:pPr>
            <a:endParaRPr sz="1500"/>
          </a:p>
          <a:p>
            <a:pPr marL="171446" indent="-152159">
              <a:lnSpc>
                <a:spcPct val="80000"/>
              </a:lnSpc>
              <a:spcBef>
                <a:spcPts val="450"/>
              </a:spcBef>
              <a:buSzPts val="2000"/>
            </a:pPr>
            <a:r>
              <a:rPr lang="en-US" sz="1500" b="1"/>
              <a:t>Susan Kaplan, CCS, LEED AP BD+C</a:t>
            </a:r>
            <a:endParaRPr sz="1500"/>
          </a:p>
          <a:p>
            <a:pPr marL="0" indent="0">
              <a:lnSpc>
                <a:spcPct val="80000"/>
              </a:lnSpc>
              <a:spcBef>
                <a:spcPts val="900"/>
              </a:spcBef>
              <a:buSzPts val="2405"/>
              <a:buNone/>
            </a:pPr>
            <a:r>
              <a:rPr lang="en-US" sz="1500"/>
              <a:t>	</a:t>
            </a:r>
            <a:r>
              <a:rPr lang="en-US" sz="1500" u="sng">
                <a:solidFill>
                  <a:schemeClr val="hlink"/>
                </a:solidFill>
              </a:rPr>
              <a:t>skaplan@hlw.com</a:t>
            </a:r>
            <a:endParaRPr sz="1500" u="sng">
              <a:solidFill>
                <a:schemeClr val="hlink"/>
              </a:solidFill>
            </a:endParaRPr>
          </a:p>
          <a:p>
            <a:pPr marL="0" indent="0">
              <a:lnSpc>
                <a:spcPct val="80000"/>
              </a:lnSpc>
              <a:buSzPts val="2590"/>
              <a:buNone/>
            </a:pPr>
            <a:r>
              <a:rPr lang="en-US" sz="1500"/>
              <a:t> </a:t>
            </a:r>
            <a:endParaRPr sz="150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8"/>
        <p:cNvGrpSpPr/>
        <p:nvPr/>
      </p:nvGrpSpPr>
      <p:grpSpPr>
        <a:xfrm>
          <a:off x="0" y="0"/>
          <a:ext cx="0" cy="0"/>
          <a:chOff x="0" y="0"/>
          <a:chExt cx="0" cy="0"/>
        </a:xfrm>
      </p:grpSpPr>
      <p:sp>
        <p:nvSpPr>
          <p:cNvPr id="679" name="Google Shape;679;p101"/>
          <p:cNvSpPr txBox="1"/>
          <p:nvPr/>
        </p:nvSpPr>
        <p:spPr>
          <a:xfrm>
            <a:off x="675542" y="0"/>
            <a:ext cx="7747488" cy="857250"/>
          </a:xfrm>
          <a:prstGeom prst="rect">
            <a:avLst/>
          </a:prstGeom>
          <a:noFill/>
          <a:ln>
            <a:noFill/>
          </a:ln>
        </p:spPr>
        <p:txBody>
          <a:bodyPr spcFirstLastPara="1" wrap="square" lIns="68567" tIns="34274" rIns="68567" bIns="34274" anchor="ctr" anchorCtr="0">
            <a:noAutofit/>
          </a:bodyPr>
          <a:lstStyle/>
          <a:p>
            <a:pPr>
              <a:buSzPts val="3600"/>
            </a:pPr>
            <a:r>
              <a:rPr lang="en-US" sz="2700"/>
              <a:t>Time for Questions and Comments</a:t>
            </a:r>
            <a:endParaRPr/>
          </a:p>
        </p:txBody>
      </p:sp>
      <p:sp>
        <p:nvSpPr>
          <p:cNvPr id="680" name="Google Shape;680;p101"/>
          <p:cNvSpPr txBox="1"/>
          <p:nvPr/>
        </p:nvSpPr>
        <p:spPr>
          <a:xfrm>
            <a:off x="4832059" y="3355269"/>
            <a:ext cx="3504156" cy="877162"/>
          </a:xfrm>
          <a:prstGeom prst="rect">
            <a:avLst/>
          </a:prstGeom>
          <a:noFill/>
          <a:ln>
            <a:noFill/>
          </a:ln>
        </p:spPr>
        <p:txBody>
          <a:bodyPr spcFirstLastPara="1" wrap="square" lIns="68567" tIns="34274" rIns="68567" bIns="34274" anchor="t" anchorCtr="0">
            <a:noAutofit/>
          </a:bodyPr>
          <a:lstStyle/>
          <a:p>
            <a:r>
              <a:rPr lang="en-US" sz="2100" b="1"/>
              <a:t>Moderator</a:t>
            </a:r>
            <a:endParaRPr/>
          </a:p>
          <a:p>
            <a:r>
              <a:rPr lang="en-US" sz="2100" b="1"/>
              <a:t>Rita Ho, LEED AP</a:t>
            </a:r>
            <a:endParaRPr sz="2100"/>
          </a:p>
          <a:p>
            <a:endParaRPr/>
          </a:p>
        </p:txBody>
      </p:sp>
      <p:sp>
        <p:nvSpPr>
          <p:cNvPr id="681" name="Google Shape;681;p101"/>
          <p:cNvSpPr/>
          <p:nvPr/>
        </p:nvSpPr>
        <p:spPr>
          <a:xfrm>
            <a:off x="461623" y="1250043"/>
            <a:ext cx="5050178" cy="1731242"/>
          </a:xfrm>
          <a:prstGeom prst="rect">
            <a:avLst/>
          </a:prstGeom>
          <a:noFill/>
          <a:ln>
            <a:noFill/>
          </a:ln>
        </p:spPr>
        <p:txBody>
          <a:bodyPr spcFirstLastPara="1" wrap="square" lIns="68567" tIns="34274" rIns="68567" bIns="34274" anchor="t" anchorCtr="0">
            <a:noAutofit/>
          </a:bodyPr>
          <a:lstStyle/>
          <a:p>
            <a:pPr algn="ctr"/>
            <a:r>
              <a:rPr lang="en-US" sz="10800" b="1" dirty="0">
                <a:solidFill>
                  <a:schemeClr val="bg1">
                    <a:lumMod val="85000"/>
                  </a:schemeClr>
                </a:solidFill>
              </a:rPr>
              <a:t>???-!!!</a:t>
            </a:r>
            <a:endParaRPr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6"/>
        <p:cNvGrpSpPr/>
        <p:nvPr/>
      </p:nvGrpSpPr>
      <p:grpSpPr>
        <a:xfrm>
          <a:off x="0" y="0"/>
          <a:ext cx="0" cy="0"/>
          <a:chOff x="0" y="0"/>
          <a:chExt cx="0" cy="0"/>
        </a:xfrm>
      </p:grpSpPr>
      <p:sp>
        <p:nvSpPr>
          <p:cNvPr id="687" name="Google Shape;687;p102"/>
          <p:cNvSpPr txBox="1"/>
          <p:nvPr/>
        </p:nvSpPr>
        <p:spPr>
          <a:xfrm>
            <a:off x="457200" y="0"/>
            <a:ext cx="8229600" cy="857250"/>
          </a:xfrm>
          <a:prstGeom prst="rect">
            <a:avLst/>
          </a:prstGeom>
          <a:noFill/>
          <a:ln>
            <a:noFill/>
          </a:ln>
        </p:spPr>
        <p:txBody>
          <a:bodyPr spcFirstLastPara="1" wrap="square" lIns="68567" tIns="34274" rIns="68567" bIns="34274" anchor="ctr" anchorCtr="0">
            <a:noAutofit/>
          </a:bodyPr>
          <a:lstStyle/>
          <a:p>
            <a:pPr>
              <a:buSzPts val="3600"/>
            </a:pPr>
            <a:r>
              <a:rPr lang="en-US" sz="2700"/>
              <a:t>CES Credit</a:t>
            </a:r>
            <a:endParaRPr sz="2700"/>
          </a:p>
        </p:txBody>
      </p:sp>
      <p:sp>
        <p:nvSpPr>
          <p:cNvPr id="688" name="Google Shape;688;p102"/>
          <p:cNvSpPr txBox="1"/>
          <p:nvPr/>
        </p:nvSpPr>
        <p:spPr>
          <a:xfrm>
            <a:off x="457200" y="755968"/>
            <a:ext cx="8229600" cy="3794603"/>
          </a:xfrm>
          <a:prstGeom prst="rect">
            <a:avLst/>
          </a:prstGeom>
          <a:noFill/>
          <a:ln>
            <a:noFill/>
          </a:ln>
        </p:spPr>
        <p:txBody>
          <a:bodyPr spcFirstLastPara="1" wrap="square" lIns="68567" tIns="34274" rIns="68567" bIns="34274" anchor="t" anchorCtr="0">
            <a:noAutofit/>
          </a:bodyPr>
          <a:lstStyle/>
          <a:p>
            <a:pPr>
              <a:lnSpc>
                <a:spcPct val="80000"/>
              </a:lnSpc>
              <a:buSzPts val="2867"/>
            </a:pPr>
            <a:r>
              <a:rPr lang="en-US" sz="2200" dirty="0">
                <a:solidFill>
                  <a:srgbClr val="0065B0"/>
                </a:solidFill>
              </a:rPr>
              <a:t>All attendees are eligible to receive:</a:t>
            </a:r>
            <a:r>
              <a:rPr lang="en-US" sz="2200" dirty="0"/>
              <a:t/>
            </a:r>
            <a:br>
              <a:rPr lang="en-US" sz="2200" dirty="0"/>
            </a:br>
            <a:r>
              <a:rPr lang="en-US" sz="2200" dirty="0">
                <a:solidFill>
                  <a:srgbClr val="0065B0"/>
                </a:solidFill>
              </a:rPr>
              <a:t>1.0 HSW/CEU (AIA continuing education) </a:t>
            </a:r>
            <a:endParaRPr dirty="0"/>
          </a:p>
          <a:p>
            <a:pPr>
              <a:lnSpc>
                <a:spcPct val="80000"/>
              </a:lnSpc>
              <a:spcBef>
                <a:spcPts val="1350"/>
              </a:spcBef>
              <a:buSzPts val="2867"/>
            </a:pPr>
            <a:r>
              <a:rPr lang="en-US" sz="2200" dirty="0"/>
              <a:t>Attendees at your site can submit for credit by individually completing the webinar’s survey and report form. </a:t>
            </a:r>
            <a:r>
              <a:rPr lang="en-US" sz="2200" dirty="0">
                <a:solidFill>
                  <a:srgbClr val="FF0000"/>
                </a:solidFill>
              </a:rPr>
              <a:t>The survey closes </a:t>
            </a:r>
            <a:r>
              <a:rPr lang="en-US" sz="2200" b="1" dirty="0">
                <a:solidFill>
                  <a:srgbClr val="FF0000"/>
                </a:solidFill>
              </a:rPr>
              <a:t>Friday,</a:t>
            </a:r>
            <a:r>
              <a:rPr lang="en-US" sz="1900" b="1" dirty="0">
                <a:solidFill>
                  <a:srgbClr val="FF0000"/>
                </a:solidFill>
              </a:rPr>
              <a:t> </a:t>
            </a:r>
            <a:r>
              <a:rPr lang="en-US" sz="3600" b="1" dirty="0">
                <a:solidFill>
                  <a:schemeClr val="dk1"/>
                </a:solidFill>
              </a:rPr>
              <a:t>February 15, 2019 </a:t>
            </a:r>
            <a:r>
              <a:rPr lang="en-US" sz="2200" dirty="0">
                <a:solidFill>
                  <a:srgbClr val="FF0000"/>
                </a:solidFill>
              </a:rPr>
              <a:t>at 12:30 am EDT.</a:t>
            </a:r>
            <a:endParaRPr dirty="0"/>
          </a:p>
          <a:p>
            <a:pPr>
              <a:lnSpc>
                <a:spcPct val="80000"/>
              </a:lnSpc>
              <a:spcBef>
                <a:spcPts val="1350"/>
              </a:spcBef>
              <a:buSzPts val="2867"/>
            </a:pPr>
            <a:r>
              <a:rPr lang="en-US" sz="2200" dirty="0">
                <a:solidFill>
                  <a:srgbClr val="0065B0"/>
                </a:solidFill>
              </a:rPr>
              <a:t>The URL to the webinar survey/form </a:t>
            </a:r>
            <a:r>
              <a:rPr lang="en-US" sz="2200" u="sng" dirty="0">
                <a:solidFill>
                  <a:schemeClr val="hlink"/>
                </a:solidFill>
              </a:rPr>
              <a:t>https://</a:t>
            </a:r>
            <a:r>
              <a:rPr lang="en-US" sz="2200" u="sng" dirty="0" err="1">
                <a:solidFill>
                  <a:schemeClr val="hlink"/>
                </a:solidFill>
              </a:rPr>
              <a:t>www.research.net</a:t>
            </a:r>
            <a:r>
              <a:rPr lang="en-US" sz="2200" u="sng" dirty="0">
                <a:solidFill>
                  <a:schemeClr val="hlink"/>
                </a:solidFill>
              </a:rPr>
              <a:t>/r/AAH1901</a:t>
            </a:r>
            <a:r>
              <a:rPr lang="en-US" sz="1900" b="1" dirty="0">
                <a:solidFill>
                  <a:srgbClr val="00B0F0"/>
                </a:solidFill>
              </a:rPr>
              <a:t> </a:t>
            </a:r>
            <a:r>
              <a:rPr lang="en-US" sz="2200" dirty="0">
                <a:solidFill>
                  <a:srgbClr val="0065B0"/>
                </a:solidFill>
              </a:rPr>
              <a:t>will be emailed to the person who registered your site. </a:t>
            </a:r>
            <a:endParaRPr dirty="0"/>
          </a:p>
          <a:p>
            <a:pPr>
              <a:lnSpc>
                <a:spcPct val="80000"/>
              </a:lnSpc>
              <a:spcBef>
                <a:spcPts val="1800"/>
              </a:spcBef>
              <a:buSzPts val="2867"/>
            </a:pPr>
            <a:r>
              <a:rPr lang="en-US" sz="2200" dirty="0"/>
              <a:t>More continuing education questions?  Email . . . </a:t>
            </a:r>
            <a:r>
              <a:rPr lang="en-US" sz="2200" u="sng" dirty="0">
                <a:solidFill>
                  <a:schemeClr val="hlink"/>
                </a:solidFill>
                <a:hlinkClick r:id="rId3"/>
              </a:rPr>
              <a:t>knowledgecommunities@aia.org</a:t>
            </a:r>
            <a:r>
              <a:rPr lang="en-US" sz="2200" dirty="0"/>
              <a:t>. </a:t>
            </a:r>
            <a:endParaRPr dirty="0"/>
          </a:p>
          <a:p>
            <a:pPr marL="257162" indent="-133816">
              <a:lnSpc>
                <a:spcPct val="80000"/>
              </a:lnSpc>
              <a:spcBef>
                <a:spcPts val="1739"/>
              </a:spcBef>
              <a:buSzPts val="2590"/>
            </a:pPr>
            <a:endParaRPr sz="1900" dirty="0"/>
          </a:p>
        </p:txBody>
      </p:sp>
    </p:spTree>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xmlns:p14="http://schemas.microsoft.com/office/powerpoint/2010/main" spd="slow" advClick="0" advTm="25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sp>
        <p:nvSpPr>
          <p:cNvPr id="694" name="Google Shape;694;p103"/>
          <p:cNvSpPr txBox="1"/>
          <p:nvPr/>
        </p:nvSpPr>
        <p:spPr>
          <a:xfrm>
            <a:off x="366965" y="0"/>
            <a:ext cx="8410073" cy="857250"/>
          </a:xfrm>
          <a:prstGeom prst="rect">
            <a:avLst/>
          </a:prstGeom>
          <a:noFill/>
          <a:ln>
            <a:noFill/>
          </a:ln>
        </p:spPr>
        <p:txBody>
          <a:bodyPr spcFirstLastPara="1" wrap="square" lIns="68567" tIns="34274" rIns="68567" bIns="34274" anchor="ctr" anchorCtr="0">
            <a:noAutofit/>
          </a:bodyPr>
          <a:lstStyle/>
          <a:p>
            <a:pPr>
              <a:buSzPts val="3600"/>
            </a:pPr>
            <a:r>
              <a:rPr lang="en-US" sz="2700"/>
              <a:t>Join us at The Academy of Architecture for Health!</a:t>
            </a:r>
            <a:endParaRPr sz="2700" b="1"/>
          </a:p>
        </p:txBody>
      </p:sp>
      <p:sp>
        <p:nvSpPr>
          <p:cNvPr id="695" name="Google Shape;695;p103"/>
          <p:cNvSpPr txBox="1"/>
          <p:nvPr/>
        </p:nvSpPr>
        <p:spPr>
          <a:xfrm>
            <a:off x="366965" y="751973"/>
            <a:ext cx="8410073" cy="3642054"/>
          </a:xfrm>
          <a:prstGeom prst="rect">
            <a:avLst/>
          </a:prstGeom>
          <a:noFill/>
          <a:ln>
            <a:noFill/>
          </a:ln>
        </p:spPr>
        <p:txBody>
          <a:bodyPr spcFirstLastPara="1" wrap="square" lIns="68567" tIns="34274" rIns="68567" bIns="34274" anchor="t" anchorCtr="0">
            <a:noAutofit/>
          </a:bodyPr>
          <a:lstStyle/>
          <a:p>
            <a:pPr>
              <a:buSzPts val="2700"/>
            </a:pPr>
            <a:r>
              <a:rPr lang="en-US" sz="2000" b="1"/>
              <a:t>•	Receive Academy Update newsletters </a:t>
            </a:r>
            <a:endParaRPr/>
          </a:p>
          <a:p>
            <a:pPr>
              <a:spcBef>
                <a:spcPts val="450"/>
              </a:spcBef>
              <a:buSzPts val="2700"/>
            </a:pPr>
            <a:r>
              <a:rPr lang="en-US" sz="2000" b="1"/>
              <a:t>•	Access to resources </a:t>
            </a:r>
            <a:endParaRPr/>
          </a:p>
          <a:p>
            <a:pPr marL="557185" lvl="1" indent="-257162">
              <a:lnSpc>
                <a:spcPct val="120000"/>
              </a:lnSpc>
              <a:spcBef>
                <a:spcPts val="450"/>
              </a:spcBef>
              <a:buSzPts val="2000"/>
              <a:buFont typeface="Noto Sans Symbols"/>
              <a:buChar char="✓"/>
            </a:pPr>
            <a:r>
              <a:rPr lang="en-US" sz="1500">
                <a:solidFill>
                  <a:srgbClr val="0065B0"/>
                </a:solidFill>
              </a:rPr>
              <a:t>Knowledge Repository</a:t>
            </a:r>
            <a:endParaRPr/>
          </a:p>
          <a:p>
            <a:pPr marL="557185" lvl="1" indent="-257162">
              <a:lnSpc>
                <a:spcPct val="120000"/>
              </a:lnSpc>
              <a:spcBef>
                <a:spcPts val="450"/>
              </a:spcBef>
              <a:buSzPts val="2000"/>
              <a:buFont typeface="Noto Sans Symbols"/>
              <a:buChar char="✓"/>
            </a:pPr>
            <a:r>
              <a:rPr lang="en-US" sz="1500">
                <a:solidFill>
                  <a:srgbClr val="0065B0"/>
                </a:solidFill>
              </a:rPr>
              <a:t>Webinars</a:t>
            </a:r>
            <a:endParaRPr/>
          </a:p>
          <a:p>
            <a:pPr marL="557185" lvl="1" indent="-257162">
              <a:lnSpc>
                <a:spcPct val="120000"/>
              </a:lnSpc>
              <a:spcBef>
                <a:spcPts val="450"/>
              </a:spcBef>
              <a:buSzPts val="2000"/>
              <a:buFont typeface="Noto Sans Symbols"/>
              <a:buChar char="✓"/>
            </a:pPr>
            <a:r>
              <a:rPr lang="en-US" sz="1500">
                <a:solidFill>
                  <a:srgbClr val="0065B0"/>
                </a:solidFill>
              </a:rPr>
              <a:t>Award programs</a:t>
            </a:r>
            <a:endParaRPr/>
          </a:p>
          <a:p>
            <a:pPr marL="557185" lvl="1" indent="-257162">
              <a:lnSpc>
                <a:spcPct val="120000"/>
              </a:lnSpc>
              <a:spcBef>
                <a:spcPts val="450"/>
              </a:spcBef>
              <a:buSzPts val="2000"/>
              <a:buFont typeface="Noto Sans Symbols"/>
              <a:buChar char="✓"/>
            </a:pPr>
            <a:r>
              <a:rPr lang="en-US" sz="1500">
                <a:solidFill>
                  <a:srgbClr val="0065B0"/>
                </a:solidFill>
              </a:rPr>
              <a:t>Scholarships, Fellowships</a:t>
            </a:r>
            <a:endParaRPr/>
          </a:p>
          <a:p>
            <a:pPr marL="557185" lvl="1" indent="-257162">
              <a:lnSpc>
                <a:spcPct val="120000"/>
              </a:lnSpc>
              <a:spcBef>
                <a:spcPts val="450"/>
              </a:spcBef>
              <a:buSzPts val="2000"/>
              <a:buFont typeface="Noto Sans Symbols"/>
              <a:buChar char="✓"/>
            </a:pPr>
            <a:r>
              <a:rPr lang="en-US" sz="1500">
                <a:solidFill>
                  <a:srgbClr val="0065B0"/>
                </a:solidFill>
              </a:rPr>
              <a:t>Emerging professionals benefits</a:t>
            </a:r>
            <a:endParaRPr/>
          </a:p>
          <a:p>
            <a:pPr marL="557185" lvl="1" indent="-257162">
              <a:lnSpc>
                <a:spcPct val="120000"/>
              </a:lnSpc>
              <a:spcBef>
                <a:spcPts val="450"/>
              </a:spcBef>
              <a:buSzPts val="2000"/>
              <a:buFont typeface="Noto Sans Symbols"/>
              <a:buChar char="✓"/>
            </a:pPr>
            <a:r>
              <a:rPr lang="en-US" sz="1500">
                <a:solidFill>
                  <a:srgbClr val="0065B0"/>
                </a:solidFill>
              </a:rPr>
              <a:t>National and regional conferences and events</a:t>
            </a:r>
            <a:endParaRPr/>
          </a:p>
          <a:p>
            <a:pPr marL="557185" lvl="1" indent="-257162">
              <a:lnSpc>
                <a:spcPct val="120000"/>
              </a:lnSpc>
              <a:spcBef>
                <a:spcPts val="450"/>
              </a:spcBef>
              <a:buSzPts val="2000"/>
              <a:buFont typeface="Noto Sans Symbols"/>
              <a:buChar char="✓"/>
            </a:pPr>
            <a:r>
              <a:rPr lang="en-US" sz="1500">
                <a:solidFill>
                  <a:srgbClr val="0065B0"/>
                </a:solidFill>
              </a:rPr>
              <a:t>Social media, publications, blogs and Twitter </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0"/>
        <p:cNvGrpSpPr/>
        <p:nvPr/>
      </p:nvGrpSpPr>
      <p:grpSpPr>
        <a:xfrm>
          <a:off x="0" y="0"/>
          <a:ext cx="0" cy="0"/>
          <a:chOff x="0" y="0"/>
          <a:chExt cx="0" cy="0"/>
        </a:xfrm>
      </p:grpSpPr>
      <p:sp>
        <p:nvSpPr>
          <p:cNvPr id="701" name="Google Shape;701;p104"/>
          <p:cNvSpPr txBox="1"/>
          <p:nvPr/>
        </p:nvSpPr>
        <p:spPr>
          <a:xfrm>
            <a:off x="457200" y="-8324"/>
            <a:ext cx="8229600" cy="857250"/>
          </a:xfrm>
          <a:prstGeom prst="rect">
            <a:avLst/>
          </a:prstGeom>
          <a:noFill/>
          <a:ln>
            <a:noFill/>
          </a:ln>
        </p:spPr>
        <p:txBody>
          <a:bodyPr spcFirstLastPara="1" wrap="square" lIns="68567" tIns="34274" rIns="68567" bIns="34274" anchor="ctr" anchorCtr="0">
            <a:noAutofit/>
          </a:bodyPr>
          <a:lstStyle/>
          <a:p>
            <a:pPr>
              <a:buSzPts val="3600"/>
            </a:pPr>
            <a:r>
              <a:rPr lang="en-US" sz="2700"/>
              <a:t>To join us or update your account go to . . .</a:t>
            </a:r>
            <a:endParaRPr/>
          </a:p>
        </p:txBody>
      </p:sp>
      <p:pic>
        <p:nvPicPr>
          <p:cNvPr id="702" name="Google Shape;702;p104"/>
          <p:cNvPicPr preferRelativeResize="0"/>
          <p:nvPr/>
        </p:nvPicPr>
        <p:blipFill rotWithShape="1">
          <a:blip r:embed="rId3">
            <a:alphaModFix/>
          </a:blip>
          <a:srcRect/>
          <a:stretch/>
        </p:blipFill>
        <p:spPr>
          <a:xfrm>
            <a:off x="1654411" y="1105708"/>
            <a:ext cx="6031723" cy="3163202"/>
          </a:xfrm>
          <a:prstGeom prst="rect">
            <a:avLst/>
          </a:prstGeom>
          <a:noFill/>
          <a:ln>
            <a:noFill/>
          </a:ln>
        </p:spPr>
      </p:pic>
      <p:sp>
        <p:nvSpPr>
          <p:cNvPr id="703" name="Google Shape;703;p104"/>
          <p:cNvSpPr txBox="1"/>
          <p:nvPr/>
        </p:nvSpPr>
        <p:spPr>
          <a:xfrm>
            <a:off x="457202" y="667130"/>
            <a:ext cx="2609491" cy="438581"/>
          </a:xfrm>
          <a:prstGeom prst="rect">
            <a:avLst/>
          </a:prstGeom>
          <a:solidFill>
            <a:srgbClr val="FFFF00"/>
          </a:solidFill>
          <a:ln>
            <a:noFill/>
          </a:ln>
        </p:spPr>
        <p:txBody>
          <a:bodyPr spcFirstLastPara="1" wrap="square" lIns="68567" tIns="34274" rIns="68567" bIns="34274" anchor="t" anchorCtr="0">
            <a:noAutofit/>
          </a:bodyPr>
          <a:lstStyle/>
          <a:p>
            <a:r>
              <a:rPr lang="en-US" sz="2400" b="1"/>
              <a:t>www.aia.org/aah</a:t>
            </a:r>
            <a:endParaRPr/>
          </a:p>
        </p:txBody>
      </p:sp>
      <p:cxnSp>
        <p:nvCxnSpPr>
          <p:cNvPr id="704" name="Google Shape;704;p104"/>
          <p:cNvCxnSpPr/>
          <p:nvPr/>
        </p:nvCxnSpPr>
        <p:spPr>
          <a:xfrm rot="10800000">
            <a:off x="6845968" y="4180468"/>
            <a:ext cx="208604" cy="138500"/>
          </a:xfrm>
          <a:prstGeom prst="straightConnector1">
            <a:avLst/>
          </a:prstGeom>
          <a:noFill/>
          <a:ln w="635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05" name="Google Shape;705;p104"/>
          <p:cNvSpPr txBox="1"/>
          <p:nvPr/>
        </p:nvSpPr>
        <p:spPr>
          <a:xfrm>
            <a:off x="7144809" y="4180470"/>
            <a:ext cx="1600714" cy="438581"/>
          </a:xfrm>
          <a:prstGeom prst="rect">
            <a:avLst/>
          </a:prstGeom>
          <a:solidFill>
            <a:srgbClr val="FFFF00"/>
          </a:solidFill>
          <a:ln>
            <a:noFill/>
          </a:ln>
        </p:spPr>
        <p:txBody>
          <a:bodyPr spcFirstLastPara="1" wrap="square" lIns="68567" tIns="34274" rIns="68567" bIns="34274" anchor="t" anchorCtr="0">
            <a:noAutofit/>
          </a:bodyPr>
          <a:lstStyle/>
          <a:p>
            <a:r>
              <a:rPr lang="en-US" sz="2400"/>
              <a:t>Click here </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xmlns:p14="http://schemas.microsoft.com/office/powerpoint/2010/mai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0"/>
        <p:cNvGrpSpPr/>
        <p:nvPr/>
      </p:nvGrpSpPr>
      <p:grpSpPr>
        <a:xfrm>
          <a:off x="0" y="0"/>
          <a:ext cx="0" cy="0"/>
          <a:chOff x="0" y="0"/>
          <a:chExt cx="0" cy="0"/>
        </a:xfrm>
      </p:grpSpPr>
      <p:sp>
        <p:nvSpPr>
          <p:cNvPr id="711" name="Google Shape;711;p105"/>
          <p:cNvSpPr txBox="1"/>
          <p:nvPr/>
        </p:nvSpPr>
        <p:spPr>
          <a:xfrm>
            <a:off x="492370" y="0"/>
            <a:ext cx="8229600" cy="857250"/>
          </a:xfrm>
          <a:prstGeom prst="rect">
            <a:avLst/>
          </a:prstGeom>
          <a:noFill/>
          <a:ln>
            <a:noFill/>
          </a:ln>
        </p:spPr>
        <p:txBody>
          <a:bodyPr spcFirstLastPara="1" wrap="square" lIns="68567" tIns="34274" rIns="68567" bIns="34274" anchor="ctr" anchorCtr="0">
            <a:noAutofit/>
          </a:bodyPr>
          <a:lstStyle/>
          <a:p>
            <a:pPr>
              <a:buSzPts val="3600"/>
            </a:pPr>
            <a:r>
              <a:rPr lang="en-US" sz="2700"/>
              <a:t>Upcoming Webinars* </a:t>
            </a:r>
            <a:endParaRPr sz="2700"/>
          </a:p>
        </p:txBody>
      </p:sp>
      <p:graphicFrame>
        <p:nvGraphicFramePr>
          <p:cNvPr id="712" name="Google Shape;712;p105"/>
          <p:cNvGraphicFramePr/>
          <p:nvPr/>
        </p:nvGraphicFramePr>
        <p:xfrm>
          <a:off x="492370" y="629177"/>
          <a:ext cx="8229600" cy="3193521"/>
        </p:xfrm>
        <a:graphic>
          <a:graphicData uri="http://schemas.openxmlformats.org/drawingml/2006/table">
            <a:tbl>
              <a:tblPr>
                <a:noFill/>
                <a:tableStyleId>{F9341B65-6578-4497-957E-6B04AF3FF591}</a:tableStyleId>
              </a:tblPr>
              <a:tblGrid>
                <a:gridCol w="704869"/>
                <a:gridCol w="2817150"/>
                <a:gridCol w="4707581"/>
              </a:tblGrid>
              <a:tr h="368046">
                <a:tc>
                  <a:txBody>
                    <a:bodyPr/>
                    <a:lstStyle/>
                    <a:p>
                      <a:pPr marL="0" marR="0" lvl="0" indent="0" algn="ctr" rtl="0">
                        <a:lnSpc>
                          <a:spcPct val="115000"/>
                        </a:lnSpc>
                        <a:spcBef>
                          <a:spcPts val="0"/>
                        </a:spcBef>
                        <a:spcAft>
                          <a:spcPts val="0"/>
                        </a:spcAft>
                        <a:buNone/>
                      </a:pPr>
                      <a:r>
                        <a:rPr lang="en-US" sz="2100" b="1" u="none" strike="noStrike" cap="none">
                          <a:latin typeface="Calibri"/>
                          <a:ea typeface="Calibri"/>
                          <a:cs typeface="Calibri"/>
                          <a:sym typeface="Calibri"/>
                        </a:rPr>
                        <a:t>Date</a:t>
                      </a:r>
                      <a:endParaRPr sz="2100" u="none" strike="noStrike" cap="none">
                        <a:latin typeface="Calibri"/>
                        <a:ea typeface="Calibri"/>
                        <a:cs typeface="Calibri"/>
                        <a:sym typeface="Calibri"/>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None/>
                      </a:pPr>
                      <a:r>
                        <a:rPr lang="en-US" sz="2100" b="1" u="none" strike="noStrike" cap="none">
                          <a:latin typeface="Calibri"/>
                          <a:ea typeface="Calibri"/>
                          <a:cs typeface="Calibri"/>
                          <a:sym typeface="Calibri"/>
                        </a:rPr>
                        <a:t>Series</a:t>
                      </a:r>
                      <a:endParaRPr sz="2100" u="none" strike="noStrike" cap="none">
                        <a:latin typeface="Calibri"/>
                        <a:ea typeface="Calibri"/>
                        <a:cs typeface="Calibri"/>
                        <a:sym typeface="Calibri"/>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15000"/>
                        </a:lnSpc>
                        <a:spcBef>
                          <a:spcPts val="0"/>
                        </a:spcBef>
                        <a:spcAft>
                          <a:spcPts val="0"/>
                        </a:spcAft>
                        <a:buClr>
                          <a:srgbClr val="000000"/>
                        </a:buClr>
                        <a:buSzPts val="2800"/>
                        <a:buFont typeface="Arial"/>
                        <a:buNone/>
                      </a:pPr>
                      <a:r>
                        <a:rPr lang="en-US" sz="2100" b="1" u="none" strike="noStrike" cap="none">
                          <a:latin typeface="Calibri"/>
                          <a:ea typeface="Calibri"/>
                          <a:cs typeface="Calibri"/>
                          <a:sym typeface="Calibri"/>
                        </a:rPr>
                        <a:t>Topic</a:t>
                      </a:r>
                      <a:endParaRPr sz="2100" u="none" strike="noStrike" cap="none">
                        <a:latin typeface="Calibri"/>
                        <a:ea typeface="Calibri"/>
                        <a:cs typeface="Calibri"/>
                        <a:sym typeface="Calibri"/>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r>
              <a:tr h="1072875">
                <a:tc>
                  <a:txBody>
                    <a:bodyPr/>
                    <a:lstStyle/>
                    <a:p>
                      <a:pPr marL="0" marR="0" lvl="0" indent="0" algn="ctr" rtl="0">
                        <a:lnSpc>
                          <a:spcPct val="100000"/>
                        </a:lnSpc>
                        <a:spcBef>
                          <a:spcPts val="0"/>
                        </a:spcBef>
                        <a:spcAft>
                          <a:spcPts val="0"/>
                        </a:spcAft>
                        <a:buClr>
                          <a:srgbClr val="0070C0"/>
                        </a:buClr>
                        <a:buSzPts val="2800"/>
                        <a:buFont typeface="Arial"/>
                        <a:buNone/>
                      </a:pPr>
                      <a:r>
                        <a:rPr lang="en-US" sz="2100" b="1" i="0" u="none" strike="noStrike" cap="none">
                          <a:solidFill>
                            <a:srgbClr val="0070C0"/>
                          </a:solidFill>
                          <a:latin typeface="Arial Narrow"/>
                          <a:ea typeface="Arial Narrow"/>
                          <a:cs typeface="Arial Narrow"/>
                          <a:sym typeface="Arial Narrow"/>
                        </a:rPr>
                        <a:t>03/12</a:t>
                      </a:r>
                      <a:endParaRPr sz="2100" b="1" i="0" u="none" strike="noStrike" cap="none">
                        <a:solidFill>
                          <a:srgbClr val="0070C0"/>
                        </a:solidFill>
                        <a:latin typeface="Arial Narrow"/>
                        <a:ea typeface="Arial Narrow"/>
                        <a:cs typeface="Arial Narrow"/>
                        <a:sym typeface="Arial Narrow"/>
                      </a:endParaRPr>
                    </a:p>
                  </a:txBody>
                  <a:tcPr marL="5719" marR="5719" marT="5719"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2800"/>
                        <a:buFont typeface="Arial"/>
                        <a:buNone/>
                      </a:pPr>
                      <a:r>
                        <a:rPr lang="en-US" sz="2100" b="1" i="0" u="none" strike="noStrike" cap="none">
                          <a:solidFill>
                            <a:srgbClr val="0070C0"/>
                          </a:solidFill>
                          <a:latin typeface="Arial Narrow"/>
                          <a:ea typeface="Arial Narrow"/>
                          <a:cs typeface="Arial Narrow"/>
                          <a:sym typeface="Arial Narrow"/>
                        </a:rPr>
                        <a:t>HC 101 Series</a:t>
                      </a:r>
                      <a:endParaRPr sz="2100" b="1" i="0" u="none" strike="noStrike" cap="none">
                        <a:solidFill>
                          <a:srgbClr val="0070C0"/>
                        </a:solidFill>
                        <a:latin typeface="Arial Narrow"/>
                        <a:ea typeface="Arial Narrow"/>
                        <a:cs typeface="Arial Narrow"/>
                        <a:sym typeface="Arial Narrow"/>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2100" b="1" i="0" u="none" strike="noStrike" cap="none">
                          <a:solidFill>
                            <a:schemeClr val="dk1"/>
                          </a:solidFill>
                          <a:latin typeface="Arial Narrow"/>
                          <a:ea typeface="Arial Narrow"/>
                          <a:cs typeface="Arial Narrow"/>
                          <a:sym typeface="Arial Narrow"/>
                        </a:rPr>
                        <a:t>From Ancillary to Essential:</a:t>
                      </a:r>
                      <a:endParaRPr sz="1100"/>
                    </a:p>
                    <a:p>
                      <a:pPr marL="0" marR="0" lvl="0" indent="0" algn="l" rtl="0">
                        <a:lnSpc>
                          <a:spcPct val="100000"/>
                        </a:lnSpc>
                        <a:spcBef>
                          <a:spcPts val="0"/>
                        </a:spcBef>
                        <a:spcAft>
                          <a:spcPts val="0"/>
                        </a:spcAft>
                        <a:buNone/>
                      </a:pPr>
                      <a:r>
                        <a:rPr lang="en-US" sz="2100" b="1" i="0" u="none" strike="noStrike" cap="none">
                          <a:solidFill>
                            <a:schemeClr val="dk1"/>
                          </a:solidFill>
                          <a:latin typeface="Arial Narrow"/>
                          <a:ea typeface="Arial Narrow"/>
                          <a:cs typeface="Arial Narrow"/>
                          <a:sym typeface="Arial Narrow"/>
                        </a:rPr>
                        <a:t>Technology’s New Role in Healthcare Design Operations</a:t>
                      </a:r>
                      <a:endParaRPr sz="2100" b="1" i="0" u="none" strike="noStrike" cap="none">
                        <a:solidFill>
                          <a:schemeClr val="dk1"/>
                        </a:solidFill>
                        <a:latin typeface="Arial Narrow"/>
                        <a:ea typeface="Arial Narrow"/>
                        <a:cs typeface="Arial Narrow"/>
                        <a:sym typeface="Arial Narrow"/>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1079494">
                <a:tc>
                  <a:txBody>
                    <a:bodyPr/>
                    <a:lstStyle/>
                    <a:p>
                      <a:pPr marL="0" marR="0" lvl="0" indent="0" algn="ctr" rtl="0">
                        <a:lnSpc>
                          <a:spcPct val="100000"/>
                        </a:lnSpc>
                        <a:spcBef>
                          <a:spcPts val="0"/>
                        </a:spcBef>
                        <a:spcAft>
                          <a:spcPts val="0"/>
                        </a:spcAft>
                        <a:buClr>
                          <a:srgbClr val="0070C0"/>
                        </a:buClr>
                        <a:buSzPts val="2800"/>
                        <a:buFont typeface="Arial"/>
                        <a:buNone/>
                      </a:pPr>
                      <a:r>
                        <a:rPr lang="en-US" sz="2100" b="1" i="0" u="none" strike="noStrike" cap="none">
                          <a:solidFill>
                            <a:srgbClr val="0070C0"/>
                          </a:solidFill>
                          <a:latin typeface="Arial Narrow"/>
                          <a:ea typeface="Arial Narrow"/>
                          <a:cs typeface="Arial Narrow"/>
                          <a:sym typeface="Arial Narrow"/>
                        </a:rPr>
                        <a:t>04/09</a:t>
                      </a:r>
                      <a:endParaRPr sz="2100" b="1" i="0" u="none" strike="noStrike" cap="none">
                        <a:solidFill>
                          <a:srgbClr val="0070C0"/>
                        </a:solidFill>
                        <a:latin typeface="Arial Narrow"/>
                        <a:ea typeface="Arial Narrow"/>
                        <a:cs typeface="Arial Narrow"/>
                        <a:sym typeface="Arial Narrow"/>
                      </a:endParaRPr>
                    </a:p>
                  </a:txBody>
                  <a:tcPr marL="5719" marR="5719" marT="5719"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2800"/>
                        <a:buFont typeface="Arial"/>
                        <a:buNone/>
                      </a:pPr>
                      <a:r>
                        <a:rPr lang="en-US" sz="2100" b="1" i="0" u="none" strike="noStrike" cap="none">
                          <a:solidFill>
                            <a:srgbClr val="0070C0"/>
                          </a:solidFill>
                          <a:latin typeface="Arial Narrow"/>
                          <a:ea typeface="Arial Narrow"/>
                          <a:cs typeface="Arial Narrow"/>
                          <a:sym typeface="Arial Narrow"/>
                        </a:rPr>
                        <a:t>Beyond the Basics Series</a:t>
                      </a:r>
                      <a:endParaRPr sz="2100" b="1" i="0" u="none" strike="noStrike" cap="none">
                        <a:solidFill>
                          <a:srgbClr val="0070C0"/>
                        </a:solidFill>
                        <a:latin typeface="Arial Narrow"/>
                        <a:ea typeface="Arial Narrow"/>
                        <a:cs typeface="Arial Narrow"/>
                        <a:sym typeface="Arial Narrow"/>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100" b="1" i="0" u="none" strike="noStrike" cap="none">
                          <a:solidFill>
                            <a:schemeClr val="dk1"/>
                          </a:solidFill>
                          <a:latin typeface="Arial Narrow"/>
                          <a:ea typeface="Arial Narrow"/>
                          <a:cs typeface="Arial Narrow"/>
                          <a:sym typeface="Arial Narrow"/>
                        </a:rPr>
                        <a:t>AAH/Center for Health-Design Knowledge Repository:</a:t>
                      </a:r>
                      <a:endParaRPr sz="1100"/>
                    </a:p>
                    <a:p>
                      <a:pPr marL="0" marR="0" lvl="0" indent="0" algn="l" rtl="0">
                        <a:lnSpc>
                          <a:spcPct val="100000"/>
                        </a:lnSpc>
                        <a:spcBef>
                          <a:spcPts val="0"/>
                        </a:spcBef>
                        <a:spcAft>
                          <a:spcPts val="0"/>
                        </a:spcAft>
                        <a:buClr>
                          <a:schemeClr val="dk1"/>
                        </a:buClr>
                        <a:buSzPts val="2800"/>
                        <a:buFont typeface="Arial"/>
                        <a:buNone/>
                      </a:pPr>
                      <a:r>
                        <a:rPr lang="en-US" sz="2100" b="1" i="0" u="none" strike="noStrike" cap="none">
                          <a:solidFill>
                            <a:schemeClr val="dk1"/>
                          </a:solidFill>
                          <a:latin typeface="Arial Narrow"/>
                          <a:ea typeface="Arial Narrow"/>
                          <a:cs typeface="Arial Narrow"/>
                          <a:sym typeface="Arial Narrow"/>
                        </a:rPr>
                        <a:t>How to Use and Example Application</a:t>
                      </a:r>
                      <a:endParaRPr sz="2100" b="1" i="0" u="none" strike="noStrike" cap="none">
                        <a:solidFill>
                          <a:schemeClr val="dk1"/>
                        </a:solidFill>
                        <a:latin typeface="Arial Narrow"/>
                        <a:ea typeface="Arial Narrow"/>
                        <a:cs typeface="Arial Narrow"/>
                        <a:sym typeface="Arial Narrow"/>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r h="673106">
                <a:tc>
                  <a:txBody>
                    <a:bodyPr/>
                    <a:lstStyle/>
                    <a:p>
                      <a:pPr marL="0" marR="0" lvl="0" indent="0" algn="ctr" rtl="0">
                        <a:lnSpc>
                          <a:spcPct val="100000"/>
                        </a:lnSpc>
                        <a:spcBef>
                          <a:spcPts val="0"/>
                        </a:spcBef>
                        <a:spcAft>
                          <a:spcPts val="0"/>
                        </a:spcAft>
                        <a:buClr>
                          <a:srgbClr val="0070C0"/>
                        </a:buClr>
                        <a:buSzPts val="2800"/>
                        <a:buFont typeface="Arial"/>
                        <a:buNone/>
                      </a:pPr>
                      <a:r>
                        <a:rPr lang="en-US" sz="2100" b="1" i="0" u="none" strike="noStrike" cap="none">
                          <a:solidFill>
                            <a:srgbClr val="0070C0"/>
                          </a:solidFill>
                          <a:latin typeface="Arial Narrow"/>
                          <a:ea typeface="Arial Narrow"/>
                          <a:cs typeface="Arial Narrow"/>
                          <a:sym typeface="Arial Narrow"/>
                        </a:rPr>
                        <a:t>05/14</a:t>
                      </a:r>
                      <a:endParaRPr sz="2100" b="1" i="0" u="none" strike="noStrike" cap="none">
                        <a:solidFill>
                          <a:srgbClr val="0070C0"/>
                        </a:solidFill>
                        <a:latin typeface="Arial Narrow"/>
                        <a:ea typeface="Arial Narrow"/>
                        <a:cs typeface="Arial Narrow"/>
                        <a:sym typeface="Arial Narrow"/>
                      </a:endParaRPr>
                    </a:p>
                  </a:txBody>
                  <a:tcPr marL="5719" marR="5719" marT="5719"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70C0"/>
                        </a:buClr>
                        <a:buSzPts val="2800"/>
                        <a:buFont typeface="Arial"/>
                        <a:buNone/>
                      </a:pPr>
                      <a:r>
                        <a:rPr lang="en-US" sz="2100" b="1" i="0" u="none" strike="noStrike" cap="none">
                          <a:solidFill>
                            <a:srgbClr val="0070C0"/>
                          </a:solidFill>
                          <a:latin typeface="Arial Narrow"/>
                          <a:ea typeface="Arial Narrow"/>
                          <a:cs typeface="Arial Narrow"/>
                          <a:sym typeface="Arial Narrow"/>
                        </a:rPr>
                        <a:t>HC 101 Series</a:t>
                      </a:r>
                      <a:endParaRPr sz="2100" b="1" i="0" u="none" strike="noStrike" cap="none">
                        <a:solidFill>
                          <a:srgbClr val="0070C0"/>
                        </a:solidFill>
                        <a:latin typeface="Arial Narrow"/>
                        <a:ea typeface="Arial Narrow"/>
                        <a:cs typeface="Arial Narrow"/>
                        <a:sym typeface="Arial Narrow"/>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100" b="1" i="0" u="none" strike="noStrike" cap="none" dirty="0">
                          <a:solidFill>
                            <a:schemeClr val="dk1"/>
                          </a:solidFill>
                          <a:latin typeface="Arial Narrow"/>
                          <a:ea typeface="Arial Narrow"/>
                          <a:cs typeface="Arial Narrow"/>
                          <a:sym typeface="Arial Narrow"/>
                        </a:rPr>
                        <a:t>Pharmacy Standards:</a:t>
                      </a:r>
                      <a:endParaRPr sz="1100" dirty="0"/>
                    </a:p>
                    <a:p>
                      <a:pPr marL="0" marR="0" lvl="0" indent="0" algn="l" rtl="0">
                        <a:lnSpc>
                          <a:spcPct val="100000"/>
                        </a:lnSpc>
                        <a:spcBef>
                          <a:spcPts val="0"/>
                        </a:spcBef>
                        <a:spcAft>
                          <a:spcPts val="0"/>
                        </a:spcAft>
                        <a:buClr>
                          <a:schemeClr val="dk1"/>
                        </a:buClr>
                        <a:buSzPts val="2800"/>
                        <a:buFont typeface="Arial"/>
                        <a:buNone/>
                      </a:pPr>
                      <a:r>
                        <a:rPr lang="en-US" sz="2100" b="1" i="0" u="none" strike="noStrike" cap="none" dirty="0">
                          <a:solidFill>
                            <a:schemeClr val="dk1"/>
                          </a:solidFill>
                          <a:latin typeface="Arial Narrow"/>
                          <a:ea typeface="Arial Narrow"/>
                          <a:cs typeface="Arial Narrow"/>
                          <a:sym typeface="Arial Narrow"/>
                        </a:rPr>
                        <a:t>USPS 795 &amp; 800</a:t>
                      </a:r>
                      <a:endParaRPr sz="2100" b="1" i="0" u="none" strike="noStrike" cap="none" dirty="0">
                        <a:solidFill>
                          <a:schemeClr val="dk1"/>
                        </a:solidFill>
                        <a:latin typeface="Arial Narrow"/>
                        <a:ea typeface="Arial Narrow"/>
                        <a:cs typeface="Arial Narrow"/>
                        <a:sym typeface="Arial Narrow"/>
                      </a:endParaRPr>
                    </a:p>
                  </a:txBody>
                  <a:tcPr marL="51431" marR="51431"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r>
            </a:tbl>
          </a:graphicData>
        </a:graphic>
      </p:graphicFrame>
      <p:sp>
        <p:nvSpPr>
          <p:cNvPr id="713" name="Google Shape;713;p105"/>
          <p:cNvSpPr txBox="1"/>
          <p:nvPr/>
        </p:nvSpPr>
        <p:spPr>
          <a:xfrm>
            <a:off x="2006843" y="3866483"/>
            <a:ext cx="5200650" cy="346249"/>
          </a:xfrm>
          <a:prstGeom prst="rect">
            <a:avLst/>
          </a:prstGeom>
          <a:noFill/>
          <a:ln>
            <a:noFill/>
          </a:ln>
        </p:spPr>
        <p:txBody>
          <a:bodyPr spcFirstLastPara="1" wrap="square" lIns="68567" tIns="34274" rIns="68567" bIns="34274" anchor="t" anchorCtr="0">
            <a:noAutofit/>
          </a:bodyPr>
          <a:lstStyle/>
          <a:p>
            <a:pPr algn="ctr"/>
            <a:r>
              <a:rPr lang="en-US" sz="1800"/>
              <a:t>*Dates and topics are subject to change</a:t>
            </a:r>
            <a:endParaRPr/>
          </a:p>
        </p:txBody>
      </p:sp>
      <p:sp>
        <p:nvSpPr>
          <p:cNvPr id="714" name="Google Shape;714;p105"/>
          <p:cNvSpPr txBox="1"/>
          <p:nvPr/>
        </p:nvSpPr>
        <p:spPr>
          <a:xfrm>
            <a:off x="915125" y="4152556"/>
            <a:ext cx="7384093" cy="414210"/>
          </a:xfrm>
          <a:prstGeom prst="rect">
            <a:avLst/>
          </a:prstGeom>
          <a:noFill/>
          <a:ln>
            <a:noFill/>
          </a:ln>
        </p:spPr>
        <p:txBody>
          <a:bodyPr spcFirstLastPara="1" wrap="square" lIns="68567" tIns="34274" rIns="68567" bIns="34274" anchor="t" anchorCtr="0">
            <a:noAutofit/>
          </a:bodyPr>
          <a:lstStyle/>
          <a:p>
            <a:pPr algn="ctr">
              <a:buSzPts val="2800"/>
            </a:pPr>
            <a:r>
              <a:rPr lang="en-US" sz="2100"/>
              <a:t>Visit </a:t>
            </a:r>
            <a:r>
              <a:rPr lang="en-US" sz="2100" u="sng">
                <a:solidFill>
                  <a:schemeClr val="hlink"/>
                </a:solidFill>
                <a:hlinkClick r:id="rId3"/>
              </a:rPr>
              <a:t>www.aia.org/aah</a:t>
            </a:r>
            <a:r>
              <a:rPr lang="en-US" sz="2100"/>
              <a:t> for more information and to register. </a:t>
            </a:r>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sp>
        <p:nvSpPr>
          <p:cNvPr id="176" name="Google Shape;176;p37"/>
          <p:cNvSpPr txBox="1">
            <a:spLocks noGrp="1"/>
          </p:cNvSpPr>
          <p:nvPr>
            <p:ph type="title"/>
          </p:nvPr>
        </p:nvSpPr>
        <p:spPr>
          <a:xfrm>
            <a:off x="628652" y="1028702"/>
            <a:ext cx="4014191" cy="506016"/>
          </a:xfrm>
          <a:prstGeom prst="rect">
            <a:avLst/>
          </a:prstGeom>
          <a:noFill/>
          <a:ln>
            <a:noFill/>
          </a:ln>
        </p:spPr>
        <p:txBody>
          <a:bodyPr spcFirstLastPara="1" wrap="square" lIns="68567" tIns="34274" rIns="68567" bIns="34274" anchor="ctr" anchorCtr="0">
            <a:noAutofit/>
          </a:bodyPr>
          <a:lstStyle/>
          <a:p>
            <a:pPr>
              <a:spcAft>
                <a:spcPts val="1013"/>
              </a:spcAft>
            </a:pPr>
            <a:r>
              <a:rPr lang="en-US" sz="1800" b="1">
                <a:solidFill>
                  <a:srgbClr val="000000"/>
                </a:solidFill>
              </a:rPr>
              <a:t>Presenters</a:t>
            </a:r>
            <a:endParaRPr/>
          </a:p>
        </p:txBody>
      </p:sp>
      <p:pic>
        <p:nvPicPr>
          <p:cNvPr id="177" name="Google Shape;177;p37"/>
          <p:cNvPicPr preferRelativeResize="0"/>
          <p:nvPr/>
        </p:nvPicPr>
        <p:blipFill rotWithShape="1">
          <a:blip r:embed="rId3">
            <a:alphaModFix/>
          </a:blip>
          <a:srcRect l="17944" t="-655" r="14288" b="33465"/>
          <a:stretch/>
        </p:blipFill>
        <p:spPr>
          <a:xfrm>
            <a:off x="628652" y="3225149"/>
            <a:ext cx="1095789" cy="1371600"/>
          </a:xfrm>
          <a:prstGeom prst="rect">
            <a:avLst/>
          </a:prstGeom>
          <a:noFill/>
          <a:ln>
            <a:noFill/>
          </a:ln>
        </p:spPr>
      </p:pic>
      <p:sp>
        <p:nvSpPr>
          <p:cNvPr id="178" name="Google Shape;178;p37"/>
          <p:cNvSpPr txBox="1"/>
          <p:nvPr/>
        </p:nvSpPr>
        <p:spPr>
          <a:xfrm>
            <a:off x="2196990" y="3302531"/>
            <a:ext cx="2420300" cy="880110"/>
          </a:xfrm>
          <a:prstGeom prst="rect">
            <a:avLst/>
          </a:prstGeom>
          <a:noFill/>
          <a:ln>
            <a:noFill/>
          </a:ln>
        </p:spPr>
        <p:txBody>
          <a:bodyPr spcFirstLastPara="1" wrap="square" lIns="68567" tIns="34274" rIns="68567" bIns="34274" anchor="t" anchorCtr="0">
            <a:noAutofit/>
          </a:bodyPr>
          <a:lstStyle/>
          <a:p>
            <a:pPr>
              <a:buSzPts val="1600"/>
            </a:pPr>
            <a:r>
              <a:rPr lang="en-US" sz="1200" b="1" dirty="0"/>
              <a:t>Anne H. Harney, FAIA, </a:t>
            </a:r>
            <a:endParaRPr dirty="0"/>
          </a:p>
          <a:p>
            <a:pPr>
              <a:spcBef>
                <a:spcPts val="240"/>
              </a:spcBef>
              <a:buSzPts val="1600"/>
            </a:pPr>
            <a:r>
              <a:rPr lang="en-US" sz="1200" b="1" dirty="0"/>
              <a:t>LEED Fellow</a:t>
            </a:r>
            <a:endParaRPr dirty="0"/>
          </a:p>
          <a:p>
            <a:pPr>
              <a:spcBef>
                <a:spcPts val="240"/>
              </a:spcBef>
              <a:buSzPts val="1600"/>
            </a:pPr>
            <a:r>
              <a:rPr lang="en-US" sz="1200" dirty="0"/>
              <a:t>Principal and Founder</a:t>
            </a:r>
            <a:endParaRPr dirty="0"/>
          </a:p>
          <a:p>
            <a:pPr>
              <a:spcBef>
                <a:spcPts val="240"/>
              </a:spcBef>
              <a:buSzPts val="1600"/>
            </a:pPr>
            <a:r>
              <a:rPr lang="en-US" sz="1200" dirty="0"/>
              <a:t>Long Green Specifications</a:t>
            </a:r>
            <a:endParaRPr dirty="0"/>
          </a:p>
          <a:p>
            <a:pPr>
              <a:spcBef>
                <a:spcPts val="180"/>
              </a:spcBef>
              <a:buSzPts val="1200"/>
            </a:pPr>
            <a:r>
              <a:rPr lang="en-US" sz="900" i="1" dirty="0"/>
              <a:t>AIA COTE Advisory Group</a:t>
            </a:r>
            <a:endParaRPr lang="en-US" dirty="0"/>
          </a:p>
        </p:txBody>
      </p:sp>
      <p:pic>
        <p:nvPicPr>
          <p:cNvPr id="179" name="Google Shape;179;p37"/>
          <p:cNvPicPr preferRelativeResize="0"/>
          <p:nvPr/>
        </p:nvPicPr>
        <p:blipFill rotWithShape="1">
          <a:blip r:embed="rId4">
            <a:alphaModFix/>
          </a:blip>
          <a:srcRect/>
          <a:stretch/>
        </p:blipFill>
        <p:spPr>
          <a:xfrm>
            <a:off x="628651" y="1552688"/>
            <a:ext cx="1095789" cy="1371600"/>
          </a:xfrm>
          <a:prstGeom prst="rect">
            <a:avLst/>
          </a:prstGeom>
          <a:noFill/>
          <a:ln>
            <a:noFill/>
          </a:ln>
        </p:spPr>
      </p:pic>
      <p:sp>
        <p:nvSpPr>
          <p:cNvPr id="180" name="Google Shape;180;p37"/>
          <p:cNvSpPr txBox="1"/>
          <p:nvPr/>
        </p:nvSpPr>
        <p:spPr>
          <a:xfrm>
            <a:off x="6080303" y="3281787"/>
            <a:ext cx="3223971" cy="880110"/>
          </a:xfrm>
          <a:prstGeom prst="rect">
            <a:avLst/>
          </a:prstGeom>
          <a:noFill/>
          <a:ln>
            <a:noFill/>
          </a:ln>
        </p:spPr>
        <p:txBody>
          <a:bodyPr spcFirstLastPara="1" wrap="square" lIns="68567" tIns="34274" rIns="68567" bIns="34274" anchor="t" anchorCtr="0">
            <a:noAutofit/>
          </a:bodyPr>
          <a:lstStyle/>
          <a:p>
            <a:pPr>
              <a:buSzPts val="1600"/>
            </a:pPr>
            <a:r>
              <a:rPr lang="en-US" sz="1200" b="1"/>
              <a:t>Susan Kaplan, CCS, LEED AP BD+C</a:t>
            </a:r>
            <a:endParaRPr/>
          </a:p>
          <a:p>
            <a:pPr>
              <a:spcBef>
                <a:spcPts val="240"/>
              </a:spcBef>
              <a:buSzPts val="1600"/>
            </a:pPr>
            <a:r>
              <a:rPr lang="en-US" sz="1200"/>
              <a:t>Director of Materials Technology</a:t>
            </a:r>
            <a:endParaRPr/>
          </a:p>
          <a:p>
            <a:pPr>
              <a:spcBef>
                <a:spcPts val="240"/>
              </a:spcBef>
              <a:buSzPts val="1600"/>
            </a:pPr>
            <a:r>
              <a:rPr lang="en-US" sz="1200"/>
              <a:t>HLW International</a:t>
            </a:r>
            <a:endParaRPr/>
          </a:p>
        </p:txBody>
      </p:sp>
      <p:sp>
        <p:nvSpPr>
          <p:cNvPr id="181" name="Google Shape;181;p37"/>
          <p:cNvSpPr txBox="1"/>
          <p:nvPr/>
        </p:nvSpPr>
        <p:spPr>
          <a:xfrm>
            <a:off x="6080304" y="1552688"/>
            <a:ext cx="2647798" cy="880110"/>
          </a:xfrm>
          <a:prstGeom prst="rect">
            <a:avLst/>
          </a:prstGeom>
          <a:noFill/>
          <a:ln>
            <a:noFill/>
          </a:ln>
        </p:spPr>
        <p:txBody>
          <a:bodyPr spcFirstLastPara="1" wrap="square" lIns="68567" tIns="34274" rIns="68567" bIns="34274" anchor="t" anchorCtr="0">
            <a:noAutofit/>
          </a:bodyPr>
          <a:lstStyle/>
          <a:p>
            <a:pPr>
              <a:buSzPts val="1600"/>
            </a:pPr>
            <a:r>
              <a:rPr lang="en-US" sz="1200" b="1"/>
              <a:t>Tanya Mejia, Assoc. AIA, AICP, LEED AP BD+C, WELL AP</a:t>
            </a:r>
            <a:endParaRPr/>
          </a:p>
          <a:p>
            <a:pPr>
              <a:spcBef>
                <a:spcPts val="240"/>
              </a:spcBef>
              <a:buSzPts val="1600"/>
            </a:pPr>
            <a:r>
              <a:rPr lang="en-US" sz="1200"/>
              <a:t>Associate, Sustainability Specialist</a:t>
            </a:r>
            <a:endParaRPr/>
          </a:p>
          <a:p>
            <a:pPr>
              <a:spcBef>
                <a:spcPts val="240"/>
              </a:spcBef>
              <a:buSzPts val="1600"/>
            </a:pPr>
            <a:r>
              <a:rPr lang="en-US" sz="1200"/>
              <a:t>Perkins Eastman</a:t>
            </a:r>
            <a:endParaRPr/>
          </a:p>
          <a:p>
            <a:pPr>
              <a:spcBef>
                <a:spcPts val="180"/>
              </a:spcBef>
              <a:buSzPts val="1200"/>
            </a:pPr>
            <a:r>
              <a:rPr lang="en-US" sz="900" i="1"/>
              <a:t>AIA Materials Knowledge Working Group</a:t>
            </a:r>
            <a:endParaRPr/>
          </a:p>
          <a:p>
            <a:pPr>
              <a:spcBef>
                <a:spcPts val="264"/>
              </a:spcBef>
              <a:buClr>
                <a:srgbClr val="606060"/>
              </a:buClr>
              <a:buSzPts val="1760"/>
            </a:pPr>
            <a:endParaRPr sz="1300"/>
          </a:p>
        </p:txBody>
      </p:sp>
      <p:sp>
        <p:nvSpPr>
          <p:cNvPr id="182" name="Google Shape;182;p37"/>
          <p:cNvSpPr txBox="1"/>
          <p:nvPr/>
        </p:nvSpPr>
        <p:spPr>
          <a:xfrm>
            <a:off x="2210796" y="1667018"/>
            <a:ext cx="2420300" cy="880110"/>
          </a:xfrm>
          <a:prstGeom prst="rect">
            <a:avLst/>
          </a:prstGeom>
          <a:noFill/>
          <a:ln>
            <a:noFill/>
          </a:ln>
        </p:spPr>
        <p:txBody>
          <a:bodyPr spcFirstLastPara="1" wrap="square" lIns="68567" tIns="34274" rIns="68567" bIns="34274" anchor="t" anchorCtr="0">
            <a:noAutofit/>
          </a:bodyPr>
          <a:lstStyle/>
          <a:p>
            <a:pPr>
              <a:buSzPts val="1600"/>
            </a:pPr>
            <a:r>
              <a:rPr lang="en-US" sz="1200" b="1"/>
              <a:t>Jean Hansen, FIIDA, LEED Fellow, CID, WELL AP, EDAC, AAHD</a:t>
            </a:r>
            <a:endParaRPr/>
          </a:p>
          <a:p>
            <a:pPr>
              <a:spcBef>
                <a:spcPts val="240"/>
              </a:spcBef>
              <a:buSzPts val="1600"/>
            </a:pPr>
            <a:r>
              <a:rPr lang="en-US" sz="1200"/>
              <a:t>Sustainable Principal</a:t>
            </a:r>
            <a:endParaRPr/>
          </a:p>
          <a:p>
            <a:pPr>
              <a:spcBef>
                <a:spcPts val="240"/>
              </a:spcBef>
              <a:buSzPts val="1600"/>
            </a:pPr>
            <a:r>
              <a:rPr lang="en-US" sz="1200"/>
              <a:t>HDR Architecture, Inc</a:t>
            </a:r>
            <a:endParaRPr/>
          </a:p>
          <a:p>
            <a:pPr>
              <a:spcBef>
                <a:spcPts val="180"/>
              </a:spcBef>
              <a:buSzPts val="1200"/>
            </a:pPr>
            <a:r>
              <a:rPr lang="en-US" sz="900" i="1"/>
              <a:t>AIA Materials Knowledge Working Group</a:t>
            </a:r>
            <a:endParaRPr/>
          </a:p>
          <a:p>
            <a:pPr>
              <a:spcBef>
                <a:spcPts val="264"/>
              </a:spcBef>
              <a:buClr>
                <a:srgbClr val="606060"/>
              </a:buClr>
              <a:buSzPts val="1760"/>
            </a:pPr>
            <a:endParaRPr sz="1300"/>
          </a:p>
        </p:txBody>
      </p:sp>
      <p:pic>
        <p:nvPicPr>
          <p:cNvPr id="183" name="Google Shape;183;p37"/>
          <p:cNvPicPr preferRelativeResize="0"/>
          <p:nvPr/>
        </p:nvPicPr>
        <p:blipFill rotWithShape="1">
          <a:blip r:embed="rId5">
            <a:alphaModFix/>
          </a:blip>
          <a:srcRect/>
          <a:stretch/>
        </p:blipFill>
        <p:spPr>
          <a:xfrm>
            <a:off x="4843846" y="1565162"/>
            <a:ext cx="1122218" cy="1371600"/>
          </a:xfrm>
          <a:prstGeom prst="rect">
            <a:avLst/>
          </a:prstGeom>
          <a:noFill/>
          <a:ln>
            <a:noFill/>
          </a:ln>
        </p:spPr>
      </p:pic>
      <p:pic>
        <p:nvPicPr>
          <p:cNvPr id="184" name="Google Shape;184;p37"/>
          <p:cNvPicPr preferRelativeResize="0"/>
          <p:nvPr/>
        </p:nvPicPr>
        <p:blipFill rotWithShape="1">
          <a:blip r:embed="rId6">
            <a:alphaModFix/>
          </a:blip>
          <a:srcRect/>
          <a:stretch/>
        </p:blipFill>
        <p:spPr>
          <a:xfrm>
            <a:off x="4843847" y="3225149"/>
            <a:ext cx="1135379" cy="1371600"/>
          </a:xfrm>
          <a:prstGeom prst="rect">
            <a:avLst/>
          </a:prstGeom>
          <a:noFill/>
          <a:ln>
            <a:noFill/>
          </a:ln>
        </p:spPr>
      </p:pic>
      <p:sp>
        <p:nvSpPr>
          <p:cNvPr id="185" name="Google Shape;185;p37"/>
          <p:cNvSpPr txBox="1"/>
          <p:nvPr/>
        </p:nvSpPr>
        <p:spPr>
          <a:xfrm>
            <a:off x="635000" y="119926"/>
            <a:ext cx="8356601" cy="984975"/>
          </a:xfrm>
          <a:prstGeom prst="rect">
            <a:avLst/>
          </a:prstGeom>
          <a:noFill/>
          <a:ln>
            <a:noFill/>
          </a:ln>
        </p:spPr>
        <p:txBody>
          <a:bodyPr spcFirstLastPara="1" wrap="square" lIns="51430" tIns="25706" rIns="51430" bIns="25706" anchor="ctr" anchorCtr="0">
            <a:noAutofit/>
          </a:bodyPr>
          <a:lstStyle/>
          <a:p>
            <a:pPr>
              <a:buSzPts val="3200"/>
            </a:pPr>
            <a:r>
              <a:rPr lang="en-US" sz="2400">
                <a:solidFill>
                  <a:srgbClr val="7F7F7F"/>
                </a:solidFill>
              </a:rPr>
              <a:t>Holding Ourselves to Higher Standards: </a:t>
            </a:r>
            <a:endParaRPr/>
          </a:p>
          <a:p>
            <a:pPr>
              <a:spcBef>
                <a:spcPts val="675"/>
              </a:spcBef>
              <a:buSzPts val="3200"/>
            </a:pPr>
            <a:r>
              <a:rPr lang="en-US" sz="2400">
                <a:solidFill>
                  <a:srgbClr val="7F7F7F"/>
                </a:solidFill>
              </a:rPr>
              <a:t>Healthy Materials Every Time</a:t>
            </a:r>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xmlns:p14="http://schemas.microsoft.com/office/powerpoint/2010/main" spd="slow" advClick="0" advTm="120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20000"/>
          </a:blip>
          <a:stretch>
            <a:fillRect/>
          </a:stretch>
        </a:blipFill>
        <a:effectLst/>
      </p:bgPr>
    </p:bg>
    <p:spTree>
      <p:nvGrpSpPr>
        <p:cNvPr id="1" name="Shape 196"/>
        <p:cNvGrpSpPr/>
        <p:nvPr/>
      </p:nvGrpSpPr>
      <p:grpSpPr>
        <a:xfrm>
          <a:off x="0" y="0"/>
          <a:ext cx="0" cy="0"/>
          <a:chOff x="0" y="0"/>
          <a:chExt cx="0" cy="0"/>
        </a:xfrm>
      </p:grpSpPr>
      <p:sp>
        <p:nvSpPr>
          <p:cNvPr id="197" name="Google Shape;197;p39"/>
          <p:cNvSpPr txBox="1"/>
          <p:nvPr/>
        </p:nvSpPr>
        <p:spPr>
          <a:xfrm>
            <a:off x="499687" y="419881"/>
            <a:ext cx="8265695" cy="2984629"/>
          </a:xfrm>
          <a:prstGeom prst="rect">
            <a:avLst/>
          </a:prstGeom>
          <a:noFill/>
          <a:ln>
            <a:noFill/>
          </a:ln>
        </p:spPr>
        <p:txBody>
          <a:bodyPr spcFirstLastPara="1" wrap="square" lIns="68567" tIns="34274" rIns="68567" bIns="34274" anchor="t" anchorCtr="0">
            <a:noAutofit/>
          </a:bodyPr>
          <a:lstStyle/>
          <a:p>
            <a:pPr>
              <a:buSzPts val="3200"/>
            </a:pPr>
            <a:r>
              <a:rPr lang="en-US" sz="2400" b="1">
                <a:solidFill>
                  <a:srgbClr val="7F7F7F"/>
                </a:solidFill>
              </a:rPr>
              <a:t>Holding Ourselves to Higher Standards:</a:t>
            </a:r>
            <a:endParaRPr/>
          </a:p>
          <a:p>
            <a:pPr>
              <a:spcBef>
                <a:spcPts val="900"/>
              </a:spcBef>
              <a:buSzPts val="3200"/>
            </a:pPr>
            <a:r>
              <a:rPr lang="en-US" sz="2400" b="1">
                <a:solidFill>
                  <a:srgbClr val="7F7F7F"/>
                </a:solidFill>
              </a:rPr>
              <a:t>   Healthy Materials Every Time</a:t>
            </a:r>
            <a:endParaRPr/>
          </a:p>
          <a:p>
            <a:pPr>
              <a:spcBef>
                <a:spcPts val="900"/>
              </a:spcBef>
              <a:buSzPts val="1700"/>
            </a:pPr>
            <a:endParaRPr sz="1300">
              <a:solidFill>
                <a:srgbClr val="0065B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2313</Words>
  <Application>Microsoft Office PowerPoint</Application>
  <PresentationFormat>On-screen Show (16:9)</PresentationFormat>
  <Paragraphs>534</Paragraphs>
  <Slides>75</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Calibri</vt:lpstr>
      <vt:lpstr>Noto Sans Symbols</vt:lpstr>
      <vt:lpstr>Arial</vt:lpstr>
      <vt:lpstr>Arial Narrow</vt:lpstr>
      <vt:lpstr>Office Theme</vt:lpstr>
      <vt:lpstr>Academy of Architecture for Health  On-line Professional Development</vt:lpstr>
      <vt:lpstr>Academy of Architecture for Health  On-line Professional Development</vt:lpstr>
      <vt:lpstr>PowerPoint Presentation</vt:lpstr>
      <vt:lpstr>PowerPoint Presentation</vt:lpstr>
      <vt:lpstr>PowerPoint Presentation</vt:lpstr>
      <vt:lpstr>PowerPoint Presentation</vt:lpstr>
      <vt:lpstr>PowerPoint Presentation</vt:lpstr>
      <vt:lpstr>Presenters</vt:lpstr>
      <vt:lpstr>PowerPoint Presentation</vt:lpstr>
      <vt:lpstr>Safe v Legal</vt:lpstr>
      <vt:lpstr>Safe v Legal</vt:lpstr>
      <vt:lpstr>Safe v Legal</vt:lpstr>
      <vt:lpstr>Safe v Legal</vt:lpstr>
      <vt:lpstr>The Rating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Organize an Approach</vt:lpstr>
      <vt:lpstr>PowerPoint Presentation</vt:lpstr>
      <vt:lpstr>PowerPoint Presentation</vt:lpstr>
      <vt:lpstr>Approach</vt:lpstr>
      <vt:lpstr>Standards, Drivers, and Tools</vt:lpstr>
      <vt:lpstr>Project Focus</vt:lpstr>
      <vt:lpstr>How does this affect product choice?</vt:lpstr>
      <vt:lpstr>Example:  </vt:lpstr>
      <vt:lpstr>Practice Area Application</vt:lpstr>
      <vt:lpstr>Common Materials</vt:lpstr>
      <vt:lpstr>Potential Effects</vt:lpstr>
      <vt:lpstr>Practice Area 1 - Healthcare</vt:lpstr>
      <vt:lpstr>Growing Concern  for Healthy Interiors</vt:lpstr>
      <vt:lpstr>Healthier Hospitals </vt:lpstr>
      <vt:lpstr>Healthier Hospitals (HH): Healthy Interiors Goal</vt:lpstr>
      <vt:lpstr>Chemicals Found in  Health Care (HHI)</vt:lpstr>
      <vt:lpstr>Flame Retardants</vt:lpstr>
      <vt:lpstr>Polyvinyl Chloride (PVC)  or Vinyl</vt:lpstr>
      <vt:lpstr>Formaldehyde</vt:lpstr>
      <vt:lpstr>Perfluorinated Compounds (PFCs)</vt:lpstr>
      <vt:lpstr>Antimicrobials </vt:lpstr>
      <vt:lpstr>Practice Area: K-12 Schools</vt:lpstr>
      <vt:lpstr>Vulnerable Populations</vt:lpstr>
      <vt:lpstr>Targeted Advertising</vt:lpstr>
      <vt:lpstr>Focus on Impact</vt:lpstr>
      <vt:lpstr>Renovation Challenges</vt:lpstr>
      <vt:lpstr>Practice Area 3 - College &amp; University</vt:lpstr>
      <vt:lpstr>Building Ownership and Budget</vt:lpstr>
      <vt:lpstr>Science based Standards</vt:lpstr>
      <vt:lpstr>Science based Standards</vt:lpstr>
      <vt:lpstr>Science based Standards</vt:lpstr>
      <vt:lpstr>Science based Standards</vt:lpstr>
      <vt:lpstr>Student Body Influence</vt:lpstr>
      <vt:lpstr>PowerPoint Presentation</vt:lpstr>
      <vt:lpstr>Practice Area 4 - Commercial</vt:lpstr>
      <vt:lpstr>Population: Aware of Health Issues</vt:lpstr>
      <vt:lpstr> Clients: Aware of Potential Cost Reductions   </vt:lpstr>
      <vt:lpstr>Specific Problems</vt:lpstr>
      <vt:lpstr>Specific Mitigation</vt:lpstr>
      <vt:lpstr>Specific Mitigation</vt:lpstr>
      <vt:lpstr>Specific Problems  </vt:lpstr>
      <vt:lpstr>Specific Mitigation</vt:lpstr>
      <vt:lpstr>Materials Transparency and Risk for Architects</vt:lpstr>
      <vt:lpstr>PowerPoint Presentation</vt:lpstr>
      <vt:lpstr>Best Practices</vt:lpstr>
      <vt:lpstr>Best Practices</vt:lpstr>
      <vt:lpstr>PowerPoint Presentation</vt:lpstr>
      <vt:lpstr>Resources</vt:lpstr>
      <vt:lpstr>Contact Information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Architecture for Health  On-line Professional Development</dc:title>
  <dc:creator>Rosse, Isabella</dc:creator>
  <cp:lastModifiedBy>Rosse, Isabella</cp:lastModifiedBy>
  <cp:revision>19</cp:revision>
  <cp:lastPrinted>2019-02-08T19:54:38Z</cp:lastPrinted>
  <dcterms:modified xsi:type="dcterms:W3CDTF">2019-02-12T17:09:45Z</dcterms:modified>
</cp:coreProperties>
</file>