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89" r:id="rId2"/>
    <p:sldMasterId id="2147483808" r:id="rId3"/>
    <p:sldMasterId id="2147483843" r:id="rId4"/>
    <p:sldMasterId id="2147483858" r:id="rId5"/>
    <p:sldMasterId id="2147483881" r:id="rId6"/>
    <p:sldMasterId id="2147483895" r:id="rId7"/>
    <p:sldMasterId id="2147483910" r:id="rId8"/>
    <p:sldMasterId id="2147483925" r:id="rId9"/>
  </p:sldMasterIdLst>
  <p:notesMasterIdLst>
    <p:notesMasterId r:id="rId53"/>
  </p:notesMasterIdLst>
  <p:sldIdLst>
    <p:sldId id="257" r:id="rId10"/>
    <p:sldId id="108918" r:id="rId11"/>
    <p:sldId id="108921" r:id="rId12"/>
    <p:sldId id="107770" r:id="rId13"/>
    <p:sldId id="350" r:id="rId14"/>
    <p:sldId id="352" r:id="rId15"/>
    <p:sldId id="615" r:id="rId16"/>
    <p:sldId id="108916" r:id="rId17"/>
    <p:sldId id="617" r:id="rId18"/>
    <p:sldId id="618" r:id="rId19"/>
    <p:sldId id="624" r:id="rId20"/>
    <p:sldId id="621" r:id="rId21"/>
    <p:sldId id="107781" r:id="rId22"/>
    <p:sldId id="107802" r:id="rId23"/>
    <p:sldId id="102928" r:id="rId24"/>
    <p:sldId id="108917" r:id="rId25"/>
    <p:sldId id="102902" r:id="rId26"/>
    <p:sldId id="107767" r:id="rId27"/>
    <p:sldId id="107800" r:id="rId28"/>
    <p:sldId id="107766" r:id="rId29"/>
    <p:sldId id="107749" r:id="rId30"/>
    <p:sldId id="107763" r:id="rId31"/>
    <p:sldId id="107748" r:id="rId32"/>
    <p:sldId id="108922" r:id="rId33"/>
    <p:sldId id="108923" r:id="rId34"/>
    <p:sldId id="108919" r:id="rId35"/>
    <p:sldId id="108920" r:id="rId36"/>
    <p:sldId id="1274" r:id="rId37"/>
    <p:sldId id="402" r:id="rId38"/>
    <p:sldId id="373" r:id="rId39"/>
    <p:sldId id="374" r:id="rId40"/>
    <p:sldId id="375" r:id="rId41"/>
    <p:sldId id="377" r:id="rId42"/>
    <p:sldId id="378" r:id="rId43"/>
    <p:sldId id="379" r:id="rId44"/>
    <p:sldId id="380" r:id="rId45"/>
    <p:sldId id="376" r:id="rId46"/>
    <p:sldId id="381" r:id="rId47"/>
    <p:sldId id="382" r:id="rId48"/>
    <p:sldId id="403" r:id="rId49"/>
    <p:sldId id="404" r:id="rId50"/>
    <p:sldId id="108224" r:id="rId51"/>
    <p:sldId id="10010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F"/>
    <a:srgbClr val="000000"/>
    <a:srgbClr val="DC1A55"/>
    <a:srgbClr val="009FDD"/>
    <a:srgbClr val="F89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D2D38-2980-4E5C-8334-9C6075167F97}" v="100" dt="2020-01-13T12:19:46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70" autoAdjust="0"/>
  </p:normalViewPr>
  <p:slideViewPr>
    <p:cSldViewPr snapToGrid="0">
      <p:cViewPr varScale="1">
        <p:scale>
          <a:sx n="91" d="100"/>
          <a:sy n="91" d="100"/>
        </p:scale>
        <p:origin x="56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7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4F6F5-C6B0-46FF-9A83-6A2C520966E6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9D306-8681-44D0-A9D5-DE476238D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31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hape 31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803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56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89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Payette – envelope – code vs passive house thermal requirements, glazing selections</a:t>
            </a:r>
          </a:p>
          <a:p>
            <a:pPr fontAlgn="auto">
              <a:spcAft>
                <a:spcPts val="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Payette – therm parametric study – loads</a:t>
            </a:r>
          </a:p>
          <a:p>
            <a:pPr fontAlgn="auto">
              <a:spcAft>
                <a:spcPts val="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BHE – interaction re energy and mechanical loads and cap on solar radiation = target</a:t>
            </a:r>
          </a:p>
          <a:p>
            <a:pPr fontAlgn="auto">
              <a:spcAft>
                <a:spcPts val="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Payette – daylight/ solar heat gain studies</a:t>
            </a:r>
          </a:p>
          <a:p>
            <a:pPr fontAlgn="auto">
              <a:spcAft>
                <a:spcPts val="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BHE – fine-tuning , mechanical design (loads, zoning, space allocations, heating/ cooling dominated)</a:t>
            </a:r>
          </a:p>
          <a:p>
            <a:pPr fontAlgn="auto">
              <a:spcAft>
                <a:spcPts val="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Payette and BHE – joint energy model, technology issues with IES, shared files/ tools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CA60B-BBBE-4B96-8032-5D082D9ABF7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0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15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EnergyPlus model to pull out surface temperatures for design conditions (was July 20</a:t>
            </a:r>
            <a:r>
              <a:rPr lang="en-US" baseline="30000" dirty="0"/>
              <a:t>th</a:t>
            </a:r>
            <a:r>
              <a:rPr lang="en-US" dirty="0"/>
              <a:t>, then September 10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r>
              <a:rPr lang="en-US" dirty="0"/>
              <a:t>Ladybug/Honeybee used to find solar adjusted surface temperatures with EnergyPlus model and microclimate map analysis</a:t>
            </a:r>
          </a:p>
          <a:p>
            <a:r>
              <a:rPr lang="en-US" dirty="0"/>
              <a:t>CFD study in TAS Ambiens with these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9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2.67 ft/s approx. highest acceptable air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96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6EB76-6144-4C58-B92A-6F61EE328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7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2.67 ft/s approx. highest acceptable air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720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2.67 ft/s approx. highest acceptable air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4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C3CF2-992C-4D4A-9756-0C725D38C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C3CF2-992C-4D4A-9756-0C725D38C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87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31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hape 31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498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31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hape 31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069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32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hape 32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0207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325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921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  <a:defRPr/>
            </a:pPr>
            <a:r>
              <a:rPr lang="en" sz="1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Toolkit v.s. Tool</a:t>
            </a:r>
          </a:p>
          <a:p>
            <a:pPr marL="457200" indent="-2921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  <a:defRPr/>
            </a:pPr>
            <a:r>
              <a:rPr lang="en" sz="1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Options v.s. Ease</a:t>
            </a:r>
          </a:p>
          <a:p>
            <a:pPr marL="457200" indent="-2921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  <a:defRPr/>
            </a:pPr>
            <a:r>
              <a:rPr lang="en" sz="1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Personality v.s. Automation  </a:t>
            </a:r>
          </a:p>
          <a:p>
            <a:pPr marL="457200" indent="-2921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  <a:defRPr/>
            </a:pPr>
            <a:r>
              <a:rPr lang="en" sz="1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Community vs Pyramid</a:t>
            </a:r>
          </a:p>
          <a:p>
            <a:pPr marL="457200" indent="-2921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  <a:defRPr/>
            </a:pPr>
            <a:r>
              <a:rPr lang="en" sz="1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Integrating data with geometry</a:t>
            </a:r>
          </a:p>
          <a:p>
            <a:pPr>
              <a:spcBef>
                <a:spcPts val="0"/>
              </a:spcBef>
              <a:defRPr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269724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hape 34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Shape 34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234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CF051-4F30-433F-B33B-1E7AD8034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99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841" y="6155592"/>
            <a:ext cx="1026160" cy="3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HEADER/TITLE IN ALL CAPS</a:t>
            </a:r>
          </a:p>
        </p:txBody>
      </p:sp>
    </p:spTree>
    <p:extLst>
      <p:ext uri="{BB962C8B-B14F-4D97-AF65-F5344CB8AC3E}">
        <p14:creationId xmlns:p14="http://schemas.microsoft.com/office/powerpoint/2010/main" val="18063795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25261"/>
            <a:ext cx="10972800" cy="52370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914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32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</p:spTree>
    <p:extLst>
      <p:ext uri="{BB962C8B-B14F-4D97-AF65-F5344CB8AC3E}">
        <p14:creationId xmlns:p14="http://schemas.microsoft.com/office/powerpoint/2010/main" val="21184261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Statem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799"/>
            <a:ext cx="12192000" cy="5486401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**click icon to add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72587" y="6342614"/>
            <a:ext cx="10798698" cy="40316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5057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pos="384">
          <p15:clr>
            <a:srgbClr val="FBAE40"/>
          </p15:clr>
        </p15:guide>
        <p15:guide id="4" orient="horz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121920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1230" y="685800"/>
            <a:ext cx="9146771" cy="17526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000000"/>
                </a:solidFill>
                <a:latin typeface="Georgia" panose="02040502050405020303" pitchFamily="18" charset="0"/>
              </a:defRPr>
            </a:lvl1pPr>
            <a:lvl2pPr marL="342900" indent="0" algn="ctr">
              <a:buFontTx/>
              <a:buNone/>
              <a:defRPr sz="1800">
                <a:solidFill>
                  <a:srgbClr val="000000"/>
                </a:solidFill>
                <a:latin typeface="Georgia" panose="02040502050405020303" pitchFamily="18" charset="0"/>
              </a:defRPr>
            </a:lvl2pPr>
            <a:lvl3pPr marL="685800" indent="0" algn="ctr">
              <a:buFontTx/>
              <a:buNone/>
              <a:defRPr sz="1800">
                <a:solidFill>
                  <a:srgbClr val="000000"/>
                </a:solidFill>
                <a:latin typeface="Georgia" panose="02040502050405020303" pitchFamily="18" charset="0"/>
              </a:defRPr>
            </a:lvl3pPr>
            <a:lvl4pPr marL="1028700" indent="0" algn="ctr">
              <a:buFontTx/>
              <a:buNone/>
              <a:defRPr sz="1800">
                <a:solidFill>
                  <a:srgbClr val="000000"/>
                </a:solidFill>
                <a:latin typeface="Georgia" panose="02040502050405020303" pitchFamily="18" charset="0"/>
              </a:defRPr>
            </a:lvl4pPr>
            <a:lvl5pPr marL="1371600" indent="0" algn="ctr">
              <a:buFontTx/>
              <a:buNone/>
              <a:defRPr sz="1800">
                <a:solidFill>
                  <a:srgbClr val="000000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529725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933" y="188026"/>
            <a:ext cx="10972800" cy="345375"/>
          </a:xfrm>
          <a:prstGeom prst="rect">
            <a:avLst/>
          </a:prstGeom>
        </p:spPr>
        <p:txBody>
          <a:bodyPr/>
          <a:lstStyle>
            <a:lvl1pPr algn="l">
              <a:defRPr sz="1600" b="1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HEADER | SUBHEADER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33" y="6858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63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yette-Logo-White-Web.png"/>
          <p:cNvPicPr>
            <a:picLocks noChangeAspect="1"/>
          </p:cNvPicPr>
          <p:nvPr userDrawn="1"/>
        </p:nvPicPr>
        <p:blipFill rotWithShape="1">
          <a:blip r:embed="rId2" cstate="print"/>
          <a:srcRect l="-17003" r="-193" b="-408"/>
          <a:stretch/>
        </p:blipFill>
        <p:spPr bwMode="auto">
          <a:xfrm>
            <a:off x="9756141" y="5756274"/>
            <a:ext cx="1440179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9400" y="3429000"/>
            <a:ext cx="10363200" cy="3572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3810000"/>
            <a:ext cx="10356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 b="1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97467" y="5410200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buNone/>
              <a:defRPr sz="9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886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00929" y="3385261"/>
            <a:ext cx="6015613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  <a:p>
            <a:pPr lvl="0"/>
            <a:r>
              <a:rPr lang="en-US" dirty="0"/>
              <a:t>Section 7</a:t>
            </a:r>
          </a:p>
          <a:p>
            <a:pPr lvl="0"/>
            <a:r>
              <a:rPr lang="en-US" dirty="0"/>
              <a:t>Section 8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74973" y="3385261"/>
            <a:ext cx="519289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519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429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10093"/>
            <a:ext cx="12192000" cy="546210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    **click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8774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88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3981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0" y="6355724"/>
            <a:ext cx="12192000" cy="502276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 algn="ctr">
              <a:defRPr sz="2400" b="1" u="none" baseline="0">
                <a:solidFill>
                  <a:srgbClr val="FFFFFF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DIVIDER TEXT OR STATEMENT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09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1185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55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89800"/>
            <a:ext cx="10972800" cy="59921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8705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25261"/>
            <a:ext cx="10972800" cy="52370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4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</p:spTree>
    <p:extLst>
      <p:ext uri="{BB962C8B-B14F-4D97-AF65-F5344CB8AC3E}">
        <p14:creationId xmlns:p14="http://schemas.microsoft.com/office/powerpoint/2010/main" val="366028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Statem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799"/>
            <a:ext cx="12192000" cy="5486401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**click icon to add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72587" y="6342614"/>
            <a:ext cx="10798698" cy="40316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9877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pos="384">
          <p15:clr>
            <a:srgbClr val="FBAE40"/>
          </p15:clr>
        </p15:guide>
        <p15:guide id="4" orient="horz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4536" y="141315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7933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</p:spTree>
    <p:extLst>
      <p:ext uri="{BB962C8B-B14F-4D97-AF65-F5344CB8AC3E}">
        <p14:creationId xmlns:p14="http://schemas.microsoft.com/office/powerpoint/2010/main" val="3390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933" y="188026"/>
            <a:ext cx="10972800" cy="345375"/>
          </a:xfrm>
          <a:prstGeom prst="rect">
            <a:avLst/>
          </a:prstGeom>
        </p:spPr>
        <p:txBody>
          <a:bodyPr/>
          <a:lstStyle>
            <a:lvl1pPr algn="l">
              <a:defRPr sz="1600" b="1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HEADER | SUBHEADER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33" y="6858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1E10-789C-4D48-9008-EB8C7B0F2588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5252-CD90-4A20-9D65-B7AC71F4E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lis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399479" y="109869"/>
            <a:ext cx="8439725" cy="476715"/>
          </a:xfrm>
        </p:spPr>
        <p:txBody>
          <a:bodyPr>
            <a:normAutofit/>
          </a:bodyPr>
          <a:lstStyle>
            <a:lvl1pPr>
              <a:defRPr sz="2000" b="1" baseline="0"/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99479" y="691979"/>
            <a:ext cx="2734962" cy="364983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282725" y="691976"/>
            <a:ext cx="2734962" cy="36498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6165971" y="691977"/>
            <a:ext cx="2734962" cy="36498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9053388" y="691978"/>
            <a:ext cx="2734962" cy="36498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6" name="Media Placeholder 23"/>
          <p:cNvSpPr>
            <a:spLocks noGrp="1"/>
          </p:cNvSpPr>
          <p:nvPr>
            <p:ph type="media" sz="quarter" idx="16"/>
          </p:nvPr>
        </p:nvSpPr>
        <p:spPr>
          <a:xfrm>
            <a:off x="6096000" y="4924331"/>
            <a:ext cx="2812868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7" name="Media Placeholder 23"/>
          <p:cNvSpPr>
            <a:spLocks noGrp="1"/>
          </p:cNvSpPr>
          <p:nvPr>
            <p:ph type="media" sz="quarter" idx="17"/>
          </p:nvPr>
        </p:nvSpPr>
        <p:spPr>
          <a:xfrm>
            <a:off x="9144000" y="4924331"/>
            <a:ext cx="3048000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30" name="Media Placeholder 23"/>
          <p:cNvSpPr>
            <a:spLocks noGrp="1"/>
          </p:cNvSpPr>
          <p:nvPr>
            <p:ph type="media" sz="quarter" idx="18"/>
          </p:nvPr>
        </p:nvSpPr>
        <p:spPr>
          <a:xfrm>
            <a:off x="3048000" y="4924332"/>
            <a:ext cx="2812868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31" name="Media Placeholder 23"/>
          <p:cNvSpPr>
            <a:spLocks noGrp="1"/>
          </p:cNvSpPr>
          <p:nvPr>
            <p:ph type="media" sz="quarter" idx="19"/>
          </p:nvPr>
        </p:nvSpPr>
        <p:spPr>
          <a:xfrm>
            <a:off x="0" y="4924332"/>
            <a:ext cx="2812868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03260" y="473224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3134441" y="473185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6182441" y="473185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9230441" y="473185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</p:spTree>
    <p:extLst>
      <p:ext uri="{BB962C8B-B14F-4D97-AF65-F5344CB8AC3E}">
        <p14:creationId xmlns:p14="http://schemas.microsoft.com/office/powerpoint/2010/main" val="384160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>
          <p15:clr>
            <a:srgbClr val="FBAE40"/>
          </p15:clr>
        </p15:guide>
        <p15:guide id="2" pos="3840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5CB2-51BB-4D27-AC3F-8A2974E1B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889FE-79DF-4B43-8763-3BE3F9BA8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53AB4-4B68-46A0-9BF4-8AE01DD2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2B09-B116-4D11-9F93-BFD82E78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465B-9EEB-4AA0-A68E-C83C3943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412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AE00-FF40-4273-9E32-5501BD947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4" y="308341"/>
            <a:ext cx="3264196" cy="129716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 b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C6E45-ED5A-4528-90F4-801D1FB09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5" y="1690577"/>
            <a:ext cx="3264196" cy="46357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0">
              <a:lnSpc>
                <a:spcPct val="10000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latin typeface="+mn-lt"/>
              </a:defRPr>
            </a:lvl3pPr>
            <a:lvl4pPr>
              <a:lnSpc>
                <a:spcPct val="100000"/>
              </a:lnSpc>
              <a:defRPr sz="2400">
                <a:latin typeface="+mn-lt"/>
              </a:defRPr>
            </a:lvl4pPr>
            <a:lvl5pPr>
              <a:lnSpc>
                <a:spcPct val="100000"/>
              </a:lnSpc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4A4504-33C4-4693-AB9F-D8C7D53E1C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34047" y="0"/>
            <a:ext cx="8257952" cy="6858000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683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FC01-5744-420A-B3FC-3052090B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FFC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6774-110D-45AF-90D6-AC32DFBC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D9DB-5EAE-4527-BF35-8E9D723D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1BD05-0F8C-4788-8B18-167E1DCD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733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957A-BAF7-45FA-9479-96CAD98A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3DF1F-53FE-4F9D-9274-3130952C2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973D2-F503-4ADF-AA1F-24BCE49EC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EED53-24EC-4AD7-BED6-1A626C2D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C1801-1C22-4EE2-8633-F1252F5C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E272B-7B66-4207-9ABA-90BCC74F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0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58C8-BBB8-4050-AE6D-91016E5B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F3383-4ED1-40B9-A41F-018CFA67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AFAF3-CBD3-4A25-84DB-975E8C3B6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5DA28-465F-4194-88B7-01B1008AE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53FD51-6430-4012-B354-B8EF59FE9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A2F36-F9D2-496B-9E1C-6B396831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7FCF3-6AE4-4428-97AA-94992AD3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CC7A8-4EF5-4CCB-A428-92B1C0DF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481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0192-7507-49B8-A5C1-4BFFFEAA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11" y="343861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975F3-6150-4701-874D-5583CB20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4680D-7CBB-47DF-BBFF-4C1C9926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B7229-7564-4000-A62E-6F90C0F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419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127D2-A94A-46F9-8077-B9897F34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D914A-A4B7-4BD7-AC82-81576B8E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34104-A539-47EA-BD59-EE212E4C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78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4A8F-8DD9-4C04-B89B-5F29837B9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5AC93-A6DA-4022-B85C-E7EEEFB0F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E091C-3216-46FB-B830-C7FAF1A79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4E21C-1A85-45CB-B058-2086B533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CA03C-FEB5-40FF-B93B-204CC283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903FD-E7BA-49E6-B623-419936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22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98E4-9F05-486C-8E20-EF37F227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3E55E-F306-4F7E-85B4-E0D6516BD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B80E7-4333-4D17-8BF6-BF6E771BE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33090-80A1-46D2-86D9-75B48F59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227E4-A2B6-4338-BD5F-1A29055A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7D117-1209-4D9C-9A0D-F41BE536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269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1715-D8FC-4991-B45E-11FF4089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58C7C-7685-4605-BE3C-29CDC2BBA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340D0-72CD-4DA7-8C2F-1502E6F6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B240F-F969-4FCE-AF65-2ABE82B8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8898D-A868-4E61-AA10-26B80A13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00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399479" y="109869"/>
            <a:ext cx="8439725" cy="476715"/>
          </a:xfrm>
        </p:spPr>
        <p:txBody>
          <a:bodyPr>
            <a:normAutofit/>
          </a:bodyPr>
          <a:lstStyle>
            <a:lvl1pPr>
              <a:defRPr sz="2000" b="1" baseline="0"/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99479" y="691978"/>
            <a:ext cx="2734962" cy="54823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282725" y="691976"/>
            <a:ext cx="2734962" cy="54824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6165971" y="691977"/>
            <a:ext cx="2734962" cy="5482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9053388" y="691978"/>
            <a:ext cx="2734962" cy="54823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5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>
          <p15:clr>
            <a:srgbClr val="FBAE40"/>
          </p15:clr>
        </p15:guide>
        <p15:guide id="2" pos="3840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5A5024-69DA-4793-86D6-DB2F0C1AD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D98EF-3811-43EF-B821-2BC177F8E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5602C-A06A-42A1-8FDE-5A66AF01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070C2-D5C3-4D51-BF4E-E9F0FEDC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A5D18-2739-4DE1-99D7-5806986F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67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89800"/>
            <a:ext cx="10972800" cy="59921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174214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205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29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933" y="188026"/>
            <a:ext cx="10972800" cy="345375"/>
          </a:xfrm>
          <a:prstGeom prst="rect">
            <a:avLst/>
          </a:prstGeom>
        </p:spPr>
        <p:txBody>
          <a:bodyPr lIns="91212" tIns="45606" rIns="91212" bIns="45606"/>
          <a:lstStyle>
            <a:lvl1pPr algn="l">
              <a:defRPr sz="1600" b="1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HEADER | SUBHEADER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33" y="685820"/>
            <a:ext cx="10972800" cy="4525963"/>
          </a:xfrm>
          <a:prstGeom prst="rect">
            <a:avLst/>
          </a:prstGeom>
        </p:spPr>
        <p:txBody>
          <a:bodyPr lIns="91212" tIns="45606" rIns="91212" bIns="45606"/>
          <a:lstStyle>
            <a:lvl1pPr>
              <a:defRPr sz="16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329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7490301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20562" y="5877625"/>
            <a:ext cx="18607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</a:t>
            </a:r>
            <a:r>
              <a:rPr lang="en-US" b="1" baseline="30000" dirty="0">
                <a:solidFill>
                  <a:srgbClr val="FFFFFF"/>
                </a:solidFill>
              </a:rPr>
              <a:t>2</a:t>
            </a:r>
            <a:r>
              <a:rPr lang="en-US" b="1" dirty="0">
                <a:solidFill>
                  <a:srgbClr val="FFFFFF"/>
                </a:solidFill>
              </a:rPr>
              <a:t>SL | SESSION A2</a:t>
            </a:r>
          </a:p>
          <a:p>
            <a:pPr>
              <a:defRPr/>
            </a:pPr>
            <a:r>
              <a:rPr lang="en-US" sz="1200" dirty="0">
                <a:solidFill>
                  <a:srgbClr val="FFFFFF"/>
                </a:solidFill>
              </a:rPr>
              <a:t>October 16, 2017</a:t>
            </a:r>
          </a:p>
        </p:txBody>
      </p:sp>
    </p:spTree>
    <p:extLst>
      <p:ext uri="{BB962C8B-B14F-4D97-AF65-F5344CB8AC3E}">
        <p14:creationId xmlns:p14="http://schemas.microsoft.com/office/powerpoint/2010/main" val="1981660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797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2">
          <p15:clr>
            <a:srgbClr val="FBAE40"/>
          </p15:clr>
        </p15:guide>
        <p15:guide id="2" pos="3840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684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41" y="6155592"/>
            <a:ext cx="1026160" cy="3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XED Cover+Fusi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8757"/>
          <a:stretch/>
        </p:blipFill>
        <p:spPr>
          <a:xfrm>
            <a:off x="0" y="-53164"/>
            <a:ext cx="12191999" cy="69111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785" y="6231088"/>
            <a:ext cx="6319422" cy="471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aseline="30000" dirty="0">
                <a:solidFill>
                  <a:schemeClr val="bg1"/>
                </a:solidFill>
                <a:latin typeface="Gotham Medium" pitchFamily="50" charset="0"/>
              </a:rPr>
              <a:t>FUSION </a:t>
            </a:r>
            <a:r>
              <a:rPr lang="en-US" sz="3700" baseline="30000" dirty="0">
                <a:solidFill>
                  <a:schemeClr val="bg1"/>
                </a:solidFill>
                <a:latin typeface="Gotham Light" pitchFamily="50" charset="0"/>
              </a:rPr>
              <a:t>OF DESIGN + PERFORMANCE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41" y="6155592"/>
            <a:ext cx="1026160" cy="3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64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m Intro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9622" r="2836" b="10374"/>
          <a:stretch/>
        </p:blipFill>
        <p:spPr>
          <a:xfrm>
            <a:off x="-112976" y="-98351"/>
            <a:ext cx="12417951" cy="702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867DA-B768-4BA9-B805-0BC2CB9A5714}"/>
              </a:ext>
            </a:extLst>
          </p:cNvPr>
          <p:cNvSpPr txBox="1"/>
          <p:nvPr/>
        </p:nvSpPr>
        <p:spPr>
          <a:xfrm>
            <a:off x="0" y="5914142"/>
            <a:ext cx="12192000" cy="1015432"/>
          </a:xfrm>
          <a:prstGeom prst="rect">
            <a:avLst/>
          </a:prstGeom>
          <a:noFill/>
        </p:spPr>
        <p:txBody>
          <a:bodyPr wrap="square" lIns="91212" tIns="45606" rIns="91212" bIns="45606" rtlCol="0">
            <a:spAutoFit/>
          </a:bodyPr>
          <a:lstStyle/>
          <a:p>
            <a:pPr algn="ctr"/>
            <a:r>
              <a:rPr lang="en-US" sz="6000" b="1" dirty="0">
                <a:solidFill>
                  <a:prstClr val="white">
                    <a:alpha val="78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 &amp; TEAM INTRODUCTION</a:t>
            </a:r>
          </a:p>
        </p:txBody>
      </p:sp>
    </p:spTree>
    <p:extLst>
      <p:ext uri="{BB962C8B-B14F-4D97-AF65-F5344CB8AC3E}">
        <p14:creationId xmlns:p14="http://schemas.microsoft.com/office/powerpoint/2010/main" val="332838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/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867DA-B768-4BA9-B805-0BC2CB9A5714}"/>
              </a:ext>
            </a:extLst>
          </p:cNvPr>
          <p:cNvSpPr txBox="1"/>
          <p:nvPr/>
        </p:nvSpPr>
        <p:spPr>
          <a:xfrm>
            <a:off x="0" y="5914142"/>
            <a:ext cx="12192000" cy="1015432"/>
          </a:xfrm>
          <a:prstGeom prst="rect">
            <a:avLst/>
          </a:prstGeom>
          <a:noFill/>
        </p:spPr>
        <p:txBody>
          <a:bodyPr wrap="square" lIns="91212" tIns="45606" rIns="91212" bIns="45606" rtlCol="0">
            <a:spAutoFit/>
          </a:bodyPr>
          <a:lstStyle/>
          <a:p>
            <a:pPr algn="r"/>
            <a:r>
              <a:rPr lang="en-US" sz="6000" b="1" dirty="0">
                <a:solidFill>
                  <a:prstClr val="white">
                    <a:alpha val="78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US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insert full bleed image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1313" y="5696857"/>
            <a:ext cx="11579704" cy="1161143"/>
          </a:xfrm>
        </p:spPr>
        <p:txBody>
          <a:bodyPr>
            <a:normAutofit/>
          </a:bodyPr>
          <a:lstStyle>
            <a:lvl1pPr marL="0" indent="0" algn="r">
              <a:buNone/>
              <a:defRPr sz="6000" b="1" baseline="0"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ALL CAPS TITLE</a:t>
            </a:r>
          </a:p>
        </p:txBody>
      </p:sp>
    </p:spTree>
    <p:extLst>
      <p:ext uri="{BB962C8B-B14F-4D97-AF65-F5344CB8AC3E}">
        <p14:creationId xmlns:p14="http://schemas.microsoft.com/office/powerpoint/2010/main" val="263795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XED Cover+Fusi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7" b="8757"/>
          <a:stretch/>
        </p:blipFill>
        <p:spPr>
          <a:xfrm>
            <a:off x="0" y="-53164"/>
            <a:ext cx="12191999" cy="69111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785" y="6231088"/>
            <a:ext cx="6319422" cy="471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aseline="30000" dirty="0">
                <a:solidFill>
                  <a:schemeClr val="bg1"/>
                </a:solidFill>
                <a:latin typeface="Gotham Medium" pitchFamily="50" charset="0"/>
              </a:rPr>
              <a:t>FUSION </a:t>
            </a:r>
            <a:r>
              <a:rPr lang="en-US" sz="3700" baseline="30000" dirty="0">
                <a:solidFill>
                  <a:schemeClr val="bg1"/>
                </a:solidFill>
                <a:latin typeface="Gotham Light" pitchFamily="50" charset="0"/>
              </a:rPr>
              <a:t>OF DESIGN + PERFORMANCE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841" y="6155592"/>
            <a:ext cx="1026160" cy="3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3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DC1A55"/>
                </a:solidFill>
              </a:rPr>
              <a:t>type title: AGENDA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874043" y="3384550"/>
            <a:ext cx="477252" cy="314801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C1A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51295" y="3384549"/>
            <a:ext cx="4030578" cy="3148013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DC1A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#Introduction</a:t>
            </a:r>
          </a:p>
          <a:p>
            <a:pPr lvl="0"/>
            <a:r>
              <a:rPr lang="en-US" dirty="0"/>
              <a:t>Process</a:t>
            </a:r>
          </a:p>
          <a:p>
            <a:pPr lvl="0"/>
            <a:r>
              <a:rPr lang="en-US" dirty="0"/>
              <a:t>Vision</a:t>
            </a:r>
          </a:p>
          <a:p>
            <a:pPr lvl="0"/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1417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8191632" cy="45358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1066800"/>
            <a:ext cx="6553200" cy="4833938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1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8191632" cy="45358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1066800"/>
            <a:ext cx="4781550" cy="5791200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lvl="0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390607" y="1066798"/>
            <a:ext cx="6801394" cy="579120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26848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8191632" cy="45358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DED3B1-AB89-481C-8049-9A3FAC9C4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7" y="512057"/>
            <a:ext cx="8191500" cy="33644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AFE943-9277-4399-9993-39BBD18CF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9475" y="1080448"/>
            <a:ext cx="6553200" cy="5113338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31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74686"/>
            <a:ext cx="12192000" cy="61833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HEADER/TITLE IN ALL CAPS</a:t>
            </a:r>
          </a:p>
        </p:txBody>
      </p:sp>
    </p:spTree>
    <p:extLst>
      <p:ext uri="{BB962C8B-B14F-4D97-AF65-F5344CB8AC3E}">
        <p14:creationId xmlns:p14="http://schemas.microsoft.com/office/powerpoint/2010/main" val="42179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HEADER/TITLE IN ALL CAPS</a:t>
            </a:r>
          </a:p>
        </p:txBody>
      </p:sp>
    </p:spTree>
    <p:extLst>
      <p:ext uri="{BB962C8B-B14F-4D97-AF65-F5344CB8AC3E}">
        <p14:creationId xmlns:p14="http://schemas.microsoft.com/office/powerpoint/2010/main" val="441525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0" y="6355724"/>
            <a:ext cx="12192000" cy="502276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 algn="ctr">
              <a:defRPr sz="2400" b="1" u="none" baseline="0">
                <a:solidFill>
                  <a:srgbClr val="FFFFFF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DIVIDER TEXT OR STATEMENT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3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lis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399479" y="109869"/>
            <a:ext cx="8439725" cy="476715"/>
          </a:xfrm>
        </p:spPr>
        <p:txBody>
          <a:bodyPr>
            <a:normAutofit/>
          </a:bodyPr>
          <a:lstStyle>
            <a:lvl1pPr>
              <a:defRPr sz="2000" b="1" baseline="0"/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99479" y="691979"/>
            <a:ext cx="2734962" cy="364983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282725" y="691976"/>
            <a:ext cx="2734962" cy="36498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6165971" y="691977"/>
            <a:ext cx="2734962" cy="36498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9053388" y="691978"/>
            <a:ext cx="2734962" cy="36498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6" name="Media Placeholder 23"/>
          <p:cNvSpPr>
            <a:spLocks noGrp="1"/>
          </p:cNvSpPr>
          <p:nvPr>
            <p:ph type="media" sz="quarter" idx="16"/>
          </p:nvPr>
        </p:nvSpPr>
        <p:spPr>
          <a:xfrm>
            <a:off x="6096000" y="4924331"/>
            <a:ext cx="2812868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7" name="Media Placeholder 23"/>
          <p:cNvSpPr>
            <a:spLocks noGrp="1"/>
          </p:cNvSpPr>
          <p:nvPr>
            <p:ph type="media" sz="quarter" idx="17"/>
          </p:nvPr>
        </p:nvSpPr>
        <p:spPr>
          <a:xfrm>
            <a:off x="9144000" y="4924331"/>
            <a:ext cx="3048000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30" name="Media Placeholder 23"/>
          <p:cNvSpPr>
            <a:spLocks noGrp="1"/>
          </p:cNvSpPr>
          <p:nvPr>
            <p:ph type="media" sz="quarter" idx="18"/>
          </p:nvPr>
        </p:nvSpPr>
        <p:spPr>
          <a:xfrm>
            <a:off x="3048000" y="4924332"/>
            <a:ext cx="2812868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31" name="Media Placeholder 23"/>
          <p:cNvSpPr>
            <a:spLocks noGrp="1"/>
          </p:cNvSpPr>
          <p:nvPr>
            <p:ph type="media" sz="quarter" idx="19"/>
          </p:nvPr>
        </p:nvSpPr>
        <p:spPr>
          <a:xfrm>
            <a:off x="0" y="4924332"/>
            <a:ext cx="2812868" cy="1933668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03260" y="473224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3134441" y="473185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6182441" y="473185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9230441" y="4731853"/>
            <a:ext cx="1663700" cy="192088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Building name</a:t>
            </a:r>
          </a:p>
        </p:txBody>
      </p:sp>
    </p:spTree>
    <p:extLst>
      <p:ext uri="{BB962C8B-B14F-4D97-AF65-F5344CB8AC3E}">
        <p14:creationId xmlns:p14="http://schemas.microsoft.com/office/powerpoint/2010/main" val="335177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>
          <p15:clr>
            <a:srgbClr val="FBAE40"/>
          </p15:clr>
        </p15:guide>
        <p15:guide id="2" pos="3840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399479" y="109869"/>
            <a:ext cx="8439725" cy="476715"/>
          </a:xfrm>
        </p:spPr>
        <p:txBody>
          <a:bodyPr>
            <a:normAutofit/>
          </a:bodyPr>
          <a:lstStyle>
            <a:lvl1pPr>
              <a:defRPr sz="2000" b="1" baseline="0"/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99479" y="691978"/>
            <a:ext cx="2734962" cy="54823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282725" y="691976"/>
            <a:ext cx="2734962" cy="54824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6165971" y="691977"/>
            <a:ext cx="2734962" cy="5482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9053388" y="691978"/>
            <a:ext cx="2734962" cy="54823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br>
              <a:rPr lang="en-US" dirty="0"/>
            </a:br>
            <a:r>
              <a:rPr lang="en-US" dirty="0" err="1"/>
              <a:t>Client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>
          <p15:clr>
            <a:srgbClr val="FBAE40"/>
          </p15:clr>
        </p15:guide>
        <p15:guide id="2" pos="3840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832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>
          <p15:clr>
            <a:srgbClr val="FBAE40"/>
          </p15:clr>
        </p15:guide>
        <p15:guide id="2" pos="3840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m Intro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6" t="9622" r="2836" b="10374"/>
          <a:stretch/>
        </p:blipFill>
        <p:spPr>
          <a:xfrm>
            <a:off x="-112976" y="-98351"/>
            <a:ext cx="12417951" cy="702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867DA-B768-4BA9-B805-0BC2CB9A5714}"/>
              </a:ext>
            </a:extLst>
          </p:cNvPr>
          <p:cNvSpPr txBox="1"/>
          <p:nvPr/>
        </p:nvSpPr>
        <p:spPr>
          <a:xfrm>
            <a:off x="0" y="5914142"/>
            <a:ext cx="12192000" cy="1015432"/>
          </a:xfrm>
          <a:prstGeom prst="rect">
            <a:avLst/>
          </a:prstGeom>
          <a:noFill/>
        </p:spPr>
        <p:txBody>
          <a:bodyPr wrap="square" lIns="91212" tIns="45606" rIns="91212" bIns="45606" rtlCol="0">
            <a:spAutoFit/>
          </a:bodyPr>
          <a:lstStyle/>
          <a:p>
            <a:pPr algn="ctr"/>
            <a:r>
              <a:rPr lang="en-US" sz="6000" b="1" dirty="0">
                <a:solidFill>
                  <a:prstClr val="white">
                    <a:alpha val="78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 &amp; TEAM INTRODUCTION</a:t>
            </a:r>
          </a:p>
        </p:txBody>
      </p:sp>
    </p:spTree>
    <p:extLst>
      <p:ext uri="{BB962C8B-B14F-4D97-AF65-F5344CB8AC3E}">
        <p14:creationId xmlns:p14="http://schemas.microsoft.com/office/powerpoint/2010/main" val="3431799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839215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Subhd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1185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99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5CB2-51BB-4D27-AC3F-8A2974E1B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889FE-79DF-4B43-8763-3BE3F9BA8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53AB4-4B68-46A0-9BF4-8AE01DD2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1B03D-478C-4565-8230-67B5BEE6C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2B09-B116-4D11-9F93-BFD82E78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465B-9EEB-4AA0-A68E-C83C3943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F198C-912E-4DBD-A8B7-5692E348DC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67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yette-Logo-White-Web.png"/>
          <p:cNvPicPr>
            <a:picLocks noChangeAspect="1"/>
          </p:cNvPicPr>
          <p:nvPr userDrawn="1"/>
        </p:nvPicPr>
        <p:blipFill rotWithShape="1">
          <a:blip r:embed="rId2" cstate="print"/>
          <a:srcRect l="-17003" r="-17003"/>
          <a:stretch/>
        </p:blipFill>
        <p:spPr bwMode="auto">
          <a:xfrm>
            <a:off x="9875462" y="5738750"/>
            <a:ext cx="1646767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9400" y="3429000"/>
            <a:ext cx="10363200" cy="3572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5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3810000"/>
            <a:ext cx="10356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50" b="1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97467" y="5410200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buNone/>
              <a:defRPr sz="675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>
              <a:defRPr sz="1050">
                <a:latin typeface="Arial" pitchFamily="34" charset="0"/>
                <a:cs typeface="Arial" pitchFamily="34" charset="0"/>
              </a:defRPr>
            </a:lvl2pPr>
            <a:lvl3pPr>
              <a:defRPr sz="1050">
                <a:latin typeface="Arial" pitchFamily="34" charset="0"/>
                <a:cs typeface="Arial" pitchFamily="34" charset="0"/>
              </a:defRPr>
            </a:lvl3pPr>
            <a:lvl4pPr>
              <a:defRPr sz="1050">
                <a:latin typeface="Arial" pitchFamily="34" charset="0"/>
                <a:cs typeface="Arial" pitchFamily="34" charset="0"/>
              </a:defRPr>
            </a:lvl4pPr>
            <a:lvl5pPr>
              <a:defRPr sz="105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7359780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00930" y="3385261"/>
            <a:ext cx="6015613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  <a:p>
            <a:pPr lvl="0"/>
            <a:r>
              <a:rPr lang="en-US" dirty="0"/>
              <a:t>Section 7</a:t>
            </a:r>
          </a:p>
          <a:p>
            <a:pPr lvl="0"/>
            <a:r>
              <a:rPr lang="en-US" dirty="0"/>
              <a:t>Section 8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74974" y="3385261"/>
            <a:ext cx="519289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651719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429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10095"/>
            <a:ext cx="12192000" cy="5462107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    **click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259759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8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2843439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1185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8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0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8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9" cy="5085702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1" cy="508635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041938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89800"/>
            <a:ext cx="10972800" cy="599214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9" cy="5085702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1" cy="508635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082669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/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867DA-B768-4BA9-B805-0BC2CB9A5714}"/>
              </a:ext>
            </a:extLst>
          </p:cNvPr>
          <p:cNvSpPr txBox="1"/>
          <p:nvPr/>
        </p:nvSpPr>
        <p:spPr>
          <a:xfrm>
            <a:off x="0" y="5914142"/>
            <a:ext cx="12192000" cy="1015432"/>
          </a:xfrm>
          <a:prstGeom prst="rect">
            <a:avLst/>
          </a:prstGeom>
          <a:noFill/>
        </p:spPr>
        <p:txBody>
          <a:bodyPr wrap="square" lIns="91212" tIns="45606" rIns="91212" bIns="45606" rtlCol="0">
            <a:spAutoFit/>
          </a:bodyPr>
          <a:lstStyle/>
          <a:p>
            <a:pPr algn="r"/>
            <a:r>
              <a:rPr lang="en-US" sz="6000" b="1" dirty="0">
                <a:solidFill>
                  <a:prstClr val="white">
                    <a:alpha val="78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US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insert full bleed image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1313" y="5696857"/>
            <a:ext cx="11579704" cy="1161143"/>
          </a:xfrm>
        </p:spPr>
        <p:txBody>
          <a:bodyPr>
            <a:normAutofit/>
          </a:bodyPr>
          <a:lstStyle>
            <a:lvl1pPr marL="0" indent="0" algn="r">
              <a:buNone/>
              <a:defRPr sz="6000" b="1" baseline="0"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ALL CAPS TITLE</a:t>
            </a:r>
          </a:p>
        </p:txBody>
      </p:sp>
    </p:spTree>
    <p:extLst>
      <p:ext uri="{BB962C8B-B14F-4D97-AF65-F5344CB8AC3E}">
        <p14:creationId xmlns:p14="http://schemas.microsoft.com/office/powerpoint/2010/main" val="2174179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25261"/>
            <a:ext cx="10972800" cy="52370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8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159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99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</p:spTree>
    <p:extLst>
      <p:ext uri="{BB962C8B-B14F-4D97-AF65-F5344CB8AC3E}">
        <p14:creationId xmlns:p14="http://schemas.microsoft.com/office/powerpoint/2010/main" val="1377203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Statem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801"/>
            <a:ext cx="12192000" cy="5486401"/>
          </a:xfrm>
        </p:spPr>
        <p:txBody>
          <a:bodyPr>
            <a:normAutofit/>
          </a:bodyPr>
          <a:lstStyle>
            <a:lvl1pPr marL="0" indent="0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**click icon to add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72587" y="6342614"/>
            <a:ext cx="10798699" cy="40316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5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6376991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pos="384">
          <p15:clr>
            <a:srgbClr val="FBAE40"/>
          </p15:clr>
        </p15:guide>
        <p15:guide id="4" orient="horz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8C310-C4F9-43BE-872C-77CFCAA8158B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BE32-31C7-4BA3-A77E-B74E08B88F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58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85" y="190501"/>
            <a:ext cx="11705167" cy="306387"/>
          </a:xfrm>
        </p:spPr>
        <p:txBody>
          <a:bodyPr/>
          <a:lstStyle>
            <a:lvl1pPr algn="ctr">
              <a:def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D20F7-63F2-4B6C-8BE7-F6A448B02048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94EA6-1C1B-423D-86FF-B60A157196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46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C5C2-055D-4A3D-B0AA-3805475D54DF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8EBAB-F6BC-4067-AEEA-3480F61AD9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45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1A5C5-AD1B-4764-AF1C-4C904453B8CD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CCEE4-032B-460A-98CF-84BAB3AA01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06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8643-D82F-4DD7-9F05-CD9D6B9B77CC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389D1-BB23-4317-AB3B-7CCA3767D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35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B64F3-8281-41A2-A260-BF70B1D366EF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D484-C9A4-425B-B7EB-ED316DBEBE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6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DC1A55"/>
                </a:solidFill>
              </a:rPr>
              <a:t>type title: AGENDA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874043" y="3384550"/>
            <a:ext cx="477252" cy="314801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C1A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51295" y="3384549"/>
            <a:ext cx="4030578" cy="3148013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DC1A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#Introduction</a:t>
            </a:r>
          </a:p>
          <a:p>
            <a:pPr lvl="0"/>
            <a:r>
              <a:rPr lang="en-US" dirty="0"/>
              <a:t>Process</a:t>
            </a:r>
          </a:p>
          <a:p>
            <a:pPr lvl="0"/>
            <a:r>
              <a:rPr lang="en-US" dirty="0"/>
              <a:t>Vision</a:t>
            </a:r>
          </a:p>
          <a:p>
            <a:pPr lvl="0"/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587290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FF4F-73E7-4F1A-81D1-E2E2076ACE88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E0290-0189-4DA6-BD09-482BDE4A3A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7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7FDC1-F77A-4F96-8731-AB0979A2B38E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60A23-7E65-4034-A0D7-D52D7621A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33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0057-5622-4318-97CD-63E2A66BC33F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F1E21-6086-4031-B4EE-BC7C6629EC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09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BE671-3DA6-4BE8-A4CE-03EC2697CDBF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B7EFA-B52A-416B-ADBA-FBA14066C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30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81509-7F01-4ED7-92C2-55FD988C177A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9BF10-C5B0-46C1-AA29-45D38346A7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9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400" y="6248400"/>
            <a:ext cx="25400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216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399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1B58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145" r="5926" b="-145"/>
          <a:stretch/>
        </p:blipFill>
        <p:spPr>
          <a:xfrm>
            <a:off x="1" y="0"/>
            <a:ext cx="12192000" cy="6861313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25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Picture 1" descr="Payette-Logo-White-We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5756275"/>
            <a:ext cx="164676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00" y="4167250"/>
            <a:ext cx="103632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650200"/>
            <a:ext cx="103566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16000" y="5181625"/>
            <a:ext cx="10363200" cy="3810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998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yette-Logo-White-Web.png"/>
          <p:cNvPicPr>
            <a:picLocks noChangeAspect="1"/>
          </p:cNvPicPr>
          <p:nvPr userDrawn="1"/>
        </p:nvPicPr>
        <p:blipFill rotWithShape="1">
          <a:blip r:embed="rId2" cstate="print"/>
          <a:srcRect l="-17003" r="-193" b="-408"/>
          <a:stretch/>
        </p:blipFill>
        <p:spPr bwMode="auto">
          <a:xfrm>
            <a:off x="9756141" y="5756276"/>
            <a:ext cx="1440179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9400" y="3429000"/>
            <a:ext cx="10363200" cy="3572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5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3810000"/>
            <a:ext cx="10356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50" b="1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97467" y="5410200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buNone/>
              <a:defRPr sz="675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>
              <a:defRPr sz="1050">
                <a:latin typeface="Arial" pitchFamily="34" charset="0"/>
                <a:cs typeface="Arial" pitchFamily="34" charset="0"/>
              </a:defRPr>
            </a:lvl2pPr>
            <a:lvl3pPr>
              <a:defRPr sz="1050">
                <a:latin typeface="Arial" pitchFamily="34" charset="0"/>
                <a:cs typeface="Arial" pitchFamily="34" charset="0"/>
              </a:defRPr>
            </a:lvl3pPr>
            <a:lvl4pPr>
              <a:defRPr sz="1050">
                <a:latin typeface="Arial" pitchFamily="34" charset="0"/>
                <a:cs typeface="Arial" pitchFamily="34" charset="0"/>
              </a:defRPr>
            </a:lvl4pPr>
            <a:lvl5pPr>
              <a:defRPr sz="105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009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00930" y="3385261"/>
            <a:ext cx="6015613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  <a:p>
            <a:pPr lvl="0"/>
            <a:r>
              <a:rPr lang="en-US" dirty="0"/>
              <a:t>Section 7</a:t>
            </a:r>
          </a:p>
          <a:p>
            <a:pPr lvl="0"/>
            <a:r>
              <a:rPr lang="en-US" dirty="0"/>
              <a:t>Section 8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74974" y="3385261"/>
            <a:ext cx="519289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536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42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8191632" cy="45358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787400"/>
            <a:ext cx="6553200" cy="5113338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25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10095"/>
            <a:ext cx="12192000" cy="5462107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    **click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959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88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1463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1185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8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8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9" cy="5085702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1" cy="508635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91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89800"/>
            <a:ext cx="10972800" cy="599214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9" cy="5085702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1" cy="508635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266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25261"/>
            <a:ext cx="10972800" cy="52370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8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</p:spTree>
    <p:extLst>
      <p:ext uri="{BB962C8B-B14F-4D97-AF65-F5344CB8AC3E}">
        <p14:creationId xmlns:p14="http://schemas.microsoft.com/office/powerpoint/2010/main" val="41434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Statem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801"/>
            <a:ext cx="12192000" cy="5486401"/>
          </a:xfrm>
        </p:spPr>
        <p:txBody>
          <a:bodyPr>
            <a:normAutofit/>
          </a:bodyPr>
          <a:lstStyle>
            <a:lvl1pPr marL="0" indent="0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**click icon to add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72587" y="6342614"/>
            <a:ext cx="10798699" cy="40316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5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5947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pos="384">
          <p15:clr>
            <a:srgbClr val="FBAE40"/>
          </p15:clr>
        </p15:guide>
        <p15:guide id="4" orient="horz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933" y="188028"/>
            <a:ext cx="10972800" cy="345375"/>
          </a:xfrm>
          <a:prstGeom prst="rect">
            <a:avLst/>
          </a:prstGeom>
        </p:spPr>
        <p:txBody>
          <a:bodyPr/>
          <a:lstStyle>
            <a:lvl1pPr algn="l">
              <a:defRPr sz="1200" b="1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HEADER | SUBHEADER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33" y="6858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8191632" cy="45358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787400"/>
            <a:ext cx="4781550" cy="6070600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in Title Case</a:t>
            </a:r>
          </a:p>
          <a:p>
            <a:pPr lvl="0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390607" y="787400"/>
            <a:ext cx="6801394" cy="6070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5504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767" y="96044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1767" y="96044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7933" y="416628"/>
            <a:ext cx="10972800" cy="3453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tabLst/>
              <a:defRPr sz="1350" b="1" baseline="0">
                <a:solidFill>
                  <a:srgbClr val="60606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2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12192000" cy="3200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1231" y="685800"/>
            <a:ext cx="9146771" cy="17526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350">
                <a:solidFill>
                  <a:srgbClr val="000000"/>
                </a:solidFill>
                <a:latin typeface="Georgia" panose="02040502050405020303" pitchFamily="18" charset="0"/>
              </a:defRPr>
            </a:lvl1pPr>
            <a:lvl2pPr marL="257175" indent="0" algn="ctr">
              <a:buFontTx/>
              <a:buNone/>
              <a:defRPr sz="1350">
                <a:solidFill>
                  <a:srgbClr val="000000"/>
                </a:solidFill>
                <a:latin typeface="Georgia" panose="02040502050405020303" pitchFamily="18" charset="0"/>
              </a:defRPr>
            </a:lvl2pPr>
            <a:lvl3pPr marL="514350" indent="0" algn="ctr">
              <a:buFontTx/>
              <a:buNone/>
              <a:defRPr sz="1350">
                <a:solidFill>
                  <a:srgbClr val="000000"/>
                </a:solidFill>
                <a:latin typeface="Georgia" panose="02040502050405020303" pitchFamily="18" charset="0"/>
              </a:defRPr>
            </a:lvl3pPr>
            <a:lvl4pPr marL="771525" indent="0" algn="ctr">
              <a:buFontTx/>
              <a:buNone/>
              <a:defRPr sz="1350">
                <a:solidFill>
                  <a:srgbClr val="000000"/>
                </a:solidFill>
                <a:latin typeface="Georgia" panose="02040502050405020303" pitchFamily="18" charset="0"/>
              </a:defRPr>
            </a:lvl4pPr>
            <a:lvl5pPr marL="1028700" indent="0" algn="ctr">
              <a:buFontTx/>
              <a:buNone/>
              <a:defRPr sz="1350">
                <a:solidFill>
                  <a:srgbClr val="000000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1E10-789C-4D48-9008-EB8C7B0F2588}" type="datetimeFigureOut">
              <a:rPr lang="en-US" smtClean="0"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5252-CD90-4A20-9D65-B7AC71F4EF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6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4536" y="141315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15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7933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None/>
              <a:defRPr sz="105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</p:spTree>
    <p:extLst>
      <p:ext uri="{BB962C8B-B14F-4D97-AF65-F5344CB8AC3E}">
        <p14:creationId xmlns:p14="http://schemas.microsoft.com/office/powerpoint/2010/main" val="30255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or Full Pa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384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50E8-8A1D-4685-863E-0905C3108E9A}" type="datetimeFigureOut">
              <a:rPr lang="en-US" smtClean="0"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6969-2681-4708-9F83-158ACB05D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13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304803"/>
            <a:ext cx="11325553" cy="529133"/>
          </a:xfrm>
        </p:spPr>
        <p:txBody>
          <a:bodyPr anchor="t">
            <a:noAutofit/>
          </a:bodyPr>
          <a:lstStyle>
            <a:lvl1pPr algn="l">
              <a:defRPr sz="1800" b="1">
                <a:solidFill>
                  <a:srgbClr val="AB023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2" y="833933"/>
            <a:ext cx="11325553" cy="5510174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rgbClr val="605A4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456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16BAF1C-C906-4D81-A341-7FDE27E30DDE}" type="datetimeFigureOut">
              <a:rPr lang="en-US" smtClean="0"/>
              <a:t>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76C4A7-4450-4751-8A12-068755D3B8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82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01" y="380144"/>
            <a:ext cx="10741009" cy="565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27127"/>
            <a:ext cx="12192000" cy="5730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71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48EAA33-306C-4D18-9C4A-A1697F4E92B5}" type="datetimeFigureOut">
              <a:rPr lang="en-US" smtClean="0"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ECB514F-1498-4A2D-97EF-2F37EA571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0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8191632" cy="45358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DED3B1-AB89-481C-8049-9A3FAC9C4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7" y="512057"/>
            <a:ext cx="8191500" cy="33644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123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yette-Logo-White-Web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03" r="-193" b="-408"/>
          <a:stretch/>
        </p:blipFill>
        <p:spPr bwMode="auto">
          <a:xfrm>
            <a:off x="9756141" y="5756274"/>
            <a:ext cx="1440179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9400" y="3429000"/>
            <a:ext cx="10363200" cy="3572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3810000"/>
            <a:ext cx="10356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 b="1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97467" y="5410200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buNone/>
              <a:defRPr sz="9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047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00929" y="3385261"/>
            <a:ext cx="6015613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  <a:p>
            <a:pPr lvl="0"/>
            <a:r>
              <a:rPr lang="en-US" dirty="0"/>
              <a:t>Section 7</a:t>
            </a:r>
          </a:p>
          <a:p>
            <a:pPr lvl="0"/>
            <a:r>
              <a:rPr lang="en-US" dirty="0"/>
              <a:t>Section 8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74973" y="3385261"/>
            <a:ext cx="519289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668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429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10093"/>
            <a:ext cx="12192000" cy="546210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    **click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0141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88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92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1185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1131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89800"/>
            <a:ext cx="10972800" cy="59921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718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25261"/>
            <a:ext cx="10972800" cy="52370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0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full bleed image</a:t>
            </a:r>
          </a:p>
        </p:txBody>
      </p:sp>
    </p:spTree>
    <p:extLst>
      <p:ext uri="{BB962C8B-B14F-4D97-AF65-F5344CB8AC3E}">
        <p14:creationId xmlns:p14="http://schemas.microsoft.com/office/powerpoint/2010/main" val="10704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74686"/>
            <a:ext cx="12192000" cy="61833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HEADER/TITLE IN ALL CAPS</a:t>
            </a:r>
          </a:p>
        </p:txBody>
      </p:sp>
    </p:spTree>
    <p:extLst>
      <p:ext uri="{BB962C8B-B14F-4D97-AF65-F5344CB8AC3E}">
        <p14:creationId xmlns:p14="http://schemas.microsoft.com/office/powerpoint/2010/main" val="47139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Statem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799"/>
            <a:ext cx="12192000" cy="5486401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**click icon to add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72587" y="6342614"/>
            <a:ext cx="10798698" cy="40316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 b="1" baseline="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198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pos="384">
          <p15:clr>
            <a:srgbClr val="FBAE40"/>
          </p15:clr>
        </p15:guide>
        <p15:guide id="4" orient="horz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547F33-95BE-4FD9-93B8-EEDD2E63C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6273" y="1937894"/>
            <a:ext cx="6369235" cy="2982212"/>
          </a:xfrm>
        </p:spPr>
        <p:txBody>
          <a:bodyPr>
            <a:normAutofit/>
          </a:bodyPr>
          <a:lstStyle>
            <a:lvl1pPr marL="0" indent="0" algn="ctr">
              <a:buNone/>
              <a:defRPr sz="10000" b="1" i="1">
                <a:solidFill>
                  <a:srgbClr val="DC1A55"/>
                </a:solidFill>
                <a:latin typeface="Georgia" panose="02040502050405020303" pitchFamily="18" charset="0"/>
              </a:defRPr>
            </a:lvl1pPr>
            <a:lvl2pPr>
              <a:defRPr sz="1000" b="1" i="1">
                <a:solidFill>
                  <a:srgbClr val="DC1A55"/>
                </a:solidFill>
                <a:latin typeface="Georgia" panose="02040502050405020303" pitchFamily="18" charset="0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933" y="188026"/>
            <a:ext cx="10972800" cy="345375"/>
          </a:xfrm>
          <a:prstGeom prst="rect">
            <a:avLst/>
          </a:prstGeom>
        </p:spPr>
        <p:txBody>
          <a:bodyPr/>
          <a:lstStyle>
            <a:lvl1pPr algn="l">
              <a:defRPr sz="1600" b="1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HEADER | SUBHEADER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33" y="6858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yette-Logo-White-We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3901" y="5756275"/>
            <a:ext cx="1646767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9400" y="3429000"/>
            <a:ext cx="10363200" cy="3572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3810000"/>
            <a:ext cx="10356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 b="1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97467" y="5410200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buNone/>
              <a:defRPr sz="9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8274259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74043" y="2704112"/>
            <a:ext cx="10972800" cy="49010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00929" y="3385261"/>
            <a:ext cx="6015613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Section 6</a:t>
            </a:r>
          </a:p>
          <a:p>
            <a:pPr lvl="0"/>
            <a:r>
              <a:rPr lang="en-US" dirty="0"/>
              <a:t>Section 7</a:t>
            </a:r>
          </a:p>
          <a:p>
            <a:pPr lvl="0"/>
            <a:r>
              <a:rPr lang="en-US" dirty="0"/>
              <a:t>Section 8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74973" y="3385261"/>
            <a:ext cx="519289" cy="3818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28222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429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10093"/>
            <a:ext cx="12192000" cy="546210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    **click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9850717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88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9475" y="133002"/>
            <a:ext cx="10972800" cy="502276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722186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1185" y="12137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400">
                <a:solidFill>
                  <a:srgbClr val="606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Content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487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d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141315"/>
            <a:ext cx="10972800" cy="495830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0101" y="581896"/>
            <a:ext cx="10981571" cy="29925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450191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50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07788" y="89800"/>
            <a:ext cx="10972800" cy="599214"/>
          </a:xfrm>
          <a:prstGeom prst="rect">
            <a:avLst/>
          </a:prstGeom>
        </p:spPr>
        <p:txBody>
          <a:bodyPr/>
          <a:lstStyle>
            <a:lvl1pPr algn="l">
              <a:defRPr sz="2000" b="1" baseline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789" y="1077913"/>
            <a:ext cx="3058618" cy="508570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40976" y="1077726"/>
            <a:ext cx="8079970" cy="50863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2252961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2D1A-488F-4A83-B3DD-98492F4EA071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F11F5-C261-4014-9988-D7DA44CB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9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8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9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2D1A-488F-4A83-B3DD-98492F4EA071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F11F5-C261-4014-9988-D7DA44CB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6D2B-99F6-43F6-87B9-49D83CBC647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1/12/2020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A278-CE9B-47A5-8DC0-647741877DE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059502-3DF2-41BD-96CF-620327299229}" type="datetimeFigureOut">
              <a:rPr lang="en-US"/>
              <a:pPr>
                <a:defRPr/>
              </a:pPr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BAFBB4-2CAE-4A9F-9D31-50B1E9789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9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6D2B-99F6-43F6-87B9-49D83CBC647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1/12/2020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A278-CE9B-47A5-8DC0-647741877DE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4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BBA67-40F2-4D19-A3E2-C0464F0E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AA544-B37C-4AD4-91F2-FE62AB67F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E755E-9381-4C0D-8B9C-FF47B12AE1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FB35-8159-4D3F-B7AF-5D76907E039F}" type="datetimeFigureOut">
              <a:rPr lang="en-US" smtClean="0"/>
              <a:t>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5E32D-2AFE-4C8F-B5B0-23EC8D208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8AA2C-94E6-4B05-AC3D-B140CACD4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D021-6B73-4183-906C-AD1CBA5A2C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6D2B-99F6-43F6-87B9-49D83CBC647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1/12/2020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A278-CE9B-47A5-8DC0-647741877DE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1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6D2B-99F6-43F6-87B9-49D83CBC647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1/13/2020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A278-CE9B-47A5-8DC0-647741877DE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87F208-1833-402B-B142-9041DCA8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63FAF-65A2-43AA-A8FD-F472D315F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52C69-48B9-494B-A519-33E56E58C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1B03D-478C-4565-8230-67B5BEE6C92D}" type="datetimeFigureOut">
              <a:rPr lang="en-US" smtClean="0"/>
              <a:t>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F717-99A9-478C-82FB-A7A9132B2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EF13-13B8-4F86-B6AD-12792386E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F198C-912E-4DBD-A8B7-5692E348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3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rgbClr val="DC1A5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50000"/>
        </a:lnSpc>
        <a:spcBef>
          <a:spcPts val="500"/>
        </a:spcBef>
        <a:buClr>
          <a:srgbClr val="DC1A5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50000"/>
        </a:lnSpc>
        <a:spcBef>
          <a:spcPts val="500"/>
        </a:spcBef>
        <a:buClr>
          <a:srgbClr val="DC1A5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50000"/>
        </a:lnSpc>
        <a:spcBef>
          <a:spcPts val="500"/>
        </a:spcBef>
        <a:buClr>
          <a:srgbClr val="DC1A5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50000"/>
        </a:lnSpc>
        <a:spcBef>
          <a:spcPts val="500"/>
        </a:spcBef>
        <a:buClr>
          <a:srgbClr val="DC1A5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11" Type="http://schemas.openxmlformats.org/officeDocument/2006/relationships/image" Target="../media/image55.jpeg"/><Relationship Id="rId5" Type="http://schemas.openxmlformats.org/officeDocument/2006/relationships/image" Target="../media/image51.jpeg"/><Relationship Id="rId10" Type="http://schemas.openxmlformats.org/officeDocument/2006/relationships/image" Target="../media/image35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FA76B6-A4E9-4762-B451-F5093FB15E65}"/>
              </a:ext>
            </a:extLst>
          </p:cNvPr>
          <p:cNvSpPr txBox="1">
            <a:spLocks/>
          </p:cNvSpPr>
          <p:nvPr/>
        </p:nvSpPr>
        <p:spPr bwMode="auto">
          <a:xfrm>
            <a:off x="1043906" y="3090182"/>
            <a:ext cx="10363200" cy="69606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SESSION 3: ANALYTICS VS. COMPUTATIONAL DESIGN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40FFB6-60C4-41DD-BA81-E6BEA6795FB1}"/>
              </a:ext>
            </a:extLst>
          </p:cNvPr>
          <p:cNvSpPr txBox="1">
            <a:spLocks/>
          </p:cNvSpPr>
          <p:nvPr/>
        </p:nvSpPr>
        <p:spPr bwMode="auto">
          <a:xfrm>
            <a:off x="1050506" y="3810000"/>
            <a:ext cx="10356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TAP BUILDING CONNECTIONS CONFERENCE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 13, 2020</a:t>
            </a:r>
          </a:p>
        </p:txBody>
      </p:sp>
    </p:spTree>
    <p:extLst>
      <p:ext uri="{BB962C8B-B14F-4D97-AF65-F5344CB8AC3E}">
        <p14:creationId xmlns:p14="http://schemas.microsoft.com/office/powerpoint/2010/main" val="15656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Shape 328" descr="Intro to Ladybug Presentation13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-131763"/>
            <a:ext cx="904875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36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784225"/>
            <a:ext cx="776287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Shape 58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t="42064" r="58281" b="42064"/>
          <a:stretch>
            <a:fillRect/>
          </a:stretch>
        </p:blipFill>
        <p:spPr bwMode="auto">
          <a:xfrm>
            <a:off x="5502276" y="4349750"/>
            <a:ext cx="36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Shape 8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010025"/>
            <a:ext cx="369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Shape 57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2" r="89832" b="41685"/>
          <a:stretch>
            <a:fillRect/>
          </a:stretch>
        </p:blipFill>
        <p:spPr bwMode="auto">
          <a:xfrm>
            <a:off x="4584701" y="4508501"/>
            <a:ext cx="3603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Shape 8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3551239"/>
            <a:ext cx="4587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 flipV="1">
            <a:off x="4848225" y="3779839"/>
            <a:ext cx="654050" cy="4143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0661" idx="1"/>
            <a:endCxn id="70663" idx="3"/>
          </p:cNvCxnSpPr>
          <p:nvPr/>
        </p:nvCxnSpPr>
        <p:spPr>
          <a:xfrm flipH="1">
            <a:off x="4945063" y="4535489"/>
            <a:ext cx="557212" cy="1555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434D9183-4677-4846-B0BC-C196C3CFEF26}"/>
              </a:ext>
            </a:extLst>
          </p:cNvPr>
          <p:cNvSpPr txBox="1">
            <a:spLocks/>
          </p:cNvSpPr>
          <p:nvPr/>
        </p:nvSpPr>
        <p:spPr bwMode="auto">
          <a:xfrm>
            <a:off x="1814950" y="188028"/>
            <a:ext cx="8229600" cy="345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CAN WE MAKE DECISIONS TO REDUCE ENERGY BEFORE WE HAVE A BUILDING?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5D4F3-C783-4B6C-8D70-800ABF7E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SIMULATION ECOSYSTEM</a:t>
            </a:r>
          </a:p>
        </p:txBody>
      </p:sp>
    </p:spTree>
    <p:extLst>
      <p:ext uri="{BB962C8B-B14F-4D97-AF65-F5344CB8AC3E}">
        <p14:creationId xmlns:p14="http://schemas.microsoft.com/office/powerpoint/2010/main" val="21865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Shape 343" descr="02272017 Principals meeting COMBINED___Page_103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b="12550"/>
          <a:stretch>
            <a:fillRect/>
          </a:stretch>
        </p:blipFill>
        <p:spPr bwMode="auto">
          <a:xfrm>
            <a:off x="1524000" y="71278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88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4FD4-B5D8-430F-BC09-9A6B8435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COMFORT - TWO WAYS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043128-48E3-493C-A380-E1F9989C6EA0}"/>
              </a:ext>
            </a:extLst>
          </p:cNvPr>
          <p:cNvSpPr txBox="1">
            <a:spLocks/>
          </p:cNvSpPr>
          <p:nvPr/>
        </p:nvSpPr>
        <p:spPr>
          <a:xfrm>
            <a:off x="2121186" y="5465348"/>
            <a:ext cx="2148880" cy="3430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RADIANT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 FLOORS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5EA4870-67D8-4313-B5EB-91A38AE821A7}"/>
              </a:ext>
            </a:extLst>
          </p:cNvPr>
          <p:cNvSpPr txBox="1">
            <a:spLocks/>
          </p:cNvSpPr>
          <p:nvPr/>
        </p:nvSpPr>
        <p:spPr>
          <a:xfrm>
            <a:off x="7109101" y="5465348"/>
            <a:ext cx="3867390" cy="3430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NATURALLY VENTILATED ATRIUM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8EB2D-1EAC-4E65-8B7B-157958776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101" y="1441475"/>
            <a:ext cx="3587927" cy="3543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A95DC-EC6B-4F22-8B7D-3B6BE418C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675" y="1286691"/>
            <a:ext cx="3587927" cy="37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5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Shape 58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49" y="2439063"/>
            <a:ext cx="654469" cy="66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Shape 57"/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985" y="1453091"/>
            <a:ext cx="645933" cy="6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  <a:stCxn id="70661" idx="0"/>
            <a:endCxn id="70663" idx="2"/>
          </p:cNvCxnSpPr>
          <p:nvPr/>
        </p:nvCxnSpPr>
        <p:spPr>
          <a:xfrm flipV="1">
            <a:off x="1311684" y="2107560"/>
            <a:ext cx="4268" cy="3315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C65D4F3-C783-4B6C-8D70-800ABF7E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KIT</a:t>
            </a:r>
          </a:p>
        </p:txBody>
      </p:sp>
      <p:pic>
        <p:nvPicPr>
          <p:cNvPr id="7" name="Shape 61" descr="ladybug.png">
            <a:extLst>
              <a:ext uri="{FF2B5EF4-FFF2-40B4-BE49-F238E27FC236}">
                <a16:creationId xmlns:a16="http://schemas.microsoft.com/office/drawing/2014/main" id="{23B86615-8967-4485-9AF3-C97F81E7D1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5" b="2625"/>
          <a:stretch>
            <a:fillRect/>
          </a:stretch>
        </p:blipFill>
        <p:spPr bwMode="auto">
          <a:xfrm>
            <a:off x="3718182" y="1744315"/>
            <a:ext cx="836473" cy="7914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15" descr="honeybee.png">
            <a:extLst>
              <a:ext uri="{FF2B5EF4-FFF2-40B4-BE49-F238E27FC236}">
                <a16:creationId xmlns:a16="http://schemas.microsoft.com/office/drawing/2014/main" id="{FEF9E620-D048-4B7A-9032-E8B0B692A89D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94" t="-6" r="-6722" b="-5613"/>
          <a:stretch/>
        </p:blipFill>
        <p:spPr bwMode="auto">
          <a:xfrm>
            <a:off x="3667016" y="3141310"/>
            <a:ext cx="925140" cy="86712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E5900B-874E-4642-91F7-6299C485C5A2}"/>
              </a:ext>
            </a:extLst>
          </p:cNvPr>
          <p:cNvCxnSpPr>
            <a:cxnSpLocks/>
            <a:stCxn id="7" idx="2"/>
            <a:endCxn id="70661" idx="3"/>
          </p:cNvCxnSpPr>
          <p:nvPr/>
        </p:nvCxnSpPr>
        <p:spPr>
          <a:xfrm flipH="1">
            <a:off x="1638918" y="2140037"/>
            <a:ext cx="2079264" cy="6305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BCDFDF-715A-46A1-8B2D-8DCB8A049649}"/>
              </a:ext>
            </a:extLst>
          </p:cNvPr>
          <p:cNvCxnSpPr>
            <a:cxnSpLocks/>
            <a:stCxn id="8" idx="2"/>
            <a:endCxn id="70661" idx="3"/>
          </p:cNvCxnSpPr>
          <p:nvPr/>
        </p:nvCxnSpPr>
        <p:spPr>
          <a:xfrm flipH="1" flipV="1">
            <a:off x="1638918" y="2770566"/>
            <a:ext cx="2028098" cy="80430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80E962-595C-4DD8-893A-C797C2B89A91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 flipH="1">
            <a:off x="4129586" y="2535758"/>
            <a:ext cx="6833" cy="60555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hape 75">
            <a:extLst>
              <a:ext uri="{FF2B5EF4-FFF2-40B4-BE49-F238E27FC236}">
                <a16:creationId xmlns:a16="http://schemas.microsoft.com/office/drawing/2014/main" id="{FB6B4AF2-EBB7-48F8-90AE-B6163ABAB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973" y="1784898"/>
            <a:ext cx="1190627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LADYBUG</a:t>
            </a:r>
          </a:p>
        </p:txBody>
      </p:sp>
      <p:sp>
        <p:nvSpPr>
          <p:cNvPr id="59" name="Shape 75">
            <a:extLst>
              <a:ext uri="{FF2B5EF4-FFF2-40B4-BE49-F238E27FC236}">
                <a16:creationId xmlns:a16="http://schemas.microsoft.com/office/drawing/2014/main" id="{7988B0E4-03B2-4157-A794-DF299AF60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935" y="3772360"/>
            <a:ext cx="1190627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HONEYBEE</a:t>
            </a:r>
          </a:p>
        </p:txBody>
      </p:sp>
      <p:pic>
        <p:nvPicPr>
          <p:cNvPr id="61" name="Shape 120">
            <a:extLst>
              <a:ext uri="{FF2B5EF4-FFF2-40B4-BE49-F238E27FC236}">
                <a16:creationId xmlns:a16="http://schemas.microsoft.com/office/drawing/2014/main" id="{E8996CBE-ACC1-4967-A24A-B77D8BCE9C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557" y="5404909"/>
            <a:ext cx="543618" cy="5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Shape 108">
            <a:extLst>
              <a:ext uri="{FF2B5EF4-FFF2-40B4-BE49-F238E27FC236}">
                <a16:creationId xmlns:a16="http://schemas.microsoft.com/office/drawing/2014/main" id="{88787231-38E2-4BD7-8078-C9A145BE65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911" y="2808373"/>
            <a:ext cx="9191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Shape 111">
            <a:extLst>
              <a:ext uri="{FF2B5EF4-FFF2-40B4-BE49-F238E27FC236}">
                <a16:creationId xmlns:a16="http://schemas.microsoft.com/office/drawing/2014/main" id="{ED6C0EFC-2C80-4796-A0A2-10BDE8831A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62" b="28905"/>
          <a:stretch>
            <a:fillRect/>
          </a:stretch>
        </p:blipFill>
        <p:spPr bwMode="auto">
          <a:xfrm>
            <a:off x="5721133" y="2735265"/>
            <a:ext cx="8112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Shape 109">
            <a:extLst>
              <a:ext uri="{FF2B5EF4-FFF2-40B4-BE49-F238E27FC236}">
                <a16:creationId xmlns:a16="http://schemas.microsoft.com/office/drawing/2014/main" id="{65FBC371-E994-40B5-8914-70F2143684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163" y="4277507"/>
            <a:ext cx="690563" cy="698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60BD612-8AB4-49B5-BE7A-05A0B2AA47A2}"/>
              </a:ext>
            </a:extLst>
          </p:cNvPr>
          <p:cNvCxnSpPr>
            <a:cxnSpLocks/>
            <a:stCxn id="64" idx="1"/>
            <a:endCxn id="8" idx="6"/>
          </p:cNvCxnSpPr>
          <p:nvPr/>
        </p:nvCxnSpPr>
        <p:spPr>
          <a:xfrm flipH="1">
            <a:off x="4592156" y="3114678"/>
            <a:ext cx="1128977" cy="46019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80C8578-360F-40AC-85E8-1E98EF584006}"/>
              </a:ext>
            </a:extLst>
          </p:cNvPr>
          <p:cNvCxnSpPr>
            <a:cxnSpLocks/>
            <a:stCxn id="64" idx="3"/>
            <a:endCxn id="63" idx="1"/>
          </p:cNvCxnSpPr>
          <p:nvPr/>
        </p:nvCxnSpPr>
        <p:spPr>
          <a:xfrm>
            <a:off x="6532345" y="3114678"/>
            <a:ext cx="403566" cy="325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C68792A-204D-4EB0-8C38-D28E9A729BD9}"/>
              </a:ext>
            </a:extLst>
          </p:cNvPr>
          <p:cNvCxnSpPr>
            <a:cxnSpLocks/>
            <a:stCxn id="61" idx="0"/>
          </p:cNvCxnSpPr>
          <p:nvPr/>
        </p:nvCxnSpPr>
        <p:spPr>
          <a:xfrm flipH="1" flipV="1">
            <a:off x="4237189" y="4018901"/>
            <a:ext cx="925177" cy="13860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2EB3E6D-FA01-4258-8238-AE0A5E7F6018}"/>
              </a:ext>
            </a:extLst>
          </p:cNvPr>
          <p:cNvCxnSpPr>
            <a:cxnSpLocks/>
            <a:stCxn id="66" idx="2"/>
            <a:endCxn id="8" idx="5"/>
          </p:cNvCxnSpPr>
          <p:nvPr/>
        </p:nvCxnSpPr>
        <p:spPr>
          <a:xfrm flipH="1" flipV="1">
            <a:off x="4456672" y="3881446"/>
            <a:ext cx="1720491" cy="74531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64D5C20-5196-4E5A-AD41-65F4B28D091F}"/>
              </a:ext>
            </a:extLst>
          </p:cNvPr>
          <p:cNvCxnSpPr>
            <a:cxnSpLocks/>
            <a:stCxn id="42" idx="1"/>
            <a:endCxn id="70661" idx="3"/>
          </p:cNvCxnSpPr>
          <p:nvPr/>
        </p:nvCxnSpPr>
        <p:spPr>
          <a:xfrm flipH="1" flipV="1">
            <a:off x="1638918" y="2770566"/>
            <a:ext cx="599129" cy="278936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160">
            <a:extLst>
              <a:ext uri="{FF2B5EF4-FFF2-40B4-BE49-F238E27FC236}">
                <a16:creationId xmlns:a16="http://schemas.microsoft.com/office/drawing/2014/main" id="{E785681E-06A2-42CB-A529-4AA89B190C6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439" y="1551734"/>
            <a:ext cx="1198942" cy="3181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440F9F-2EB1-4EFB-8C21-06B01D3CD5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8047" y="5167971"/>
            <a:ext cx="832700" cy="7839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3CA034C-10D6-4822-8364-972E04C8F90C}"/>
              </a:ext>
            </a:extLst>
          </p:cNvPr>
          <p:cNvSpPr txBox="1"/>
          <p:nvPr/>
        </p:nvSpPr>
        <p:spPr>
          <a:xfrm>
            <a:off x="3867062" y="690286"/>
            <a:ext cx="1273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A681B7-167F-4FDE-98A3-5E9C56A7A63F}"/>
              </a:ext>
            </a:extLst>
          </p:cNvPr>
          <p:cNvSpPr txBox="1"/>
          <p:nvPr/>
        </p:nvSpPr>
        <p:spPr>
          <a:xfrm>
            <a:off x="9717596" y="690286"/>
            <a:ext cx="1135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5BCA9A-3086-4B22-8DEC-754375EB63CE}"/>
              </a:ext>
            </a:extLst>
          </p:cNvPr>
          <p:cNvCxnSpPr>
            <a:cxnSpLocks/>
          </p:cNvCxnSpPr>
          <p:nvPr/>
        </p:nvCxnSpPr>
        <p:spPr>
          <a:xfrm>
            <a:off x="8507562" y="1465422"/>
            <a:ext cx="0" cy="46739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0315993-5648-4763-8E01-56ACFBAC13E3}"/>
              </a:ext>
            </a:extLst>
          </p:cNvPr>
          <p:cNvCxnSpPr>
            <a:cxnSpLocks/>
            <a:stCxn id="59" idx="3"/>
            <a:endCxn id="42" idx="3"/>
          </p:cNvCxnSpPr>
          <p:nvPr/>
        </p:nvCxnSpPr>
        <p:spPr>
          <a:xfrm flipH="1">
            <a:off x="3070747" y="3945616"/>
            <a:ext cx="850815" cy="161431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Shape 75">
            <a:extLst>
              <a:ext uri="{FF2B5EF4-FFF2-40B4-BE49-F238E27FC236}">
                <a16:creationId xmlns:a16="http://schemas.microsoft.com/office/drawing/2014/main" id="{6FA72CAE-01B9-486D-AFAF-BBD55F86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929" y="6011100"/>
            <a:ext cx="1190627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COLIBRI</a:t>
            </a:r>
          </a:p>
        </p:txBody>
      </p:sp>
      <p:sp>
        <p:nvSpPr>
          <p:cNvPr id="116" name="Shape 75">
            <a:extLst>
              <a:ext uri="{FF2B5EF4-FFF2-40B4-BE49-F238E27FC236}">
                <a16:creationId xmlns:a16="http://schemas.microsoft.com/office/drawing/2014/main" id="{FFDF240A-A6DE-4A15-8DE6-6378B3C43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771" y="6011100"/>
            <a:ext cx="1190627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</a:t>
            </a:r>
          </a:p>
        </p:txBody>
      </p:sp>
      <p:sp>
        <p:nvSpPr>
          <p:cNvPr id="117" name="Shape 75">
            <a:extLst>
              <a:ext uri="{FF2B5EF4-FFF2-40B4-BE49-F238E27FC236}">
                <a16:creationId xmlns:a16="http://schemas.microsoft.com/office/drawing/2014/main" id="{55D0C0BD-7978-4766-BA93-F5590DEAD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380" y="5020382"/>
            <a:ext cx="1190627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RADIANCE</a:t>
            </a:r>
          </a:p>
        </p:txBody>
      </p:sp>
      <p:sp>
        <p:nvSpPr>
          <p:cNvPr id="119" name="Shape 75">
            <a:extLst>
              <a:ext uri="{FF2B5EF4-FFF2-40B4-BE49-F238E27FC236}">
                <a16:creationId xmlns:a16="http://schemas.microsoft.com/office/drawing/2014/main" id="{EF316886-26C5-4347-BC45-56F747F4C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590" y="3524467"/>
            <a:ext cx="1345438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OPENSTUDIO</a:t>
            </a:r>
          </a:p>
        </p:txBody>
      </p:sp>
      <p:sp>
        <p:nvSpPr>
          <p:cNvPr id="120" name="Shape 75">
            <a:extLst>
              <a:ext uri="{FF2B5EF4-FFF2-40B4-BE49-F238E27FC236}">
                <a16:creationId xmlns:a16="http://schemas.microsoft.com/office/drawing/2014/main" id="{4E1CA2BD-6A9A-45F0-A52D-5D56DF2C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71" y="3524466"/>
            <a:ext cx="1345435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ENERGYPLUS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84ED221-EED0-4204-820A-EEB49B7FAD03}"/>
              </a:ext>
            </a:extLst>
          </p:cNvPr>
          <p:cNvCxnSpPr>
            <a:cxnSpLocks/>
            <a:stCxn id="161" idx="1"/>
            <a:endCxn id="8" idx="7"/>
          </p:cNvCxnSpPr>
          <p:nvPr/>
        </p:nvCxnSpPr>
        <p:spPr>
          <a:xfrm flipH="1">
            <a:off x="4456672" y="1710807"/>
            <a:ext cx="1421767" cy="155749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Shape 75">
            <a:extLst>
              <a:ext uri="{FF2B5EF4-FFF2-40B4-BE49-F238E27FC236}">
                <a16:creationId xmlns:a16="http://schemas.microsoft.com/office/drawing/2014/main" id="{7E7D8051-F14E-4DA8-A894-B9512F27F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893" y="1939663"/>
            <a:ext cx="1345435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AMBIENS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BC3D775-681F-40D3-A579-60D9F935001B}"/>
              </a:ext>
            </a:extLst>
          </p:cNvPr>
          <p:cNvCxnSpPr>
            <a:cxnSpLocks/>
          </p:cNvCxnSpPr>
          <p:nvPr/>
        </p:nvCxnSpPr>
        <p:spPr>
          <a:xfrm flipH="1">
            <a:off x="7985310" y="3141310"/>
            <a:ext cx="1276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63B8EBA-C510-4E5D-AD3F-B8B211340EE6}"/>
              </a:ext>
            </a:extLst>
          </p:cNvPr>
          <p:cNvCxnSpPr>
            <a:cxnSpLocks/>
          </p:cNvCxnSpPr>
          <p:nvPr/>
        </p:nvCxnSpPr>
        <p:spPr>
          <a:xfrm flipH="1" flipV="1">
            <a:off x="7177328" y="1710807"/>
            <a:ext cx="2084238" cy="14305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Shape 108">
            <a:extLst>
              <a:ext uri="{FF2B5EF4-FFF2-40B4-BE49-F238E27FC236}">
                <a16:creationId xmlns:a16="http://schemas.microsoft.com/office/drawing/2014/main" id="{EE2BA75E-1B4E-453E-8ACA-0B10F53333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22" y="2808373"/>
            <a:ext cx="9191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Shape 75">
            <a:extLst>
              <a:ext uri="{FF2B5EF4-FFF2-40B4-BE49-F238E27FC236}">
                <a16:creationId xmlns:a16="http://schemas.microsoft.com/office/drawing/2014/main" id="{799C7981-EBB9-4ADA-919C-CEB71CDC3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482" y="3524466"/>
            <a:ext cx="1345435" cy="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ENERGYPLUS</a:t>
            </a:r>
          </a:p>
        </p:txBody>
      </p:sp>
      <p:sp>
        <p:nvSpPr>
          <p:cNvPr id="141" name="Shape 75">
            <a:extLst>
              <a:ext uri="{FF2B5EF4-FFF2-40B4-BE49-F238E27FC236}">
                <a16:creationId xmlns:a16="http://schemas.microsoft.com/office/drawing/2014/main" id="{CAA9B207-CADE-4997-BDD0-5CBB80BD6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22" y="3977445"/>
            <a:ext cx="2534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IES VIRTUAL ENVIRONMENTS</a:t>
            </a:r>
          </a:p>
        </p:txBody>
      </p:sp>
      <p:sp>
        <p:nvSpPr>
          <p:cNvPr id="143" name="Shape 75">
            <a:extLst>
              <a:ext uri="{FF2B5EF4-FFF2-40B4-BE49-F238E27FC236}">
                <a16:creationId xmlns:a16="http://schemas.microsoft.com/office/drawing/2014/main" id="{B09F2AE9-964D-4C99-968B-5133190CB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22" y="4399101"/>
            <a:ext cx="2534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TRANE TRACE</a:t>
            </a:r>
          </a:p>
        </p:txBody>
      </p:sp>
      <p:pic>
        <p:nvPicPr>
          <p:cNvPr id="144" name="Picture 4" descr="Image result for trace 700">
            <a:extLst>
              <a:ext uri="{FF2B5EF4-FFF2-40B4-BE49-F238E27FC236}">
                <a16:creationId xmlns:a16="http://schemas.microsoft.com/office/drawing/2014/main" id="{5CE5926C-395A-497A-8F12-151D377FF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9559" y="4840943"/>
            <a:ext cx="935961" cy="5639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8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PEAK SOLAR LOADS ON SLAB</a:t>
            </a:r>
          </a:p>
        </p:txBody>
      </p:sp>
      <p:pic>
        <p:nvPicPr>
          <p:cNvPr id="9" name="v3 cooling">
            <a:hlinkClick r:id="" action="ppaction://media"/>
            <a:extLst>
              <a:ext uri="{FF2B5EF4-FFF2-40B4-BE49-F238E27FC236}">
                <a16:creationId xmlns:a16="http://schemas.microsoft.com/office/drawing/2014/main" id="{DA66AA4B-7EAD-44E9-AE2D-616BD4CCD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3305" y="511876"/>
            <a:ext cx="7505389" cy="66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PEAK SOLAR LOADS ON SLAB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03078-3A21-4414-BFB9-9EA52B4ACF0B}"/>
              </a:ext>
            </a:extLst>
          </p:cNvPr>
          <p:cNvSpPr/>
          <p:nvPr/>
        </p:nvSpPr>
        <p:spPr>
          <a:xfrm>
            <a:off x="7543800" y="4572001"/>
            <a:ext cx="1600200" cy="16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49BD4-198C-47E5-85A7-09E8ABA17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629" y="1773354"/>
            <a:ext cx="9464437" cy="3524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A16D9F-A412-41B0-A882-D9B3935DB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909" y="275399"/>
            <a:ext cx="3622208" cy="1355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58AA7-DA32-4F56-BBB3-6ACCBD0447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466" y="5297906"/>
            <a:ext cx="9464441" cy="100930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1CDA02A-F045-4DAE-B2E5-8507787A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109" y="447317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03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LOOPS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13FDD7-3A0A-446F-89E5-CFC5B3CE7280}"/>
              </a:ext>
            </a:extLst>
          </p:cNvPr>
          <p:cNvGrpSpPr/>
          <p:nvPr/>
        </p:nvGrpSpPr>
        <p:grpSpPr>
          <a:xfrm>
            <a:off x="2378343" y="1257448"/>
            <a:ext cx="8352518" cy="3932286"/>
            <a:chOff x="2378343" y="1257448"/>
            <a:chExt cx="8352518" cy="3932286"/>
          </a:xfrm>
        </p:grpSpPr>
        <p:sp>
          <p:nvSpPr>
            <p:cNvPr id="27" name="Arc 26"/>
            <p:cNvSpPr/>
            <p:nvPr/>
          </p:nvSpPr>
          <p:spPr>
            <a:xfrm rot="14271493" flipH="1" flipV="1">
              <a:off x="6592095" y="1086062"/>
              <a:ext cx="3000948" cy="4300444"/>
            </a:xfrm>
            <a:prstGeom prst="arc">
              <a:avLst>
                <a:gd name="adj1" fmla="val 17564793"/>
                <a:gd name="adj2" fmla="val 6718723"/>
              </a:avLst>
            </a:prstGeom>
            <a:ln>
              <a:solidFill>
                <a:srgbClr val="59595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D8AC5FF-BD5D-47A0-83FF-A347824A2DE9}"/>
                </a:ext>
              </a:extLst>
            </p:cNvPr>
            <p:cNvGrpSpPr/>
            <p:nvPr/>
          </p:nvGrpSpPr>
          <p:grpSpPr>
            <a:xfrm>
              <a:off x="2378343" y="1257448"/>
              <a:ext cx="8352518" cy="3932286"/>
              <a:chOff x="2378343" y="1257448"/>
              <a:chExt cx="8352518" cy="3932286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2947179" y="2462873"/>
                <a:ext cx="1005551" cy="350376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34112" tIns="67057" rIns="134112" bIns="670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Energy &amp; Mechanical</a:t>
                </a: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2" name="Flowchart: Alternate Process 11"/>
              <p:cNvSpPr/>
              <p:nvPr/>
            </p:nvSpPr>
            <p:spPr>
              <a:xfrm>
                <a:off x="7084053" y="2462873"/>
                <a:ext cx="1005551" cy="350376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34112" tIns="67057" rIns="134112" bIns="670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Thermal Comfort</a:t>
                </a: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3" name="Flowchart: Alternate Process 12"/>
              <p:cNvSpPr/>
              <p:nvPr/>
            </p:nvSpPr>
            <p:spPr>
              <a:xfrm>
                <a:off x="8277079" y="2462873"/>
                <a:ext cx="1005551" cy="350376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34112" tIns="67057" rIns="134112" bIns="670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Daylighting</a:t>
                </a: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4" name="Flowchart: Alternate Process 13"/>
              <p:cNvSpPr/>
              <p:nvPr/>
            </p:nvSpPr>
            <p:spPr>
              <a:xfrm>
                <a:off x="9510050" y="2462873"/>
                <a:ext cx="1005551" cy="350376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34112" tIns="67057" rIns="134112" bIns="670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Building Envelope</a:t>
                </a: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5" name="Flowchart: Alternate Process 14"/>
              <p:cNvSpPr/>
              <p:nvPr/>
            </p:nvSpPr>
            <p:spPr>
              <a:xfrm>
                <a:off x="5329032" y="2462873"/>
                <a:ext cx="1005551" cy="350376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34112" tIns="67057" rIns="134112" bIns="670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LEED &amp; EUI</a:t>
                </a: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1" name="Arc 10"/>
              <p:cNvSpPr/>
              <p:nvPr/>
            </p:nvSpPr>
            <p:spPr>
              <a:xfrm flipH="1" flipV="1">
                <a:off x="2667000" y="1257448"/>
                <a:ext cx="7345824" cy="1484212"/>
              </a:xfrm>
              <a:prstGeom prst="arc">
                <a:avLst>
                  <a:gd name="adj1" fmla="val 21167080"/>
                  <a:gd name="adj2" fmla="val 10541744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273390" y="1760783"/>
                <a:ext cx="145747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609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WHAT SYSTEMS SHOULD WE CONSIDER FOR THE BUILDING?</a:t>
                </a:r>
                <a:endPara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37609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77620" y="2078697"/>
                <a:ext cx="26109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AND LET’S OPTIMIZE OCCUPANCT COMFORT AND EXPERIENCE!</a:t>
                </a: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Arc 17"/>
              <p:cNvSpPr/>
              <p:nvPr/>
            </p:nvSpPr>
            <p:spPr>
              <a:xfrm rot="11080819" flipH="1" flipV="1">
                <a:off x="3370501" y="1940742"/>
                <a:ext cx="7100584" cy="3248992"/>
              </a:xfrm>
              <a:prstGeom prst="arc">
                <a:avLst>
                  <a:gd name="adj1" fmla="val 20604363"/>
                  <a:gd name="adj2" fmla="val 10531254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Arc 18"/>
              <p:cNvSpPr/>
              <p:nvPr/>
            </p:nvSpPr>
            <p:spPr>
              <a:xfrm rot="10800000" flipH="1" flipV="1">
                <a:off x="3357626" y="2596870"/>
                <a:ext cx="1337705" cy="1457350"/>
              </a:xfrm>
              <a:prstGeom prst="arc">
                <a:avLst>
                  <a:gd name="adj1" fmla="val 16002081"/>
                  <a:gd name="adj2" fmla="val 9591974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Arc 20"/>
              <p:cNvSpPr/>
              <p:nvPr/>
            </p:nvSpPr>
            <p:spPr>
              <a:xfrm rot="11080819" flipH="1" flipV="1">
                <a:off x="3361822" y="1854800"/>
                <a:ext cx="5656824" cy="3248992"/>
              </a:xfrm>
              <a:prstGeom prst="arc">
                <a:avLst>
                  <a:gd name="adj1" fmla="val 20604363"/>
                  <a:gd name="adj2" fmla="val 10531254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1080819" flipH="1" flipV="1">
                <a:off x="3363885" y="1832027"/>
                <a:ext cx="4419486" cy="3248992"/>
              </a:xfrm>
              <a:prstGeom prst="arc">
                <a:avLst>
                  <a:gd name="adj1" fmla="val 20604363"/>
                  <a:gd name="adj2" fmla="val 10531254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378343" y="2826471"/>
                <a:ext cx="21432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FOR RADIANT SYSTEMS, WHAT ARE THE LIMITING FACTORS FOR ENVELOPE, INTERNAL GAINS AND SOLAR HEAT GAIN?</a:t>
                </a: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Arc 23"/>
              <p:cNvSpPr/>
              <p:nvPr/>
            </p:nvSpPr>
            <p:spPr>
              <a:xfrm rot="16200000">
                <a:off x="4127470" y="1021939"/>
                <a:ext cx="1140626" cy="2566811"/>
              </a:xfrm>
              <a:prstGeom prst="arc">
                <a:avLst>
                  <a:gd name="adj1" fmla="val 15902517"/>
                  <a:gd name="adj2" fmla="val 5535392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rc 24"/>
              <p:cNvSpPr/>
              <p:nvPr/>
            </p:nvSpPr>
            <p:spPr>
              <a:xfrm rot="14271493" flipH="1" flipV="1">
                <a:off x="6149994" y="2708941"/>
                <a:ext cx="1337058" cy="1494206"/>
              </a:xfrm>
              <a:prstGeom prst="arc">
                <a:avLst>
                  <a:gd name="adj1" fmla="val 15473521"/>
                  <a:gd name="adj2" fmla="val 6718723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 rot="14271493" flipH="1" flipV="1">
                <a:off x="6379847" y="1960629"/>
                <a:ext cx="2042181" cy="2840895"/>
              </a:xfrm>
              <a:prstGeom prst="arc">
                <a:avLst>
                  <a:gd name="adj1" fmla="val 17070432"/>
                  <a:gd name="adj2" fmla="val 6718723"/>
                </a:avLst>
              </a:prstGeom>
              <a:ln>
                <a:solidFill>
                  <a:srgbClr val="595959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16869" y="2862065"/>
                <a:ext cx="194435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HOW DO WE OPTIMIZE ENERGY EFFICIENCY OF THE CENTRAL PLANT FOR THE RADIANT SYSTEMS? </a:t>
                </a: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>
              <a:xfrm rot="5400000">
                <a:off x="8225235" y="1980032"/>
                <a:ext cx="1140626" cy="1916103"/>
              </a:xfrm>
              <a:prstGeom prst="arc">
                <a:avLst>
                  <a:gd name="adj1" fmla="val 15888064"/>
                  <a:gd name="adj2" fmla="val 5535392"/>
                </a:avLst>
              </a:prstGeom>
              <a:ln>
                <a:solidFill>
                  <a:srgbClr val="595959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>
              <a:xfrm rot="5400000">
                <a:off x="7620403" y="2594399"/>
                <a:ext cx="1140626" cy="687368"/>
              </a:xfrm>
              <a:prstGeom prst="arc">
                <a:avLst>
                  <a:gd name="adj1" fmla="val 15888064"/>
                  <a:gd name="adj2" fmla="val 5535392"/>
                </a:avLst>
              </a:prstGeom>
              <a:ln>
                <a:solidFill>
                  <a:srgbClr val="595959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8780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E24B-C19C-4783-989F-CF760472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4D4F"/>
                </a:solidFill>
              </a:rPr>
              <a:t>SHADE POCKET SOLUTION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CF20C0-B33C-44AC-90EF-B20BC68B759F}"/>
              </a:ext>
            </a:extLst>
          </p:cNvPr>
          <p:cNvGrpSpPr/>
          <p:nvPr/>
        </p:nvGrpSpPr>
        <p:grpSpPr>
          <a:xfrm>
            <a:off x="194620" y="608744"/>
            <a:ext cx="5841147" cy="6272547"/>
            <a:chOff x="6276273" y="474367"/>
            <a:chExt cx="5841147" cy="62725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FE976B-4F6E-4B11-9E10-9F344480C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6273" y="474367"/>
              <a:ext cx="4251890" cy="59092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610029-4535-4F36-9552-1EE487944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6280" y="5354480"/>
              <a:ext cx="4251890" cy="1370518"/>
            </a:xfrm>
            <a:prstGeom prst="rect">
              <a:avLst/>
            </a:prstGeom>
          </p:spPr>
        </p:pic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EA8E2335-2021-42AD-AB57-81A1BB11831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173680" y="5633006"/>
              <a:ext cx="1615107" cy="487012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EE488B7B-AC1D-4BE7-825B-8E95F3CA8045}"/>
                </a:ext>
              </a:extLst>
            </p:cNvPr>
            <p:cNvSpPr/>
            <p:nvPr/>
          </p:nvSpPr>
          <p:spPr>
            <a:xfrm>
              <a:off x="7949841" y="4296543"/>
              <a:ext cx="857584" cy="883694"/>
            </a:xfrm>
            <a:prstGeom prst="arc">
              <a:avLst>
                <a:gd name="adj1" fmla="val 16027796"/>
                <a:gd name="adj2" fmla="val 2202054"/>
              </a:avLst>
            </a:prstGeom>
            <a:ln w="762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FD40AF-4538-46EF-9B2F-E2F802DD4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6304" y="4296543"/>
              <a:ext cx="839857" cy="710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DE9A1382-1B1D-4D11-B1E0-DE3BC11CDFD2}"/>
                </a:ext>
              </a:extLst>
            </p:cNvPr>
            <p:cNvSpPr/>
            <p:nvPr/>
          </p:nvSpPr>
          <p:spPr>
            <a:xfrm rot="9888349">
              <a:off x="6910443" y="3637797"/>
              <a:ext cx="465724" cy="679656"/>
            </a:xfrm>
            <a:prstGeom prst="arc">
              <a:avLst>
                <a:gd name="adj1" fmla="val 17546334"/>
                <a:gd name="adj2" fmla="val 1156522"/>
              </a:avLst>
            </a:prstGeom>
            <a:ln w="762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AE08955-5EA4-42CC-93B7-99A463F0D83D}"/>
                </a:ext>
              </a:extLst>
            </p:cNvPr>
            <p:cNvCxnSpPr>
              <a:cxnSpLocks/>
            </p:cNvCxnSpPr>
            <p:nvPr/>
          </p:nvCxnSpPr>
          <p:spPr>
            <a:xfrm>
              <a:off x="6894832" y="3164619"/>
              <a:ext cx="0" cy="767286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19622BB-8EC1-4CC2-A8C2-579E3968C0E9}"/>
                </a:ext>
              </a:extLst>
            </p:cNvPr>
            <p:cNvSpPr/>
            <p:nvPr/>
          </p:nvSpPr>
          <p:spPr>
            <a:xfrm>
              <a:off x="11032226" y="3106210"/>
              <a:ext cx="729827" cy="7298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88A02CB-207B-4071-BDB6-AA3A99E4A63E}"/>
                </a:ext>
              </a:extLst>
            </p:cNvPr>
            <p:cNvSpPr/>
            <p:nvPr/>
          </p:nvSpPr>
          <p:spPr>
            <a:xfrm>
              <a:off x="8198739" y="3296356"/>
              <a:ext cx="3606800" cy="3324577"/>
            </a:xfrm>
            <a:custGeom>
              <a:avLst/>
              <a:gdLst>
                <a:gd name="connsiteX0" fmla="*/ 3606800 w 3606800"/>
                <a:gd name="connsiteY0" fmla="*/ 0 h 3324577"/>
                <a:gd name="connsiteX1" fmla="*/ 0 w 3606800"/>
                <a:gd name="connsiteY1" fmla="*/ 3324577 h 3324577"/>
                <a:gd name="connsiteX2" fmla="*/ 321733 w 3606800"/>
                <a:gd name="connsiteY2" fmla="*/ 2585155 h 332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3324577">
                  <a:moveTo>
                    <a:pt x="3606800" y="0"/>
                  </a:moveTo>
                  <a:lnTo>
                    <a:pt x="0" y="3324577"/>
                  </a:lnTo>
                  <a:lnTo>
                    <a:pt x="321733" y="2585155"/>
                  </a:lnTo>
                </a:path>
              </a:pathLst>
            </a:custGeom>
            <a:noFill/>
            <a:ln w="19050">
              <a:solidFill>
                <a:schemeClr val="accent4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2C20C57-0346-45BF-B6ED-6856B3035DC6}"/>
                </a:ext>
              </a:extLst>
            </p:cNvPr>
            <p:cNvSpPr/>
            <p:nvPr/>
          </p:nvSpPr>
          <p:spPr>
            <a:xfrm>
              <a:off x="8198739" y="3422337"/>
              <a:ext cx="3606800" cy="3324577"/>
            </a:xfrm>
            <a:custGeom>
              <a:avLst/>
              <a:gdLst>
                <a:gd name="connsiteX0" fmla="*/ 3606800 w 3606800"/>
                <a:gd name="connsiteY0" fmla="*/ 0 h 3324577"/>
                <a:gd name="connsiteX1" fmla="*/ 0 w 3606800"/>
                <a:gd name="connsiteY1" fmla="*/ 3324577 h 3324577"/>
                <a:gd name="connsiteX2" fmla="*/ 321733 w 3606800"/>
                <a:gd name="connsiteY2" fmla="*/ 2585155 h 332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3324577">
                  <a:moveTo>
                    <a:pt x="3606800" y="0"/>
                  </a:moveTo>
                  <a:lnTo>
                    <a:pt x="0" y="3324577"/>
                  </a:lnTo>
                  <a:lnTo>
                    <a:pt x="321733" y="2585155"/>
                  </a:lnTo>
                </a:path>
              </a:pathLst>
            </a:custGeom>
            <a:noFill/>
            <a:ln w="19050">
              <a:solidFill>
                <a:schemeClr val="accent4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BD63D7F-DF5C-4A94-909D-DEE11C093ABF}"/>
                </a:ext>
              </a:extLst>
            </p:cNvPr>
            <p:cNvSpPr/>
            <p:nvPr/>
          </p:nvSpPr>
          <p:spPr>
            <a:xfrm>
              <a:off x="8169236" y="3210339"/>
              <a:ext cx="3606800" cy="3324577"/>
            </a:xfrm>
            <a:custGeom>
              <a:avLst/>
              <a:gdLst>
                <a:gd name="connsiteX0" fmla="*/ 3606800 w 3606800"/>
                <a:gd name="connsiteY0" fmla="*/ 0 h 3324577"/>
                <a:gd name="connsiteX1" fmla="*/ 0 w 3606800"/>
                <a:gd name="connsiteY1" fmla="*/ 3324577 h 3324577"/>
                <a:gd name="connsiteX2" fmla="*/ 321733 w 3606800"/>
                <a:gd name="connsiteY2" fmla="*/ 2585155 h 332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3324577">
                  <a:moveTo>
                    <a:pt x="3606800" y="0"/>
                  </a:moveTo>
                  <a:lnTo>
                    <a:pt x="0" y="3324577"/>
                  </a:lnTo>
                  <a:lnTo>
                    <a:pt x="321733" y="2585155"/>
                  </a:lnTo>
                </a:path>
              </a:pathLst>
            </a:custGeom>
            <a:noFill/>
            <a:ln w="19050">
              <a:solidFill>
                <a:schemeClr val="accent4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1CCFC5-0489-40E7-A588-BC968AC869A7}"/>
                </a:ext>
              </a:extLst>
            </p:cNvPr>
            <p:cNvSpPr/>
            <p:nvPr/>
          </p:nvSpPr>
          <p:spPr>
            <a:xfrm>
              <a:off x="11154799" y="3020515"/>
              <a:ext cx="891988" cy="89198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F78E711-75F5-4A37-B9DB-6A01E7A5AAD5}"/>
                </a:ext>
              </a:extLst>
            </p:cNvPr>
            <p:cNvSpPr/>
            <p:nvPr/>
          </p:nvSpPr>
          <p:spPr>
            <a:xfrm>
              <a:off x="11130590" y="3147370"/>
              <a:ext cx="729827" cy="7298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5F961D3-5547-45C0-BB62-0DBEA65DEC56}"/>
                </a:ext>
              </a:extLst>
            </p:cNvPr>
            <p:cNvSpPr/>
            <p:nvPr/>
          </p:nvSpPr>
          <p:spPr>
            <a:xfrm>
              <a:off x="11081407" y="2778349"/>
              <a:ext cx="1036013" cy="103601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B8F4F8-6E3A-469A-B264-0EB43D877E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74089" y="-620201"/>
            <a:ext cx="3983400" cy="584811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BF7BBDF-89CF-43D0-B417-E451313BA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8786" y="4397735"/>
            <a:ext cx="3876979" cy="22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3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4FD4-B5D8-430F-BC09-9A6B8435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COMFORT - TWO WAYS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043128-48E3-493C-A380-E1F9989C6EA0}"/>
              </a:ext>
            </a:extLst>
          </p:cNvPr>
          <p:cNvSpPr txBox="1">
            <a:spLocks/>
          </p:cNvSpPr>
          <p:nvPr/>
        </p:nvSpPr>
        <p:spPr>
          <a:xfrm>
            <a:off x="2121186" y="5465348"/>
            <a:ext cx="2148880" cy="3430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RADIANT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 FLOORS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5EA4870-67D8-4313-B5EB-91A38AE821A7}"/>
              </a:ext>
            </a:extLst>
          </p:cNvPr>
          <p:cNvSpPr txBox="1">
            <a:spLocks/>
          </p:cNvSpPr>
          <p:nvPr/>
        </p:nvSpPr>
        <p:spPr>
          <a:xfrm>
            <a:off x="7109101" y="5465348"/>
            <a:ext cx="3867390" cy="3430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NATURALLY VENTILATED ATRIUM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8EB2D-1EAC-4E65-8B7B-157958776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101" y="1441475"/>
            <a:ext cx="3587927" cy="3543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A95DC-EC6B-4F22-8B7D-3B6BE418C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675" y="1286691"/>
            <a:ext cx="3587927" cy="37601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CF324B-5F7B-461E-923F-DAA15CBBC5D6}"/>
              </a:ext>
            </a:extLst>
          </p:cNvPr>
          <p:cNvSpPr/>
          <p:nvPr/>
        </p:nvSpPr>
        <p:spPr>
          <a:xfrm>
            <a:off x="6588035" y="1286691"/>
            <a:ext cx="4630058" cy="4809308"/>
          </a:xfrm>
          <a:prstGeom prst="rect">
            <a:avLst/>
          </a:prstGeom>
          <a:noFill/>
          <a:ln w="38100">
            <a:solidFill>
              <a:srgbClr val="FF0066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78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46895E-0C54-4EA6-AD42-E3B96890A47E}"/>
              </a:ext>
            </a:extLst>
          </p:cNvPr>
          <p:cNvSpPr txBox="1"/>
          <p:nvPr/>
        </p:nvSpPr>
        <p:spPr>
          <a:xfrm>
            <a:off x="5335163" y="1843950"/>
            <a:ext cx="15216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iriam" panose="020B0604020202020204" pitchFamily="34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1360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08ECE8-508F-40C8-9F99-E6E2884D62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6784F-395D-4140-BF34-5B9E457C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ATRIUM COMFORT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12678-1631-44C1-ABBE-A7649D791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583" y="1138883"/>
            <a:ext cx="2197960" cy="348714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AE2D4D3-1C8A-44A6-854D-D55F219636B3}"/>
              </a:ext>
            </a:extLst>
          </p:cNvPr>
          <p:cNvSpPr txBox="1">
            <a:spLocks/>
          </p:cNvSpPr>
          <p:nvPr/>
        </p:nvSpPr>
        <p:spPr>
          <a:xfrm>
            <a:off x="3594082" y="4986310"/>
            <a:ext cx="2057885" cy="615774"/>
          </a:xfrm>
          <a:prstGeom prst="rect">
            <a:avLst/>
          </a:prstGeom>
        </p:spPr>
        <p:txBody>
          <a:bodyPr lIns="0" tIns="0" rIns="0" bIns="108000"/>
          <a:lstStyle>
            <a:lvl1pPr marL="285750" marR="0" indent="-285750" algn="l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Char char="§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000" marR="0" indent="-28800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marR="0" indent="-28575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88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76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512000" indent="-288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None/>
              <a:defRPr sz="1800" kern="1200" baseline="0">
                <a:solidFill>
                  <a:srgbClr val="3C3C3C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None/>
              <a:tabLst>
                <a:tab pos="288000" algn="l"/>
                <a:tab pos="594000" algn="l"/>
                <a:tab pos="936000" algn="l"/>
                <a:tab pos="12240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ENERGYPLUS MODEL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98AC3B-90F5-41D7-8EB7-CCCED98A8590}"/>
              </a:ext>
            </a:extLst>
          </p:cNvPr>
          <p:cNvSpPr txBox="1">
            <a:spLocks/>
          </p:cNvSpPr>
          <p:nvPr/>
        </p:nvSpPr>
        <p:spPr>
          <a:xfrm>
            <a:off x="6258498" y="4986310"/>
            <a:ext cx="2264462" cy="377497"/>
          </a:xfrm>
          <a:prstGeom prst="rect">
            <a:avLst/>
          </a:prstGeom>
        </p:spPr>
        <p:txBody>
          <a:bodyPr lIns="0" tIns="0" rIns="0" bIns="108000"/>
          <a:lstStyle>
            <a:lvl1pPr marL="285750" marR="0" indent="-285750" algn="l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Char char="§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000" marR="0" indent="-28800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marR="0" indent="-28575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88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76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512000" indent="-288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None/>
              <a:defRPr sz="1800" kern="1200" baseline="0">
                <a:solidFill>
                  <a:srgbClr val="3C3C3C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None/>
              <a:tabLst>
                <a:tab pos="288000" algn="l"/>
                <a:tab pos="594000" algn="l"/>
                <a:tab pos="936000" algn="l"/>
                <a:tab pos="12240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CFD - TAS AMBIENS MODEL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CA682C9-95E5-4758-ADE0-64794CD4A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346" y="1014416"/>
            <a:ext cx="2544572" cy="34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48766-57F8-459A-B72B-1FA29134A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816" y="1093300"/>
            <a:ext cx="2782156" cy="3487144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E739E6C-A230-4ABD-B718-6976260E837A}"/>
              </a:ext>
            </a:extLst>
          </p:cNvPr>
          <p:cNvSpPr txBox="1">
            <a:spLocks/>
          </p:cNvSpPr>
          <p:nvPr/>
        </p:nvSpPr>
        <p:spPr>
          <a:xfrm>
            <a:off x="591413" y="4986310"/>
            <a:ext cx="2057885" cy="358360"/>
          </a:xfrm>
          <a:prstGeom prst="rect">
            <a:avLst/>
          </a:prstGeom>
        </p:spPr>
        <p:txBody>
          <a:bodyPr lIns="0" tIns="0" rIns="0" bIns="108000"/>
          <a:lstStyle>
            <a:lvl1pPr marL="285750" marR="0" indent="-285750" algn="l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Char char="§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000" marR="0" indent="-28800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marR="0" indent="-28575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88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76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512000" indent="-288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None/>
              <a:defRPr sz="1800" kern="1200" baseline="0">
                <a:solidFill>
                  <a:srgbClr val="3C3C3C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None/>
              <a:tabLst>
                <a:tab pos="288000" algn="l"/>
                <a:tab pos="594000" algn="l"/>
                <a:tab pos="936000" algn="l"/>
                <a:tab pos="12240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20F00A-EFBD-437C-9AA4-C5A271997A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7070" y="2315905"/>
            <a:ext cx="2897372" cy="2388118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DD00901-5776-48C7-9AEC-FAEB440E8460}"/>
              </a:ext>
            </a:extLst>
          </p:cNvPr>
          <p:cNvSpPr txBox="1">
            <a:spLocks/>
          </p:cNvSpPr>
          <p:nvPr/>
        </p:nvSpPr>
        <p:spPr>
          <a:xfrm>
            <a:off x="9418855" y="4986310"/>
            <a:ext cx="2773145" cy="450733"/>
          </a:xfrm>
          <a:prstGeom prst="rect">
            <a:avLst/>
          </a:prstGeom>
        </p:spPr>
        <p:txBody>
          <a:bodyPr lIns="0" tIns="0" rIns="0" bIns="108000"/>
          <a:lstStyle>
            <a:lvl1pPr marL="285750" marR="0" indent="-285750" algn="l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Char char="§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000" marR="0" indent="-28800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marR="0" indent="-285750" algn="l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88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76000" indent="-285750" algn="l" defTabSz="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512000" indent="-288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None/>
              <a:defRPr sz="1800" kern="1200" baseline="0">
                <a:solidFill>
                  <a:srgbClr val="3C3C3C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None/>
              <a:tabLst>
                <a:tab pos="288000" algn="l"/>
                <a:tab pos="594000" algn="l"/>
                <a:tab pos="936000" algn="l"/>
                <a:tab pos="12240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IES VIRTUAL ENVIRONMENTS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3B1A30-B286-44A5-BE1F-C305D8E1C3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9784" y="690344"/>
            <a:ext cx="2691086" cy="163680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01F8DD-4638-4C0E-A1A1-F8F9C6C519B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020559" y="2882455"/>
            <a:ext cx="448024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B54DB0-4ECA-42C2-94C8-7373A530C51F}"/>
              </a:ext>
            </a:extLst>
          </p:cNvPr>
          <p:cNvCxnSpPr>
            <a:cxnSpLocks/>
          </p:cNvCxnSpPr>
          <p:nvPr/>
        </p:nvCxnSpPr>
        <p:spPr>
          <a:xfrm>
            <a:off x="5740804" y="2594093"/>
            <a:ext cx="448024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2501B7-F110-4902-AD2E-497B0C9749B5}"/>
              </a:ext>
            </a:extLst>
          </p:cNvPr>
          <p:cNvCxnSpPr>
            <a:cxnSpLocks/>
          </p:cNvCxnSpPr>
          <p:nvPr/>
        </p:nvCxnSpPr>
        <p:spPr>
          <a:xfrm>
            <a:off x="8522960" y="2594093"/>
            <a:ext cx="448024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oogle Shape;195;p46" descr="honeybee.png">
            <a:extLst>
              <a:ext uri="{FF2B5EF4-FFF2-40B4-BE49-F238E27FC236}">
                <a16:creationId xmlns:a16="http://schemas.microsoft.com/office/drawing/2014/main" id="{185F7E61-9546-4A29-B15F-994B3CE12D66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8" b="3148"/>
          <a:stretch/>
        </p:blipFill>
        <p:spPr>
          <a:xfrm>
            <a:off x="3694964" y="5437371"/>
            <a:ext cx="457308" cy="42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7;p46">
            <a:extLst>
              <a:ext uri="{FF2B5EF4-FFF2-40B4-BE49-F238E27FC236}">
                <a16:creationId xmlns:a16="http://schemas.microsoft.com/office/drawing/2014/main" id="{E29BCF13-B892-4F12-8EE0-548C980D06E4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098" y="5482294"/>
            <a:ext cx="467204" cy="31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03;p46">
            <a:extLst>
              <a:ext uri="{FF2B5EF4-FFF2-40B4-BE49-F238E27FC236}">
                <a16:creationId xmlns:a16="http://schemas.microsoft.com/office/drawing/2014/main" id="{DE807672-7E0D-4A80-A730-676B44D744BC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62" b="28905"/>
          <a:stretch/>
        </p:blipFill>
        <p:spPr>
          <a:xfrm>
            <a:off x="4348678" y="5348954"/>
            <a:ext cx="561848" cy="52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F3BC3F-C8D5-4545-836D-01A2985F84F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03" y="5404789"/>
            <a:ext cx="1375074" cy="364884"/>
          </a:xfrm>
          <a:prstGeom prst="rect">
            <a:avLst/>
          </a:prstGeom>
        </p:spPr>
      </p:pic>
      <p:pic>
        <p:nvPicPr>
          <p:cNvPr id="24" name="Google Shape;197;p46">
            <a:extLst>
              <a:ext uri="{FF2B5EF4-FFF2-40B4-BE49-F238E27FC236}">
                <a16:creationId xmlns:a16="http://schemas.microsoft.com/office/drawing/2014/main" id="{BE3B7CEE-16C9-47B6-8698-64F0F34E3A5A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501" y="5455261"/>
            <a:ext cx="467204" cy="314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6A2D1585-9B22-4A51-B7FB-FE011B71BF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60094" y="-449269"/>
            <a:ext cx="12700" cy="5817262"/>
          </a:xfrm>
          <a:prstGeom prst="curvedConnector3">
            <a:avLst>
              <a:gd name="adj1" fmla="val 10864748"/>
            </a:avLst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2F10F481-4CF7-4A25-865D-BC398C7316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46519" y="1338069"/>
            <a:ext cx="12700" cy="3043302"/>
          </a:xfrm>
          <a:prstGeom prst="curvedConnector3">
            <a:avLst>
              <a:gd name="adj1" fmla="val 6617260"/>
            </a:avLst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8D64104C-F488-40F1-91D7-B178A1DD0E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68688" y="1760928"/>
            <a:ext cx="12700" cy="3043302"/>
          </a:xfrm>
          <a:prstGeom prst="curvedConnector3">
            <a:avLst>
              <a:gd name="adj1" fmla="val 6617260"/>
            </a:avLst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4F398C27-1910-47A0-9E79-BA9ED1AA8028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547038" y="1361556"/>
            <a:ext cx="330718" cy="3147210"/>
          </a:xfrm>
          <a:prstGeom prst="curvedConnector3">
            <a:avLst>
              <a:gd name="adj1" fmla="val -146698"/>
            </a:avLst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2EA631A-DF7B-4DFC-87AE-0D3B9CB737FC}"/>
              </a:ext>
            </a:extLst>
          </p:cNvPr>
          <p:cNvSpPr txBox="1"/>
          <p:nvPr/>
        </p:nvSpPr>
        <p:spPr>
          <a:xfrm>
            <a:off x="3539900" y="6296356"/>
            <a:ext cx="264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 / Building Scientist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92EEB0A-2204-4463-9498-E4212EB76A11}"/>
              </a:ext>
            </a:extLst>
          </p:cNvPr>
          <p:cNvSpPr txBox="1"/>
          <p:nvPr/>
        </p:nvSpPr>
        <p:spPr>
          <a:xfrm>
            <a:off x="10037967" y="6296356"/>
            <a:ext cx="113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B880B2E-2459-459B-9C22-8E38E4BD3E6A}"/>
              </a:ext>
            </a:extLst>
          </p:cNvPr>
          <p:cNvCxnSpPr/>
          <p:nvPr/>
        </p:nvCxnSpPr>
        <p:spPr>
          <a:xfrm>
            <a:off x="467068" y="6208219"/>
            <a:ext cx="8279904" cy="0"/>
          </a:xfrm>
          <a:prstGeom prst="line">
            <a:avLst/>
          </a:prstGeom>
          <a:ln w="19050">
            <a:solidFill>
              <a:srgbClr val="00B0F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ED2A1BA-D02A-484C-9AF1-C4A8091B19A5}"/>
              </a:ext>
            </a:extLst>
          </p:cNvPr>
          <p:cNvCxnSpPr>
            <a:cxnSpLocks/>
          </p:cNvCxnSpPr>
          <p:nvPr/>
        </p:nvCxnSpPr>
        <p:spPr>
          <a:xfrm>
            <a:off x="9081519" y="6208219"/>
            <a:ext cx="2865169" cy="0"/>
          </a:xfrm>
          <a:prstGeom prst="line">
            <a:avLst/>
          </a:prstGeom>
          <a:ln w="19050">
            <a:solidFill>
              <a:srgbClr val="00B0F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784F-395D-4140-BF34-5B9E457C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ATRIUM COMFORT CFD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C6B3F-0E1B-4E59-9629-7F735F23802D}"/>
              </a:ext>
            </a:extLst>
          </p:cNvPr>
          <p:cNvSpPr/>
          <p:nvPr/>
        </p:nvSpPr>
        <p:spPr>
          <a:xfrm>
            <a:off x="1564717" y="839715"/>
            <a:ext cx="2890366" cy="26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59A84-4C9F-4171-9A5C-EE17085B2F40}"/>
              </a:ext>
            </a:extLst>
          </p:cNvPr>
          <p:cNvSpPr/>
          <p:nvPr/>
        </p:nvSpPr>
        <p:spPr>
          <a:xfrm>
            <a:off x="9838267" y="6361289"/>
            <a:ext cx="716844" cy="34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A1406-59D6-4FE2-994A-58535DD6D3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221" y="48107"/>
            <a:ext cx="3436936" cy="105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3FC24-1D5F-4A53-91C9-017978EF0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9050" y="1526306"/>
            <a:ext cx="9370678" cy="4959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C816B7-3A61-414F-904E-436A0B751505}"/>
              </a:ext>
            </a:extLst>
          </p:cNvPr>
          <p:cNvSpPr/>
          <p:nvPr/>
        </p:nvSpPr>
        <p:spPr>
          <a:xfrm>
            <a:off x="2200275" y="3177862"/>
            <a:ext cx="485775" cy="251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4377EF-77FF-4324-B3DD-0DC6054FE053}"/>
              </a:ext>
            </a:extLst>
          </p:cNvPr>
          <p:cNvSpPr/>
          <p:nvPr/>
        </p:nvSpPr>
        <p:spPr>
          <a:xfrm>
            <a:off x="2200275" y="5517702"/>
            <a:ext cx="485775" cy="251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93271B-DFE0-41A1-B133-C46EDF0A480F}"/>
              </a:ext>
            </a:extLst>
          </p:cNvPr>
          <p:cNvSpPr txBox="1">
            <a:spLocks/>
          </p:cNvSpPr>
          <p:nvPr/>
        </p:nvSpPr>
        <p:spPr>
          <a:xfrm>
            <a:off x="733447" y="3177862"/>
            <a:ext cx="1662539" cy="50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AIR TEMPERATURE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(DRY BULB)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F3AB09-CA14-4A43-967D-6E83E31AEEA2}"/>
              </a:ext>
            </a:extLst>
          </p:cNvPr>
          <p:cNvSpPr txBox="1">
            <a:spLocks/>
          </p:cNvSpPr>
          <p:nvPr/>
        </p:nvSpPr>
        <p:spPr>
          <a:xfrm>
            <a:off x="733447" y="5331694"/>
            <a:ext cx="1662539" cy="50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OPERATIVE TEMPERATURE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41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1042-E841-4A39-95E7-DA24CA70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QUANTIFYING COMFORT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C7665-56CB-4AEE-BF7F-0C3A96B6A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14193"/>
            <a:ext cx="9144000" cy="43244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E43519-E41A-4175-AB7A-0D3BF3E500B6}"/>
              </a:ext>
            </a:extLst>
          </p:cNvPr>
          <p:cNvSpPr/>
          <p:nvPr/>
        </p:nvSpPr>
        <p:spPr>
          <a:xfrm>
            <a:off x="6393453" y="5138879"/>
            <a:ext cx="3769450" cy="229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91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41C8A09-E780-428C-B32C-CF837D5D6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2289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0021" y="5878286"/>
            <a:ext cx="3381264" cy="867496"/>
          </a:xfrm>
        </p:spPr>
        <p:txBody>
          <a:bodyPr>
            <a:normAutofit/>
          </a:bodyPr>
          <a:lstStyle/>
          <a:p>
            <a:r>
              <a:rPr lang="en-US" sz="2200" dirty="0"/>
              <a:t>A Museum for the National Coast Guard</a:t>
            </a:r>
          </a:p>
        </p:txBody>
      </p:sp>
    </p:spTree>
    <p:extLst>
      <p:ext uri="{BB962C8B-B14F-4D97-AF65-F5344CB8AC3E}">
        <p14:creationId xmlns:p14="http://schemas.microsoft.com/office/powerpoint/2010/main" val="22336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INTUITION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684602"/>
            <a:ext cx="2971800" cy="47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5" name="Picture 6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819337-6890-417B-85B8-7C0D4D57C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8" b="14532"/>
          <a:stretch/>
        </p:blipFill>
        <p:spPr>
          <a:xfrm>
            <a:off x="872734" y="2031225"/>
            <a:ext cx="10446531" cy="31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95400" y="684602"/>
            <a:ext cx="2971800" cy="47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61DEC-89BD-438D-8930-2788688F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75" y="390369"/>
            <a:ext cx="11678250" cy="6077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8696F7-3D98-45E6-96B3-7262275FB392}"/>
              </a:ext>
            </a:extLst>
          </p:cNvPr>
          <p:cNvSpPr/>
          <p:nvPr/>
        </p:nvSpPr>
        <p:spPr>
          <a:xfrm>
            <a:off x="139603" y="251285"/>
            <a:ext cx="607273" cy="565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INTUITION</a:t>
            </a:r>
          </a:p>
        </p:txBody>
      </p:sp>
    </p:spTree>
    <p:extLst>
      <p:ext uri="{BB962C8B-B14F-4D97-AF65-F5344CB8AC3E}">
        <p14:creationId xmlns:p14="http://schemas.microsoft.com/office/powerpoint/2010/main" val="17509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1C6B3F-0E1B-4E59-9629-7F735F23802D}"/>
              </a:ext>
            </a:extLst>
          </p:cNvPr>
          <p:cNvSpPr/>
          <p:nvPr/>
        </p:nvSpPr>
        <p:spPr>
          <a:xfrm>
            <a:off x="1564717" y="839715"/>
            <a:ext cx="2890366" cy="26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59A84-4C9F-4171-9A5C-EE17085B2F40}"/>
              </a:ext>
            </a:extLst>
          </p:cNvPr>
          <p:cNvSpPr/>
          <p:nvPr/>
        </p:nvSpPr>
        <p:spPr>
          <a:xfrm>
            <a:off x="9838267" y="6361289"/>
            <a:ext cx="716844" cy="34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design explorer video">
            <a:hlinkClick r:id="" action="ppaction://media"/>
            <a:extLst>
              <a:ext uri="{FF2B5EF4-FFF2-40B4-BE49-F238E27FC236}">
                <a16:creationId xmlns:a16="http://schemas.microsoft.com/office/drawing/2014/main" id="{11D4585B-C555-4E3E-9911-309C197D1D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29" end="3648"/>
                </p14:media>
              </p:ext>
            </p:extLst>
          </p:nvPr>
        </p:nvPicPr>
        <p:blipFill rotWithShape="1">
          <a:blip r:embed="rId5"/>
          <a:srcRect l="3519" t="9182" r="3950"/>
          <a:stretch>
            <a:fillRect/>
          </a:stretch>
        </p:blipFill>
        <p:spPr>
          <a:xfrm>
            <a:off x="2535987" y="479173"/>
            <a:ext cx="7947039" cy="6245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784F-395D-4140-BF34-5B9E457C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EARLY, PARAMETRIC PERFORMANCE MODELING</a:t>
            </a:r>
          </a:p>
        </p:txBody>
      </p:sp>
    </p:spTree>
    <p:extLst>
      <p:ext uri="{BB962C8B-B14F-4D97-AF65-F5344CB8AC3E}">
        <p14:creationId xmlns:p14="http://schemas.microsoft.com/office/powerpoint/2010/main" val="6326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8BAA7-4900-4AE4-AD1B-AB1848A6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24" y="518738"/>
            <a:ext cx="9258101" cy="6360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1C6B3F-0E1B-4E59-9629-7F735F23802D}"/>
              </a:ext>
            </a:extLst>
          </p:cNvPr>
          <p:cNvSpPr/>
          <p:nvPr/>
        </p:nvSpPr>
        <p:spPr>
          <a:xfrm>
            <a:off x="1564717" y="839715"/>
            <a:ext cx="2890366" cy="26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59A84-4C9F-4171-9A5C-EE17085B2F40}"/>
              </a:ext>
            </a:extLst>
          </p:cNvPr>
          <p:cNvSpPr/>
          <p:nvPr/>
        </p:nvSpPr>
        <p:spPr>
          <a:xfrm>
            <a:off x="10935176" y="5251444"/>
            <a:ext cx="716844" cy="34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6784F-395D-4140-BF34-5B9E457C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EARLY, PARAMETRIC PERFORMANCE MODELING</a:t>
            </a:r>
          </a:p>
        </p:txBody>
      </p:sp>
    </p:spTree>
    <p:extLst>
      <p:ext uri="{BB962C8B-B14F-4D97-AF65-F5344CB8AC3E}">
        <p14:creationId xmlns:p14="http://schemas.microsoft.com/office/powerpoint/2010/main" val="343667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DETAILED DESIGN STUDIES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1" b="44444"/>
          <a:stretch/>
        </p:blipFill>
        <p:spPr>
          <a:xfrm>
            <a:off x="796636" y="657726"/>
            <a:ext cx="10598727" cy="3152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7" b="45965"/>
          <a:stretch/>
        </p:blipFill>
        <p:spPr>
          <a:xfrm>
            <a:off x="796635" y="3886200"/>
            <a:ext cx="10598727" cy="2667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705600" y="4419600"/>
            <a:ext cx="381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05600" y="1587500"/>
            <a:ext cx="381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05800" y="1323201"/>
            <a:ext cx="2566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8’ CHILLED BEAM CAPACITY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05800" y="4140200"/>
            <a:ext cx="2566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8’ CHILLED BEAM CAPACITY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684602"/>
            <a:ext cx="2971800" cy="47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9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b="6371"/>
          <a:stretch/>
        </p:blipFill>
        <p:spPr>
          <a:xfrm>
            <a:off x="0" y="-1"/>
            <a:ext cx="12192000" cy="687785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637C4E-BFCA-4685-B92E-3EE86BF33F89}"/>
              </a:ext>
            </a:extLst>
          </p:cNvPr>
          <p:cNvSpPr/>
          <p:nvPr/>
        </p:nvSpPr>
        <p:spPr>
          <a:xfrm>
            <a:off x="0" y="6308747"/>
            <a:ext cx="12192000" cy="569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4E00A7-0EAD-463E-B70E-8463DB54F103}"/>
              </a:ext>
            </a:extLst>
          </p:cNvPr>
          <p:cNvSpPr txBox="1">
            <a:spLocks/>
          </p:cNvSpPr>
          <p:nvPr/>
        </p:nvSpPr>
        <p:spPr>
          <a:xfrm>
            <a:off x="79344" y="6454047"/>
            <a:ext cx="8198506" cy="42381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South University – Fifth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XiangYa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Hospital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BFC05-C268-46C7-94CD-BF4DC91A1117}"/>
              </a:ext>
            </a:extLst>
          </p:cNvPr>
          <p:cNvSpPr txBox="1"/>
          <p:nvPr/>
        </p:nvSpPr>
        <p:spPr>
          <a:xfrm>
            <a:off x="5984770" y="6454802"/>
            <a:ext cx="612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 AIA National Healthcare Design Award, Unbuilt </a:t>
            </a:r>
          </a:p>
        </p:txBody>
      </p:sp>
    </p:spTree>
    <p:extLst>
      <p:ext uri="{BB962C8B-B14F-4D97-AF65-F5344CB8AC3E}">
        <p14:creationId xmlns:p14="http://schemas.microsoft.com/office/powerpoint/2010/main" val="2628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0B5641E-CA2F-4C9A-98E9-FC993B22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75" y="133002"/>
            <a:ext cx="10972800" cy="502276"/>
          </a:xfrm>
        </p:spPr>
        <p:txBody>
          <a:bodyPr>
            <a:normAutofit/>
          </a:bodyPr>
          <a:lstStyle/>
          <a:p>
            <a:r>
              <a:rPr lang="en-US" sz="1600" dirty="0"/>
              <a:t>HOW CAN WE MAKE A MORE COMFORTABLE SITE?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4CEF02-A15F-4B05-A5C1-E8D0C8C2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4" t="2311" b="8517"/>
          <a:stretch/>
        </p:blipFill>
        <p:spPr>
          <a:xfrm>
            <a:off x="399475" y="633448"/>
            <a:ext cx="6566552" cy="6039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29F391-60AD-4707-92AA-0A74A7DB8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1869" b="16871"/>
          <a:stretch/>
        </p:blipFill>
        <p:spPr>
          <a:xfrm>
            <a:off x="6925035" y="780449"/>
            <a:ext cx="4758973" cy="3693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D7127-B5E3-4C21-8DF3-ABE4DA0F3269}"/>
              </a:ext>
            </a:extLst>
          </p:cNvPr>
          <p:cNvSpPr txBox="1"/>
          <p:nvPr/>
        </p:nvSpPr>
        <p:spPr>
          <a:xfrm>
            <a:off x="7182577" y="3783243"/>
            <a:ext cx="205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Comfort From Shade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F7942-DB22-4123-B2D7-0FF95BB4034A}"/>
              </a:ext>
            </a:extLst>
          </p:cNvPr>
          <p:cNvSpPr txBox="1"/>
          <p:nvPr/>
        </p:nvSpPr>
        <p:spPr>
          <a:xfrm>
            <a:off x="9540705" y="3783243"/>
            <a:ext cx="205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Comfort From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E832C-C63B-4076-994B-8C6816934503}"/>
              </a:ext>
            </a:extLst>
          </p:cNvPr>
          <p:cNvSpPr txBox="1"/>
          <p:nvPr/>
        </p:nvSpPr>
        <p:spPr>
          <a:xfrm>
            <a:off x="507992" y="2246446"/>
            <a:ext cx="205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 with no Wind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F1F9C-D530-4CE6-883C-A0C1B0B03FEC}"/>
              </a:ext>
            </a:extLst>
          </p:cNvPr>
          <p:cNvSpPr txBox="1"/>
          <p:nvPr/>
        </p:nvSpPr>
        <p:spPr>
          <a:xfrm>
            <a:off x="507992" y="4351168"/>
            <a:ext cx="205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Shaded with no Wind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3423C-9F93-4EC4-83E2-48E44B5F2C83}"/>
              </a:ext>
            </a:extLst>
          </p:cNvPr>
          <p:cNvSpPr txBox="1"/>
          <p:nvPr/>
        </p:nvSpPr>
        <p:spPr>
          <a:xfrm>
            <a:off x="507991" y="6455890"/>
            <a:ext cx="205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Shaded with Wind</a:t>
            </a:r>
          </a:p>
        </p:txBody>
      </p:sp>
    </p:spTree>
    <p:extLst>
      <p:ext uri="{BB962C8B-B14F-4D97-AF65-F5344CB8AC3E}">
        <p14:creationId xmlns:p14="http://schemas.microsoft.com/office/powerpoint/2010/main" val="24373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19833" y="545097"/>
            <a:ext cx="8604250" cy="5916613"/>
            <a:chOff x="-177185" y="480013"/>
            <a:chExt cx="6687568" cy="46000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7185" y="2964788"/>
              <a:ext cx="1594680" cy="2115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335" y="511682"/>
              <a:ext cx="1575398" cy="2149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678" y="480013"/>
              <a:ext cx="1606705" cy="187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991" y="2964786"/>
              <a:ext cx="1604019" cy="187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363" y="2957999"/>
              <a:ext cx="1604019" cy="185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023" y="510220"/>
              <a:ext cx="1604019" cy="184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9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75" y="139982"/>
            <a:ext cx="10972800" cy="50227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WE NATURALLY VENTILATE THE HOSPITAL FOR 10 MONTHS OF THE YEAR?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11578"/>
          <a:stretch>
            <a:fillRect/>
          </a:stretch>
        </p:blipFill>
        <p:spPr bwMode="auto">
          <a:xfrm>
            <a:off x="901114" y="1018729"/>
            <a:ext cx="9709735" cy="556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75" y="139982"/>
            <a:ext cx="10972800" cy="5022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WE NATURALLY VENTILATE THE HOSPITAL FOR 10 MONTHS OF THE YEAR?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" b="19359"/>
          <a:stretch>
            <a:fillRect/>
          </a:stretch>
        </p:blipFill>
        <p:spPr bwMode="auto">
          <a:xfrm>
            <a:off x="193966" y="857251"/>
            <a:ext cx="10293059" cy="55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4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WE CREATE A COMFORTABLE EXPERIENCE IN THE WINDOW BOX?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1500" y="1010152"/>
            <a:ext cx="11296650" cy="4772283"/>
            <a:chOff x="223838" y="1809750"/>
            <a:chExt cx="8782050" cy="3709988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8" y="1828800"/>
              <a:ext cx="4406900" cy="369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1809750"/>
              <a:ext cx="4200525" cy="370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12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75" y="126022"/>
            <a:ext cx="10972800" cy="5022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WE CREATE A COMFORTABLE EXPERIENCE IN THE WINDOW BOX?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6212"/>
          <a:stretch/>
        </p:blipFill>
        <p:spPr>
          <a:xfrm>
            <a:off x="902741" y="822158"/>
            <a:ext cx="9943183" cy="5634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6212"/>
          <a:stretch/>
        </p:blipFill>
        <p:spPr>
          <a:xfrm>
            <a:off x="902740" y="822158"/>
            <a:ext cx="9943183" cy="5634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6212"/>
          <a:stretch/>
        </p:blipFill>
        <p:spPr>
          <a:xfrm>
            <a:off x="902739" y="822158"/>
            <a:ext cx="9943182" cy="5634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6212"/>
          <a:stretch/>
        </p:blipFill>
        <p:spPr>
          <a:xfrm>
            <a:off x="902737" y="822158"/>
            <a:ext cx="9943184" cy="563447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4133" y="6311856"/>
            <a:ext cx="2178804" cy="28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 baseline="0">
                <a:solidFill>
                  <a:srgbClr val="606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Direct Sun Study</a:t>
            </a:r>
          </a:p>
        </p:txBody>
      </p:sp>
    </p:spTree>
    <p:extLst>
      <p:ext uri="{BB962C8B-B14F-4D97-AF65-F5344CB8AC3E}">
        <p14:creationId xmlns:p14="http://schemas.microsoft.com/office/powerpoint/2010/main" val="4134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WE CREATE A COMFORTABLE EXPERIENCE IN THE WINDOW BOX?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57" y="1194614"/>
            <a:ext cx="9992776" cy="550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87933" y="6455841"/>
            <a:ext cx="2178804" cy="28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 baseline="0">
                <a:solidFill>
                  <a:srgbClr val="606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Daylight</a:t>
            </a:r>
          </a:p>
        </p:txBody>
      </p:sp>
    </p:spTree>
    <p:extLst>
      <p:ext uri="{BB962C8B-B14F-4D97-AF65-F5344CB8AC3E}">
        <p14:creationId xmlns:p14="http://schemas.microsoft.com/office/powerpoint/2010/main" val="32491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57" y="1194614"/>
            <a:ext cx="9992776" cy="550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D4D4F"/>
                </a:solidFill>
              </a:rPr>
              <a:t>CAN WE CREATE A COMFORTABLE EXPERIENCE IN THE WINDOW BOX?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7933" y="6455841"/>
            <a:ext cx="2178804" cy="28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 baseline="0">
                <a:solidFill>
                  <a:srgbClr val="606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Views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7564" y="2282665"/>
            <a:ext cx="2041711" cy="3962723"/>
            <a:chOff x="369384" y="1831905"/>
            <a:chExt cx="2041711" cy="3962723"/>
          </a:xfrm>
        </p:grpSpPr>
        <p:pic>
          <p:nvPicPr>
            <p:cNvPr id="2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33" y="2694369"/>
              <a:ext cx="1678155" cy="2446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618739" y="4764414"/>
              <a:ext cx="807822" cy="103021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>
            <a:xfrm>
              <a:off x="1426562" y="4165760"/>
              <a:ext cx="984533" cy="32216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>
            <a:xfrm>
              <a:off x="618739" y="4764414"/>
              <a:ext cx="1085511" cy="3546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>
            <a:xfrm flipV="1">
              <a:off x="866375" y="3942166"/>
              <a:ext cx="294518" cy="381071"/>
            </a:xfrm>
            <a:prstGeom prst="straightConnector1">
              <a:avLst/>
            </a:prstGeom>
            <a:noFill/>
            <a:ln w="6350" cap="flat" cmpd="sng" algn="ctr">
              <a:solidFill>
                <a:srgbClr val="59595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 flipV="1">
              <a:off x="866375" y="3908507"/>
              <a:ext cx="156275" cy="414731"/>
            </a:xfrm>
            <a:prstGeom prst="straightConnector1">
              <a:avLst/>
            </a:prstGeom>
            <a:noFill/>
            <a:ln w="6350" cap="flat" cmpd="sng" algn="ctr">
              <a:solidFill>
                <a:srgbClr val="59595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541804" y="4092431"/>
              <a:ext cx="324572" cy="234412"/>
            </a:xfrm>
            <a:prstGeom prst="straightConnector1">
              <a:avLst/>
            </a:prstGeom>
            <a:noFill/>
            <a:ln w="6350" cap="flat" cmpd="sng" algn="ctr">
              <a:solidFill>
                <a:srgbClr val="59595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>
            <a:xfrm flipV="1">
              <a:off x="866375" y="3877252"/>
              <a:ext cx="24042" cy="445986"/>
            </a:xfrm>
            <a:prstGeom prst="straightConnector1">
              <a:avLst/>
            </a:prstGeom>
            <a:noFill/>
            <a:ln w="6350" cap="flat" cmpd="sng" algn="ctr">
              <a:solidFill>
                <a:srgbClr val="59595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676441" y="3936156"/>
              <a:ext cx="189934" cy="390688"/>
            </a:xfrm>
            <a:prstGeom prst="straightConnector1">
              <a:avLst/>
            </a:prstGeom>
            <a:noFill/>
            <a:ln w="6350" cap="flat" cmpd="sng" algn="ctr">
              <a:solidFill>
                <a:srgbClr val="59595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Content Placeholder 3"/>
            <p:cNvSpPr txBox="1">
              <a:spLocks/>
            </p:cNvSpPr>
            <p:nvPr/>
          </p:nvSpPr>
          <p:spPr bwMode="auto">
            <a:xfrm>
              <a:off x="635377" y="3553882"/>
              <a:ext cx="733291" cy="216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Sun Vectors</a:t>
              </a:r>
            </a:p>
          </p:txBody>
        </p:sp>
        <p:sp>
          <p:nvSpPr>
            <p:cNvPr id="33" name="Content Placeholder 3"/>
            <p:cNvSpPr txBox="1">
              <a:spLocks/>
            </p:cNvSpPr>
            <p:nvPr/>
          </p:nvSpPr>
          <p:spPr bwMode="auto">
            <a:xfrm>
              <a:off x="369384" y="4374927"/>
              <a:ext cx="893172" cy="216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Occupant Location</a:t>
              </a:r>
            </a:p>
          </p:txBody>
        </p:sp>
        <p:sp>
          <p:nvSpPr>
            <p:cNvPr id="34" name="Content Placeholder 3"/>
            <p:cNvSpPr txBox="1">
              <a:spLocks/>
            </p:cNvSpPr>
            <p:nvPr/>
          </p:nvSpPr>
          <p:spPr bwMode="auto">
            <a:xfrm>
              <a:off x="1265456" y="1831905"/>
              <a:ext cx="653372" cy="36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vectors blocked</a:t>
              </a:r>
            </a:p>
          </p:txBody>
        </p:sp>
        <p:sp>
          <p:nvSpPr>
            <p:cNvPr id="35" name="Content Placeholder 3"/>
            <p:cNvSpPr txBox="1">
              <a:spLocks/>
            </p:cNvSpPr>
            <p:nvPr/>
          </p:nvSpPr>
          <p:spPr bwMode="auto">
            <a:xfrm>
              <a:off x="401158" y="2473181"/>
              <a:ext cx="698429" cy="3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vectors blocked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808674" y="4267940"/>
              <a:ext cx="115403" cy="115403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702888" y="3155982"/>
              <a:ext cx="0" cy="28129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1582837" y="2529679"/>
              <a:ext cx="0" cy="23080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099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0921"/>
          <a:stretch>
            <a:fillRect/>
          </a:stretch>
        </p:blipFill>
        <p:spPr bwMode="auto">
          <a:xfrm>
            <a:off x="956091" y="857251"/>
            <a:ext cx="10404642" cy="53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75"/>
          <a:stretch>
            <a:fillRect/>
          </a:stretch>
        </p:blipFill>
        <p:spPr bwMode="auto">
          <a:xfrm>
            <a:off x="956091" y="533401"/>
            <a:ext cx="10404642" cy="116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CAN WE PROTECT PERFORMANCE AND DESIGN IN VALUE ENGINEERING?</a:t>
            </a:r>
          </a:p>
        </p:txBody>
      </p:sp>
    </p:spTree>
    <p:extLst>
      <p:ext uri="{BB962C8B-B14F-4D97-AF65-F5344CB8AC3E}">
        <p14:creationId xmlns:p14="http://schemas.microsoft.com/office/powerpoint/2010/main" val="5035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0538" y="457200"/>
            <a:ext cx="8940262" cy="6235515"/>
            <a:chOff x="152399" y="533400"/>
            <a:chExt cx="8839201" cy="6165029"/>
          </a:xfrm>
        </p:grpSpPr>
        <p:sp>
          <p:nvSpPr>
            <p:cNvPr id="6" name="Rectangle 5"/>
            <p:cNvSpPr/>
            <p:nvPr/>
          </p:nvSpPr>
          <p:spPr>
            <a:xfrm>
              <a:off x="152399" y="609599"/>
              <a:ext cx="6364941" cy="1075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67" b="19361"/>
            <a:stretch/>
          </p:blipFill>
          <p:spPr>
            <a:xfrm>
              <a:off x="452718" y="533400"/>
              <a:ext cx="8157882" cy="613454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30086" y="733424"/>
              <a:ext cx="6503490" cy="448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67600" y="5225527"/>
              <a:ext cx="1524000" cy="1472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91718" y="3919703"/>
              <a:ext cx="1075765" cy="80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2318" y="5029200"/>
              <a:ext cx="3738282" cy="226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3668" y="6436095"/>
              <a:ext cx="3671450" cy="2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0167" y="1302343"/>
              <a:ext cx="832977" cy="30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75" y="139982"/>
            <a:ext cx="10972800" cy="5022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CAN WE PROTECT PERFORMANCE AND DESIGN IN VALUE ENGINEERING?</a:t>
            </a:r>
          </a:p>
        </p:txBody>
      </p:sp>
    </p:spTree>
    <p:extLst>
      <p:ext uri="{BB962C8B-B14F-4D97-AF65-F5344CB8AC3E}">
        <p14:creationId xmlns:p14="http://schemas.microsoft.com/office/powerpoint/2010/main" val="441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CAN WE PROTECT PERFORMANCE AND DESIGN IN VALUE ENGINEERING?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2558" y="792648"/>
            <a:ext cx="9723549" cy="5544756"/>
            <a:chOff x="0" y="805526"/>
            <a:chExt cx="9144000" cy="5214274"/>
          </a:xfrm>
        </p:grpSpPr>
        <p:sp>
          <p:nvSpPr>
            <p:cNvPr id="16" name="Rectangle 15"/>
            <p:cNvSpPr/>
            <p:nvPr/>
          </p:nvSpPr>
          <p:spPr>
            <a:xfrm>
              <a:off x="304800" y="885825"/>
              <a:ext cx="5410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60"/>
            <a:stretch/>
          </p:blipFill>
          <p:spPr>
            <a:xfrm>
              <a:off x="0" y="805526"/>
              <a:ext cx="9144000" cy="521427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429000" y="966123"/>
              <a:ext cx="2514600" cy="572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5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0B5641E-CA2F-4C9A-98E9-FC993B22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75" y="133002"/>
            <a:ext cx="10972800" cy="502276"/>
          </a:xfrm>
        </p:spPr>
        <p:txBody>
          <a:bodyPr>
            <a:normAutofit/>
          </a:bodyPr>
          <a:lstStyle/>
          <a:p>
            <a:r>
              <a:rPr lang="en-US" sz="1600" dirty="0"/>
              <a:t>HOW CAN WE MAKE A MORE COMFORTABLE SITE?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68673-DDFC-4346-A32C-0F1F1DF4C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t="11267"/>
          <a:stretch/>
        </p:blipFill>
        <p:spPr>
          <a:xfrm>
            <a:off x="0" y="1814840"/>
            <a:ext cx="3811065" cy="3444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8C87E-CE2A-4B73-AD18-B65EB0BFD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t="11275"/>
          <a:stretch/>
        </p:blipFill>
        <p:spPr>
          <a:xfrm>
            <a:off x="4190467" y="1814840"/>
            <a:ext cx="3811065" cy="344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27F69-6EAD-45E2-A3AB-F50420B8A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t="11164"/>
          <a:stretch/>
        </p:blipFill>
        <p:spPr>
          <a:xfrm>
            <a:off x="8380934" y="1810923"/>
            <a:ext cx="3811066" cy="344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F73206-7704-419A-80C6-52C1F3DDC2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5" b="88672"/>
          <a:stretch/>
        </p:blipFill>
        <p:spPr>
          <a:xfrm>
            <a:off x="8069056" y="540359"/>
            <a:ext cx="4122944" cy="9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CAN WE PROTECT PERFORMANCE AND DESIGN IN VALUE ENGINEERING?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1500" y="981865"/>
            <a:ext cx="9917806" cy="5876135"/>
            <a:chOff x="915430" y="468444"/>
            <a:chExt cx="9917806" cy="58761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" t="15024" r="3920" b="12270"/>
            <a:stretch/>
          </p:blipFill>
          <p:spPr>
            <a:xfrm>
              <a:off x="915430" y="765346"/>
              <a:ext cx="9917806" cy="504295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419725" y="5955276"/>
              <a:ext cx="5359758" cy="35731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55774" y="3391043"/>
              <a:ext cx="295853" cy="50429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429811" y="5538391"/>
              <a:ext cx="2667870" cy="345495"/>
              <a:chOff x="542544" y="5394099"/>
              <a:chExt cx="2418722" cy="31323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42544" y="5394099"/>
                <a:ext cx="2276856" cy="28346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Title 1"/>
              <p:cNvSpPr txBox="1">
                <a:spLocks/>
              </p:cNvSpPr>
              <p:nvPr/>
            </p:nvSpPr>
            <p:spPr bwMode="auto">
              <a:xfrm>
                <a:off x="618744" y="541020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10 cm</a:t>
                </a:r>
              </a:p>
            </p:txBody>
          </p:sp>
          <p:sp>
            <p:nvSpPr>
              <p:cNvPr id="44" name="Title 1"/>
              <p:cNvSpPr txBox="1">
                <a:spLocks/>
              </p:cNvSpPr>
              <p:nvPr/>
            </p:nvSpPr>
            <p:spPr bwMode="auto">
              <a:xfrm>
                <a:off x="1066800" y="541106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30 cm</a:t>
                </a:r>
              </a:p>
            </p:txBody>
          </p:sp>
          <p:sp>
            <p:nvSpPr>
              <p:cNvPr id="45" name="Title 1"/>
              <p:cNvSpPr txBox="1">
                <a:spLocks/>
              </p:cNvSpPr>
              <p:nvPr/>
            </p:nvSpPr>
            <p:spPr bwMode="auto">
              <a:xfrm>
                <a:off x="1524000" y="5419344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50 cm</a:t>
                </a:r>
              </a:p>
            </p:txBody>
          </p:sp>
          <p:sp>
            <p:nvSpPr>
              <p:cNvPr id="46" name="Title 1"/>
              <p:cNvSpPr txBox="1">
                <a:spLocks/>
              </p:cNvSpPr>
              <p:nvPr/>
            </p:nvSpPr>
            <p:spPr bwMode="auto">
              <a:xfrm>
                <a:off x="1981200" y="541020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70 cm</a:t>
                </a:r>
              </a:p>
            </p:txBody>
          </p:sp>
          <p:sp>
            <p:nvSpPr>
              <p:cNvPr id="47" name="Title 1"/>
              <p:cNvSpPr txBox="1">
                <a:spLocks/>
              </p:cNvSpPr>
              <p:nvPr/>
            </p:nvSpPr>
            <p:spPr bwMode="auto">
              <a:xfrm>
                <a:off x="2372734" y="5449824"/>
                <a:ext cx="588532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“smart”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699177" y="5525893"/>
              <a:ext cx="2667870" cy="345495"/>
              <a:chOff x="542544" y="5394099"/>
              <a:chExt cx="2418722" cy="31323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42544" y="5394099"/>
                <a:ext cx="2276856" cy="28346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Title 1"/>
              <p:cNvSpPr txBox="1">
                <a:spLocks/>
              </p:cNvSpPr>
              <p:nvPr/>
            </p:nvSpPr>
            <p:spPr bwMode="auto">
              <a:xfrm>
                <a:off x="618744" y="541020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10 cm</a:t>
                </a:r>
              </a:p>
            </p:txBody>
          </p:sp>
          <p:sp>
            <p:nvSpPr>
              <p:cNvPr id="51" name="Title 1"/>
              <p:cNvSpPr txBox="1">
                <a:spLocks/>
              </p:cNvSpPr>
              <p:nvPr/>
            </p:nvSpPr>
            <p:spPr bwMode="auto">
              <a:xfrm>
                <a:off x="1066800" y="541106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30 cm</a:t>
                </a:r>
              </a:p>
            </p:txBody>
          </p:sp>
          <p:sp>
            <p:nvSpPr>
              <p:cNvPr id="52" name="Title 1"/>
              <p:cNvSpPr txBox="1">
                <a:spLocks/>
              </p:cNvSpPr>
              <p:nvPr/>
            </p:nvSpPr>
            <p:spPr bwMode="auto">
              <a:xfrm>
                <a:off x="1524000" y="5419344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50 cm</a:t>
                </a:r>
              </a:p>
            </p:txBody>
          </p:sp>
          <p:sp>
            <p:nvSpPr>
              <p:cNvPr id="53" name="Title 1"/>
              <p:cNvSpPr txBox="1">
                <a:spLocks/>
              </p:cNvSpPr>
              <p:nvPr/>
            </p:nvSpPr>
            <p:spPr bwMode="auto">
              <a:xfrm>
                <a:off x="1981200" y="541020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70 cm</a:t>
                </a:r>
              </a:p>
            </p:txBody>
          </p:sp>
          <p:sp>
            <p:nvSpPr>
              <p:cNvPr id="54" name="Title 1"/>
              <p:cNvSpPr txBox="1">
                <a:spLocks/>
              </p:cNvSpPr>
              <p:nvPr/>
            </p:nvSpPr>
            <p:spPr bwMode="auto">
              <a:xfrm>
                <a:off x="2372734" y="5449824"/>
                <a:ext cx="588532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“smart”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7946839" y="5546065"/>
              <a:ext cx="2667870" cy="345495"/>
              <a:chOff x="542544" y="5394099"/>
              <a:chExt cx="2418722" cy="31323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42544" y="5394099"/>
                <a:ext cx="2276856" cy="28346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Title 1"/>
              <p:cNvSpPr txBox="1">
                <a:spLocks/>
              </p:cNvSpPr>
              <p:nvPr/>
            </p:nvSpPr>
            <p:spPr bwMode="auto">
              <a:xfrm>
                <a:off x="618744" y="541020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10 cm</a:t>
                </a:r>
              </a:p>
            </p:txBody>
          </p:sp>
          <p:sp>
            <p:nvSpPr>
              <p:cNvPr id="58" name="Title 1"/>
              <p:cNvSpPr txBox="1">
                <a:spLocks/>
              </p:cNvSpPr>
              <p:nvPr/>
            </p:nvSpPr>
            <p:spPr bwMode="auto">
              <a:xfrm>
                <a:off x="1066800" y="541106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30 cm</a:t>
                </a:r>
              </a:p>
            </p:txBody>
          </p:sp>
          <p:sp>
            <p:nvSpPr>
              <p:cNvPr id="59" name="Title 1"/>
              <p:cNvSpPr txBox="1">
                <a:spLocks/>
              </p:cNvSpPr>
              <p:nvPr/>
            </p:nvSpPr>
            <p:spPr bwMode="auto">
              <a:xfrm>
                <a:off x="1524000" y="5419344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50 cm</a:t>
                </a:r>
              </a:p>
            </p:txBody>
          </p:sp>
          <p:sp>
            <p:nvSpPr>
              <p:cNvPr id="60" name="Title 1"/>
              <p:cNvSpPr txBox="1">
                <a:spLocks/>
              </p:cNvSpPr>
              <p:nvPr/>
            </p:nvSpPr>
            <p:spPr bwMode="auto">
              <a:xfrm>
                <a:off x="1981200" y="5410200"/>
                <a:ext cx="446666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70 cm</a:t>
                </a:r>
              </a:p>
            </p:txBody>
          </p:sp>
          <p:sp>
            <p:nvSpPr>
              <p:cNvPr id="61" name="Title 1"/>
              <p:cNvSpPr txBox="1">
                <a:spLocks/>
              </p:cNvSpPr>
              <p:nvPr/>
            </p:nvSpPr>
            <p:spPr bwMode="auto">
              <a:xfrm>
                <a:off x="2372734" y="5449824"/>
                <a:ext cx="588532" cy="25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0">
                    <a:solidFill>
                      <a:srgbClr val="4A20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6666"/>
                    </a:solidFill>
                    <a:latin typeface="HelveticaNeueLT Std Lt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HelveticaNeueLT Std Lt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“smart”</a:t>
                </a:r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3" t="87729" r="3920" b="6212"/>
            <a:stretch/>
          </p:blipFill>
          <p:spPr>
            <a:xfrm>
              <a:off x="7762845" y="5924332"/>
              <a:ext cx="3025771" cy="420247"/>
            </a:xfrm>
            <a:prstGeom prst="rect">
              <a:avLst/>
            </a:prstGeom>
          </p:spPr>
        </p:pic>
        <p:sp>
          <p:nvSpPr>
            <p:cNvPr id="63" name="Title 1"/>
            <p:cNvSpPr txBox="1">
              <a:spLocks/>
            </p:cNvSpPr>
            <p:nvPr/>
          </p:nvSpPr>
          <p:spPr>
            <a:xfrm>
              <a:off x="4445349" y="468444"/>
              <a:ext cx="3019047" cy="380951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HVAC System Size / Cost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64" name="Title 1"/>
            <p:cNvSpPr txBox="1">
              <a:spLocks/>
            </p:cNvSpPr>
            <p:nvPr/>
          </p:nvSpPr>
          <p:spPr>
            <a:xfrm>
              <a:off x="1167578" y="468444"/>
              <a:ext cx="3019047" cy="380951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Shade Material Quantity</a:t>
              </a:r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>
            <a:xfrm>
              <a:off x="7814189" y="468444"/>
              <a:ext cx="3019047" cy="380951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Window Box Comfort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4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ayette.com/wp-content/uploads/2017/06/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78" y="1057275"/>
            <a:ext cx="3731698" cy="279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/>
          <a:srcRect l="898" r="10875"/>
          <a:stretch/>
        </p:blipFill>
        <p:spPr bwMode="auto">
          <a:xfrm>
            <a:off x="0" y="0"/>
            <a:ext cx="808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7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26D48B-7E33-407A-844B-7890BC651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9262" r="42" b="9664"/>
          <a:stretch/>
        </p:blipFill>
        <p:spPr bwMode="auto">
          <a:xfrm>
            <a:off x="0" y="0"/>
            <a:ext cx="12192000" cy="690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06138" y="5016869"/>
            <a:ext cx="2201603" cy="1267521"/>
            <a:chOff x="906138" y="5364199"/>
            <a:chExt cx="2201603" cy="12675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91CCBE-73B2-4104-85AB-BA0243747E27}"/>
                </a:ext>
              </a:extLst>
            </p:cNvPr>
            <p:cNvSpPr txBox="1"/>
            <p:nvPr/>
          </p:nvSpPr>
          <p:spPr>
            <a:xfrm>
              <a:off x="906138" y="5364199"/>
              <a:ext cx="202915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0DC8C3D8-5CD8-4EDD-9508-F0F45C0B7F1E}"/>
                </a:ext>
              </a:extLst>
            </p:cNvPr>
            <p:cNvSpPr txBox="1">
              <a:spLocks/>
            </p:cNvSpPr>
            <p:nvPr/>
          </p:nvSpPr>
          <p:spPr>
            <a:xfrm>
              <a:off x="920314" y="6042875"/>
              <a:ext cx="2187427" cy="58884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457200" indent="-4572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1pPr>
              <a:lvl2pPr marL="800100" indent="-3429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2pPr>
              <a:lvl3pPr marL="1257300" indent="-3429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3pPr>
              <a:lvl4pPr marL="1657350" indent="-28575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4pPr>
              <a:lvl5pPr marL="2114550" indent="-28575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C1A55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required energy generated cleanly on site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13488" y="5016869"/>
            <a:ext cx="2465979" cy="1471859"/>
            <a:chOff x="5287519" y="5364199"/>
            <a:chExt cx="2465979" cy="14718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432A75-84C7-4912-A41D-4755D436813D}"/>
                </a:ext>
              </a:extLst>
            </p:cNvPr>
            <p:cNvSpPr txBox="1"/>
            <p:nvPr/>
          </p:nvSpPr>
          <p:spPr>
            <a:xfrm>
              <a:off x="5287519" y="5364199"/>
              <a:ext cx="202915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97%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E913B4-837A-4D62-B63B-984A42199B51}"/>
                </a:ext>
              </a:extLst>
            </p:cNvPr>
            <p:cNvSpPr txBox="1">
              <a:spLocks/>
            </p:cNvSpPr>
            <p:nvPr/>
          </p:nvSpPr>
          <p:spPr>
            <a:xfrm>
              <a:off x="5287519" y="6247213"/>
              <a:ext cx="2465979" cy="58884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457200" indent="-4572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1pPr>
              <a:lvl2pPr marL="800100" indent="-3429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2pPr>
              <a:lvl3pPr marL="1257300" indent="-3429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3pPr>
              <a:lvl4pPr marL="1657350" indent="-28575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4pPr>
              <a:lvl5pPr marL="2114550" indent="-28575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C1A55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annual non-potable water demand supplied by on-site wastewater treatment plant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85215" y="5016869"/>
            <a:ext cx="2398711" cy="1259213"/>
            <a:chOff x="8985215" y="5364199"/>
            <a:chExt cx="2398711" cy="1259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7BA506-3754-4F2A-8BD7-78B1FE4C2790}"/>
                </a:ext>
              </a:extLst>
            </p:cNvPr>
            <p:cNvSpPr txBox="1"/>
            <p:nvPr/>
          </p:nvSpPr>
          <p:spPr>
            <a:xfrm>
              <a:off x="8985215" y="5364199"/>
              <a:ext cx="202915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8BF83238-1309-4CF6-BD26-4418CCD32A88}"/>
                </a:ext>
              </a:extLst>
            </p:cNvPr>
            <p:cNvSpPr txBox="1">
              <a:spLocks/>
            </p:cNvSpPr>
            <p:nvPr/>
          </p:nvSpPr>
          <p:spPr>
            <a:xfrm>
              <a:off x="9005666" y="6034567"/>
              <a:ext cx="2378260" cy="58884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457200" indent="-4572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1pPr>
              <a:lvl2pPr marL="800100" indent="-3429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2pPr>
              <a:lvl3pPr marL="1257300" indent="-3429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3pPr>
              <a:lvl4pPr marL="1657350" indent="-28575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4pPr>
              <a:lvl5pPr marL="2114550" indent="-28575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DC1A5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Gotham Book" pitchFamily="50" charset="0"/>
                  <a:ea typeface="+mn-ea"/>
                  <a:cs typeface="Gotham Book" pitchFamily="5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C1A55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the year natural ventilation for patient rooms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246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00" name="Image 100200"/>
          <p:cNvPicPr>
            <a:picLocks noChangeAspect="1"/>
          </p:cNvPicPr>
          <p:nvPr/>
        </p:nvPicPr>
        <p:blipFill>
          <a:blip r:embed="rId2">
            <a:extLst>
              <a:ext uri="{8b2c5ea2-f2b7-4e21-a877-3b445e52007b}">
                <p0:useLocalDpi xmlns="" xmlns:p0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77"/>
            <a:ext cx="12192000" cy="6429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BC78B-E168-48CA-95A6-6EFC50E95B13}"/>
              </a:ext>
            </a:extLst>
          </p:cNvPr>
          <p:cNvSpPr txBox="1"/>
          <p:nvPr/>
        </p:nvSpPr>
        <p:spPr>
          <a:xfrm>
            <a:off x="194474" y="214375"/>
            <a:ext cx="308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264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MANIPULATE A FAÇADE TO IMPROVE COMFORT AND REDUCE ENERGY?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87933" y="533401"/>
            <a:ext cx="11623786" cy="6138812"/>
            <a:chOff x="0" y="1133475"/>
            <a:chExt cx="9144000" cy="4829175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4" b="27449"/>
            <a:stretch>
              <a:fillRect/>
            </a:stretch>
          </p:blipFill>
          <p:spPr bwMode="auto">
            <a:xfrm>
              <a:off x="0" y="1133475"/>
              <a:ext cx="9144000" cy="482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027863" y="3132138"/>
              <a:ext cx="301625" cy="688975"/>
              <a:chOff x="7028234" y="3132306"/>
              <a:chExt cx="301557" cy="688639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7144095" y="3171974"/>
                <a:ext cx="57137" cy="60930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7028234" y="3132306"/>
                <a:ext cx="228548" cy="8251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7086958" y="3744782"/>
                <a:ext cx="242833" cy="7616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355975" y="3355975"/>
              <a:ext cx="219075" cy="1073150"/>
              <a:chOff x="3356042" y="3356043"/>
              <a:chExt cx="218873" cy="107363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V="1">
                <a:off x="3443274" y="3414808"/>
                <a:ext cx="14274" cy="98628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3356042" y="3356043"/>
                <a:ext cx="218873" cy="10641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356042" y="4372505"/>
                <a:ext cx="218873" cy="5717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278313" y="2219325"/>
              <a:ext cx="811212" cy="265113"/>
              <a:chOff x="4277521" y="2218604"/>
              <a:chExt cx="811790" cy="26594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4277521" y="2218604"/>
                <a:ext cx="811790" cy="26594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4277521" y="2425624"/>
                <a:ext cx="811790" cy="5892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5246688" y="1836738"/>
              <a:ext cx="695325" cy="195262"/>
              <a:chOff x="5245960" y="1836390"/>
              <a:chExt cx="696424" cy="196116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5253910" y="1912923"/>
                <a:ext cx="683704" cy="4304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5245960" y="1836390"/>
                <a:ext cx="4770" cy="15306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5937613" y="1879439"/>
                <a:ext cx="4771" cy="15306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58"/>
            <p:cNvSpPr txBox="1">
              <a:spLocks noChangeArrowheads="1"/>
            </p:cNvSpPr>
            <p:nvPr/>
          </p:nvSpPr>
          <p:spPr bwMode="auto">
            <a:xfrm>
              <a:off x="2517775" y="3830638"/>
              <a:ext cx="92551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Window Height</a:t>
              </a:r>
            </a:p>
          </p:txBody>
        </p:sp>
        <p:sp>
          <p:nvSpPr>
            <p:cNvPr id="22" name="TextBox 58"/>
            <p:cNvSpPr txBox="1">
              <a:spLocks noChangeArrowheads="1"/>
            </p:cNvSpPr>
            <p:nvPr/>
          </p:nvSpPr>
          <p:spPr bwMode="auto">
            <a:xfrm>
              <a:off x="7173913" y="3189288"/>
              <a:ext cx="92551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Sill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Height</a:t>
              </a:r>
            </a:p>
          </p:txBody>
        </p:sp>
        <p:sp>
          <p:nvSpPr>
            <p:cNvPr id="23" name="TextBox 58"/>
            <p:cNvSpPr txBox="1">
              <a:spLocks noChangeArrowheads="1"/>
            </p:cNvSpPr>
            <p:nvPr/>
          </p:nvSpPr>
          <p:spPr bwMode="auto">
            <a:xfrm>
              <a:off x="5218113" y="1930400"/>
              <a:ext cx="92551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Overhang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Depth</a:t>
              </a:r>
            </a:p>
          </p:txBody>
        </p:sp>
        <p:sp>
          <p:nvSpPr>
            <p:cNvPr id="24" name="TextBox 58"/>
            <p:cNvSpPr txBox="1">
              <a:spLocks noChangeArrowheads="1"/>
            </p:cNvSpPr>
            <p:nvPr/>
          </p:nvSpPr>
          <p:spPr bwMode="auto">
            <a:xfrm>
              <a:off x="3065463" y="2170113"/>
              <a:ext cx="13001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Overhang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5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cadeWebExplor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38" y="373799"/>
            <a:ext cx="8677121" cy="648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MANIPULATE A FAÇADE TO IMPROVE COMFORT AND REDUCE ENERGY?</a:t>
            </a:r>
          </a:p>
        </p:txBody>
      </p:sp>
    </p:spTree>
    <p:extLst>
      <p:ext uri="{BB962C8B-B14F-4D97-AF65-F5344CB8AC3E}">
        <p14:creationId xmlns:p14="http://schemas.microsoft.com/office/powerpoint/2010/main" val="34900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Shape 313" descr="Intro to Ladybug Presentation10.png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9"/>
          <a:stretch/>
        </p:blipFill>
        <p:spPr bwMode="auto">
          <a:xfrm>
            <a:off x="2770188" y="857250"/>
            <a:ext cx="6653212" cy="33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97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Shape 313" descr="Intro to Ladybug Presentation10.pn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857250"/>
            <a:ext cx="66532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58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Shape 323" descr="Intro to Ladybug Presentation1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857250"/>
            <a:ext cx="66532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394933"/>
      </p:ext>
    </p:extLst>
  </p:cSld>
  <p:clrMapOvr>
    <a:masterClrMapping/>
  </p:clrMapOvr>
</p:sld>
</file>

<file path=ppt/theme/theme1.xml><?xml version="1.0" encoding="utf-8"?>
<a:theme xmlns:a="http://schemas.openxmlformats.org/drawingml/2006/main" name="Payette Template_2019">
  <a:themeElements>
    <a:clrScheme name="2019 Payette Color Palette">
      <a:dk1>
        <a:srgbClr val="595959"/>
      </a:dk1>
      <a:lt1>
        <a:srgbClr val="FFFFFF"/>
      </a:lt1>
      <a:dk2>
        <a:srgbClr val="FFFFFF"/>
      </a:dk2>
      <a:lt2>
        <a:srgbClr val="FFFFFF"/>
      </a:lt2>
      <a:accent1>
        <a:srgbClr val="DC1A55"/>
      </a:accent1>
      <a:accent2>
        <a:srgbClr val="595959"/>
      </a:accent2>
      <a:accent3>
        <a:srgbClr val="00A0DD"/>
      </a:accent3>
      <a:accent4>
        <a:srgbClr val="9BC328"/>
      </a:accent4>
      <a:accent5>
        <a:srgbClr val="F8971D"/>
      </a:accent5>
      <a:accent6>
        <a:srgbClr val="E34234"/>
      </a:accent6>
      <a:hlink>
        <a:srgbClr val="FFFFFF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TX Payette_Template_2019.potx" id="{BB69756D-3EC2-4B40-A7B4-A7B251E41CB5}" vid="{DA1ACEC9-D043-49F0-B301-E3AC2A0BF6D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yette Template_2019">
  <a:themeElements>
    <a:clrScheme name="2019 Payette Color Palette">
      <a:dk1>
        <a:srgbClr val="595959"/>
      </a:dk1>
      <a:lt1>
        <a:srgbClr val="FFFFFF"/>
      </a:lt1>
      <a:dk2>
        <a:srgbClr val="FFFFFF"/>
      </a:dk2>
      <a:lt2>
        <a:srgbClr val="FFFFFF"/>
      </a:lt2>
      <a:accent1>
        <a:srgbClr val="DC1A55"/>
      </a:accent1>
      <a:accent2>
        <a:srgbClr val="595959"/>
      </a:accent2>
      <a:accent3>
        <a:srgbClr val="00A0DD"/>
      </a:accent3>
      <a:accent4>
        <a:srgbClr val="9BC328"/>
      </a:accent4>
      <a:accent5>
        <a:srgbClr val="F8971D"/>
      </a:accent5>
      <a:accent6>
        <a:srgbClr val="E34234"/>
      </a:accent6>
      <a:hlink>
        <a:srgbClr val="FFFFFF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TX Payette_Template_2019.potx" id="{BB69756D-3EC2-4B40-A7B4-A7B251E41CB5}" vid="{DA1ACEC9-D043-49F0-B301-E3AC2A0BF6DA}"/>
    </a:ext>
  </a:extLst>
</a:theme>
</file>

<file path=ppt/theme/theme3.xml><?xml version="1.0" encoding="utf-8"?>
<a:theme xmlns:a="http://schemas.openxmlformats.org/drawingml/2006/main" name="Payette_Template_2017">
  <a:themeElements>
    <a:clrScheme name="Payett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A0DD"/>
      </a:accent1>
      <a:accent2>
        <a:srgbClr val="9BC328"/>
      </a:accent2>
      <a:accent3>
        <a:srgbClr val="595959"/>
      </a:accent3>
      <a:accent4>
        <a:srgbClr val="F8971D"/>
      </a:accent4>
      <a:accent5>
        <a:srgbClr val="E34234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Payette_Template_2017">
  <a:themeElements>
    <a:clrScheme name="Payett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A0DD"/>
      </a:accent1>
      <a:accent2>
        <a:srgbClr val="9BC328"/>
      </a:accent2>
      <a:accent3>
        <a:srgbClr val="595959"/>
      </a:accent3>
      <a:accent4>
        <a:srgbClr val="F8971D"/>
      </a:accent4>
      <a:accent5>
        <a:srgbClr val="E34234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ayette_Template_2017">
  <a:themeElements>
    <a:clrScheme name="Payett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A0DD"/>
      </a:accent1>
      <a:accent2>
        <a:srgbClr val="9BC328"/>
      </a:accent2>
      <a:accent3>
        <a:srgbClr val="595959"/>
      </a:accent3>
      <a:accent4>
        <a:srgbClr val="F8971D"/>
      </a:accent4>
      <a:accent5>
        <a:srgbClr val="E34234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Payette_Template_2017">
  <a:themeElements>
    <a:clrScheme name="Payett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A0DD"/>
      </a:accent1>
      <a:accent2>
        <a:srgbClr val="9BC328"/>
      </a:accent2>
      <a:accent3>
        <a:srgbClr val="595959"/>
      </a:accent3>
      <a:accent4>
        <a:srgbClr val="F8971D"/>
      </a:accent4>
      <a:accent5>
        <a:srgbClr val="E34234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POTX Payette_Template_2019</Template>
  <TotalTime>11062</TotalTime>
  <Words>698</Words>
  <Application>Microsoft Office PowerPoint</Application>
  <PresentationFormat>Widescreen</PresentationFormat>
  <Paragraphs>149</Paragraphs>
  <Slides>43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Arial</vt:lpstr>
      <vt:lpstr>Calibri</vt:lpstr>
      <vt:lpstr>Calibri Light</vt:lpstr>
      <vt:lpstr>Georgia</vt:lpstr>
      <vt:lpstr>Gotham Light</vt:lpstr>
      <vt:lpstr>Gotham Medium</vt:lpstr>
      <vt:lpstr>Roboto Medium</vt:lpstr>
      <vt:lpstr>Segoe UI Black</vt:lpstr>
      <vt:lpstr>Verdana</vt:lpstr>
      <vt:lpstr>Wingdings</vt:lpstr>
      <vt:lpstr>Payette Template_2019</vt:lpstr>
      <vt:lpstr>1_Payette Template_2019</vt:lpstr>
      <vt:lpstr>Payette_Template_2017</vt:lpstr>
      <vt:lpstr>1_Office Theme</vt:lpstr>
      <vt:lpstr>3_Payette_Template_2017</vt:lpstr>
      <vt:lpstr>14_Custom Design</vt:lpstr>
      <vt:lpstr>1_Payette_Template_2017</vt:lpstr>
      <vt:lpstr>2_Payette_Template_2017</vt:lpstr>
      <vt:lpstr>Office Theme</vt:lpstr>
      <vt:lpstr>PowerPoint Presentation</vt:lpstr>
      <vt:lpstr>PowerPoint Presentation</vt:lpstr>
      <vt:lpstr>HOW CAN WE MAKE A MORE COMFORTABLE SITE?</vt:lpstr>
      <vt:lpstr>HOW CAN WE MAKE A MORE COMFORTABLE SITE?</vt:lpstr>
      <vt:lpstr>HOW CAN WE MANIPULATE A FAÇADE TO IMPROVE COMFORT AND REDUCE ENERGY?</vt:lpstr>
      <vt:lpstr>HOW CAN WE MANIPULATE A FAÇADE TO IMPROVE COMFORT AND REDUCE ENERGY?</vt:lpstr>
      <vt:lpstr>PowerPoint Presentation</vt:lpstr>
      <vt:lpstr>PowerPoint Presentation</vt:lpstr>
      <vt:lpstr>PowerPoint Presentation</vt:lpstr>
      <vt:lpstr>PowerPoint Presentation</vt:lpstr>
      <vt:lpstr>SIMULATION ECOSYSTEM</vt:lpstr>
      <vt:lpstr>PowerPoint Presentation</vt:lpstr>
      <vt:lpstr>THERMAL COMFORT - TWO WAYS</vt:lpstr>
      <vt:lpstr>TOOL KIT</vt:lpstr>
      <vt:lpstr>PEAK SOLAR LOADS ON SLAB</vt:lpstr>
      <vt:lpstr>PEAK SOLAR LOADS ON SLAB</vt:lpstr>
      <vt:lpstr>FEEDBACK LOOPS</vt:lpstr>
      <vt:lpstr>SHADE POCKET SOLUTION</vt:lpstr>
      <vt:lpstr>THERMAL COMFORT - TWO WAYS</vt:lpstr>
      <vt:lpstr>ATRIUM COMFORT PROCESS</vt:lpstr>
      <vt:lpstr>ATRIUM COMFORT CFD</vt:lpstr>
      <vt:lpstr>QUANTIFYING COMFORT</vt:lpstr>
      <vt:lpstr>A Museum for the National Coast Guard</vt:lpstr>
      <vt:lpstr>EARLY INTUITION</vt:lpstr>
      <vt:lpstr>EARLY INTUITION</vt:lpstr>
      <vt:lpstr>EARLY, PARAMETRIC PERFORMANCE MODELING</vt:lpstr>
      <vt:lpstr>EARLY, PARAMETRIC PERFORMANCE MODELING</vt:lpstr>
      <vt:lpstr>DETAILED DESIGN STUDIES</vt:lpstr>
      <vt:lpstr>PowerPoint Presentation</vt:lpstr>
      <vt:lpstr>PowerPoint Presentation</vt:lpstr>
      <vt:lpstr>CAN WE NATURALLY VENTILATE THE HOSPITAL FOR 10 MONTHS OF THE YEAR?</vt:lpstr>
      <vt:lpstr>CAN WE NATURALLY VENTILATE THE HOSPITAL FOR 10 MONTHS OF THE YEAR?</vt:lpstr>
      <vt:lpstr>CAN WE CREATE A COMFORTABLE EXPERIENCE IN THE WINDOW BOX?</vt:lpstr>
      <vt:lpstr>CAN WE CREATE A COMFORTABLE EXPERIENCE IN THE WINDOW BOX?</vt:lpstr>
      <vt:lpstr>CAN WE CREATE A COMFORTABLE EXPERIENCE IN THE WINDOW BOX?</vt:lpstr>
      <vt:lpstr>CAN WE CREATE A COMFORTABLE EXPERIENCE IN THE WINDOW BOX?</vt:lpstr>
      <vt:lpstr>HOW CAN WE PROTECT PERFORMANCE AND DESIGN IN VALUE ENGINEERING?</vt:lpstr>
      <vt:lpstr>HOW CAN WE PROTECT PERFORMANCE AND DESIGN IN VALUE ENGINEERING?</vt:lpstr>
      <vt:lpstr>HOW CAN WE PROTECT PERFORMANCE AND DESIGN IN VALUE ENGINEERING?</vt:lpstr>
      <vt:lpstr>HOW CAN WE PROTECT PERFORMANCE AND DESIGN IN VALUE ENGINEERING?</vt:lpstr>
      <vt:lpstr>PowerPoint Presentation</vt:lpstr>
      <vt:lpstr>PowerPoint Presentation</vt:lpstr>
      <vt:lpstr>PowerPoint Presentation</vt:lpstr>
    </vt:vector>
  </TitlesOfParts>
  <Company>Payette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 Li</dc:creator>
  <cp:lastModifiedBy>Andrea Love</cp:lastModifiedBy>
  <cp:revision>42</cp:revision>
  <dcterms:created xsi:type="dcterms:W3CDTF">2019-01-30T19:17:34Z</dcterms:created>
  <dcterms:modified xsi:type="dcterms:W3CDTF">2020-01-13T12:29:01Z</dcterms:modified>
</cp:coreProperties>
</file>