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2" r:id="rId4"/>
    <p:sldId id="258" r:id="rId5"/>
    <p:sldId id="260" r:id="rId6"/>
    <p:sldId id="263" r:id="rId7"/>
    <p:sldId id="264" r:id="rId8"/>
    <p:sldId id="265" r:id="rId9"/>
    <p:sldId id="270" r:id="rId10"/>
    <p:sldId id="266" r:id="rId11"/>
    <p:sldId id="271" r:id="rId12"/>
    <p:sldId id="267" r:id="rId13"/>
    <p:sldId id="272" r:id="rId14"/>
    <p:sldId id="268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D007-3B7E-A348-8142-73FD17BBB1E3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6610-2411-9649-95B6-148BBA36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6229E-47FB-704A-BDBF-071566381310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72DE-9005-4E48-A6B7-C3554856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715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72DE-9005-4E48-A6B7-C35548566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2buildoc.com/residential-commercial-design/residential-design/luxury-home-design/" TargetMode="External"/><Relationship Id="rId4" Type="http://schemas.openxmlformats.org/officeDocument/2006/relationships/hyperlink" Target="http://messagenote.com/exterior/11-contemporary-skyscrapers" TargetMode="External"/><Relationship Id="rId5" Type="http://schemas.openxmlformats.org/officeDocument/2006/relationships/hyperlink" Target="https://uminfopoint.umsystem.edu/media/fa/management/facilities/docs/Architectural%20and%20Engineering%20Basic%20Services%20Fee%20Estimating%20Guidelines%20v4.pdf" TargetMode="External"/><Relationship Id="rId6" Type="http://schemas.openxmlformats.org/officeDocument/2006/relationships/hyperlink" Target="http://architizer.com/blog/how-to-start-your-own-firm/" TargetMode="External"/><Relationship Id="rId7" Type="http://schemas.openxmlformats.org/officeDocument/2006/relationships/hyperlink" Target="http://www.ai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milyhomeplans.com/plan_details.cfm?PlanNumber=8216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28808"/>
            <a:ext cx="7772400" cy="877824"/>
          </a:xfrm>
        </p:spPr>
        <p:txBody>
          <a:bodyPr/>
          <a:lstStyle/>
          <a:p>
            <a:r>
              <a:rPr lang="en-US" dirty="0" smtClean="0"/>
              <a:t>Jake Lara</a:t>
            </a:r>
          </a:p>
          <a:p>
            <a:r>
              <a:rPr lang="en-US" dirty="0" smtClean="0"/>
              <a:t>Founder and CEO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3483085"/>
            <a:ext cx="7772400" cy="87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Helping Build </a:t>
            </a:r>
            <a:r>
              <a:rPr lang="en-US" b="1" dirty="0" smtClean="0"/>
              <a:t>Your</a:t>
            </a:r>
            <a:r>
              <a:rPr lang="en-US" dirty="0" smtClean="0"/>
              <a:t> Dream</a:t>
            </a:r>
            <a:endParaRPr lang="en-US" dirty="0"/>
          </a:p>
        </p:txBody>
      </p:sp>
      <p:sp>
        <p:nvSpPr>
          <p:cNvPr id="6" name="L-Shape 5"/>
          <p:cNvSpPr/>
          <p:nvPr/>
        </p:nvSpPr>
        <p:spPr>
          <a:xfrm>
            <a:off x="823732" y="1773497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1121191" y="1510334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4213" y="2098498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1600" y="2595375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321231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engineering project is different. </a:t>
            </a:r>
          </a:p>
          <a:p>
            <a:r>
              <a:rPr lang="en-US" dirty="0" smtClean="0"/>
              <a:t>There will be a few huge expenses in the beginning</a:t>
            </a:r>
          </a:p>
          <a:p>
            <a:r>
              <a:rPr lang="en-US" dirty="0" smtClean="0"/>
              <a:t>With only me working the first few years, I will keep all </a:t>
            </a:r>
            <a:r>
              <a:rPr lang="en-US" dirty="0" smtClean="0"/>
              <a:t>profit </a:t>
            </a:r>
            <a:endParaRPr lang="en-US" dirty="0" smtClean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73" y="1787809"/>
            <a:ext cx="298150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Revenue Model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2378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410602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9 at 10.1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07"/>
            <a:ext cx="9144000" cy="607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Yourself</a:t>
            </a:r>
          </a:p>
          <a:p>
            <a:r>
              <a:rPr lang="en-US" dirty="0" smtClean="0"/>
              <a:t>Start SMALL.  </a:t>
            </a:r>
          </a:p>
          <a:p>
            <a:r>
              <a:rPr lang="en-US" dirty="0" smtClean="0"/>
              <a:t>Fund with private and family donors </a:t>
            </a:r>
          </a:p>
          <a:p>
            <a:r>
              <a:rPr lang="en-US" dirty="0" smtClean="0"/>
              <a:t>Register with the Local Business Enterprise</a:t>
            </a:r>
          </a:p>
          <a:p>
            <a:r>
              <a:rPr lang="en-US" dirty="0" smtClean="0"/>
              <a:t>Expand business by picking up more projects </a:t>
            </a:r>
          </a:p>
          <a:p>
            <a:pPr lvl="1"/>
            <a:r>
              <a:rPr lang="en-US" dirty="0" smtClean="0"/>
              <a:t>Around 10 more hours per month and do Pro-bono work</a:t>
            </a:r>
          </a:p>
          <a:p>
            <a:r>
              <a:rPr lang="en-US" dirty="0" smtClean="0"/>
              <a:t>Be INNOVATIVE</a:t>
            </a:r>
          </a:p>
          <a:p>
            <a:r>
              <a:rPr lang="en-US" dirty="0" smtClean="0"/>
              <a:t>Advertise “Green Architecture”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0739" y="1763687"/>
            <a:ext cx="1755208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Start-Up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2378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380783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 competitions</a:t>
            </a:r>
          </a:p>
          <a:p>
            <a:r>
              <a:rPr lang="en-US" dirty="0" smtClean="0"/>
              <a:t>OWN your </a:t>
            </a:r>
            <a:r>
              <a:rPr lang="en-US" dirty="0" smtClean="0"/>
              <a:t>projects</a:t>
            </a:r>
            <a:endParaRPr lang="en-US" dirty="0" smtClean="0"/>
          </a:p>
          <a:p>
            <a:r>
              <a:rPr lang="en-US" dirty="0" smtClean="0"/>
              <a:t>Partner with bigger firms</a:t>
            </a:r>
          </a:p>
          <a:p>
            <a:r>
              <a:rPr lang="en-US" dirty="0" smtClean="0"/>
              <a:t>Network with everyone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1187" y="1771107"/>
            <a:ext cx="1755208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Start-Up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2378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372053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7823_506877786019958_914840185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4" r="-10604"/>
          <a:stretch>
            <a:fillRect/>
          </a:stretch>
        </p:blipFill>
        <p:spPr>
          <a:xfrm>
            <a:off x="37616" y="812376"/>
            <a:ext cx="9106384" cy="4988677"/>
          </a:xfrm>
        </p:spPr>
      </p:pic>
    </p:spTree>
    <p:extLst>
      <p:ext uri="{BB962C8B-B14F-4D97-AF65-F5344CB8AC3E}">
        <p14:creationId xmlns:p14="http://schemas.microsoft.com/office/powerpoint/2010/main" val="159946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838"/>
            <a:ext cx="7770813" cy="58973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http://www.familyhomeplans.com/plan_details.cfm?PlanNumber=</a:t>
            </a:r>
            <a:r>
              <a:rPr lang="en-US" dirty="0" smtClean="0">
                <a:hlinkClick r:id="rId2"/>
              </a:rPr>
              <a:t>82162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http://www.design2buildoc.com/residential-commercial-design/residential-design/luxury-home-design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>
                <a:hlinkClick r:id="rId4"/>
              </a:rPr>
              <a:t>http://messagenote.com/exterior/11-contemporary-</a:t>
            </a:r>
            <a:r>
              <a:rPr lang="en-US" dirty="0" smtClean="0">
                <a:hlinkClick r:id="rId4"/>
              </a:rPr>
              <a:t>skyscrapers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https://uminfopoint.umsystem.edu/media/fa/management/facilities/docs/Architectural%20and%20Engineering%20Basic%20Services%20Fee%20Estimating%20Guidelines%20v4.</a:t>
            </a:r>
            <a:r>
              <a:rPr lang="en-US" dirty="0" smtClean="0">
                <a:hlinkClick r:id="rId5"/>
              </a:rPr>
              <a:t>pdf</a:t>
            </a:r>
            <a:endParaRPr lang="en-US" dirty="0" smtClean="0"/>
          </a:p>
          <a:p>
            <a:r>
              <a:rPr lang="en-US" dirty="0">
                <a:hlinkClick r:id="rId6"/>
              </a:rPr>
              <a:t>http://architizer.com/blog/how-to-start-your-own-firm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www.aia.org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1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is an ever-changing, ever-expanding, and innovative </a:t>
            </a:r>
            <a:r>
              <a:rPr lang="en-US" dirty="0" smtClean="0"/>
              <a:t>field</a:t>
            </a:r>
            <a:r>
              <a:rPr lang="en-US" dirty="0"/>
              <a:t> </a:t>
            </a:r>
            <a:r>
              <a:rPr lang="en-US" dirty="0" smtClean="0"/>
              <a:t>with an increasing demand for greener architecture.</a:t>
            </a:r>
          </a:p>
          <a:p>
            <a:r>
              <a:rPr lang="en-US" dirty="0" smtClean="0"/>
              <a:t>There are also a large number of people that are hesitant to become green, in fear of the initial costs and in some cases the “Lifestyle”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69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wanted to be an architect since I was six years old</a:t>
            </a:r>
          </a:p>
          <a:p>
            <a:r>
              <a:rPr lang="en-US" dirty="0" smtClean="0"/>
              <a:t>I am going to school for:</a:t>
            </a:r>
          </a:p>
          <a:p>
            <a:pPr lvl="1"/>
            <a:r>
              <a:rPr lang="en-US" dirty="0" smtClean="0"/>
              <a:t>BS in Architectural Engineering</a:t>
            </a:r>
          </a:p>
          <a:p>
            <a:pPr lvl="1"/>
            <a:r>
              <a:rPr lang="en-US" dirty="0" smtClean="0"/>
              <a:t>BS in Business Administration</a:t>
            </a:r>
          </a:p>
          <a:p>
            <a:pPr lvl="1"/>
            <a:r>
              <a:rPr lang="en-US" dirty="0" smtClean="0"/>
              <a:t>BS in Architecture</a:t>
            </a:r>
          </a:p>
          <a:p>
            <a:r>
              <a:rPr lang="en-US" dirty="0" smtClean="0"/>
              <a:t>I never thought to become a green architect, but after talking to some potential customers and a few architects, it appears that is the field to go into.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0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2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green homes </a:t>
            </a:r>
          </a:p>
          <a:p>
            <a:r>
              <a:rPr lang="en-US" dirty="0" smtClean="0"/>
              <a:t>Educate potential clients on the benefits of going green </a:t>
            </a:r>
            <a:endParaRPr lang="en-US" dirty="0"/>
          </a:p>
        </p:txBody>
      </p:sp>
      <p:sp>
        <p:nvSpPr>
          <p:cNvPr id="5" name="L-Shape 4"/>
          <p:cNvSpPr/>
          <p:nvPr/>
        </p:nvSpPr>
        <p:spPr>
          <a:xfrm>
            <a:off x="823732" y="4061881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1121191" y="379871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213" y="4386882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487608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158389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"/>
            </a:pPr>
            <a:r>
              <a:rPr lang="en-US" dirty="0" smtClean="0"/>
              <a:t>The primary goal of my company is to </a:t>
            </a:r>
            <a:r>
              <a:rPr lang="en-US" dirty="0" smtClean="0"/>
              <a:t>design green homes and educate those that are hesitant to make the switch </a:t>
            </a:r>
            <a:endParaRPr lang="en-US" dirty="0" smtClean="0"/>
          </a:p>
          <a:p>
            <a:pPr>
              <a:buFont typeface="Wingdings" charset="2"/>
              <a:buChar char=""/>
            </a:pPr>
            <a:r>
              <a:rPr lang="en-US" dirty="0" smtClean="0"/>
              <a:t>I feel that this is a smart niche in architecture, because technology is always changing, and architectural engineers are finding more ways and materials in which they can construct green homes.  </a:t>
            </a:r>
            <a:endParaRPr lang="en-US" dirty="0" smtClean="0"/>
          </a:p>
          <a:p>
            <a:pPr>
              <a:buFont typeface="Wingdings" charset="2"/>
              <a:buChar char=""/>
            </a:pPr>
            <a:endParaRPr lang="en-US" dirty="0" smtClean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36" y="4860449"/>
            <a:ext cx="3329251" cy="1997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87" y="4860448"/>
            <a:ext cx="3329251" cy="199755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91090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42015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me being sole employee for a few years, I will make projects very personal.</a:t>
            </a:r>
          </a:p>
          <a:p>
            <a:r>
              <a:rPr lang="en-US" dirty="0" smtClean="0"/>
              <a:t>When a family hires an architect, they want someone:</a:t>
            </a:r>
          </a:p>
          <a:p>
            <a:pPr lvl="1"/>
            <a:r>
              <a:rPr lang="en-US" dirty="0" smtClean="0"/>
              <a:t>They know they can trust</a:t>
            </a:r>
          </a:p>
          <a:p>
            <a:pPr lvl="1"/>
            <a:r>
              <a:rPr lang="en-US" dirty="0" smtClean="0"/>
              <a:t>That will do the job in the cheapest way possible</a:t>
            </a:r>
          </a:p>
          <a:p>
            <a:pPr lvl="1"/>
            <a:r>
              <a:rPr lang="en-US" dirty="0" smtClean="0"/>
              <a:t>That will educate them in the areas they do not understand</a:t>
            </a:r>
          </a:p>
          <a:p>
            <a:r>
              <a:rPr lang="en-US" dirty="0" smtClean="0"/>
              <a:t>That is where my company is different than its competitors</a:t>
            </a:r>
            <a:endParaRPr lang="en-US" dirty="0" smtClean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2378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199313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wants a place to come home to that feels like </a:t>
            </a:r>
            <a:r>
              <a:rPr lang="en-US" i="1" dirty="0" smtClean="0"/>
              <a:t>home.</a:t>
            </a:r>
          </a:p>
          <a:p>
            <a:r>
              <a:rPr lang="en-US" dirty="0" smtClean="0"/>
              <a:t>My company </a:t>
            </a:r>
            <a:r>
              <a:rPr lang="en-US" dirty="0" smtClean="0"/>
              <a:t>slogan is to Help </a:t>
            </a:r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b="1" dirty="0" smtClean="0"/>
              <a:t>Your</a:t>
            </a:r>
            <a:r>
              <a:rPr lang="en-US" dirty="0" smtClean="0"/>
              <a:t> Dream.  </a:t>
            </a:r>
          </a:p>
          <a:p>
            <a:r>
              <a:rPr lang="en-US" dirty="0" smtClean="0"/>
              <a:t>Lara </a:t>
            </a:r>
            <a:r>
              <a:rPr lang="en-US" dirty="0" smtClean="0"/>
              <a:t>Engineering </a:t>
            </a:r>
            <a:r>
              <a:rPr lang="en-US" dirty="0" smtClean="0"/>
              <a:t>and Architecture will </a:t>
            </a:r>
            <a:r>
              <a:rPr lang="en-US" dirty="0" smtClean="0"/>
              <a:t>work with </a:t>
            </a:r>
            <a:r>
              <a:rPr lang="en-US" dirty="0" smtClean="0"/>
              <a:t>those that are making the move toward a greener home or business.  </a:t>
            </a:r>
            <a:r>
              <a:rPr lang="en-US" dirty="0"/>
              <a:t>A</a:t>
            </a:r>
            <a:r>
              <a:rPr lang="en-US" dirty="0" smtClean="0"/>
              <a:t>nd it will show them that being green isn’t just a lifestyle, but there are building technologies that will help you live a cheaper and healthier life.  </a:t>
            </a:r>
            <a:endParaRPr lang="en-US" dirty="0" smtClean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2378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8640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will be billed by the hour</a:t>
            </a:r>
          </a:p>
          <a:p>
            <a:r>
              <a:rPr lang="en-US" dirty="0" smtClean="0"/>
              <a:t>Typical architects and engineers charge $175+/HR for their projects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4294" y="1706180"/>
            <a:ext cx="109917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Sales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2378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320625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in Las Angeles, CA</a:t>
            </a:r>
          </a:p>
          <a:p>
            <a:r>
              <a:rPr lang="en-US" dirty="0" smtClean="0"/>
              <a:t>California, Arizona, and Nevada are becoming states with more and more greener homes and technology.  </a:t>
            </a:r>
            <a:endParaRPr lang="en-US" dirty="0" smtClean="0"/>
          </a:p>
          <a:p>
            <a:r>
              <a:rPr lang="en-US" dirty="0" smtClean="0"/>
              <a:t>Facebook-Social media has become a huge aspect of advertising for a lot of businesses</a:t>
            </a:r>
            <a:endParaRPr lang="en-US" dirty="0" smtClean="0"/>
          </a:p>
          <a:p>
            <a:r>
              <a:rPr lang="en-US" dirty="0" smtClean="0"/>
              <a:t>Word of mouth </a:t>
            </a:r>
            <a:endParaRPr lang="en-US" dirty="0" smtClean="0"/>
          </a:p>
          <a:p>
            <a:r>
              <a:rPr lang="en-US" dirty="0" smtClean="0"/>
              <a:t>Register at AIA Events, local events, BE PERSONAL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354663" y="205955"/>
            <a:ext cx="629240" cy="1418798"/>
          </a:xfrm>
          <a:prstGeom prst="corner">
            <a:avLst>
              <a:gd name="adj1" fmla="val 50000"/>
              <a:gd name="adj2" fmla="val 40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652122" y="-57208"/>
            <a:ext cx="331781" cy="1395914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144" y="530956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ajan Pro"/>
                <a:cs typeface="Trajan Pro"/>
              </a:rPr>
              <a:t>Lara Engineering </a:t>
            </a:r>
            <a:endParaRPr lang="en-US" dirty="0">
              <a:latin typeface="Trajan Pro"/>
              <a:cs typeface="Traja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3612" y="1706180"/>
            <a:ext cx="208262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Marketing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2378" y="1020160"/>
            <a:ext cx="7772400" cy="978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rajan Pro"/>
                <a:cs typeface="Trajan Pro"/>
              </a:rPr>
              <a:t>And architecture </a:t>
            </a:r>
            <a:endParaRPr lang="en-US" sz="2800" dirty="0">
              <a:latin typeface="Trajan Pro"/>
              <a:cs typeface="Trajan Pro"/>
            </a:endParaRPr>
          </a:p>
        </p:txBody>
      </p:sp>
    </p:spTree>
    <p:extLst>
      <p:ext uri="{BB962C8B-B14F-4D97-AF65-F5344CB8AC3E}">
        <p14:creationId xmlns:p14="http://schemas.microsoft.com/office/powerpoint/2010/main" val="165659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1342</TotalTime>
  <Words>647</Words>
  <Application>Microsoft Macintosh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Story</vt:lpstr>
      <vt:lpstr>PowerPoint Presentation</vt:lpstr>
      <vt:lpstr>The Problem</vt:lpstr>
      <vt:lpstr>A Little History</vt:lpstr>
      <vt:lpstr>The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Lara Engineering </dc:title>
  <dc:creator>Jake Lara</dc:creator>
  <cp:lastModifiedBy>Jake Lara</cp:lastModifiedBy>
  <cp:revision>33</cp:revision>
  <dcterms:created xsi:type="dcterms:W3CDTF">2013-09-10T20:29:26Z</dcterms:created>
  <dcterms:modified xsi:type="dcterms:W3CDTF">2013-11-18T18:34:11Z</dcterms:modified>
</cp:coreProperties>
</file>