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1769" r:id="rId2"/>
    <p:sldId id="277" r:id="rId3"/>
    <p:sldId id="259" r:id="rId4"/>
    <p:sldId id="260" r:id="rId5"/>
    <p:sldId id="261" r:id="rId6"/>
    <p:sldId id="262" r:id="rId7"/>
    <p:sldId id="263" r:id="rId8"/>
    <p:sldId id="276" r:id="rId9"/>
    <p:sldId id="273" r:id="rId10"/>
    <p:sldId id="420" r:id="rId11"/>
    <p:sldId id="421" r:id="rId12"/>
    <p:sldId id="677" r:id="rId13"/>
    <p:sldId id="415" r:id="rId14"/>
    <p:sldId id="422" r:id="rId15"/>
    <p:sldId id="423" r:id="rId16"/>
    <p:sldId id="1771" r:id="rId17"/>
    <p:sldId id="1772" r:id="rId18"/>
    <p:sldId id="1773" r:id="rId19"/>
    <p:sldId id="258" r:id="rId20"/>
    <p:sldId id="1741" r:id="rId21"/>
    <p:sldId id="1742" r:id="rId22"/>
    <p:sldId id="363" r:id="rId23"/>
    <p:sldId id="1743" r:id="rId24"/>
    <p:sldId id="1717" r:id="rId25"/>
    <p:sldId id="355" r:id="rId26"/>
    <p:sldId id="1716" r:id="rId27"/>
    <p:sldId id="1744" r:id="rId28"/>
    <p:sldId id="369" r:id="rId29"/>
    <p:sldId id="700" r:id="rId30"/>
    <p:sldId id="256" r:id="rId31"/>
    <p:sldId id="1729" r:id="rId32"/>
    <p:sldId id="1730" r:id="rId33"/>
    <p:sldId id="1733" r:id="rId34"/>
    <p:sldId id="1732" r:id="rId35"/>
    <p:sldId id="1734" r:id="rId36"/>
    <p:sldId id="1735" r:id="rId37"/>
    <p:sldId id="1718" r:id="rId38"/>
    <p:sldId id="1693" r:id="rId39"/>
    <p:sldId id="1736" r:id="rId40"/>
    <p:sldId id="698" r:id="rId41"/>
    <p:sldId id="1745" r:id="rId42"/>
    <p:sldId id="1712" r:id="rId43"/>
    <p:sldId id="1696" r:id="rId44"/>
    <p:sldId id="1695" r:id="rId45"/>
    <p:sldId id="703" r:id="rId46"/>
    <p:sldId id="1707" r:id="rId47"/>
    <p:sldId id="268" r:id="rId48"/>
    <p:sldId id="1737" r:id="rId49"/>
    <p:sldId id="701" r:id="rId50"/>
    <p:sldId id="1709" r:id="rId51"/>
    <p:sldId id="1763" r:id="rId52"/>
    <p:sldId id="1738" r:id="rId53"/>
    <p:sldId id="1719" r:id="rId54"/>
    <p:sldId id="1720" r:id="rId55"/>
    <p:sldId id="1721" r:id="rId56"/>
    <p:sldId id="1739" r:id="rId57"/>
    <p:sldId id="688" r:id="rId58"/>
    <p:sldId id="1740" r:id="rId59"/>
    <p:sldId id="1747" r:id="rId60"/>
    <p:sldId id="1748" r:id="rId61"/>
    <p:sldId id="1697" r:id="rId62"/>
    <p:sldId id="702" r:id="rId63"/>
    <p:sldId id="1710" r:id="rId64"/>
    <p:sldId id="1702" r:id="rId65"/>
    <p:sldId id="1701" r:id="rId66"/>
    <p:sldId id="1749" r:id="rId67"/>
    <p:sldId id="706" r:id="rId68"/>
    <p:sldId id="1768" r:id="rId69"/>
    <p:sldId id="1746" r:id="rId70"/>
    <p:sldId id="269" r:id="rId71"/>
    <p:sldId id="270" r:id="rId72"/>
    <p:sldId id="1761" r:id="rId73"/>
    <p:sldId id="1770" r:id="rId7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5F3"/>
    <a:srgbClr val="ED7000"/>
    <a:srgbClr val="D8D6D6"/>
    <a:srgbClr val="222222"/>
    <a:srgbClr val="221F20"/>
    <a:srgbClr val="413E3D"/>
    <a:srgbClr val="65605F"/>
    <a:srgbClr val="A4A0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4" autoAdjust="0"/>
  </p:normalViewPr>
  <p:slideViewPr>
    <p:cSldViewPr>
      <p:cViewPr varScale="1">
        <p:scale>
          <a:sx n="66" d="100"/>
          <a:sy n="66" d="100"/>
        </p:scale>
        <p:origin x="668" y="36"/>
      </p:cViewPr>
      <p:guideLst>
        <p:guide orient="horz" pos="2160"/>
        <p:guide pos="3840"/>
      </p:guideLst>
    </p:cSldViewPr>
  </p:slideViewPr>
  <p:notesTextViewPr>
    <p:cViewPr>
      <p:scale>
        <a:sx n="3" d="2"/>
        <a:sy n="3" d="2"/>
      </p:scale>
      <p:origin x="0" y="0"/>
    </p:cViewPr>
  </p:notesTextViewPr>
  <p:notesViewPr>
    <p:cSldViewPr>
      <p:cViewPr varScale="1">
        <p:scale>
          <a:sx n="84" d="100"/>
          <a:sy n="84" d="100"/>
        </p:scale>
        <p:origin x="38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A0FB05DA-98D9-4CFD-8094-9EDB2EE8925C}" type="datetimeFigureOut">
              <a:rPr lang="en-US" smtClean="0"/>
              <a:t>3/9/2019</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ED13141-8E90-428D-BB6B-EB884E16C813}" type="slidenum">
              <a:rPr lang="en-US" smtClean="0"/>
              <a:t>‹#›</a:t>
            </a:fld>
            <a:endParaRPr lang="en-US"/>
          </a:p>
        </p:txBody>
      </p:sp>
    </p:spTree>
    <p:extLst>
      <p:ext uri="{BB962C8B-B14F-4D97-AF65-F5344CB8AC3E}">
        <p14:creationId xmlns:p14="http://schemas.microsoft.com/office/powerpoint/2010/main" val="579966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47A200-BCBE-4E38-8F30-4AEB6F9D0565}" type="datetimeFigureOut">
              <a:rPr lang="en-US" smtClean="0"/>
              <a:t>3/9/2019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1</a:t>
            </a:fld>
            <a:endParaRPr lang="en-US"/>
          </a:p>
        </p:txBody>
      </p:sp>
    </p:spTree>
    <p:extLst>
      <p:ext uri="{BB962C8B-B14F-4D97-AF65-F5344CB8AC3E}">
        <p14:creationId xmlns:p14="http://schemas.microsoft.com/office/powerpoint/2010/main" val="99564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20926-2A66-43C9-8604-85E888CC8A7D}" type="slidenum">
              <a:rPr lang="en-US" smtClean="0"/>
              <a:t>10</a:t>
            </a:fld>
            <a:endParaRPr lang="en-US" dirty="0"/>
          </a:p>
        </p:txBody>
      </p:sp>
    </p:spTree>
    <p:extLst>
      <p:ext uri="{BB962C8B-B14F-4D97-AF65-F5344CB8AC3E}">
        <p14:creationId xmlns:p14="http://schemas.microsoft.com/office/powerpoint/2010/main" val="321914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11</a:t>
            </a:fld>
            <a:endParaRPr lang="en-US"/>
          </a:p>
        </p:txBody>
      </p:sp>
    </p:spTree>
    <p:extLst>
      <p:ext uri="{BB962C8B-B14F-4D97-AF65-F5344CB8AC3E}">
        <p14:creationId xmlns:p14="http://schemas.microsoft.com/office/powerpoint/2010/main" val="231022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12</a:t>
            </a:fld>
            <a:endParaRPr lang="en-US"/>
          </a:p>
        </p:txBody>
      </p:sp>
    </p:spTree>
    <p:extLst>
      <p:ext uri="{BB962C8B-B14F-4D97-AF65-F5344CB8AC3E}">
        <p14:creationId xmlns:p14="http://schemas.microsoft.com/office/powerpoint/2010/main" val="425453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9C75692-27EB-4ADA-94F6-8F61DBF0BFF4}" type="slidenum">
              <a:rPr lang="en-US" smtClean="0"/>
              <a:pPr>
                <a:defRPr/>
              </a:pPr>
              <a:t>13</a:t>
            </a:fld>
            <a:endParaRPr lang="en-US" dirty="0"/>
          </a:p>
        </p:txBody>
      </p:sp>
    </p:spTree>
    <p:extLst>
      <p:ext uri="{BB962C8B-B14F-4D97-AF65-F5344CB8AC3E}">
        <p14:creationId xmlns:p14="http://schemas.microsoft.com/office/powerpoint/2010/main" val="152414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14</a:t>
            </a:fld>
            <a:endParaRPr lang="en-US"/>
          </a:p>
        </p:txBody>
      </p:sp>
    </p:spTree>
    <p:extLst>
      <p:ext uri="{BB962C8B-B14F-4D97-AF65-F5344CB8AC3E}">
        <p14:creationId xmlns:p14="http://schemas.microsoft.com/office/powerpoint/2010/main" val="364892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15</a:t>
            </a:fld>
            <a:endParaRPr lang="en-US"/>
          </a:p>
        </p:txBody>
      </p:sp>
    </p:spTree>
    <p:extLst>
      <p:ext uri="{BB962C8B-B14F-4D97-AF65-F5344CB8AC3E}">
        <p14:creationId xmlns:p14="http://schemas.microsoft.com/office/powerpoint/2010/main" val="68386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16</a:t>
            </a:fld>
            <a:endParaRPr lang="en-US"/>
          </a:p>
        </p:txBody>
      </p:sp>
    </p:spTree>
    <p:extLst>
      <p:ext uri="{BB962C8B-B14F-4D97-AF65-F5344CB8AC3E}">
        <p14:creationId xmlns:p14="http://schemas.microsoft.com/office/powerpoint/2010/main" val="964738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17</a:t>
            </a:fld>
            <a:endParaRPr lang="en-US"/>
          </a:p>
        </p:txBody>
      </p:sp>
    </p:spTree>
    <p:extLst>
      <p:ext uri="{BB962C8B-B14F-4D97-AF65-F5344CB8AC3E}">
        <p14:creationId xmlns:p14="http://schemas.microsoft.com/office/powerpoint/2010/main" val="1749196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18</a:t>
            </a:fld>
            <a:endParaRPr lang="en-US"/>
          </a:p>
        </p:txBody>
      </p:sp>
    </p:spTree>
    <p:extLst>
      <p:ext uri="{BB962C8B-B14F-4D97-AF65-F5344CB8AC3E}">
        <p14:creationId xmlns:p14="http://schemas.microsoft.com/office/powerpoint/2010/main" val="73697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19</a:t>
            </a:fld>
            <a:endParaRPr lang="en-US"/>
          </a:p>
        </p:txBody>
      </p:sp>
    </p:spTree>
    <p:extLst>
      <p:ext uri="{BB962C8B-B14F-4D97-AF65-F5344CB8AC3E}">
        <p14:creationId xmlns:p14="http://schemas.microsoft.com/office/powerpoint/2010/main" val="231991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2</a:t>
            </a:fld>
            <a:endParaRPr lang="en-US"/>
          </a:p>
        </p:txBody>
      </p:sp>
    </p:spTree>
    <p:extLst>
      <p:ext uri="{BB962C8B-B14F-4D97-AF65-F5344CB8AC3E}">
        <p14:creationId xmlns:p14="http://schemas.microsoft.com/office/powerpoint/2010/main" val="99564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20</a:t>
            </a:fld>
            <a:endParaRPr lang="en-US"/>
          </a:p>
        </p:txBody>
      </p:sp>
    </p:spTree>
    <p:extLst>
      <p:ext uri="{BB962C8B-B14F-4D97-AF65-F5344CB8AC3E}">
        <p14:creationId xmlns:p14="http://schemas.microsoft.com/office/powerpoint/2010/main" val="3295320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21</a:t>
            </a:fld>
            <a:endParaRPr lang="en-US"/>
          </a:p>
        </p:txBody>
      </p:sp>
    </p:spTree>
    <p:extLst>
      <p:ext uri="{BB962C8B-B14F-4D97-AF65-F5344CB8AC3E}">
        <p14:creationId xmlns:p14="http://schemas.microsoft.com/office/powerpoint/2010/main" val="2009298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1175C21F-68E8-4A22-BBF5-9CD63F183B33}" type="slidenum">
              <a:rPr lang="en-US" smtClean="0"/>
              <a:t>22</a:t>
            </a:fld>
            <a:endParaRPr lang="en-US"/>
          </a:p>
        </p:txBody>
      </p:sp>
    </p:spTree>
    <p:extLst>
      <p:ext uri="{BB962C8B-B14F-4D97-AF65-F5344CB8AC3E}">
        <p14:creationId xmlns:p14="http://schemas.microsoft.com/office/powerpoint/2010/main" val="3560876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23</a:t>
            </a:fld>
            <a:endParaRPr lang="en-US"/>
          </a:p>
        </p:txBody>
      </p:sp>
    </p:spTree>
    <p:extLst>
      <p:ext uri="{BB962C8B-B14F-4D97-AF65-F5344CB8AC3E}">
        <p14:creationId xmlns:p14="http://schemas.microsoft.com/office/powerpoint/2010/main" val="2142325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1175C21F-68E8-4A22-BBF5-9CD63F183B33}" type="slidenum">
              <a:rPr lang="en-US" smtClean="0"/>
              <a:t>24</a:t>
            </a:fld>
            <a:endParaRPr lang="en-US"/>
          </a:p>
        </p:txBody>
      </p:sp>
    </p:spTree>
    <p:extLst>
      <p:ext uri="{BB962C8B-B14F-4D97-AF65-F5344CB8AC3E}">
        <p14:creationId xmlns:p14="http://schemas.microsoft.com/office/powerpoint/2010/main" val="414431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5C21F-68E8-4A22-BBF5-9CD63F183B33}" type="slidenum">
              <a:rPr lang="en-US" smtClean="0"/>
              <a:t>25</a:t>
            </a:fld>
            <a:endParaRPr lang="en-US"/>
          </a:p>
        </p:txBody>
      </p:sp>
    </p:spTree>
    <p:extLst>
      <p:ext uri="{BB962C8B-B14F-4D97-AF65-F5344CB8AC3E}">
        <p14:creationId xmlns:p14="http://schemas.microsoft.com/office/powerpoint/2010/main" val="3867495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1175C21F-68E8-4A22-BBF5-9CD63F183B33}" type="slidenum">
              <a:rPr lang="en-US" smtClean="0"/>
              <a:t>26</a:t>
            </a:fld>
            <a:endParaRPr lang="en-US"/>
          </a:p>
        </p:txBody>
      </p:sp>
    </p:spTree>
    <p:extLst>
      <p:ext uri="{BB962C8B-B14F-4D97-AF65-F5344CB8AC3E}">
        <p14:creationId xmlns:p14="http://schemas.microsoft.com/office/powerpoint/2010/main" val="2649569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5C21F-68E8-4A22-BBF5-9CD63F183B33}" type="slidenum">
              <a:rPr lang="en-US" smtClean="0"/>
              <a:t>27</a:t>
            </a:fld>
            <a:endParaRPr lang="en-US"/>
          </a:p>
        </p:txBody>
      </p:sp>
    </p:spTree>
    <p:extLst>
      <p:ext uri="{BB962C8B-B14F-4D97-AF65-F5344CB8AC3E}">
        <p14:creationId xmlns:p14="http://schemas.microsoft.com/office/powerpoint/2010/main" val="3117134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5C21F-68E8-4A22-BBF5-9CD63F183B33}" type="slidenum">
              <a:rPr lang="en-US" smtClean="0"/>
              <a:t>28</a:t>
            </a:fld>
            <a:endParaRPr lang="en-US"/>
          </a:p>
        </p:txBody>
      </p:sp>
    </p:spTree>
    <p:extLst>
      <p:ext uri="{BB962C8B-B14F-4D97-AF65-F5344CB8AC3E}">
        <p14:creationId xmlns:p14="http://schemas.microsoft.com/office/powerpoint/2010/main" val="2856437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29</a:t>
            </a:fld>
            <a:endParaRPr lang="en-US"/>
          </a:p>
        </p:txBody>
      </p:sp>
    </p:spTree>
    <p:extLst>
      <p:ext uri="{BB962C8B-B14F-4D97-AF65-F5344CB8AC3E}">
        <p14:creationId xmlns:p14="http://schemas.microsoft.com/office/powerpoint/2010/main" val="371475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3</a:t>
            </a:fld>
            <a:endParaRPr lang="en-US"/>
          </a:p>
        </p:txBody>
      </p:sp>
    </p:spTree>
    <p:extLst>
      <p:ext uri="{BB962C8B-B14F-4D97-AF65-F5344CB8AC3E}">
        <p14:creationId xmlns:p14="http://schemas.microsoft.com/office/powerpoint/2010/main" val="2666776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EEBE-5E1C-44B4-9F78-9C755CE554E9}" type="slidenum">
              <a:rPr lang="en-US" smtClean="0"/>
              <a:t>30</a:t>
            </a:fld>
            <a:endParaRPr lang="en-US" dirty="0"/>
          </a:p>
        </p:txBody>
      </p:sp>
    </p:spTree>
    <p:extLst>
      <p:ext uri="{BB962C8B-B14F-4D97-AF65-F5344CB8AC3E}">
        <p14:creationId xmlns:p14="http://schemas.microsoft.com/office/powerpoint/2010/main" val="1291838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EEBE-5E1C-44B4-9F78-9C755CE554E9}" type="slidenum">
              <a:rPr lang="en-US" smtClean="0"/>
              <a:t>31</a:t>
            </a:fld>
            <a:endParaRPr lang="en-US" dirty="0"/>
          </a:p>
        </p:txBody>
      </p:sp>
    </p:spTree>
    <p:extLst>
      <p:ext uri="{BB962C8B-B14F-4D97-AF65-F5344CB8AC3E}">
        <p14:creationId xmlns:p14="http://schemas.microsoft.com/office/powerpoint/2010/main" val="262329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EEBE-5E1C-44B4-9F78-9C755CE554E9}" type="slidenum">
              <a:rPr lang="en-US" smtClean="0"/>
              <a:t>32</a:t>
            </a:fld>
            <a:endParaRPr lang="en-US" dirty="0"/>
          </a:p>
        </p:txBody>
      </p:sp>
    </p:spTree>
    <p:extLst>
      <p:ext uri="{BB962C8B-B14F-4D97-AF65-F5344CB8AC3E}">
        <p14:creationId xmlns:p14="http://schemas.microsoft.com/office/powerpoint/2010/main" val="1908782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EEBE-5E1C-44B4-9F78-9C755CE554E9}" type="slidenum">
              <a:rPr lang="en-US" smtClean="0"/>
              <a:t>33</a:t>
            </a:fld>
            <a:endParaRPr lang="en-US" dirty="0"/>
          </a:p>
        </p:txBody>
      </p:sp>
    </p:spTree>
    <p:extLst>
      <p:ext uri="{BB962C8B-B14F-4D97-AF65-F5344CB8AC3E}">
        <p14:creationId xmlns:p14="http://schemas.microsoft.com/office/powerpoint/2010/main" val="3299875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EEBE-5E1C-44B4-9F78-9C755CE554E9}" type="slidenum">
              <a:rPr lang="en-US" smtClean="0"/>
              <a:t>34</a:t>
            </a:fld>
            <a:endParaRPr lang="en-US" dirty="0"/>
          </a:p>
        </p:txBody>
      </p:sp>
    </p:spTree>
    <p:extLst>
      <p:ext uri="{BB962C8B-B14F-4D97-AF65-F5344CB8AC3E}">
        <p14:creationId xmlns:p14="http://schemas.microsoft.com/office/powerpoint/2010/main" val="3585549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EEBE-5E1C-44B4-9F78-9C755CE554E9}" type="slidenum">
              <a:rPr lang="en-US" smtClean="0"/>
              <a:t>35</a:t>
            </a:fld>
            <a:endParaRPr lang="en-US" dirty="0"/>
          </a:p>
        </p:txBody>
      </p:sp>
    </p:spTree>
    <p:extLst>
      <p:ext uri="{BB962C8B-B14F-4D97-AF65-F5344CB8AC3E}">
        <p14:creationId xmlns:p14="http://schemas.microsoft.com/office/powerpoint/2010/main" val="364835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FEEBE-5E1C-44B4-9F78-9C755CE554E9}" type="slidenum">
              <a:rPr lang="en-US" smtClean="0"/>
              <a:t>36</a:t>
            </a:fld>
            <a:endParaRPr lang="en-US" dirty="0"/>
          </a:p>
        </p:txBody>
      </p:sp>
    </p:spTree>
    <p:extLst>
      <p:ext uri="{BB962C8B-B14F-4D97-AF65-F5344CB8AC3E}">
        <p14:creationId xmlns:p14="http://schemas.microsoft.com/office/powerpoint/2010/main" val="927687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1175C21F-68E8-4A22-BBF5-9CD63F183B33}" type="slidenum">
              <a:rPr lang="en-US" smtClean="0"/>
              <a:t>37</a:t>
            </a:fld>
            <a:endParaRPr lang="en-US"/>
          </a:p>
        </p:txBody>
      </p:sp>
    </p:spTree>
    <p:extLst>
      <p:ext uri="{BB962C8B-B14F-4D97-AF65-F5344CB8AC3E}">
        <p14:creationId xmlns:p14="http://schemas.microsoft.com/office/powerpoint/2010/main" val="376899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38</a:t>
            </a:fld>
            <a:endParaRPr lang="en-US"/>
          </a:p>
        </p:txBody>
      </p:sp>
    </p:spTree>
    <p:extLst>
      <p:ext uri="{BB962C8B-B14F-4D97-AF65-F5344CB8AC3E}">
        <p14:creationId xmlns:p14="http://schemas.microsoft.com/office/powerpoint/2010/main" val="281812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39</a:t>
            </a:fld>
            <a:endParaRPr lang="en-US"/>
          </a:p>
        </p:txBody>
      </p:sp>
    </p:spTree>
    <p:extLst>
      <p:ext uri="{BB962C8B-B14F-4D97-AF65-F5344CB8AC3E}">
        <p14:creationId xmlns:p14="http://schemas.microsoft.com/office/powerpoint/2010/main" val="365243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a:t>
            </a:fld>
            <a:endParaRPr lang="en-US"/>
          </a:p>
        </p:txBody>
      </p:sp>
    </p:spTree>
    <p:extLst>
      <p:ext uri="{BB962C8B-B14F-4D97-AF65-F5344CB8AC3E}">
        <p14:creationId xmlns:p14="http://schemas.microsoft.com/office/powerpoint/2010/main" val="70732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40</a:t>
            </a:fld>
            <a:endParaRPr lang="en-US"/>
          </a:p>
        </p:txBody>
      </p:sp>
    </p:spTree>
    <p:extLst>
      <p:ext uri="{BB962C8B-B14F-4D97-AF65-F5344CB8AC3E}">
        <p14:creationId xmlns:p14="http://schemas.microsoft.com/office/powerpoint/2010/main" val="216355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41</a:t>
            </a:fld>
            <a:endParaRPr lang="en-US"/>
          </a:p>
        </p:txBody>
      </p:sp>
    </p:spTree>
    <p:extLst>
      <p:ext uri="{BB962C8B-B14F-4D97-AF65-F5344CB8AC3E}">
        <p14:creationId xmlns:p14="http://schemas.microsoft.com/office/powerpoint/2010/main" val="2989573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42</a:t>
            </a:fld>
            <a:endParaRPr lang="en-US"/>
          </a:p>
        </p:txBody>
      </p:sp>
    </p:spTree>
    <p:extLst>
      <p:ext uri="{BB962C8B-B14F-4D97-AF65-F5344CB8AC3E}">
        <p14:creationId xmlns:p14="http://schemas.microsoft.com/office/powerpoint/2010/main" val="4025315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43</a:t>
            </a:fld>
            <a:endParaRPr lang="en-US"/>
          </a:p>
        </p:txBody>
      </p:sp>
    </p:spTree>
    <p:extLst>
      <p:ext uri="{BB962C8B-B14F-4D97-AF65-F5344CB8AC3E}">
        <p14:creationId xmlns:p14="http://schemas.microsoft.com/office/powerpoint/2010/main" val="4288278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44</a:t>
            </a:fld>
            <a:endParaRPr lang="en-US"/>
          </a:p>
        </p:txBody>
      </p:sp>
    </p:spTree>
    <p:extLst>
      <p:ext uri="{BB962C8B-B14F-4D97-AF65-F5344CB8AC3E}">
        <p14:creationId xmlns:p14="http://schemas.microsoft.com/office/powerpoint/2010/main" val="1931041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45</a:t>
            </a:fld>
            <a:endParaRPr lang="en-US"/>
          </a:p>
        </p:txBody>
      </p:sp>
    </p:spTree>
    <p:extLst>
      <p:ext uri="{BB962C8B-B14F-4D97-AF65-F5344CB8AC3E}">
        <p14:creationId xmlns:p14="http://schemas.microsoft.com/office/powerpoint/2010/main" val="958906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46</a:t>
            </a:fld>
            <a:endParaRPr lang="en-US"/>
          </a:p>
        </p:txBody>
      </p:sp>
    </p:spTree>
    <p:extLst>
      <p:ext uri="{BB962C8B-B14F-4D97-AF65-F5344CB8AC3E}">
        <p14:creationId xmlns:p14="http://schemas.microsoft.com/office/powerpoint/2010/main" val="3105819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47</a:t>
            </a:fld>
            <a:endParaRPr lang="en-US"/>
          </a:p>
        </p:txBody>
      </p:sp>
    </p:spTree>
    <p:extLst>
      <p:ext uri="{BB962C8B-B14F-4D97-AF65-F5344CB8AC3E}">
        <p14:creationId xmlns:p14="http://schemas.microsoft.com/office/powerpoint/2010/main" val="754925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48</a:t>
            </a:fld>
            <a:endParaRPr lang="en-US"/>
          </a:p>
        </p:txBody>
      </p:sp>
    </p:spTree>
    <p:extLst>
      <p:ext uri="{BB962C8B-B14F-4D97-AF65-F5344CB8AC3E}">
        <p14:creationId xmlns:p14="http://schemas.microsoft.com/office/powerpoint/2010/main" val="2318218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49</a:t>
            </a:fld>
            <a:endParaRPr lang="en-US"/>
          </a:p>
        </p:txBody>
      </p:sp>
    </p:spTree>
    <p:extLst>
      <p:ext uri="{BB962C8B-B14F-4D97-AF65-F5344CB8AC3E}">
        <p14:creationId xmlns:p14="http://schemas.microsoft.com/office/powerpoint/2010/main" val="285633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5</a:t>
            </a:fld>
            <a:endParaRPr lang="en-US"/>
          </a:p>
        </p:txBody>
      </p:sp>
    </p:spTree>
    <p:extLst>
      <p:ext uri="{BB962C8B-B14F-4D97-AF65-F5344CB8AC3E}">
        <p14:creationId xmlns:p14="http://schemas.microsoft.com/office/powerpoint/2010/main" val="1516755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50</a:t>
            </a:fld>
            <a:endParaRPr lang="en-US"/>
          </a:p>
        </p:txBody>
      </p:sp>
    </p:spTree>
    <p:extLst>
      <p:ext uri="{BB962C8B-B14F-4D97-AF65-F5344CB8AC3E}">
        <p14:creationId xmlns:p14="http://schemas.microsoft.com/office/powerpoint/2010/main" val="3051103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51</a:t>
            </a:fld>
            <a:endParaRPr lang="en-US"/>
          </a:p>
        </p:txBody>
      </p:sp>
    </p:spTree>
    <p:extLst>
      <p:ext uri="{BB962C8B-B14F-4D97-AF65-F5344CB8AC3E}">
        <p14:creationId xmlns:p14="http://schemas.microsoft.com/office/powerpoint/2010/main" val="548161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52</a:t>
            </a:fld>
            <a:endParaRPr lang="en-US"/>
          </a:p>
        </p:txBody>
      </p:sp>
    </p:spTree>
    <p:extLst>
      <p:ext uri="{BB962C8B-B14F-4D97-AF65-F5344CB8AC3E}">
        <p14:creationId xmlns:p14="http://schemas.microsoft.com/office/powerpoint/2010/main" val="2564536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53</a:t>
            </a:fld>
            <a:endParaRPr lang="en-US"/>
          </a:p>
        </p:txBody>
      </p:sp>
    </p:spTree>
    <p:extLst>
      <p:ext uri="{BB962C8B-B14F-4D97-AF65-F5344CB8AC3E}">
        <p14:creationId xmlns:p14="http://schemas.microsoft.com/office/powerpoint/2010/main" val="878143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54</a:t>
            </a:fld>
            <a:endParaRPr lang="en-US"/>
          </a:p>
        </p:txBody>
      </p:sp>
    </p:spTree>
    <p:extLst>
      <p:ext uri="{BB962C8B-B14F-4D97-AF65-F5344CB8AC3E}">
        <p14:creationId xmlns:p14="http://schemas.microsoft.com/office/powerpoint/2010/main" val="1925987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55</a:t>
            </a:fld>
            <a:endParaRPr lang="en-US"/>
          </a:p>
        </p:txBody>
      </p:sp>
    </p:spTree>
    <p:extLst>
      <p:ext uri="{BB962C8B-B14F-4D97-AF65-F5344CB8AC3E}">
        <p14:creationId xmlns:p14="http://schemas.microsoft.com/office/powerpoint/2010/main" val="21379834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56</a:t>
            </a:fld>
            <a:endParaRPr lang="en-US"/>
          </a:p>
        </p:txBody>
      </p:sp>
    </p:spTree>
    <p:extLst>
      <p:ext uri="{BB962C8B-B14F-4D97-AF65-F5344CB8AC3E}">
        <p14:creationId xmlns:p14="http://schemas.microsoft.com/office/powerpoint/2010/main" val="3828899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57</a:t>
            </a:fld>
            <a:endParaRPr lang="en-US"/>
          </a:p>
        </p:txBody>
      </p:sp>
    </p:spTree>
    <p:extLst>
      <p:ext uri="{BB962C8B-B14F-4D97-AF65-F5344CB8AC3E}">
        <p14:creationId xmlns:p14="http://schemas.microsoft.com/office/powerpoint/2010/main" val="3912586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58</a:t>
            </a:fld>
            <a:endParaRPr lang="en-US"/>
          </a:p>
        </p:txBody>
      </p:sp>
    </p:spTree>
    <p:extLst>
      <p:ext uri="{BB962C8B-B14F-4D97-AF65-F5344CB8AC3E}">
        <p14:creationId xmlns:p14="http://schemas.microsoft.com/office/powerpoint/2010/main" val="35572597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5C21F-68E8-4A22-BBF5-9CD63F183B33}" type="slidenum">
              <a:rPr lang="en-US" smtClean="0"/>
              <a:t>59</a:t>
            </a:fld>
            <a:endParaRPr lang="en-US"/>
          </a:p>
        </p:txBody>
      </p:sp>
    </p:spTree>
    <p:extLst>
      <p:ext uri="{BB962C8B-B14F-4D97-AF65-F5344CB8AC3E}">
        <p14:creationId xmlns:p14="http://schemas.microsoft.com/office/powerpoint/2010/main" val="2452463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6</a:t>
            </a:fld>
            <a:endParaRPr lang="en-US"/>
          </a:p>
        </p:txBody>
      </p:sp>
    </p:spTree>
    <p:extLst>
      <p:ext uri="{BB962C8B-B14F-4D97-AF65-F5344CB8AC3E}">
        <p14:creationId xmlns:p14="http://schemas.microsoft.com/office/powerpoint/2010/main" val="33790560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E4BFEEBE-5E1C-44B4-9F78-9C755CE554E9}" type="slidenum">
              <a:rPr lang="en-US">
                <a:solidFill>
                  <a:prstClr val="black"/>
                </a:solidFill>
                <a:latin typeface="Calibri" panose="020F0502020204030204"/>
              </a:rPr>
              <a:pPr defTabSz="942289">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57681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61</a:t>
            </a:fld>
            <a:endParaRPr lang="en-US"/>
          </a:p>
        </p:txBody>
      </p:sp>
    </p:spTree>
    <p:extLst>
      <p:ext uri="{BB962C8B-B14F-4D97-AF65-F5344CB8AC3E}">
        <p14:creationId xmlns:p14="http://schemas.microsoft.com/office/powerpoint/2010/main" val="2538615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62</a:t>
            </a:fld>
            <a:endParaRPr lang="en-US"/>
          </a:p>
        </p:txBody>
      </p:sp>
    </p:spTree>
    <p:extLst>
      <p:ext uri="{BB962C8B-B14F-4D97-AF65-F5344CB8AC3E}">
        <p14:creationId xmlns:p14="http://schemas.microsoft.com/office/powerpoint/2010/main" val="23087608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63</a:t>
            </a:fld>
            <a:endParaRPr lang="en-US"/>
          </a:p>
        </p:txBody>
      </p:sp>
    </p:spTree>
    <p:extLst>
      <p:ext uri="{BB962C8B-B14F-4D97-AF65-F5344CB8AC3E}">
        <p14:creationId xmlns:p14="http://schemas.microsoft.com/office/powerpoint/2010/main" val="3698899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64</a:t>
            </a:fld>
            <a:endParaRPr lang="en-US"/>
          </a:p>
        </p:txBody>
      </p:sp>
    </p:spTree>
    <p:extLst>
      <p:ext uri="{BB962C8B-B14F-4D97-AF65-F5344CB8AC3E}">
        <p14:creationId xmlns:p14="http://schemas.microsoft.com/office/powerpoint/2010/main" val="2782030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65</a:t>
            </a:fld>
            <a:endParaRPr lang="en-US"/>
          </a:p>
        </p:txBody>
      </p:sp>
    </p:spTree>
    <p:extLst>
      <p:ext uri="{BB962C8B-B14F-4D97-AF65-F5344CB8AC3E}">
        <p14:creationId xmlns:p14="http://schemas.microsoft.com/office/powerpoint/2010/main" val="9161417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E4BFEEBE-5E1C-44B4-9F78-9C755CE554E9}" type="slidenum">
              <a:rPr lang="en-US">
                <a:solidFill>
                  <a:prstClr val="black"/>
                </a:solidFill>
                <a:latin typeface="Calibri" panose="020F0502020204030204"/>
              </a:rPr>
              <a:pPr defTabSz="942289">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270430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67</a:t>
            </a:fld>
            <a:endParaRPr lang="en-US"/>
          </a:p>
        </p:txBody>
      </p:sp>
    </p:spTree>
    <p:extLst>
      <p:ext uri="{BB962C8B-B14F-4D97-AF65-F5344CB8AC3E}">
        <p14:creationId xmlns:p14="http://schemas.microsoft.com/office/powerpoint/2010/main" val="19254865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68</a:t>
            </a:fld>
            <a:endParaRPr lang="en-US"/>
          </a:p>
        </p:txBody>
      </p:sp>
    </p:spTree>
    <p:extLst>
      <p:ext uri="{BB962C8B-B14F-4D97-AF65-F5344CB8AC3E}">
        <p14:creationId xmlns:p14="http://schemas.microsoft.com/office/powerpoint/2010/main" val="629309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69</a:t>
            </a:fld>
            <a:endParaRPr lang="en-US"/>
          </a:p>
        </p:txBody>
      </p:sp>
    </p:spTree>
    <p:extLst>
      <p:ext uri="{BB962C8B-B14F-4D97-AF65-F5344CB8AC3E}">
        <p14:creationId xmlns:p14="http://schemas.microsoft.com/office/powerpoint/2010/main" val="268106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a:t>
            </a:fld>
            <a:endParaRPr lang="en-US"/>
          </a:p>
        </p:txBody>
      </p:sp>
    </p:spTree>
    <p:extLst>
      <p:ext uri="{BB962C8B-B14F-4D97-AF65-F5344CB8AC3E}">
        <p14:creationId xmlns:p14="http://schemas.microsoft.com/office/powerpoint/2010/main" val="1216758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7597" y="4744114"/>
            <a:ext cx="6060779" cy="4619180"/>
          </a:xfrm>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70</a:t>
            </a:fld>
            <a:endParaRPr lang="en-US"/>
          </a:p>
        </p:txBody>
      </p:sp>
    </p:spTree>
    <p:extLst>
      <p:ext uri="{BB962C8B-B14F-4D97-AF65-F5344CB8AC3E}">
        <p14:creationId xmlns:p14="http://schemas.microsoft.com/office/powerpoint/2010/main" val="4222266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71</a:t>
            </a:fld>
            <a:endParaRPr lang="en-US"/>
          </a:p>
        </p:txBody>
      </p:sp>
    </p:spTree>
    <p:extLst>
      <p:ext uri="{BB962C8B-B14F-4D97-AF65-F5344CB8AC3E}">
        <p14:creationId xmlns:p14="http://schemas.microsoft.com/office/powerpoint/2010/main" val="2458761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72</a:t>
            </a:fld>
            <a:endParaRPr lang="en-US"/>
          </a:p>
        </p:txBody>
      </p:sp>
    </p:spTree>
    <p:extLst>
      <p:ext uri="{BB962C8B-B14F-4D97-AF65-F5344CB8AC3E}">
        <p14:creationId xmlns:p14="http://schemas.microsoft.com/office/powerpoint/2010/main" val="3432823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73</a:t>
            </a:fld>
            <a:endParaRPr lang="en-US"/>
          </a:p>
        </p:txBody>
      </p:sp>
    </p:spTree>
    <p:extLst>
      <p:ext uri="{BB962C8B-B14F-4D97-AF65-F5344CB8AC3E}">
        <p14:creationId xmlns:p14="http://schemas.microsoft.com/office/powerpoint/2010/main" val="340824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8</a:t>
            </a:fld>
            <a:endParaRPr lang="en-US"/>
          </a:p>
        </p:txBody>
      </p:sp>
    </p:spTree>
    <p:extLst>
      <p:ext uri="{BB962C8B-B14F-4D97-AF65-F5344CB8AC3E}">
        <p14:creationId xmlns:p14="http://schemas.microsoft.com/office/powerpoint/2010/main" val="76935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5C21F-68E8-4A22-BBF5-9CD63F183B33}" type="slidenum">
              <a:rPr lang="en-US" smtClean="0"/>
              <a:t>9</a:t>
            </a:fld>
            <a:endParaRPr lang="en-US"/>
          </a:p>
        </p:txBody>
      </p:sp>
    </p:spTree>
    <p:extLst>
      <p:ext uri="{BB962C8B-B14F-4D97-AF65-F5344CB8AC3E}">
        <p14:creationId xmlns:p14="http://schemas.microsoft.com/office/powerpoint/2010/main" val="1521885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No Image">
    <p:spTree>
      <p:nvGrpSpPr>
        <p:cNvPr id="1" name=""/>
        <p:cNvGrpSpPr/>
        <p:nvPr/>
      </p:nvGrpSpPr>
      <p:grpSpPr>
        <a:xfrm>
          <a:off x="0" y="0"/>
          <a:ext cx="0" cy="0"/>
          <a:chOff x="0" y="0"/>
          <a:chExt cx="0" cy="0"/>
        </a:xfrm>
      </p:grpSpPr>
      <p:sp>
        <p:nvSpPr>
          <p:cNvPr id="6" name="Rectangle 5"/>
          <p:cNvSpPr/>
          <p:nvPr userDrawn="1"/>
        </p:nvSpPr>
        <p:spPr>
          <a:xfrm>
            <a:off x="3462528" y="1447800"/>
            <a:ext cx="8729472" cy="54102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1000" y="5837493"/>
            <a:ext cx="1527048" cy="405775"/>
          </a:xfrm>
          <a:prstGeom prst="rect">
            <a:avLst/>
          </a:prstGeom>
        </p:spPr>
      </p:pic>
      <p:sp>
        <p:nvSpPr>
          <p:cNvPr id="2" name="Title 1"/>
          <p:cNvSpPr>
            <a:spLocks noGrp="1"/>
          </p:cNvSpPr>
          <p:nvPr>
            <p:ph type="title" hasCustomPrompt="1"/>
          </p:nvPr>
        </p:nvSpPr>
        <p:spPr>
          <a:xfrm>
            <a:off x="4216400" y="3657600"/>
            <a:ext cx="5565648" cy="457200"/>
          </a:xfrm>
        </p:spPr>
        <p:txBody>
          <a:bodyPr>
            <a:normAutofit/>
          </a:bodyPr>
          <a:lstStyle>
            <a:lvl1pPr>
              <a:defRPr sz="2000"/>
            </a:lvl1pPr>
          </a:lstStyle>
          <a:p>
            <a:r>
              <a:rPr lang="en-US" dirty="0"/>
              <a:t>Presentation Title</a:t>
            </a:r>
          </a:p>
        </p:txBody>
      </p:sp>
      <p:sp>
        <p:nvSpPr>
          <p:cNvPr id="8" name="Text Placeholder 7"/>
          <p:cNvSpPr>
            <a:spLocks noGrp="1"/>
          </p:cNvSpPr>
          <p:nvPr>
            <p:ph type="body" sz="quarter" idx="10" hasCustomPrompt="1"/>
          </p:nvPr>
        </p:nvSpPr>
        <p:spPr>
          <a:xfrm>
            <a:off x="4191000" y="4267200"/>
            <a:ext cx="5565648" cy="762000"/>
          </a:xfrm>
        </p:spPr>
        <p:txBody>
          <a:bodyPr lIns="0" tIns="0" rIns="0" bIns="0">
            <a:no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71600" indent="0">
              <a:buNone/>
              <a:defRPr sz="4000">
                <a:solidFill>
                  <a:schemeClr val="bg1"/>
                </a:solidFill>
              </a:defRPr>
            </a:lvl4pPr>
            <a:lvl5pPr marL="1828800" indent="0">
              <a:buNone/>
              <a:defRPr sz="4000">
                <a:solidFill>
                  <a:schemeClr val="bg1"/>
                </a:solidFill>
              </a:defRPr>
            </a:lvl5pPr>
          </a:lstStyle>
          <a:p>
            <a:pPr lvl="0"/>
            <a:r>
              <a:rPr lang="en-US" dirty="0"/>
              <a:t>Presentation Topic</a:t>
            </a:r>
          </a:p>
        </p:txBody>
      </p:sp>
    </p:spTree>
    <p:extLst>
      <p:ext uri="{BB962C8B-B14F-4D97-AF65-F5344CB8AC3E}">
        <p14:creationId xmlns:p14="http://schemas.microsoft.com/office/powerpoint/2010/main" val="32912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ject_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33400"/>
            <a:ext cx="54864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609600" y="1447800"/>
            <a:ext cx="5486400" cy="4742506"/>
          </a:xfrm>
        </p:spPr>
        <p:txBody>
          <a:bodyPr wrap="square" lIns="0" tIns="0" rIns="0" bIns="0">
            <a:normAutofit/>
          </a:bodyPr>
          <a:lstStyle>
            <a:lvl1pPr marL="0" indent="0">
              <a:buFont typeface="Arial" panose="020B0604020202020204" pitchFamily="34" charset="0"/>
              <a:buNone/>
              <a:defRPr sz="1800" baseline="0"/>
            </a:lvl1pPr>
            <a:lvl2pPr marL="457200" indent="0">
              <a:buNone/>
              <a:defRPr/>
            </a:lvl2pPr>
            <a:lvl3pPr marL="914400" indent="0">
              <a:buNone/>
              <a:defRPr/>
            </a:lvl3pPr>
            <a:lvl4pPr marL="1371600" indent="0">
              <a:buNone/>
              <a:defRPr/>
            </a:lvl4pPr>
            <a:lvl5pPr marL="1828800" indent="0">
              <a:buNone/>
              <a:defRPr/>
            </a:lvl5pPr>
          </a:lstStyle>
          <a:p>
            <a:r>
              <a:rPr lang="en-US" dirty="0"/>
              <a:t>Short description or sentence can go here.</a:t>
            </a:r>
          </a:p>
          <a:p>
            <a:endParaRPr lang="en-US" dirty="0"/>
          </a:p>
          <a:p>
            <a:r>
              <a:rPr lang="en-US" dirty="0">
                <a:solidFill>
                  <a:srgbClr val="ED7000"/>
                </a:solidFill>
              </a:rPr>
              <a:t>Sub title</a:t>
            </a:r>
          </a:p>
          <a:p>
            <a:pPr marL="342900" indent="-342900">
              <a:buFont typeface="Arial" panose="020B0604020202020204" pitchFamily="34" charset="0"/>
              <a:buChar char="•"/>
            </a:pPr>
            <a:r>
              <a:rPr lang="en-US" dirty="0"/>
              <a:t>We can’t completely avoid bullet points</a:t>
            </a:r>
          </a:p>
          <a:p>
            <a:pPr marL="342900" indent="-342900">
              <a:buFont typeface="Arial" panose="020B0604020202020204" pitchFamily="34" charset="0"/>
              <a:buChar char="•"/>
            </a:pPr>
            <a:r>
              <a:rPr lang="en-US" dirty="0"/>
              <a:t>So if we must use them, this is the layout to use</a:t>
            </a:r>
          </a:p>
          <a:p>
            <a:pPr marL="342900" indent="-342900">
              <a:buFont typeface="Arial" panose="020B0604020202020204" pitchFamily="34" charset="0"/>
              <a:buChar char="•"/>
            </a:pPr>
            <a:r>
              <a:rPr lang="en-US" dirty="0"/>
              <a:t>Notice that there is no more than 5 bullet points on the slide.</a:t>
            </a:r>
          </a:p>
          <a:p>
            <a:endParaRPr lang="en-US" dirty="0"/>
          </a:p>
          <a:p>
            <a:r>
              <a:rPr lang="en-US" dirty="0">
                <a:solidFill>
                  <a:srgbClr val="ED7000"/>
                </a:solidFill>
              </a:rPr>
              <a:t>More Tips</a:t>
            </a:r>
          </a:p>
          <a:p>
            <a:pPr marL="342900" indent="-342900">
              <a:buFont typeface="Arial" panose="020B0604020202020204" pitchFamily="34" charset="0"/>
              <a:buChar char="•"/>
            </a:pPr>
            <a:r>
              <a:rPr lang="en-US" dirty="0"/>
              <a:t>Keep them brief and supportive of what you’re saying</a:t>
            </a:r>
          </a:p>
          <a:p>
            <a:pPr marL="342900" indent="-342900">
              <a:buFont typeface="Arial" panose="020B0604020202020204" pitchFamily="34" charset="0"/>
              <a:buChar char="•"/>
            </a:pPr>
            <a:r>
              <a:rPr lang="en-US" dirty="0"/>
              <a:t>We want the audience to watch/listen to you, not read the screen</a:t>
            </a:r>
          </a:p>
        </p:txBody>
      </p:sp>
      <p:sp>
        <p:nvSpPr>
          <p:cNvPr id="7" name="Picture Placeholder 6"/>
          <p:cNvSpPr>
            <a:spLocks noGrp="1"/>
          </p:cNvSpPr>
          <p:nvPr>
            <p:ph type="pic" sz="quarter" idx="11"/>
          </p:nvPr>
        </p:nvSpPr>
        <p:spPr>
          <a:xfrm>
            <a:off x="6705600" y="689617"/>
            <a:ext cx="5486400" cy="54864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315233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4600" y="533400"/>
            <a:ext cx="54864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6324600" y="1447800"/>
            <a:ext cx="5486400" cy="4742506"/>
          </a:xfrm>
        </p:spPr>
        <p:txBody>
          <a:bodyPr wrap="square" lIns="0" tIns="0" rIns="0" bIns="0">
            <a:normAutofit/>
          </a:bodyPr>
          <a:lstStyle>
            <a:lvl1pPr marL="0" indent="0">
              <a:buNone/>
              <a:defRPr sz="21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Short description. We want the audience to watch/listen to you, not read the screen.</a:t>
            </a:r>
          </a:p>
        </p:txBody>
      </p:sp>
      <p:sp>
        <p:nvSpPr>
          <p:cNvPr id="7" name="Picture Placeholder 6"/>
          <p:cNvSpPr>
            <a:spLocks noGrp="1"/>
          </p:cNvSpPr>
          <p:nvPr>
            <p:ph type="pic" sz="quarter" idx="11"/>
          </p:nvPr>
        </p:nvSpPr>
        <p:spPr>
          <a:xfrm>
            <a:off x="0" y="686758"/>
            <a:ext cx="5486400" cy="54864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32987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21767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6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6624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146304" tIns="73152" rIns="146304" bIns="73152"/>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146304" tIns="73152" rIns="146304" bIns="7315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lIns="146304" tIns="73152" rIns="146304" bIns="73152"/>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lIns="146304" tIns="73152" rIns="146304" bIns="73152"/>
          <a:lstStyle/>
          <a:p>
            <a:r>
              <a:rPr lang="en-US" dirty="0"/>
              <a:t>Nemours Children's Hospital Master Plan</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146304" tIns="73152" rIns="146304" bIns="73152"/>
          <a:lstStyle/>
          <a:p>
            <a:fld id="{971D9764-54AE-47B6-8E0F-B32E36DEECC3}" type="slidenum">
              <a:rPr lang="en-US" smtClean="0"/>
              <a:t>‹#›</a:t>
            </a:fld>
            <a:endParaRPr lang="en-US" dirty="0"/>
          </a:p>
        </p:txBody>
      </p:sp>
    </p:spTree>
    <p:extLst>
      <p:ext uri="{BB962C8B-B14F-4D97-AF65-F5344CB8AC3E}">
        <p14:creationId xmlns:p14="http://schemas.microsoft.com/office/powerpoint/2010/main" val="250189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9497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1133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3419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FA3E4A-7EFD-49F4-87FA-EC68A4DBD7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9FD6609-7BF8-4A16-A711-D1172C4F5A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144E2A-3989-426E-A1B6-DEE9BBC4C022}"/>
              </a:ext>
            </a:extLst>
          </p:cNvPr>
          <p:cNvSpPr>
            <a:spLocks noGrp="1"/>
          </p:cNvSpPr>
          <p:nvPr>
            <p:ph type="dt" sz="half" idx="10"/>
          </p:nvPr>
        </p:nvSpPr>
        <p:spPr/>
        <p:txBody>
          <a:bodyPr/>
          <a:lstStyle/>
          <a:p>
            <a:fld id="{BCC78137-16E6-4750-9F76-27364652734E}" type="datetimeFigureOut">
              <a:rPr lang="en-US" smtClean="0"/>
              <a:t>3/9/2019</a:t>
            </a:fld>
            <a:endParaRPr lang="en-US" dirty="0"/>
          </a:p>
        </p:txBody>
      </p:sp>
      <p:sp>
        <p:nvSpPr>
          <p:cNvPr id="5" name="Footer Placeholder 4">
            <a:extLst>
              <a:ext uri="{FF2B5EF4-FFF2-40B4-BE49-F238E27FC236}">
                <a16:creationId xmlns:a16="http://schemas.microsoft.com/office/drawing/2014/main" xmlns="" id="{CBC70751-FC7E-4559-B4FD-1E1F0B4D6A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1E7415F7-3D1C-4D18-9652-572B2496C894}"/>
              </a:ext>
            </a:extLst>
          </p:cNvPr>
          <p:cNvSpPr>
            <a:spLocks noGrp="1"/>
          </p:cNvSpPr>
          <p:nvPr>
            <p:ph type="sldNum" sz="quarter" idx="12"/>
          </p:nvPr>
        </p:nvSpPr>
        <p:spPr/>
        <p:txBody>
          <a:bodyPr/>
          <a:lstStyle/>
          <a:p>
            <a:fld id="{AEF98698-5ED7-4D3B-9B10-CB6F9225BF56}" type="slidenum">
              <a:rPr lang="en-US" smtClean="0"/>
              <a:t>‹#›</a:t>
            </a:fld>
            <a:endParaRPr lang="en-US" dirty="0"/>
          </a:p>
        </p:txBody>
      </p:sp>
      <p:pic>
        <p:nvPicPr>
          <p:cNvPr id="7" name="Picture 2" descr="Image result for Stantec logo">
            <a:extLst>
              <a:ext uri="{FF2B5EF4-FFF2-40B4-BE49-F238E27FC236}">
                <a16:creationId xmlns:a16="http://schemas.microsoft.com/office/drawing/2014/main" xmlns="" id="{7C3FF163-B831-4B5E-BD95-FCFE49AEED1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56218" y="6338123"/>
            <a:ext cx="768235" cy="20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61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tart_with 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390315" cy="68580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198924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3" name="Rectangle 2"/>
          <p:cNvSpPr/>
          <p:nvPr userDrawn="1"/>
        </p:nvSpPr>
        <p:spPr>
          <a:xfrm>
            <a:off x="0" y="1112934"/>
            <a:ext cx="3462528" cy="346557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p:cNvPr>
          <p:cNvSpPr txBox="1">
            <a:spLocks/>
          </p:cNvSpPr>
          <p:nvPr userDrawn="1"/>
        </p:nvSpPr>
        <p:spPr>
          <a:xfrm>
            <a:off x="455676" y="2827394"/>
            <a:ext cx="2362200" cy="1203211"/>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0000"/>
              </a:lnSpc>
            </a:pPr>
            <a:r>
              <a:rPr lang="en-US" sz="4500" dirty="0">
                <a:solidFill>
                  <a:srgbClr val="ED7000"/>
                </a:solidFill>
              </a:rPr>
              <a:t>Safety</a:t>
            </a:r>
            <a:r>
              <a:rPr lang="en-US" sz="4500" dirty="0">
                <a:solidFill>
                  <a:schemeClr val="bg1"/>
                </a:solidFill>
              </a:rPr>
              <a:t> </a:t>
            </a:r>
            <a:br>
              <a:rPr lang="en-US" sz="4500" dirty="0">
                <a:solidFill>
                  <a:schemeClr val="bg1"/>
                </a:solidFill>
              </a:rPr>
            </a:br>
            <a:r>
              <a:rPr lang="en-US" sz="4500" dirty="0">
                <a:solidFill>
                  <a:schemeClr val="bg1"/>
                </a:solidFill>
              </a:rPr>
              <a:t>Moment</a:t>
            </a:r>
          </a:p>
        </p:txBody>
      </p:sp>
      <p:sp>
        <p:nvSpPr>
          <p:cNvPr id="6" name="Picture Placeholder 5"/>
          <p:cNvSpPr>
            <a:spLocks noGrp="1"/>
          </p:cNvSpPr>
          <p:nvPr>
            <p:ph type="pic" sz="quarter" idx="10"/>
          </p:nvPr>
        </p:nvSpPr>
        <p:spPr>
          <a:xfrm>
            <a:off x="3462528" y="0"/>
            <a:ext cx="8729472" cy="68580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164875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848600" y="1524000"/>
            <a:ext cx="3238500" cy="800100"/>
          </a:xfrm>
        </p:spPr>
        <p:txBody>
          <a:bodyPr lIns="0" tIns="0" rIns="0" bIns="0" anchor="b">
            <a:noAutofit/>
          </a:bodyPr>
          <a:lstStyle>
            <a:lvl1pPr marL="0" indent="0">
              <a:buNone/>
              <a:defRPr sz="4000">
                <a:solidFill>
                  <a:srgbClr val="ED7000"/>
                </a:solidFill>
                <a:latin typeface="+mj-lt"/>
              </a:defRPr>
            </a:lvl1pPr>
          </a:lstStyle>
          <a:p>
            <a:pPr lvl="0"/>
            <a:r>
              <a:rPr lang="en-US" dirty="0"/>
              <a:t>Agenda</a:t>
            </a:r>
          </a:p>
        </p:txBody>
      </p:sp>
      <p:sp>
        <p:nvSpPr>
          <p:cNvPr id="11" name="Text Placeholder 10"/>
          <p:cNvSpPr>
            <a:spLocks noGrp="1"/>
          </p:cNvSpPr>
          <p:nvPr>
            <p:ph type="body" sz="quarter" idx="12" hasCustomPrompt="1"/>
          </p:nvPr>
        </p:nvSpPr>
        <p:spPr>
          <a:xfrm>
            <a:off x="7848600" y="2590800"/>
            <a:ext cx="3238500" cy="2819400"/>
          </a:xfrm>
        </p:spPr>
        <p:txBody>
          <a:bodyPr lIns="0" tIns="0" rIns="0" bIns="0">
            <a:noAutofit/>
          </a:bodyPr>
          <a:lstStyle>
            <a:lvl1pPr marL="400050" indent="-400050">
              <a:buFont typeface="+mj-lt"/>
              <a:buAutoNum type="arabicPeriod"/>
              <a:defRPr sz="2000"/>
            </a:lvl1pPr>
          </a:lstStyle>
          <a:p>
            <a:pPr lvl="0"/>
            <a:r>
              <a:rPr lang="en-US" dirty="0"/>
              <a:t>Section title one basic charts and graphs</a:t>
            </a:r>
          </a:p>
          <a:p>
            <a:pPr lvl="0"/>
            <a:r>
              <a:rPr lang="en-US" dirty="0"/>
              <a:t>Section title two bullet points and images</a:t>
            </a:r>
          </a:p>
          <a:p>
            <a:pPr lvl="0"/>
            <a:r>
              <a:rPr lang="en-US" dirty="0"/>
              <a:t>Section title three</a:t>
            </a:r>
          </a:p>
          <a:p>
            <a:pPr lvl="0"/>
            <a:r>
              <a:rPr lang="en-US" dirty="0"/>
              <a:t>Section title four</a:t>
            </a:r>
          </a:p>
          <a:p>
            <a:pPr lvl="0"/>
            <a:r>
              <a:rPr lang="en-US" dirty="0"/>
              <a:t>Section title five</a:t>
            </a:r>
          </a:p>
        </p:txBody>
      </p:sp>
    </p:spTree>
    <p:extLst>
      <p:ext uri="{BB962C8B-B14F-4D97-AF65-F5344CB8AC3E}">
        <p14:creationId xmlns:p14="http://schemas.microsoft.com/office/powerpoint/2010/main" val="191029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Start">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5321301"/>
            <a:ext cx="10363200" cy="774699"/>
          </a:xfrm>
        </p:spPr>
        <p:txBody>
          <a:bodyPr anchor="b"/>
          <a:lstStyle>
            <a:lvl1pPr algn="l">
              <a:defRPr sz="4000" b="0" cap="none">
                <a:solidFill>
                  <a:schemeClr val="bg1"/>
                </a:solidFill>
              </a:defRPr>
            </a:lvl1pPr>
          </a:lstStyle>
          <a:p>
            <a:r>
              <a:rPr lang="en-US" dirty="0"/>
              <a:t>Section Topic</a:t>
            </a:r>
          </a:p>
        </p:txBody>
      </p:sp>
      <p:sp>
        <p:nvSpPr>
          <p:cNvPr id="3" name="Text Placeholder 2"/>
          <p:cNvSpPr>
            <a:spLocks noGrp="1"/>
          </p:cNvSpPr>
          <p:nvPr>
            <p:ph type="body" idx="1" hasCustomPrompt="1"/>
          </p:nvPr>
        </p:nvSpPr>
        <p:spPr>
          <a:xfrm>
            <a:off x="963084" y="4876800"/>
            <a:ext cx="10363200" cy="444500"/>
          </a:xfrm>
        </p:spPr>
        <p:txBody>
          <a:bodyPr lIns="0" tIns="0" rIns="0" bIns="0" anchor="b"/>
          <a:lstStyle>
            <a:lvl1pPr marL="0" indent="0">
              <a:buNone/>
              <a:defRPr sz="2000" baseline="0">
                <a:solidFill>
                  <a:srgbClr val="ED7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Title (optional)</a:t>
            </a:r>
          </a:p>
        </p:txBody>
      </p:sp>
    </p:spTree>
    <p:extLst>
      <p:ext uri="{BB962C8B-B14F-4D97-AF65-F5344CB8AC3E}">
        <p14:creationId xmlns:p14="http://schemas.microsoft.com/office/powerpoint/2010/main" val="237045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2743200" y="1162050"/>
            <a:ext cx="8686800" cy="563562"/>
          </a:xfrm>
        </p:spPr>
        <p:txBody>
          <a:bodyPr lIns="0" tIns="0" rIns="0" bIns="0">
            <a:normAutofit/>
          </a:bodyPr>
          <a:lstStyle>
            <a:lvl1pPr>
              <a:defRPr sz="4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2743200" y="1981201"/>
            <a:ext cx="8686800" cy="4525963"/>
          </a:xfrm>
        </p:spPr>
        <p:txBody>
          <a:bodyPr lIns="0" tIns="0" rIns="0" bIns="0">
            <a:normAutofit/>
          </a:bodyPr>
          <a:lstStyle>
            <a:lvl1pPr>
              <a:defRPr sz="2400"/>
            </a:lvl1pPr>
            <a:lvl2pPr marL="640080" indent="-285750">
              <a:buFont typeface="Arial" panose="020B0604020202020204" pitchFamily="34" charset="0"/>
              <a:buChar char="•"/>
              <a:defRPr sz="2000" baseline="0"/>
            </a:lvl2pPr>
            <a:lvl3pPr marL="917575" indent="-285750">
              <a:buSzPct val="100000"/>
              <a:buFont typeface="Century Gothic" panose="020B0502020202020204" pitchFamily="34" charset="0"/>
              <a:buChar char="◦"/>
              <a:defRPr sz="1800"/>
            </a:lvl3pPr>
          </a:lstStyle>
          <a:p>
            <a:pPr lvl="0"/>
            <a:r>
              <a:rPr lang="en-US" dirty="0"/>
              <a:t>We can’t completely avoid bullet points</a:t>
            </a:r>
          </a:p>
          <a:p>
            <a:pPr lvl="0"/>
            <a:r>
              <a:rPr lang="en-US" dirty="0"/>
              <a:t>So if we must use them, this is the layout to use</a:t>
            </a:r>
          </a:p>
          <a:p>
            <a:pPr lvl="0"/>
            <a:r>
              <a:rPr lang="en-US" dirty="0"/>
              <a:t>Keep them brief and supportive of what you’re saying</a:t>
            </a:r>
          </a:p>
          <a:p>
            <a:pPr lvl="0"/>
            <a:r>
              <a:rPr lang="en-US" dirty="0"/>
              <a:t>We want the audience to watch/listen to you, </a:t>
            </a:r>
            <a:br>
              <a:rPr lang="en-US" dirty="0"/>
            </a:br>
            <a:r>
              <a:rPr lang="en-US" dirty="0"/>
              <a:t>not read the screen</a:t>
            </a:r>
          </a:p>
          <a:p>
            <a:pPr lvl="0"/>
            <a:endParaRPr lang="en-US" dirty="0"/>
          </a:p>
        </p:txBody>
      </p:sp>
      <p:sp>
        <p:nvSpPr>
          <p:cNvPr id="8" name="Text Placeholder 7"/>
          <p:cNvSpPr>
            <a:spLocks noGrp="1"/>
          </p:cNvSpPr>
          <p:nvPr>
            <p:ph type="body" sz="quarter" idx="10" hasCustomPrompt="1"/>
          </p:nvPr>
        </p:nvSpPr>
        <p:spPr>
          <a:xfrm>
            <a:off x="304800" y="385888"/>
            <a:ext cx="1447800" cy="1257300"/>
          </a:xfrm>
        </p:spPr>
        <p:txBody>
          <a:bodyPr lIns="0" tIns="0" rIns="0" bIns="0" anchor="b">
            <a:normAutofit/>
          </a:bodyPr>
          <a:lstStyle>
            <a:lvl1pPr marL="0" indent="0">
              <a:buNone/>
              <a:defRPr sz="1500">
                <a:solidFill>
                  <a:schemeClr val="bg1"/>
                </a:solidFill>
              </a:defRPr>
            </a:lvl1pPr>
          </a:lstStyle>
          <a:p>
            <a:pPr lvl="0"/>
            <a:r>
              <a:rPr lang="en-US" dirty="0"/>
              <a:t>Section Title</a:t>
            </a:r>
          </a:p>
        </p:txBody>
      </p:sp>
    </p:spTree>
    <p:extLst>
      <p:ext uri="{BB962C8B-B14F-4D97-AF65-F5344CB8AC3E}">
        <p14:creationId xmlns:p14="http://schemas.microsoft.com/office/powerpoint/2010/main" val="3174510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2743200" y="1162050"/>
            <a:ext cx="8686800" cy="563562"/>
          </a:xfrm>
        </p:spPr>
        <p:txBody>
          <a:bodyPr lIns="0" tIns="0" rIns="0" bIns="0">
            <a:normAutofit/>
          </a:bodyPr>
          <a:lstStyle>
            <a:lvl1pPr>
              <a:defRPr sz="4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2743200" y="1981201"/>
            <a:ext cx="4419600" cy="4525963"/>
          </a:xfrm>
        </p:spPr>
        <p:txBody>
          <a:bodyPr lIns="0" tIns="0" rIns="0" bIns="0">
            <a:normAutofit/>
          </a:bodyPr>
          <a:lstStyle>
            <a:lvl1pPr marL="342900" indent="-342900">
              <a:buFont typeface="Arial" panose="020B0604020202020204" pitchFamily="34" charset="0"/>
              <a:buChar char="•"/>
              <a:defRPr sz="2400">
                <a:solidFill>
                  <a:srgbClr val="222222"/>
                </a:solidFill>
              </a:defRPr>
            </a:lvl1pPr>
            <a:lvl2pPr marL="640080" indent="-285750">
              <a:buFont typeface="Arial" panose="020B0604020202020204" pitchFamily="34" charset="0"/>
              <a:buChar char="•"/>
              <a:defRPr sz="2000" baseline="0">
                <a:solidFill>
                  <a:srgbClr val="222222"/>
                </a:solidFill>
              </a:defRPr>
            </a:lvl2pPr>
            <a:lvl3pPr marL="917575" indent="-285750">
              <a:buSzPct val="100000"/>
              <a:buFont typeface="Century Gothic" panose="020B0502020202020204" pitchFamily="34" charset="0"/>
              <a:buChar char="◦"/>
              <a:defRPr sz="1800"/>
            </a:lvl3pPr>
          </a:lstStyle>
          <a:p>
            <a:pPr lvl="0"/>
            <a:r>
              <a:rPr lang="en-US" dirty="0"/>
              <a:t>We can’t completely avoid bullet points</a:t>
            </a:r>
          </a:p>
          <a:p>
            <a:pPr lvl="0"/>
            <a:r>
              <a:rPr lang="en-US" dirty="0"/>
              <a:t>So if we must use them, this is the layout to use</a:t>
            </a:r>
          </a:p>
          <a:p>
            <a:pPr lvl="1"/>
            <a:r>
              <a:rPr lang="en-US" dirty="0"/>
              <a:t>Secondary bullet</a:t>
            </a:r>
          </a:p>
          <a:p>
            <a:pPr lvl="1"/>
            <a:r>
              <a:rPr lang="en-US" dirty="0"/>
              <a:t>Secondary bullet</a:t>
            </a:r>
          </a:p>
          <a:p>
            <a:pPr lvl="0"/>
            <a:r>
              <a:rPr lang="en-US" dirty="0"/>
              <a:t>Notice that there is no more than 5 bullet points on the slide.</a:t>
            </a:r>
          </a:p>
          <a:p>
            <a:pPr lvl="0"/>
            <a:endParaRPr lang="en-US" dirty="0"/>
          </a:p>
        </p:txBody>
      </p:sp>
      <p:sp>
        <p:nvSpPr>
          <p:cNvPr id="6" name="Text Placeholder 5"/>
          <p:cNvSpPr>
            <a:spLocks noGrp="1"/>
          </p:cNvSpPr>
          <p:nvPr>
            <p:ph type="body" sz="quarter" idx="11" hasCustomPrompt="1"/>
          </p:nvPr>
        </p:nvSpPr>
        <p:spPr>
          <a:xfrm>
            <a:off x="7315200" y="1981200"/>
            <a:ext cx="4114800" cy="4525963"/>
          </a:xfrm>
        </p:spPr>
        <p:txBody>
          <a:bodyPr>
            <a:normAutofit/>
          </a:bodyPr>
          <a:lstStyle>
            <a:lvl1pPr>
              <a:defRPr sz="2400">
                <a:solidFill>
                  <a:srgbClr val="222222"/>
                </a:solidFill>
              </a:defRPr>
            </a:lvl1pPr>
            <a:lvl2pPr>
              <a:defRPr sz="2000">
                <a:solidFill>
                  <a:srgbClr val="222222"/>
                </a:solidFill>
              </a:defRPr>
            </a:lvl2pPr>
          </a:lstStyle>
          <a:p>
            <a:pPr lvl="0"/>
            <a:r>
              <a:rPr lang="en-US" dirty="0"/>
              <a:t>Keep them brief and supportive of what you’re saying</a:t>
            </a:r>
          </a:p>
          <a:p>
            <a:pPr lvl="1"/>
            <a:r>
              <a:rPr lang="en-US" dirty="0"/>
              <a:t>Secondary bullet</a:t>
            </a:r>
          </a:p>
          <a:p>
            <a:pPr lvl="1"/>
            <a:r>
              <a:rPr lang="en-US" dirty="0"/>
              <a:t>Secondary bullet</a:t>
            </a:r>
          </a:p>
          <a:p>
            <a:pPr lvl="0"/>
            <a:r>
              <a:rPr lang="en-US" dirty="0"/>
              <a:t>We want the audience to watch/listen to you, </a:t>
            </a:r>
            <a:br>
              <a:rPr lang="en-US" dirty="0"/>
            </a:br>
            <a:r>
              <a:rPr lang="en-US" dirty="0"/>
              <a:t>not read the screen</a:t>
            </a:r>
          </a:p>
        </p:txBody>
      </p:sp>
      <p:sp>
        <p:nvSpPr>
          <p:cNvPr id="9" name="Text Placeholder 7"/>
          <p:cNvSpPr>
            <a:spLocks noGrp="1"/>
          </p:cNvSpPr>
          <p:nvPr>
            <p:ph type="body" sz="quarter" idx="10" hasCustomPrompt="1"/>
          </p:nvPr>
        </p:nvSpPr>
        <p:spPr>
          <a:xfrm>
            <a:off x="304800" y="385888"/>
            <a:ext cx="1447800" cy="1257300"/>
          </a:xfrm>
        </p:spPr>
        <p:txBody>
          <a:bodyPr lIns="0" tIns="0" rIns="0" bIns="0" anchor="b">
            <a:normAutofit/>
          </a:bodyPr>
          <a:lstStyle>
            <a:lvl1pPr marL="0" indent="0">
              <a:buNone/>
              <a:defRPr sz="1500">
                <a:solidFill>
                  <a:schemeClr val="bg1"/>
                </a:solidFill>
              </a:defRPr>
            </a:lvl1pPr>
          </a:lstStyle>
          <a:p>
            <a:pPr lvl="0"/>
            <a:r>
              <a:rPr lang="en-US" dirty="0"/>
              <a:t>Section Title</a:t>
            </a:r>
          </a:p>
        </p:txBody>
      </p:sp>
    </p:spTree>
    <p:extLst>
      <p:ext uri="{BB962C8B-B14F-4D97-AF65-F5344CB8AC3E}">
        <p14:creationId xmlns:p14="http://schemas.microsoft.com/office/powerpoint/2010/main" val="134111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533400"/>
            <a:ext cx="10210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914400" y="1447800"/>
            <a:ext cx="10210800" cy="4742506"/>
          </a:xfrm>
        </p:spPr>
        <p:txBody>
          <a:bodyPr wrap="square" lIns="0" tIns="0" rIns="0" bIns="0">
            <a:normAutofit/>
          </a:bodyPr>
          <a:lstStyle>
            <a:lvl1pPr marL="342900" indent="-342900">
              <a:buFont typeface="Arial" panose="020B0604020202020204" pitchFamily="34" charset="0"/>
              <a:buChar char="•"/>
              <a:defRPr sz="2100" baseline="0">
                <a:solidFill>
                  <a:srgbClr val="22222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Tree>
    <p:extLst>
      <p:ext uri="{BB962C8B-B14F-4D97-AF65-F5344CB8AC3E}">
        <p14:creationId xmlns:p14="http://schemas.microsoft.com/office/powerpoint/2010/main" val="35595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2743200" y="1162050"/>
            <a:ext cx="8686800" cy="563562"/>
          </a:xfrm>
        </p:spPr>
        <p:txBody>
          <a:bodyPr lIns="0" tIns="0" rIns="0" bIns="0">
            <a:normAutofit/>
          </a:bodyPr>
          <a:lstStyle>
            <a:lvl1pPr>
              <a:defRPr sz="4000">
                <a:solidFill>
                  <a:srgbClr val="ED7000"/>
                </a:solidFill>
              </a:defRPr>
            </a:lvl1pPr>
          </a:lstStyle>
          <a:p>
            <a:r>
              <a:rPr lang="en-US" dirty="0"/>
              <a:t>Title</a:t>
            </a:r>
          </a:p>
        </p:txBody>
      </p:sp>
      <p:sp>
        <p:nvSpPr>
          <p:cNvPr id="6" name="Text Placeholder 7"/>
          <p:cNvSpPr>
            <a:spLocks noGrp="1"/>
          </p:cNvSpPr>
          <p:nvPr>
            <p:ph type="body" sz="quarter" idx="10" hasCustomPrompt="1"/>
          </p:nvPr>
        </p:nvSpPr>
        <p:spPr>
          <a:xfrm>
            <a:off x="304800" y="385888"/>
            <a:ext cx="1447800" cy="1257300"/>
          </a:xfrm>
        </p:spPr>
        <p:txBody>
          <a:bodyPr lIns="0" tIns="0" rIns="0" bIns="0" anchor="b">
            <a:normAutofit/>
          </a:bodyPr>
          <a:lstStyle>
            <a:lvl1pPr marL="0" indent="0">
              <a:buNone/>
              <a:defRPr sz="1500">
                <a:solidFill>
                  <a:schemeClr val="bg1"/>
                </a:solidFill>
              </a:defRPr>
            </a:lvl1pPr>
          </a:lstStyle>
          <a:p>
            <a:pPr lvl="0"/>
            <a:r>
              <a:rPr lang="en-US" dirty="0"/>
              <a:t>Section Title</a:t>
            </a:r>
          </a:p>
        </p:txBody>
      </p:sp>
    </p:spTree>
    <p:extLst>
      <p:ext uri="{BB962C8B-B14F-4D97-AF65-F5344CB8AC3E}">
        <p14:creationId xmlns:p14="http://schemas.microsoft.com/office/powerpoint/2010/main" val="173336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42703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899992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9" r:id="rId3"/>
    <p:sldLayoutId id="2147483662" r:id="rId4"/>
    <p:sldLayoutId id="2147483651" r:id="rId5"/>
    <p:sldLayoutId id="2147483650" r:id="rId6"/>
    <p:sldLayoutId id="2147483663" r:id="rId7"/>
    <p:sldLayoutId id="2147483665" r:id="rId8"/>
    <p:sldLayoutId id="2147483654" r:id="rId9"/>
    <p:sldLayoutId id="2147483660" r:id="rId10"/>
    <p:sldLayoutId id="2147483664" r:id="rId11"/>
    <p:sldLayoutId id="2147483661" r:id="rId12"/>
    <p:sldLayoutId id="2147483655" r:id="rId13"/>
    <p:sldLayoutId id="2147483679" r:id="rId14"/>
    <p:sldLayoutId id="2147483686" r:id="rId15"/>
    <p:sldLayoutId id="2147483687" r:id="rId16"/>
    <p:sldLayoutId id="2147483688" r:id="rId17"/>
    <p:sldLayoutId id="2147483690" r:id="rId18"/>
    <p:sldLayoutId id="2147483691" r:id="rId19"/>
  </p:sldLayoutIdLst>
  <p:txStyles>
    <p:titleStyle>
      <a:lvl1pPr algn="l" defTabSz="914400" rtl="0" eaLnBrk="1" latinLnBrk="0" hangingPunct="1">
        <a:spcBef>
          <a:spcPct val="0"/>
        </a:spcBef>
        <a:buNone/>
        <a:defRPr sz="4000" kern="1200">
          <a:solidFill>
            <a:srgbClr val="ED7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2222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jp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1.jp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jp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1.jpg"/><Relationship Id="rId4" Type="http://schemas.openxmlformats.org/officeDocument/2006/relationships/image" Target="../media/image20.jp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40.jpeg"/><Relationship Id="rId5" Type="http://schemas.openxmlformats.org/officeDocument/2006/relationships/image" Target="cid:9B4E1FD3-2FDD-4B5A-BEFA-5A1B0533AA53" TargetMode="Externa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35.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33.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6.jpeg"/><Relationship Id="rId7"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65.jpg"/></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82.jpeg"/><Relationship Id="rId4" Type="http://schemas.openxmlformats.org/officeDocument/2006/relationships/image" Target="../media/image81.jpg"/></Relationships>
</file>

<file path=ppt/slides/_rels/slide6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24.jpeg"/><Relationship Id="rId7" Type="http://schemas.openxmlformats.org/officeDocument/2006/relationships/image" Target="../media/image84.jpg"/><Relationship Id="rId2" Type="http://schemas.openxmlformats.org/officeDocument/2006/relationships/notesSlide" Target="../notesSlides/notesSlide66.xm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8.jpg"/><Relationship Id="rId4" Type="http://schemas.openxmlformats.org/officeDocument/2006/relationships/image" Target="../media/image83.jpg"/></Relationships>
</file>

<file path=ppt/slides/_rels/slide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016/j.jmii.2017.08.017" TargetMode="External"/><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hyperlink" Target="https://www.research.net/r/AAH1902"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 Id="rId5" Type="http://schemas.openxmlformats.org/officeDocument/2006/relationships/image" Target="../media/image3.jpeg"/><Relationship Id="rId4" Type="http://schemas.openxmlformats.org/officeDocument/2006/relationships/hyperlink" Target="mailto:knowledgecommunities@aia.or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0;p30"/>
          <p:cNvSpPr txBox="1"/>
          <p:nvPr/>
        </p:nvSpPr>
        <p:spPr>
          <a:xfrm>
            <a:off x="531644" y="2140299"/>
            <a:ext cx="10384712" cy="3961192"/>
          </a:xfrm>
          <a:prstGeom prst="rect">
            <a:avLst/>
          </a:prstGeom>
          <a:noFill/>
          <a:ln>
            <a:noFill/>
          </a:ln>
        </p:spPr>
        <p:txBody>
          <a:bodyPr spcFirstLastPara="1" wrap="square" lIns="121900" tIns="60933" rIns="121900" bIns="60933" anchor="t" anchorCtr="0">
            <a:noAutofit/>
          </a:bodyPr>
          <a:lstStyle/>
          <a:p>
            <a:pPr>
              <a:lnSpc>
                <a:spcPct val="80000"/>
              </a:lnSpc>
              <a:buClr>
                <a:srgbClr val="000000"/>
              </a:buClr>
              <a:buSzPts val="2682"/>
            </a:pPr>
            <a:r>
              <a:rPr lang="en-US" sz="3733" b="1" dirty="0">
                <a:solidFill>
                  <a:schemeClr val="dk1"/>
                </a:solidFill>
                <a:latin typeface="Arial" panose="020B0604020202020204" pitchFamily="34" charset="0"/>
                <a:cs typeface="Arial" panose="020B0604020202020204" pitchFamily="34" charset="0"/>
                <a:sym typeface="Arial"/>
              </a:rPr>
              <a:t>From Ancillary to Essential: Technology’s Role in Healthcare Design and Operations</a:t>
            </a:r>
            <a:endParaRPr sz="3733" dirty="0">
              <a:latin typeface="Arial" panose="020B0604020202020204" pitchFamily="34" charset="0"/>
              <a:cs typeface="Arial" panose="020B0604020202020204" pitchFamily="34" charset="0"/>
            </a:endParaRPr>
          </a:p>
          <a:p>
            <a:pPr>
              <a:lnSpc>
                <a:spcPct val="80000"/>
              </a:lnSpc>
              <a:spcBef>
                <a:spcPts val="1600"/>
              </a:spcBef>
              <a:buClr>
                <a:srgbClr val="000000"/>
              </a:buClr>
              <a:buSzPts val="1572"/>
            </a:pPr>
            <a:endParaRPr sz="2096" dirty="0">
              <a:solidFill>
                <a:srgbClr val="0065B0"/>
              </a:solidFill>
              <a:latin typeface="Arial"/>
              <a:ea typeface="Arial"/>
              <a:cs typeface="Arial"/>
              <a:sym typeface="Arial"/>
            </a:endParaRPr>
          </a:p>
          <a:p>
            <a:pPr>
              <a:buClr>
                <a:srgbClr val="000000"/>
              </a:buClr>
              <a:buSzPts val="2127"/>
            </a:pPr>
            <a:endParaRPr lang="en-US" sz="2667" dirty="0">
              <a:solidFill>
                <a:schemeClr val="dk1"/>
              </a:solidFill>
              <a:latin typeface="Arial" panose="020B0604020202020204" pitchFamily="34" charset="0"/>
              <a:cs typeface="Arial" panose="020B0604020202020204" pitchFamily="34" charset="0"/>
              <a:sym typeface="Arial"/>
            </a:endParaRPr>
          </a:p>
          <a:p>
            <a:pPr>
              <a:buClr>
                <a:srgbClr val="000000"/>
              </a:buClr>
              <a:buSzPts val="2127"/>
            </a:pPr>
            <a:r>
              <a:rPr lang="en-US" sz="2667" dirty="0">
                <a:solidFill>
                  <a:schemeClr val="dk1"/>
                </a:solidFill>
                <a:latin typeface="Arial" panose="020B0604020202020204" pitchFamily="34" charset="0"/>
                <a:cs typeface="Arial" panose="020B0604020202020204" pitchFamily="34" charset="0"/>
                <a:sym typeface="Arial"/>
              </a:rPr>
              <a:t>March 12, 2019</a:t>
            </a:r>
          </a:p>
          <a:p>
            <a:pPr>
              <a:buClr>
                <a:srgbClr val="000000"/>
              </a:buClr>
              <a:buSzPts val="2127"/>
            </a:pPr>
            <a:r>
              <a:rPr lang="en-US" sz="2667" dirty="0">
                <a:solidFill>
                  <a:schemeClr val="dk1"/>
                </a:solidFill>
                <a:latin typeface="Arial" panose="020B0604020202020204" pitchFamily="34" charset="0"/>
                <a:cs typeface="Arial" panose="020B0604020202020204" pitchFamily="34" charset="0"/>
                <a:sym typeface="Arial"/>
              </a:rPr>
              <a:t>Liz Schmitz AIA, EDAC, LEED AP</a:t>
            </a:r>
          </a:p>
          <a:p>
            <a:pPr>
              <a:buClr>
                <a:srgbClr val="000000"/>
              </a:buClr>
              <a:buSzPts val="2127"/>
            </a:pPr>
            <a:r>
              <a:rPr lang="en-US" sz="2667" dirty="0">
                <a:solidFill>
                  <a:schemeClr val="dk1"/>
                </a:solidFill>
                <a:latin typeface="Arial" panose="020B0604020202020204" pitchFamily="34" charset="0"/>
                <a:cs typeface="Arial" panose="020B0604020202020204" pitchFamily="34" charset="0"/>
                <a:sym typeface="Arial"/>
              </a:rPr>
              <a:t>Stantec  </a:t>
            </a:r>
            <a:endParaRPr sz="2667"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1"/>
            <a:ext cx="3296148" cy="545899"/>
          </a:xfrm>
          <a:prstGeom prst="rect">
            <a:avLst/>
          </a:prstGeom>
        </p:spPr>
      </p:pic>
      <p:pic>
        <p:nvPicPr>
          <p:cNvPr id="4" name="Picture 3">
            <a:extLst>
              <a:ext uri="{FF2B5EF4-FFF2-40B4-BE49-F238E27FC236}">
                <a16:creationId xmlns:a16="http://schemas.microsoft.com/office/drawing/2014/main" xmlns="" id="{DC3901A0-53FE-424B-9A2B-0A3501F3E2C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6455" y="3429001"/>
            <a:ext cx="2319867" cy="2341033"/>
          </a:xfrm>
          <a:prstGeom prst="rect">
            <a:avLst/>
          </a:prstGeom>
          <a:noFill/>
          <a:ln>
            <a:noFill/>
          </a:ln>
        </p:spPr>
      </p:pic>
    </p:spTree>
    <p:extLst>
      <p:ext uri="{BB962C8B-B14F-4D97-AF65-F5344CB8AC3E}">
        <p14:creationId xmlns:p14="http://schemas.microsoft.com/office/powerpoint/2010/main" val="1879456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9535163-955C-46E5-A301-F432C1E78151}"/>
              </a:ext>
            </a:extLst>
          </p:cNvPr>
          <p:cNvPicPr>
            <a:picLocks noChangeAspect="1"/>
          </p:cNvPicPr>
          <p:nvPr/>
        </p:nvPicPr>
        <p:blipFill rotWithShape="1">
          <a:blip r:embed="rId3">
            <a:extLst>
              <a:ext uri="{28A0092B-C50C-407E-A947-70E740481C1C}">
                <a14:useLocalDpi xmlns:a14="http://schemas.microsoft.com/office/drawing/2010/main" val="0"/>
              </a:ext>
            </a:extLst>
          </a:blip>
          <a:srcRect l="4216" t="1141" r="1838" b="19028"/>
          <a:stretch/>
        </p:blipFill>
        <p:spPr>
          <a:xfrm>
            <a:off x="0" y="838200"/>
            <a:ext cx="12226834" cy="5486400"/>
          </a:xfrm>
          <a:prstGeom prst="rect">
            <a:avLst/>
          </a:prstGeom>
        </p:spPr>
      </p:pic>
      <p:sp>
        <p:nvSpPr>
          <p:cNvPr id="3" name="TextBox 2">
            <a:extLst>
              <a:ext uri="{FF2B5EF4-FFF2-40B4-BE49-F238E27FC236}">
                <a16:creationId xmlns:a16="http://schemas.microsoft.com/office/drawing/2014/main" xmlns="" id="{9598950C-B3FC-4022-A939-40018FDE356C}"/>
              </a:ext>
            </a:extLst>
          </p:cNvPr>
          <p:cNvSpPr txBox="1"/>
          <p:nvPr/>
        </p:nvSpPr>
        <p:spPr>
          <a:xfrm>
            <a:off x="228600" y="101473"/>
            <a:ext cx="7206927"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Then…</a:t>
            </a:r>
            <a:endParaRPr lang="en-US" sz="2800" dirty="0">
              <a:solidFill>
                <a:srgbClr val="ED7000"/>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2D899671-1EAB-456D-B3AF-89FA774DA3F0}"/>
              </a:ext>
            </a:extLst>
          </p:cNvPr>
          <p:cNvSpPr txBox="1"/>
          <p:nvPr/>
        </p:nvSpPr>
        <p:spPr>
          <a:xfrm>
            <a:off x="152400" y="6353441"/>
            <a:ext cx="4495800" cy="369332"/>
          </a:xfrm>
          <a:prstGeom prst="rect">
            <a:avLst/>
          </a:prstGeom>
          <a:noFill/>
        </p:spPr>
        <p:txBody>
          <a:bodyPr wrap="square" rtlCol="0">
            <a:spAutoFit/>
          </a:bodyPr>
          <a:lstStyle/>
          <a:p>
            <a:r>
              <a:rPr lang="en-US" dirty="0"/>
              <a:t>Arthur Radebough, 1950’s Illustrator</a:t>
            </a:r>
          </a:p>
        </p:txBody>
      </p:sp>
    </p:spTree>
    <p:extLst>
      <p:ext uri="{BB962C8B-B14F-4D97-AF65-F5344CB8AC3E}">
        <p14:creationId xmlns:p14="http://schemas.microsoft.com/office/powerpoint/2010/main" val="909270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25E79D8-1B51-463D-B1AD-E94ED5FF5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200" y="609600"/>
            <a:ext cx="12192000" cy="5638800"/>
          </a:xfrm>
          <a:prstGeom prst="rect">
            <a:avLst/>
          </a:prstGeom>
        </p:spPr>
      </p:pic>
      <p:sp>
        <p:nvSpPr>
          <p:cNvPr id="3" name="TextBox 2">
            <a:extLst>
              <a:ext uri="{FF2B5EF4-FFF2-40B4-BE49-F238E27FC236}">
                <a16:creationId xmlns:a16="http://schemas.microsoft.com/office/drawing/2014/main" xmlns="" id="{A13472AB-06A2-4319-B672-5A49D2A1B16E}"/>
              </a:ext>
            </a:extLst>
          </p:cNvPr>
          <p:cNvSpPr txBox="1"/>
          <p:nvPr/>
        </p:nvSpPr>
        <p:spPr>
          <a:xfrm>
            <a:off x="228600" y="101473"/>
            <a:ext cx="7206927"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Now…</a:t>
            </a:r>
            <a:endParaRPr lang="en-US" sz="2800" dirty="0">
              <a:solidFill>
                <a:srgbClr val="ED7000"/>
              </a:solidFill>
              <a:latin typeface="Century Gothic" panose="020B0502020202020204" pitchFamily="34" charset="0"/>
            </a:endParaRPr>
          </a:p>
        </p:txBody>
      </p:sp>
      <p:pic>
        <p:nvPicPr>
          <p:cNvPr id="2" name="Picture 1">
            <a:extLst>
              <a:ext uri="{FF2B5EF4-FFF2-40B4-BE49-F238E27FC236}">
                <a16:creationId xmlns:a16="http://schemas.microsoft.com/office/drawing/2014/main" xmlns="" id="{BDADC251-1222-4279-A573-FBD8E6F5C5CF}"/>
              </a:ext>
            </a:extLst>
          </p:cNvPr>
          <p:cNvPicPr>
            <a:picLocks noChangeAspect="1"/>
          </p:cNvPicPr>
          <p:nvPr/>
        </p:nvPicPr>
        <p:blipFill rotWithShape="1">
          <a:blip r:embed="rId4"/>
          <a:srcRect l="24375" t="17379" r="25000" b="2234"/>
          <a:stretch/>
        </p:blipFill>
        <p:spPr>
          <a:xfrm>
            <a:off x="2971800" y="838200"/>
            <a:ext cx="6172200" cy="5257800"/>
          </a:xfrm>
          <a:prstGeom prst="rect">
            <a:avLst/>
          </a:prstGeom>
        </p:spPr>
      </p:pic>
    </p:spTree>
    <p:extLst>
      <p:ext uri="{BB962C8B-B14F-4D97-AF65-F5344CB8AC3E}">
        <p14:creationId xmlns:p14="http://schemas.microsoft.com/office/powerpoint/2010/main" val="963876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B68249-BABE-43B9-B0D0-8010327513D3}"/>
              </a:ext>
            </a:extLst>
          </p:cNvPr>
          <p:cNvPicPr>
            <a:picLocks noChangeAspect="1"/>
          </p:cNvPicPr>
          <p:nvPr/>
        </p:nvPicPr>
        <p:blipFill rotWithShape="1">
          <a:blip r:embed="rId3">
            <a:extLst>
              <a:ext uri="{28A0092B-C50C-407E-A947-70E740481C1C}">
                <a14:useLocalDpi xmlns:a14="http://schemas.microsoft.com/office/drawing/2010/main" val="0"/>
              </a:ext>
            </a:extLst>
          </a:blip>
          <a:srcRect t="2604" b="3646"/>
          <a:stretch/>
        </p:blipFill>
        <p:spPr>
          <a:xfrm>
            <a:off x="0" y="685800"/>
            <a:ext cx="12192000" cy="5486400"/>
          </a:xfrm>
          <a:prstGeom prst="rect">
            <a:avLst/>
          </a:prstGeom>
        </p:spPr>
      </p:pic>
      <p:sp>
        <p:nvSpPr>
          <p:cNvPr id="4" name="TextBox 3">
            <a:extLst>
              <a:ext uri="{FF2B5EF4-FFF2-40B4-BE49-F238E27FC236}">
                <a16:creationId xmlns:a16="http://schemas.microsoft.com/office/drawing/2014/main" xmlns="" id="{6E9C86F2-B758-4A9A-B4E2-D8933868A2DE}"/>
              </a:ext>
            </a:extLst>
          </p:cNvPr>
          <p:cNvSpPr txBox="1"/>
          <p:nvPr/>
        </p:nvSpPr>
        <p:spPr>
          <a:xfrm>
            <a:off x="228600" y="6324600"/>
            <a:ext cx="5638800" cy="381000"/>
          </a:xfrm>
          <a:prstGeom prst="rect">
            <a:avLst/>
          </a:prstGeom>
          <a:noFill/>
        </p:spPr>
        <p:txBody>
          <a:bodyPr wrap="square" rtlCol="0">
            <a:spAutoFit/>
          </a:bodyPr>
          <a:lstStyle/>
          <a:p>
            <a:r>
              <a:rPr lang="en-US" dirty="0">
                <a:solidFill>
                  <a:schemeClr val="bg1"/>
                </a:solidFill>
                <a:latin typeface="+mj-lt"/>
              </a:rPr>
              <a:t>Arthur Radebaugh, 1950’s illustrator </a:t>
            </a:r>
          </a:p>
        </p:txBody>
      </p:sp>
      <p:sp>
        <p:nvSpPr>
          <p:cNvPr id="5" name="TextBox 4">
            <a:extLst>
              <a:ext uri="{FF2B5EF4-FFF2-40B4-BE49-F238E27FC236}">
                <a16:creationId xmlns:a16="http://schemas.microsoft.com/office/drawing/2014/main" xmlns="" id="{B2A141BC-322C-4DD4-9DF7-D6CC4DA6983B}"/>
              </a:ext>
            </a:extLst>
          </p:cNvPr>
          <p:cNvSpPr txBox="1"/>
          <p:nvPr/>
        </p:nvSpPr>
        <p:spPr>
          <a:xfrm>
            <a:off x="228600" y="101473"/>
            <a:ext cx="7206927"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Then…</a:t>
            </a:r>
            <a:r>
              <a:rPr lang="en-US" sz="2800" dirty="0">
                <a:solidFill>
                  <a:schemeClr val="bg1"/>
                </a:solidFill>
                <a:latin typeface="Century Gothic" panose="020B0502020202020204" pitchFamily="34" charset="0"/>
              </a:rPr>
              <a:t>then</a:t>
            </a:r>
          </a:p>
        </p:txBody>
      </p:sp>
      <p:sp>
        <p:nvSpPr>
          <p:cNvPr id="6" name="TextBox 5">
            <a:extLst>
              <a:ext uri="{FF2B5EF4-FFF2-40B4-BE49-F238E27FC236}">
                <a16:creationId xmlns:a16="http://schemas.microsoft.com/office/drawing/2014/main" xmlns="" id="{34EBBF6F-12A3-4FA2-8501-4ED283403CA6}"/>
              </a:ext>
            </a:extLst>
          </p:cNvPr>
          <p:cNvSpPr txBox="1"/>
          <p:nvPr/>
        </p:nvSpPr>
        <p:spPr>
          <a:xfrm>
            <a:off x="228600" y="6233309"/>
            <a:ext cx="4495800" cy="369332"/>
          </a:xfrm>
          <a:prstGeom prst="rect">
            <a:avLst/>
          </a:prstGeom>
          <a:noFill/>
        </p:spPr>
        <p:txBody>
          <a:bodyPr wrap="square" rtlCol="0">
            <a:spAutoFit/>
          </a:bodyPr>
          <a:lstStyle/>
          <a:p>
            <a:r>
              <a:rPr lang="en-US" dirty="0"/>
              <a:t>Arthur Radebough, 1950’s Illustrator</a:t>
            </a:r>
          </a:p>
        </p:txBody>
      </p:sp>
    </p:spTree>
    <p:extLst>
      <p:ext uri="{BB962C8B-B14F-4D97-AF65-F5344CB8AC3E}">
        <p14:creationId xmlns:p14="http://schemas.microsoft.com/office/powerpoint/2010/main" val="19442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evice&#10;&#10;Description automatically generated">
            <a:extLst>
              <a:ext uri="{FF2B5EF4-FFF2-40B4-BE49-F238E27FC236}">
                <a16:creationId xmlns:a16="http://schemas.microsoft.com/office/drawing/2014/main" xmlns="" id="{9AA0375F-D28B-4D87-9D19-AD1C03DE1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0" y="101473"/>
            <a:ext cx="9448800" cy="6747034"/>
          </a:xfrm>
          <a:prstGeom prst="rect">
            <a:avLst/>
          </a:prstGeom>
        </p:spPr>
      </p:pic>
      <p:pic>
        <p:nvPicPr>
          <p:cNvPr id="6" name="Picture 5" descr="A picture containing indoor, wall, floor, cabinet&#10;&#10;Description automatically generated">
            <a:extLst>
              <a:ext uri="{FF2B5EF4-FFF2-40B4-BE49-F238E27FC236}">
                <a16:creationId xmlns:a16="http://schemas.microsoft.com/office/drawing/2014/main" xmlns="" id="{11F529FF-2314-48C7-8F08-C8FE0F5AFE46}"/>
              </a:ext>
            </a:extLst>
          </p:cNvPr>
          <p:cNvPicPr>
            <a:picLocks noChangeAspect="1"/>
          </p:cNvPicPr>
          <p:nvPr/>
        </p:nvPicPr>
        <p:blipFill rotWithShape="1">
          <a:blip r:embed="rId4">
            <a:extLst>
              <a:ext uri="{28A0092B-C50C-407E-A947-70E740481C1C}">
                <a14:useLocalDpi xmlns:a14="http://schemas.microsoft.com/office/drawing/2010/main" val="0"/>
              </a:ext>
            </a:extLst>
          </a:blip>
          <a:srcRect t="24456" b="13872"/>
          <a:stretch/>
        </p:blipFill>
        <p:spPr>
          <a:xfrm>
            <a:off x="12700" y="726164"/>
            <a:ext cx="12268200" cy="5674635"/>
          </a:xfrm>
          <a:prstGeom prst="rect">
            <a:avLst/>
          </a:prstGeom>
        </p:spPr>
      </p:pic>
      <p:cxnSp>
        <p:nvCxnSpPr>
          <p:cNvPr id="2" name="Straight Connector 1"/>
          <p:cNvCxnSpPr/>
          <p:nvPr/>
        </p:nvCxnSpPr>
        <p:spPr>
          <a:xfrm>
            <a:off x="5639" y="0"/>
            <a:ext cx="1218072"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D1C1253A-BB78-4AB5-8445-799D651ADFEF}"/>
              </a:ext>
            </a:extLst>
          </p:cNvPr>
          <p:cNvSpPr txBox="1"/>
          <p:nvPr/>
        </p:nvSpPr>
        <p:spPr>
          <a:xfrm>
            <a:off x="228600" y="101473"/>
            <a:ext cx="7206927"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Now…</a:t>
            </a:r>
            <a:endParaRPr lang="en-US" sz="2800"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xmlns="" id="{AA4FE6A3-CF37-4942-9E69-787FE0CFDA60}"/>
              </a:ext>
            </a:extLst>
          </p:cNvPr>
          <p:cNvSpPr txBox="1"/>
          <p:nvPr/>
        </p:nvSpPr>
        <p:spPr>
          <a:xfrm>
            <a:off x="7463830" y="6047601"/>
            <a:ext cx="4648200" cy="276999"/>
          </a:xfrm>
          <a:prstGeom prst="rect">
            <a:avLst/>
          </a:prstGeom>
          <a:noFill/>
        </p:spPr>
        <p:txBody>
          <a:bodyPr wrap="square" rtlCol="0">
            <a:spAutoFit/>
          </a:bodyPr>
          <a:lstStyle/>
          <a:p>
            <a:pPr algn="r"/>
            <a:r>
              <a:rPr lang="en-US" sz="1200" b="1" i="1" dirty="0">
                <a:solidFill>
                  <a:schemeClr val="accent2"/>
                </a:solidFill>
              </a:rPr>
              <a:t>Emory University Proton Therapy Center</a:t>
            </a:r>
          </a:p>
        </p:txBody>
      </p:sp>
    </p:spTree>
    <p:extLst>
      <p:ext uri="{BB962C8B-B14F-4D97-AF65-F5344CB8AC3E}">
        <p14:creationId xmlns:p14="http://schemas.microsoft.com/office/powerpoint/2010/main" val="241729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BBE8D91-63AA-46FE-AAF4-61B844E6F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5269"/>
            <a:ext cx="12192000" cy="7953375"/>
          </a:xfrm>
          <a:prstGeom prst="rect">
            <a:avLst/>
          </a:prstGeom>
        </p:spPr>
      </p:pic>
      <p:sp>
        <p:nvSpPr>
          <p:cNvPr id="4" name="TextBox 3">
            <a:extLst>
              <a:ext uri="{FF2B5EF4-FFF2-40B4-BE49-F238E27FC236}">
                <a16:creationId xmlns:a16="http://schemas.microsoft.com/office/drawing/2014/main" xmlns="" id="{257C7D94-CB33-4A05-B645-AFB39D230BDA}"/>
              </a:ext>
            </a:extLst>
          </p:cNvPr>
          <p:cNvSpPr txBox="1"/>
          <p:nvPr/>
        </p:nvSpPr>
        <p:spPr>
          <a:xfrm>
            <a:off x="228600" y="101473"/>
            <a:ext cx="7206927"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Then…</a:t>
            </a:r>
            <a:endParaRPr lang="en-US"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CD85F723-D630-4F23-824B-41F4C6E63439}"/>
              </a:ext>
            </a:extLst>
          </p:cNvPr>
          <p:cNvSpPr txBox="1"/>
          <p:nvPr/>
        </p:nvSpPr>
        <p:spPr>
          <a:xfrm>
            <a:off x="8001000" y="6458188"/>
            <a:ext cx="4495800" cy="369332"/>
          </a:xfrm>
          <a:prstGeom prst="rect">
            <a:avLst/>
          </a:prstGeom>
          <a:noFill/>
        </p:spPr>
        <p:txBody>
          <a:bodyPr wrap="square" rtlCol="0">
            <a:spAutoFit/>
          </a:bodyPr>
          <a:lstStyle/>
          <a:p>
            <a:r>
              <a:rPr lang="en-US" dirty="0"/>
              <a:t>Arthur Radebough, 1950’s Illustrator</a:t>
            </a:r>
          </a:p>
        </p:txBody>
      </p:sp>
    </p:spTree>
    <p:extLst>
      <p:ext uri="{BB962C8B-B14F-4D97-AF65-F5344CB8AC3E}">
        <p14:creationId xmlns:p14="http://schemas.microsoft.com/office/powerpoint/2010/main" val="357047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1D5297-89F4-4C31-BE65-2C250FA1AAB0}"/>
              </a:ext>
            </a:extLst>
          </p:cNvPr>
          <p:cNvPicPr>
            <a:picLocks noChangeAspect="1"/>
          </p:cNvPicPr>
          <p:nvPr/>
        </p:nvPicPr>
        <p:blipFill rotWithShape="1">
          <a:blip r:embed="rId3">
            <a:extLst>
              <a:ext uri="{28A0092B-C50C-407E-A947-70E740481C1C}">
                <a14:useLocalDpi xmlns:a14="http://schemas.microsoft.com/office/drawing/2010/main" val="0"/>
              </a:ext>
            </a:extLst>
          </a:blip>
          <a:srcRect t="2578"/>
          <a:stretch/>
        </p:blipFill>
        <p:spPr>
          <a:xfrm>
            <a:off x="-1249" y="-76200"/>
            <a:ext cx="14334836" cy="7200900"/>
          </a:xfrm>
          <a:prstGeom prst="rect">
            <a:avLst/>
          </a:prstGeom>
        </p:spPr>
      </p:pic>
      <p:sp>
        <p:nvSpPr>
          <p:cNvPr id="5" name="TextBox 4">
            <a:extLst>
              <a:ext uri="{FF2B5EF4-FFF2-40B4-BE49-F238E27FC236}">
                <a16:creationId xmlns:a16="http://schemas.microsoft.com/office/drawing/2014/main" xmlns="" id="{5BB47C74-06F9-42A2-90EE-5B76162EAAD8}"/>
              </a:ext>
            </a:extLst>
          </p:cNvPr>
          <p:cNvSpPr txBox="1"/>
          <p:nvPr/>
        </p:nvSpPr>
        <p:spPr>
          <a:xfrm>
            <a:off x="381000" y="253873"/>
            <a:ext cx="7206927"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Now…</a:t>
            </a:r>
            <a:endParaRPr lang="en-US"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94047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A5E07E35-BD58-4AC3-8F1D-AE7AB31BDDE3}"/>
              </a:ext>
            </a:extLst>
          </p:cNvPr>
          <p:cNvSpPr/>
          <p:nvPr/>
        </p:nvSpPr>
        <p:spPr>
          <a:xfrm>
            <a:off x="6629400" y="1034465"/>
            <a:ext cx="5131726" cy="5137733"/>
          </a:xfrm>
          <a:prstGeom prst="ellipse">
            <a:avLst/>
          </a:prstGeom>
          <a:solidFill>
            <a:schemeClr val="accent3">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10" name="Oval 9">
            <a:extLst>
              <a:ext uri="{FF2B5EF4-FFF2-40B4-BE49-F238E27FC236}">
                <a16:creationId xmlns:a16="http://schemas.microsoft.com/office/drawing/2014/main" xmlns="" id="{75550FE7-069C-40C7-AC4A-90F87F94C779}"/>
              </a:ext>
            </a:extLst>
          </p:cNvPr>
          <p:cNvSpPr/>
          <p:nvPr/>
        </p:nvSpPr>
        <p:spPr>
          <a:xfrm>
            <a:off x="583272" y="1034465"/>
            <a:ext cx="5131728" cy="5137735"/>
          </a:xfrm>
          <a:prstGeom prst="ellipse">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5" name="TextBox 4">
            <a:extLst>
              <a:ext uri="{FF2B5EF4-FFF2-40B4-BE49-F238E27FC236}">
                <a16:creationId xmlns:a16="http://schemas.microsoft.com/office/drawing/2014/main" xmlns="" id="{B2A141BC-322C-4DD4-9DF7-D6CC4DA6983B}"/>
              </a:ext>
            </a:extLst>
          </p:cNvPr>
          <p:cNvSpPr txBox="1"/>
          <p:nvPr/>
        </p:nvSpPr>
        <p:spPr>
          <a:xfrm>
            <a:off x="481187" y="407012"/>
            <a:ext cx="8153400"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Then…</a:t>
            </a:r>
          </a:p>
        </p:txBody>
      </p:sp>
      <p:sp>
        <p:nvSpPr>
          <p:cNvPr id="6" name="TextBox 5">
            <a:extLst>
              <a:ext uri="{FF2B5EF4-FFF2-40B4-BE49-F238E27FC236}">
                <a16:creationId xmlns:a16="http://schemas.microsoft.com/office/drawing/2014/main" xmlns="" id="{8D5D61C2-EC3D-47C9-B15D-EB7B1A1992D6}"/>
              </a:ext>
            </a:extLst>
          </p:cNvPr>
          <p:cNvSpPr txBox="1"/>
          <p:nvPr/>
        </p:nvSpPr>
        <p:spPr>
          <a:xfrm>
            <a:off x="7772400" y="3286780"/>
            <a:ext cx="2900624" cy="523220"/>
          </a:xfrm>
          <a:prstGeom prst="rect">
            <a:avLst/>
          </a:prstGeom>
          <a:noFill/>
        </p:spPr>
        <p:txBody>
          <a:bodyPr wrap="square" rtlCol="0">
            <a:spAutoFit/>
          </a:bodyPr>
          <a:lstStyle/>
          <a:p>
            <a:pPr algn="ctr"/>
            <a:r>
              <a:rPr lang="en-US" sz="2800" b="1" dirty="0">
                <a:solidFill>
                  <a:srgbClr val="ED7000"/>
                </a:solidFill>
              </a:rPr>
              <a:t>Technology</a:t>
            </a:r>
          </a:p>
        </p:txBody>
      </p:sp>
      <p:sp>
        <p:nvSpPr>
          <p:cNvPr id="9" name="TextBox 8">
            <a:extLst>
              <a:ext uri="{FF2B5EF4-FFF2-40B4-BE49-F238E27FC236}">
                <a16:creationId xmlns:a16="http://schemas.microsoft.com/office/drawing/2014/main" xmlns="" id="{239320DA-1647-40F1-83A2-A1CA3274DA26}"/>
              </a:ext>
            </a:extLst>
          </p:cNvPr>
          <p:cNvSpPr txBox="1"/>
          <p:nvPr/>
        </p:nvSpPr>
        <p:spPr>
          <a:xfrm>
            <a:off x="1928820" y="3122537"/>
            <a:ext cx="2414580" cy="954107"/>
          </a:xfrm>
          <a:prstGeom prst="rect">
            <a:avLst/>
          </a:prstGeom>
          <a:noFill/>
        </p:spPr>
        <p:txBody>
          <a:bodyPr wrap="square" rtlCol="0">
            <a:spAutoFit/>
          </a:bodyPr>
          <a:lstStyle/>
          <a:p>
            <a:pPr algn="ctr"/>
            <a:r>
              <a:rPr lang="en-US" sz="2800" b="1" dirty="0">
                <a:solidFill>
                  <a:srgbClr val="ED7000"/>
                </a:solidFill>
              </a:rPr>
              <a:t>Facility Master Plan</a:t>
            </a:r>
          </a:p>
        </p:txBody>
      </p:sp>
    </p:spTree>
    <p:extLst>
      <p:ext uri="{BB962C8B-B14F-4D97-AF65-F5344CB8AC3E}">
        <p14:creationId xmlns:p14="http://schemas.microsoft.com/office/powerpoint/2010/main" val="3410629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A5E07E35-BD58-4AC3-8F1D-AE7AB31BDDE3}"/>
              </a:ext>
            </a:extLst>
          </p:cNvPr>
          <p:cNvSpPr/>
          <p:nvPr/>
        </p:nvSpPr>
        <p:spPr>
          <a:xfrm>
            <a:off x="5079074" y="1034465"/>
            <a:ext cx="5131726" cy="5137733"/>
          </a:xfrm>
          <a:prstGeom prst="ellipse">
            <a:avLst/>
          </a:prstGeom>
          <a:solidFill>
            <a:schemeClr val="accent3">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10" name="Oval 9">
            <a:extLst>
              <a:ext uri="{FF2B5EF4-FFF2-40B4-BE49-F238E27FC236}">
                <a16:creationId xmlns:a16="http://schemas.microsoft.com/office/drawing/2014/main" xmlns="" id="{75550FE7-069C-40C7-AC4A-90F87F94C779}"/>
              </a:ext>
            </a:extLst>
          </p:cNvPr>
          <p:cNvSpPr/>
          <p:nvPr/>
        </p:nvSpPr>
        <p:spPr>
          <a:xfrm>
            <a:off x="2052722" y="1034465"/>
            <a:ext cx="5131728" cy="5137735"/>
          </a:xfrm>
          <a:prstGeom prst="ellipse">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5" name="TextBox 4">
            <a:extLst>
              <a:ext uri="{FF2B5EF4-FFF2-40B4-BE49-F238E27FC236}">
                <a16:creationId xmlns:a16="http://schemas.microsoft.com/office/drawing/2014/main" xmlns="" id="{B2A141BC-322C-4DD4-9DF7-D6CC4DA6983B}"/>
              </a:ext>
            </a:extLst>
          </p:cNvPr>
          <p:cNvSpPr txBox="1"/>
          <p:nvPr/>
        </p:nvSpPr>
        <p:spPr>
          <a:xfrm>
            <a:off x="481187" y="407012"/>
            <a:ext cx="8153400"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Now…</a:t>
            </a:r>
          </a:p>
        </p:txBody>
      </p:sp>
      <p:sp>
        <p:nvSpPr>
          <p:cNvPr id="6" name="TextBox 5">
            <a:extLst>
              <a:ext uri="{FF2B5EF4-FFF2-40B4-BE49-F238E27FC236}">
                <a16:creationId xmlns:a16="http://schemas.microsoft.com/office/drawing/2014/main" xmlns="" id="{8D5D61C2-EC3D-47C9-B15D-EB7B1A1992D6}"/>
              </a:ext>
            </a:extLst>
          </p:cNvPr>
          <p:cNvSpPr txBox="1"/>
          <p:nvPr/>
        </p:nvSpPr>
        <p:spPr>
          <a:xfrm>
            <a:off x="7083476" y="3126277"/>
            <a:ext cx="2900624" cy="954107"/>
          </a:xfrm>
          <a:prstGeom prst="rect">
            <a:avLst/>
          </a:prstGeom>
          <a:noFill/>
        </p:spPr>
        <p:txBody>
          <a:bodyPr wrap="square" rtlCol="0">
            <a:spAutoFit/>
          </a:bodyPr>
          <a:lstStyle/>
          <a:p>
            <a:pPr algn="ctr"/>
            <a:r>
              <a:rPr lang="en-US" sz="2800" b="1" dirty="0">
                <a:solidFill>
                  <a:srgbClr val="ED7000"/>
                </a:solidFill>
              </a:rPr>
              <a:t>Technology Master Plan</a:t>
            </a:r>
          </a:p>
        </p:txBody>
      </p:sp>
      <p:sp>
        <p:nvSpPr>
          <p:cNvPr id="9" name="TextBox 8">
            <a:extLst>
              <a:ext uri="{FF2B5EF4-FFF2-40B4-BE49-F238E27FC236}">
                <a16:creationId xmlns:a16="http://schemas.microsoft.com/office/drawing/2014/main" xmlns="" id="{239320DA-1647-40F1-83A2-A1CA3274DA26}"/>
              </a:ext>
            </a:extLst>
          </p:cNvPr>
          <p:cNvSpPr txBox="1"/>
          <p:nvPr/>
        </p:nvSpPr>
        <p:spPr>
          <a:xfrm>
            <a:off x="2359694" y="3110850"/>
            <a:ext cx="2414580" cy="954107"/>
          </a:xfrm>
          <a:prstGeom prst="rect">
            <a:avLst/>
          </a:prstGeom>
          <a:noFill/>
        </p:spPr>
        <p:txBody>
          <a:bodyPr wrap="square" rtlCol="0">
            <a:spAutoFit/>
          </a:bodyPr>
          <a:lstStyle/>
          <a:p>
            <a:pPr algn="ctr"/>
            <a:r>
              <a:rPr lang="en-US" sz="2800" b="1" dirty="0">
                <a:solidFill>
                  <a:srgbClr val="ED7000"/>
                </a:solidFill>
              </a:rPr>
              <a:t>Facility Master Plan</a:t>
            </a:r>
          </a:p>
        </p:txBody>
      </p:sp>
    </p:spTree>
    <p:extLst>
      <p:ext uri="{BB962C8B-B14F-4D97-AF65-F5344CB8AC3E}">
        <p14:creationId xmlns:p14="http://schemas.microsoft.com/office/powerpoint/2010/main" val="1026775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A5E07E35-BD58-4AC3-8F1D-AE7AB31BDDE3}"/>
              </a:ext>
            </a:extLst>
          </p:cNvPr>
          <p:cNvSpPr/>
          <p:nvPr/>
        </p:nvSpPr>
        <p:spPr>
          <a:xfrm>
            <a:off x="5079074" y="1034465"/>
            <a:ext cx="5131726" cy="5137733"/>
          </a:xfrm>
          <a:prstGeom prst="ellipse">
            <a:avLst/>
          </a:prstGeom>
          <a:solidFill>
            <a:schemeClr val="accent3">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10" name="Oval 9">
            <a:extLst>
              <a:ext uri="{FF2B5EF4-FFF2-40B4-BE49-F238E27FC236}">
                <a16:creationId xmlns:a16="http://schemas.microsoft.com/office/drawing/2014/main" xmlns="" id="{75550FE7-069C-40C7-AC4A-90F87F94C779}"/>
              </a:ext>
            </a:extLst>
          </p:cNvPr>
          <p:cNvSpPr/>
          <p:nvPr/>
        </p:nvSpPr>
        <p:spPr>
          <a:xfrm>
            <a:off x="2052722" y="1034465"/>
            <a:ext cx="5131728" cy="5137735"/>
          </a:xfrm>
          <a:prstGeom prst="ellipse">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5" name="TextBox 4">
            <a:extLst>
              <a:ext uri="{FF2B5EF4-FFF2-40B4-BE49-F238E27FC236}">
                <a16:creationId xmlns:a16="http://schemas.microsoft.com/office/drawing/2014/main" xmlns="" id="{B2A141BC-322C-4DD4-9DF7-D6CC4DA6983B}"/>
              </a:ext>
            </a:extLst>
          </p:cNvPr>
          <p:cNvSpPr txBox="1"/>
          <p:nvPr/>
        </p:nvSpPr>
        <p:spPr>
          <a:xfrm>
            <a:off x="481187" y="407012"/>
            <a:ext cx="8153400" cy="523220"/>
          </a:xfrm>
          <a:prstGeom prst="rect">
            <a:avLst/>
          </a:prstGeom>
          <a:noFill/>
        </p:spPr>
        <p:txBody>
          <a:bodyPr wrap="square" rtlCol="0">
            <a:spAutoFit/>
          </a:bodyPr>
          <a:lstStyle/>
          <a:p>
            <a:r>
              <a:rPr lang="en-US" sz="2800" b="1" dirty="0">
                <a:solidFill>
                  <a:srgbClr val="ED7000"/>
                </a:solidFill>
                <a:latin typeface="Century Gothic" panose="020B0502020202020204" pitchFamily="34" charset="0"/>
              </a:rPr>
              <a:t>Now…</a:t>
            </a:r>
          </a:p>
        </p:txBody>
      </p:sp>
      <p:sp>
        <p:nvSpPr>
          <p:cNvPr id="6" name="TextBox 5">
            <a:extLst>
              <a:ext uri="{FF2B5EF4-FFF2-40B4-BE49-F238E27FC236}">
                <a16:creationId xmlns:a16="http://schemas.microsoft.com/office/drawing/2014/main" xmlns="" id="{8D5D61C2-EC3D-47C9-B15D-EB7B1A1992D6}"/>
              </a:ext>
            </a:extLst>
          </p:cNvPr>
          <p:cNvSpPr txBox="1"/>
          <p:nvPr/>
        </p:nvSpPr>
        <p:spPr>
          <a:xfrm>
            <a:off x="7083476" y="3126277"/>
            <a:ext cx="2900624" cy="954107"/>
          </a:xfrm>
          <a:prstGeom prst="rect">
            <a:avLst/>
          </a:prstGeom>
          <a:noFill/>
        </p:spPr>
        <p:txBody>
          <a:bodyPr wrap="square" rtlCol="0">
            <a:spAutoFit/>
          </a:bodyPr>
          <a:lstStyle/>
          <a:p>
            <a:pPr algn="ctr"/>
            <a:r>
              <a:rPr lang="en-US" sz="2800" b="1" dirty="0">
                <a:solidFill>
                  <a:srgbClr val="ED7000"/>
                </a:solidFill>
              </a:rPr>
              <a:t>Technology Master Plan</a:t>
            </a:r>
          </a:p>
        </p:txBody>
      </p:sp>
      <p:sp>
        <p:nvSpPr>
          <p:cNvPr id="9" name="TextBox 8">
            <a:extLst>
              <a:ext uri="{FF2B5EF4-FFF2-40B4-BE49-F238E27FC236}">
                <a16:creationId xmlns:a16="http://schemas.microsoft.com/office/drawing/2014/main" xmlns="" id="{239320DA-1647-40F1-83A2-A1CA3274DA26}"/>
              </a:ext>
            </a:extLst>
          </p:cNvPr>
          <p:cNvSpPr txBox="1"/>
          <p:nvPr/>
        </p:nvSpPr>
        <p:spPr>
          <a:xfrm>
            <a:off x="2359694" y="3110850"/>
            <a:ext cx="2414580" cy="954107"/>
          </a:xfrm>
          <a:prstGeom prst="rect">
            <a:avLst/>
          </a:prstGeom>
          <a:noFill/>
        </p:spPr>
        <p:txBody>
          <a:bodyPr wrap="square" rtlCol="0">
            <a:spAutoFit/>
          </a:bodyPr>
          <a:lstStyle/>
          <a:p>
            <a:pPr algn="ctr"/>
            <a:r>
              <a:rPr lang="en-US" sz="2800" b="1" dirty="0">
                <a:solidFill>
                  <a:srgbClr val="ED7000"/>
                </a:solidFill>
              </a:rPr>
              <a:t>Facility Master Plan</a:t>
            </a:r>
          </a:p>
        </p:txBody>
      </p:sp>
      <p:sp>
        <p:nvSpPr>
          <p:cNvPr id="2" name="TextBox 1">
            <a:extLst>
              <a:ext uri="{FF2B5EF4-FFF2-40B4-BE49-F238E27FC236}">
                <a16:creationId xmlns:a16="http://schemas.microsoft.com/office/drawing/2014/main" xmlns="" id="{F2BC3A18-757B-493A-9A2B-9702991A6E43}"/>
              </a:ext>
            </a:extLst>
          </p:cNvPr>
          <p:cNvSpPr txBox="1"/>
          <p:nvPr/>
        </p:nvSpPr>
        <p:spPr>
          <a:xfrm>
            <a:off x="4418575" y="2587667"/>
            <a:ext cx="3310463" cy="2031325"/>
          </a:xfrm>
          <a:prstGeom prst="rect">
            <a:avLst/>
          </a:prstGeom>
          <a:noFill/>
        </p:spPr>
        <p:txBody>
          <a:bodyPr wrap="square" rtlCol="0">
            <a:spAutoFit/>
          </a:bodyPr>
          <a:lstStyle/>
          <a:p>
            <a:pPr algn="ctr"/>
            <a:r>
              <a:rPr lang="en-US" dirty="0"/>
              <a:t>Equipment</a:t>
            </a:r>
          </a:p>
          <a:p>
            <a:pPr algn="ctr"/>
            <a:endParaRPr lang="en-US" dirty="0"/>
          </a:p>
          <a:p>
            <a:pPr algn="ctr"/>
            <a:r>
              <a:rPr lang="en-US" dirty="0"/>
              <a:t>Infrastructure</a:t>
            </a:r>
          </a:p>
          <a:p>
            <a:pPr algn="ctr"/>
            <a:endParaRPr lang="en-US" dirty="0"/>
          </a:p>
          <a:p>
            <a:pPr algn="ctr"/>
            <a:r>
              <a:rPr lang="en-US" dirty="0"/>
              <a:t>User Experience</a:t>
            </a:r>
          </a:p>
          <a:p>
            <a:pPr algn="ctr"/>
            <a:endParaRPr lang="en-US" dirty="0"/>
          </a:p>
          <a:p>
            <a:pPr algn="ctr"/>
            <a:r>
              <a:rPr lang="en-US" dirty="0"/>
              <a:t>Operations</a:t>
            </a:r>
          </a:p>
        </p:txBody>
      </p:sp>
    </p:spTree>
    <p:extLst>
      <p:ext uri="{BB962C8B-B14F-4D97-AF65-F5344CB8AC3E}">
        <p14:creationId xmlns:p14="http://schemas.microsoft.com/office/powerpoint/2010/main" val="3748192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8104C37B-EC3F-4ED4-A1FB-44B1E4AC6577}"/>
              </a:ext>
            </a:extLst>
          </p:cNvPr>
          <p:cNvSpPr/>
          <p:nvPr/>
        </p:nvSpPr>
        <p:spPr>
          <a:xfrm>
            <a:off x="9777876" y="3795165"/>
            <a:ext cx="542166" cy="60690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3" action="ppaction://hlinksldjump"/>
            <a:extLst>
              <a:ext uri="{FF2B5EF4-FFF2-40B4-BE49-F238E27FC236}">
                <a16:creationId xmlns:a16="http://schemas.microsoft.com/office/drawing/2014/main" xmlns="" id="{68FFB292-0025-4BAE-92CF-C2AA47B2C1BF}"/>
              </a:ext>
            </a:extLst>
          </p:cNvPr>
          <p:cNvSpPr/>
          <p:nvPr/>
        </p:nvSpPr>
        <p:spPr>
          <a:xfrm>
            <a:off x="9777876" y="3900361"/>
            <a:ext cx="542166" cy="501706"/>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hlinkClick r:id="rId3" action="ppaction://hlinksldjump"/>
            <a:extLst>
              <a:ext uri="{FF2B5EF4-FFF2-40B4-BE49-F238E27FC236}">
                <a16:creationId xmlns:a16="http://schemas.microsoft.com/office/drawing/2014/main" xmlns="" id="{DD5F39ED-569C-41DD-A7EE-BDE0CB4506A4}"/>
              </a:ext>
            </a:extLst>
          </p:cNvPr>
          <p:cNvSpPr/>
          <p:nvPr/>
        </p:nvSpPr>
        <p:spPr>
          <a:xfrm>
            <a:off x="8321309" y="2476162"/>
            <a:ext cx="542166" cy="582627"/>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3" action="ppaction://hlinksldjump"/>
            <a:extLst>
              <a:ext uri="{FF2B5EF4-FFF2-40B4-BE49-F238E27FC236}">
                <a16:creationId xmlns:a16="http://schemas.microsoft.com/office/drawing/2014/main" xmlns="" id="{0115BF3A-079D-456E-97B5-9EF1AABDEF4A}"/>
              </a:ext>
            </a:extLst>
          </p:cNvPr>
          <p:cNvSpPr/>
          <p:nvPr/>
        </p:nvSpPr>
        <p:spPr>
          <a:xfrm>
            <a:off x="9806198" y="323681"/>
            <a:ext cx="485522" cy="501706"/>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3" action="ppaction://hlinksldjump"/>
            <a:extLst>
              <a:ext uri="{FF2B5EF4-FFF2-40B4-BE49-F238E27FC236}">
                <a16:creationId xmlns:a16="http://schemas.microsoft.com/office/drawing/2014/main" xmlns="" id="{4C5CA8CA-97EB-42A0-B1C5-5CD9F40B90AA}"/>
              </a:ext>
            </a:extLst>
          </p:cNvPr>
          <p:cNvSpPr/>
          <p:nvPr/>
        </p:nvSpPr>
        <p:spPr>
          <a:xfrm>
            <a:off x="7169065" y="1100516"/>
            <a:ext cx="509798" cy="453154"/>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3" action="ppaction://hlinksldjump"/>
            <a:extLst>
              <a:ext uri="{FF2B5EF4-FFF2-40B4-BE49-F238E27FC236}">
                <a16:creationId xmlns:a16="http://schemas.microsoft.com/office/drawing/2014/main" xmlns="" id="{5188880E-95D6-4437-8C74-FE58C9B3E0F3}"/>
              </a:ext>
            </a:extLst>
          </p:cNvPr>
          <p:cNvSpPr/>
          <p:nvPr/>
        </p:nvSpPr>
        <p:spPr>
          <a:xfrm>
            <a:off x="8555978" y="347957"/>
            <a:ext cx="647363" cy="582627"/>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3" action="ppaction://hlinksldjump"/>
            <a:extLst>
              <a:ext uri="{FF2B5EF4-FFF2-40B4-BE49-F238E27FC236}">
                <a16:creationId xmlns:a16="http://schemas.microsoft.com/office/drawing/2014/main" xmlns="" id="{22ECE6FD-8C63-4ABD-9784-1F805B99DFD8}"/>
              </a:ext>
            </a:extLst>
          </p:cNvPr>
          <p:cNvSpPr/>
          <p:nvPr/>
        </p:nvSpPr>
        <p:spPr>
          <a:xfrm>
            <a:off x="6309090" y="695671"/>
            <a:ext cx="485522" cy="453154"/>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3" action="ppaction://hlinksldjump"/>
            <a:extLst>
              <a:ext uri="{FF2B5EF4-FFF2-40B4-BE49-F238E27FC236}">
                <a16:creationId xmlns:a16="http://schemas.microsoft.com/office/drawing/2014/main" xmlns="" id="{FAB7F520-1D6F-40FC-8B9B-EFBADEDB1252}"/>
              </a:ext>
            </a:extLst>
          </p:cNvPr>
          <p:cNvSpPr/>
          <p:nvPr/>
        </p:nvSpPr>
        <p:spPr>
          <a:xfrm>
            <a:off x="7443324" y="2281953"/>
            <a:ext cx="542166" cy="501706"/>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3" action="ppaction://hlinksldjump"/>
            <a:extLst>
              <a:ext uri="{FF2B5EF4-FFF2-40B4-BE49-F238E27FC236}">
                <a16:creationId xmlns:a16="http://schemas.microsoft.com/office/drawing/2014/main" xmlns="" id="{47CBA736-4E1E-48F3-89D4-0C163E1B1F58}"/>
              </a:ext>
            </a:extLst>
          </p:cNvPr>
          <p:cNvSpPr/>
          <p:nvPr/>
        </p:nvSpPr>
        <p:spPr>
          <a:xfrm>
            <a:off x="4818807" y="2031100"/>
            <a:ext cx="639271" cy="501706"/>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3" action="ppaction://hlinksldjump"/>
            <a:extLst>
              <a:ext uri="{FF2B5EF4-FFF2-40B4-BE49-F238E27FC236}">
                <a16:creationId xmlns:a16="http://schemas.microsoft.com/office/drawing/2014/main" xmlns="" id="{9270FEA7-C7A6-4300-91AD-6C6018FB6C5F}"/>
              </a:ext>
            </a:extLst>
          </p:cNvPr>
          <p:cNvSpPr/>
          <p:nvPr/>
        </p:nvSpPr>
        <p:spPr>
          <a:xfrm>
            <a:off x="4072991" y="32367"/>
            <a:ext cx="639271" cy="582627"/>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3" action="ppaction://hlinksldjump"/>
            <a:extLst>
              <a:ext uri="{FF2B5EF4-FFF2-40B4-BE49-F238E27FC236}">
                <a16:creationId xmlns:a16="http://schemas.microsoft.com/office/drawing/2014/main" xmlns="" id="{7C380498-B9B0-4EFC-88A1-863162BD1B99}"/>
              </a:ext>
            </a:extLst>
          </p:cNvPr>
          <p:cNvSpPr/>
          <p:nvPr/>
        </p:nvSpPr>
        <p:spPr>
          <a:xfrm>
            <a:off x="5409526" y="2411426"/>
            <a:ext cx="736375" cy="647363"/>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3" action="ppaction://hlinksldjump"/>
            <a:extLst>
              <a:ext uri="{FF2B5EF4-FFF2-40B4-BE49-F238E27FC236}">
                <a16:creationId xmlns:a16="http://schemas.microsoft.com/office/drawing/2014/main" xmlns="" id="{C5F7A9C6-626F-4674-927D-FC1E5BE1A435}"/>
              </a:ext>
            </a:extLst>
          </p:cNvPr>
          <p:cNvSpPr/>
          <p:nvPr/>
        </p:nvSpPr>
        <p:spPr>
          <a:xfrm>
            <a:off x="3265528" y="1229988"/>
            <a:ext cx="736375" cy="647363"/>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3" action="ppaction://hlinksldjump"/>
            <a:extLst>
              <a:ext uri="{FF2B5EF4-FFF2-40B4-BE49-F238E27FC236}">
                <a16:creationId xmlns:a16="http://schemas.microsoft.com/office/drawing/2014/main" xmlns="" id="{B0D2313F-3FB8-43C7-9E5C-75A2582DAFA1}"/>
              </a:ext>
            </a:extLst>
          </p:cNvPr>
          <p:cNvSpPr/>
          <p:nvPr/>
        </p:nvSpPr>
        <p:spPr>
          <a:xfrm>
            <a:off x="6811134" y="1707418"/>
            <a:ext cx="736375" cy="647363"/>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3" action="ppaction://hlinksldjump"/>
            <a:extLst>
              <a:ext uri="{FF2B5EF4-FFF2-40B4-BE49-F238E27FC236}">
                <a16:creationId xmlns:a16="http://schemas.microsoft.com/office/drawing/2014/main" xmlns="" id="{13919AD8-5111-4B8F-81F4-F5A804AEFA0E}"/>
              </a:ext>
            </a:extLst>
          </p:cNvPr>
          <p:cNvSpPr/>
          <p:nvPr/>
        </p:nvSpPr>
        <p:spPr>
          <a:xfrm>
            <a:off x="8863475" y="1561761"/>
            <a:ext cx="558350" cy="542168"/>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3" action="ppaction://hlinksldjump"/>
            <a:extLst>
              <a:ext uri="{FF2B5EF4-FFF2-40B4-BE49-F238E27FC236}">
                <a16:creationId xmlns:a16="http://schemas.microsoft.com/office/drawing/2014/main" xmlns="" id="{BC302620-28BC-4EDF-89D1-B1159101262F}"/>
              </a:ext>
            </a:extLst>
          </p:cNvPr>
          <p:cNvSpPr/>
          <p:nvPr/>
        </p:nvSpPr>
        <p:spPr>
          <a:xfrm>
            <a:off x="10481883" y="1950181"/>
            <a:ext cx="1100517" cy="1108608"/>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3" action="ppaction://hlinksldjump"/>
            <a:extLst>
              <a:ext uri="{FF2B5EF4-FFF2-40B4-BE49-F238E27FC236}">
                <a16:creationId xmlns:a16="http://schemas.microsoft.com/office/drawing/2014/main" xmlns="" id="{BD8D74B3-D0D9-449C-A3F2-7DB8CBE3315D}"/>
              </a:ext>
            </a:extLst>
          </p:cNvPr>
          <p:cNvSpPr/>
          <p:nvPr/>
        </p:nvSpPr>
        <p:spPr>
          <a:xfrm>
            <a:off x="4006064" y="1840939"/>
            <a:ext cx="706198" cy="647362"/>
          </a:xfrm>
          <a:prstGeom prst="ellipse">
            <a:avLst/>
          </a:prstGeom>
          <a:noFill/>
          <a:ln>
            <a:solidFill>
              <a:srgbClr val="ED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3D2C2C9C-E6A8-4254-9FBE-99F7C63AC5FE}"/>
              </a:ext>
            </a:extLst>
          </p:cNvPr>
          <p:cNvSpPr txBox="1"/>
          <p:nvPr/>
        </p:nvSpPr>
        <p:spPr>
          <a:xfrm>
            <a:off x="256242" y="457200"/>
            <a:ext cx="9497358" cy="584775"/>
          </a:xfrm>
          <a:prstGeom prst="rect">
            <a:avLst/>
          </a:prstGeom>
          <a:noFill/>
        </p:spPr>
        <p:txBody>
          <a:bodyPr wrap="square" rtlCol="0">
            <a:spAutoFit/>
          </a:bodyPr>
          <a:lstStyle/>
          <a:p>
            <a:r>
              <a:rPr lang="en-US" sz="3200" b="1" dirty="0">
                <a:solidFill>
                  <a:schemeClr val="tx2"/>
                </a:solidFill>
              </a:rPr>
              <a:t>Quiz</a:t>
            </a:r>
          </a:p>
        </p:txBody>
      </p:sp>
      <p:pic>
        <p:nvPicPr>
          <p:cNvPr id="3" name="Picture 2">
            <a:extLst>
              <a:ext uri="{FF2B5EF4-FFF2-40B4-BE49-F238E27FC236}">
                <a16:creationId xmlns:a16="http://schemas.microsoft.com/office/drawing/2014/main" xmlns="" id="{38AB63F1-9310-467A-831C-33D93C5280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0320" y="1810"/>
            <a:ext cx="9710395" cy="6856190"/>
          </a:xfrm>
          <a:prstGeom prst="rect">
            <a:avLst/>
          </a:prstGeom>
          <a:ln>
            <a:noFill/>
          </a:ln>
        </p:spPr>
      </p:pic>
      <p:sp>
        <p:nvSpPr>
          <p:cNvPr id="23" name="TextBox 22">
            <a:extLst>
              <a:ext uri="{FF2B5EF4-FFF2-40B4-BE49-F238E27FC236}">
                <a16:creationId xmlns:a16="http://schemas.microsoft.com/office/drawing/2014/main" xmlns="" id="{A1549F7F-5277-4DE2-849F-5F3ADB3F2D12}"/>
              </a:ext>
            </a:extLst>
          </p:cNvPr>
          <p:cNvSpPr txBox="1"/>
          <p:nvPr/>
        </p:nvSpPr>
        <p:spPr>
          <a:xfrm>
            <a:off x="402574" y="5200471"/>
            <a:ext cx="1941414" cy="1569660"/>
          </a:xfrm>
          <a:prstGeom prst="rect">
            <a:avLst/>
          </a:prstGeom>
          <a:noFill/>
          <a:ln>
            <a:noFill/>
          </a:ln>
        </p:spPr>
        <p:txBody>
          <a:bodyPr wrap="square" rtlCol="0">
            <a:spAutoFit/>
          </a:bodyPr>
          <a:lstStyle/>
          <a:p>
            <a:r>
              <a:rPr lang="en-US" sz="2400" dirty="0"/>
              <a:t>How many pieces of technology do you see?</a:t>
            </a:r>
          </a:p>
        </p:txBody>
      </p:sp>
    </p:spTree>
    <p:extLst>
      <p:ext uri="{BB962C8B-B14F-4D97-AF65-F5344CB8AC3E}">
        <p14:creationId xmlns:p14="http://schemas.microsoft.com/office/powerpoint/2010/main" val="48557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8" name="Google Shape;120;p30"/>
          <p:cNvSpPr txBox="1"/>
          <p:nvPr/>
        </p:nvSpPr>
        <p:spPr>
          <a:xfrm>
            <a:off x="531644" y="2140299"/>
            <a:ext cx="10384712" cy="3961192"/>
          </a:xfrm>
          <a:prstGeom prst="rect">
            <a:avLst/>
          </a:prstGeom>
          <a:noFill/>
          <a:ln>
            <a:noFill/>
          </a:ln>
        </p:spPr>
        <p:txBody>
          <a:bodyPr spcFirstLastPara="1" wrap="square" lIns="121900" tIns="60933" rIns="121900" bIns="60933" anchor="t" anchorCtr="0">
            <a:noAutofit/>
          </a:bodyPr>
          <a:lstStyle/>
          <a:p>
            <a:pPr>
              <a:lnSpc>
                <a:spcPct val="80000"/>
              </a:lnSpc>
              <a:buClr>
                <a:srgbClr val="000000"/>
              </a:buClr>
              <a:buSzPts val="2682"/>
            </a:pPr>
            <a:r>
              <a:rPr lang="en-US" sz="3733" b="1" dirty="0">
                <a:solidFill>
                  <a:schemeClr val="dk1"/>
                </a:solidFill>
                <a:latin typeface="Arial" panose="020B0604020202020204" pitchFamily="34" charset="0"/>
                <a:cs typeface="Arial" panose="020B0604020202020204" pitchFamily="34" charset="0"/>
                <a:sym typeface="Arial"/>
              </a:rPr>
              <a:t>From Ancillary to Essential: Technology’s Role in Healthcare Design and Operations</a:t>
            </a:r>
            <a:endParaRPr sz="3733" dirty="0">
              <a:latin typeface="Arial" panose="020B0604020202020204" pitchFamily="34" charset="0"/>
              <a:cs typeface="Arial" panose="020B0604020202020204" pitchFamily="34" charset="0"/>
            </a:endParaRPr>
          </a:p>
          <a:p>
            <a:pPr>
              <a:lnSpc>
                <a:spcPct val="80000"/>
              </a:lnSpc>
              <a:spcBef>
                <a:spcPts val="1600"/>
              </a:spcBef>
              <a:buClr>
                <a:srgbClr val="000000"/>
              </a:buClr>
              <a:buSzPts val="1572"/>
            </a:pPr>
            <a:endParaRPr sz="2096" dirty="0">
              <a:solidFill>
                <a:srgbClr val="0065B0"/>
              </a:solidFill>
              <a:latin typeface="Arial"/>
              <a:ea typeface="Arial"/>
              <a:cs typeface="Arial"/>
              <a:sym typeface="Arial"/>
            </a:endParaRPr>
          </a:p>
          <a:p>
            <a:pPr>
              <a:buClr>
                <a:srgbClr val="000000"/>
              </a:buClr>
              <a:buSzPts val="2127"/>
            </a:pPr>
            <a:endParaRPr lang="en-US" sz="2667" dirty="0">
              <a:solidFill>
                <a:schemeClr val="dk1"/>
              </a:solidFill>
              <a:latin typeface="Arial" panose="020B0604020202020204" pitchFamily="34" charset="0"/>
              <a:cs typeface="Arial" panose="020B0604020202020204" pitchFamily="34" charset="0"/>
              <a:sym typeface="Arial"/>
            </a:endParaRPr>
          </a:p>
          <a:p>
            <a:pPr>
              <a:buClr>
                <a:srgbClr val="000000"/>
              </a:buClr>
              <a:buSzPts val="2127"/>
            </a:pPr>
            <a:r>
              <a:rPr lang="en-US" sz="2667" dirty="0">
                <a:solidFill>
                  <a:schemeClr val="dk1"/>
                </a:solidFill>
                <a:latin typeface="Arial" panose="020B0604020202020204" pitchFamily="34" charset="0"/>
                <a:cs typeface="Arial" panose="020B0604020202020204" pitchFamily="34" charset="0"/>
                <a:sym typeface="Arial"/>
              </a:rPr>
              <a:t>March 12, 2019</a:t>
            </a:r>
          </a:p>
          <a:p>
            <a:pPr>
              <a:buClr>
                <a:srgbClr val="000000"/>
              </a:buClr>
              <a:buSzPts val="2127"/>
            </a:pPr>
            <a:r>
              <a:rPr lang="en-US" sz="2667" dirty="0">
                <a:solidFill>
                  <a:schemeClr val="dk1"/>
                </a:solidFill>
                <a:latin typeface="Arial" panose="020B0604020202020204" pitchFamily="34" charset="0"/>
                <a:cs typeface="Arial" panose="020B0604020202020204" pitchFamily="34" charset="0"/>
                <a:sym typeface="Arial"/>
              </a:rPr>
              <a:t>Liz Schmitz AIA, EDAC, LEED AP</a:t>
            </a:r>
          </a:p>
          <a:p>
            <a:pPr>
              <a:buClr>
                <a:srgbClr val="000000"/>
              </a:buClr>
              <a:buSzPts val="2127"/>
            </a:pPr>
            <a:r>
              <a:rPr lang="en-US" sz="2667" dirty="0">
                <a:solidFill>
                  <a:schemeClr val="dk1"/>
                </a:solidFill>
                <a:latin typeface="Arial" panose="020B0604020202020204" pitchFamily="34" charset="0"/>
                <a:cs typeface="Arial" panose="020B0604020202020204" pitchFamily="34" charset="0"/>
                <a:sym typeface="Arial"/>
              </a:rPr>
              <a:t>Stantec  </a:t>
            </a:r>
            <a:endParaRPr sz="2667"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DC3901A0-53FE-424B-9A2B-0A3501F3E2C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6455" y="3429001"/>
            <a:ext cx="2319867" cy="2341033"/>
          </a:xfrm>
          <a:prstGeom prst="rect">
            <a:avLst/>
          </a:prstGeom>
          <a:noFill/>
          <a:ln>
            <a:no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04800"/>
            <a:ext cx="3124200" cy="509249"/>
          </a:xfrm>
          <a:prstGeom prst="rect">
            <a:avLst/>
          </a:prstGeom>
        </p:spPr>
      </p:pic>
    </p:spTree>
    <p:extLst>
      <p:ext uri="{BB962C8B-B14F-4D97-AF65-F5344CB8AC3E}">
        <p14:creationId xmlns:p14="http://schemas.microsoft.com/office/powerpoint/2010/main" val="935508890"/>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007FFF6-EDBF-4334-8DD5-8300E6603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616339"/>
            <a:ext cx="7882966" cy="4346563"/>
          </a:xfrm>
          <a:prstGeom prst="rect">
            <a:avLst/>
          </a:prstGeom>
        </p:spPr>
      </p:pic>
      <p:sp>
        <p:nvSpPr>
          <p:cNvPr id="6" name="TextBox 5">
            <a:extLst>
              <a:ext uri="{FF2B5EF4-FFF2-40B4-BE49-F238E27FC236}">
                <a16:creationId xmlns:a16="http://schemas.microsoft.com/office/drawing/2014/main" xmlns="" id="{087550E9-C420-4F9D-9249-1DF466DCCC38}"/>
              </a:ext>
            </a:extLst>
          </p:cNvPr>
          <p:cNvSpPr txBox="1"/>
          <p:nvPr/>
        </p:nvSpPr>
        <p:spPr>
          <a:xfrm>
            <a:off x="256242" y="457200"/>
            <a:ext cx="9497358" cy="584775"/>
          </a:xfrm>
          <a:prstGeom prst="rect">
            <a:avLst/>
          </a:prstGeom>
          <a:noFill/>
        </p:spPr>
        <p:txBody>
          <a:bodyPr wrap="square" rtlCol="0">
            <a:spAutoFit/>
          </a:bodyPr>
          <a:lstStyle/>
          <a:p>
            <a:r>
              <a:rPr lang="en-US" sz="3200" b="1" dirty="0">
                <a:solidFill>
                  <a:schemeClr val="tx2"/>
                </a:solidFill>
              </a:rPr>
              <a:t>Technology from Three Perspectives:</a:t>
            </a:r>
          </a:p>
        </p:txBody>
      </p:sp>
      <p:sp>
        <p:nvSpPr>
          <p:cNvPr id="8" name="TextBox 7">
            <a:extLst>
              <a:ext uri="{FF2B5EF4-FFF2-40B4-BE49-F238E27FC236}">
                <a16:creationId xmlns:a16="http://schemas.microsoft.com/office/drawing/2014/main" xmlns="" id="{C6CEF04E-7D12-4465-AD23-DD46A59EE0D0}"/>
              </a:ext>
            </a:extLst>
          </p:cNvPr>
          <p:cNvSpPr txBox="1"/>
          <p:nvPr/>
        </p:nvSpPr>
        <p:spPr>
          <a:xfrm>
            <a:off x="381000" y="2438400"/>
            <a:ext cx="2867958" cy="2246769"/>
          </a:xfrm>
          <a:prstGeom prst="rect">
            <a:avLst/>
          </a:prstGeom>
          <a:noFill/>
          <a:ln>
            <a:noFill/>
          </a:ln>
        </p:spPr>
        <p:txBody>
          <a:bodyPr wrap="square" rtlCol="0">
            <a:spAutoFit/>
          </a:bodyPr>
          <a:lstStyle/>
          <a:p>
            <a:r>
              <a:rPr lang="en-US" sz="2800" dirty="0"/>
              <a:t>Patient </a:t>
            </a:r>
          </a:p>
          <a:p>
            <a:endParaRPr lang="en-US" sz="2800" dirty="0"/>
          </a:p>
          <a:p>
            <a:r>
              <a:rPr lang="en-US" sz="2800" dirty="0"/>
              <a:t>Operations </a:t>
            </a:r>
          </a:p>
          <a:p>
            <a:endParaRPr lang="en-US" sz="2800" dirty="0"/>
          </a:p>
          <a:p>
            <a:r>
              <a:rPr lang="en-US" sz="2800" dirty="0"/>
              <a:t>Care Providers</a:t>
            </a:r>
          </a:p>
        </p:txBody>
      </p:sp>
    </p:spTree>
    <p:extLst>
      <p:ext uri="{BB962C8B-B14F-4D97-AF65-F5344CB8AC3E}">
        <p14:creationId xmlns:p14="http://schemas.microsoft.com/office/powerpoint/2010/main" val="197725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iving room filled with furniture and a table&#10;&#10;Description automatically generated">
            <a:extLst>
              <a:ext uri="{FF2B5EF4-FFF2-40B4-BE49-F238E27FC236}">
                <a16:creationId xmlns:a16="http://schemas.microsoft.com/office/drawing/2014/main" xmlns="" id="{59D53132-0E32-489C-9005-0074F60BCE8C}"/>
              </a:ext>
            </a:extLst>
          </p:cNvPr>
          <p:cNvPicPr>
            <a:picLocks noChangeAspect="1"/>
          </p:cNvPicPr>
          <p:nvPr/>
        </p:nvPicPr>
        <p:blipFill rotWithShape="1">
          <a:blip r:embed="rId3">
            <a:extLst>
              <a:ext uri="{28A0092B-C50C-407E-A947-70E740481C1C}">
                <a14:useLocalDpi xmlns:a14="http://schemas.microsoft.com/office/drawing/2010/main" val="0"/>
              </a:ext>
            </a:extLst>
          </a:blip>
          <a:srcRect l="4551" t="41851" r="55851" b="10249"/>
          <a:stretch/>
        </p:blipFill>
        <p:spPr>
          <a:xfrm>
            <a:off x="847387" y="2113643"/>
            <a:ext cx="3276601" cy="3285002"/>
          </a:xfrm>
          <a:prstGeom prst="rect">
            <a:avLst/>
          </a:prstGeom>
        </p:spPr>
      </p:pic>
      <p:sp>
        <p:nvSpPr>
          <p:cNvPr id="20" name="Rectangle 19">
            <a:extLst>
              <a:ext uri="{FF2B5EF4-FFF2-40B4-BE49-F238E27FC236}">
                <a16:creationId xmlns:a16="http://schemas.microsoft.com/office/drawing/2014/main" xmlns="" id="{D5654619-046C-4AC1-B6BA-DEB59699E648}"/>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E4A7519-0195-4018-973B-5E11F8CC8DA3}"/>
              </a:ext>
            </a:extLst>
          </p:cNvPr>
          <p:cNvSpPr/>
          <p:nvPr/>
        </p:nvSpPr>
        <p:spPr>
          <a:xfrm>
            <a:off x="4504394" y="2133600"/>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836FDCF7-956E-4E52-8F7D-5EADEF37F89F}"/>
              </a:ext>
            </a:extLst>
          </p:cNvPr>
          <p:cNvSpPr/>
          <p:nvPr/>
        </p:nvSpPr>
        <p:spPr>
          <a:xfrm>
            <a:off x="8176450" y="2137312"/>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7550E9-C420-4F9D-9249-1DF466DCCC38}"/>
              </a:ext>
            </a:extLst>
          </p:cNvPr>
          <p:cNvSpPr txBox="1"/>
          <p:nvPr/>
        </p:nvSpPr>
        <p:spPr>
          <a:xfrm>
            <a:off x="256242" y="457200"/>
            <a:ext cx="9497358" cy="584775"/>
          </a:xfrm>
          <a:prstGeom prst="rect">
            <a:avLst/>
          </a:prstGeom>
          <a:noFill/>
        </p:spPr>
        <p:txBody>
          <a:bodyPr wrap="square" rtlCol="0">
            <a:spAutoFit/>
          </a:bodyPr>
          <a:lstStyle/>
          <a:p>
            <a:r>
              <a:rPr lang="en-US" sz="3200" b="1" dirty="0">
                <a:solidFill>
                  <a:schemeClr val="tx2"/>
                </a:solidFill>
              </a:rPr>
              <a:t>Technology from the Patient’s Perspective</a:t>
            </a:r>
          </a:p>
        </p:txBody>
      </p:sp>
      <p:sp>
        <p:nvSpPr>
          <p:cNvPr id="11" name="TextBox 10">
            <a:extLst>
              <a:ext uri="{FF2B5EF4-FFF2-40B4-BE49-F238E27FC236}">
                <a16:creationId xmlns:a16="http://schemas.microsoft.com/office/drawing/2014/main" xmlns="" id="{43CF7244-C65F-4CED-8736-7FA8476E02D1}"/>
              </a:ext>
            </a:extLst>
          </p:cNvPr>
          <p:cNvSpPr txBox="1"/>
          <p:nvPr/>
        </p:nvSpPr>
        <p:spPr>
          <a:xfrm>
            <a:off x="4914900" y="5398646"/>
            <a:ext cx="2400300" cy="646331"/>
          </a:xfrm>
          <a:prstGeom prst="rect">
            <a:avLst/>
          </a:prstGeom>
          <a:noFill/>
        </p:spPr>
        <p:txBody>
          <a:bodyPr wrap="square" rtlCol="0">
            <a:spAutoFit/>
          </a:bodyPr>
          <a:lstStyle/>
          <a:p>
            <a:pPr algn="ctr"/>
            <a:r>
              <a:rPr lang="en-US" b="1" dirty="0"/>
              <a:t>Outpatient / Community Setting</a:t>
            </a:r>
          </a:p>
        </p:txBody>
      </p:sp>
      <p:sp>
        <p:nvSpPr>
          <p:cNvPr id="12" name="TextBox 11">
            <a:extLst>
              <a:ext uri="{FF2B5EF4-FFF2-40B4-BE49-F238E27FC236}">
                <a16:creationId xmlns:a16="http://schemas.microsoft.com/office/drawing/2014/main" xmlns="" id="{C4B90654-B5E2-44DD-AC6A-0D38662F3ABD}"/>
              </a:ext>
            </a:extLst>
          </p:cNvPr>
          <p:cNvSpPr txBox="1"/>
          <p:nvPr/>
        </p:nvSpPr>
        <p:spPr>
          <a:xfrm>
            <a:off x="8420100" y="5398645"/>
            <a:ext cx="2781300" cy="646331"/>
          </a:xfrm>
          <a:prstGeom prst="rect">
            <a:avLst/>
          </a:prstGeom>
          <a:noFill/>
        </p:spPr>
        <p:txBody>
          <a:bodyPr wrap="square" rtlCol="0">
            <a:spAutoFit/>
          </a:bodyPr>
          <a:lstStyle/>
          <a:p>
            <a:pPr algn="ctr"/>
            <a:r>
              <a:rPr lang="en-US" b="1" dirty="0"/>
              <a:t>Hospital </a:t>
            </a:r>
          </a:p>
          <a:p>
            <a:pPr algn="ctr"/>
            <a:r>
              <a:rPr lang="en-US" b="1" dirty="0"/>
              <a:t>Setting</a:t>
            </a:r>
          </a:p>
        </p:txBody>
      </p:sp>
      <p:sp>
        <p:nvSpPr>
          <p:cNvPr id="14" name="TextBox 13">
            <a:extLst>
              <a:ext uri="{FF2B5EF4-FFF2-40B4-BE49-F238E27FC236}">
                <a16:creationId xmlns:a16="http://schemas.microsoft.com/office/drawing/2014/main" xmlns="" id="{FFDCCB9B-B505-4DB4-B97D-3C87E6484B69}"/>
              </a:ext>
            </a:extLst>
          </p:cNvPr>
          <p:cNvSpPr txBox="1"/>
          <p:nvPr/>
        </p:nvSpPr>
        <p:spPr>
          <a:xfrm>
            <a:off x="1219200" y="5455112"/>
            <a:ext cx="2400300" cy="646331"/>
          </a:xfrm>
          <a:prstGeom prst="rect">
            <a:avLst/>
          </a:prstGeom>
          <a:noFill/>
        </p:spPr>
        <p:txBody>
          <a:bodyPr wrap="square" rtlCol="0">
            <a:spAutoFit/>
          </a:bodyPr>
          <a:lstStyle/>
          <a:p>
            <a:pPr algn="ctr"/>
            <a:r>
              <a:rPr lang="en-US" b="1" dirty="0">
                <a:solidFill>
                  <a:schemeClr val="accent1"/>
                </a:solidFill>
              </a:rPr>
              <a:t>Virtual</a:t>
            </a:r>
          </a:p>
          <a:p>
            <a:pPr algn="ctr"/>
            <a:r>
              <a:rPr lang="en-US" b="1" dirty="0">
                <a:solidFill>
                  <a:schemeClr val="accent1"/>
                </a:solidFill>
              </a:rPr>
              <a:t>Care Environment</a:t>
            </a:r>
          </a:p>
        </p:txBody>
      </p:sp>
      <p:pic>
        <p:nvPicPr>
          <p:cNvPr id="18" name="Picture 17">
            <a:extLst>
              <a:ext uri="{FF2B5EF4-FFF2-40B4-BE49-F238E27FC236}">
                <a16:creationId xmlns:a16="http://schemas.microsoft.com/office/drawing/2014/main" xmlns="" id="{0E7FD3AC-7E70-4957-B982-26EAFBB6C345}"/>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l="14108" r="19071"/>
          <a:stretch/>
        </p:blipFill>
        <p:spPr>
          <a:xfrm>
            <a:off x="4504395" y="2130884"/>
            <a:ext cx="3276600" cy="3267762"/>
          </a:xfrm>
          <a:prstGeom prst="rect">
            <a:avLst/>
          </a:prstGeom>
        </p:spPr>
      </p:pic>
      <p:pic>
        <p:nvPicPr>
          <p:cNvPr id="19" name="Picture 18" descr="A room filled with furniture and a wood floor&#10;&#10;Description automatically generated">
            <a:extLst>
              <a:ext uri="{FF2B5EF4-FFF2-40B4-BE49-F238E27FC236}">
                <a16:creationId xmlns:a16="http://schemas.microsoft.com/office/drawing/2014/main" xmlns="" id="{34C8DC2E-BC38-4432-B441-344FAD701CF6}"/>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l="27206" t="4499" r="9849" b="11332"/>
          <a:stretch/>
        </p:blipFill>
        <p:spPr>
          <a:xfrm>
            <a:off x="8191498" y="2131053"/>
            <a:ext cx="3261551" cy="3267592"/>
          </a:xfrm>
          <a:prstGeom prst="rect">
            <a:avLst/>
          </a:prstGeom>
        </p:spPr>
      </p:pic>
      <p:pic>
        <p:nvPicPr>
          <p:cNvPr id="8" name="Picture 7" descr="A large brick building&#10;&#10;Description automatically generated">
            <a:extLst>
              <a:ext uri="{FF2B5EF4-FFF2-40B4-BE49-F238E27FC236}">
                <a16:creationId xmlns:a16="http://schemas.microsoft.com/office/drawing/2014/main" xmlns="" id="{62178066-BC01-43B2-A2F6-C384A47A14E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32865"/>
          <a:stretch/>
        </p:blipFill>
        <p:spPr>
          <a:xfrm>
            <a:off x="4501834" y="2130884"/>
            <a:ext cx="3276600" cy="3252494"/>
          </a:xfrm>
          <a:prstGeom prst="rect">
            <a:avLst/>
          </a:prstGeom>
        </p:spPr>
      </p:pic>
    </p:spTree>
    <p:extLst>
      <p:ext uri="{BB962C8B-B14F-4D97-AF65-F5344CB8AC3E}">
        <p14:creationId xmlns:p14="http://schemas.microsoft.com/office/powerpoint/2010/main" val="1792686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wall, ceiling, indoor&#10;&#10;Description automatically generated">
            <a:extLst>
              <a:ext uri="{FF2B5EF4-FFF2-40B4-BE49-F238E27FC236}">
                <a16:creationId xmlns:a16="http://schemas.microsoft.com/office/drawing/2014/main" xmlns="" id="{0FEBDC82-5D36-4E3F-8E16-AEF50E48D827}"/>
              </a:ext>
            </a:extLst>
          </p:cNvPr>
          <p:cNvPicPr>
            <a:picLocks noChangeAspect="1"/>
          </p:cNvPicPr>
          <p:nvPr/>
        </p:nvPicPr>
        <p:blipFill rotWithShape="1">
          <a:blip r:embed="rId3">
            <a:extLst>
              <a:ext uri="{28A0092B-C50C-407E-A947-70E740481C1C}">
                <a14:useLocalDpi xmlns:a14="http://schemas.microsoft.com/office/drawing/2010/main" val="0"/>
              </a:ext>
            </a:extLst>
          </a:blip>
          <a:srcRect l="6487" r="39192"/>
          <a:stretch/>
        </p:blipFill>
        <p:spPr>
          <a:xfrm>
            <a:off x="3179486" y="0"/>
            <a:ext cx="5105400" cy="6858000"/>
          </a:xfrm>
          <a:prstGeom prst="rect">
            <a:avLst/>
          </a:prstGeom>
        </p:spPr>
      </p:pic>
      <p:sp>
        <p:nvSpPr>
          <p:cNvPr id="10" name="Rectangle 9">
            <a:extLst>
              <a:ext uri="{FF2B5EF4-FFF2-40B4-BE49-F238E27FC236}">
                <a16:creationId xmlns:a16="http://schemas.microsoft.com/office/drawing/2014/main" xmlns="" id="{7E888E5A-4659-47A1-97AE-CC7191548F04}"/>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17290E1-29FE-4860-B511-4FB876E29571}"/>
              </a:ext>
            </a:extLst>
          </p:cNvPr>
          <p:cNvSpPr txBox="1"/>
          <p:nvPr/>
        </p:nvSpPr>
        <p:spPr>
          <a:xfrm>
            <a:off x="7543800" y="6391291"/>
            <a:ext cx="4648200" cy="276999"/>
          </a:xfrm>
          <a:prstGeom prst="rect">
            <a:avLst/>
          </a:prstGeom>
          <a:noFill/>
        </p:spPr>
        <p:txBody>
          <a:bodyPr wrap="square" rtlCol="0">
            <a:spAutoFit/>
          </a:bodyPr>
          <a:lstStyle/>
          <a:p>
            <a:pPr algn="r"/>
            <a:r>
              <a:rPr lang="en-US" sz="1200" b="1" i="1" dirty="0">
                <a:solidFill>
                  <a:schemeClr val="accent2"/>
                </a:solidFill>
              </a:rPr>
              <a:t>Charleston Area Cancer Center</a:t>
            </a:r>
          </a:p>
        </p:txBody>
      </p:sp>
      <p:sp>
        <p:nvSpPr>
          <p:cNvPr id="13" name="TextBox 12">
            <a:extLst>
              <a:ext uri="{FF2B5EF4-FFF2-40B4-BE49-F238E27FC236}">
                <a16:creationId xmlns:a16="http://schemas.microsoft.com/office/drawing/2014/main" xmlns="" id="{58747FA1-355A-48DE-ABBD-469485DBE9F1}"/>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Virtual Medicine</a:t>
            </a:r>
          </a:p>
        </p:txBody>
      </p:sp>
      <p:pic>
        <p:nvPicPr>
          <p:cNvPr id="5" name="Picture 4" descr="A dining room table&#10;&#10;Description automatically generated">
            <a:extLst>
              <a:ext uri="{FF2B5EF4-FFF2-40B4-BE49-F238E27FC236}">
                <a16:creationId xmlns:a16="http://schemas.microsoft.com/office/drawing/2014/main" xmlns="" id="{337116A6-86CF-435D-9B90-117FD00BA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4267200"/>
            <a:ext cx="3810000" cy="2590800"/>
          </a:xfrm>
          <a:prstGeom prst="rect">
            <a:avLst/>
          </a:prstGeom>
        </p:spPr>
      </p:pic>
      <p:pic>
        <p:nvPicPr>
          <p:cNvPr id="14" name="Picture 13" descr="A room full of furniture&#10;&#10;Description automatically generated">
            <a:extLst>
              <a:ext uri="{FF2B5EF4-FFF2-40B4-BE49-F238E27FC236}">
                <a16:creationId xmlns:a16="http://schemas.microsoft.com/office/drawing/2014/main" xmlns="" id="{5790EBD9-56DD-4717-9D62-B99A8891D64E}"/>
              </a:ext>
            </a:extLst>
          </p:cNvPr>
          <p:cNvPicPr>
            <a:picLocks noChangeAspect="1"/>
          </p:cNvPicPr>
          <p:nvPr/>
        </p:nvPicPr>
        <p:blipFill rotWithShape="1">
          <a:blip r:embed="rId5">
            <a:extLst>
              <a:ext uri="{28A0092B-C50C-407E-A947-70E740481C1C}">
                <a14:useLocalDpi xmlns:a14="http://schemas.microsoft.com/office/drawing/2010/main" val="0"/>
              </a:ext>
            </a:extLst>
          </a:blip>
          <a:srcRect l="39418"/>
          <a:stretch/>
        </p:blipFill>
        <p:spPr>
          <a:xfrm>
            <a:off x="8374421" y="0"/>
            <a:ext cx="3810000" cy="4191000"/>
          </a:xfrm>
          <a:prstGeom prst="rect">
            <a:avLst/>
          </a:prstGeom>
        </p:spPr>
      </p:pic>
      <p:sp>
        <p:nvSpPr>
          <p:cNvPr id="8" name="TextBox 7">
            <a:extLst>
              <a:ext uri="{FF2B5EF4-FFF2-40B4-BE49-F238E27FC236}">
                <a16:creationId xmlns:a16="http://schemas.microsoft.com/office/drawing/2014/main" xmlns="" id="{D575C84B-A4A5-41F8-AA07-AE88A4352FB1}"/>
              </a:ext>
            </a:extLst>
          </p:cNvPr>
          <p:cNvSpPr txBox="1"/>
          <p:nvPr/>
        </p:nvSpPr>
        <p:spPr>
          <a:xfrm>
            <a:off x="266761" y="2514600"/>
            <a:ext cx="2867958" cy="523220"/>
          </a:xfrm>
          <a:prstGeom prst="rect">
            <a:avLst/>
          </a:prstGeom>
          <a:noFill/>
          <a:ln>
            <a:noFill/>
          </a:ln>
        </p:spPr>
        <p:txBody>
          <a:bodyPr wrap="square" rtlCol="0">
            <a:spAutoFit/>
          </a:bodyPr>
          <a:lstStyle/>
          <a:p>
            <a:r>
              <a:rPr lang="en-US" sz="2800" dirty="0"/>
              <a:t>Telehealth</a:t>
            </a:r>
          </a:p>
        </p:txBody>
      </p:sp>
    </p:spTree>
    <p:extLst>
      <p:ext uri="{BB962C8B-B14F-4D97-AF65-F5344CB8AC3E}">
        <p14:creationId xmlns:p14="http://schemas.microsoft.com/office/powerpoint/2010/main" val="7761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F5DB950-A345-4E6F-84DA-CA943F75B5A2}"/>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E4A7519-0195-4018-973B-5E11F8CC8DA3}"/>
              </a:ext>
            </a:extLst>
          </p:cNvPr>
          <p:cNvSpPr/>
          <p:nvPr/>
        </p:nvSpPr>
        <p:spPr>
          <a:xfrm>
            <a:off x="4504394" y="2133600"/>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836FDCF7-956E-4E52-8F7D-5EADEF37F89F}"/>
              </a:ext>
            </a:extLst>
          </p:cNvPr>
          <p:cNvSpPr/>
          <p:nvPr/>
        </p:nvSpPr>
        <p:spPr>
          <a:xfrm>
            <a:off x="8176450" y="2137312"/>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FFEF2FC2-849A-4A53-81CB-4FC2F33D3AE0}"/>
              </a:ext>
            </a:extLst>
          </p:cNvPr>
          <p:cNvSpPr/>
          <p:nvPr/>
        </p:nvSpPr>
        <p:spPr>
          <a:xfrm>
            <a:off x="838200" y="2133600"/>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7550E9-C420-4F9D-9249-1DF466DCCC38}"/>
              </a:ext>
            </a:extLst>
          </p:cNvPr>
          <p:cNvSpPr txBox="1"/>
          <p:nvPr/>
        </p:nvSpPr>
        <p:spPr>
          <a:xfrm>
            <a:off x="256242" y="457200"/>
            <a:ext cx="9497358" cy="584775"/>
          </a:xfrm>
          <a:prstGeom prst="rect">
            <a:avLst/>
          </a:prstGeom>
          <a:noFill/>
        </p:spPr>
        <p:txBody>
          <a:bodyPr wrap="square" rtlCol="0">
            <a:spAutoFit/>
          </a:bodyPr>
          <a:lstStyle/>
          <a:p>
            <a:r>
              <a:rPr lang="en-US" sz="3200" b="1" dirty="0">
                <a:solidFill>
                  <a:schemeClr val="tx2"/>
                </a:solidFill>
              </a:rPr>
              <a:t>Technology from the Patient’s Perspective</a:t>
            </a:r>
          </a:p>
        </p:txBody>
      </p:sp>
      <p:sp>
        <p:nvSpPr>
          <p:cNvPr id="11" name="TextBox 10">
            <a:extLst>
              <a:ext uri="{FF2B5EF4-FFF2-40B4-BE49-F238E27FC236}">
                <a16:creationId xmlns:a16="http://schemas.microsoft.com/office/drawing/2014/main" xmlns="" id="{43CF7244-C65F-4CED-8736-7FA8476E02D1}"/>
              </a:ext>
            </a:extLst>
          </p:cNvPr>
          <p:cNvSpPr txBox="1"/>
          <p:nvPr/>
        </p:nvSpPr>
        <p:spPr>
          <a:xfrm>
            <a:off x="4914900" y="5398646"/>
            <a:ext cx="2400300" cy="646331"/>
          </a:xfrm>
          <a:prstGeom prst="rect">
            <a:avLst/>
          </a:prstGeom>
          <a:noFill/>
        </p:spPr>
        <p:txBody>
          <a:bodyPr wrap="square" rtlCol="0">
            <a:spAutoFit/>
          </a:bodyPr>
          <a:lstStyle/>
          <a:p>
            <a:pPr algn="ctr"/>
            <a:r>
              <a:rPr lang="en-US" b="1" dirty="0"/>
              <a:t>Outpatient / Community Setting</a:t>
            </a:r>
          </a:p>
        </p:txBody>
      </p:sp>
      <p:sp>
        <p:nvSpPr>
          <p:cNvPr id="12" name="TextBox 11">
            <a:extLst>
              <a:ext uri="{FF2B5EF4-FFF2-40B4-BE49-F238E27FC236}">
                <a16:creationId xmlns:a16="http://schemas.microsoft.com/office/drawing/2014/main" xmlns="" id="{C4B90654-B5E2-44DD-AC6A-0D38662F3ABD}"/>
              </a:ext>
            </a:extLst>
          </p:cNvPr>
          <p:cNvSpPr txBox="1"/>
          <p:nvPr/>
        </p:nvSpPr>
        <p:spPr>
          <a:xfrm>
            <a:off x="8420100" y="5398645"/>
            <a:ext cx="2781300" cy="646331"/>
          </a:xfrm>
          <a:prstGeom prst="rect">
            <a:avLst/>
          </a:prstGeom>
          <a:noFill/>
        </p:spPr>
        <p:txBody>
          <a:bodyPr wrap="square" rtlCol="0">
            <a:spAutoFit/>
          </a:bodyPr>
          <a:lstStyle/>
          <a:p>
            <a:pPr algn="ctr"/>
            <a:r>
              <a:rPr lang="en-US" b="1" dirty="0"/>
              <a:t>Hospital </a:t>
            </a:r>
          </a:p>
          <a:p>
            <a:pPr algn="ctr"/>
            <a:r>
              <a:rPr lang="en-US" b="1" dirty="0"/>
              <a:t>Setting</a:t>
            </a:r>
          </a:p>
        </p:txBody>
      </p:sp>
      <p:sp>
        <p:nvSpPr>
          <p:cNvPr id="14" name="TextBox 13">
            <a:extLst>
              <a:ext uri="{FF2B5EF4-FFF2-40B4-BE49-F238E27FC236}">
                <a16:creationId xmlns:a16="http://schemas.microsoft.com/office/drawing/2014/main" xmlns="" id="{FFDCCB9B-B505-4DB4-B97D-3C87E6484B69}"/>
              </a:ext>
            </a:extLst>
          </p:cNvPr>
          <p:cNvSpPr txBox="1"/>
          <p:nvPr/>
        </p:nvSpPr>
        <p:spPr>
          <a:xfrm>
            <a:off x="1219200" y="5455112"/>
            <a:ext cx="2400300" cy="646331"/>
          </a:xfrm>
          <a:prstGeom prst="rect">
            <a:avLst/>
          </a:prstGeom>
          <a:noFill/>
        </p:spPr>
        <p:txBody>
          <a:bodyPr wrap="square" rtlCol="0">
            <a:spAutoFit/>
          </a:bodyPr>
          <a:lstStyle/>
          <a:p>
            <a:pPr algn="ctr"/>
            <a:r>
              <a:rPr lang="en-US" b="1" dirty="0"/>
              <a:t>Virtual</a:t>
            </a:r>
          </a:p>
          <a:p>
            <a:pPr algn="ctr"/>
            <a:r>
              <a:rPr lang="en-US" b="1" dirty="0"/>
              <a:t>Care Environment</a:t>
            </a:r>
          </a:p>
        </p:txBody>
      </p:sp>
      <p:pic>
        <p:nvPicPr>
          <p:cNvPr id="17" name="Picture 16" descr="A room full of furniture&#10;&#10;Description automatically generated">
            <a:extLst>
              <a:ext uri="{FF2B5EF4-FFF2-40B4-BE49-F238E27FC236}">
                <a16:creationId xmlns:a16="http://schemas.microsoft.com/office/drawing/2014/main" xmlns="" id="{1F8017F4-C690-4D67-B89D-431E4E44AD1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9418" t="8507"/>
          <a:stretch/>
        </p:blipFill>
        <p:spPr>
          <a:xfrm>
            <a:off x="853250" y="2133600"/>
            <a:ext cx="3255688" cy="3276600"/>
          </a:xfrm>
          <a:prstGeom prst="rect">
            <a:avLst/>
          </a:prstGeom>
        </p:spPr>
      </p:pic>
      <p:pic>
        <p:nvPicPr>
          <p:cNvPr id="18" name="Picture 17">
            <a:extLst>
              <a:ext uri="{FF2B5EF4-FFF2-40B4-BE49-F238E27FC236}">
                <a16:creationId xmlns:a16="http://schemas.microsoft.com/office/drawing/2014/main" xmlns="" id="{0E7FD3AC-7E70-4957-B982-26EAFBB6C3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08" r="19071"/>
          <a:stretch/>
        </p:blipFill>
        <p:spPr>
          <a:xfrm>
            <a:off x="4504395" y="2130884"/>
            <a:ext cx="3276600" cy="3267762"/>
          </a:xfrm>
          <a:prstGeom prst="rect">
            <a:avLst/>
          </a:prstGeom>
        </p:spPr>
      </p:pic>
      <p:pic>
        <p:nvPicPr>
          <p:cNvPr id="19" name="Picture 18" descr="A room filled with furniture and a wood floor&#10;&#10;Description automatically generated">
            <a:extLst>
              <a:ext uri="{FF2B5EF4-FFF2-40B4-BE49-F238E27FC236}">
                <a16:creationId xmlns:a16="http://schemas.microsoft.com/office/drawing/2014/main" xmlns="" id="{34C8DC2E-BC38-4432-B441-344FAD701CF6}"/>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l="27206" t="4499" r="9849" b="11332"/>
          <a:stretch/>
        </p:blipFill>
        <p:spPr>
          <a:xfrm>
            <a:off x="8191498" y="2131053"/>
            <a:ext cx="3261551" cy="3267592"/>
          </a:xfrm>
          <a:prstGeom prst="rect">
            <a:avLst/>
          </a:prstGeom>
        </p:spPr>
      </p:pic>
      <p:pic>
        <p:nvPicPr>
          <p:cNvPr id="21" name="Picture 20" descr="A living room filled with furniture and a table&#10;&#10;Description automatically generated">
            <a:extLst>
              <a:ext uri="{FF2B5EF4-FFF2-40B4-BE49-F238E27FC236}">
                <a16:creationId xmlns:a16="http://schemas.microsoft.com/office/drawing/2014/main" xmlns="" id="{669CBF92-DA8A-4D99-8B03-7FE863AEA64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551" t="41851" r="55851" b="10249"/>
          <a:stretch/>
        </p:blipFill>
        <p:spPr>
          <a:xfrm>
            <a:off x="847387" y="2113643"/>
            <a:ext cx="3276601" cy="3285002"/>
          </a:xfrm>
          <a:prstGeom prst="rect">
            <a:avLst/>
          </a:prstGeom>
        </p:spPr>
      </p:pic>
      <p:pic>
        <p:nvPicPr>
          <p:cNvPr id="22" name="Picture 21" descr="A large brick building&#10;&#10;Description automatically generated">
            <a:extLst>
              <a:ext uri="{FF2B5EF4-FFF2-40B4-BE49-F238E27FC236}">
                <a16:creationId xmlns:a16="http://schemas.microsoft.com/office/drawing/2014/main" xmlns="" id="{C610EDC5-B073-4075-BC0D-5EFBA544A0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865"/>
          <a:stretch/>
        </p:blipFill>
        <p:spPr>
          <a:xfrm>
            <a:off x="4501834" y="2130884"/>
            <a:ext cx="3276600" cy="3252494"/>
          </a:xfrm>
          <a:prstGeom prst="rect">
            <a:avLst/>
          </a:prstGeom>
        </p:spPr>
      </p:pic>
    </p:spTree>
    <p:extLst>
      <p:ext uri="{BB962C8B-B14F-4D97-AF65-F5344CB8AC3E}">
        <p14:creationId xmlns:p14="http://schemas.microsoft.com/office/powerpoint/2010/main" val="1415816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0BCC25A-CDF6-481D-990D-7A0459FBD7E3}"/>
              </a:ext>
            </a:extLst>
          </p:cNvPr>
          <p:cNvPicPr>
            <a:picLocks noChangeAspect="1"/>
          </p:cNvPicPr>
          <p:nvPr/>
        </p:nvPicPr>
        <p:blipFill rotWithShape="1">
          <a:blip r:embed="rId3">
            <a:extLst>
              <a:ext uri="{28A0092B-C50C-407E-A947-70E740481C1C}">
                <a14:useLocalDpi xmlns:a14="http://schemas.microsoft.com/office/drawing/2010/main" val="0"/>
              </a:ext>
            </a:extLst>
          </a:blip>
          <a:srcRect l="14107"/>
          <a:stretch/>
        </p:blipFill>
        <p:spPr>
          <a:xfrm>
            <a:off x="3352800" y="-29766"/>
            <a:ext cx="8991600" cy="6976241"/>
          </a:xfrm>
          <a:prstGeom prst="rect">
            <a:avLst/>
          </a:prstGeom>
        </p:spPr>
      </p:pic>
      <p:sp>
        <p:nvSpPr>
          <p:cNvPr id="12" name="TextBox 11">
            <a:extLst>
              <a:ext uri="{FF2B5EF4-FFF2-40B4-BE49-F238E27FC236}">
                <a16:creationId xmlns:a16="http://schemas.microsoft.com/office/drawing/2014/main" xmlns="" id="{017290E1-29FE-4860-B511-4FB876E29571}"/>
              </a:ext>
            </a:extLst>
          </p:cNvPr>
          <p:cNvSpPr txBox="1"/>
          <p:nvPr/>
        </p:nvSpPr>
        <p:spPr>
          <a:xfrm>
            <a:off x="7543800" y="6391291"/>
            <a:ext cx="4648200" cy="276999"/>
          </a:xfrm>
          <a:prstGeom prst="rect">
            <a:avLst/>
          </a:prstGeom>
          <a:noFill/>
        </p:spPr>
        <p:txBody>
          <a:bodyPr wrap="square" rtlCol="0">
            <a:spAutoFit/>
          </a:bodyPr>
          <a:lstStyle/>
          <a:p>
            <a:pPr algn="r"/>
            <a:r>
              <a:rPr lang="en-US" sz="1200" b="1" i="1" dirty="0">
                <a:solidFill>
                  <a:schemeClr val="accent2"/>
                </a:solidFill>
              </a:rPr>
              <a:t>Charleston Area Cancer Center</a:t>
            </a:r>
          </a:p>
        </p:txBody>
      </p:sp>
      <p:sp>
        <p:nvSpPr>
          <p:cNvPr id="13" name="TextBox 12">
            <a:extLst>
              <a:ext uri="{FF2B5EF4-FFF2-40B4-BE49-F238E27FC236}">
                <a16:creationId xmlns:a16="http://schemas.microsoft.com/office/drawing/2014/main" xmlns="" id="{58747FA1-355A-48DE-ABBD-469485DBE9F1}"/>
              </a:ext>
            </a:extLst>
          </p:cNvPr>
          <p:cNvSpPr txBox="1"/>
          <p:nvPr/>
        </p:nvSpPr>
        <p:spPr>
          <a:xfrm>
            <a:off x="256243" y="457200"/>
            <a:ext cx="2667000" cy="1569660"/>
          </a:xfrm>
          <a:prstGeom prst="rect">
            <a:avLst/>
          </a:prstGeom>
          <a:noFill/>
        </p:spPr>
        <p:txBody>
          <a:bodyPr wrap="square" rtlCol="0">
            <a:spAutoFit/>
          </a:bodyPr>
          <a:lstStyle/>
          <a:p>
            <a:r>
              <a:rPr lang="en-US" sz="3200" b="1" dirty="0">
                <a:solidFill>
                  <a:schemeClr val="tx2"/>
                </a:solidFill>
              </a:rPr>
              <a:t>Community Wellness Center</a:t>
            </a:r>
          </a:p>
        </p:txBody>
      </p:sp>
      <p:sp>
        <p:nvSpPr>
          <p:cNvPr id="6" name="TextBox 5">
            <a:extLst>
              <a:ext uri="{FF2B5EF4-FFF2-40B4-BE49-F238E27FC236}">
                <a16:creationId xmlns:a16="http://schemas.microsoft.com/office/drawing/2014/main" xmlns="" id="{D074151A-FCAF-4A96-B851-5683EFEB68A4}"/>
              </a:ext>
            </a:extLst>
          </p:cNvPr>
          <p:cNvSpPr txBox="1"/>
          <p:nvPr/>
        </p:nvSpPr>
        <p:spPr>
          <a:xfrm>
            <a:off x="256243" y="2667000"/>
            <a:ext cx="2667000" cy="2308324"/>
          </a:xfrm>
          <a:prstGeom prst="rect">
            <a:avLst/>
          </a:prstGeom>
          <a:noFill/>
        </p:spPr>
        <p:txBody>
          <a:bodyPr wrap="square" rtlCol="0">
            <a:spAutoFit/>
          </a:bodyPr>
          <a:lstStyle/>
          <a:p>
            <a:r>
              <a:rPr lang="en-US" dirty="0"/>
              <a:t>Higher Acuity:</a:t>
            </a:r>
          </a:p>
          <a:p>
            <a:endParaRPr lang="en-US" dirty="0"/>
          </a:p>
          <a:p>
            <a:r>
              <a:rPr lang="en-US" dirty="0"/>
              <a:t>Sicker Patients</a:t>
            </a:r>
          </a:p>
          <a:p>
            <a:r>
              <a:rPr lang="en-US" dirty="0"/>
              <a:t>Older Demographic</a:t>
            </a:r>
          </a:p>
          <a:p>
            <a:r>
              <a:rPr lang="en-US" dirty="0"/>
              <a:t>Complex Care</a:t>
            </a:r>
          </a:p>
          <a:p>
            <a:endParaRPr lang="en-US" dirty="0"/>
          </a:p>
          <a:p>
            <a:endParaRPr lang="en-US" dirty="0"/>
          </a:p>
          <a:p>
            <a:endParaRPr lang="en-US" dirty="0"/>
          </a:p>
        </p:txBody>
      </p:sp>
    </p:spTree>
    <p:extLst>
      <p:ext uri="{BB962C8B-B14F-4D97-AF65-F5344CB8AC3E}">
        <p14:creationId xmlns:p14="http://schemas.microsoft.com/office/powerpoint/2010/main" val="1012613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7916038-C27C-4922-8908-0D12E1802FEE}"/>
              </a:ext>
            </a:extLst>
          </p:cNvPr>
          <p:cNvPicPr>
            <a:picLocks noChangeAspect="1"/>
          </p:cNvPicPr>
          <p:nvPr/>
        </p:nvPicPr>
        <p:blipFill rotWithShape="1">
          <a:blip r:embed="rId3">
            <a:extLst>
              <a:ext uri="{28A0092B-C50C-407E-A947-70E740481C1C}">
                <a14:useLocalDpi xmlns:a14="http://schemas.microsoft.com/office/drawing/2010/main" val="0"/>
              </a:ext>
            </a:extLst>
          </a:blip>
          <a:srcRect l="10769"/>
          <a:stretch/>
        </p:blipFill>
        <p:spPr>
          <a:xfrm>
            <a:off x="3352800" y="-29765"/>
            <a:ext cx="8839200" cy="6887765"/>
          </a:xfrm>
          <a:prstGeom prst="rect">
            <a:avLst/>
          </a:prstGeom>
        </p:spPr>
      </p:pic>
      <p:sp>
        <p:nvSpPr>
          <p:cNvPr id="2" name="TextBox 1">
            <a:extLst>
              <a:ext uri="{FF2B5EF4-FFF2-40B4-BE49-F238E27FC236}">
                <a16:creationId xmlns:a16="http://schemas.microsoft.com/office/drawing/2014/main" xmlns="" id="{6337581F-08E6-4B9B-A641-F4B703354271}"/>
              </a:ext>
            </a:extLst>
          </p:cNvPr>
          <p:cNvSpPr txBox="1"/>
          <p:nvPr/>
        </p:nvSpPr>
        <p:spPr>
          <a:xfrm>
            <a:off x="7543800" y="6400800"/>
            <a:ext cx="4648200" cy="276999"/>
          </a:xfrm>
          <a:prstGeom prst="rect">
            <a:avLst/>
          </a:prstGeom>
          <a:noFill/>
        </p:spPr>
        <p:txBody>
          <a:bodyPr wrap="square" rtlCol="0">
            <a:spAutoFit/>
          </a:bodyPr>
          <a:lstStyle/>
          <a:p>
            <a:pPr algn="r"/>
            <a:r>
              <a:rPr lang="en-US" sz="1200" b="1" i="1" dirty="0"/>
              <a:t>Burkhart Center for Autism Education and Research</a:t>
            </a:r>
          </a:p>
        </p:txBody>
      </p:sp>
      <p:sp>
        <p:nvSpPr>
          <p:cNvPr id="10" name="TextBox 9">
            <a:extLst>
              <a:ext uri="{FF2B5EF4-FFF2-40B4-BE49-F238E27FC236}">
                <a16:creationId xmlns:a16="http://schemas.microsoft.com/office/drawing/2014/main" xmlns="" id="{1EA2A0C1-25E7-49A0-8717-8B5769C04603}"/>
              </a:ext>
            </a:extLst>
          </p:cNvPr>
          <p:cNvSpPr txBox="1"/>
          <p:nvPr/>
        </p:nvSpPr>
        <p:spPr>
          <a:xfrm>
            <a:off x="256243" y="2667000"/>
            <a:ext cx="2667000" cy="646331"/>
          </a:xfrm>
          <a:prstGeom prst="rect">
            <a:avLst/>
          </a:prstGeom>
          <a:noFill/>
        </p:spPr>
        <p:txBody>
          <a:bodyPr wrap="square" rtlCol="0">
            <a:spAutoFit/>
          </a:bodyPr>
          <a:lstStyle/>
          <a:p>
            <a:r>
              <a:rPr lang="en-US" dirty="0"/>
              <a:t>Autism Treatment</a:t>
            </a:r>
          </a:p>
          <a:p>
            <a:endParaRPr lang="en-US" dirty="0"/>
          </a:p>
        </p:txBody>
      </p:sp>
      <p:sp>
        <p:nvSpPr>
          <p:cNvPr id="11" name="TextBox 10">
            <a:extLst>
              <a:ext uri="{FF2B5EF4-FFF2-40B4-BE49-F238E27FC236}">
                <a16:creationId xmlns:a16="http://schemas.microsoft.com/office/drawing/2014/main" xmlns="" id="{686B3B1B-2C0E-4E51-B91E-62B14627EFF5}"/>
              </a:ext>
            </a:extLst>
          </p:cNvPr>
          <p:cNvSpPr txBox="1"/>
          <p:nvPr/>
        </p:nvSpPr>
        <p:spPr>
          <a:xfrm>
            <a:off x="256243" y="457200"/>
            <a:ext cx="2667000" cy="1569660"/>
          </a:xfrm>
          <a:prstGeom prst="rect">
            <a:avLst/>
          </a:prstGeom>
          <a:noFill/>
        </p:spPr>
        <p:txBody>
          <a:bodyPr wrap="square" rtlCol="0">
            <a:spAutoFit/>
          </a:bodyPr>
          <a:lstStyle/>
          <a:p>
            <a:r>
              <a:rPr lang="en-US" sz="3200" b="1" dirty="0">
                <a:solidFill>
                  <a:schemeClr val="tx2"/>
                </a:solidFill>
              </a:rPr>
              <a:t>Community Wellness Center</a:t>
            </a:r>
          </a:p>
        </p:txBody>
      </p:sp>
      <p:grpSp>
        <p:nvGrpSpPr>
          <p:cNvPr id="7" name="Group 6">
            <a:extLst>
              <a:ext uri="{FF2B5EF4-FFF2-40B4-BE49-F238E27FC236}">
                <a16:creationId xmlns:a16="http://schemas.microsoft.com/office/drawing/2014/main" xmlns="" id="{7DCF0A72-EFB6-4A6B-9F44-BEFAE501DEED}"/>
              </a:ext>
            </a:extLst>
          </p:cNvPr>
          <p:cNvGrpSpPr/>
          <p:nvPr/>
        </p:nvGrpSpPr>
        <p:grpSpPr>
          <a:xfrm>
            <a:off x="0" y="5638800"/>
            <a:ext cx="3352800" cy="1219200"/>
            <a:chOff x="0" y="5638800"/>
            <a:chExt cx="3352800" cy="1219200"/>
          </a:xfrm>
        </p:grpSpPr>
        <p:sp>
          <p:nvSpPr>
            <p:cNvPr id="5" name="Rectangle 4">
              <a:extLst>
                <a:ext uri="{FF2B5EF4-FFF2-40B4-BE49-F238E27FC236}">
                  <a16:creationId xmlns:a16="http://schemas.microsoft.com/office/drawing/2014/main" xmlns="" id="{542DB5CC-B4F0-4FB4-BEC1-246C26518233}"/>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17F970B-BC3E-44B9-99EE-9E3CE9A61D55}"/>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6" name="Oval 5">
              <a:extLst>
                <a:ext uri="{FF2B5EF4-FFF2-40B4-BE49-F238E27FC236}">
                  <a16:creationId xmlns:a16="http://schemas.microsoft.com/office/drawing/2014/main" xmlns="" id="{41EAD9B5-E192-48B5-A4C9-267B45488AC6}"/>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9" name="TextBox 8">
              <a:extLst>
                <a:ext uri="{FF2B5EF4-FFF2-40B4-BE49-F238E27FC236}">
                  <a16:creationId xmlns:a16="http://schemas.microsoft.com/office/drawing/2014/main" xmlns="" id="{8FF69A2A-66BC-4BD7-9F5D-6177AECE8122}"/>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Control stimuli from lights &amp; windows in design for Autism</a:t>
              </a:r>
            </a:p>
          </p:txBody>
        </p:sp>
      </p:grpSp>
    </p:spTree>
    <p:extLst>
      <p:ext uri="{BB962C8B-B14F-4D97-AF65-F5344CB8AC3E}">
        <p14:creationId xmlns:p14="http://schemas.microsoft.com/office/powerpoint/2010/main" val="287354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1EA2A0C1-25E7-49A0-8717-8B5769C04603}"/>
              </a:ext>
            </a:extLst>
          </p:cNvPr>
          <p:cNvSpPr txBox="1"/>
          <p:nvPr/>
        </p:nvSpPr>
        <p:spPr>
          <a:xfrm>
            <a:off x="256243" y="2667000"/>
            <a:ext cx="2667000" cy="1200329"/>
          </a:xfrm>
          <a:prstGeom prst="rect">
            <a:avLst/>
          </a:prstGeom>
          <a:noFill/>
        </p:spPr>
        <p:txBody>
          <a:bodyPr wrap="square" rtlCol="0">
            <a:spAutoFit/>
          </a:bodyPr>
          <a:lstStyle/>
          <a:p>
            <a:r>
              <a:rPr lang="en-US" dirty="0"/>
              <a:t>Constant Technology Integration</a:t>
            </a:r>
          </a:p>
          <a:p>
            <a:endParaRPr lang="en-US" dirty="0"/>
          </a:p>
          <a:p>
            <a:endParaRPr lang="en-US" dirty="0"/>
          </a:p>
        </p:txBody>
      </p:sp>
      <p:sp>
        <p:nvSpPr>
          <p:cNvPr id="11" name="TextBox 10">
            <a:extLst>
              <a:ext uri="{FF2B5EF4-FFF2-40B4-BE49-F238E27FC236}">
                <a16:creationId xmlns:a16="http://schemas.microsoft.com/office/drawing/2014/main" xmlns="" id="{686B3B1B-2C0E-4E51-B91E-62B14627EFF5}"/>
              </a:ext>
            </a:extLst>
          </p:cNvPr>
          <p:cNvSpPr txBox="1"/>
          <p:nvPr/>
        </p:nvSpPr>
        <p:spPr>
          <a:xfrm>
            <a:off x="256243" y="457200"/>
            <a:ext cx="2667000" cy="1569660"/>
          </a:xfrm>
          <a:prstGeom prst="rect">
            <a:avLst/>
          </a:prstGeom>
          <a:noFill/>
        </p:spPr>
        <p:txBody>
          <a:bodyPr wrap="square" rtlCol="0">
            <a:spAutoFit/>
          </a:bodyPr>
          <a:lstStyle/>
          <a:p>
            <a:r>
              <a:rPr lang="en-US" sz="3200" b="1" dirty="0">
                <a:solidFill>
                  <a:schemeClr val="tx2"/>
                </a:solidFill>
              </a:rPr>
              <a:t>Community Wellness Center</a:t>
            </a:r>
          </a:p>
        </p:txBody>
      </p:sp>
      <p:pic>
        <p:nvPicPr>
          <p:cNvPr id="6" name="Picture 5" descr="C:\Users\lschmitz\AppData\Local\Microsoft\Windows\Temporary Internet Files\Content.Word\MGH-APF_int03.jpg">
            <a:extLst>
              <a:ext uri="{FF2B5EF4-FFF2-40B4-BE49-F238E27FC236}">
                <a16:creationId xmlns:a16="http://schemas.microsoft.com/office/drawing/2014/main" xmlns="" id="{1E4E639A-541F-490E-9FD9-0FCB483740FD}"/>
              </a:ext>
            </a:extLst>
          </p:cNvPr>
          <p:cNvPicPr/>
          <p:nvPr/>
        </p:nvPicPr>
        <p:blipFill rotWithShape="1">
          <a:blip r:embed="rId3" cstate="print">
            <a:extLst>
              <a:ext uri="{28A0092B-C50C-407E-A947-70E740481C1C}">
                <a14:useLocalDpi xmlns:a14="http://schemas.microsoft.com/office/drawing/2010/main" val="0"/>
              </a:ext>
            </a:extLst>
          </a:blip>
          <a:srcRect r="26910"/>
          <a:stretch/>
        </p:blipFill>
        <p:spPr bwMode="auto">
          <a:xfrm>
            <a:off x="8001000" y="164124"/>
            <a:ext cx="3810000" cy="3842428"/>
          </a:xfrm>
          <a:prstGeom prst="ellipse">
            <a:avLst/>
          </a:prstGeom>
          <a:noFill/>
          <a:ln>
            <a:noFill/>
          </a:ln>
        </p:spPr>
      </p:pic>
      <p:pic>
        <p:nvPicPr>
          <p:cNvPr id="8" name="Picture 7">
            <a:extLst>
              <a:ext uri="{FF2B5EF4-FFF2-40B4-BE49-F238E27FC236}">
                <a16:creationId xmlns:a16="http://schemas.microsoft.com/office/drawing/2014/main" xmlns="" id="{9A100119-A6B7-46BF-A7FD-C80DB643B4C9}"/>
              </a:ext>
            </a:extLst>
          </p:cNvPr>
          <p:cNvPicPr/>
          <p:nvPr/>
        </p:nvPicPr>
        <p:blipFill rotWithShape="1">
          <a:blip r:embed="rId4" cstate="print">
            <a:extLst>
              <a:ext uri="{28A0092B-C50C-407E-A947-70E740481C1C}">
                <a14:useLocalDpi xmlns:a14="http://schemas.microsoft.com/office/drawing/2010/main" val="0"/>
              </a:ext>
            </a:extLst>
          </a:blip>
          <a:srcRect l="18691" r="13085"/>
          <a:stretch/>
        </p:blipFill>
        <p:spPr>
          <a:xfrm>
            <a:off x="5297050" y="3857741"/>
            <a:ext cx="2937087" cy="2975610"/>
          </a:xfrm>
          <a:prstGeom prst="ellipse">
            <a:avLst/>
          </a:prstGeom>
        </p:spPr>
      </p:pic>
      <p:pic>
        <p:nvPicPr>
          <p:cNvPr id="7" name="Picture 6" descr="http://cd1001-w96/documents/imagelibrary/125972.jpg?format=jpeg&amp;width=1280">
            <a:extLst>
              <a:ext uri="{FF2B5EF4-FFF2-40B4-BE49-F238E27FC236}">
                <a16:creationId xmlns:a16="http://schemas.microsoft.com/office/drawing/2014/main" xmlns="" id="{E25B6284-0D12-4F8C-B50C-6601D5E58E19}"/>
              </a:ext>
            </a:extLst>
          </p:cNvPr>
          <p:cNvPicPr/>
          <p:nvPr/>
        </p:nvPicPr>
        <p:blipFill rotWithShape="1">
          <a:blip r:embed="rId5" cstate="print">
            <a:extLst>
              <a:ext uri="{28A0092B-C50C-407E-A947-70E740481C1C}">
                <a14:useLocalDpi xmlns:a14="http://schemas.microsoft.com/office/drawing/2010/main" val="0"/>
              </a:ext>
            </a:extLst>
          </a:blip>
          <a:srcRect l="19514" t="31064" r="62064" b="41281"/>
          <a:stretch/>
        </p:blipFill>
        <p:spPr bwMode="auto">
          <a:xfrm>
            <a:off x="2760330" y="830556"/>
            <a:ext cx="2902032" cy="2902032"/>
          </a:xfrm>
          <a:prstGeom prst="ellipse">
            <a:avLst/>
          </a:prstGeom>
          <a:noFill/>
          <a:ln>
            <a:noFill/>
          </a:ln>
        </p:spPr>
      </p:pic>
      <p:grpSp>
        <p:nvGrpSpPr>
          <p:cNvPr id="17" name="Group 16">
            <a:extLst>
              <a:ext uri="{FF2B5EF4-FFF2-40B4-BE49-F238E27FC236}">
                <a16:creationId xmlns:a16="http://schemas.microsoft.com/office/drawing/2014/main" xmlns="" id="{465C3171-C173-4776-A323-64939A19BCA0}"/>
              </a:ext>
            </a:extLst>
          </p:cNvPr>
          <p:cNvGrpSpPr/>
          <p:nvPr/>
        </p:nvGrpSpPr>
        <p:grpSpPr>
          <a:xfrm>
            <a:off x="4700228" y="3161441"/>
            <a:ext cx="1087277" cy="1181959"/>
            <a:chOff x="2100845" y="1941768"/>
            <a:chExt cx="1087277" cy="1181959"/>
          </a:xfrm>
        </p:grpSpPr>
        <p:sp>
          <p:nvSpPr>
            <p:cNvPr id="18" name="Arrow: Chevron 17">
              <a:extLst>
                <a:ext uri="{FF2B5EF4-FFF2-40B4-BE49-F238E27FC236}">
                  <a16:creationId xmlns:a16="http://schemas.microsoft.com/office/drawing/2014/main" xmlns="" id="{A886BC30-15E3-4CAE-BE19-CAF235687A60}"/>
                </a:ext>
              </a:extLst>
            </p:cNvPr>
            <p:cNvSpPr/>
            <p:nvPr/>
          </p:nvSpPr>
          <p:spPr>
            <a:xfrm rot="3010573">
              <a:off x="2852851" y="2788456"/>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Connector: Elbow 36">
              <a:extLst>
                <a:ext uri="{FF2B5EF4-FFF2-40B4-BE49-F238E27FC236}">
                  <a16:creationId xmlns:a16="http://schemas.microsoft.com/office/drawing/2014/main" xmlns="" id="{EB771227-58B3-4D9C-B542-152A5AEC0580}"/>
                </a:ext>
              </a:extLst>
            </p:cNvPr>
            <p:cNvCxnSpPr>
              <a:cxnSpLocks/>
            </p:cNvCxnSpPr>
            <p:nvPr/>
          </p:nvCxnSpPr>
          <p:spPr>
            <a:xfrm rot="16200000" flipH="1">
              <a:off x="2006348" y="2036265"/>
              <a:ext cx="1038274" cy="84927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A5503F0A-E9A3-42C7-A676-83DB54DA77F3}"/>
              </a:ext>
            </a:extLst>
          </p:cNvPr>
          <p:cNvGrpSpPr/>
          <p:nvPr/>
        </p:nvGrpSpPr>
        <p:grpSpPr>
          <a:xfrm>
            <a:off x="7696200" y="3733800"/>
            <a:ext cx="1365624" cy="1301854"/>
            <a:chOff x="6029239" y="2617979"/>
            <a:chExt cx="1743452" cy="1662039"/>
          </a:xfrm>
        </p:grpSpPr>
        <p:cxnSp>
          <p:nvCxnSpPr>
            <p:cNvPr id="21" name="Connector: Elbow 36">
              <a:extLst>
                <a:ext uri="{FF2B5EF4-FFF2-40B4-BE49-F238E27FC236}">
                  <a16:creationId xmlns:a16="http://schemas.microsoft.com/office/drawing/2014/main" xmlns="" id="{8E275076-AB6D-4D7E-AFF1-CC86B9ACFDC7}"/>
                </a:ext>
              </a:extLst>
            </p:cNvPr>
            <p:cNvCxnSpPr>
              <a:cxnSpLocks/>
            </p:cNvCxnSpPr>
            <p:nvPr/>
          </p:nvCxnSpPr>
          <p:spPr>
            <a:xfrm rot="5825136" flipH="1" flipV="1">
              <a:off x="6012387" y="2818936"/>
              <a:ext cx="1477934" cy="144422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Arrow: Chevron 21">
              <a:extLst>
                <a:ext uri="{FF2B5EF4-FFF2-40B4-BE49-F238E27FC236}">
                  <a16:creationId xmlns:a16="http://schemas.microsoft.com/office/drawing/2014/main" xmlns="" id="{BC643B09-41D7-4617-8957-9B510CA3270C}"/>
                </a:ext>
              </a:extLst>
            </p:cNvPr>
            <p:cNvSpPr/>
            <p:nvPr/>
          </p:nvSpPr>
          <p:spPr>
            <a:xfrm rot="16945041">
              <a:off x="7437420" y="2599174"/>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958711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87E2FBC-7924-4E66-9976-4B3115DFB4F1}"/>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E4A7519-0195-4018-973B-5E11F8CC8DA3}"/>
              </a:ext>
            </a:extLst>
          </p:cNvPr>
          <p:cNvSpPr/>
          <p:nvPr/>
        </p:nvSpPr>
        <p:spPr>
          <a:xfrm>
            <a:off x="4504394" y="2133600"/>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836FDCF7-956E-4E52-8F7D-5EADEF37F89F}"/>
              </a:ext>
            </a:extLst>
          </p:cNvPr>
          <p:cNvSpPr/>
          <p:nvPr/>
        </p:nvSpPr>
        <p:spPr>
          <a:xfrm>
            <a:off x="8176450" y="2137312"/>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FFEF2FC2-849A-4A53-81CB-4FC2F33D3AE0}"/>
              </a:ext>
            </a:extLst>
          </p:cNvPr>
          <p:cNvSpPr/>
          <p:nvPr/>
        </p:nvSpPr>
        <p:spPr>
          <a:xfrm>
            <a:off x="838200" y="2133600"/>
            <a:ext cx="3276600" cy="3276600"/>
          </a:xfrm>
          <a:prstGeom prst="rect">
            <a:avLst/>
          </a:prstGeom>
          <a:solidFill>
            <a:srgbClr val="D8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7550E9-C420-4F9D-9249-1DF466DCCC38}"/>
              </a:ext>
            </a:extLst>
          </p:cNvPr>
          <p:cNvSpPr txBox="1"/>
          <p:nvPr/>
        </p:nvSpPr>
        <p:spPr>
          <a:xfrm>
            <a:off x="256242" y="457200"/>
            <a:ext cx="9497358" cy="584775"/>
          </a:xfrm>
          <a:prstGeom prst="rect">
            <a:avLst/>
          </a:prstGeom>
          <a:noFill/>
        </p:spPr>
        <p:txBody>
          <a:bodyPr wrap="square" rtlCol="0">
            <a:spAutoFit/>
          </a:bodyPr>
          <a:lstStyle/>
          <a:p>
            <a:r>
              <a:rPr lang="en-US" sz="3200" b="1" dirty="0">
                <a:solidFill>
                  <a:schemeClr val="tx2"/>
                </a:solidFill>
              </a:rPr>
              <a:t>Technology from the Patient’s Perspective</a:t>
            </a:r>
          </a:p>
        </p:txBody>
      </p:sp>
      <p:sp>
        <p:nvSpPr>
          <p:cNvPr id="11" name="TextBox 10">
            <a:extLst>
              <a:ext uri="{FF2B5EF4-FFF2-40B4-BE49-F238E27FC236}">
                <a16:creationId xmlns:a16="http://schemas.microsoft.com/office/drawing/2014/main" xmlns="" id="{43CF7244-C65F-4CED-8736-7FA8476E02D1}"/>
              </a:ext>
            </a:extLst>
          </p:cNvPr>
          <p:cNvSpPr txBox="1"/>
          <p:nvPr/>
        </p:nvSpPr>
        <p:spPr>
          <a:xfrm>
            <a:off x="4914900" y="5398646"/>
            <a:ext cx="2400300" cy="646331"/>
          </a:xfrm>
          <a:prstGeom prst="rect">
            <a:avLst/>
          </a:prstGeom>
          <a:noFill/>
        </p:spPr>
        <p:txBody>
          <a:bodyPr wrap="square" rtlCol="0">
            <a:spAutoFit/>
          </a:bodyPr>
          <a:lstStyle/>
          <a:p>
            <a:pPr algn="ctr"/>
            <a:r>
              <a:rPr lang="en-US" b="1" dirty="0"/>
              <a:t>Outpatient / Community Setting</a:t>
            </a:r>
          </a:p>
        </p:txBody>
      </p:sp>
      <p:sp>
        <p:nvSpPr>
          <p:cNvPr id="12" name="TextBox 11">
            <a:extLst>
              <a:ext uri="{FF2B5EF4-FFF2-40B4-BE49-F238E27FC236}">
                <a16:creationId xmlns:a16="http://schemas.microsoft.com/office/drawing/2014/main" xmlns="" id="{C4B90654-B5E2-44DD-AC6A-0D38662F3ABD}"/>
              </a:ext>
            </a:extLst>
          </p:cNvPr>
          <p:cNvSpPr txBox="1"/>
          <p:nvPr/>
        </p:nvSpPr>
        <p:spPr>
          <a:xfrm>
            <a:off x="8420100" y="5398645"/>
            <a:ext cx="2781300" cy="646331"/>
          </a:xfrm>
          <a:prstGeom prst="rect">
            <a:avLst/>
          </a:prstGeom>
          <a:noFill/>
        </p:spPr>
        <p:txBody>
          <a:bodyPr wrap="square" rtlCol="0">
            <a:spAutoFit/>
          </a:bodyPr>
          <a:lstStyle/>
          <a:p>
            <a:pPr algn="ctr"/>
            <a:r>
              <a:rPr lang="en-US" b="1" dirty="0"/>
              <a:t>Hospital </a:t>
            </a:r>
          </a:p>
          <a:p>
            <a:pPr algn="ctr"/>
            <a:r>
              <a:rPr lang="en-US" b="1" dirty="0"/>
              <a:t>Setting</a:t>
            </a:r>
          </a:p>
        </p:txBody>
      </p:sp>
      <p:sp>
        <p:nvSpPr>
          <p:cNvPr id="14" name="TextBox 13">
            <a:extLst>
              <a:ext uri="{FF2B5EF4-FFF2-40B4-BE49-F238E27FC236}">
                <a16:creationId xmlns:a16="http://schemas.microsoft.com/office/drawing/2014/main" xmlns="" id="{FFDCCB9B-B505-4DB4-B97D-3C87E6484B69}"/>
              </a:ext>
            </a:extLst>
          </p:cNvPr>
          <p:cNvSpPr txBox="1"/>
          <p:nvPr/>
        </p:nvSpPr>
        <p:spPr>
          <a:xfrm>
            <a:off x="1219200" y="5455112"/>
            <a:ext cx="2400300" cy="646331"/>
          </a:xfrm>
          <a:prstGeom prst="rect">
            <a:avLst/>
          </a:prstGeom>
          <a:noFill/>
        </p:spPr>
        <p:txBody>
          <a:bodyPr wrap="square" rtlCol="0">
            <a:spAutoFit/>
          </a:bodyPr>
          <a:lstStyle/>
          <a:p>
            <a:pPr algn="ctr"/>
            <a:r>
              <a:rPr lang="en-US" b="1" dirty="0"/>
              <a:t>Virtual</a:t>
            </a:r>
          </a:p>
          <a:p>
            <a:pPr algn="ctr"/>
            <a:r>
              <a:rPr lang="en-US" b="1" dirty="0"/>
              <a:t>Care Environment</a:t>
            </a:r>
          </a:p>
        </p:txBody>
      </p:sp>
      <p:pic>
        <p:nvPicPr>
          <p:cNvPr id="17" name="Picture 16" descr="A room full of furniture&#10;&#10;Description automatically generated">
            <a:extLst>
              <a:ext uri="{FF2B5EF4-FFF2-40B4-BE49-F238E27FC236}">
                <a16:creationId xmlns:a16="http://schemas.microsoft.com/office/drawing/2014/main" xmlns="" id="{1F8017F4-C690-4D67-B89D-431E4E44AD1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9418" t="8507"/>
          <a:stretch/>
        </p:blipFill>
        <p:spPr>
          <a:xfrm>
            <a:off x="853250" y="2133600"/>
            <a:ext cx="3255688" cy="3276600"/>
          </a:xfrm>
          <a:prstGeom prst="rect">
            <a:avLst/>
          </a:prstGeom>
        </p:spPr>
      </p:pic>
      <p:pic>
        <p:nvPicPr>
          <p:cNvPr id="18" name="Picture 17">
            <a:extLst>
              <a:ext uri="{FF2B5EF4-FFF2-40B4-BE49-F238E27FC236}">
                <a16:creationId xmlns:a16="http://schemas.microsoft.com/office/drawing/2014/main" xmlns="" id="{0E7FD3AC-7E70-4957-B982-26EAFBB6C345}"/>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l="14108" r="19071"/>
          <a:stretch/>
        </p:blipFill>
        <p:spPr>
          <a:xfrm>
            <a:off x="4504395" y="2130884"/>
            <a:ext cx="3276600" cy="3267762"/>
          </a:xfrm>
          <a:prstGeom prst="rect">
            <a:avLst/>
          </a:prstGeom>
        </p:spPr>
      </p:pic>
      <p:pic>
        <p:nvPicPr>
          <p:cNvPr id="19" name="Picture 18" descr="A room filled with furniture and a wood floor&#10;&#10;Description automatically generated">
            <a:extLst>
              <a:ext uri="{FF2B5EF4-FFF2-40B4-BE49-F238E27FC236}">
                <a16:creationId xmlns:a16="http://schemas.microsoft.com/office/drawing/2014/main" xmlns="" id="{34C8DC2E-BC38-4432-B441-344FAD701C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846" t="25338" r="32447" b="16218"/>
          <a:stretch/>
        </p:blipFill>
        <p:spPr>
          <a:xfrm>
            <a:off x="8191498" y="2131053"/>
            <a:ext cx="3261551" cy="3267592"/>
          </a:xfrm>
          <a:prstGeom prst="rect">
            <a:avLst/>
          </a:prstGeom>
        </p:spPr>
      </p:pic>
      <p:pic>
        <p:nvPicPr>
          <p:cNvPr id="20" name="Picture 19" descr="A living room filled with furniture and a table&#10;&#10;Description automatically generated">
            <a:extLst>
              <a:ext uri="{FF2B5EF4-FFF2-40B4-BE49-F238E27FC236}">
                <a16:creationId xmlns:a16="http://schemas.microsoft.com/office/drawing/2014/main" xmlns="" id="{88CA0845-99BB-49D0-9A76-E16CFCB76AA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551" t="41851" r="55851" b="10249"/>
          <a:stretch/>
        </p:blipFill>
        <p:spPr>
          <a:xfrm>
            <a:off x="847387" y="2113643"/>
            <a:ext cx="3276601" cy="3285002"/>
          </a:xfrm>
          <a:prstGeom prst="rect">
            <a:avLst/>
          </a:prstGeom>
        </p:spPr>
      </p:pic>
      <p:pic>
        <p:nvPicPr>
          <p:cNvPr id="21" name="Picture 20" descr="A large brick building&#10;&#10;Description automatically generated">
            <a:extLst>
              <a:ext uri="{FF2B5EF4-FFF2-40B4-BE49-F238E27FC236}">
                <a16:creationId xmlns:a16="http://schemas.microsoft.com/office/drawing/2014/main" xmlns="" id="{2CD30794-5518-40D2-A395-DDF6612E086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32865"/>
          <a:stretch/>
        </p:blipFill>
        <p:spPr>
          <a:xfrm>
            <a:off x="4501834" y="2130884"/>
            <a:ext cx="3276600" cy="3252494"/>
          </a:xfrm>
          <a:prstGeom prst="rect">
            <a:avLst/>
          </a:prstGeom>
        </p:spPr>
      </p:pic>
    </p:spTree>
    <p:extLst>
      <p:ext uri="{BB962C8B-B14F-4D97-AF65-F5344CB8AC3E}">
        <p14:creationId xmlns:p14="http://schemas.microsoft.com/office/powerpoint/2010/main" val="1114535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1B83DA0-A8E7-45AD-BF8C-77360ED34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1" y="-2971800"/>
            <a:ext cx="14020800" cy="10515600"/>
          </a:xfrm>
          <a:prstGeom prst="rect">
            <a:avLst/>
          </a:prstGeom>
        </p:spPr>
      </p:pic>
      <p:sp>
        <p:nvSpPr>
          <p:cNvPr id="6" name="Rectangle 5">
            <a:extLst>
              <a:ext uri="{FF2B5EF4-FFF2-40B4-BE49-F238E27FC236}">
                <a16:creationId xmlns:a16="http://schemas.microsoft.com/office/drawing/2014/main" xmlns="" id="{C7AE943F-0376-44DC-A8DF-A0E7E30F508D}"/>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83E8DA8-8AB8-4BCC-B1C6-EC3E7DF201B3}"/>
              </a:ext>
            </a:extLst>
          </p:cNvPr>
          <p:cNvSpPr txBox="1"/>
          <p:nvPr/>
        </p:nvSpPr>
        <p:spPr>
          <a:xfrm>
            <a:off x="256243" y="2209800"/>
            <a:ext cx="3325157" cy="2862322"/>
          </a:xfrm>
          <a:prstGeom prst="rect">
            <a:avLst/>
          </a:prstGeom>
          <a:noFill/>
        </p:spPr>
        <p:txBody>
          <a:bodyPr wrap="square" rtlCol="0">
            <a:spAutoFit/>
          </a:bodyPr>
          <a:lstStyle/>
          <a:p>
            <a:r>
              <a:rPr lang="en-US" dirty="0"/>
              <a:t>Patient Expectations:</a:t>
            </a:r>
          </a:p>
          <a:p>
            <a:endParaRPr lang="en-US" dirty="0"/>
          </a:p>
          <a:p>
            <a:r>
              <a:rPr lang="en-US" dirty="0"/>
              <a:t>Integrated Technology</a:t>
            </a:r>
          </a:p>
          <a:p>
            <a:r>
              <a:rPr lang="en-US" dirty="0"/>
              <a:t>Enhanced Communication</a:t>
            </a:r>
          </a:p>
          <a:p>
            <a:r>
              <a:rPr lang="en-US" dirty="0"/>
              <a:t>Higher Quality of Care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a:p>
            <a:endParaRPr lang="en-US" dirty="0"/>
          </a:p>
        </p:txBody>
      </p:sp>
      <p:sp>
        <p:nvSpPr>
          <p:cNvPr id="15" name="TextBox 14">
            <a:extLst>
              <a:ext uri="{FF2B5EF4-FFF2-40B4-BE49-F238E27FC236}">
                <a16:creationId xmlns:a16="http://schemas.microsoft.com/office/drawing/2014/main" xmlns="" id="{4C9D2E5C-6D6E-4084-9A6E-0ADCE8BCC906}"/>
              </a:ext>
            </a:extLst>
          </p:cNvPr>
          <p:cNvSpPr txBox="1"/>
          <p:nvPr/>
        </p:nvSpPr>
        <p:spPr>
          <a:xfrm>
            <a:off x="7543800" y="6400800"/>
            <a:ext cx="4648200" cy="461665"/>
          </a:xfrm>
          <a:prstGeom prst="rect">
            <a:avLst/>
          </a:prstGeom>
          <a:noFill/>
        </p:spPr>
        <p:txBody>
          <a:bodyPr wrap="square" rtlCol="0">
            <a:spAutoFit/>
          </a:bodyPr>
          <a:lstStyle/>
          <a:p>
            <a:pPr algn="r"/>
            <a:r>
              <a:rPr lang="en-US" sz="1200" b="1" i="1" dirty="0"/>
              <a:t>Children’s Specialized Hospital Long Term Care Unit</a:t>
            </a:r>
          </a:p>
          <a:p>
            <a:pPr algn="r"/>
            <a:r>
              <a:rPr lang="en-US" sz="1200" b="1" i="1" dirty="0"/>
              <a:t>Mountainside, New Jersey</a:t>
            </a:r>
          </a:p>
        </p:txBody>
      </p:sp>
      <p:sp>
        <p:nvSpPr>
          <p:cNvPr id="11" name="TextBox 10">
            <a:extLst>
              <a:ext uri="{FF2B5EF4-FFF2-40B4-BE49-F238E27FC236}">
                <a16:creationId xmlns:a16="http://schemas.microsoft.com/office/drawing/2014/main" xmlns="" id="{D7C865AE-4B3E-4462-9E77-8231891F7C7E}"/>
              </a:ext>
            </a:extLst>
          </p:cNvPr>
          <p:cNvSpPr txBox="1"/>
          <p:nvPr/>
        </p:nvSpPr>
        <p:spPr>
          <a:xfrm>
            <a:off x="256243" y="457200"/>
            <a:ext cx="2667000" cy="584775"/>
          </a:xfrm>
          <a:prstGeom prst="rect">
            <a:avLst/>
          </a:prstGeom>
          <a:noFill/>
        </p:spPr>
        <p:txBody>
          <a:bodyPr wrap="square" rtlCol="0">
            <a:spAutoFit/>
          </a:bodyPr>
          <a:lstStyle/>
          <a:p>
            <a:r>
              <a:rPr lang="en-US" sz="3200" b="1" dirty="0">
                <a:solidFill>
                  <a:schemeClr val="tx2"/>
                </a:solidFill>
              </a:rPr>
              <a:t>Hospital</a:t>
            </a:r>
          </a:p>
        </p:txBody>
      </p:sp>
    </p:spTree>
    <p:extLst>
      <p:ext uri="{BB962C8B-B14F-4D97-AF65-F5344CB8AC3E}">
        <p14:creationId xmlns:p14="http://schemas.microsoft.com/office/powerpoint/2010/main" val="815454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E1F148-DE59-43E6-93FD-790ADDD13E3F}"/>
              </a:ext>
            </a:extLst>
          </p:cNvPr>
          <p:cNvSpPr txBox="1"/>
          <p:nvPr/>
        </p:nvSpPr>
        <p:spPr>
          <a:xfrm>
            <a:off x="256242" y="457200"/>
            <a:ext cx="9497358" cy="1569660"/>
          </a:xfrm>
          <a:prstGeom prst="rect">
            <a:avLst/>
          </a:prstGeom>
          <a:noFill/>
        </p:spPr>
        <p:txBody>
          <a:bodyPr wrap="square" rtlCol="0">
            <a:spAutoFit/>
          </a:bodyPr>
          <a:lstStyle/>
          <a:p>
            <a:r>
              <a:rPr lang="en-US" sz="3200" b="1" dirty="0">
                <a:solidFill>
                  <a:schemeClr val="tx2"/>
                </a:solidFill>
              </a:rPr>
              <a:t>Case Study:</a:t>
            </a:r>
          </a:p>
          <a:p>
            <a:endParaRPr lang="en-US" sz="3200" b="1" dirty="0">
              <a:solidFill>
                <a:schemeClr val="tx2"/>
              </a:solidFill>
            </a:endParaRPr>
          </a:p>
          <a:p>
            <a:r>
              <a:rPr lang="en-US" sz="3200" b="1" dirty="0">
                <a:solidFill>
                  <a:schemeClr val="bg1"/>
                </a:solidFill>
              </a:rPr>
              <a:t>The Childbirth Experience</a:t>
            </a:r>
          </a:p>
        </p:txBody>
      </p:sp>
    </p:spTree>
    <p:extLst>
      <p:ext uri="{BB962C8B-B14F-4D97-AF65-F5344CB8AC3E}">
        <p14:creationId xmlns:p14="http://schemas.microsoft.com/office/powerpoint/2010/main" val="67231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7;p32"/>
          <p:cNvSpPr txBox="1"/>
          <p:nvPr/>
        </p:nvSpPr>
        <p:spPr>
          <a:xfrm>
            <a:off x="533746" y="1609659"/>
            <a:ext cx="6620933" cy="1524000"/>
          </a:xfrm>
          <a:prstGeom prst="rect">
            <a:avLst/>
          </a:prstGeom>
          <a:noFill/>
          <a:ln>
            <a:noFill/>
          </a:ln>
        </p:spPr>
        <p:txBody>
          <a:bodyPr spcFirstLastPara="1" wrap="square" lIns="121900" tIns="60933" rIns="121900" bIns="60933" anchor="ctr" anchorCtr="0">
            <a:noAutofit/>
          </a:bodyPr>
          <a:lstStyle/>
          <a:p>
            <a:pPr>
              <a:buClr>
                <a:srgbClr val="000000"/>
              </a:buClr>
              <a:buSzPts val="3600"/>
            </a:pPr>
            <a:r>
              <a:rPr lang="en-US" sz="3733" b="1" dirty="0">
                <a:latin typeface="Arial" panose="020B0604020202020204" pitchFamily="34" charset="0"/>
                <a:cs typeface="Arial" panose="020B0604020202020204" pitchFamily="34" charset="0"/>
                <a:sym typeface="Arial"/>
              </a:rPr>
              <a:t>HC 101 Series </a:t>
            </a:r>
            <a:endParaRPr sz="3733" b="1" dirty="0">
              <a:latin typeface="Arial" panose="020B0604020202020204" pitchFamily="34" charset="0"/>
              <a:cs typeface="Arial" panose="020B0604020202020204" pitchFamily="34" charset="0"/>
            </a:endParaRPr>
          </a:p>
        </p:txBody>
      </p:sp>
      <p:sp>
        <p:nvSpPr>
          <p:cNvPr id="7" name="Google Shape;138;p32"/>
          <p:cNvSpPr txBox="1"/>
          <p:nvPr/>
        </p:nvSpPr>
        <p:spPr>
          <a:xfrm>
            <a:off x="536571" y="3289505"/>
            <a:ext cx="10436229" cy="2787127"/>
          </a:xfrm>
          <a:prstGeom prst="rect">
            <a:avLst/>
          </a:prstGeom>
          <a:noFill/>
          <a:ln>
            <a:noFill/>
          </a:ln>
        </p:spPr>
        <p:txBody>
          <a:bodyPr spcFirstLastPara="1" wrap="square" lIns="121900" tIns="60933" rIns="121900" bIns="60933" anchor="t" anchorCtr="0">
            <a:noAutofit/>
          </a:bodyPr>
          <a:lstStyle/>
          <a:p>
            <a:pPr>
              <a:buClr>
                <a:srgbClr val="000000"/>
              </a:buClr>
              <a:buSzPts val="2867"/>
            </a:pPr>
            <a:r>
              <a:rPr lang="en-US" sz="2400" dirty="0">
                <a:latin typeface="Arial" panose="020B0604020202020204" pitchFamily="34" charset="0"/>
                <a:cs typeface="Arial" panose="020B0604020202020204" pitchFamily="34" charset="0"/>
                <a:sym typeface="Arial"/>
              </a:rPr>
              <a:t>As part of the</a:t>
            </a:r>
            <a:r>
              <a:rPr lang="en-US" sz="2400" dirty="0">
                <a:solidFill>
                  <a:srgbClr val="FF0000"/>
                </a:solidFill>
                <a:latin typeface="Arial" panose="020B0604020202020204" pitchFamily="34" charset="0"/>
                <a:cs typeface="Arial" panose="020B0604020202020204" pitchFamily="34" charset="0"/>
                <a:sym typeface="Arial"/>
              </a:rPr>
              <a:t> </a:t>
            </a:r>
            <a:r>
              <a:rPr lang="en-US" sz="2400" dirty="0">
                <a:solidFill>
                  <a:srgbClr val="000000"/>
                </a:solidFill>
                <a:latin typeface="Arial" panose="020B0604020202020204" pitchFamily="34" charset="0"/>
                <a:cs typeface="Arial" panose="020B0604020202020204" pitchFamily="34" charset="0"/>
                <a:sym typeface="Arial"/>
              </a:rPr>
              <a:t>Academy’s multi-channel</a:t>
            </a:r>
            <a:r>
              <a:rPr lang="en-US" sz="2400" dirty="0">
                <a:latin typeface="Arial" panose="020B0604020202020204" pitchFamily="34" charset="0"/>
                <a:cs typeface="Arial" panose="020B0604020202020204" pitchFamily="34" charset="0"/>
                <a:sym typeface="Arial"/>
              </a:rPr>
              <a:t>, </a:t>
            </a:r>
            <a:r>
              <a:rPr lang="en-US" sz="2400" dirty="0">
                <a:solidFill>
                  <a:srgbClr val="000000"/>
                </a:solidFill>
                <a:latin typeface="Arial" panose="020B0604020202020204" pitchFamily="34" charset="0"/>
                <a:cs typeface="Arial" panose="020B0604020202020204" pitchFamily="34" charset="0"/>
                <a:sym typeface="Arial"/>
              </a:rPr>
              <a:t>on-line approach, </a:t>
            </a:r>
            <a:r>
              <a:rPr lang="en-US" sz="2400" dirty="0">
                <a:latin typeface="Arial" panose="020B0604020202020204" pitchFamily="34" charset="0"/>
                <a:cs typeface="Arial" panose="020B0604020202020204" pitchFamily="34" charset="0"/>
                <a:sym typeface="Arial"/>
              </a:rPr>
              <a:t>these sessions provide </a:t>
            </a:r>
            <a:r>
              <a:rPr lang="en-US" sz="2400" dirty="0">
                <a:solidFill>
                  <a:srgbClr val="000000"/>
                </a:solidFill>
                <a:latin typeface="Arial" panose="020B0604020202020204" pitchFamily="34" charset="0"/>
                <a:cs typeface="Arial" panose="020B0604020202020204" pitchFamily="34" charset="0"/>
                <a:sym typeface="Arial"/>
              </a:rPr>
              <a:t>emerging and </a:t>
            </a:r>
            <a:r>
              <a:rPr lang="en-US" sz="2400" dirty="0">
                <a:latin typeface="Arial" panose="020B0604020202020204" pitchFamily="34" charset="0"/>
                <a:cs typeface="Arial" panose="020B0604020202020204" pitchFamily="34" charset="0"/>
                <a:sym typeface="Arial"/>
              </a:rPr>
              <a:t>experienced</a:t>
            </a:r>
            <a:r>
              <a:rPr lang="en-US" sz="2400" dirty="0">
                <a:solidFill>
                  <a:srgbClr val="FF0000"/>
                </a:solidFill>
                <a:latin typeface="Arial" panose="020B0604020202020204" pitchFamily="34" charset="0"/>
                <a:cs typeface="Arial" panose="020B0604020202020204" pitchFamily="34" charset="0"/>
                <a:sym typeface="Arial"/>
              </a:rPr>
              <a:t> </a:t>
            </a:r>
            <a:r>
              <a:rPr lang="en-US" sz="2400" dirty="0">
                <a:solidFill>
                  <a:srgbClr val="000000"/>
                </a:solidFill>
                <a:latin typeface="Arial" panose="020B0604020202020204" pitchFamily="34" charset="0"/>
                <a:cs typeface="Arial" panose="020B0604020202020204" pitchFamily="34" charset="0"/>
                <a:sym typeface="Arial"/>
              </a:rPr>
              <a:t>professionals with convenient and economical opportunities to develop their chosen area of interest. </a:t>
            </a:r>
          </a:p>
          <a:p>
            <a:pPr>
              <a:buClr>
                <a:srgbClr val="000000"/>
              </a:buClr>
              <a:buSzPts val="2867"/>
            </a:pPr>
            <a:endParaRPr lang="en-US" sz="2400" dirty="0">
              <a:latin typeface="Arial" panose="020B0604020202020204" pitchFamily="34" charset="0"/>
              <a:cs typeface="Arial" panose="020B0604020202020204" pitchFamily="34" charset="0"/>
            </a:endParaRPr>
          </a:p>
          <a:p>
            <a:pPr>
              <a:buSzPts val="2867"/>
            </a:pPr>
            <a:r>
              <a:rPr lang="en-US" sz="2400" dirty="0">
                <a:latin typeface="Arial" panose="020B0604020202020204" pitchFamily="34" charset="0"/>
                <a:cs typeface="Arial" panose="020B0604020202020204" pitchFamily="34" charset="0"/>
              </a:rPr>
              <a:t>The HC 101 series provides new members of healthcare centric practices with exposure to healthcare design fundamentals.</a:t>
            </a:r>
          </a:p>
          <a:p>
            <a:pPr>
              <a:lnSpc>
                <a:spcPct val="90000"/>
              </a:lnSpc>
              <a:buClr>
                <a:srgbClr val="000000"/>
              </a:buClr>
              <a:buSzPts val="2867"/>
            </a:pPr>
            <a:endParaRPr sz="2667" dirty="0"/>
          </a:p>
          <a:p>
            <a:pPr>
              <a:lnSpc>
                <a:spcPct val="90000"/>
              </a:lnSpc>
              <a:spcBef>
                <a:spcPts val="1995"/>
              </a:spcBef>
              <a:buClr>
                <a:srgbClr val="000000"/>
              </a:buClr>
              <a:buSzPts val="1480"/>
            </a:pPr>
            <a:endParaRPr sz="1973" dirty="0">
              <a:solidFill>
                <a:srgbClr val="000000"/>
              </a:solidFill>
              <a:latin typeface="Arial"/>
              <a:ea typeface="Arial"/>
              <a:cs typeface="Arial"/>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133178040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2B82C57D-DAB7-4B76-B9FE-933B896AE774}"/>
              </a:ext>
            </a:extLst>
          </p:cNvPr>
          <p:cNvGrpSpPr/>
          <p:nvPr/>
        </p:nvGrpSpPr>
        <p:grpSpPr>
          <a:xfrm>
            <a:off x="7924800" y="1720843"/>
            <a:ext cx="2113083" cy="1025997"/>
            <a:chOff x="7924800" y="1720843"/>
            <a:chExt cx="2113083" cy="1025997"/>
          </a:xfrm>
        </p:grpSpPr>
        <p:cxnSp>
          <p:nvCxnSpPr>
            <p:cNvPr id="48" name="Connector: Elbow 36">
              <a:extLst>
                <a:ext uri="{FF2B5EF4-FFF2-40B4-BE49-F238E27FC236}">
                  <a16:creationId xmlns:a16="http://schemas.microsoft.com/office/drawing/2014/main" xmlns="" id="{88C1040B-63E5-42BB-A7BB-8F21128380F2}"/>
                </a:ext>
              </a:extLst>
            </p:cNvPr>
            <p:cNvCxnSpPr>
              <a:cxnSpLocks/>
            </p:cNvCxnSpPr>
            <p:nvPr/>
          </p:nvCxnSpPr>
          <p:spPr>
            <a:xfrm>
              <a:off x="7924800" y="1720843"/>
              <a:ext cx="1894057" cy="808331"/>
            </a:xfrm>
            <a:prstGeom prst="curvedConnector2">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5" name="Arrow: Chevron 84">
              <a:extLst>
                <a:ext uri="{FF2B5EF4-FFF2-40B4-BE49-F238E27FC236}">
                  <a16:creationId xmlns:a16="http://schemas.microsoft.com/office/drawing/2014/main" xmlns="" id="{8D5BA7B7-1C27-46FC-B560-3BE01C102CCF}"/>
                </a:ext>
              </a:extLst>
            </p:cNvPr>
            <p:cNvSpPr/>
            <p:nvPr/>
          </p:nvSpPr>
          <p:spPr>
            <a:xfrm rot="3323054">
              <a:off x="9702612" y="2411569"/>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0" name="Group 29">
            <a:extLst>
              <a:ext uri="{FF2B5EF4-FFF2-40B4-BE49-F238E27FC236}">
                <a16:creationId xmlns:a16="http://schemas.microsoft.com/office/drawing/2014/main" xmlns="" id="{65DBDB3B-0489-467E-8A25-41AF7CAECDC1}"/>
              </a:ext>
            </a:extLst>
          </p:cNvPr>
          <p:cNvGrpSpPr/>
          <p:nvPr/>
        </p:nvGrpSpPr>
        <p:grpSpPr>
          <a:xfrm>
            <a:off x="507357" y="142110"/>
            <a:ext cx="2963592" cy="2120454"/>
            <a:chOff x="520076" y="168233"/>
            <a:chExt cx="2963592" cy="2120454"/>
          </a:xfrm>
        </p:grpSpPr>
        <p:sp>
          <p:nvSpPr>
            <p:cNvPr id="5" name="Oval 4">
              <a:extLst>
                <a:ext uri="{FF2B5EF4-FFF2-40B4-BE49-F238E27FC236}">
                  <a16:creationId xmlns:a16="http://schemas.microsoft.com/office/drawing/2014/main" xmlns="" id="{F61CCB71-88DE-4C36-880B-1F7B63301387}"/>
                </a:ext>
              </a:extLst>
            </p:cNvPr>
            <p:cNvSpPr/>
            <p:nvPr/>
          </p:nvSpPr>
          <p:spPr>
            <a:xfrm>
              <a:off x="1797726" y="168233"/>
              <a:ext cx="1685942" cy="1685942"/>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xmlns="" id="{93810D7F-616F-4DB0-BD26-662CB1BCCAA2}"/>
                </a:ext>
              </a:extLst>
            </p:cNvPr>
            <p:cNvSpPr/>
            <p:nvPr/>
          </p:nvSpPr>
          <p:spPr>
            <a:xfrm>
              <a:off x="2262161" y="242027"/>
              <a:ext cx="748923"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a:ln/>
                  <a:effectLst>
                    <a:outerShdw blurRad="50800" dist="38100" algn="l" rotWithShape="0">
                      <a:prstClr val="black">
                        <a:alpha val="40000"/>
                      </a:prstClr>
                    </a:outerShdw>
                  </a:effectLst>
                  <a:latin typeface="Century Schoolbook" panose="02040604050505020304" pitchFamily="18" charset="0"/>
                </a:rPr>
                <a:t>?</a:t>
              </a:r>
            </a:p>
          </p:txBody>
        </p:sp>
        <p:sp>
          <p:nvSpPr>
            <p:cNvPr id="6" name="TextBox 5">
              <a:extLst>
                <a:ext uri="{FF2B5EF4-FFF2-40B4-BE49-F238E27FC236}">
                  <a16:creationId xmlns:a16="http://schemas.microsoft.com/office/drawing/2014/main" xmlns="" id="{EC094243-0C86-4871-BB7F-FE07CC1E882A}"/>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27" name="Oval 26">
              <a:extLst>
                <a:ext uri="{FF2B5EF4-FFF2-40B4-BE49-F238E27FC236}">
                  <a16:creationId xmlns:a16="http://schemas.microsoft.com/office/drawing/2014/main" xmlns="" id="{25EE3ABB-07FC-4A46-8E0C-A08A5D40F3E3}"/>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xmlns="" id="{DA237C89-25B6-4C2A-84FB-8B50301F719C}"/>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47" name="TextBox 46">
              <a:extLst>
                <a:ext uri="{FF2B5EF4-FFF2-40B4-BE49-F238E27FC236}">
                  <a16:creationId xmlns:a16="http://schemas.microsoft.com/office/drawing/2014/main" xmlns="" id="{78E23A7F-611E-4021-AC89-B5D0006F08D9}"/>
                </a:ext>
              </a:extLst>
            </p:cNvPr>
            <p:cNvSpPr txBox="1"/>
            <p:nvPr/>
          </p:nvSpPr>
          <p:spPr>
            <a:xfrm>
              <a:off x="773115" y="1197193"/>
              <a:ext cx="1144865" cy="584775"/>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Arrival at Hospital</a:t>
              </a:r>
            </a:p>
          </p:txBody>
        </p:sp>
      </p:grpSp>
      <p:grpSp>
        <p:nvGrpSpPr>
          <p:cNvPr id="31" name="Group 30">
            <a:extLst>
              <a:ext uri="{FF2B5EF4-FFF2-40B4-BE49-F238E27FC236}">
                <a16:creationId xmlns:a16="http://schemas.microsoft.com/office/drawing/2014/main" xmlns="" id="{15C5495D-5DDB-48C5-BEB1-A87FAE82F56A}"/>
              </a:ext>
            </a:extLst>
          </p:cNvPr>
          <p:cNvGrpSpPr/>
          <p:nvPr/>
        </p:nvGrpSpPr>
        <p:grpSpPr>
          <a:xfrm>
            <a:off x="2100845" y="1941768"/>
            <a:ext cx="917317" cy="987543"/>
            <a:chOff x="2100845" y="1941768"/>
            <a:chExt cx="1087277" cy="1181959"/>
          </a:xfrm>
        </p:grpSpPr>
        <p:sp>
          <p:nvSpPr>
            <p:cNvPr id="4" name="Arrow: Chevron 3">
              <a:extLst>
                <a:ext uri="{FF2B5EF4-FFF2-40B4-BE49-F238E27FC236}">
                  <a16:creationId xmlns:a16="http://schemas.microsoft.com/office/drawing/2014/main" xmlns="" id="{66F98501-62E1-491C-B2A8-47FDD392038A}"/>
                </a:ext>
              </a:extLst>
            </p:cNvPr>
            <p:cNvSpPr/>
            <p:nvPr/>
          </p:nvSpPr>
          <p:spPr>
            <a:xfrm rot="3010573">
              <a:off x="2852851" y="2788456"/>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3" name="Connector: Elbow 36">
              <a:extLst>
                <a:ext uri="{FF2B5EF4-FFF2-40B4-BE49-F238E27FC236}">
                  <a16:creationId xmlns:a16="http://schemas.microsoft.com/office/drawing/2014/main" xmlns="" id="{E6D12079-04E9-4DAB-BBFF-0A8AB0649192}"/>
                </a:ext>
              </a:extLst>
            </p:cNvPr>
            <p:cNvCxnSpPr>
              <a:cxnSpLocks/>
            </p:cNvCxnSpPr>
            <p:nvPr/>
          </p:nvCxnSpPr>
          <p:spPr>
            <a:xfrm rot="16200000" flipH="1">
              <a:off x="2006348" y="2036265"/>
              <a:ext cx="1038274" cy="84927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3B1C1313-3EC5-455E-8594-D78B38986028}"/>
              </a:ext>
            </a:extLst>
          </p:cNvPr>
          <p:cNvGrpSpPr/>
          <p:nvPr/>
        </p:nvGrpSpPr>
        <p:grpSpPr>
          <a:xfrm>
            <a:off x="5747597" y="2553221"/>
            <a:ext cx="1743452" cy="1662039"/>
            <a:chOff x="6029239" y="2617979"/>
            <a:chExt cx="1743452" cy="1662039"/>
          </a:xfrm>
        </p:grpSpPr>
        <p:cxnSp>
          <p:nvCxnSpPr>
            <p:cNvPr id="37" name="Connector: Elbow 36">
              <a:extLst>
                <a:ext uri="{FF2B5EF4-FFF2-40B4-BE49-F238E27FC236}">
                  <a16:creationId xmlns:a16="http://schemas.microsoft.com/office/drawing/2014/main" xmlns="" id="{1D2BE273-D513-4CE5-BCDB-22B6F9BD43C2}"/>
                </a:ext>
              </a:extLst>
            </p:cNvPr>
            <p:cNvCxnSpPr>
              <a:cxnSpLocks/>
            </p:cNvCxnSpPr>
            <p:nvPr/>
          </p:nvCxnSpPr>
          <p:spPr>
            <a:xfrm rot="5825136" flipH="1" flipV="1">
              <a:off x="6012387" y="2818936"/>
              <a:ext cx="1477934" cy="144422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Arrow: Chevron 78">
              <a:extLst>
                <a:ext uri="{FF2B5EF4-FFF2-40B4-BE49-F238E27FC236}">
                  <a16:creationId xmlns:a16="http://schemas.microsoft.com/office/drawing/2014/main" xmlns="" id="{688665F1-F4EB-4574-8DDE-85BF22EF3546}"/>
                </a:ext>
              </a:extLst>
            </p:cNvPr>
            <p:cNvSpPr/>
            <p:nvPr/>
          </p:nvSpPr>
          <p:spPr>
            <a:xfrm rot="16945041">
              <a:off x="7437420" y="2599174"/>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 name="Group 1">
            <a:extLst>
              <a:ext uri="{FF2B5EF4-FFF2-40B4-BE49-F238E27FC236}">
                <a16:creationId xmlns:a16="http://schemas.microsoft.com/office/drawing/2014/main" xmlns="" id="{17A78DCE-5F3B-4EF3-9F3F-33F396D5B4B4}"/>
              </a:ext>
            </a:extLst>
          </p:cNvPr>
          <p:cNvGrpSpPr/>
          <p:nvPr/>
        </p:nvGrpSpPr>
        <p:grpSpPr>
          <a:xfrm>
            <a:off x="1781155" y="2472666"/>
            <a:ext cx="4643685" cy="4196243"/>
            <a:chOff x="1812765" y="2494799"/>
            <a:chExt cx="4643685" cy="4196243"/>
          </a:xfrm>
        </p:grpSpPr>
        <p:pic>
          <p:nvPicPr>
            <p:cNvPr id="51" name="Picture 50" descr="A bedroom with a bed and desk in a room&#10;&#10;Description automatically generated">
              <a:extLst>
                <a:ext uri="{FF2B5EF4-FFF2-40B4-BE49-F238E27FC236}">
                  <a16:creationId xmlns:a16="http://schemas.microsoft.com/office/drawing/2014/main" xmlns="" id="{F40278ED-D9AF-4E74-94D9-54C332E29934}"/>
                </a:ext>
              </a:extLst>
            </p:cNvPr>
            <p:cNvPicPr>
              <a:picLocks noChangeAspect="1"/>
            </p:cNvPicPr>
            <p:nvPr/>
          </p:nvPicPr>
          <p:blipFill rotWithShape="1">
            <a:blip r:embed="rId3">
              <a:extLst>
                <a:ext uri="{28A0092B-C50C-407E-A947-70E740481C1C}">
                  <a14:useLocalDpi xmlns:a14="http://schemas.microsoft.com/office/drawing/2010/main" val="0"/>
                </a:ext>
              </a:extLst>
            </a:blip>
            <a:srcRect l="53207" t="91" r="26416" b="78910"/>
            <a:stretch/>
          </p:blipFill>
          <p:spPr>
            <a:xfrm>
              <a:off x="5084850" y="3704411"/>
              <a:ext cx="1371600" cy="1440126"/>
            </a:xfrm>
            <a:prstGeom prst="ellipse">
              <a:avLst/>
            </a:prstGeom>
          </p:spPr>
        </p:pic>
        <p:pic>
          <p:nvPicPr>
            <p:cNvPr id="4098" name="Picture 2" descr="Image result for time clock hospital digital">
              <a:extLst>
                <a:ext uri="{FF2B5EF4-FFF2-40B4-BE49-F238E27FC236}">
                  <a16:creationId xmlns:a16="http://schemas.microsoft.com/office/drawing/2014/main" xmlns="" id="{1660DD43-3B66-4EF9-96CC-B72098307D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18" r="27084"/>
            <a:stretch/>
          </p:blipFill>
          <p:spPr bwMode="auto">
            <a:xfrm>
              <a:off x="1812765" y="3802220"/>
              <a:ext cx="1351071" cy="1390280"/>
            </a:xfrm>
            <a:prstGeom prst="ellipse">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xmlns="" id="{E37DF03E-202B-4ABE-A3EE-ABE2A4F8C476}"/>
                </a:ext>
              </a:extLst>
            </p:cNvPr>
            <p:cNvGrpSpPr/>
            <p:nvPr/>
          </p:nvGrpSpPr>
          <p:grpSpPr>
            <a:xfrm>
              <a:off x="2262842" y="2494799"/>
              <a:ext cx="3996802" cy="4196243"/>
              <a:chOff x="2708798" y="2509357"/>
              <a:chExt cx="3996802" cy="4196243"/>
            </a:xfrm>
          </p:grpSpPr>
          <p:pic>
            <p:nvPicPr>
              <p:cNvPr id="52" name="Picture 2" descr="http://cd1001-w96/documents/imagelibrary/81950.tif?format=jpeg&amp;width=1280">
                <a:extLst>
                  <a:ext uri="{FF2B5EF4-FFF2-40B4-BE49-F238E27FC236}">
                    <a16:creationId xmlns:a16="http://schemas.microsoft.com/office/drawing/2014/main" xmlns="" id="{C26C2881-0240-4F89-A288-EE3C17F0B5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45" t="36831" r="38973" b="3856"/>
              <a:stretch/>
            </p:blipFill>
            <p:spPr bwMode="auto">
              <a:xfrm>
                <a:off x="3214993" y="2509357"/>
                <a:ext cx="2631994" cy="2454681"/>
              </a:xfrm>
              <a:prstGeom prst="ellipse">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9" name="Picture 2" descr="http://cd1001-w96/documents/imagelibrary/81950.tif?format=jpeg&amp;width=1280">
                <a:extLst>
                  <a:ext uri="{FF2B5EF4-FFF2-40B4-BE49-F238E27FC236}">
                    <a16:creationId xmlns:a16="http://schemas.microsoft.com/office/drawing/2014/main" xmlns="" id="{4AE00862-1DF5-4A3E-8A02-CA22C6A883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013" r="68523" b="34064"/>
              <a:stretch/>
            </p:blipFill>
            <p:spPr bwMode="auto">
              <a:xfrm>
                <a:off x="2708798" y="4631777"/>
                <a:ext cx="2077754" cy="2073823"/>
              </a:xfrm>
              <a:prstGeom prst="ellipse">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100" name="Picture 4" descr="Image result for nurse station monitors">
                <a:extLst>
                  <a:ext uri="{FF2B5EF4-FFF2-40B4-BE49-F238E27FC236}">
                    <a16:creationId xmlns:a16="http://schemas.microsoft.com/office/drawing/2014/main" xmlns="" id="{9581AE07-79F2-4EEF-A11E-56740DA506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990" t="11447"/>
              <a:stretch/>
            </p:blipFill>
            <p:spPr bwMode="auto">
              <a:xfrm>
                <a:off x="5040117" y="4329000"/>
                <a:ext cx="1665483" cy="1612078"/>
              </a:xfrm>
              <a:prstGeom prst="ellipse">
                <a:avLst/>
              </a:prstGeom>
              <a:noFill/>
              <a:ln>
                <a:solidFill>
                  <a:srgbClr val="7030A0"/>
                </a:solidFill>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26CB64DE-0655-4477-A793-3996E9F87368}"/>
                  </a:ext>
                </a:extLst>
              </p:cNvPr>
              <p:cNvGrpSpPr/>
              <p:nvPr/>
            </p:nvGrpSpPr>
            <p:grpSpPr>
              <a:xfrm>
                <a:off x="3817879" y="4526346"/>
                <a:ext cx="1665483" cy="1713861"/>
                <a:chOff x="2970692" y="3826307"/>
                <a:chExt cx="1665483" cy="1713861"/>
              </a:xfrm>
            </p:grpSpPr>
            <p:sp>
              <p:nvSpPr>
                <p:cNvPr id="35" name="Oval 34">
                  <a:extLst>
                    <a:ext uri="{FF2B5EF4-FFF2-40B4-BE49-F238E27FC236}">
                      <a16:creationId xmlns:a16="http://schemas.microsoft.com/office/drawing/2014/main" xmlns="" id="{86672A08-67F5-455B-A453-49B5054A5883}"/>
                    </a:ext>
                  </a:extLst>
                </p:cNvPr>
                <p:cNvSpPr/>
                <p:nvPr/>
              </p:nvSpPr>
              <p:spPr>
                <a:xfrm>
                  <a:off x="2970692" y="3826307"/>
                  <a:ext cx="1665483" cy="1713861"/>
                </a:xfrm>
                <a:prstGeom prst="ellipse">
                  <a:avLst/>
                </a:prstGeom>
                <a:solidFill>
                  <a:srgbClr val="7258D0">
                    <a:alpha val="43922"/>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6" name="Oval 35">
                  <a:extLst>
                    <a:ext uri="{FF2B5EF4-FFF2-40B4-BE49-F238E27FC236}">
                      <a16:creationId xmlns:a16="http://schemas.microsoft.com/office/drawing/2014/main" xmlns="" id="{A24A5E02-DAB1-4124-A6DD-63CAD78DDDEB}"/>
                    </a:ext>
                  </a:extLst>
                </p:cNvPr>
                <p:cNvSpPr/>
                <p:nvPr/>
              </p:nvSpPr>
              <p:spPr>
                <a:xfrm>
                  <a:off x="3100871" y="3991429"/>
                  <a:ext cx="1380560" cy="1383618"/>
                </a:xfrm>
                <a:prstGeom prst="ellipse">
                  <a:avLst/>
                </a:prstGeom>
                <a:solidFill>
                  <a:srgbClr val="5235BD"/>
                </a:solidFill>
                <a:ln w="25400" cap="flat" cmpd="sng" algn="ctr">
                  <a:noFill/>
                  <a:prstDash val="solid"/>
                </a:ln>
                <a:effectLst/>
              </p:spPr>
              <p:txBody>
                <a:bodyPr rtlCol="0" anchor="ctr"/>
                <a:lstStyle/>
                <a:p>
                  <a:pPr marR="0" lvl="0" algn="ctr" defTabSz="1638605"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xmlns="" id="{8CF235F9-286D-448A-BB6C-0DB68BDF5495}"/>
                    </a:ext>
                  </a:extLst>
                </p:cNvPr>
                <p:cNvSpPr/>
                <p:nvPr/>
              </p:nvSpPr>
              <p:spPr>
                <a:xfrm>
                  <a:off x="3030627" y="4277884"/>
                  <a:ext cx="1545616" cy="830997"/>
                </a:xfrm>
                <a:prstGeom prst="rect">
                  <a:avLst/>
                </a:prstGeom>
              </p:spPr>
              <p:txBody>
                <a:bodyPr wrap="none">
                  <a:spAutoFit/>
                </a:bodyPr>
                <a:lstStyle/>
                <a:p>
                  <a:pPr algn="ctr"/>
                  <a:r>
                    <a:rPr lang="en-US" sz="1600" b="1" kern="0" dirty="0">
                      <a:solidFill>
                        <a:schemeClr val="bg1"/>
                      </a:solidFill>
                      <a:latin typeface="Century Gothic"/>
                    </a:rPr>
                    <a:t>Sights, </a:t>
                  </a:r>
                </a:p>
                <a:p>
                  <a:pPr algn="ctr"/>
                  <a:r>
                    <a:rPr lang="en-US" sz="1600" b="1" kern="0" dirty="0">
                      <a:solidFill>
                        <a:schemeClr val="bg1"/>
                      </a:solidFill>
                      <a:latin typeface="Century Gothic"/>
                    </a:rPr>
                    <a:t>Sounds, Lack </a:t>
                  </a:r>
                </a:p>
                <a:p>
                  <a:pPr algn="ctr"/>
                  <a:r>
                    <a:rPr lang="en-US" sz="1600" b="1" kern="0" dirty="0">
                      <a:solidFill>
                        <a:schemeClr val="bg1"/>
                      </a:solidFill>
                      <a:latin typeface="Century Gothic"/>
                    </a:rPr>
                    <a:t>of Control</a:t>
                  </a:r>
                </a:p>
              </p:txBody>
            </p:sp>
          </p:grpSp>
        </p:grpSp>
      </p:grpSp>
      <p:pic>
        <p:nvPicPr>
          <p:cNvPr id="11" name="Picture 10" descr="A bedroom with a bed and desk in a room&#10;&#10;Description automatically generated">
            <a:extLst>
              <a:ext uri="{FF2B5EF4-FFF2-40B4-BE49-F238E27FC236}">
                <a16:creationId xmlns:a16="http://schemas.microsoft.com/office/drawing/2014/main" xmlns="" id="{93325A69-7707-42B2-9EA6-9C7E805515A5}"/>
              </a:ext>
            </a:extLst>
          </p:cNvPr>
          <p:cNvPicPr>
            <a:picLocks noChangeAspect="1"/>
          </p:cNvPicPr>
          <p:nvPr/>
        </p:nvPicPr>
        <p:blipFill rotWithShape="1">
          <a:blip r:embed="rId3">
            <a:extLst>
              <a:ext uri="{28A0092B-C50C-407E-A947-70E740481C1C}">
                <a14:useLocalDpi xmlns:a14="http://schemas.microsoft.com/office/drawing/2010/main" val="0"/>
              </a:ext>
            </a:extLst>
          </a:blip>
          <a:srcRect l="15398" r="45139" b="54051"/>
          <a:stretch/>
        </p:blipFill>
        <p:spPr>
          <a:xfrm>
            <a:off x="12338768" y="2141274"/>
            <a:ext cx="3689224" cy="3151225"/>
          </a:xfrm>
          <a:prstGeom prst="rect">
            <a:avLst/>
          </a:prstGeom>
        </p:spPr>
      </p:pic>
      <p:grpSp>
        <p:nvGrpSpPr>
          <p:cNvPr id="34" name="Group 33">
            <a:extLst>
              <a:ext uri="{FF2B5EF4-FFF2-40B4-BE49-F238E27FC236}">
                <a16:creationId xmlns:a16="http://schemas.microsoft.com/office/drawing/2014/main" xmlns="" id="{0CC916F4-27B4-4D7C-8AC7-18721A31F03C}"/>
              </a:ext>
            </a:extLst>
          </p:cNvPr>
          <p:cNvGrpSpPr/>
          <p:nvPr/>
        </p:nvGrpSpPr>
        <p:grpSpPr>
          <a:xfrm>
            <a:off x="5909138" y="23925"/>
            <a:ext cx="3461559" cy="2848215"/>
            <a:chOff x="5909138" y="23925"/>
            <a:chExt cx="3461559" cy="2848215"/>
          </a:xfrm>
        </p:grpSpPr>
        <p:sp>
          <p:nvSpPr>
            <p:cNvPr id="74" name="Oval 73">
              <a:extLst>
                <a:ext uri="{FF2B5EF4-FFF2-40B4-BE49-F238E27FC236}">
                  <a16:creationId xmlns:a16="http://schemas.microsoft.com/office/drawing/2014/main" xmlns="" id="{64EC2E3C-5EA2-457A-AF06-2755D7AFA3E2}"/>
                </a:ext>
              </a:extLst>
            </p:cNvPr>
            <p:cNvSpPr/>
            <p:nvPr/>
          </p:nvSpPr>
          <p:spPr>
            <a:xfrm>
              <a:off x="5960442" y="1574384"/>
              <a:ext cx="1277117" cy="1297756"/>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68" name="Oval 67">
              <a:extLst>
                <a:ext uri="{FF2B5EF4-FFF2-40B4-BE49-F238E27FC236}">
                  <a16:creationId xmlns:a16="http://schemas.microsoft.com/office/drawing/2014/main" xmlns="" id="{C13651A3-9BFA-43E6-91C6-C499F916EE5D}"/>
                </a:ext>
              </a:extLst>
            </p:cNvPr>
            <p:cNvSpPr/>
            <p:nvPr/>
          </p:nvSpPr>
          <p:spPr>
            <a:xfrm>
              <a:off x="7810221" y="49837"/>
              <a:ext cx="1560476" cy="1560476"/>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69" name="Rectangle 68">
              <a:extLst>
                <a:ext uri="{FF2B5EF4-FFF2-40B4-BE49-F238E27FC236}">
                  <a16:creationId xmlns:a16="http://schemas.microsoft.com/office/drawing/2014/main" xmlns="" id="{FAF2A03A-25F7-4B05-A5F2-8943291DB37A}"/>
                </a:ext>
              </a:extLst>
            </p:cNvPr>
            <p:cNvSpPr/>
            <p:nvPr/>
          </p:nvSpPr>
          <p:spPr>
            <a:xfrm>
              <a:off x="8083717" y="422929"/>
              <a:ext cx="1157689"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latin typeface="Century Gothic" panose="020B0502020202020204" pitchFamily="34" charset="0"/>
                </a:rPr>
                <a:t>Limited </a:t>
              </a:r>
            </a:p>
            <a:p>
              <a:pPr algn="ctr"/>
              <a:r>
                <a:rPr lang="en-US" sz="2000" b="1" dirty="0">
                  <a:ln/>
                  <a:latin typeface="Century Gothic" panose="020B0502020202020204" pitchFamily="34" charset="0"/>
                </a:rPr>
                <a:t>Mobility</a:t>
              </a:r>
              <a:endParaRPr lang="en-US" sz="2000" b="1" cap="none" spc="0" dirty="0">
                <a:ln/>
                <a:latin typeface="Century Gothic" panose="020B0502020202020204" pitchFamily="34" charset="0"/>
              </a:endParaRPr>
            </a:p>
          </p:txBody>
        </p:sp>
        <p:grpSp>
          <p:nvGrpSpPr>
            <p:cNvPr id="22" name="Group 21">
              <a:extLst>
                <a:ext uri="{FF2B5EF4-FFF2-40B4-BE49-F238E27FC236}">
                  <a16:creationId xmlns:a16="http://schemas.microsoft.com/office/drawing/2014/main" xmlns="" id="{AA0450A4-A7B1-4B2E-9B39-7432BB184874}"/>
                </a:ext>
              </a:extLst>
            </p:cNvPr>
            <p:cNvGrpSpPr/>
            <p:nvPr/>
          </p:nvGrpSpPr>
          <p:grpSpPr>
            <a:xfrm>
              <a:off x="6834618" y="23925"/>
              <a:ext cx="1122422" cy="1122422"/>
              <a:chOff x="5130458" y="139849"/>
              <a:chExt cx="1122422" cy="1122422"/>
            </a:xfrm>
          </p:grpSpPr>
          <p:sp>
            <p:nvSpPr>
              <p:cNvPr id="58" name="Oval 57">
                <a:extLst>
                  <a:ext uri="{FF2B5EF4-FFF2-40B4-BE49-F238E27FC236}">
                    <a16:creationId xmlns:a16="http://schemas.microsoft.com/office/drawing/2014/main" xmlns="" id="{F321AC29-5794-47FC-89FA-DD7997F08F4F}"/>
                  </a:ext>
                </a:extLst>
              </p:cNvPr>
              <p:cNvSpPr/>
              <p:nvPr/>
            </p:nvSpPr>
            <p:spPr>
              <a:xfrm>
                <a:off x="5130458" y="139849"/>
                <a:ext cx="1122422" cy="1122422"/>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59" name="Rectangle 58">
                <a:extLst>
                  <a:ext uri="{FF2B5EF4-FFF2-40B4-BE49-F238E27FC236}">
                    <a16:creationId xmlns:a16="http://schemas.microsoft.com/office/drawing/2014/main" xmlns="" id="{028B7D52-AB1D-4606-B915-7DFE3F315A13}"/>
                  </a:ext>
                </a:extLst>
              </p:cNvPr>
              <p:cNvSpPr/>
              <p:nvPr/>
            </p:nvSpPr>
            <p:spPr>
              <a:xfrm>
                <a:off x="5343420" y="456758"/>
                <a:ext cx="723275"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latin typeface="Century Gothic" panose="020B0502020202020204" pitchFamily="34" charset="0"/>
                  </a:rPr>
                  <a:t>Fear</a:t>
                </a:r>
              </a:p>
            </p:txBody>
          </p:sp>
        </p:grpSp>
        <p:sp>
          <p:nvSpPr>
            <p:cNvPr id="60" name="Oval 59">
              <a:extLst>
                <a:ext uri="{FF2B5EF4-FFF2-40B4-BE49-F238E27FC236}">
                  <a16:creationId xmlns:a16="http://schemas.microsoft.com/office/drawing/2014/main" xmlns="" id="{0944B955-F25F-4A36-B4B3-A77466B99BFE}"/>
                </a:ext>
              </a:extLst>
            </p:cNvPr>
            <p:cNvSpPr/>
            <p:nvPr/>
          </p:nvSpPr>
          <p:spPr>
            <a:xfrm>
              <a:off x="5909138" y="519461"/>
              <a:ext cx="1372673" cy="1372673"/>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64" name="Rectangle 63">
              <a:extLst>
                <a:ext uri="{FF2B5EF4-FFF2-40B4-BE49-F238E27FC236}">
                  <a16:creationId xmlns:a16="http://schemas.microsoft.com/office/drawing/2014/main" xmlns="" id="{61CBADD5-8033-4893-857D-6E7062D77A2B}"/>
                </a:ext>
              </a:extLst>
            </p:cNvPr>
            <p:cNvSpPr/>
            <p:nvPr/>
          </p:nvSpPr>
          <p:spPr>
            <a:xfrm>
              <a:off x="6003579" y="977758"/>
              <a:ext cx="1122423"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latin typeface="Century Gothic" panose="020B0502020202020204" pitchFamily="34" charset="0"/>
                </a:rPr>
                <a:t>Anxiety</a:t>
              </a:r>
              <a:endParaRPr lang="en-US" sz="2000" b="1" cap="none" spc="0" dirty="0">
                <a:ln/>
                <a:latin typeface="Century Gothic" panose="020B0502020202020204" pitchFamily="34" charset="0"/>
              </a:endParaRPr>
            </a:p>
          </p:txBody>
        </p:sp>
        <p:sp>
          <p:nvSpPr>
            <p:cNvPr id="62" name="Oval 61">
              <a:extLst>
                <a:ext uri="{FF2B5EF4-FFF2-40B4-BE49-F238E27FC236}">
                  <a16:creationId xmlns:a16="http://schemas.microsoft.com/office/drawing/2014/main" xmlns="" id="{C69BBF3D-3B93-4265-AB5D-DF1E33E1BF1B}"/>
                </a:ext>
              </a:extLst>
            </p:cNvPr>
            <p:cNvSpPr/>
            <p:nvPr/>
          </p:nvSpPr>
          <p:spPr>
            <a:xfrm>
              <a:off x="7047580" y="996768"/>
              <a:ext cx="1380560" cy="1383618"/>
            </a:xfrm>
            <a:prstGeom prst="ellipse">
              <a:avLst/>
            </a:prstGeom>
            <a:solidFill>
              <a:srgbClr val="5235BD"/>
            </a:solidFill>
            <a:ln w="25400" cap="flat" cmpd="sng" algn="ctr">
              <a:noFill/>
              <a:prstDash val="solid"/>
            </a:ln>
            <a:effectLst/>
          </p:spPr>
          <p:txBody>
            <a:bodyPr rtlCol="0" anchor="ctr"/>
            <a:lstStyle/>
            <a:p>
              <a:pPr marR="0" lvl="0" algn="ctr" defTabSz="1638605"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xmlns="" id="{6FD383AA-055B-4BB7-BE68-BFB5635D4B4E}"/>
                </a:ext>
              </a:extLst>
            </p:cNvPr>
            <p:cNvSpPr/>
            <p:nvPr/>
          </p:nvSpPr>
          <p:spPr>
            <a:xfrm>
              <a:off x="6885261" y="831647"/>
              <a:ext cx="1713147" cy="1713861"/>
            </a:xfrm>
            <a:prstGeom prst="ellipse">
              <a:avLst/>
            </a:prstGeom>
            <a:solidFill>
              <a:srgbClr val="7258D0">
                <a:alpha val="43922"/>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xmlns="" id="{19FE66D7-7D7F-47BE-8C48-AA5883E4F05A}"/>
                </a:ext>
              </a:extLst>
            </p:cNvPr>
            <p:cNvSpPr txBox="1"/>
            <p:nvPr/>
          </p:nvSpPr>
          <p:spPr>
            <a:xfrm>
              <a:off x="6830814" y="1367407"/>
              <a:ext cx="1779786" cy="584775"/>
            </a:xfrm>
            <a:prstGeom prst="rect">
              <a:avLst/>
            </a:prstGeom>
            <a:noFill/>
          </p:spPr>
          <p:txBody>
            <a:bodyPr wrap="square" rtlCol="0">
              <a:spAutoFit/>
            </a:bodyPr>
            <a:lstStyle/>
            <a:p>
              <a:pPr lvl="0" algn="ctr" defTabSz="1638605">
                <a:defRPr/>
              </a:pPr>
              <a:r>
                <a:rPr lang="en-US" sz="1600" b="1" kern="0" dirty="0">
                  <a:solidFill>
                    <a:schemeClr val="bg1"/>
                  </a:solidFill>
                  <a:latin typeface="Century Gothic"/>
                </a:rPr>
                <a:t>Patient Experience</a:t>
              </a:r>
            </a:p>
          </p:txBody>
        </p:sp>
        <p:sp>
          <p:nvSpPr>
            <p:cNvPr id="75" name="Rectangle 74">
              <a:extLst>
                <a:ext uri="{FF2B5EF4-FFF2-40B4-BE49-F238E27FC236}">
                  <a16:creationId xmlns:a16="http://schemas.microsoft.com/office/drawing/2014/main" xmlns="" id="{CBE3F891-05BF-4684-9C59-CDC7EFD0C685}"/>
                </a:ext>
              </a:extLst>
            </p:cNvPr>
            <p:cNvSpPr/>
            <p:nvPr/>
          </p:nvSpPr>
          <p:spPr>
            <a:xfrm>
              <a:off x="6236775" y="2098478"/>
              <a:ext cx="713657"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latin typeface="Century Gothic" panose="020B0502020202020204" pitchFamily="34" charset="0"/>
                </a:rPr>
                <a:t>Pain</a:t>
              </a:r>
              <a:endParaRPr lang="en-US" sz="2000" b="1" cap="none" spc="0" dirty="0">
                <a:ln/>
                <a:latin typeface="Century Gothic" panose="020B0502020202020204" pitchFamily="34" charset="0"/>
              </a:endParaRPr>
            </a:p>
          </p:txBody>
        </p:sp>
      </p:grpSp>
      <p:sp>
        <p:nvSpPr>
          <p:cNvPr id="29" name="Rectangle 28">
            <a:extLst>
              <a:ext uri="{FF2B5EF4-FFF2-40B4-BE49-F238E27FC236}">
                <a16:creationId xmlns:a16="http://schemas.microsoft.com/office/drawing/2014/main" xmlns="" id="{6D04B52E-C8E6-4021-BCFB-2662F708BD29}"/>
              </a:ext>
            </a:extLst>
          </p:cNvPr>
          <p:cNvSpPr/>
          <p:nvPr/>
        </p:nvSpPr>
        <p:spPr>
          <a:xfrm>
            <a:off x="10024626" y="6198345"/>
            <a:ext cx="1862574" cy="50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xmlns="" id="{40A453BB-26DB-42E4-9A22-5152E79F7332}"/>
              </a:ext>
            </a:extLst>
          </p:cNvPr>
          <p:cNvGrpSpPr/>
          <p:nvPr/>
        </p:nvGrpSpPr>
        <p:grpSpPr>
          <a:xfrm>
            <a:off x="9016416" y="1988395"/>
            <a:ext cx="2984086" cy="3498005"/>
            <a:chOff x="9016416" y="1905404"/>
            <a:chExt cx="2984086" cy="3498005"/>
          </a:xfrm>
        </p:grpSpPr>
        <p:pic>
          <p:nvPicPr>
            <p:cNvPr id="50" name="Picture 49">
              <a:extLst>
                <a:ext uri="{FF2B5EF4-FFF2-40B4-BE49-F238E27FC236}">
                  <a16:creationId xmlns:a16="http://schemas.microsoft.com/office/drawing/2014/main" xmlns="" id="{923EAEC3-7BF5-40AC-AF70-CF01D04FF1E9}"/>
                </a:ext>
              </a:extLst>
            </p:cNvPr>
            <p:cNvPicPr>
              <a:picLocks noChangeAspect="1"/>
            </p:cNvPicPr>
            <p:nvPr/>
          </p:nvPicPr>
          <p:blipFill rotWithShape="1">
            <a:blip r:embed="rId7"/>
            <a:srcRect l="1549" t="13333" r="3857" b="1111"/>
            <a:stretch/>
          </p:blipFill>
          <p:spPr>
            <a:xfrm>
              <a:off x="10137928" y="1905404"/>
              <a:ext cx="1862574" cy="3498005"/>
            </a:xfrm>
            <a:prstGeom prst="rect">
              <a:avLst/>
            </a:prstGeom>
            <a:ln>
              <a:solidFill>
                <a:schemeClr val="tx1"/>
              </a:solidFill>
            </a:ln>
            <a:effectLst>
              <a:outerShdw blurRad="50800" dist="38100" dir="2700000" algn="tl" rotWithShape="0">
                <a:prstClr val="black">
                  <a:alpha val="40000"/>
                </a:prstClr>
              </a:outerShdw>
            </a:effectLst>
          </p:spPr>
        </p:pic>
        <p:sp>
          <p:nvSpPr>
            <p:cNvPr id="81" name="Oval 80">
              <a:extLst>
                <a:ext uri="{FF2B5EF4-FFF2-40B4-BE49-F238E27FC236}">
                  <a16:creationId xmlns:a16="http://schemas.microsoft.com/office/drawing/2014/main" xmlns="" id="{A15281A5-6E41-4D41-853B-272AA8DF8760}"/>
                </a:ext>
              </a:extLst>
            </p:cNvPr>
            <p:cNvSpPr/>
            <p:nvPr/>
          </p:nvSpPr>
          <p:spPr>
            <a:xfrm>
              <a:off x="9016416" y="2767468"/>
              <a:ext cx="1924050" cy="1930134"/>
            </a:xfrm>
            <a:prstGeom prst="ellipse">
              <a:avLst/>
            </a:prstGeom>
            <a:solidFill>
              <a:srgbClr val="7258D0">
                <a:alpha val="43922"/>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82" name="Oval 81">
              <a:extLst>
                <a:ext uri="{FF2B5EF4-FFF2-40B4-BE49-F238E27FC236}">
                  <a16:creationId xmlns:a16="http://schemas.microsoft.com/office/drawing/2014/main" xmlns="" id="{1EA251A9-8C2C-4CD2-A572-9A97569D6D2F}"/>
                </a:ext>
              </a:extLst>
            </p:cNvPr>
            <p:cNvSpPr/>
            <p:nvPr/>
          </p:nvSpPr>
          <p:spPr>
            <a:xfrm>
              <a:off x="9206027" y="2942890"/>
              <a:ext cx="1561671" cy="1541564"/>
            </a:xfrm>
            <a:prstGeom prst="ellipse">
              <a:avLst/>
            </a:prstGeom>
            <a:solidFill>
              <a:srgbClr val="5235BD"/>
            </a:solidFill>
            <a:ln w="25400" cap="flat" cmpd="sng" algn="ctr">
              <a:noFill/>
              <a:prstDash val="solid"/>
            </a:ln>
            <a:effectLst/>
          </p:spPr>
          <p:txBody>
            <a:bodyPr rtlCol="0" anchor="ctr"/>
            <a:lstStyle/>
            <a:p>
              <a:pPr marR="0" lvl="0" algn="ctr" defTabSz="1638605"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entury Gothic"/>
                  <a:ea typeface="+mn-ea"/>
                  <a:cs typeface="+mn-cs"/>
                </a:rPr>
                <a:t> </a:t>
              </a:r>
            </a:p>
          </p:txBody>
        </p:sp>
        <p:sp>
          <p:nvSpPr>
            <p:cNvPr id="103" name="Rectangle 102">
              <a:extLst>
                <a:ext uri="{FF2B5EF4-FFF2-40B4-BE49-F238E27FC236}">
                  <a16:creationId xmlns:a16="http://schemas.microsoft.com/office/drawing/2014/main" xmlns="" id="{1FA01A38-3F15-4500-89E1-046454606F69}"/>
                </a:ext>
              </a:extLst>
            </p:cNvPr>
            <p:cNvSpPr/>
            <p:nvPr/>
          </p:nvSpPr>
          <p:spPr>
            <a:xfrm>
              <a:off x="9179289" y="3229054"/>
              <a:ext cx="1646606" cy="830997"/>
            </a:xfrm>
            <a:prstGeom prst="rect">
              <a:avLst/>
            </a:prstGeom>
          </p:spPr>
          <p:txBody>
            <a:bodyPr wrap="none">
              <a:spAutoFit/>
            </a:bodyPr>
            <a:lstStyle/>
            <a:p>
              <a:pPr algn="ctr"/>
              <a:r>
                <a:rPr lang="en-US" sz="1600" b="1" kern="0" dirty="0">
                  <a:solidFill>
                    <a:schemeClr val="bg1"/>
                  </a:solidFill>
                  <a:latin typeface="Century Gothic"/>
                </a:rPr>
                <a:t>Poorer </a:t>
              </a:r>
            </a:p>
            <a:p>
              <a:pPr algn="ctr"/>
              <a:r>
                <a:rPr lang="en-US" sz="1600" b="1" kern="0" dirty="0">
                  <a:solidFill>
                    <a:schemeClr val="bg1"/>
                  </a:solidFill>
                  <a:latin typeface="Century Gothic"/>
                </a:rPr>
                <a:t>Outcomes for </a:t>
              </a:r>
            </a:p>
            <a:p>
              <a:pPr algn="ctr"/>
              <a:r>
                <a:rPr lang="en-US" sz="1600" b="1" kern="0" dirty="0">
                  <a:solidFill>
                    <a:schemeClr val="bg1"/>
                  </a:solidFill>
                  <a:latin typeface="Century Gothic"/>
                </a:rPr>
                <a:t>Mother &amp; Baby</a:t>
              </a:r>
            </a:p>
          </p:txBody>
        </p:sp>
      </p:grpSp>
      <p:sp>
        <p:nvSpPr>
          <p:cNvPr id="28" name="TextBox 27">
            <a:extLst>
              <a:ext uri="{FF2B5EF4-FFF2-40B4-BE49-F238E27FC236}">
                <a16:creationId xmlns:a16="http://schemas.microsoft.com/office/drawing/2014/main" xmlns="" id="{C4527473-647E-4562-922D-50B3C0D17763}"/>
              </a:ext>
            </a:extLst>
          </p:cNvPr>
          <p:cNvSpPr txBox="1"/>
          <p:nvPr/>
        </p:nvSpPr>
        <p:spPr>
          <a:xfrm>
            <a:off x="6102438" y="6175726"/>
            <a:ext cx="5926613" cy="523220"/>
          </a:xfrm>
          <a:prstGeom prst="rect">
            <a:avLst/>
          </a:prstGeom>
          <a:noFill/>
        </p:spPr>
        <p:txBody>
          <a:bodyPr wrap="square" rtlCol="0">
            <a:spAutoFit/>
          </a:bodyPr>
          <a:lstStyle/>
          <a:p>
            <a:pPr algn="r"/>
            <a:r>
              <a:rPr lang="en-US" sz="2800" dirty="0"/>
              <a:t>Challenges with Childbirth in the US</a:t>
            </a:r>
          </a:p>
        </p:txBody>
      </p:sp>
    </p:spTree>
    <p:extLst>
      <p:ext uri="{BB962C8B-B14F-4D97-AF65-F5344CB8AC3E}">
        <p14:creationId xmlns:p14="http://schemas.microsoft.com/office/powerpoint/2010/main" val="408600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96E8E1E4-739F-4218-8C3A-F7C2574DCA44" descr="Image">
            <a:extLst>
              <a:ext uri="{FF2B5EF4-FFF2-40B4-BE49-F238E27FC236}">
                <a16:creationId xmlns:a16="http://schemas.microsoft.com/office/drawing/2014/main" xmlns="" id="{BB9D76C2-24A0-4248-9000-7887949DA7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67" b="-3579"/>
          <a:stretch/>
        </p:blipFill>
        <p:spPr bwMode="auto">
          <a:xfrm>
            <a:off x="634895" y="2449427"/>
            <a:ext cx="620590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xmlns="" id="{6D04B52E-C8E6-4021-BCFB-2662F708BD29}"/>
              </a:ext>
            </a:extLst>
          </p:cNvPr>
          <p:cNvSpPr/>
          <p:nvPr/>
        </p:nvSpPr>
        <p:spPr>
          <a:xfrm>
            <a:off x="10024626" y="6198345"/>
            <a:ext cx="1862574" cy="50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C4527473-647E-4562-922D-50B3C0D17763}"/>
              </a:ext>
            </a:extLst>
          </p:cNvPr>
          <p:cNvSpPr txBox="1"/>
          <p:nvPr/>
        </p:nvSpPr>
        <p:spPr>
          <a:xfrm>
            <a:off x="990599" y="664114"/>
            <a:ext cx="5926613" cy="523220"/>
          </a:xfrm>
          <a:prstGeom prst="rect">
            <a:avLst/>
          </a:prstGeom>
          <a:noFill/>
        </p:spPr>
        <p:txBody>
          <a:bodyPr wrap="square" rtlCol="0">
            <a:spAutoFit/>
          </a:bodyPr>
          <a:lstStyle/>
          <a:p>
            <a:pPr algn="r"/>
            <a:r>
              <a:rPr lang="en-US" sz="2800" dirty="0"/>
              <a:t>Digital Wayfinding</a:t>
            </a:r>
          </a:p>
        </p:txBody>
      </p:sp>
      <p:grpSp>
        <p:nvGrpSpPr>
          <p:cNvPr id="8" name="Group 7">
            <a:extLst>
              <a:ext uri="{FF2B5EF4-FFF2-40B4-BE49-F238E27FC236}">
                <a16:creationId xmlns:a16="http://schemas.microsoft.com/office/drawing/2014/main" xmlns="" id="{F06AB251-FDD4-4549-A008-0143A717D49D}"/>
              </a:ext>
            </a:extLst>
          </p:cNvPr>
          <p:cNvGrpSpPr/>
          <p:nvPr/>
        </p:nvGrpSpPr>
        <p:grpSpPr>
          <a:xfrm>
            <a:off x="520076" y="641903"/>
            <a:ext cx="1685942" cy="1646784"/>
            <a:chOff x="520076" y="641903"/>
            <a:chExt cx="1685942" cy="1646784"/>
          </a:xfrm>
        </p:grpSpPr>
        <p:sp>
          <p:nvSpPr>
            <p:cNvPr id="56" name="TextBox 55">
              <a:extLst>
                <a:ext uri="{FF2B5EF4-FFF2-40B4-BE49-F238E27FC236}">
                  <a16:creationId xmlns:a16="http://schemas.microsoft.com/office/drawing/2014/main" xmlns="" id="{607609A0-0727-413B-BD75-1B4ADB8CA82D}"/>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57" name="Oval 56">
              <a:extLst>
                <a:ext uri="{FF2B5EF4-FFF2-40B4-BE49-F238E27FC236}">
                  <a16:creationId xmlns:a16="http://schemas.microsoft.com/office/drawing/2014/main" xmlns="" id="{9FAC54D8-0052-4F75-98A4-CCF2D769B3CA}"/>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5" name="Oval 64">
              <a:extLst>
                <a:ext uri="{FF2B5EF4-FFF2-40B4-BE49-F238E27FC236}">
                  <a16:creationId xmlns:a16="http://schemas.microsoft.com/office/drawing/2014/main" xmlns="" id="{EB91DBE9-709D-40A5-9919-F3ECE3AF6EC8}"/>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66" name="TextBox 65">
              <a:extLst>
                <a:ext uri="{FF2B5EF4-FFF2-40B4-BE49-F238E27FC236}">
                  <a16:creationId xmlns:a16="http://schemas.microsoft.com/office/drawing/2014/main" xmlns="" id="{8CDEFE11-02AD-4BA3-9648-79B1E4D01314}"/>
                </a:ext>
              </a:extLst>
            </p:cNvPr>
            <p:cNvSpPr txBox="1"/>
            <p:nvPr/>
          </p:nvSpPr>
          <p:spPr>
            <a:xfrm>
              <a:off x="773115" y="1197193"/>
              <a:ext cx="1144865" cy="584775"/>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Arrival at Hospital</a:t>
              </a:r>
            </a:p>
          </p:txBody>
        </p:sp>
      </p:grpSp>
      <p:sp>
        <p:nvSpPr>
          <p:cNvPr id="2" name="Rectangle 2">
            <a:extLst>
              <a:ext uri="{FF2B5EF4-FFF2-40B4-BE49-F238E27FC236}">
                <a16:creationId xmlns:a16="http://schemas.microsoft.com/office/drawing/2014/main" xmlns="" id="{C45C3A1B-B2C8-479A-904A-9BEE0C373F00}"/>
              </a:ext>
            </a:extLst>
          </p:cNvPr>
          <p:cNvSpPr>
            <a:spLocks noChangeArrowheads="1"/>
          </p:cNvSpPr>
          <p:nvPr/>
        </p:nvSpPr>
        <p:spPr bwMode="auto">
          <a:xfrm>
            <a:off x="12958434" y="19888200"/>
            <a:ext cx="90633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9B4E1FD3-2FDD-4B5A-BEFA-5A1B0533AA53" descr="Image">
            <a:extLst>
              <a:ext uri="{FF2B5EF4-FFF2-40B4-BE49-F238E27FC236}">
                <a16:creationId xmlns:a16="http://schemas.microsoft.com/office/drawing/2014/main" xmlns="" id="{21E71100-BECD-46BD-B0F9-65C4BEA9C351}"/>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2573000" y="52120800"/>
            <a:ext cx="4305298" cy="574039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9B4E1FD3-2FDD-4B5A-BEFA-5A1B0533AA53" descr="Image">
            <a:extLst>
              <a:ext uri="{FF2B5EF4-FFF2-40B4-BE49-F238E27FC236}">
                <a16:creationId xmlns:a16="http://schemas.microsoft.com/office/drawing/2014/main" xmlns="" id="{0AFA2E19-250E-4C8C-97CA-106A9381AC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19" t="7183" r="9696" b="16531"/>
          <a:stretch/>
        </p:blipFill>
        <p:spPr bwMode="auto">
          <a:xfrm>
            <a:off x="7128545" y="433779"/>
            <a:ext cx="4691854" cy="611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xmlns="" id="{CE5C5AFB-7061-4710-93D6-A0FCDF175266}"/>
              </a:ext>
            </a:extLst>
          </p:cNvPr>
          <p:cNvGrpSpPr/>
          <p:nvPr/>
        </p:nvGrpSpPr>
        <p:grpSpPr>
          <a:xfrm>
            <a:off x="664203" y="5321714"/>
            <a:ext cx="3352800" cy="1219200"/>
            <a:chOff x="0" y="5638800"/>
            <a:chExt cx="3352800" cy="1219200"/>
          </a:xfrm>
        </p:grpSpPr>
        <p:sp>
          <p:nvSpPr>
            <p:cNvPr id="14" name="Rectangle 13">
              <a:extLst>
                <a:ext uri="{FF2B5EF4-FFF2-40B4-BE49-F238E27FC236}">
                  <a16:creationId xmlns:a16="http://schemas.microsoft.com/office/drawing/2014/main" xmlns="" id="{759C0559-906F-4C51-8A59-3E1B0AB95DEA}"/>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32914B8F-B07D-49CC-8093-7E37FB122870}"/>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6" name="Oval 15">
              <a:extLst>
                <a:ext uri="{FF2B5EF4-FFF2-40B4-BE49-F238E27FC236}">
                  <a16:creationId xmlns:a16="http://schemas.microsoft.com/office/drawing/2014/main" xmlns="" id="{EC12A155-776E-44EE-9B3B-37ECCB957BC2}"/>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p>
          </p:txBody>
        </p:sp>
        <p:sp>
          <p:nvSpPr>
            <p:cNvPr id="17" name="TextBox 16">
              <a:extLst>
                <a:ext uri="{FF2B5EF4-FFF2-40B4-BE49-F238E27FC236}">
                  <a16:creationId xmlns:a16="http://schemas.microsoft.com/office/drawing/2014/main" xmlns="" id="{F96E69D7-7F64-4413-BB80-1CA6B2437138}"/>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Provide for wayfinding to reduce stress</a:t>
              </a:r>
            </a:p>
          </p:txBody>
        </p:sp>
      </p:grpSp>
    </p:spTree>
    <p:extLst>
      <p:ext uri="{BB962C8B-B14F-4D97-AF65-F5344CB8AC3E}">
        <p14:creationId xmlns:p14="http://schemas.microsoft.com/office/powerpoint/2010/main" val="2363913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edroom with a bed and desk in a room&#10;&#10;Description automatically generated">
            <a:extLst>
              <a:ext uri="{FF2B5EF4-FFF2-40B4-BE49-F238E27FC236}">
                <a16:creationId xmlns:a16="http://schemas.microsoft.com/office/drawing/2014/main" xmlns="" id="{93325A69-7707-42B2-9EA6-9C7E805515A5}"/>
              </a:ext>
            </a:extLst>
          </p:cNvPr>
          <p:cNvPicPr>
            <a:picLocks noChangeAspect="1"/>
          </p:cNvPicPr>
          <p:nvPr/>
        </p:nvPicPr>
        <p:blipFill rotWithShape="1">
          <a:blip r:embed="rId3">
            <a:extLst>
              <a:ext uri="{28A0092B-C50C-407E-A947-70E740481C1C}">
                <a14:useLocalDpi xmlns:a14="http://schemas.microsoft.com/office/drawing/2010/main" val="0"/>
              </a:ext>
            </a:extLst>
          </a:blip>
          <a:srcRect l="15398" r="45139" b="54051"/>
          <a:stretch/>
        </p:blipFill>
        <p:spPr>
          <a:xfrm>
            <a:off x="12338768" y="2141274"/>
            <a:ext cx="3689224" cy="3151225"/>
          </a:xfrm>
          <a:prstGeom prst="rect">
            <a:avLst/>
          </a:prstGeom>
        </p:spPr>
      </p:pic>
      <p:sp>
        <p:nvSpPr>
          <p:cNvPr id="29" name="Rectangle 28">
            <a:extLst>
              <a:ext uri="{FF2B5EF4-FFF2-40B4-BE49-F238E27FC236}">
                <a16:creationId xmlns:a16="http://schemas.microsoft.com/office/drawing/2014/main" xmlns="" id="{6D04B52E-C8E6-4021-BCFB-2662F708BD29}"/>
              </a:ext>
            </a:extLst>
          </p:cNvPr>
          <p:cNvSpPr/>
          <p:nvPr/>
        </p:nvSpPr>
        <p:spPr>
          <a:xfrm>
            <a:off x="10024626" y="6198345"/>
            <a:ext cx="1862574" cy="50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C4527473-647E-4562-922D-50B3C0D17763}"/>
              </a:ext>
            </a:extLst>
          </p:cNvPr>
          <p:cNvSpPr txBox="1"/>
          <p:nvPr/>
        </p:nvSpPr>
        <p:spPr>
          <a:xfrm>
            <a:off x="2961639" y="354603"/>
            <a:ext cx="8904851" cy="523220"/>
          </a:xfrm>
          <a:prstGeom prst="rect">
            <a:avLst/>
          </a:prstGeom>
          <a:noFill/>
        </p:spPr>
        <p:txBody>
          <a:bodyPr wrap="square" rtlCol="0">
            <a:spAutoFit/>
          </a:bodyPr>
          <a:lstStyle/>
          <a:p>
            <a:pPr algn="r"/>
            <a:r>
              <a:rPr lang="en-US" sz="2800" dirty="0"/>
              <a:t>Conceal Medical Equipment</a:t>
            </a:r>
          </a:p>
        </p:txBody>
      </p:sp>
      <p:pic>
        <p:nvPicPr>
          <p:cNvPr id="22" name="Picture 21">
            <a:extLst>
              <a:ext uri="{FF2B5EF4-FFF2-40B4-BE49-F238E27FC236}">
                <a16:creationId xmlns:a16="http://schemas.microsoft.com/office/drawing/2014/main" xmlns="" id="{A1F88044-3976-4775-BE02-3EB09EEDD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57" r="15361"/>
          <a:stretch/>
        </p:blipFill>
        <p:spPr>
          <a:xfrm>
            <a:off x="5383614" y="1401471"/>
            <a:ext cx="6436785" cy="5050501"/>
          </a:xfrm>
          <a:prstGeom prst="rect">
            <a:avLst/>
          </a:prstGeom>
        </p:spPr>
      </p:pic>
      <p:pic>
        <p:nvPicPr>
          <p:cNvPr id="23" name="Picture 2" descr="http://cd1001-w96/documents/imagelibrary/81950.tif?format=jpeg&amp;width=1280">
            <a:extLst>
              <a:ext uri="{FF2B5EF4-FFF2-40B4-BE49-F238E27FC236}">
                <a16:creationId xmlns:a16="http://schemas.microsoft.com/office/drawing/2014/main" xmlns="" id="{D3CE0900-13CE-430B-8FCE-AFB7891421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603" r="64184" b="35522"/>
          <a:stretch/>
        </p:blipFill>
        <p:spPr bwMode="auto">
          <a:xfrm>
            <a:off x="520076" y="2669233"/>
            <a:ext cx="4509123" cy="378273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C9AB4023-520B-42F9-B435-EABAC0787BF4}"/>
              </a:ext>
            </a:extLst>
          </p:cNvPr>
          <p:cNvGrpSpPr/>
          <p:nvPr/>
        </p:nvGrpSpPr>
        <p:grpSpPr>
          <a:xfrm>
            <a:off x="520076" y="641903"/>
            <a:ext cx="1685942" cy="1646784"/>
            <a:chOff x="520076" y="641903"/>
            <a:chExt cx="1685942" cy="1646784"/>
          </a:xfrm>
        </p:grpSpPr>
        <p:sp>
          <p:nvSpPr>
            <p:cNvPr id="25" name="TextBox 24">
              <a:extLst>
                <a:ext uri="{FF2B5EF4-FFF2-40B4-BE49-F238E27FC236}">
                  <a16:creationId xmlns:a16="http://schemas.microsoft.com/office/drawing/2014/main" xmlns="" id="{B1EF8595-7A8D-49C5-9111-E05A3CD8F7AE}"/>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26" name="Oval 25">
              <a:extLst>
                <a:ext uri="{FF2B5EF4-FFF2-40B4-BE49-F238E27FC236}">
                  <a16:creationId xmlns:a16="http://schemas.microsoft.com/office/drawing/2014/main" xmlns="" id="{898E6929-F677-4320-8231-E018D565B138}"/>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27" name="Oval 26">
              <a:extLst>
                <a:ext uri="{FF2B5EF4-FFF2-40B4-BE49-F238E27FC236}">
                  <a16:creationId xmlns:a16="http://schemas.microsoft.com/office/drawing/2014/main" xmlns="" id="{F1BE24FB-1059-4A3D-9A0C-48A099D7DACE}"/>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30" name="TextBox 29">
              <a:extLst>
                <a:ext uri="{FF2B5EF4-FFF2-40B4-BE49-F238E27FC236}">
                  <a16:creationId xmlns:a16="http://schemas.microsoft.com/office/drawing/2014/main" xmlns="" id="{A38795B0-08A2-4A0E-B098-1D2F5867D5D3}"/>
                </a:ext>
              </a:extLst>
            </p:cNvPr>
            <p:cNvSpPr txBox="1"/>
            <p:nvPr/>
          </p:nvSpPr>
          <p:spPr>
            <a:xfrm>
              <a:off x="790613" y="926686"/>
              <a:ext cx="1144865" cy="1077218"/>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Sights, Sounds, Lack of Control</a:t>
              </a:r>
            </a:p>
          </p:txBody>
        </p:sp>
      </p:grpSp>
    </p:spTree>
    <p:extLst>
      <p:ext uri="{BB962C8B-B14F-4D97-AF65-F5344CB8AC3E}">
        <p14:creationId xmlns:p14="http://schemas.microsoft.com/office/powerpoint/2010/main" val="4114237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3B69D1-710B-4634-8229-9EC6AFC90D0E}"/>
              </a:ext>
            </a:extLst>
          </p:cNvPr>
          <p:cNvPicPr>
            <a:picLocks noChangeAspect="1"/>
          </p:cNvPicPr>
          <p:nvPr/>
        </p:nvPicPr>
        <p:blipFill rotWithShape="1">
          <a:blip r:embed="rId3"/>
          <a:srcRect l="38218" t="22749" r="11249" b="3563"/>
          <a:stretch/>
        </p:blipFill>
        <p:spPr>
          <a:xfrm>
            <a:off x="5389710" y="1448132"/>
            <a:ext cx="6497490" cy="5092782"/>
          </a:xfrm>
          <a:prstGeom prst="rect">
            <a:avLst/>
          </a:prstGeom>
        </p:spPr>
      </p:pic>
      <p:pic>
        <p:nvPicPr>
          <p:cNvPr id="5" name="Picture 4" descr="A snow covered field&#10;&#10;Description automatically generated">
            <a:extLst>
              <a:ext uri="{FF2B5EF4-FFF2-40B4-BE49-F238E27FC236}">
                <a16:creationId xmlns:a16="http://schemas.microsoft.com/office/drawing/2014/main" xmlns="" id="{031CBB39-7397-4FE5-A729-AAAFDC1D12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 b="47748"/>
          <a:stretch/>
        </p:blipFill>
        <p:spPr>
          <a:xfrm>
            <a:off x="664203" y="2919989"/>
            <a:ext cx="4527420" cy="3583408"/>
          </a:xfrm>
          <a:prstGeom prst="rect">
            <a:avLst/>
          </a:prstGeom>
        </p:spPr>
      </p:pic>
      <p:pic>
        <p:nvPicPr>
          <p:cNvPr id="11" name="Picture 10" descr="A bedroom with a bed and desk in a room&#10;&#10;Description automatically generated">
            <a:extLst>
              <a:ext uri="{FF2B5EF4-FFF2-40B4-BE49-F238E27FC236}">
                <a16:creationId xmlns:a16="http://schemas.microsoft.com/office/drawing/2014/main" xmlns="" id="{93325A69-7707-42B2-9EA6-9C7E805515A5}"/>
              </a:ext>
            </a:extLst>
          </p:cNvPr>
          <p:cNvPicPr>
            <a:picLocks noChangeAspect="1"/>
          </p:cNvPicPr>
          <p:nvPr/>
        </p:nvPicPr>
        <p:blipFill rotWithShape="1">
          <a:blip r:embed="rId5">
            <a:extLst>
              <a:ext uri="{28A0092B-C50C-407E-A947-70E740481C1C}">
                <a14:useLocalDpi xmlns:a14="http://schemas.microsoft.com/office/drawing/2010/main" val="0"/>
              </a:ext>
            </a:extLst>
          </a:blip>
          <a:srcRect l="53207" t="91" r="26416" b="78910"/>
          <a:stretch/>
        </p:blipFill>
        <p:spPr>
          <a:xfrm>
            <a:off x="13335000" y="2141275"/>
            <a:ext cx="1371600" cy="1440126"/>
          </a:xfrm>
          <a:prstGeom prst="ellipse">
            <a:avLst/>
          </a:prstGeom>
        </p:spPr>
      </p:pic>
      <p:sp>
        <p:nvSpPr>
          <p:cNvPr id="28" name="TextBox 27">
            <a:extLst>
              <a:ext uri="{FF2B5EF4-FFF2-40B4-BE49-F238E27FC236}">
                <a16:creationId xmlns:a16="http://schemas.microsoft.com/office/drawing/2014/main" xmlns="" id="{C4527473-647E-4562-922D-50B3C0D17763}"/>
              </a:ext>
            </a:extLst>
          </p:cNvPr>
          <p:cNvSpPr txBox="1"/>
          <p:nvPr/>
        </p:nvSpPr>
        <p:spPr>
          <a:xfrm>
            <a:off x="2961639" y="354603"/>
            <a:ext cx="8904851" cy="523220"/>
          </a:xfrm>
          <a:prstGeom prst="rect">
            <a:avLst/>
          </a:prstGeom>
          <a:noFill/>
        </p:spPr>
        <p:txBody>
          <a:bodyPr wrap="square" rtlCol="0">
            <a:spAutoFit/>
          </a:bodyPr>
          <a:lstStyle/>
          <a:p>
            <a:pPr algn="r"/>
            <a:r>
              <a:rPr lang="en-US" sz="2800" dirty="0"/>
              <a:t>Provide for Positive Distraction</a:t>
            </a:r>
          </a:p>
        </p:txBody>
      </p:sp>
      <p:grpSp>
        <p:nvGrpSpPr>
          <p:cNvPr id="16" name="Group 15">
            <a:extLst>
              <a:ext uri="{FF2B5EF4-FFF2-40B4-BE49-F238E27FC236}">
                <a16:creationId xmlns:a16="http://schemas.microsoft.com/office/drawing/2014/main" xmlns="" id="{BFDC8ECA-F1E2-4116-81A2-EA368D76D979}"/>
              </a:ext>
            </a:extLst>
          </p:cNvPr>
          <p:cNvGrpSpPr/>
          <p:nvPr/>
        </p:nvGrpSpPr>
        <p:grpSpPr>
          <a:xfrm>
            <a:off x="520076" y="641903"/>
            <a:ext cx="1685942" cy="1646784"/>
            <a:chOff x="520076" y="641903"/>
            <a:chExt cx="1685942" cy="1646784"/>
          </a:xfrm>
        </p:grpSpPr>
        <p:sp>
          <p:nvSpPr>
            <p:cNvPr id="17" name="TextBox 16">
              <a:extLst>
                <a:ext uri="{FF2B5EF4-FFF2-40B4-BE49-F238E27FC236}">
                  <a16:creationId xmlns:a16="http://schemas.microsoft.com/office/drawing/2014/main" xmlns="" id="{F0B9B401-DC1A-43C3-B1BD-52BE5D323406}"/>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18" name="Oval 17">
              <a:extLst>
                <a:ext uri="{FF2B5EF4-FFF2-40B4-BE49-F238E27FC236}">
                  <a16:creationId xmlns:a16="http://schemas.microsoft.com/office/drawing/2014/main" xmlns="" id="{DCCBBD22-00F6-4D70-B255-753F164B57D8}"/>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9" name="Oval 18">
              <a:extLst>
                <a:ext uri="{FF2B5EF4-FFF2-40B4-BE49-F238E27FC236}">
                  <a16:creationId xmlns:a16="http://schemas.microsoft.com/office/drawing/2014/main" xmlns="" id="{75A60705-068E-4BCE-927B-08DD46CC2032}"/>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20" name="TextBox 19">
              <a:extLst>
                <a:ext uri="{FF2B5EF4-FFF2-40B4-BE49-F238E27FC236}">
                  <a16:creationId xmlns:a16="http://schemas.microsoft.com/office/drawing/2014/main" xmlns="" id="{40400602-683C-4308-92AE-7F1AC44D5CD8}"/>
                </a:ext>
              </a:extLst>
            </p:cNvPr>
            <p:cNvSpPr txBox="1"/>
            <p:nvPr/>
          </p:nvSpPr>
          <p:spPr>
            <a:xfrm>
              <a:off x="790613" y="926686"/>
              <a:ext cx="1144865" cy="1077218"/>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Sights, Sounds, Lack of Control</a:t>
              </a:r>
            </a:p>
          </p:txBody>
        </p:sp>
      </p:grpSp>
      <p:grpSp>
        <p:nvGrpSpPr>
          <p:cNvPr id="26" name="Group 25">
            <a:extLst>
              <a:ext uri="{FF2B5EF4-FFF2-40B4-BE49-F238E27FC236}">
                <a16:creationId xmlns:a16="http://schemas.microsoft.com/office/drawing/2014/main" xmlns="" id="{8B9BFC06-D435-4575-98FC-D3C210115BC2}"/>
              </a:ext>
            </a:extLst>
          </p:cNvPr>
          <p:cNvGrpSpPr/>
          <p:nvPr/>
        </p:nvGrpSpPr>
        <p:grpSpPr>
          <a:xfrm>
            <a:off x="664203" y="5321714"/>
            <a:ext cx="3352800" cy="1219200"/>
            <a:chOff x="0" y="5638800"/>
            <a:chExt cx="3352800" cy="1219200"/>
          </a:xfrm>
        </p:grpSpPr>
        <p:sp>
          <p:nvSpPr>
            <p:cNvPr id="27" name="Rectangle 26">
              <a:extLst>
                <a:ext uri="{FF2B5EF4-FFF2-40B4-BE49-F238E27FC236}">
                  <a16:creationId xmlns:a16="http://schemas.microsoft.com/office/drawing/2014/main" xmlns="" id="{25E55141-43CE-492D-A1E8-8A17B5E97751}"/>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36FE4353-B61B-4EF7-AFAB-934AF77F44FB}"/>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31" name="Oval 30">
              <a:extLst>
                <a:ext uri="{FF2B5EF4-FFF2-40B4-BE49-F238E27FC236}">
                  <a16:creationId xmlns:a16="http://schemas.microsoft.com/office/drawing/2014/main" xmlns="" id="{333C1E31-C488-4A28-97D9-C5157CBF7FD9}"/>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32" name="TextBox 31">
              <a:extLst>
                <a:ext uri="{FF2B5EF4-FFF2-40B4-BE49-F238E27FC236}">
                  <a16:creationId xmlns:a16="http://schemas.microsoft.com/office/drawing/2014/main" xmlns="" id="{81EF7548-E490-410A-83E9-52C1CF3FA818}"/>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Provide positive distraction to reduce pain</a:t>
              </a:r>
            </a:p>
          </p:txBody>
        </p:sp>
      </p:grpSp>
      <p:sp>
        <p:nvSpPr>
          <p:cNvPr id="2" name="TextBox 1">
            <a:extLst>
              <a:ext uri="{FF2B5EF4-FFF2-40B4-BE49-F238E27FC236}">
                <a16:creationId xmlns:a16="http://schemas.microsoft.com/office/drawing/2014/main" xmlns="" id="{DD702703-9136-4DBE-9A81-A01A04CCD06A}"/>
              </a:ext>
            </a:extLst>
          </p:cNvPr>
          <p:cNvSpPr txBox="1"/>
          <p:nvPr/>
        </p:nvSpPr>
        <p:spPr>
          <a:xfrm>
            <a:off x="7218290" y="795546"/>
            <a:ext cx="4648200" cy="646331"/>
          </a:xfrm>
          <a:prstGeom prst="rect">
            <a:avLst/>
          </a:prstGeom>
          <a:noFill/>
        </p:spPr>
        <p:txBody>
          <a:bodyPr wrap="square" rtlCol="0">
            <a:spAutoFit/>
          </a:bodyPr>
          <a:lstStyle/>
          <a:p>
            <a:pPr algn="r"/>
            <a:r>
              <a:rPr lang="en-US" dirty="0"/>
              <a:t>Herning Hospital in Jutland, Denmark</a:t>
            </a:r>
          </a:p>
          <a:p>
            <a:pPr algn="r"/>
            <a:r>
              <a:rPr lang="en-US" dirty="0"/>
              <a:t>https://modos.dk/delivery-room/</a:t>
            </a:r>
          </a:p>
        </p:txBody>
      </p:sp>
    </p:spTree>
    <p:extLst>
      <p:ext uri="{BB962C8B-B14F-4D97-AF65-F5344CB8AC3E}">
        <p14:creationId xmlns:p14="http://schemas.microsoft.com/office/powerpoint/2010/main" val="3926674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A1F88044-3976-4775-BE02-3EB09EEDD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7" r="15361"/>
          <a:stretch/>
        </p:blipFill>
        <p:spPr>
          <a:xfrm>
            <a:off x="5383614" y="1401471"/>
            <a:ext cx="6436785" cy="5050501"/>
          </a:xfrm>
          <a:prstGeom prst="rect">
            <a:avLst/>
          </a:prstGeom>
        </p:spPr>
      </p:pic>
      <p:pic>
        <p:nvPicPr>
          <p:cNvPr id="11" name="Picture 10" descr="A bedroom with a bed and desk in a room&#10;&#10;Description automatically generated">
            <a:extLst>
              <a:ext uri="{FF2B5EF4-FFF2-40B4-BE49-F238E27FC236}">
                <a16:creationId xmlns:a16="http://schemas.microsoft.com/office/drawing/2014/main" xmlns="" id="{93325A69-7707-42B2-9EA6-9C7E805515A5}"/>
              </a:ext>
            </a:extLst>
          </p:cNvPr>
          <p:cNvPicPr>
            <a:picLocks noChangeAspect="1"/>
          </p:cNvPicPr>
          <p:nvPr/>
        </p:nvPicPr>
        <p:blipFill rotWithShape="1">
          <a:blip r:embed="rId4">
            <a:extLst>
              <a:ext uri="{28A0092B-C50C-407E-A947-70E740481C1C}">
                <a14:useLocalDpi xmlns:a14="http://schemas.microsoft.com/office/drawing/2010/main" val="0"/>
              </a:ext>
            </a:extLst>
          </a:blip>
          <a:srcRect l="18048" t="11854" r="28487" b="30379"/>
          <a:stretch/>
        </p:blipFill>
        <p:spPr>
          <a:xfrm>
            <a:off x="5383614" y="1401471"/>
            <a:ext cx="6436784" cy="5101926"/>
          </a:xfrm>
          <a:prstGeom prst="rect">
            <a:avLst/>
          </a:prstGeom>
        </p:spPr>
      </p:pic>
      <p:sp>
        <p:nvSpPr>
          <p:cNvPr id="28" name="TextBox 27">
            <a:extLst>
              <a:ext uri="{FF2B5EF4-FFF2-40B4-BE49-F238E27FC236}">
                <a16:creationId xmlns:a16="http://schemas.microsoft.com/office/drawing/2014/main" xmlns="" id="{C4527473-647E-4562-922D-50B3C0D17763}"/>
              </a:ext>
            </a:extLst>
          </p:cNvPr>
          <p:cNvSpPr txBox="1"/>
          <p:nvPr/>
        </p:nvSpPr>
        <p:spPr>
          <a:xfrm>
            <a:off x="2961639" y="354603"/>
            <a:ext cx="8904851" cy="523220"/>
          </a:xfrm>
          <a:prstGeom prst="rect">
            <a:avLst/>
          </a:prstGeom>
          <a:noFill/>
        </p:spPr>
        <p:txBody>
          <a:bodyPr wrap="square" rtlCol="0">
            <a:spAutoFit/>
          </a:bodyPr>
          <a:lstStyle/>
          <a:p>
            <a:pPr algn="r"/>
            <a:r>
              <a:rPr lang="en-US" sz="2800" dirty="0"/>
              <a:t>Patient Control of Environment</a:t>
            </a:r>
          </a:p>
        </p:txBody>
      </p:sp>
      <p:sp>
        <p:nvSpPr>
          <p:cNvPr id="24" name="TextBox 23">
            <a:extLst>
              <a:ext uri="{FF2B5EF4-FFF2-40B4-BE49-F238E27FC236}">
                <a16:creationId xmlns:a16="http://schemas.microsoft.com/office/drawing/2014/main" xmlns="" id="{2FD16267-F5E4-40D6-AA9C-857220B17D8D}"/>
              </a:ext>
            </a:extLst>
          </p:cNvPr>
          <p:cNvSpPr txBox="1"/>
          <p:nvPr/>
        </p:nvSpPr>
        <p:spPr>
          <a:xfrm>
            <a:off x="595944" y="2807772"/>
            <a:ext cx="3779520" cy="1815882"/>
          </a:xfrm>
          <a:prstGeom prst="rect">
            <a:avLst/>
          </a:prstGeom>
          <a:noFill/>
        </p:spPr>
        <p:txBody>
          <a:bodyPr wrap="square" rtlCol="0">
            <a:spAutoFit/>
          </a:bodyPr>
          <a:lstStyle/>
          <a:p>
            <a:r>
              <a:rPr lang="en-US" sz="2800" dirty="0"/>
              <a:t>Operable blinds</a:t>
            </a:r>
          </a:p>
          <a:p>
            <a:r>
              <a:rPr lang="en-US" sz="2800" dirty="0"/>
              <a:t>Adjustable lighting</a:t>
            </a:r>
          </a:p>
          <a:p>
            <a:r>
              <a:rPr lang="en-US" sz="2800" dirty="0"/>
              <a:t>Music options</a:t>
            </a:r>
          </a:p>
          <a:p>
            <a:r>
              <a:rPr lang="en-US" sz="2800" dirty="0"/>
              <a:t>Temperature controls</a:t>
            </a:r>
          </a:p>
        </p:txBody>
      </p:sp>
      <p:grpSp>
        <p:nvGrpSpPr>
          <p:cNvPr id="25" name="Group 24">
            <a:extLst>
              <a:ext uri="{FF2B5EF4-FFF2-40B4-BE49-F238E27FC236}">
                <a16:creationId xmlns:a16="http://schemas.microsoft.com/office/drawing/2014/main" xmlns="" id="{BAC847F1-4899-4F46-B33A-C865954FD2F0}"/>
              </a:ext>
            </a:extLst>
          </p:cNvPr>
          <p:cNvGrpSpPr/>
          <p:nvPr/>
        </p:nvGrpSpPr>
        <p:grpSpPr>
          <a:xfrm>
            <a:off x="520076" y="641903"/>
            <a:ext cx="1685942" cy="1646784"/>
            <a:chOff x="520076" y="641903"/>
            <a:chExt cx="1685942" cy="1646784"/>
          </a:xfrm>
        </p:grpSpPr>
        <p:sp>
          <p:nvSpPr>
            <p:cNvPr id="26" name="TextBox 25">
              <a:extLst>
                <a:ext uri="{FF2B5EF4-FFF2-40B4-BE49-F238E27FC236}">
                  <a16:creationId xmlns:a16="http://schemas.microsoft.com/office/drawing/2014/main" xmlns="" id="{8E0769EB-D64F-4172-B54D-F1D13B03E6DF}"/>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27" name="Oval 26">
              <a:extLst>
                <a:ext uri="{FF2B5EF4-FFF2-40B4-BE49-F238E27FC236}">
                  <a16:creationId xmlns:a16="http://schemas.microsoft.com/office/drawing/2014/main" xmlns="" id="{462388E7-950C-4340-9043-59AD422DE168}"/>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0" name="Oval 29">
              <a:extLst>
                <a:ext uri="{FF2B5EF4-FFF2-40B4-BE49-F238E27FC236}">
                  <a16:creationId xmlns:a16="http://schemas.microsoft.com/office/drawing/2014/main" xmlns="" id="{011CC02C-6D3C-4631-81B0-A8C0B7580E4B}"/>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31" name="TextBox 30">
              <a:extLst>
                <a:ext uri="{FF2B5EF4-FFF2-40B4-BE49-F238E27FC236}">
                  <a16:creationId xmlns:a16="http://schemas.microsoft.com/office/drawing/2014/main" xmlns="" id="{3B297FEE-1B46-4173-ABD4-69AFE6924877}"/>
                </a:ext>
              </a:extLst>
            </p:cNvPr>
            <p:cNvSpPr txBox="1"/>
            <p:nvPr/>
          </p:nvSpPr>
          <p:spPr>
            <a:xfrm>
              <a:off x="790613" y="926686"/>
              <a:ext cx="1144865" cy="1077218"/>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Sights, Sounds, Lack of Control</a:t>
              </a:r>
            </a:p>
          </p:txBody>
        </p:sp>
      </p:grpSp>
      <p:grpSp>
        <p:nvGrpSpPr>
          <p:cNvPr id="12" name="Group 11">
            <a:extLst>
              <a:ext uri="{FF2B5EF4-FFF2-40B4-BE49-F238E27FC236}">
                <a16:creationId xmlns:a16="http://schemas.microsoft.com/office/drawing/2014/main" xmlns="" id="{53D2632C-DAE5-4FE0-AADD-F039407ACC6C}"/>
              </a:ext>
            </a:extLst>
          </p:cNvPr>
          <p:cNvGrpSpPr/>
          <p:nvPr/>
        </p:nvGrpSpPr>
        <p:grpSpPr>
          <a:xfrm>
            <a:off x="664203" y="5321714"/>
            <a:ext cx="3352800" cy="1219200"/>
            <a:chOff x="0" y="5638800"/>
            <a:chExt cx="3352800" cy="1219200"/>
          </a:xfrm>
        </p:grpSpPr>
        <p:sp>
          <p:nvSpPr>
            <p:cNvPr id="13" name="Rectangle 12">
              <a:extLst>
                <a:ext uri="{FF2B5EF4-FFF2-40B4-BE49-F238E27FC236}">
                  <a16:creationId xmlns:a16="http://schemas.microsoft.com/office/drawing/2014/main" xmlns="" id="{18298EF3-3F24-40B2-BF1A-C9752AD3F207}"/>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53D22F5B-7DCD-4D97-A8F5-D0461755D618}"/>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5" name="Oval 14">
              <a:extLst>
                <a:ext uri="{FF2B5EF4-FFF2-40B4-BE49-F238E27FC236}">
                  <a16:creationId xmlns:a16="http://schemas.microsoft.com/office/drawing/2014/main" xmlns="" id="{B855ED59-E405-4F6C-97E4-3B39FB1273B7}"/>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sp>
          <p:nvSpPr>
            <p:cNvPr id="16" name="TextBox 15">
              <a:extLst>
                <a:ext uri="{FF2B5EF4-FFF2-40B4-BE49-F238E27FC236}">
                  <a16:creationId xmlns:a16="http://schemas.microsoft.com/office/drawing/2014/main" xmlns="" id="{2D7F10CF-C19E-4D2A-B61B-827920468380}"/>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Provide patient with a sense of control</a:t>
              </a:r>
            </a:p>
          </p:txBody>
        </p:sp>
      </p:grpSp>
    </p:spTree>
    <p:extLst>
      <p:ext uri="{BB962C8B-B14F-4D97-AF65-F5344CB8AC3E}">
        <p14:creationId xmlns:p14="http://schemas.microsoft.com/office/powerpoint/2010/main" val="3573760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C4527473-647E-4562-922D-50B3C0D17763}"/>
              </a:ext>
            </a:extLst>
          </p:cNvPr>
          <p:cNvSpPr txBox="1"/>
          <p:nvPr/>
        </p:nvSpPr>
        <p:spPr>
          <a:xfrm>
            <a:off x="2961639" y="354603"/>
            <a:ext cx="8904851" cy="523220"/>
          </a:xfrm>
          <a:prstGeom prst="rect">
            <a:avLst/>
          </a:prstGeom>
          <a:noFill/>
        </p:spPr>
        <p:txBody>
          <a:bodyPr wrap="square" rtlCol="0">
            <a:spAutoFit/>
          </a:bodyPr>
          <a:lstStyle/>
          <a:p>
            <a:pPr algn="r"/>
            <a:r>
              <a:rPr lang="en-US" sz="2800" dirty="0"/>
              <a:t>Enable Mobility</a:t>
            </a:r>
          </a:p>
        </p:txBody>
      </p:sp>
      <p:pic>
        <p:nvPicPr>
          <p:cNvPr id="6" name="Picture 2" descr="Novii Wireless Patch System">
            <a:extLst>
              <a:ext uri="{FF2B5EF4-FFF2-40B4-BE49-F238E27FC236}">
                <a16:creationId xmlns:a16="http://schemas.microsoft.com/office/drawing/2014/main" xmlns="" id="{486AB97E-76A7-43E0-A46A-CE1EB202A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37" y="2430607"/>
            <a:ext cx="5758253" cy="41130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lide 1">
            <a:extLst>
              <a:ext uri="{FF2B5EF4-FFF2-40B4-BE49-F238E27FC236}">
                <a16:creationId xmlns:a16="http://schemas.microsoft.com/office/drawing/2014/main" xmlns="" id="{B5746798-B0CC-4718-8176-F9C2C56244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401471"/>
            <a:ext cx="5126521" cy="512652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AE619150-93BD-43EC-A07A-74C0DFC34026}"/>
              </a:ext>
            </a:extLst>
          </p:cNvPr>
          <p:cNvGrpSpPr/>
          <p:nvPr/>
        </p:nvGrpSpPr>
        <p:grpSpPr>
          <a:xfrm>
            <a:off x="520076" y="641903"/>
            <a:ext cx="1685942" cy="1646784"/>
            <a:chOff x="520076" y="641903"/>
            <a:chExt cx="1685942" cy="1646784"/>
          </a:xfrm>
        </p:grpSpPr>
        <p:sp>
          <p:nvSpPr>
            <p:cNvPr id="9" name="TextBox 8">
              <a:extLst>
                <a:ext uri="{FF2B5EF4-FFF2-40B4-BE49-F238E27FC236}">
                  <a16:creationId xmlns:a16="http://schemas.microsoft.com/office/drawing/2014/main" xmlns="" id="{5D728D1F-47E3-4FB8-867B-0C1A27C6029A}"/>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10" name="Oval 9">
              <a:extLst>
                <a:ext uri="{FF2B5EF4-FFF2-40B4-BE49-F238E27FC236}">
                  <a16:creationId xmlns:a16="http://schemas.microsoft.com/office/drawing/2014/main" xmlns="" id="{0013AE94-3BD4-490E-9264-DC0B8CDC0385}"/>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2" name="Oval 11">
              <a:extLst>
                <a:ext uri="{FF2B5EF4-FFF2-40B4-BE49-F238E27FC236}">
                  <a16:creationId xmlns:a16="http://schemas.microsoft.com/office/drawing/2014/main" xmlns="" id="{DE646D2B-184E-4F7C-8996-9E6A294A6AD7}"/>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13" name="TextBox 12">
              <a:extLst>
                <a:ext uri="{FF2B5EF4-FFF2-40B4-BE49-F238E27FC236}">
                  <a16:creationId xmlns:a16="http://schemas.microsoft.com/office/drawing/2014/main" xmlns="" id="{075B76F8-735C-4D84-8F29-B5F98375503A}"/>
                </a:ext>
              </a:extLst>
            </p:cNvPr>
            <p:cNvSpPr txBox="1"/>
            <p:nvPr/>
          </p:nvSpPr>
          <p:spPr>
            <a:xfrm>
              <a:off x="790613" y="926686"/>
              <a:ext cx="1144865" cy="1077218"/>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Sights, Sounds, Lack of Control</a:t>
              </a:r>
            </a:p>
          </p:txBody>
        </p:sp>
      </p:grpSp>
      <p:grpSp>
        <p:nvGrpSpPr>
          <p:cNvPr id="18" name="Group 17">
            <a:extLst>
              <a:ext uri="{FF2B5EF4-FFF2-40B4-BE49-F238E27FC236}">
                <a16:creationId xmlns:a16="http://schemas.microsoft.com/office/drawing/2014/main" xmlns="" id="{4FC41DA3-33E4-4B61-8C26-32D8FA01A578}"/>
              </a:ext>
            </a:extLst>
          </p:cNvPr>
          <p:cNvGrpSpPr/>
          <p:nvPr/>
        </p:nvGrpSpPr>
        <p:grpSpPr>
          <a:xfrm>
            <a:off x="664203" y="5321714"/>
            <a:ext cx="3534710" cy="1219200"/>
            <a:chOff x="0" y="5638800"/>
            <a:chExt cx="3534710" cy="1219200"/>
          </a:xfrm>
        </p:grpSpPr>
        <p:sp>
          <p:nvSpPr>
            <p:cNvPr id="19" name="Rectangle 18">
              <a:extLst>
                <a:ext uri="{FF2B5EF4-FFF2-40B4-BE49-F238E27FC236}">
                  <a16:creationId xmlns:a16="http://schemas.microsoft.com/office/drawing/2014/main" xmlns="" id="{8EF40B47-A58A-4710-A43D-02EEA279596E}"/>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8CE42287-CD89-4B0C-AC18-77E62DD7C406}"/>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21" name="Oval 20">
              <a:extLst>
                <a:ext uri="{FF2B5EF4-FFF2-40B4-BE49-F238E27FC236}">
                  <a16:creationId xmlns:a16="http://schemas.microsoft.com/office/drawing/2014/main" xmlns="" id="{368819A5-A6DC-41A7-A235-723F36C120BB}"/>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p>
          </p:txBody>
        </p:sp>
        <p:sp>
          <p:nvSpPr>
            <p:cNvPr id="22" name="TextBox 21">
              <a:extLst>
                <a:ext uri="{FF2B5EF4-FFF2-40B4-BE49-F238E27FC236}">
                  <a16:creationId xmlns:a16="http://schemas.microsoft.com/office/drawing/2014/main" xmlns="" id="{6A8D308C-DAC4-46E8-8F2C-C3F5BF0EA65E}"/>
                </a:ext>
              </a:extLst>
            </p:cNvPr>
            <p:cNvSpPr txBox="1"/>
            <p:nvPr/>
          </p:nvSpPr>
          <p:spPr>
            <a:xfrm>
              <a:off x="505757" y="6081300"/>
              <a:ext cx="3028953" cy="584775"/>
            </a:xfrm>
            <a:prstGeom prst="rect">
              <a:avLst/>
            </a:prstGeom>
            <a:noFill/>
          </p:spPr>
          <p:txBody>
            <a:bodyPr wrap="square" rtlCol="0">
              <a:spAutoFit/>
            </a:bodyPr>
            <a:lstStyle/>
            <a:p>
              <a:r>
                <a:rPr lang="en-US" sz="1600" dirty="0">
                  <a:solidFill>
                    <a:schemeClr val="bg1"/>
                  </a:solidFill>
                </a:rPr>
                <a:t>Enable mobility to speed up labor and reduce interventions</a:t>
              </a:r>
            </a:p>
          </p:txBody>
        </p:sp>
      </p:grpSp>
      <p:sp>
        <p:nvSpPr>
          <p:cNvPr id="2" name="Rectangle 1">
            <a:extLst>
              <a:ext uri="{FF2B5EF4-FFF2-40B4-BE49-F238E27FC236}">
                <a16:creationId xmlns:a16="http://schemas.microsoft.com/office/drawing/2014/main" xmlns="" id="{32011EC4-D332-47EF-9C84-62E0221424B8}"/>
              </a:ext>
            </a:extLst>
          </p:cNvPr>
          <p:cNvSpPr/>
          <p:nvPr/>
        </p:nvSpPr>
        <p:spPr>
          <a:xfrm>
            <a:off x="6944938" y="838200"/>
            <a:ext cx="4953000" cy="461665"/>
          </a:xfrm>
          <a:prstGeom prst="rect">
            <a:avLst/>
          </a:prstGeom>
        </p:spPr>
        <p:txBody>
          <a:bodyPr wrap="square">
            <a:spAutoFit/>
          </a:bodyPr>
          <a:lstStyle/>
          <a:p>
            <a:pPr algn="r"/>
            <a:r>
              <a:rPr lang="en-US" sz="1200" dirty="0"/>
              <a:t>Photo credit: https://www.gehealthcare.com/en/products/maternal-infant-care/fetal-monitors/monica-novii-wireless-patch-system</a:t>
            </a:r>
          </a:p>
        </p:txBody>
      </p:sp>
    </p:spTree>
    <p:extLst>
      <p:ext uri="{BB962C8B-B14F-4D97-AF65-F5344CB8AC3E}">
        <p14:creationId xmlns:p14="http://schemas.microsoft.com/office/powerpoint/2010/main" val="3678912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BFF69D2-0E03-4550-906E-C3B06C711773}"/>
              </a:ext>
            </a:extLst>
          </p:cNvPr>
          <p:cNvGrpSpPr/>
          <p:nvPr/>
        </p:nvGrpSpPr>
        <p:grpSpPr>
          <a:xfrm rot="660920">
            <a:off x="8578095" y="1942463"/>
            <a:ext cx="1802281" cy="1058819"/>
            <a:chOff x="8664200" y="1792733"/>
            <a:chExt cx="1484731" cy="954107"/>
          </a:xfrm>
        </p:grpSpPr>
        <p:cxnSp>
          <p:nvCxnSpPr>
            <p:cNvPr id="48" name="Connector: Elbow 36">
              <a:extLst>
                <a:ext uri="{FF2B5EF4-FFF2-40B4-BE49-F238E27FC236}">
                  <a16:creationId xmlns:a16="http://schemas.microsoft.com/office/drawing/2014/main" xmlns="" id="{88C1040B-63E5-42BB-A7BB-8F21128380F2}"/>
                </a:ext>
              </a:extLst>
            </p:cNvPr>
            <p:cNvCxnSpPr>
              <a:cxnSpLocks/>
            </p:cNvCxnSpPr>
            <p:nvPr/>
          </p:nvCxnSpPr>
          <p:spPr>
            <a:xfrm>
              <a:off x="8664200" y="1792733"/>
              <a:ext cx="1312726" cy="751693"/>
            </a:xfrm>
            <a:prstGeom prst="curvedConnector2">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5" name="Arrow: Chevron 84">
              <a:extLst>
                <a:ext uri="{FF2B5EF4-FFF2-40B4-BE49-F238E27FC236}">
                  <a16:creationId xmlns:a16="http://schemas.microsoft.com/office/drawing/2014/main" xmlns="" id="{8D5BA7B7-1C27-46FC-B560-3BE01C102CCF}"/>
                </a:ext>
              </a:extLst>
            </p:cNvPr>
            <p:cNvSpPr/>
            <p:nvPr/>
          </p:nvSpPr>
          <p:spPr>
            <a:xfrm rot="3323054">
              <a:off x="9879084" y="2476993"/>
              <a:ext cx="294292" cy="245402"/>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 name="Group 1">
            <a:extLst>
              <a:ext uri="{FF2B5EF4-FFF2-40B4-BE49-F238E27FC236}">
                <a16:creationId xmlns:a16="http://schemas.microsoft.com/office/drawing/2014/main" xmlns="" id="{03847FED-C765-4D27-A407-D40401667E76}"/>
              </a:ext>
            </a:extLst>
          </p:cNvPr>
          <p:cNvGrpSpPr/>
          <p:nvPr/>
        </p:nvGrpSpPr>
        <p:grpSpPr>
          <a:xfrm>
            <a:off x="117390" y="225716"/>
            <a:ext cx="3524016" cy="3692382"/>
            <a:chOff x="133584" y="222189"/>
            <a:chExt cx="3524016" cy="3692382"/>
          </a:xfrm>
        </p:grpSpPr>
        <p:pic>
          <p:nvPicPr>
            <p:cNvPr id="51" name="9B4E1FD3-2FDD-4B5A-BEFA-5A1B0533AA53" descr="Image">
              <a:extLst>
                <a:ext uri="{FF2B5EF4-FFF2-40B4-BE49-F238E27FC236}">
                  <a16:creationId xmlns:a16="http://schemas.microsoft.com/office/drawing/2014/main" xmlns="" id="{92C2098B-C97D-4F61-9315-1EA1EB41C1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26" t="3970" r="33196" b="53408"/>
            <a:stretch/>
          </p:blipFill>
          <p:spPr bwMode="auto">
            <a:xfrm>
              <a:off x="133584" y="1911997"/>
              <a:ext cx="1994154" cy="200257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xmlns="" id="{65DBDB3B-0489-467E-8A25-41AF7CAECDC1}"/>
                </a:ext>
              </a:extLst>
            </p:cNvPr>
            <p:cNvGrpSpPr/>
            <p:nvPr/>
          </p:nvGrpSpPr>
          <p:grpSpPr>
            <a:xfrm>
              <a:off x="520076" y="222189"/>
              <a:ext cx="3137524" cy="2066498"/>
              <a:chOff x="520076" y="222189"/>
              <a:chExt cx="3137524" cy="2066498"/>
            </a:xfrm>
          </p:grpSpPr>
          <p:pic>
            <p:nvPicPr>
              <p:cNvPr id="3" name="Picture 2" descr="A city street&#10;&#10;Description automatically generated">
                <a:extLst>
                  <a:ext uri="{FF2B5EF4-FFF2-40B4-BE49-F238E27FC236}">
                    <a16:creationId xmlns:a16="http://schemas.microsoft.com/office/drawing/2014/main" xmlns="" id="{8B30BF3A-07EE-425A-B63B-0A1BF76D7F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64" t="21327" r="23208" b="974"/>
              <a:stretch/>
            </p:blipFill>
            <p:spPr>
              <a:xfrm>
                <a:off x="1871120" y="222189"/>
                <a:ext cx="1786480" cy="1667597"/>
              </a:xfrm>
              <a:prstGeom prst="ellipse">
                <a:avLst/>
              </a:prstGeom>
            </p:spPr>
          </p:pic>
          <p:sp>
            <p:nvSpPr>
              <p:cNvPr id="6" name="TextBox 5">
                <a:extLst>
                  <a:ext uri="{FF2B5EF4-FFF2-40B4-BE49-F238E27FC236}">
                    <a16:creationId xmlns:a16="http://schemas.microsoft.com/office/drawing/2014/main" xmlns="" id="{EC094243-0C86-4871-BB7F-FE07CC1E882A}"/>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27" name="Oval 26">
                <a:extLst>
                  <a:ext uri="{FF2B5EF4-FFF2-40B4-BE49-F238E27FC236}">
                    <a16:creationId xmlns:a16="http://schemas.microsoft.com/office/drawing/2014/main" xmlns="" id="{25EE3ABB-07FC-4A46-8E0C-A08A5D40F3E3}"/>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xmlns="" id="{DA237C89-25B6-4C2A-84FB-8B50301F719C}"/>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47" name="TextBox 46">
                <a:extLst>
                  <a:ext uri="{FF2B5EF4-FFF2-40B4-BE49-F238E27FC236}">
                    <a16:creationId xmlns:a16="http://schemas.microsoft.com/office/drawing/2014/main" xmlns="" id="{78E23A7F-611E-4021-AC89-B5D0006F08D9}"/>
                  </a:ext>
                </a:extLst>
              </p:cNvPr>
              <p:cNvSpPr txBox="1"/>
              <p:nvPr/>
            </p:nvSpPr>
            <p:spPr>
              <a:xfrm>
                <a:off x="773115" y="1197193"/>
                <a:ext cx="1144865" cy="584775"/>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Arrival at Hospital</a:t>
                </a:r>
              </a:p>
            </p:txBody>
          </p:sp>
        </p:grpSp>
      </p:grpSp>
      <p:grpSp>
        <p:nvGrpSpPr>
          <p:cNvPr id="31" name="Group 30">
            <a:extLst>
              <a:ext uri="{FF2B5EF4-FFF2-40B4-BE49-F238E27FC236}">
                <a16:creationId xmlns:a16="http://schemas.microsoft.com/office/drawing/2014/main" xmlns="" id="{15C5495D-5DDB-48C5-BEB1-A87FAE82F56A}"/>
              </a:ext>
            </a:extLst>
          </p:cNvPr>
          <p:cNvGrpSpPr/>
          <p:nvPr/>
        </p:nvGrpSpPr>
        <p:grpSpPr>
          <a:xfrm>
            <a:off x="2100845" y="1941768"/>
            <a:ext cx="1087277" cy="1181959"/>
            <a:chOff x="2100845" y="1941768"/>
            <a:chExt cx="1087277" cy="1181959"/>
          </a:xfrm>
        </p:grpSpPr>
        <p:sp>
          <p:nvSpPr>
            <p:cNvPr id="4" name="Arrow: Chevron 3">
              <a:extLst>
                <a:ext uri="{FF2B5EF4-FFF2-40B4-BE49-F238E27FC236}">
                  <a16:creationId xmlns:a16="http://schemas.microsoft.com/office/drawing/2014/main" xmlns="" id="{66F98501-62E1-491C-B2A8-47FDD392038A}"/>
                </a:ext>
              </a:extLst>
            </p:cNvPr>
            <p:cNvSpPr/>
            <p:nvPr/>
          </p:nvSpPr>
          <p:spPr>
            <a:xfrm rot="3010573">
              <a:off x="2852851" y="2788456"/>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3" name="Connector: Elbow 36">
              <a:extLst>
                <a:ext uri="{FF2B5EF4-FFF2-40B4-BE49-F238E27FC236}">
                  <a16:creationId xmlns:a16="http://schemas.microsoft.com/office/drawing/2014/main" xmlns="" id="{E6D12079-04E9-4DAB-BBFF-0A8AB0649192}"/>
                </a:ext>
              </a:extLst>
            </p:cNvPr>
            <p:cNvCxnSpPr>
              <a:cxnSpLocks/>
            </p:cNvCxnSpPr>
            <p:nvPr/>
          </p:nvCxnSpPr>
          <p:spPr>
            <a:xfrm rot="16200000" flipH="1">
              <a:off x="2006348" y="2036265"/>
              <a:ext cx="1038274" cy="84927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3B1C1313-3EC5-455E-8594-D78B38986028}"/>
              </a:ext>
            </a:extLst>
          </p:cNvPr>
          <p:cNvGrpSpPr/>
          <p:nvPr/>
        </p:nvGrpSpPr>
        <p:grpSpPr>
          <a:xfrm>
            <a:off x="6029239" y="2617979"/>
            <a:ext cx="1743452" cy="1662039"/>
            <a:chOff x="6029239" y="2617979"/>
            <a:chExt cx="1743452" cy="1662039"/>
          </a:xfrm>
        </p:grpSpPr>
        <p:cxnSp>
          <p:nvCxnSpPr>
            <p:cNvPr id="37" name="Connector: Elbow 36">
              <a:extLst>
                <a:ext uri="{FF2B5EF4-FFF2-40B4-BE49-F238E27FC236}">
                  <a16:creationId xmlns:a16="http://schemas.microsoft.com/office/drawing/2014/main" xmlns="" id="{1D2BE273-D513-4CE5-BCDB-22B6F9BD43C2}"/>
                </a:ext>
              </a:extLst>
            </p:cNvPr>
            <p:cNvCxnSpPr>
              <a:cxnSpLocks/>
            </p:cNvCxnSpPr>
            <p:nvPr/>
          </p:nvCxnSpPr>
          <p:spPr>
            <a:xfrm rot="5825136" flipH="1" flipV="1">
              <a:off x="6012387" y="2818936"/>
              <a:ext cx="1477934" cy="144422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Arrow: Chevron 78">
              <a:extLst>
                <a:ext uri="{FF2B5EF4-FFF2-40B4-BE49-F238E27FC236}">
                  <a16:creationId xmlns:a16="http://schemas.microsoft.com/office/drawing/2014/main" xmlns="" id="{688665F1-F4EB-4574-8DDE-85BF22EF3546}"/>
                </a:ext>
              </a:extLst>
            </p:cNvPr>
            <p:cNvSpPr/>
            <p:nvPr/>
          </p:nvSpPr>
          <p:spPr>
            <a:xfrm rot="16945041">
              <a:off x="7437420" y="2599174"/>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7" name="Group 6">
            <a:extLst>
              <a:ext uri="{FF2B5EF4-FFF2-40B4-BE49-F238E27FC236}">
                <a16:creationId xmlns:a16="http://schemas.microsoft.com/office/drawing/2014/main" xmlns="" id="{55F192A5-A3E1-42F0-8DC5-3C4C2FA11226}"/>
              </a:ext>
            </a:extLst>
          </p:cNvPr>
          <p:cNvGrpSpPr/>
          <p:nvPr/>
        </p:nvGrpSpPr>
        <p:grpSpPr>
          <a:xfrm>
            <a:off x="1037159" y="2627583"/>
            <a:ext cx="5934439" cy="4241945"/>
            <a:chOff x="1007623" y="2614719"/>
            <a:chExt cx="5934439" cy="4241945"/>
          </a:xfrm>
        </p:grpSpPr>
        <p:pic>
          <p:nvPicPr>
            <p:cNvPr id="55" name="Picture 4" descr="http://cd1001-w96/documents/imagelibrary/118854.jpg?format=jpeg&amp;width=1280">
              <a:extLst>
                <a:ext uri="{FF2B5EF4-FFF2-40B4-BE49-F238E27FC236}">
                  <a16:creationId xmlns:a16="http://schemas.microsoft.com/office/drawing/2014/main" xmlns="" id="{EDFF9034-B015-4A73-A629-99CAA3F81B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062" t="20136" r="23354" b="19687"/>
            <a:stretch/>
          </p:blipFill>
          <p:spPr bwMode="auto">
            <a:xfrm>
              <a:off x="5002604" y="4249617"/>
              <a:ext cx="1939458" cy="2011926"/>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782E09D2-61A2-4EBF-878A-337874BD84A1}"/>
                </a:ext>
              </a:extLst>
            </p:cNvPr>
            <p:cNvGrpSpPr/>
            <p:nvPr/>
          </p:nvGrpSpPr>
          <p:grpSpPr>
            <a:xfrm>
              <a:off x="1007623" y="2614719"/>
              <a:ext cx="4908283" cy="4241945"/>
              <a:chOff x="989399" y="2614719"/>
              <a:chExt cx="4908283" cy="4241945"/>
            </a:xfrm>
          </p:grpSpPr>
          <p:pic>
            <p:nvPicPr>
              <p:cNvPr id="49" name="Picture 48" descr="A close up of a tree&#10;&#10;Description automatically generated">
                <a:extLst>
                  <a:ext uri="{FF2B5EF4-FFF2-40B4-BE49-F238E27FC236}">
                    <a16:creationId xmlns:a16="http://schemas.microsoft.com/office/drawing/2014/main" xmlns="" id="{B066F62E-84FC-40F4-81CB-D57E30C132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285" r="-1"/>
              <a:stretch/>
            </p:blipFill>
            <p:spPr>
              <a:xfrm>
                <a:off x="1856868" y="3184233"/>
                <a:ext cx="2027750" cy="1980278"/>
              </a:xfrm>
              <a:prstGeom prst="ellipse">
                <a:avLst/>
              </a:prstGeom>
            </p:spPr>
          </p:pic>
          <p:pic>
            <p:nvPicPr>
              <p:cNvPr id="57" name="Picture 2" descr="Novii Wireless Patch System">
                <a:extLst>
                  <a:ext uri="{FF2B5EF4-FFF2-40B4-BE49-F238E27FC236}">
                    <a16:creationId xmlns:a16="http://schemas.microsoft.com/office/drawing/2014/main" xmlns="" id="{34F68C07-E30B-41B0-9E3D-074D3D7E7EC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391" t="21097"/>
              <a:stretch/>
            </p:blipFill>
            <p:spPr bwMode="auto">
              <a:xfrm>
                <a:off x="989399" y="4650948"/>
                <a:ext cx="1602911" cy="1624525"/>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descr="A bedroom with a bed and desk in a room&#10;&#10;Description automatically generated">
                <a:extLst>
                  <a:ext uri="{FF2B5EF4-FFF2-40B4-BE49-F238E27FC236}">
                    <a16:creationId xmlns:a16="http://schemas.microsoft.com/office/drawing/2014/main" xmlns="" id="{93325A69-7707-42B2-9EA6-9C7E805515A5}"/>
                  </a:ext>
                </a:extLst>
              </p:cNvPr>
              <p:cNvPicPr>
                <a:picLocks noChangeAspect="1"/>
              </p:cNvPicPr>
              <p:nvPr/>
            </p:nvPicPr>
            <p:blipFill rotWithShape="1">
              <a:blip r:embed="rId8">
                <a:extLst>
                  <a:ext uri="{28A0092B-C50C-407E-A947-70E740481C1C}">
                    <a14:useLocalDpi xmlns:a14="http://schemas.microsoft.com/office/drawing/2010/main" val="0"/>
                  </a:ext>
                </a:extLst>
              </a:blip>
              <a:srcRect l="15398" t="19470" r="56757" b="46928"/>
              <a:stretch/>
            </p:blipFill>
            <p:spPr>
              <a:xfrm>
                <a:off x="2237830" y="4552164"/>
                <a:ext cx="2258659" cy="2304500"/>
              </a:xfrm>
              <a:prstGeom prst="ellipse">
                <a:avLst/>
              </a:prstGeom>
            </p:spPr>
          </p:pic>
          <p:pic>
            <p:nvPicPr>
              <p:cNvPr id="54" name="Picture 53">
                <a:extLst>
                  <a:ext uri="{FF2B5EF4-FFF2-40B4-BE49-F238E27FC236}">
                    <a16:creationId xmlns:a16="http://schemas.microsoft.com/office/drawing/2014/main" xmlns="" id="{B9F65403-A81C-45B2-AB19-C5BBB0F2D85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142" t="14807" r="42159" b="38742"/>
              <a:stretch/>
            </p:blipFill>
            <p:spPr>
              <a:xfrm>
                <a:off x="3463285" y="2614719"/>
                <a:ext cx="2434397" cy="2439368"/>
              </a:xfrm>
              <a:prstGeom prst="ellipse">
                <a:avLst/>
              </a:prstGeom>
            </p:spPr>
          </p:pic>
          <p:grpSp>
            <p:nvGrpSpPr>
              <p:cNvPr id="15" name="Group 14">
                <a:extLst>
                  <a:ext uri="{FF2B5EF4-FFF2-40B4-BE49-F238E27FC236}">
                    <a16:creationId xmlns:a16="http://schemas.microsoft.com/office/drawing/2014/main" xmlns="" id="{26CB64DE-0655-4477-A793-3996E9F87368}"/>
                  </a:ext>
                </a:extLst>
              </p:cNvPr>
              <p:cNvGrpSpPr/>
              <p:nvPr/>
            </p:nvGrpSpPr>
            <p:grpSpPr>
              <a:xfrm>
                <a:off x="3817879" y="4526346"/>
                <a:ext cx="1665483" cy="1713861"/>
                <a:chOff x="2970692" y="3826307"/>
                <a:chExt cx="1665483" cy="1713861"/>
              </a:xfrm>
            </p:grpSpPr>
            <p:sp>
              <p:nvSpPr>
                <p:cNvPr id="35" name="Oval 34">
                  <a:extLst>
                    <a:ext uri="{FF2B5EF4-FFF2-40B4-BE49-F238E27FC236}">
                      <a16:creationId xmlns:a16="http://schemas.microsoft.com/office/drawing/2014/main" xmlns="" id="{86672A08-67F5-455B-A453-49B5054A5883}"/>
                    </a:ext>
                  </a:extLst>
                </p:cNvPr>
                <p:cNvSpPr/>
                <p:nvPr/>
              </p:nvSpPr>
              <p:spPr>
                <a:xfrm>
                  <a:off x="2970692" y="3826307"/>
                  <a:ext cx="1665483" cy="1713861"/>
                </a:xfrm>
                <a:prstGeom prst="ellipse">
                  <a:avLst/>
                </a:prstGeom>
                <a:solidFill>
                  <a:srgbClr val="7258D0">
                    <a:alpha val="43922"/>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6" name="Oval 35">
                  <a:extLst>
                    <a:ext uri="{FF2B5EF4-FFF2-40B4-BE49-F238E27FC236}">
                      <a16:creationId xmlns:a16="http://schemas.microsoft.com/office/drawing/2014/main" xmlns="" id="{A24A5E02-DAB1-4124-A6DD-63CAD78DDDEB}"/>
                    </a:ext>
                  </a:extLst>
                </p:cNvPr>
                <p:cNvSpPr/>
                <p:nvPr/>
              </p:nvSpPr>
              <p:spPr>
                <a:xfrm>
                  <a:off x="3100871" y="3991429"/>
                  <a:ext cx="1380560" cy="1383618"/>
                </a:xfrm>
                <a:prstGeom prst="ellipse">
                  <a:avLst/>
                </a:prstGeom>
                <a:solidFill>
                  <a:srgbClr val="5235BD"/>
                </a:solidFill>
                <a:ln w="25400" cap="flat" cmpd="sng" algn="ctr">
                  <a:noFill/>
                  <a:prstDash val="solid"/>
                </a:ln>
                <a:effectLst/>
              </p:spPr>
              <p:txBody>
                <a:bodyPr rtlCol="0" anchor="ctr"/>
                <a:lstStyle/>
                <a:p>
                  <a:pPr marR="0" lvl="0" algn="ctr" defTabSz="1638605"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xmlns="" id="{8CF235F9-286D-448A-BB6C-0DB68BDF5495}"/>
                    </a:ext>
                  </a:extLst>
                </p:cNvPr>
                <p:cNvSpPr/>
                <p:nvPr/>
              </p:nvSpPr>
              <p:spPr>
                <a:xfrm>
                  <a:off x="3005780" y="4277884"/>
                  <a:ext cx="1595310" cy="830997"/>
                </a:xfrm>
                <a:prstGeom prst="rect">
                  <a:avLst/>
                </a:prstGeom>
              </p:spPr>
              <p:txBody>
                <a:bodyPr wrap="none">
                  <a:spAutoFit/>
                </a:bodyPr>
                <a:lstStyle/>
                <a:p>
                  <a:pPr algn="ctr"/>
                  <a:r>
                    <a:rPr lang="en-US" sz="1600" b="1" kern="0" dirty="0">
                      <a:solidFill>
                        <a:schemeClr val="bg1"/>
                      </a:solidFill>
                      <a:latin typeface="Century Gothic"/>
                    </a:rPr>
                    <a:t>Sights, </a:t>
                  </a:r>
                </a:p>
                <a:p>
                  <a:pPr algn="ctr"/>
                  <a:r>
                    <a:rPr lang="en-US" sz="1600" b="1" kern="0" dirty="0">
                      <a:solidFill>
                        <a:schemeClr val="bg1"/>
                      </a:solidFill>
                      <a:latin typeface="Century Gothic"/>
                    </a:rPr>
                    <a:t>Sounds, Sense</a:t>
                  </a:r>
                </a:p>
                <a:p>
                  <a:pPr algn="ctr"/>
                  <a:r>
                    <a:rPr lang="en-US" sz="1600" b="1" kern="0" dirty="0">
                      <a:solidFill>
                        <a:schemeClr val="bg1"/>
                      </a:solidFill>
                      <a:latin typeface="Century Gothic"/>
                    </a:rPr>
                    <a:t>of Control</a:t>
                  </a:r>
                </a:p>
              </p:txBody>
            </p:sp>
          </p:grpSp>
        </p:grpSp>
      </p:grpSp>
      <p:sp>
        <p:nvSpPr>
          <p:cNvPr id="29" name="Rectangle 28">
            <a:extLst>
              <a:ext uri="{FF2B5EF4-FFF2-40B4-BE49-F238E27FC236}">
                <a16:creationId xmlns:a16="http://schemas.microsoft.com/office/drawing/2014/main" xmlns="" id="{6D04B52E-C8E6-4021-BCFB-2662F708BD29}"/>
              </a:ext>
            </a:extLst>
          </p:cNvPr>
          <p:cNvSpPr/>
          <p:nvPr/>
        </p:nvSpPr>
        <p:spPr>
          <a:xfrm>
            <a:off x="10024626" y="6198345"/>
            <a:ext cx="1862574" cy="50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C4527473-647E-4562-922D-50B3C0D17763}"/>
              </a:ext>
            </a:extLst>
          </p:cNvPr>
          <p:cNvSpPr txBox="1"/>
          <p:nvPr/>
        </p:nvSpPr>
        <p:spPr>
          <a:xfrm>
            <a:off x="6096000" y="5910024"/>
            <a:ext cx="5926613" cy="954107"/>
          </a:xfrm>
          <a:prstGeom prst="rect">
            <a:avLst/>
          </a:prstGeom>
          <a:noFill/>
        </p:spPr>
        <p:txBody>
          <a:bodyPr wrap="square" rtlCol="0">
            <a:spAutoFit/>
          </a:bodyPr>
          <a:lstStyle/>
          <a:p>
            <a:pPr algn="r"/>
            <a:r>
              <a:rPr lang="en-US" sz="2800" dirty="0"/>
              <a:t>Chipping Away at the Challenges with Childbirth in the US</a:t>
            </a:r>
          </a:p>
        </p:txBody>
      </p:sp>
      <p:grpSp>
        <p:nvGrpSpPr>
          <p:cNvPr id="12" name="Group 11">
            <a:extLst>
              <a:ext uri="{FF2B5EF4-FFF2-40B4-BE49-F238E27FC236}">
                <a16:creationId xmlns:a16="http://schemas.microsoft.com/office/drawing/2014/main" xmlns="" id="{F02D10D0-2138-432A-8B0C-AE391098CAC2}"/>
              </a:ext>
            </a:extLst>
          </p:cNvPr>
          <p:cNvGrpSpPr/>
          <p:nvPr/>
        </p:nvGrpSpPr>
        <p:grpSpPr>
          <a:xfrm>
            <a:off x="5674018" y="24924"/>
            <a:ext cx="4583147" cy="2656756"/>
            <a:chOff x="5674018" y="24924"/>
            <a:chExt cx="4583147" cy="2656756"/>
          </a:xfrm>
        </p:grpSpPr>
        <p:grpSp>
          <p:nvGrpSpPr>
            <p:cNvPr id="9" name="Group 8">
              <a:extLst>
                <a:ext uri="{FF2B5EF4-FFF2-40B4-BE49-F238E27FC236}">
                  <a16:creationId xmlns:a16="http://schemas.microsoft.com/office/drawing/2014/main" xmlns="" id="{C7B76BCA-1E45-47AD-A0D4-4D3995B24228}"/>
                </a:ext>
              </a:extLst>
            </p:cNvPr>
            <p:cNvGrpSpPr/>
            <p:nvPr/>
          </p:nvGrpSpPr>
          <p:grpSpPr>
            <a:xfrm>
              <a:off x="5674018" y="24924"/>
              <a:ext cx="4583147" cy="2656756"/>
              <a:chOff x="5674018" y="24924"/>
              <a:chExt cx="4583147" cy="2656756"/>
            </a:xfrm>
          </p:grpSpPr>
          <p:grpSp>
            <p:nvGrpSpPr>
              <p:cNvPr id="34" name="Group 33">
                <a:extLst>
                  <a:ext uri="{FF2B5EF4-FFF2-40B4-BE49-F238E27FC236}">
                    <a16:creationId xmlns:a16="http://schemas.microsoft.com/office/drawing/2014/main" xmlns="" id="{0CC916F4-27B4-4D7C-8AC7-18721A31F03C}"/>
                  </a:ext>
                </a:extLst>
              </p:cNvPr>
              <p:cNvGrpSpPr/>
              <p:nvPr/>
            </p:nvGrpSpPr>
            <p:grpSpPr>
              <a:xfrm>
                <a:off x="6859947" y="24924"/>
                <a:ext cx="2530891" cy="2520584"/>
                <a:chOff x="6859947" y="24924"/>
                <a:chExt cx="2530891" cy="2520584"/>
              </a:xfrm>
            </p:grpSpPr>
            <p:sp>
              <p:nvSpPr>
                <p:cNvPr id="68" name="Oval 67">
                  <a:extLst>
                    <a:ext uri="{FF2B5EF4-FFF2-40B4-BE49-F238E27FC236}">
                      <a16:creationId xmlns:a16="http://schemas.microsoft.com/office/drawing/2014/main" xmlns="" id="{C13651A3-9BFA-43E6-91C6-C499F916EE5D}"/>
                    </a:ext>
                  </a:extLst>
                </p:cNvPr>
                <p:cNvSpPr/>
                <p:nvPr/>
              </p:nvSpPr>
              <p:spPr>
                <a:xfrm>
                  <a:off x="7830362" y="24924"/>
                  <a:ext cx="1560476" cy="1560476"/>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69" name="Rectangle 68">
                  <a:extLst>
                    <a:ext uri="{FF2B5EF4-FFF2-40B4-BE49-F238E27FC236}">
                      <a16:creationId xmlns:a16="http://schemas.microsoft.com/office/drawing/2014/main" xmlns="" id="{FAF2A03A-25F7-4B05-A5F2-8943291DB37A}"/>
                    </a:ext>
                  </a:extLst>
                </p:cNvPr>
                <p:cNvSpPr/>
                <p:nvPr/>
              </p:nvSpPr>
              <p:spPr>
                <a:xfrm>
                  <a:off x="7933482" y="442340"/>
                  <a:ext cx="139012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latin typeface="Century Gothic" panose="020B0502020202020204" pitchFamily="34" charset="0"/>
                    </a:rPr>
                    <a:t>Improved</a:t>
                  </a:r>
                </a:p>
                <a:p>
                  <a:pPr algn="ctr"/>
                  <a:r>
                    <a:rPr lang="en-US" sz="2000" b="1" dirty="0">
                      <a:ln/>
                      <a:latin typeface="Century Gothic" panose="020B0502020202020204" pitchFamily="34" charset="0"/>
                    </a:rPr>
                    <a:t>Mobility</a:t>
                  </a:r>
                  <a:endParaRPr lang="en-US" sz="2000" b="1" cap="none" spc="0" dirty="0">
                    <a:ln/>
                    <a:latin typeface="Century Gothic" panose="020B0502020202020204" pitchFamily="34" charset="0"/>
                  </a:endParaRPr>
                </a:p>
              </p:txBody>
            </p:sp>
            <p:sp>
              <p:nvSpPr>
                <p:cNvPr id="62" name="Oval 61">
                  <a:extLst>
                    <a:ext uri="{FF2B5EF4-FFF2-40B4-BE49-F238E27FC236}">
                      <a16:creationId xmlns:a16="http://schemas.microsoft.com/office/drawing/2014/main" xmlns="" id="{C69BBF3D-3B93-4265-AB5D-DF1E33E1BF1B}"/>
                    </a:ext>
                  </a:extLst>
                </p:cNvPr>
                <p:cNvSpPr/>
                <p:nvPr/>
              </p:nvSpPr>
              <p:spPr>
                <a:xfrm>
                  <a:off x="7047580" y="996768"/>
                  <a:ext cx="1380560" cy="1383618"/>
                </a:xfrm>
                <a:prstGeom prst="ellipse">
                  <a:avLst/>
                </a:prstGeom>
                <a:solidFill>
                  <a:srgbClr val="5235BD"/>
                </a:solidFill>
                <a:ln w="25400" cap="flat" cmpd="sng" algn="ctr">
                  <a:noFill/>
                  <a:prstDash val="solid"/>
                </a:ln>
                <a:effectLst/>
              </p:spPr>
              <p:txBody>
                <a:bodyPr rtlCol="0" anchor="ctr"/>
                <a:lstStyle/>
                <a:p>
                  <a:pPr marR="0" lvl="0" algn="ctr" defTabSz="1638605"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xmlns="" id="{6FD383AA-055B-4BB7-BE68-BFB5635D4B4E}"/>
                    </a:ext>
                  </a:extLst>
                </p:cNvPr>
                <p:cNvSpPr/>
                <p:nvPr/>
              </p:nvSpPr>
              <p:spPr>
                <a:xfrm>
                  <a:off x="6885261" y="831647"/>
                  <a:ext cx="1713147" cy="1713861"/>
                </a:xfrm>
                <a:prstGeom prst="ellipse">
                  <a:avLst/>
                </a:prstGeom>
                <a:solidFill>
                  <a:srgbClr val="7258D0">
                    <a:alpha val="43922"/>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xmlns="" id="{19FE66D7-7D7F-47BE-8C48-AA5883E4F05A}"/>
                    </a:ext>
                  </a:extLst>
                </p:cNvPr>
                <p:cNvSpPr txBox="1"/>
                <p:nvPr/>
              </p:nvSpPr>
              <p:spPr>
                <a:xfrm>
                  <a:off x="6859947" y="1344861"/>
                  <a:ext cx="1779786" cy="584775"/>
                </a:xfrm>
                <a:prstGeom prst="rect">
                  <a:avLst/>
                </a:prstGeom>
                <a:noFill/>
              </p:spPr>
              <p:txBody>
                <a:bodyPr wrap="square" rtlCol="0">
                  <a:spAutoFit/>
                </a:bodyPr>
                <a:lstStyle/>
                <a:p>
                  <a:pPr lvl="0" algn="ctr" defTabSz="1638605">
                    <a:defRPr/>
                  </a:pPr>
                  <a:r>
                    <a:rPr lang="en-US" sz="1600" b="1" kern="0" dirty="0">
                      <a:solidFill>
                        <a:schemeClr val="bg1"/>
                      </a:solidFill>
                      <a:latin typeface="Century Gothic"/>
                    </a:rPr>
                    <a:t>Patient Experience</a:t>
                  </a:r>
                </a:p>
              </p:txBody>
            </p:sp>
          </p:grpSp>
          <p:sp>
            <p:nvSpPr>
              <p:cNvPr id="67" name="Oval 66">
                <a:extLst>
                  <a:ext uri="{FF2B5EF4-FFF2-40B4-BE49-F238E27FC236}">
                    <a16:creationId xmlns:a16="http://schemas.microsoft.com/office/drawing/2014/main" xmlns="" id="{40AB1107-F015-4854-B5A1-2FB215F9C603}"/>
                  </a:ext>
                </a:extLst>
              </p:cNvPr>
              <p:cNvSpPr/>
              <p:nvPr/>
            </p:nvSpPr>
            <p:spPr>
              <a:xfrm>
                <a:off x="5787514" y="48895"/>
                <a:ext cx="1644797" cy="1644797"/>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65" name="Oval 64">
                <a:extLst>
                  <a:ext uri="{FF2B5EF4-FFF2-40B4-BE49-F238E27FC236}">
                    <a16:creationId xmlns:a16="http://schemas.microsoft.com/office/drawing/2014/main" xmlns="" id="{1D2B5F4D-95F7-4FCE-8A7F-C4778620EE6D}"/>
                  </a:ext>
                </a:extLst>
              </p:cNvPr>
              <p:cNvSpPr/>
              <p:nvPr/>
            </p:nvSpPr>
            <p:spPr>
              <a:xfrm>
                <a:off x="5674018" y="1298003"/>
                <a:ext cx="1383677" cy="1383677"/>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66" name="Rectangle 65">
                <a:extLst>
                  <a:ext uri="{FF2B5EF4-FFF2-40B4-BE49-F238E27FC236}">
                    <a16:creationId xmlns:a16="http://schemas.microsoft.com/office/drawing/2014/main" xmlns="" id="{011C748E-CD5F-431B-9687-CDC69F708023}"/>
                  </a:ext>
                </a:extLst>
              </p:cNvPr>
              <p:cNvSpPr/>
              <p:nvPr/>
            </p:nvSpPr>
            <p:spPr>
              <a:xfrm>
                <a:off x="5754854" y="1671400"/>
                <a:ext cx="118333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latin typeface="Century Gothic" panose="020B0502020202020204" pitchFamily="34" charset="0"/>
                  </a:rPr>
                  <a:t>Greater</a:t>
                </a:r>
              </a:p>
              <a:p>
                <a:pPr algn="ctr"/>
                <a:r>
                  <a:rPr lang="en-US" sz="2000" b="1" dirty="0">
                    <a:ln/>
                    <a:latin typeface="Century Gothic" panose="020B0502020202020204" pitchFamily="34" charset="0"/>
                  </a:rPr>
                  <a:t>Comfort</a:t>
                </a:r>
              </a:p>
            </p:txBody>
          </p:sp>
          <p:sp>
            <p:nvSpPr>
              <p:cNvPr id="72" name="Oval 71">
                <a:extLst>
                  <a:ext uri="{FF2B5EF4-FFF2-40B4-BE49-F238E27FC236}">
                    <a16:creationId xmlns:a16="http://schemas.microsoft.com/office/drawing/2014/main" xmlns="" id="{834B96BB-5F2F-4BCF-8080-3360C47A772A}"/>
                  </a:ext>
                </a:extLst>
              </p:cNvPr>
              <p:cNvSpPr/>
              <p:nvPr/>
            </p:nvSpPr>
            <p:spPr>
              <a:xfrm>
                <a:off x="9067800" y="730965"/>
                <a:ext cx="1189365" cy="1189365"/>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73" name="Rectangle 72">
                <a:extLst>
                  <a:ext uri="{FF2B5EF4-FFF2-40B4-BE49-F238E27FC236}">
                    <a16:creationId xmlns:a16="http://schemas.microsoft.com/office/drawing/2014/main" xmlns="" id="{ED2ED1CA-1E3F-4040-AD7B-F1981189EA44}"/>
                  </a:ext>
                </a:extLst>
              </p:cNvPr>
              <p:cNvSpPr/>
              <p:nvPr/>
            </p:nvSpPr>
            <p:spPr>
              <a:xfrm>
                <a:off x="9087239" y="914400"/>
                <a:ext cx="112242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latin typeface="Century Gothic" panose="020B0502020202020204" pitchFamily="34" charset="0"/>
                  </a:rPr>
                  <a:t>Less</a:t>
                </a:r>
              </a:p>
              <a:p>
                <a:pPr algn="ctr"/>
                <a:r>
                  <a:rPr lang="en-US" sz="2000" b="1" dirty="0">
                    <a:ln/>
                    <a:latin typeface="Century Gothic" panose="020B0502020202020204" pitchFamily="34" charset="0"/>
                  </a:rPr>
                  <a:t>Anxiety</a:t>
                </a:r>
              </a:p>
            </p:txBody>
          </p:sp>
        </p:grpSp>
        <p:sp>
          <p:nvSpPr>
            <p:cNvPr id="70" name="Rectangle 69">
              <a:extLst>
                <a:ext uri="{FF2B5EF4-FFF2-40B4-BE49-F238E27FC236}">
                  <a16:creationId xmlns:a16="http://schemas.microsoft.com/office/drawing/2014/main" xmlns="" id="{2A872C65-C950-4CC0-851F-FD5DB394D67E}"/>
                </a:ext>
              </a:extLst>
            </p:cNvPr>
            <p:cNvSpPr/>
            <p:nvPr/>
          </p:nvSpPr>
          <p:spPr>
            <a:xfrm>
              <a:off x="5757881" y="574166"/>
              <a:ext cx="1717138"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latin typeface="Century Gothic" panose="020B0502020202020204" pitchFamily="34" charset="0"/>
                </a:rPr>
                <a:t>Customized </a:t>
              </a:r>
            </a:p>
            <a:p>
              <a:pPr algn="ctr"/>
              <a:r>
                <a:rPr lang="en-US" sz="2000" b="1" dirty="0">
                  <a:ln/>
                  <a:latin typeface="Century Gothic" panose="020B0502020202020204" pitchFamily="34" charset="0"/>
                </a:rPr>
                <a:t>Experience</a:t>
              </a:r>
              <a:endParaRPr lang="en-US" sz="2000" b="1" cap="none" spc="0" dirty="0">
                <a:ln/>
                <a:latin typeface="Century Gothic" panose="020B0502020202020204" pitchFamily="34" charset="0"/>
              </a:endParaRPr>
            </a:p>
          </p:txBody>
        </p:sp>
      </p:grpSp>
      <p:grpSp>
        <p:nvGrpSpPr>
          <p:cNvPr id="10" name="Group 9">
            <a:extLst>
              <a:ext uri="{FF2B5EF4-FFF2-40B4-BE49-F238E27FC236}">
                <a16:creationId xmlns:a16="http://schemas.microsoft.com/office/drawing/2014/main" xmlns="" id="{2614E72C-9D3B-4C93-911A-4A3DF1D0A999}"/>
              </a:ext>
            </a:extLst>
          </p:cNvPr>
          <p:cNvGrpSpPr/>
          <p:nvPr/>
        </p:nvGrpSpPr>
        <p:grpSpPr>
          <a:xfrm>
            <a:off x="8243207" y="2731242"/>
            <a:ext cx="3831403" cy="3172626"/>
            <a:chOff x="8243207" y="2731242"/>
            <a:chExt cx="3831403" cy="3172626"/>
          </a:xfrm>
        </p:grpSpPr>
        <p:pic>
          <p:nvPicPr>
            <p:cNvPr id="71" name="Picture 4" descr="http://cd1001-w96/documents/imagelibrary/118854.jpg?format=jpeg&amp;width=1280">
              <a:extLst>
                <a:ext uri="{FF2B5EF4-FFF2-40B4-BE49-F238E27FC236}">
                  <a16:creationId xmlns:a16="http://schemas.microsoft.com/office/drawing/2014/main" xmlns="" id="{2A91A20D-5F1A-41FE-90CE-66E5B0C20E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322" t="24256" r="21926" b="8293"/>
            <a:stretch/>
          </p:blipFill>
          <p:spPr bwMode="auto">
            <a:xfrm>
              <a:off x="9272944" y="3344790"/>
              <a:ext cx="2801666" cy="2559078"/>
            </a:xfrm>
            <a:prstGeom prst="ellipse">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40A453BB-26DB-42E4-9A22-5152E79F7332}"/>
                </a:ext>
              </a:extLst>
            </p:cNvPr>
            <p:cNvGrpSpPr/>
            <p:nvPr/>
          </p:nvGrpSpPr>
          <p:grpSpPr>
            <a:xfrm>
              <a:off x="8243207" y="2731242"/>
              <a:ext cx="1939458" cy="1901905"/>
              <a:chOff x="9016416" y="2767468"/>
              <a:chExt cx="1939458" cy="1901905"/>
            </a:xfrm>
          </p:grpSpPr>
          <p:sp>
            <p:nvSpPr>
              <p:cNvPr id="81" name="Oval 80">
                <a:extLst>
                  <a:ext uri="{FF2B5EF4-FFF2-40B4-BE49-F238E27FC236}">
                    <a16:creationId xmlns:a16="http://schemas.microsoft.com/office/drawing/2014/main" xmlns="" id="{A15281A5-6E41-4D41-853B-272AA8DF8760}"/>
                  </a:ext>
                </a:extLst>
              </p:cNvPr>
              <p:cNvSpPr/>
              <p:nvPr/>
            </p:nvSpPr>
            <p:spPr>
              <a:xfrm>
                <a:off x="9016416" y="2767468"/>
                <a:ext cx="1939458" cy="1901905"/>
              </a:xfrm>
              <a:prstGeom prst="ellipse">
                <a:avLst/>
              </a:prstGeom>
              <a:solidFill>
                <a:srgbClr val="7258D0">
                  <a:alpha val="43922"/>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82" name="Oval 81">
                <a:extLst>
                  <a:ext uri="{FF2B5EF4-FFF2-40B4-BE49-F238E27FC236}">
                    <a16:creationId xmlns:a16="http://schemas.microsoft.com/office/drawing/2014/main" xmlns="" id="{1EA251A9-8C2C-4CD2-A572-9A97569D6D2F}"/>
                  </a:ext>
                </a:extLst>
              </p:cNvPr>
              <p:cNvSpPr/>
              <p:nvPr/>
            </p:nvSpPr>
            <p:spPr>
              <a:xfrm>
                <a:off x="9206027" y="2942890"/>
                <a:ext cx="1561671" cy="1541564"/>
              </a:xfrm>
              <a:prstGeom prst="ellipse">
                <a:avLst/>
              </a:prstGeom>
              <a:solidFill>
                <a:srgbClr val="5235BD"/>
              </a:solidFill>
              <a:ln w="25400" cap="flat" cmpd="sng" algn="ctr">
                <a:noFill/>
                <a:prstDash val="solid"/>
              </a:ln>
              <a:effectLst/>
            </p:spPr>
            <p:txBody>
              <a:bodyPr rtlCol="0" anchor="ctr"/>
              <a:lstStyle/>
              <a:p>
                <a:pPr marR="0" lvl="0" algn="ctr" defTabSz="1638605"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entury Gothic"/>
                    <a:ea typeface="+mn-ea"/>
                    <a:cs typeface="+mn-cs"/>
                  </a:rPr>
                  <a:t> </a:t>
                </a:r>
              </a:p>
            </p:txBody>
          </p:sp>
          <p:sp>
            <p:nvSpPr>
              <p:cNvPr id="103" name="Rectangle 102">
                <a:extLst>
                  <a:ext uri="{FF2B5EF4-FFF2-40B4-BE49-F238E27FC236}">
                    <a16:creationId xmlns:a16="http://schemas.microsoft.com/office/drawing/2014/main" xmlns="" id="{1FA01A38-3F15-4500-89E1-046454606F69}"/>
                  </a:ext>
                </a:extLst>
              </p:cNvPr>
              <p:cNvSpPr/>
              <p:nvPr/>
            </p:nvSpPr>
            <p:spPr>
              <a:xfrm>
                <a:off x="9179289" y="3229054"/>
                <a:ext cx="1646606" cy="830997"/>
              </a:xfrm>
              <a:prstGeom prst="rect">
                <a:avLst/>
              </a:prstGeom>
            </p:spPr>
            <p:txBody>
              <a:bodyPr wrap="none">
                <a:spAutoFit/>
              </a:bodyPr>
              <a:lstStyle/>
              <a:p>
                <a:pPr algn="ctr"/>
                <a:r>
                  <a:rPr lang="en-US" sz="1600" b="1" kern="0" dirty="0">
                    <a:solidFill>
                      <a:schemeClr val="bg1"/>
                    </a:solidFill>
                    <a:latin typeface="Century Gothic"/>
                  </a:rPr>
                  <a:t>Better </a:t>
                </a:r>
              </a:p>
              <a:p>
                <a:pPr algn="ctr"/>
                <a:r>
                  <a:rPr lang="en-US" sz="1600" b="1" kern="0" dirty="0">
                    <a:solidFill>
                      <a:schemeClr val="bg1"/>
                    </a:solidFill>
                    <a:latin typeface="Century Gothic"/>
                  </a:rPr>
                  <a:t>Outcomes for </a:t>
                </a:r>
              </a:p>
              <a:p>
                <a:pPr algn="ctr"/>
                <a:r>
                  <a:rPr lang="en-US" sz="1600" b="1" kern="0" dirty="0">
                    <a:solidFill>
                      <a:schemeClr val="bg1"/>
                    </a:solidFill>
                    <a:latin typeface="Century Gothic"/>
                  </a:rPr>
                  <a:t>Mother &amp; Baby</a:t>
                </a:r>
              </a:p>
            </p:txBody>
          </p:sp>
        </p:grpSp>
      </p:grpSp>
    </p:spTree>
    <p:extLst>
      <p:ext uri="{BB962C8B-B14F-4D97-AF65-F5344CB8AC3E}">
        <p14:creationId xmlns:p14="http://schemas.microsoft.com/office/powerpoint/2010/main" val="1450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E98CBAB-384B-47E8-A9CB-6E7EEED8F512}"/>
              </a:ext>
            </a:extLst>
          </p:cNvPr>
          <p:cNvPicPr>
            <a:picLocks noChangeAspect="1"/>
          </p:cNvPicPr>
          <p:nvPr/>
        </p:nvPicPr>
        <p:blipFill rotWithShape="1">
          <a:blip r:embed="rId3">
            <a:extLst>
              <a:ext uri="{28A0092B-C50C-407E-A947-70E740481C1C}">
                <a14:useLocalDpi xmlns:a14="http://schemas.microsoft.com/office/drawing/2010/main" val="0"/>
              </a:ext>
            </a:extLst>
          </a:blip>
          <a:srcRect r="14611"/>
          <a:stretch/>
        </p:blipFill>
        <p:spPr>
          <a:xfrm>
            <a:off x="3352801" y="0"/>
            <a:ext cx="8839199" cy="6858000"/>
          </a:xfrm>
          <a:prstGeom prst="rect">
            <a:avLst/>
          </a:prstGeom>
        </p:spPr>
      </p:pic>
      <p:sp>
        <p:nvSpPr>
          <p:cNvPr id="15" name="TextBox 14">
            <a:extLst>
              <a:ext uri="{FF2B5EF4-FFF2-40B4-BE49-F238E27FC236}">
                <a16:creationId xmlns:a16="http://schemas.microsoft.com/office/drawing/2014/main" xmlns="" id="{4C9D2E5C-6D6E-4084-9A6E-0ADCE8BCC906}"/>
              </a:ext>
            </a:extLst>
          </p:cNvPr>
          <p:cNvSpPr txBox="1"/>
          <p:nvPr/>
        </p:nvSpPr>
        <p:spPr>
          <a:xfrm>
            <a:off x="7543800" y="6400800"/>
            <a:ext cx="4648200" cy="461665"/>
          </a:xfrm>
          <a:prstGeom prst="rect">
            <a:avLst/>
          </a:prstGeom>
          <a:noFill/>
        </p:spPr>
        <p:txBody>
          <a:bodyPr wrap="square" rtlCol="0">
            <a:spAutoFit/>
          </a:bodyPr>
          <a:lstStyle/>
          <a:p>
            <a:pPr algn="r"/>
            <a:r>
              <a:rPr lang="en-US" sz="1200" b="1" i="1" dirty="0"/>
              <a:t>Toronto General Hospital – Translational Research Image Guided Operating Room</a:t>
            </a:r>
          </a:p>
        </p:txBody>
      </p:sp>
      <p:pic>
        <p:nvPicPr>
          <p:cNvPr id="16" name="Picture 4" descr="http://cd1001-w96/documents/imagelibrary/118854.jpg?format=jpeg&amp;width=1280">
            <a:extLst>
              <a:ext uri="{FF2B5EF4-FFF2-40B4-BE49-F238E27FC236}">
                <a16:creationId xmlns:a16="http://schemas.microsoft.com/office/drawing/2014/main" xmlns="" id="{8F30B0D6-01F9-4E05-B0C4-89D78D7555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42" t="24256" r="21926" b="8293"/>
          <a:stretch/>
        </p:blipFill>
        <p:spPr bwMode="auto">
          <a:xfrm>
            <a:off x="3348779" y="-184827"/>
            <a:ext cx="8843221" cy="7042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FDE8FED-F9CA-404C-B430-D465507B3AD4}"/>
              </a:ext>
            </a:extLst>
          </p:cNvPr>
          <p:cNvSpPr txBox="1"/>
          <p:nvPr/>
        </p:nvSpPr>
        <p:spPr>
          <a:xfrm>
            <a:off x="3581400" y="6216112"/>
            <a:ext cx="4648200" cy="461665"/>
          </a:xfrm>
          <a:prstGeom prst="rect">
            <a:avLst/>
          </a:prstGeom>
          <a:noFill/>
        </p:spPr>
        <p:txBody>
          <a:bodyPr wrap="square" rtlCol="0">
            <a:spAutoFit/>
          </a:bodyPr>
          <a:lstStyle/>
          <a:p>
            <a:r>
              <a:rPr lang="en-US" sz="1200" b="1" i="1" dirty="0">
                <a:solidFill>
                  <a:schemeClr val="bg1"/>
                </a:solidFill>
              </a:rPr>
              <a:t>Florida Hospital for Women</a:t>
            </a:r>
          </a:p>
          <a:p>
            <a:r>
              <a:rPr lang="en-US" sz="1200" b="1" i="1" dirty="0">
                <a:solidFill>
                  <a:schemeClr val="bg1"/>
                </a:solidFill>
              </a:rPr>
              <a:t>Orlando, FL</a:t>
            </a:r>
          </a:p>
        </p:txBody>
      </p:sp>
      <p:grpSp>
        <p:nvGrpSpPr>
          <p:cNvPr id="8" name="Group 7">
            <a:extLst>
              <a:ext uri="{FF2B5EF4-FFF2-40B4-BE49-F238E27FC236}">
                <a16:creationId xmlns:a16="http://schemas.microsoft.com/office/drawing/2014/main" xmlns="" id="{BF46F274-F223-47C6-A789-4B615E9A791D}"/>
              </a:ext>
            </a:extLst>
          </p:cNvPr>
          <p:cNvGrpSpPr/>
          <p:nvPr/>
        </p:nvGrpSpPr>
        <p:grpSpPr>
          <a:xfrm>
            <a:off x="520076" y="641903"/>
            <a:ext cx="1685942" cy="1646784"/>
            <a:chOff x="520076" y="641903"/>
            <a:chExt cx="1685942" cy="1646784"/>
          </a:xfrm>
        </p:grpSpPr>
        <p:sp>
          <p:nvSpPr>
            <p:cNvPr id="10" name="TextBox 9">
              <a:extLst>
                <a:ext uri="{FF2B5EF4-FFF2-40B4-BE49-F238E27FC236}">
                  <a16:creationId xmlns:a16="http://schemas.microsoft.com/office/drawing/2014/main" xmlns="" id="{5528F1A4-B403-4770-A500-CFB60FC08B9A}"/>
                </a:ext>
              </a:extLst>
            </p:cNvPr>
            <p:cNvSpPr txBox="1"/>
            <p:nvPr/>
          </p:nvSpPr>
          <p:spPr>
            <a:xfrm>
              <a:off x="1057789" y="664114"/>
              <a:ext cx="490121" cy="1108176"/>
            </a:xfrm>
            <a:prstGeom prst="rect">
              <a:avLst/>
            </a:prstGeom>
            <a:noFill/>
            <a:effectLst/>
          </p:spPr>
          <p:txBody>
            <a:bodyPr wrap="square" rtlCol="0">
              <a:spAutoFit/>
            </a:bodyPr>
            <a:lstStyle/>
            <a:p>
              <a:r>
                <a:rPr lang="en-US" sz="8000" dirty="0">
                  <a:solidFill>
                    <a:schemeClr val="bg1"/>
                  </a:solidFill>
                  <a:latin typeface="Century Gothic" panose="020B0502020202020204" pitchFamily="34" charset="0"/>
                  <a:ea typeface="Tahoma" panose="020B0604030504040204" pitchFamily="34" charset="0"/>
                  <a:cs typeface="Tahoma" panose="020B0604030504040204" pitchFamily="34" charset="0"/>
                </a:rPr>
                <a:t>1</a:t>
              </a:r>
            </a:p>
          </p:txBody>
        </p:sp>
        <p:sp>
          <p:nvSpPr>
            <p:cNvPr id="13" name="Oval 12">
              <a:extLst>
                <a:ext uri="{FF2B5EF4-FFF2-40B4-BE49-F238E27FC236}">
                  <a16:creationId xmlns:a16="http://schemas.microsoft.com/office/drawing/2014/main" xmlns="" id="{E85C6383-9146-4892-AD77-BA4E6CAEE7A9}"/>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4" name="Oval 13">
              <a:extLst>
                <a:ext uri="{FF2B5EF4-FFF2-40B4-BE49-F238E27FC236}">
                  <a16:creationId xmlns:a16="http://schemas.microsoft.com/office/drawing/2014/main" xmlns="" id="{50834438-3DEF-4EDA-9BD8-BC66CF2FCA49}"/>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algn="ctr" defTabSz="1638605"/>
              <a:endParaRPr lang="en-US" sz="1400" b="1" kern="0" dirty="0">
                <a:solidFill>
                  <a:prstClr val="white"/>
                </a:solidFill>
                <a:latin typeface="Century Gothic"/>
              </a:endParaRPr>
            </a:p>
          </p:txBody>
        </p:sp>
        <p:sp>
          <p:nvSpPr>
            <p:cNvPr id="17" name="TextBox 16">
              <a:extLst>
                <a:ext uri="{FF2B5EF4-FFF2-40B4-BE49-F238E27FC236}">
                  <a16:creationId xmlns:a16="http://schemas.microsoft.com/office/drawing/2014/main" xmlns="" id="{F9C4AE6C-870D-448E-96C8-87802A0DEB73}"/>
                </a:ext>
              </a:extLst>
            </p:cNvPr>
            <p:cNvSpPr txBox="1"/>
            <p:nvPr/>
          </p:nvSpPr>
          <p:spPr>
            <a:xfrm>
              <a:off x="583281" y="1018114"/>
              <a:ext cx="1559530" cy="830997"/>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Mother as Brand Ambassador</a:t>
              </a:r>
            </a:p>
          </p:txBody>
        </p:sp>
      </p:grpSp>
      <p:sp>
        <p:nvSpPr>
          <p:cNvPr id="11" name="TextBox 10">
            <a:extLst>
              <a:ext uri="{FF2B5EF4-FFF2-40B4-BE49-F238E27FC236}">
                <a16:creationId xmlns:a16="http://schemas.microsoft.com/office/drawing/2014/main" xmlns="" id="{8D951882-B0CA-4508-9F8F-3FB13D4586D5}"/>
              </a:ext>
            </a:extLst>
          </p:cNvPr>
          <p:cNvSpPr txBox="1"/>
          <p:nvPr/>
        </p:nvSpPr>
        <p:spPr>
          <a:xfrm>
            <a:off x="370436" y="2904083"/>
            <a:ext cx="2976332" cy="1754326"/>
          </a:xfrm>
          <a:prstGeom prst="rect">
            <a:avLst/>
          </a:prstGeom>
          <a:noFill/>
        </p:spPr>
        <p:txBody>
          <a:bodyPr wrap="square" rtlCol="0">
            <a:spAutoFit/>
          </a:bodyPr>
          <a:lstStyle/>
          <a:p>
            <a:r>
              <a:rPr lang="en-US" dirty="0"/>
              <a:t>HCAPS </a:t>
            </a:r>
          </a:p>
          <a:p>
            <a:r>
              <a:rPr lang="en-US" dirty="0"/>
              <a:t>(Hospital Consumer Assessment of Healthcare Providers and Systems)</a:t>
            </a:r>
          </a:p>
          <a:p>
            <a:endParaRPr lang="en-US" dirty="0"/>
          </a:p>
          <a:p>
            <a:r>
              <a:rPr lang="en-US" dirty="0"/>
              <a:t>Social Media</a:t>
            </a:r>
          </a:p>
        </p:txBody>
      </p:sp>
    </p:spTree>
    <p:extLst>
      <p:ext uri="{BB962C8B-B14F-4D97-AF65-F5344CB8AC3E}">
        <p14:creationId xmlns:p14="http://schemas.microsoft.com/office/powerpoint/2010/main" val="39120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7049CF5-894D-455E-9053-530B9A92B470}"/>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2104C0-9915-459B-BF65-F4FF9F4C1AA3}"/>
              </a:ext>
            </a:extLst>
          </p:cNvPr>
          <p:cNvSpPr txBox="1"/>
          <p:nvPr/>
        </p:nvSpPr>
        <p:spPr>
          <a:xfrm>
            <a:off x="256242" y="457200"/>
            <a:ext cx="12545358" cy="584775"/>
          </a:xfrm>
          <a:prstGeom prst="rect">
            <a:avLst/>
          </a:prstGeom>
          <a:noFill/>
        </p:spPr>
        <p:txBody>
          <a:bodyPr wrap="square" rtlCol="0">
            <a:spAutoFit/>
          </a:bodyPr>
          <a:lstStyle/>
          <a:p>
            <a:r>
              <a:rPr lang="en-US" sz="3200" b="1" dirty="0">
                <a:solidFill>
                  <a:schemeClr val="tx2"/>
                </a:solidFill>
              </a:rPr>
              <a:t>What are some issues on our client’s minds?</a:t>
            </a:r>
          </a:p>
        </p:txBody>
      </p:sp>
      <p:sp>
        <p:nvSpPr>
          <p:cNvPr id="2" name="TextBox 1">
            <a:extLst>
              <a:ext uri="{FF2B5EF4-FFF2-40B4-BE49-F238E27FC236}">
                <a16:creationId xmlns:a16="http://schemas.microsoft.com/office/drawing/2014/main" xmlns="" id="{E77F7FD5-619F-4E9F-ADB8-5A4AE119B4D9}"/>
              </a:ext>
            </a:extLst>
          </p:cNvPr>
          <p:cNvSpPr txBox="1"/>
          <p:nvPr/>
        </p:nvSpPr>
        <p:spPr>
          <a:xfrm>
            <a:off x="1875692" y="17128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pic>
        <p:nvPicPr>
          <p:cNvPr id="3" name="Picture 2">
            <a:extLst>
              <a:ext uri="{FF2B5EF4-FFF2-40B4-BE49-F238E27FC236}">
                <a16:creationId xmlns:a16="http://schemas.microsoft.com/office/drawing/2014/main" xmlns="" id="{B3E04D4F-4D31-4F88-858D-CA30004CF969}"/>
              </a:ext>
            </a:extLst>
          </p:cNvPr>
          <p:cNvPicPr>
            <a:picLocks noChangeAspect="1"/>
          </p:cNvPicPr>
          <p:nvPr/>
        </p:nvPicPr>
        <p:blipFill>
          <a:blip r:embed="rId3"/>
          <a:stretch>
            <a:fillRect/>
          </a:stretch>
        </p:blipFill>
        <p:spPr>
          <a:xfrm>
            <a:off x="1828800" y="1461076"/>
            <a:ext cx="838200" cy="990600"/>
          </a:xfrm>
          <a:prstGeom prst="rect">
            <a:avLst/>
          </a:prstGeom>
        </p:spPr>
      </p:pic>
      <p:sp>
        <p:nvSpPr>
          <p:cNvPr id="25" name="TextBox 24">
            <a:extLst>
              <a:ext uri="{FF2B5EF4-FFF2-40B4-BE49-F238E27FC236}">
                <a16:creationId xmlns:a16="http://schemas.microsoft.com/office/drawing/2014/main" xmlns="" id="{05339014-AF7C-47F5-855D-F3712C735D02}"/>
              </a:ext>
            </a:extLst>
          </p:cNvPr>
          <p:cNvSpPr txBox="1"/>
          <p:nvPr/>
        </p:nvSpPr>
        <p:spPr>
          <a:xfrm>
            <a:off x="2813538" y="1770185"/>
            <a:ext cx="8672979" cy="4801314"/>
          </a:xfrm>
          <a:prstGeom prst="rect">
            <a:avLst/>
          </a:prstGeom>
          <a:noFill/>
        </p:spPr>
        <p:txBody>
          <a:bodyPr wrap="square" rtlCol="0">
            <a:spAutoFit/>
          </a:bodyPr>
          <a:lstStyle/>
          <a:p>
            <a:r>
              <a:rPr lang="en-US" dirty="0"/>
              <a:t>Case Study: Patient Perception of Care</a:t>
            </a:r>
          </a:p>
          <a:p>
            <a:endParaRPr lang="en-US" dirty="0"/>
          </a:p>
          <a:p>
            <a:endParaRPr lang="en-US" dirty="0"/>
          </a:p>
          <a:p>
            <a:r>
              <a:rPr lang="en-US" dirty="0"/>
              <a:t>Safety &amp; Security</a:t>
            </a:r>
          </a:p>
          <a:p>
            <a:endParaRPr lang="en-US" dirty="0"/>
          </a:p>
          <a:p>
            <a:endParaRPr lang="en-US" dirty="0"/>
          </a:p>
          <a:p>
            <a:r>
              <a:rPr lang="en-US" dirty="0"/>
              <a:t>Equipment Procurement in a World of Constant Change</a:t>
            </a:r>
          </a:p>
          <a:p>
            <a:endParaRPr lang="en-US" dirty="0"/>
          </a:p>
          <a:p>
            <a:endParaRPr lang="en-US" dirty="0"/>
          </a:p>
          <a:p>
            <a:r>
              <a:rPr lang="en-US" dirty="0"/>
              <a:t>Technology in Design &amp; Construction</a:t>
            </a:r>
          </a:p>
          <a:p>
            <a:endParaRPr lang="en-US" dirty="0"/>
          </a:p>
          <a:p>
            <a:endParaRPr lang="en-US" dirty="0"/>
          </a:p>
          <a:p>
            <a:r>
              <a:rPr lang="en-US" dirty="0"/>
              <a:t>Applications of AI</a:t>
            </a:r>
          </a:p>
          <a:p>
            <a:endParaRPr lang="en-US" dirty="0"/>
          </a:p>
          <a:p>
            <a:endParaRPr lang="en-US" dirty="0"/>
          </a:p>
          <a:p>
            <a:r>
              <a:rPr lang="en-US" dirty="0"/>
              <a:t>Case Study: Staff Retention </a:t>
            </a:r>
          </a:p>
          <a:p>
            <a:endParaRPr lang="en-US" dirty="0"/>
          </a:p>
        </p:txBody>
      </p:sp>
      <p:sp>
        <p:nvSpPr>
          <p:cNvPr id="26" name="TextBox 25">
            <a:extLst>
              <a:ext uri="{FF2B5EF4-FFF2-40B4-BE49-F238E27FC236}">
                <a16:creationId xmlns:a16="http://schemas.microsoft.com/office/drawing/2014/main" xmlns="" id="{9DC1F88E-3696-45E4-93E5-5E772E2221BA}"/>
              </a:ext>
            </a:extLst>
          </p:cNvPr>
          <p:cNvSpPr txBox="1"/>
          <p:nvPr/>
        </p:nvSpPr>
        <p:spPr>
          <a:xfrm>
            <a:off x="1875692" y="2465433"/>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7" name="TextBox 26">
            <a:extLst>
              <a:ext uri="{FF2B5EF4-FFF2-40B4-BE49-F238E27FC236}">
                <a16:creationId xmlns:a16="http://schemas.microsoft.com/office/drawing/2014/main" xmlns="" id="{A757E8F5-8C7F-4CDC-9849-9156775A13C7}"/>
              </a:ext>
            </a:extLst>
          </p:cNvPr>
          <p:cNvSpPr txBox="1"/>
          <p:nvPr/>
        </p:nvSpPr>
        <p:spPr>
          <a:xfrm>
            <a:off x="1875692" y="327636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8" name="TextBox 27">
            <a:extLst>
              <a:ext uri="{FF2B5EF4-FFF2-40B4-BE49-F238E27FC236}">
                <a16:creationId xmlns:a16="http://schemas.microsoft.com/office/drawing/2014/main" xmlns="" id="{93A8206C-D719-4810-B51A-8847754422E1}"/>
              </a:ext>
            </a:extLst>
          </p:cNvPr>
          <p:cNvSpPr txBox="1"/>
          <p:nvPr/>
        </p:nvSpPr>
        <p:spPr>
          <a:xfrm>
            <a:off x="1875692" y="4153019"/>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9" name="TextBox 28">
            <a:extLst>
              <a:ext uri="{FF2B5EF4-FFF2-40B4-BE49-F238E27FC236}">
                <a16:creationId xmlns:a16="http://schemas.microsoft.com/office/drawing/2014/main" xmlns="" id="{952581C3-62F0-4B87-80A5-572F6EFE3697}"/>
              </a:ext>
            </a:extLst>
          </p:cNvPr>
          <p:cNvSpPr txBox="1"/>
          <p:nvPr/>
        </p:nvSpPr>
        <p:spPr>
          <a:xfrm>
            <a:off x="1875692" y="49844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Tree>
    <p:extLst>
      <p:ext uri="{BB962C8B-B14F-4D97-AF65-F5344CB8AC3E}">
        <p14:creationId xmlns:p14="http://schemas.microsoft.com/office/powerpoint/2010/main" val="158489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CDE53CC-9D38-4060-9E72-CD3231502CF8}"/>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2104C0-9915-459B-BF65-F4FF9F4C1AA3}"/>
              </a:ext>
            </a:extLst>
          </p:cNvPr>
          <p:cNvSpPr txBox="1"/>
          <p:nvPr/>
        </p:nvSpPr>
        <p:spPr>
          <a:xfrm>
            <a:off x="256242" y="457200"/>
            <a:ext cx="12545358" cy="584775"/>
          </a:xfrm>
          <a:prstGeom prst="rect">
            <a:avLst/>
          </a:prstGeom>
          <a:noFill/>
        </p:spPr>
        <p:txBody>
          <a:bodyPr wrap="square" rtlCol="0">
            <a:spAutoFit/>
          </a:bodyPr>
          <a:lstStyle/>
          <a:p>
            <a:r>
              <a:rPr lang="en-US" sz="3200" b="1" dirty="0">
                <a:solidFill>
                  <a:schemeClr val="tx2"/>
                </a:solidFill>
              </a:rPr>
              <a:t>What are some issues on our client’s minds?</a:t>
            </a:r>
          </a:p>
        </p:txBody>
      </p:sp>
      <p:sp>
        <p:nvSpPr>
          <p:cNvPr id="2" name="TextBox 1">
            <a:extLst>
              <a:ext uri="{FF2B5EF4-FFF2-40B4-BE49-F238E27FC236}">
                <a16:creationId xmlns:a16="http://schemas.microsoft.com/office/drawing/2014/main" xmlns="" id="{E77F7FD5-619F-4E9F-ADB8-5A4AE119B4D9}"/>
              </a:ext>
            </a:extLst>
          </p:cNvPr>
          <p:cNvSpPr txBox="1"/>
          <p:nvPr/>
        </p:nvSpPr>
        <p:spPr>
          <a:xfrm>
            <a:off x="1875692" y="17128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5" name="TextBox 24">
            <a:extLst>
              <a:ext uri="{FF2B5EF4-FFF2-40B4-BE49-F238E27FC236}">
                <a16:creationId xmlns:a16="http://schemas.microsoft.com/office/drawing/2014/main" xmlns="" id="{05339014-AF7C-47F5-855D-F3712C735D02}"/>
              </a:ext>
            </a:extLst>
          </p:cNvPr>
          <p:cNvSpPr txBox="1"/>
          <p:nvPr/>
        </p:nvSpPr>
        <p:spPr>
          <a:xfrm>
            <a:off x="2813538" y="1770185"/>
            <a:ext cx="8672979" cy="4801314"/>
          </a:xfrm>
          <a:prstGeom prst="rect">
            <a:avLst/>
          </a:prstGeom>
          <a:noFill/>
        </p:spPr>
        <p:txBody>
          <a:bodyPr wrap="square" rtlCol="0">
            <a:spAutoFit/>
          </a:bodyPr>
          <a:lstStyle/>
          <a:p>
            <a:r>
              <a:rPr lang="en-US" dirty="0"/>
              <a:t>Case Study: Patient Perception of Care</a:t>
            </a:r>
          </a:p>
          <a:p>
            <a:endParaRPr lang="en-US" dirty="0"/>
          </a:p>
          <a:p>
            <a:endParaRPr lang="en-US" dirty="0"/>
          </a:p>
          <a:p>
            <a:r>
              <a:rPr lang="en-US" b="1" dirty="0">
                <a:solidFill>
                  <a:schemeClr val="tx2"/>
                </a:solidFill>
              </a:rPr>
              <a:t>Security &amp; Safety</a:t>
            </a:r>
          </a:p>
          <a:p>
            <a:endParaRPr lang="en-US" dirty="0"/>
          </a:p>
          <a:p>
            <a:endParaRPr lang="en-US" dirty="0"/>
          </a:p>
          <a:p>
            <a:r>
              <a:rPr lang="en-US" dirty="0"/>
              <a:t>Equipment Procurement in a World of Constant Change</a:t>
            </a:r>
          </a:p>
          <a:p>
            <a:endParaRPr lang="en-US" dirty="0"/>
          </a:p>
          <a:p>
            <a:endParaRPr lang="en-US" dirty="0"/>
          </a:p>
          <a:p>
            <a:r>
              <a:rPr lang="en-US" dirty="0"/>
              <a:t>Technology in Design &amp; Construction</a:t>
            </a:r>
          </a:p>
          <a:p>
            <a:endParaRPr lang="en-US" dirty="0"/>
          </a:p>
          <a:p>
            <a:endParaRPr lang="en-US" dirty="0"/>
          </a:p>
          <a:p>
            <a:r>
              <a:rPr lang="en-US" dirty="0"/>
              <a:t>Applications of AI</a:t>
            </a:r>
          </a:p>
          <a:p>
            <a:endParaRPr lang="en-US" dirty="0"/>
          </a:p>
          <a:p>
            <a:endParaRPr lang="en-US" dirty="0"/>
          </a:p>
          <a:p>
            <a:r>
              <a:rPr lang="en-US" dirty="0"/>
              <a:t>Case Study: Staff Retention </a:t>
            </a:r>
          </a:p>
          <a:p>
            <a:endParaRPr lang="en-US" dirty="0"/>
          </a:p>
        </p:txBody>
      </p:sp>
      <p:sp>
        <p:nvSpPr>
          <p:cNvPr id="26" name="TextBox 25">
            <a:extLst>
              <a:ext uri="{FF2B5EF4-FFF2-40B4-BE49-F238E27FC236}">
                <a16:creationId xmlns:a16="http://schemas.microsoft.com/office/drawing/2014/main" xmlns="" id="{9DC1F88E-3696-45E4-93E5-5E772E2221BA}"/>
              </a:ext>
            </a:extLst>
          </p:cNvPr>
          <p:cNvSpPr txBox="1"/>
          <p:nvPr/>
        </p:nvSpPr>
        <p:spPr>
          <a:xfrm>
            <a:off x="1875692" y="2465433"/>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7" name="TextBox 26">
            <a:extLst>
              <a:ext uri="{FF2B5EF4-FFF2-40B4-BE49-F238E27FC236}">
                <a16:creationId xmlns:a16="http://schemas.microsoft.com/office/drawing/2014/main" xmlns="" id="{A757E8F5-8C7F-4CDC-9849-9156775A13C7}"/>
              </a:ext>
            </a:extLst>
          </p:cNvPr>
          <p:cNvSpPr txBox="1"/>
          <p:nvPr/>
        </p:nvSpPr>
        <p:spPr>
          <a:xfrm>
            <a:off x="1875692" y="327636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8" name="TextBox 27">
            <a:extLst>
              <a:ext uri="{FF2B5EF4-FFF2-40B4-BE49-F238E27FC236}">
                <a16:creationId xmlns:a16="http://schemas.microsoft.com/office/drawing/2014/main" xmlns="" id="{93A8206C-D719-4810-B51A-8847754422E1}"/>
              </a:ext>
            </a:extLst>
          </p:cNvPr>
          <p:cNvSpPr txBox="1"/>
          <p:nvPr/>
        </p:nvSpPr>
        <p:spPr>
          <a:xfrm>
            <a:off x="1875692" y="4153019"/>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9" name="TextBox 28">
            <a:extLst>
              <a:ext uri="{FF2B5EF4-FFF2-40B4-BE49-F238E27FC236}">
                <a16:creationId xmlns:a16="http://schemas.microsoft.com/office/drawing/2014/main" xmlns="" id="{952581C3-62F0-4B87-80A5-572F6EFE3697}"/>
              </a:ext>
            </a:extLst>
          </p:cNvPr>
          <p:cNvSpPr txBox="1"/>
          <p:nvPr/>
        </p:nvSpPr>
        <p:spPr>
          <a:xfrm>
            <a:off x="1875692" y="49844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10" name="TextBox 9">
            <a:extLst>
              <a:ext uri="{FF2B5EF4-FFF2-40B4-BE49-F238E27FC236}">
                <a16:creationId xmlns:a16="http://schemas.microsoft.com/office/drawing/2014/main" xmlns="" id="{32E8408D-28CD-4637-9FEC-DD063FC34F73}"/>
              </a:ext>
            </a:extLst>
          </p:cNvPr>
          <p:cNvSpPr txBox="1"/>
          <p:nvPr/>
        </p:nvSpPr>
        <p:spPr>
          <a:xfrm>
            <a:off x="1875692" y="898365"/>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Tree>
    <p:extLst>
      <p:ext uri="{BB962C8B-B14F-4D97-AF65-F5344CB8AC3E}">
        <p14:creationId xmlns:p14="http://schemas.microsoft.com/office/powerpoint/2010/main" val="274709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64669" y="2056167"/>
            <a:ext cx="6282419" cy="71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591" tIns="38795" rIns="77591" bIns="38795"/>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489832" eaLnBrk="1" fontAlgn="base" hangingPunct="1">
              <a:spcBef>
                <a:spcPct val="0"/>
              </a:spcBef>
              <a:spcAft>
                <a:spcPct val="0"/>
              </a:spcAft>
              <a:defRPr/>
            </a:pPr>
            <a:r>
              <a:rPr lang="en-US" altLang="en-US" sz="3733" b="1" kern="0" dirty="0"/>
              <a:t>Copyright notice</a:t>
            </a:r>
          </a:p>
        </p:txBody>
      </p:sp>
      <p:sp>
        <p:nvSpPr>
          <p:cNvPr id="5" name="Content Placeholder 2"/>
          <p:cNvSpPr txBox="1">
            <a:spLocks/>
          </p:cNvSpPr>
          <p:nvPr/>
        </p:nvSpPr>
        <p:spPr>
          <a:xfrm>
            <a:off x="575957" y="3314500"/>
            <a:ext cx="10396843" cy="2868989"/>
          </a:xfrm>
          <a:prstGeom prst="rect">
            <a:avLst/>
          </a:prstGeom>
        </p:spPr>
        <p:txBody>
          <a:bodyPr lIns="77591" tIns="38795" rIns="77591" bIns="38795"/>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9832" eaLnBrk="1" hangingPunct="1">
              <a:spcBef>
                <a:spcPts val="0"/>
              </a:spcBef>
              <a:buNone/>
            </a:pPr>
            <a:r>
              <a:rPr lang="en-US" sz="2400" dirty="0">
                <a:latin typeface="Arial"/>
                <a:ea typeface="MS PGothic" pitchFamily="34" charset="-128"/>
              </a:rPr>
              <a:t>This presentation is protected by US and International Copyright laws. Reproduction, distribution, display and use of the presentation without written permission of the speaker is prohibited.</a:t>
            </a:r>
          </a:p>
          <a:p>
            <a:pPr marL="0" indent="0" defTabSz="489832" eaLnBrk="1" hangingPunct="1">
              <a:spcBef>
                <a:spcPts val="0"/>
              </a:spcBef>
              <a:buNone/>
            </a:pPr>
            <a:endParaRPr lang="en-US" sz="2400" dirty="0">
              <a:latin typeface="Arial"/>
              <a:ea typeface="MS PGothic" pitchFamily="34" charset="-128"/>
            </a:endParaRPr>
          </a:p>
          <a:p>
            <a:pPr marL="0" indent="0" defTabSz="489832" eaLnBrk="1" hangingPunct="1">
              <a:spcBef>
                <a:spcPts val="0"/>
              </a:spcBef>
              <a:buNone/>
            </a:pPr>
            <a:endParaRPr lang="en-US" sz="2400" dirty="0">
              <a:solidFill>
                <a:prstClr val="black"/>
              </a:solidFill>
              <a:latin typeface="Arial"/>
              <a:ea typeface="MS PGothic" pitchFamily="34" charset="-128"/>
            </a:endParaRPr>
          </a:p>
          <a:p>
            <a:pPr marL="0" indent="0" defTabSz="489832">
              <a:spcBef>
                <a:spcPts val="0"/>
              </a:spcBef>
              <a:buNone/>
            </a:pPr>
            <a:r>
              <a:rPr lang="en-US" sz="2400" dirty="0">
                <a:latin typeface="Arial"/>
                <a:ea typeface="MS PGothic" pitchFamily="34" charset="-128"/>
              </a:rPr>
              <a:t>© </a:t>
            </a:r>
            <a:r>
              <a:rPr lang="en-US" sz="2400" dirty="0">
                <a:solidFill>
                  <a:prstClr val="black"/>
                </a:solidFill>
                <a:latin typeface="Arial"/>
                <a:ea typeface="MS PGothic" pitchFamily="34" charset="-128"/>
              </a:rPr>
              <a:t>The American Institute of Architects (2019)</a:t>
            </a:r>
            <a:endParaRPr lang="en-US" sz="1467" dirty="0">
              <a:solidFill>
                <a:prstClr val="black"/>
              </a:solidFill>
              <a:latin typeface="Arial"/>
              <a:ea typeface="ＭＳ Ｐゴシック" pitchFamily="22" charset="-12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105667351"/>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xmlns="" id="{AB341B60-8934-4C10-810B-513A536FD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
            <a:ext cx="15070318" cy="6852285"/>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791758" cy="1569660"/>
          </a:xfrm>
          <a:prstGeom prst="rect">
            <a:avLst/>
          </a:prstGeom>
          <a:noFill/>
        </p:spPr>
        <p:txBody>
          <a:bodyPr wrap="square" rtlCol="0">
            <a:spAutoFit/>
          </a:bodyPr>
          <a:lstStyle/>
          <a:p>
            <a:r>
              <a:rPr lang="en-US" sz="3200" b="1" dirty="0">
                <a:solidFill>
                  <a:schemeClr val="tx2"/>
                </a:solidFill>
              </a:rPr>
              <a:t>Physical Building Security</a:t>
            </a:r>
          </a:p>
        </p:txBody>
      </p:sp>
      <p:sp>
        <p:nvSpPr>
          <p:cNvPr id="5" name="TextBox 4">
            <a:extLst>
              <a:ext uri="{FF2B5EF4-FFF2-40B4-BE49-F238E27FC236}">
                <a16:creationId xmlns:a16="http://schemas.microsoft.com/office/drawing/2014/main" xmlns="" id="{75EA1AE2-4E72-473F-8A5E-B69C8A52AE9B}"/>
              </a:ext>
            </a:extLst>
          </p:cNvPr>
          <p:cNvSpPr txBox="1"/>
          <p:nvPr/>
        </p:nvSpPr>
        <p:spPr>
          <a:xfrm>
            <a:off x="372447" y="2971800"/>
            <a:ext cx="2370754" cy="1200329"/>
          </a:xfrm>
          <a:prstGeom prst="rect">
            <a:avLst/>
          </a:prstGeom>
          <a:noFill/>
        </p:spPr>
        <p:txBody>
          <a:bodyPr wrap="square" rtlCol="0">
            <a:spAutoFit/>
          </a:bodyPr>
          <a:lstStyle/>
          <a:p>
            <a:r>
              <a:rPr lang="en-US" dirty="0"/>
              <a:t>Access Controls</a:t>
            </a:r>
          </a:p>
          <a:p>
            <a:endParaRPr lang="en-US" dirty="0"/>
          </a:p>
          <a:p>
            <a:r>
              <a:rPr lang="en-US" dirty="0"/>
              <a:t>Security Cameras</a:t>
            </a:r>
          </a:p>
          <a:p>
            <a:endParaRPr lang="en-US" dirty="0"/>
          </a:p>
        </p:txBody>
      </p:sp>
    </p:spTree>
    <p:extLst>
      <p:ext uri="{BB962C8B-B14F-4D97-AF65-F5344CB8AC3E}">
        <p14:creationId xmlns:p14="http://schemas.microsoft.com/office/powerpoint/2010/main" val="878978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 wall, ceiling&#10;&#10;Description automatically generated">
            <a:extLst>
              <a:ext uri="{FF2B5EF4-FFF2-40B4-BE49-F238E27FC236}">
                <a16:creationId xmlns:a16="http://schemas.microsoft.com/office/drawing/2014/main" xmlns="" id="{7AD19C92-4FDB-4F0D-8B73-16BD31E16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450" y="-620374"/>
            <a:ext cx="9353549" cy="7482839"/>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791758" cy="1569660"/>
          </a:xfrm>
          <a:prstGeom prst="rect">
            <a:avLst/>
          </a:prstGeom>
          <a:noFill/>
        </p:spPr>
        <p:txBody>
          <a:bodyPr wrap="square" rtlCol="0">
            <a:spAutoFit/>
          </a:bodyPr>
          <a:lstStyle/>
          <a:p>
            <a:r>
              <a:rPr lang="en-US" sz="3200" b="1" dirty="0">
                <a:solidFill>
                  <a:schemeClr val="tx2"/>
                </a:solidFill>
              </a:rPr>
              <a:t>Physical Building Security</a:t>
            </a:r>
          </a:p>
        </p:txBody>
      </p:sp>
      <p:sp>
        <p:nvSpPr>
          <p:cNvPr id="5" name="TextBox 4">
            <a:extLst>
              <a:ext uri="{FF2B5EF4-FFF2-40B4-BE49-F238E27FC236}">
                <a16:creationId xmlns:a16="http://schemas.microsoft.com/office/drawing/2014/main" xmlns="" id="{75EA1AE2-4E72-473F-8A5E-B69C8A52AE9B}"/>
              </a:ext>
            </a:extLst>
          </p:cNvPr>
          <p:cNvSpPr txBox="1"/>
          <p:nvPr/>
        </p:nvSpPr>
        <p:spPr>
          <a:xfrm>
            <a:off x="361970" y="2964477"/>
            <a:ext cx="2370754" cy="923330"/>
          </a:xfrm>
          <a:prstGeom prst="rect">
            <a:avLst/>
          </a:prstGeom>
          <a:noFill/>
        </p:spPr>
        <p:txBody>
          <a:bodyPr wrap="square" rtlCol="0">
            <a:spAutoFit/>
          </a:bodyPr>
          <a:lstStyle/>
          <a:p>
            <a:r>
              <a:rPr lang="en-US" dirty="0"/>
              <a:t>Children &amp; Infants</a:t>
            </a:r>
          </a:p>
          <a:p>
            <a:endParaRPr lang="en-US" dirty="0"/>
          </a:p>
          <a:p>
            <a:r>
              <a:rPr lang="en-US" dirty="0"/>
              <a:t>RFID</a:t>
            </a:r>
          </a:p>
        </p:txBody>
      </p:sp>
      <p:sp>
        <p:nvSpPr>
          <p:cNvPr id="8" name="TextBox 7">
            <a:extLst>
              <a:ext uri="{FF2B5EF4-FFF2-40B4-BE49-F238E27FC236}">
                <a16:creationId xmlns:a16="http://schemas.microsoft.com/office/drawing/2014/main" xmlns="" id="{16970AFD-F5B3-4735-A0DE-DC9E2F2DD985}"/>
              </a:ext>
            </a:extLst>
          </p:cNvPr>
          <p:cNvSpPr txBox="1"/>
          <p:nvPr/>
        </p:nvSpPr>
        <p:spPr>
          <a:xfrm>
            <a:off x="3581400" y="6216112"/>
            <a:ext cx="4648200" cy="461665"/>
          </a:xfrm>
          <a:prstGeom prst="rect">
            <a:avLst/>
          </a:prstGeom>
          <a:noFill/>
        </p:spPr>
        <p:txBody>
          <a:bodyPr wrap="square" rtlCol="0">
            <a:spAutoFit/>
          </a:bodyPr>
          <a:lstStyle/>
          <a:p>
            <a:r>
              <a:rPr lang="en-US" sz="1200" b="1" i="1" dirty="0">
                <a:solidFill>
                  <a:schemeClr val="bg1"/>
                </a:solidFill>
              </a:rPr>
              <a:t>Penn Medicine</a:t>
            </a:r>
          </a:p>
          <a:p>
            <a:r>
              <a:rPr lang="en-US" sz="1200" b="1" i="1" dirty="0">
                <a:solidFill>
                  <a:schemeClr val="bg1"/>
                </a:solidFill>
              </a:rPr>
              <a:t>Chester County Hospital NICU</a:t>
            </a:r>
          </a:p>
        </p:txBody>
      </p:sp>
    </p:spTree>
    <p:extLst>
      <p:ext uri="{BB962C8B-B14F-4D97-AF65-F5344CB8AC3E}">
        <p14:creationId xmlns:p14="http://schemas.microsoft.com/office/powerpoint/2010/main" val="3800032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Infection Control</a:t>
            </a:r>
          </a:p>
        </p:txBody>
      </p:sp>
      <p:sp>
        <p:nvSpPr>
          <p:cNvPr id="5" name="TextBox 4">
            <a:extLst>
              <a:ext uri="{FF2B5EF4-FFF2-40B4-BE49-F238E27FC236}">
                <a16:creationId xmlns:a16="http://schemas.microsoft.com/office/drawing/2014/main" xmlns="" id="{8A7AA4AE-B357-4E70-9BF6-31BC775D7CF0}"/>
              </a:ext>
            </a:extLst>
          </p:cNvPr>
          <p:cNvSpPr txBox="1"/>
          <p:nvPr/>
        </p:nvSpPr>
        <p:spPr>
          <a:xfrm>
            <a:off x="250528" y="2362200"/>
            <a:ext cx="2667000" cy="1754326"/>
          </a:xfrm>
          <a:prstGeom prst="rect">
            <a:avLst/>
          </a:prstGeom>
          <a:noFill/>
        </p:spPr>
        <p:txBody>
          <a:bodyPr wrap="square" rtlCol="0">
            <a:spAutoFit/>
          </a:bodyPr>
          <a:lstStyle/>
          <a:p>
            <a:r>
              <a:rPr lang="en-US" dirty="0"/>
              <a:t>Reducing Nosocomial (Hospital Acquired) Infections</a:t>
            </a:r>
          </a:p>
          <a:p>
            <a:endParaRPr lang="en-US" dirty="0"/>
          </a:p>
          <a:p>
            <a:r>
              <a:rPr lang="en-US" dirty="0"/>
              <a:t>E-Glass</a:t>
            </a:r>
          </a:p>
          <a:p>
            <a:endParaRPr lang="en-US" dirty="0"/>
          </a:p>
        </p:txBody>
      </p:sp>
      <p:grpSp>
        <p:nvGrpSpPr>
          <p:cNvPr id="7" name="Group 6">
            <a:extLst>
              <a:ext uri="{FF2B5EF4-FFF2-40B4-BE49-F238E27FC236}">
                <a16:creationId xmlns:a16="http://schemas.microsoft.com/office/drawing/2014/main" xmlns="" id="{DB84855A-CE5D-4840-8B2D-182A8C5CDF85}"/>
              </a:ext>
            </a:extLst>
          </p:cNvPr>
          <p:cNvGrpSpPr/>
          <p:nvPr/>
        </p:nvGrpSpPr>
        <p:grpSpPr>
          <a:xfrm>
            <a:off x="0" y="5638800"/>
            <a:ext cx="3522959" cy="1219200"/>
            <a:chOff x="0" y="5638800"/>
            <a:chExt cx="3522959" cy="1219200"/>
          </a:xfrm>
        </p:grpSpPr>
        <p:sp>
          <p:nvSpPr>
            <p:cNvPr id="9" name="Rectangle 8">
              <a:extLst>
                <a:ext uri="{FF2B5EF4-FFF2-40B4-BE49-F238E27FC236}">
                  <a16:creationId xmlns:a16="http://schemas.microsoft.com/office/drawing/2014/main" xmlns="" id="{74ACBBE9-1D96-42C7-B022-26790D1A4996}"/>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D58A996-B8D4-49B8-AE9F-05246DC2E046}"/>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1" name="Oval 10">
              <a:extLst>
                <a:ext uri="{FF2B5EF4-FFF2-40B4-BE49-F238E27FC236}">
                  <a16:creationId xmlns:a16="http://schemas.microsoft.com/office/drawing/2014/main" xmlns="" id="{4CC056DC-5300-4093-9249-F3502231CF98}"/>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p>
          </p:txBody>
        </p:sp>
        <p:sp>
          <p:nvSpPr>
            <p:cNvPr id="12" name="TextBox 11">
              <a:extLst>
                <a:ext uri="{FF2B5EF4-FFF2-40B4-BE49-F238E27FC236}">
                  <a16:creationId xmlns:a16="http://schemas.microsoft.com/office/drawing/2014/main" xmlns="" id="{E80D9318-790C-4C6F-A88E-1D549D34DF6C}"/>
                </a:ext>
              </a:extLst>
            </p:cNvPr>
            <p:cNvSpPr txBox="1"/>
            <p:nvPr/>
          </p:nvSpPr>
          <p:spPr>
            <a:xfrm>
              <a:off x="505757" y="6081300"/>
              <a:ext cx="3017202" cy="584775"/>
            </a:xfrm>
            <a:prstGeom prst="rect">
              <a:avLst/>
            </a:prstGeom>
            <a:noFill/>
          </p:spPr>
          <p:txBody>
            <a:bodyPr wrap="square" rtlCol="0">
              <a:spAutoFit/>
            </a:bodyPr>
            <a:lstStyle/>
            <a:p>
              <a:r>
                <a:rPr lang="en-US" sz="1600" dirty="0">
                  <a:solidFill>
                    <a:schemeClr val="bg1"/>
                  </a:solidFill>
                </a:rPr>
                <a:t>Reduce infection risks from privacy curtains</a:t>
              </a:r>
            </a:p>
          </p:txBody>
        </p:sp>
      </p:grpSp>
      <p:grpSp>
        <p:nvGrpSpPr>
          <p:cNvPr id="22" name="Group 21">
            <a:extLst>
              <a:ext uri="{FF2B5EF4-FFF2-40B4-BE49-F238E27FC236}">
                <a16:creationId xmlns:a16="http://schemas.microsoft.com/office/drawing/2014/main" xmlns="" id="{FF813EC5-1DA7-4446-9DC9-7EDC86DEF0CE}"/>
              </a:ext>
            </a:extLst>
          </p:cNvPr>
          <p:cNvGrpSpPr/>
          <p:nvPr/>
        </p:nvGrpSpPr>
        <p:grpSpPr>
          <a:xfrm>
            <a:off x="3348778" y="2719447"/>
            <a:ext cx="6553200" cy="4214753"/>
            <a:chOff x="4800600" y="-815520"/>
            <a:chExt cx="6553200" cy="4214753"/>
          </a:xfrm>
        </p:grpSpPr>
        <p:pic>
          <p:nvPicPr>
            <p:cNvPr id="13" name="Picture 12" descr="A room filled with furniture and a large window&#10;&#10;Description automatically generated">
              <a:extLst>
                <a:ext uri="{FF2B5EF4-FFF2-40B4-BE49-F238E27FC236}">
                  <a16:creationId xmlns:a16="http://schemas.microsoft.com/office/drawing/2014/main" xmlns="" id="{2AE49976-D7CA-4B71-8C06-242CA6906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815520"/>
              <a:ext cx="6324600" cy="4214753"/>
            </a:xfrm>
            <a:prstGeom prst="rect">
              <a:avLst/>
            </a:prstGeom>
          </p:spPr>
        </p:pic>
        <p:sp>
          <p:nvSpPr>
            <p:cNvPr id="14" name="Freeform: Shape 13">
              <a:extLst>
                <a:ext uri="{FF2B5EF4-FFF2-40B4-BE49-F238E27FC236}">
                  <a16:creationId xmlns:a16="http://schemas.microsoft.com/office/drawing/2014/main" xmlns="" id="{E2287627-0D72-4454-AF19-0950C6D20433}"/>
                </a:ext>
              </a:extLst>
            </p:cNvPr>
            <p:cNvSpPr/>
            <p:nvPr/>
          </p:nvSpPr>
          <p:spPr>
            <a:xfrm>
              <a:off x="9766935" y="154305"/>
              <a:ext cx="1394460" cy="697230"/>
            </a:xfrm>
            <a:custGeom>
              <a:avLst/>
              <a:gdLst>
                <a:gd name="connsiteX0" fmla="*/ 0 w 1394460"/>
                <a:gd name="connsiteY0" fmla="*/ 85725 h 697230"/>
                <a:gd name="connsiteX1" fmla="*/ 1394460 w 1394460"/>
                <a:gd name="connsiteY1" fmla="*/ 0 h 697230"/>
                <a:gd name="connsiteX2" fmla="*/ 1388745 w 1394460"/>
                <a:gd name="connsiteY2" fmla="*/ 657225 h 697230"/>
                <a:gd name="connsiteX3" fmla="*/ 5715 w 1394460"/>
                <a:gd name="connsiteY3" fmla="*/ 697230 h 697230"/>
                <a:gd name="connsiteX4" fmla="*/ 0 w 1394460"/>
                <a:gd name="connsiteY4" fmla="*/ 85725 h 69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460" h="697230">
                  <a:moveTo>
                    <a:pt x="0" y="85725"/>
                  </a:moveTo>
                  <a:lnTo>
                    <a:pt x="1394460" y="0"/>
                  </a:lnTo>
                  <a:lnTo>
                    <a:pt x="1388745" y="657225"/>
                  </a:lnTo>
                  <a:lnTo>
                    <a:pt x="5715" y="697230"/>
                  </a:lnTo>
                  <a:lnTo>
                    <a:pt x="0" y="85725"/>
                  </a:lnTo>
                  <a:close/>
                </a:path>
              </a:pathLst>
            </a:custGeom>
            <a:solidFill>
              <a:schemeClr val="accent2">
                <a:lumMod val="9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18D60171-08D4-42E0-9DAD-AB87A556D866}"/>
                </a:ext>
              </a:extLst>
            </p:cNvPr>
            <p:cNvSpPr/>
            <p:nvPr/>
          </p:nvSpPr>
          <p:spPr>
            <a:xfrm>
              <a:off x="9784080" y="954405"/>
              <a:ext cx="1468755" cy="1314450"/>
            </a:xfrm>
            <a:custGeom>
              <a:avLst/>
              <a:gdLst>
                <a:gd name="connsiteX0" fmla="*/ 0 w 1468755"/>
                <a:gd name="connsiteY0" fmla="*/ 11430 h 1314450"/>
                <a:gd name="connsiteX1" fmla="*/ 1468755 w 1468755"/>
                <a:gd name="connsiteY1" fmla="*/ 0 h 1314450"/>
                <a:gd name="connsiteX2" fmla="*/ 1468755 w 1468755"/>
                <a:gd name="connsiteY2" fmla="*/ 1314450 h 1314450"/>
                <a:gd name="connsiteX3" fmla="*/ 1371600 w 1468755"/>
                <a:gd name="connsiteY3" fmla="*/ 1314450 h 1314450"/>
                <a:gd name="connsiteX4" fmla="*/ 11430 w 1468755"/>
                <a:gd name="connsiteY4" fmla="*/ 1268730 h 1314450"/>
                <a:gd name="connsiteX5" fmla="*/ 0 w 1468755"/>
                <a:gd name="connsiteY5" fmla="*/ 1143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8755" h="1314450">
                  <a:moveTo>
                    <a:pt x="0" y="11430"/>
                  </a:moveTo>
                  <a:lnTo>
                    <a:pt x="1468755" y="0"/>
                  </a:lnTo>
                  <a:lnTo>
                    <a:pt x="1468755" y="1314450"/>
                  </a:lnTo>
                  <a:lnTo>
                    <a:pt x="1371600" y="1314450"/>
                  </a:lnTo>
                  <a:lnTo>
                    <a:pt x="11430" y="1268730"/>
                  </a:lnTo>
                  <a:lnTo>
                    <a:pt x="0" y="11430"/>
                  </a:lnTo>
                  <a:close/>
                </a:path>
              </a:pathLst>
            </a:custGeom>
            <a:solidFill>
              <a:schemeClr val="accent2">
                <a:lumMod val="9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FB4784-6E30-4091-98A4-C919BBB770BE}"/>
                </a:ext>
              </a:extLst>
            </p:cNvPr>
            <p:cNvSpPr/>
            <p:nvPr/>
          </p:nvSpPr>
          <p:spPr>
            <a:xfrm>
              <a:off x="9776460" y="2326005"/>
              <a:ext cx="1577340" cy="777240"/>
            </a:xfrm>
            <a:custGeom>
              <a:avLst/>
              <a:gdLst>
                <a:gd name="connsiteX0" fmla="*/ 0 w 1577340"/>
                <a:gd name="connsiteY0" fmla="*/ 0 h 777240"/>
                <a:gd name="connsiteX1" fmla="*/ 1577340 w 1577340"/>
                <a:gd name="connsiteY1" fmla="*/ 148590 h 777240"/>
                <a:gd name="connsiteX2" fmla="*/ 1491615 w 1577340"/>
                <a:gd name="connsiteY2" fmla="*/ 777240 h 777240"/>
                <a:gd name="connsiteX3" fmla="*/ 11430 w 1577340"/>
                <a:gd name="connsiteY3" fmla="*/ 588645 h 777240"/>
                <a:gd name="connsiteX4" fmla="*/ 0 w 1577340"/>
                <a:gd name="connsiteY4" fmla="*/ 0 h 77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0" h="777240">
                  <a:moveTo>
                    <a:pt x="0" y="0"/>
                  </a:moveTo>
                  <a:lnTo>
                    <a:pt x="1577340" y="148590"/>
                  </a:lnTo>
                  <a:lnTo>
                    <a:pt x="1491615" y="777240"/>
                  </a:lnTo>
                  <a:lnTo>
                    <a:pt x="11430" y="588645"/>
                  </a:lnTo>
                  <a:lnTo>
                    <a:pt x="0" y="0"/>
                  </a:lnTo>
                  <a:close/>
                </a:path>
              </a:pathLst>
            </a:custGeom>
            <a:solidFill>
              <a:schemeClr val="accent2">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DF3014C8-605E-4094-AFDA-7E25F60B70EC}"/>
                </a:ext>
              </a:extLst>
            </p:cNvPr>
            <p:cNvSpPr/>
            <p:nvPr/>
          </p:nvSpPr>
          <p:spPr>
            <a:xfrm>
              <a:off x="9572625" y="280035"/>
              <a:ext cx="91440" cy="565785"/>
            </a:xfrm>
            <a:custGeom>
              <a:avLst/>
              <a:gdLst>
                <a:gd name="connsiteX0" fmla="*/ 0 w 91440"/>
                <a:gd name="connsiteY0" fmla="*/ 0 h 565785"/>
                <a:gd name="connsiteX1" fmla="*/ 91440 w 91440"/>
                <a:gd name="connsiteY1" fmla="*/ 0 h 565785"/>
                <a:gd name="connsiteX2" fmla="*/ 85725 w 91440"/>
                <a:gd name="connsiteY2" fmla="*/ 520065 h 565785"/>
                <a:gd name="connsiteX3" fmla="*/ 80010 w 91440"/>
                <a:gd name="connsiteY3" fmla="*/ 565785 h 565785"/>
                <a:gd name="connsiteX4" fmla="*/ 0 w 91440"/>
                <a:gd name="connsiteY4" fmla="*/ 554355 h 565785"/>
                <a:gd name="connsiteX5" fmla="*/ 0 w 91440"/>
                <a:gd name="connsiteY5" fmla="*/ 0 h 56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 h="565785">
                  <a:moveTo>
                    <a:pt x="0" y="0"/>
                  </a:moveTo>
                  <a:lnTo>
                    <a:pt x="91440" y="0"/>
                  </a:lnTo>
                  <a:lnTo>
                    <a:pt x="85725" y="520065"/>
                  </a:lnTo>
                  <a:lnTo>
                    <a:pt x="80010" y="565785"/>
                  </a:lnTo>
                  <a:lnTo>
                    <a:pt x="0" y="554355"/>
                  </a:lnTo>
                  <a:lnTo>
                    <a:pt x="0" y="0"/>
                  </a:lnTo>
                  <a:close/>
                </a:path>
              </a:pathLst>
            </a:custGeom>
            <a:solidFill>
              <a:schemeClr val="accent2">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CBD1EA03-B598-402E-9E76-7D3C7D8C08CB}"/>
                </a:ext>
              </a:extLst>
            </p:cNvPr>
            <p:cNvSpPr/>
            <p:nvPr/>
          </p:nvSpPr>
          <p:spPr>
            <a:xfrm>
              <a:off x="9578340" y="994410"/>
              <a:ext cx="91440" cy="1205865"/>
            </a:xfrm>
            <a:custGeom>
              <a:avLst/>
              <a:gdLst>
                <a:gd name="connsiteX0" fmla="*/ 0 w 91440"/>
                <a:gd name="connsiteY0" fmla="*/ 0 h 1205865"/>
                <a:gd name="connsiteX1" fmla="*/ 85725 w 91440"/>
                <a:gd name="connsiteY1" fmla="*/ 0 h 1205865"/>
                <a:gd name="connsiteX2" fmla="*/ 91440 w 91440"/>
                <a:gd name="connsiteY2" fmla="*/ 1194435 h 1205865"/>
                <a:gd name="connsiteX3" fmla="*/ 22860 w 91440"/>
                <a:gd name="connsiteY3" fmla="*/ 1205865 h 1205865"/>
                <a:gd name="connsiteX4" fmla="*/ 0 w 91440"/>
                <a:gd name="connsiteY4" fmla="*/ 0 h 120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1205865">
                  <a:moveTo>
                    <a:pt x="0" y="0"/>
                  </a:moveTo>
                  <a:lnTo>
                    <a:pt x="85725" y="0"/>
                  </a:lnTo>
                  <a:lnTo>
                    <a:pt x="91440" y="1194435"/>
                  </a:lnTo>
                  <a:lnTo>
                    <a:pt x="22860" y="1205865"/>
                  </a:lnTo>
                  <a:lnTo>
                    <a:pt x="0" y="0"/>
                  </a:lnTo>
                  <a:close/>
                </a:path>
              </a:pathLst>
            </a:custGeom>
            <a:solidFill>
              <a:schemeClr val="accent2">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47AD9322-211F-4FD6-AEA7-B023ED960C03}"/>
                </a:ext>
              </a:extLst>
            </p:cNvPr>
            <p:cNvSpPr/>
            <p:nvPr/>
          </p:nvSpPr>
          <p:spPr>
            <a:xfrm>
              <a:off x="9578340" y="2308860"/>
              <a:ext cx="80010" cy="577215"/>
            </a:xfrm>
            <a:custGeom>
              <a:avLst/>
              <a:gdLst>
                <a:gd name="connsiteX0" fmla="*/ 11430 w 80010"/>
                <a:gd name="connsiteY0" fmla="*/ 17145 h 577215"/>
                <a:gd name="connsiteX1" fmla="*/ 80010 w 80010"/>
                <a:gd name="connsiteY1" fmla="*/ 0 h 577215"/>
                <a:gd name="connsiteX2" fmla="*/ 74295 w 80010"/>
                <a:gd name="connsiteY2" fmla="*/ 577215 h 577215"/>
                <a:gd name="connsiteX3" fmla="*/ 0 w 80010"/>
                <a:gd name="connsiteY3" fmla="*/ 565785 h 577215"/>
                <a:gd name="connsiteX4" fmla="*/ 11430 w 80010"/>
                <a:gd name="connsiteY4" fmla="*/ 17145 h 57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 h="577215">
                  <a:moveTo>
                    <a:pt x="11430" y="17145"/>
                  </a:moveTo>
                  <a:lnTo>
                    <a:pt x="80010" y="0"/>
                  </a:lnTo>
                  <a:lnTo>
                    <a:pt x="74295" y="577215"/>
                  </a:lnTo>
                  <a:lnTo>
                    <a:pt x="0" y="565785"/>
                  </a:lnTo>
                  <a:lnTo>
                    <a:pt x="11430" y="17145"/>
                  </a:lnTo>
                  <a:close/>
                </a:path>
              </a:pathLst>
            </a:custGeom>
            <a:solidFill>
              <a:schemeClr val="accent2">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CA4FC656-AC72-4FE8-9730-0CC047C8CE69}"/>
                </a:ext>
              </a:extLst>
            </p:cNvPr>
            <p:cNvSpPr/>
            <p:nvPr/>
          </p:nvSpPr>
          <p:spPr>
            <a:xfrm>
              <a:off x="6909435" y="428625"/>
              <a:ext cx="634365" cy="1074420"/>
            </a:xfrm>
            <a:custGeom>
              <a:avLst/>
              <a:gdLst>
                <a:gd name="connsiteX0" fmla="*/ 0 w 634365"/>
                <a:gd name="connsiteY0" fmla="*/ 28575 h 1074420"/>
                <a:gd name="connsiteX1" fmla="*/ 611505 w 634365"/>
                <a:gd name="connsiteY1" fmla="*/ 0 h 1074420"/>
                <a:gd name="connsiteX2" fmla="*/ 634365 w 634365"/>
                <a:gd name="connsiteY2" fmla="*/ 1074420 h 1074420"/>
                <a:gd name="connsiteX3" fmla="*/ 388620 w 634365"/>
                <a:gd name="connsiteY3" fmla="*/ 1068705 h 1074420"/>
                <a:gd name="connsiteX4" fmla="*/ 400050 w 634365"/>
                <a:gd name="connsiteY4" fmla="*/ 765810 h 1074420"/>
                <a:gd name="connsiteX5" fmla="*/ 11430 w 634365"/>
                <a:gd name="connsiteY5" fmla="*/ 771525 h 1074420"/>
                <a:gd name="connsiteX6" fmla="*/ 0 w 634365"/>
                <a:gd name="connsiteY6" fmla="*/ 28575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365" h="1074420">
                  <a:moveTo>
                    <a:pt x="0" y="28575"/>
                  </a:moveTo>
                  <a:lnTo>
                    <a:pt x="611505" y="0"/>
                  </a:lnTo>
                  <a:lnTo>
                    <a:pt x="634365" y="1074420"/>
                  </a:lnTo>
                  <a:lnTo>
                    <a:pt x="388620" y="1068705"/>
                  </a:lnTo>
                  <a:lnTo>
                    <a:pt x="400050" y="765810"/>
                  </a:lnTo>
                  <a:lnTo>
                    <a:pt x="11430" y="771525"/>
                  </a:lnTo>
                  <a:lnTo>
                    <a:pt x="0" y="28575"/>
                  </a:lnTo>
                  <a:close/>
                </a:path>
              </a:pathLst>
            </a:custGeom>
            <a:solidFill>
              <a:schemeClr val="accent2">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room filled with furniture and a large window&#10;&#10;Description automatically generated">
            <a:extLst>
              <a:ext uri="{FF2B5EF4-FFF2-40B4-BE49-F238E27FC236}">
                <a16:creationId xmlns:a16="http://schemas.microsoft.com/office/drawing/2014/main" xmlns="" id="{01E6A4B1-62E8-401D-A134-A54913DC2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778" y="-759976"/>
            <a:ext cx="6324600" cy="4214753"/>
          </a:xfrm>
          <a:prstGeom prst="rect">
            <a:avLst/>
          </a:prstGeom>
        </p:spPr>
      </p:pic>
      <p:sp>
        <p:nvSpPr>
          <p:cNvPr id="23" name="Rectangle 22">
            <a:extLst>
              <a:ext uri="{FF2B5EF4-FFF2-40B4-BE49-F238E27FC236}">
                <a16:creationId xmlns:a16="http://schemas.microsoft.com/office/drawing/2014/main" xmlns="" id="{4B4DEF01-A396-41CA-8DCF-FDB7607A0A25}"/>
              </a:ext>
            </a:extLst>
          </p:cNvPr>
          <p:cNvSpPr/>
          <p:nvPr/>
        </p:nvSpPr>
        <p:spPr>
          <a:xfrm>
            <a:off x="3177940" y="3352800"/>
            <a:ext cx="6934200" cy="16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F1D1F8F4-B4B2-48D5-9A86-05B05620F791}"/>
              </a:ext>
            </a:extLst>
          </p:cNvPr>
          <p:cNvSpPr/>
          <p:nvPr/>
        </p:nvSpPr>
        <p:spPr>
          <a:xfrm>
            <a:off x="9673378" y="0"/>
            <a:ext cx="15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CCCCFFF4-6959-4F4E-9388-1511B822A914}"/>
              </a:ext>
            </a:extLst>
          </p:cNvPr>
          <p:cNvSpPr txBox="1"/>
          <p:nvPr/>
        </p:nvSpPr>
        <p:spPr>
          <a:xfrm>
            <a:off x="9947063" y="1047037"/>
            <a:ext cx="2033779" cy="1815882"/>
          </a:xfrm>
          <a:prstGeom prst="rect">
            <a:avLst/>
          </a:prstGeom>
          <a:noFill/>
        </p:spPr>
        <p:txBody>
          <a:bodyPr wrap="square" rtlCol="0">
            <a:spAutoFit/>
          </a:bodyPr>
          <a:lstStyle/>
          <a:p>
            <a:r>
              <a:rPr lang="en-US" sz="2800" dirty="0"/>
              <a:t>Switchable Privacy Glass-</a:t>
            </a:r>
          </a:p>
          <a:p>
            <a:r>
              <a:rPr lang="en-US" sz="2800" dirty="0"/>
              <a:t>ON</a:t>
            </a:r>
          </a:p>
        </p:txBody>
      </p:sp>
      <p:sp>
        <p:nvSpPr>
          <p:cNvPr id="27" name="TextBox 26">
            <a:extLst>
              <a:ext uri="{FF2B5EF4-FFF2-40B4-BE49-F238E27FC236}">
                <a16:creationId xmlns:a16="http://schemas.microsoft.com/office/drawing/2014/main" xmlns="" id="{D23B3A94-BA87-4767-BE7D-3CD61339D9F7}"/>
              </a:ext>
            </a:extLst>
          </p:cNvPr>
          <p:cNvSpPr txBox="1"/>
          <p:nvPr/>
        </p:nvSpPr>
        <p:spPr>
          <a:xfrm>
            <a:off x="9940713" y="4069637"/>
            <a:ext cx="2033779" cy="1815882"/>
          </a:xfrm>
          <a:prstGeom prst="rect">
            <a:avLst/>
          </a:prstGeom>
          <a:noFill/>
        </p:spPr>
        <p:txBody>
          <a:bodyPr wrap="square" rtlCol="0">
            <a:spAutoFit/>
          </a:bodyPr>
          <a:lstStyle/>
          <a:p>
            <a:r>
              <a:rPr lang="en-US" sz="2800" dirty="0"/>
              <a:t>Switchable Privacy Glass-</a:t>
            </a:r>
          </a:p>
          <a:p>
            <a:r>
              <a:rPr lang="en-US" sz="2800" dirty="0"/>
              <a:t>OFF</a:t>
            </a:r>
          </a:p>
        </p:txBody>
      </p:sp>
    </p:spTree>
    <p:extLst>
      <p:ext uri="{BB962C8B-B14F-4D97-AF65-F5344CB8AC3E}">
        <p14:creationId xmlns:p14="http://schemas.microsoft.com/office/powerpoint/2010/main" val="777456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a room&#10;&#10;Description automatically generated">
            <a:extLst>
              <a:ext uri="{FF2B5EF4-FFF2-40B4-BE49-F238E27FC236}">
                <a16:creationId xmlns:a16="http://schemas.microsoft.com/office/drawing/2014/main" xmlns="" id="{5EBF3178-1561-48CE-B43A-D4066816E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333" y="0"/>
            <a:ext cx="9145907" cy="6852285"/>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Infection Control</a:t>
            </a:r>
          </a:p>
        </p:txBody>
      </p:sp>
      <p:sp>
        <p:nvSpPr>
          <p:cNvPr id="11" name="TextBox 10">
            <a:extLst>
              <a:ext uri="{FF2B5EF4-FFF2-40B4-BE49-F238E27FC236}">
                <a16:creationId xmlns:a16="http://schemas.microsoft.com/office/drawing/2014/main" xmlns="" id="{66C1ED95-E67D-4940-BA07-44C2B1AD68B2}"/>
              </a:ext>
            </a:extLst>
          </p:cNvPr>
          <p:cNvSpPr txBox="1"/>
          <p:nvPr/>
        </p:nvSpPr>
        <p:spPr>
          <a:xfrm>
            <a:off x="256243" y="2444499"/>
            <a:ext cx="4710579" cy="646331"/>
          </a:xfrm>
          <a:prstGeom prst="rect">
            <a:avLst/>
          </a:prstGeom>
          <a:noFill/>
        </p:spPr>
        <p:txBody>
          <a:bodyPr wrap="square" rtlCol="0">
            <a:spAutoFit/>
          </a:bodyPr>
          <a:lstStyle/>
          <a:p>
            <a:r>
              <a:rPr lang="en-US" dirty="0"/>
              <a:t>Handwashing Compliance</a:t>
            </a:r>
          </a:p>
          <a:p>
            <a:endParaRPr lang="en-US" dirty="0"/>
          </a:p>
        </p:txBody>
      </p:sp>
      <p:grpSp>
        <p:nvGrpSpPr>
          <p:cNvPr id="8" name="Group 7">
            <a:extLst>
              <a:ext uri="{FF2B5EF4-FFF2-40B4-BE49-F238E27FC236}">
                <a16:creationId xmlns:a16="http://schemas.microsoft.com/office/drawing/2014/main" xmlns="" id="{590A3423-8454-4C8D-994A-90D5ADE54179}"/>
              </a:ext>
            </a:extLst>
          </p:cNvPr>
          <p:cNvGrpSpPr/>
          <p:nvPr/>
        </p:nvGrpSpPr>
        <p:grpSpPr>
          <a:xfrm>
            <a:off x="0" y="5638800"/>
            <a:ext cx="3352800" cy="1219200"/>
            <a:chOff x="0" y="5638800"/>
            <a:chExt cx="3352800" cy="1219200"/>
          </a:xfrm>
        </p:grpSpPr>
        <p:sp>
          <p:nvSpPr>
            <p:cNvPr id="9" name="Rectangle 8">
              <a:extLst>
                <a:ext uri="{FF2B5EF4-FFF2-40B4-BE49-F238E27FC236}">
                  <a16:creationId xmlns:a16="http://schemas.microsoft.com/office/drawing/2014/main" xmlns="" id="{32109E89-B23D-4841-AC4D-A05576828FAB}"/>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5D3FE617-80C9-4F95-BF6F-DE9AAB626C78}"/>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3" name="Oval 12">
              <a:extLst>
                <a:ext uri="{FF2B5EF4-FFF2-40B4-BE49-F238E27FC236}">
                  <a16:creationId xmlns:a16="http://schemas.microsoft.com/office/drawing/2014/main" xmlns="" id="{5F6A4B20-B5E9-4A3A-955C-30DECE41EF26}"/>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sp>
          <p:nvSpPr>
            <p:cNvPr id="14" name="TextBox 13">
              <a:extLst>
                <a:ext uri="{FF2B5EF4-FFF2-40B4-BE49-F238E27FC236}">
                  <a16:creationId xmlns:a16="http://schemas.microsoft.com/office/drawing/2014/main" xmlns="" id="{C592674C-1622-4EAE-8080-AA10DD6D4D55}"/>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Prompts to improve hand-washing compliance</a:t>
              </a:r>
            </a:p>
          </p:txBody>
        </p:sp>
      </p:grpSp>
    </p:spTree>
    <p:extLst>
      <p:ext uri="{BB962C8B-B14F-4D97-AF65-F5344CB8AC3E}">
        <p14:creationId xmlns:p14="http://schemas.microsoft.com/office/powerpoint/2010/main" val="1443111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Infection Control</a:t>
            </a:r>
          </a:p>
        </p:txBody>
      </p:sp>
      <p:sp>
        <p:nvSpPr>
          <p:cNvPr id="5" name="TextBox 4">
            <a:extLst>
              <a:ext uri="{FF2B5EF4-FFF2-40B4-BE49-F238E27FC236}">
                <a16:creationId xmlns:a16="http://schemas.microsoft.com/office/drawing/2014/main" xmlns="" id="{0E9E51BF-637A-474C-96C7-FA784FCA7CA9}"/>
              </a:ext>
            </a:extLst>
          </p:cNvPr>
          <p:cNvSpPr txBox="1"/>
          <p:nvPr/>
        </p:nvSpPr>
        <p:spPr>
          <a:xfrm>
            <a:off x="256243" y="1599602"/>
            <a:ext cx="4710579" cy="646331"/>
          </a:xfrm>
          <a:prstGeom prst="rect">
            <a:avLst/>
          </a:prstGeom>
          <a:noFill/>
        </p:spPr>
        <p:txBody>
          <a:bodyPr wrap="square" rtlCol="0">
            <a:spAutoFit/>
          </a:bodyPr>
          <a:lstStyle/>
          <a:p>
            <a:r>
              <a:rPr lang="en-US" dirty="0"/>
              <a:t>UV Sterilization</a:t>
            </a:r>
          </a:p>
          <a:p>
            <a:endParaRPr lang="en-US" dirty="0"/>
          </a:p>
        </p:txBody>
      </p:sp>
      <p:pic>
        <p:nvPicPr>
          <p:cNvPr id="7" name="Picture 6" descr="A building with a green umbrella&#10;&#10;Description automatically generated">
            <a:extLst>
              <a:ext uri="{FF2B5EF4-FFF2-40B4-BE49-F238E27FC236}">
                <a16:creationId xmlns:a16="http://schemas.microsoft.com/office/drawing/2014/main" xmlns="" id="{8CBD1B67-A3DB-488E-85DA-B18CE90B4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014" y="-806228"/>
            <a:ext cx="8846985" cy="8045228"/>
          </a:xfrm>
          <a:prstGeom prst="rect">
            <a:avLst/>
          </a:prstGeom>
        </p:spPr>
      </p:pic>
      <p:grpSp>
        <p:nvGrpSpPr>
          <p:cNvPr id="9" name="Group 8">
            <a:extLst>
              <a:ext uri="{FF2B5EF4-FFF2-40B4-BE49-F238E27FC236}">
                <a16:creationId xmlns:a16="http://schemas.microsoft.com/office/drawing/2014/main" xmlns="" id="{96055862-47C5-4BAB-807F-C9F6F6712BF1}"/>
              </a:ext>
            </a:extLst>
          </p:cNvPr>
          <p:cNvGrpSpPr/>
          <p:nvPr/>
        </p:nvGrpSpPr>
        <p:grpSpPr>
          <a:xfrm>
            <a:off x="0" y="5638800"/>
            <a:ext cx="3352800" cy="1219200"/>
            <a:chOff x="0" y="5638800"/>
            <a:chExt cx="3352800" cy="1219200"/>
          </a:xfrm>
        </p:grpSpPr>
        <p:sp>
          <p:nvSpPr>
            <p:cNvPr id="10" name="Rectangle 9">
              <a:extLst>
                <a:ext uri="{FF2B5EF4-FFF2-40B4-BE49-F238E27FC236}">
                  <a16:creationId xmlns:a16="http://schemas.microsoft.com/office/drawing/2014/main" xmlns="" id="{BA49A8FC-F9E7-464A-A9E7-28299BCADB66}"/>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7D44CDF-2A79-4AFB-842F-FB76AA2DFA7D}"/>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2" name="Oval 11">
              <a:extLst>
                <a:ext uri="{FF2B5EF4-FFF2-40B4-BE49-F238E27FC236}">
                  <a16:creationId xmlns:a16="http://schemas.microsoft.com/office/drawing/2014/main" xmlns="" id="{CDE3CF67-21C6-4F71-ACA7-13EC724B556D}"/>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a:t>
              </a:r>
            </a:p>
          </p:txBody>
        </p:sp>
        <p:sp>
          <p:nvSpPr>
            <p:cNvPr id="13" name="TextBox 12">
              <a:extLst>
                <a:ext uri="{FF2B5EF4-FFF2-40B4-BE49-F238E27FC236}">
                  <a16:creationId xmlns:a16="http://schemas.microsoft.com/office/drawing/2014/main" xmlns="" id="{9A5A4193-A6D0-4BDF-A35D-4B6324A93413}"/>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Use UV light to prevent the spread of germs</a:t>
              </a:r>
            </a:p>
          </p:txBody>
        </p:sp>
      </p:grpSp>
      <p:pic>
        <p:nvPicPr>
          <p:cNvPr id="5122" name="Picture 2" descr="UV Infection Control Device">
            <a:extLst>
              <a:ext uri="{FF2B5EF4-FFF2-40B4-BE49-F238E27FC236}">
                <a16:creationId xmlns:a16="http://schemas.microsoft.com/office/drawing/2014/main" xmlns="" id="{6C855FE9-5FC2-43DF-A3D5-8C4086B191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4" t="9281" r="23445" b="2090"/>
          <a:stretch/>
        </p:blipFill>
        <p:spPr bwMode="auto">
          <a:xfrm>
            <a:off x="317273" y="2736115"/>
            <a:ext cx="2718254" cy="263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339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xmlns="" id="{56A33BED-B725-4E4D-89A2-856B7CEDF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999" y="0"/>
            <a:ext cx="10287001" cy="6858000"/>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569660"/>
          </a:xfrm>
          <a:prstGeom prst="rect">
            <a:avLst/>
          </a:prstGeom>
          <a:noFill/>
        </p:spPr>
        <p:txBody>
          <a:bodyPr wrap="square" rtlCol="0">
            <a:spAutoFit/>
          </a:bodyPr>
          <a:lstStyle/>
          <a:p>
            <a:r>
              <a:rPr lang="en-US" sz="3200" b="1" dirty="0">
                <a:solidFill>
                  <a:schemeClr val="tx2"/>
                </a:solidFill>
              </a:rPr>
              <a:t>Preventing Medication Errors</a:t>
            </a:r>
          </a:p>
        </p:txBody>
      </p:sp>
      <p:sp>
        <p:nvSpPr>
          <p:cNvPr id="7" name="TextBox 6">
            <a:extLst>
              <a:ext uri="{FF2B5EF4-FFF2-40B4-BE49-F238E27FC236}">
                <a16:creationId xmlns:a16="http://schemas.microsoft.com/office/drawing/2014/main" xmlns="" id="{1D48D2B0-B31F-4877-B285-CBB067425F46}"/>
              </a:ext>
            </a:extLst>
          </p:cNvPr>
          <p:cNvSpPr txBox="1"/>
          <p:nvPr/>
        </p:nvSpPr>
        <p:spPr>
          <a:xfrm>
            <a:off x="3581400" y="6477000"/>
            <a:ext cx="4648200" cy="276999"/>
          </a:xfrm>
          <a:prstGeom prst="rect">
            <a:avLst/>
          </a:prstGeom>
          <a:noFill/>
        </p:spPr>
        <p:txBody>
          <a:bodyPr wrap="square" rtlCol="0">
            <a:spAutoFit/>
          </a:bodyPr>
          <a:lstStyle/>
          <a:p>
            <a:r>
              <a:rPr lang="en-US" sz="1200" b="1" i="1" dirty="0" err="1">
                <a:solidFill>
                  <a:schemeClr val="bg1"/>
                </a:solidFill>
              </a:rPr>
              <a:t>Sobrasoto</a:t>
            </a:r>
            <a:r>
              <a:rPr lang="en-US" sz="1200" b="1" i="1" dirty="0">
                <a:solidFill>
                  <a:schemeClr val="bg1"/>
                </a:solidFill>
              </a:rPr>
              <a:t> Pavilion</a:t>
            </a:r>
          </a:p>
        </p:txBody>
      </p:sp>
      <p:sp>
        <p:nvSpPr>
          <p:cNvPr id="8" name="TextBox 7">
            <a:extLst>
              <a:ext uri="{FF2B5EF4-FFF2-40B4-BE49-F238E27FC236}">
                <a16:creationId xmlns:a16="http://schemas.microsoft.com/office/drawing/2014/main" xmlns="" id="{2394C40F-71E6-4A7D-88F5-7C22D0D8D8C8}"/>
              </a:ext>
            </a:extLst>
          </p:cNvPr>
          <p:cNvSpPr txBox="1"/>
          <p:nvPr/>
        </p:nvSpPr>
        <p:spPr>
          <a:xfrm>
            <a:off x="256243" y="3200400"/>
            <a:ext cx="3092535" cy="1477328"/>
          </a:xfrm>
          <a:prstGeom prst="rect">
            <a:avLst/>
          </a:prstGeom>
          <a:noFill/>
        </p:spPr>
        <p:txBody>
          <a:bodyPr wrap="square" rtlCol="0">
            <a:spAutoFit/>
          </a:bodyPr>
          <a:lstStyle/>
          <a:p>
            <a:r>
              <a:rPr lang="en-US" dirty="0"/>
              <a:t>Robotic Pharmacy Picking</a:t>
            </a:r>
          </a:p>
          <a:p>
            <a:endParaRPr lang="en-US" dirty="0"/>
          </a:p>
          <a:p>
            <a:r>
              <a:rPr lang="en-US" dirty="0"/>
              <a:t>Pneumatic Tube Systems for Medication Delivery</a:t>
            </a:r>
          </a:p>
          <a:p>
            <a:endParaRPr lang="en-US" dirty="0"/>
          </a:p>
        </p:txBody>
      </p:sp>
      <p:grpSp>
        <p:nvGrpSpPr>
          <p:cNvPr id="9" name="Group 8">
            <a:extLst>
              <a:ext uri="{FF2B5EF4-FFF2-40B4-BE49-F238E27FC236}">
                <a16:creationId xmlns:a16="http://schemas.microsoft.com/office/drawing/2014/main" xmlns="" id="{6E4D3155-07ED-41AE-846A-17477840CD4B}"/>
              </a:ext>
            </a:extLst>
          </p:cNvPr>
          <p:cNvGrpSpPr/>
          <p:nvPr/>
        </p:nvGrpSpPr>
        <p:grpSpPr>
          <a:xfrm>
            <a:off x="0" y="5638800"/>
            <a:ext cx="3352800" cy="1219200"/>
            <a:chOff x="0" y="5638800"/>
            <a:chExt cx="3352800" cy="1219200"/>
          </a:xfrm>
        </p:grpSpPr>
        <p:sp>
          <p:nvSpPr>
            <p:cNvPr id="10" name="Rectangle 9">
              <a:extLst>
                <a:ext uri="{FF2B5EF4-FFF2-40B4-BE49-F238E27FC236}">
                  <a16:creationId xmlns:a16="http://schemas.microsoft.com/office/drawing/2014/main" xmlns="" id="{44A4743D-7D8D-445D-ADFE-1518E5794A7D}"/>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DF75497-C806-4F82-912E-22502E0D8D53}"/>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2" name="Oval 11">
              <a:extLst>
                <a:ext uri="{FF2B5EF4-FFF2-40B4-BE49-F238E27FC236}">
                  <a16:creationId xmlns:a16="http://schemas.microsoft.com/office/drawing/2014/main" xmlns="" id="{D11DAB33-CC92-426F-9E37-C5EF4291BE93}"/>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9</a:t>
              </a:r>
            </a:p>
          </p:txBody>
        </p:sp>
        <p:sp>
          <p:nvSpPr>
            <p:cNvPr id="13" name="TextBox 12">
              <a:extLst>
                <a:ext uri="{FF2B5EF4-FFF2-40B4-BE49-F238E27FC236}">
                  <a16:creationId xmlns:a16="http://schemas.microsoft.com/office/drawing/2014/main" xmlns="" id="{D1525A17-4B6F-41CD-94F0-2255D505F36D}"/>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Leverage technology to help prevent medical errors</a:t>
              </a:r>
            </a:p>
          </p:txBody>
        </p:sp>
      </p:grpSp>
    </p:spTree>
    <p:extLst>
      <p:ext uri="{BB962C8B-B14F-4D97-AF65-F5344CB8AC3E}">
        <p14:creationId xmlns:p14="http://schemas.microsoft.com/office/powerpoint/2010/main" val="3386035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bed in a room&#10;&#10;Description automatically generated">
            <a:extLst>
              <a:ext uri="{FF2B5EF4-FFF2-40B4-BE49-F238E27FC236}">
                <a16:creationId xmlns:a16="http://schemas.microsoft.com/office/drawing/2014/main" xmlns="" id="{3AD75CF4-7A87-4AA7-A527-25ED7C44F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980" y="-2858"/>
            <a:ext cx="10291020" cy="6858000"/>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2" y="457200"/>
            <a:ext cx="2867957" cy="1569660"/>
          </a:xfrm>
          <a:prstGeom prst="rect">
            <a:avLst/>
          </a:prstGeom>
          <a:noFill/>
        </p:spPr>
        <p:txBody>
          <a:bodyPr wrap="square" rtlCol="0">
            <a:spAutoFit/>
          </a:bodyPr>
          <a:lstStyle/>
          <a:p>
            <a:r>
              <a:rPr lang="en-US" sz="3200" b="1" dirty="0">
                <a:solidFill>
                  <a:schemeClr val="tx2"/>
                </a:solidFill>
              </a:rPr>
              <a:t>Preventing Medication Errors</a:t>
            </a:r>
          </a:p>
        </p:txBody>
      </p:sp>
      <p:sp>
        <p:nvSpPr>
          <p:cNvPr id="7" name="TextBox 6">
            <a:extLst>
              <a:ext uri="{FF2B5EF4-FFF2-40B4-BE49-F238E27FC236}">
                <a16:creationId xmlns:a16="http://schemas.microsoft.com/office/drawing/2014/main" xmlns="" id="{1E2F3184-F808-4A4C-B7A6-178FE7BC9508}"/>
              </a:ext>
            </a:extLst>
          </p:cNvPr>
          <p:cNvSpPr txBox="1"/>
          <p:nvPr/>
        </p:nvSpPr>
        <p:spPr>
          <a:xfrm>
            <a:off x="381001" y="2779811"/>
            <a:ext cx="2514600" cy="646331"/>
          </a:xfrm>
          <a:prstGeom prst="rect">
            <a:avLst/>
          </a:prstGeom>
          <a:noFill/>
        </p:spPr>
        <p:txBody>
          <a:bodyPr wrap="square" rtlCol="0">
            <a:spAutoFit/>
          </a:bodyPr>
          <a:lstStyle/>
          <a:p>
            <a:r>
              <a:rPr lang="en-US" dirty="0"/>
              <a:t>Bar Code Scanners at the Patient Bed</a:t>
            </a:r>
          </a:p>
        </p:txBody>
      </p:sp>
      <p:grpSp>
        <p:nvGrpSpPr>
          <p:cNvPr id="8" name="Group 7">
            <a:extLst>
              <a:ext uri="{FF2B5EF4-FFF2-40B4-BE49-F238E27FC236}">
                <a16:creationId xmlns:a16="http://schemas.microsoft.com/office/drawing/2014/main" xmlns="" id="{F5A0A25B-8FEF-410E-8245-FEE69D3A9A1D}"/>
              </a:ext>
            </a:extLst>
          </p:cNvPr>
          <p:cNvGrpSpPr/>
          <p:nvPr/>
        </p:nvGrpSpPr>
        <p:grpSpPr>
          <a:xfrm>
            <a:off x="0" y="5638800"/>
            <a:ext cx="3352800" cy="1219200"/>
            <a:chOff x="0" y="5638800"/>
            <a:chExt cx="3352800" cy="1219200"/>
          </a:xfrm>
        </p:grpSpPr>
        <p:sp>
          <p:nvSpPr>
            <p:cNvPr id="9" name="Rectangle 8">
              <a:extLst>
                <a:ext uri="{FF2B5EF4-FFF2-40B4-BE49-F238E27FC236}">
                  <a16:creationId xmlns:a16="http://schemas.microsoft.com/office/drawing/2014/main" xmlns="" id="{324F65B2-B206-4CE5-A1AB-AFA0E30140A3}"/>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B017AE89-0C9D-41CE-859D-D1315BD99B44}"/>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1" name="Oval 10">
              <a:extLst>
                <a:ext uri="{FF2B5EF4-FFF2-40B4-BE49-F238E27FC236}">
                  <a16:creationId xmlns:a16="http://schemas.microsoft.com/office/drawing/2014/main" xmlns="" id="{1D15F9E0-FB09-44A2-AF64-8E1280CBA3D4}"/>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9</a:t>
              </a:r>
            </a:p>
          </p:txBody>
        </p:sp>
        <p:sp>
          <p:nvSpPr>
            <p:cNvPr id="12" name="TextBox 11">
              <a:extLst>
                <a:ext uri="{FF2B5EF4-FFF2-40B4-BE49-F238E27FC236}">
                  <a16:creationId xmlns:a16="http://schemas.microsoft.com/office/drawing/2014/main" xmlns="" id="{02BB58CF-5CF6-4B6C-8756-5E89495CD44C}"/>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Leverage </a:t>
              </a:r>
              <a:r>
                <a:rPr lang="en-US" sz="1600" dirty="0" err="1">
                  <a:solidFill>
                    <a:schemeClr val="bg1"/>
                  </a:solidFill>
                </a:rPr>
                <a:t>tchnology</a:t>
              </a:r>
              <a:r>
                <a:rPr lang="en-US" sz="1600" dirty="0">
                  <a:solidFill>
                    <a:schemeClr val="bg1"/>
                  </a:solidFill>
                </a:rPr>
                <a:t> to help prevent medical errors</a:t>
              </a:r>
            </a:p>
          </p:txBody>
        </p:sp>
      </p:grpSp>
    </p:spTree>
    <p:extLst>
      <p:ext uri="{BB962C8B-B14F-4D97-AF65-F5344CB8AC3E}">
        <p14:creationId xmlns:p14="http://schemas.microsoft.com/office/powerpoint/2010/main" val="979418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49648" y="1457225"/>
            <a:ext cx="10329984"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457189">
              <a:lnSpc>
                <a:spcPct val="110000"/>
              </a:lnSpc>
              <a:defRPr/>
            </a:pPr>
            <a:r>
              <a:rPr lang="en-US" sz="3733" b="1" dirty="0">
                <a:solidFill>
                  <a:schemeClr val="tx1"/>
                </a:solidFill>
                <a:latin typeface="Arial"/>
              </a:rPr>
              <a:t>Question Reminder</a:t>
            </a:r>
          </a:p>
        </p:txBody>
      </p:sp>
      <p:sp>
        <p:nvSpPr>
          <p:cNvPr id="8" name="Content Placeholder 2"/>
          <p:cNvSpPr txBox="1">
            <a:spLocks/>
          </p:cNvSpPr>
          <p:nvPr/>
        </p:nvSpPr>
        <p:spPr>
          <a:xfrm>
            <a:off x="557729" y="3307512"/>
            <a:ext cx="5572139" cy="1607107"/>
          </a:xfrm>
          <a:prstGeom prst="rect">
            <a:avLst/>
          </a:prstGeom>
        </p:spPr>
        <p:txBody>
          <a:bodyPr lIns="91440" tIns="45720" rIns="91440" bIns="4572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latin typeface="Arial"/>
                <a:ea typeface="MS PGothic" pitchFamily="34" charset="-128"/>
              </a:rPr>
              <a:t>Submit your questions and comments via the chat box.</a:t>
            </a:r>
          </a:p>
          <a:p>
            <a:pPr marL="0" indent="0">
              <a:buNone/>
            </a:pPr>
            <a:endParaRPr lang="en-US" sz="2400" dirty="0">
              <a:solidFill>
                <a:srgbClr val="000000"/>
              </a:solidFill>
              <a:latin typeface="Arial"/>
              <a:ea typeface="MS PGothic" pitchFamily="34" charset="-128"/>
            </a:endParaRPr>
          </a:p>
        </p:txBody>
      </p:sp>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6443" y="2224759"/>
            <a:ext cx="2609851" cy="2533651"/>
          </a:xfrm>
          <a:prstGeom prst="rect">
            <a:avLst/>
          </a:prstGeom>
          <a:noFill/>
          <a:ln w="9525">
            <a:solidFill>
              <a:srgbClr val="4F81BD"/>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3" name="Straight Arrow Connector 12"/>
          <p:cNvCxnSpPr/>
          <p:nvPr/>
        </p:nvCxnSpPr>
        <p:spPr>
          <a:xfrm>
            <a:off x="7825946" y="3538276"/>
            <a:ext cx="674817"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128551058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E0F5D28-57A1-4B47-BC08-20DBFA07E083}"/>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2104C0-9915-459B-BF65-F4FF9F4C1AA3}"/>
              </a:ext>
            </a:extLst>
          </p:cNvPr>
          <p:cNvSpPr txBox="1"/>
          <p:nvPr/>
        </p:nvSpPr>
        <p:spPr>
          <a:xfrm>
            <a:off x="256242" y="457200"/>
            <a:ext cx="12545358" cy="584775"/>
          </a:xfrm>
          <a:prstGeom prst="rect">
            <a:avLst/>
          </a:prstGeom>
          <a:noFill/>
        </p:spPr>
        <p:txBody>
          <a:bodyPr wrap="square" rtlCol="0">
            <a:spAutoFit/>
          </a:bodyPr>
          <a:lstStyle/>
          <a:p>
            <a:r>
              <a:rPr lang="en-US" sz="3200" b="1" dirty="0">
                <a:solidFill>
                  <a:schemeClr val="tx2"/>
                </a:solidFill>
              </a:rPr>
              <a:t>What are some issues on our client’s minds?</a:t>
            </a:r>
          </a:p>
        </p:txBody>
      </p:sp>
      <p:sp>
        <p:nvSpPr>
          <p:cNvPr id="2" name="TextBox 1">
            <a:extLst>
              <a:ext uri="{FF2B5EF4-FFF2-40B4-BE49-F238E27FC236}">
                <a16:creationId xmlns:a16="http://schemas.microsoft.com/office/drawing/2014/main" xmlns="" id="{E77F7FD5-619F-4E9F-ADB8-5A4AE119B4D9}"/>
              </a:ext>
            </a:extLst>
          </p:cNvPr>
          <p:cNvSpPr txBox="1"/>
          <p:nvPr/>
        </p:nvSpPr>
        <p:spPr>
          <a:xfrm>
            <a:off x="1875692" y="17128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5" name="TextBox 24">
            <a:extLst>
              <a:ext uri="{FF2B5EF4-FFF2-40B4-BE49-F238E27FC236}">
                <a16:creationId xmlns:a16="http://schemas.microsoft.com/office/drawing/2014/main" xmlns="" id="{05339014-AF7C-47F5-855D-F3712C735D02}"/>
              </a:ext>
            </a:extLst>
          </p:cNvPr>
          <p:cNvSpPr txBox="1"/>
          <p:nvPr/>
        </p:nvSpPr>
        <p:spPr>
          <a:xfrm>
            <a:off x="2813538" y="1770185"/>
            <a:ext cx="8672979" cy="4801314"/>
          </a:xfrm>
          <a:prstGeom prst="rect">
            <a:avLst/>
          </a:prstGeom>
          <a:noFill/>
        </p:spPr>
        <p:txBody>
          <a:bodyPr wrap="square" rtlCol="0">
            <a:spAutoFit/>
          </a:bodyPr>
          <a:lstStyle/>
          <a:p>
            <a:r>
              <a:rPr lang="en-US" dirty="0"/>
              <a:t>Case Study: Patient Perception of Care</a:t>
            </a:r>
          </a:p>
          <a:p>
            <a:endParaRPr lang="en-US" dirty="0"/>
          </a:p>
          <a:p>
            <a:endParaRPr lang="en-US" dirty="0"/>
          </a:p>
          <a:p>
            <a:r>
              <a:rPr lang="en-US" dirty="0"/>
              <a:t>Safety &amp; Security</a:t>
            </a:r>
          </a:p>
          <a:p>
            <a:endParaRPr lang="en-US" dirty="0"/>
          </a:p>
          <a:p>
            <a:endParaRPr lang="en-US" b="1" dirty="0">
              <a:solidFill>
                <a:schemeClr val="tx2"/>
              </a:solidFill>
            </a:endParaRPr>
          </a:p>
          <a:p>
            <a:r>
              <a:rPr lang="en-US" b="1" dirty="0">
                <a:solidFill>
                  <a:schemeClr val="tx2"/>
                </a:solidFill>
              </a:rPr>
              <a:t>Equipment Procurement in a World of Constant Change</a:t>
            </a:r>
          </a:p>
          <a:p>
            <a:endParaRPr lang="en-US" dirty="0"/>
          </a:p>
          <a:p>
            <a:endParaRPr lang="en-US" dirty="0"/>
          </a:p>
          <a:p>
            <a:r>
              <a:rPr lang="en-US" dirty="0"/>
              <a:t>Technology in Design &amp; Construction</a:t>
            </a:r>
          </a:p>
          <a:p>
            <a:endParaRPr lang="en-US" dirty="0"/>
          </a:p>
          <a:p>
            <a:endParaRPr lang="en-US" dirty="0"/>
          </a:p>
          <a:p>
            <a:r>
              <a:rPr lang="en-US" dirty="0"/>
              <a:t>Applications of AI</a:t>
            </a:r>
          </a:p>
          <a:p>
            <a:endParaRPr lang="en-US" dirty="0"/>
          </a:p>
          <a:p>
            <a:endParaRPr lang="en-US" dirty="0"/>
          </a:p>
          <a:p>
            <a:r>
              <a:rPr lang="en-US" dirty="0"/>
              <a:t>Case Study: Staff Retention </a:t>
            </a:r>
          </a:p>
          <a:p>
            <a:endParaRPr lang="en-US" dirty="0"/>
          </a:p>
        </p:txBody>
      </p:sp>
      <p:sp>
        <p:nvSpPr>
          <p:cNvPr id="26" name="TextBox 25">
            <a:extLst>
              <a:ext uri="{FF2B5EF4-FFF2-40B4-BE49-F238E27FC236}">
                <a16:creationId xmlns:a16="http://schemas.microsoft.com/office/drawing/2014/main" xmlns="" id="{9DC1F88E-3696-45E4-93E5-5E772E2221BA}"/>
              </a:ext>
            </a:extLst>
          </p:cNvPr>
          <p:cNvSpPr txBox="1"/>
          <p:nvPr/>
        </p:nvSpPr>
        <p:spPr>
          <a:xfrm>
            <a:off x="1875692" y="2465433"/>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7" name="TextBox 26">
            <a:extLst>
              <a:ext uri="{FF2B5EF4-FFF2-40B4-BE49-F238E27FC236}">
                <a16:creationId xmlns:a16="http://schemas.microsoft.com/office/drawing/2014/main" xmlns="" id="{A757E8F5-8C7F-4CDC-9849-9156775A13C7}"/>
              </a:ext>
            </a:extLst>
          </p:cNvPr>
          <p:cNvSpPr txBox="1"/>
          <p:nvPr/>
        </p:nvSpPr>
        <p:spPr>
          <a:xfrm>
            <a:off x="1875692" y="327636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8" name="TextBox 27">
            <a:extLst>
              <a:ext uri="{FF2B5EF4-FFF2-40B4-BE49-F238E27FC236}">
                <a16:creationId xmlns:a16="http://schemas.microsoft.com/office/drawing/2014/main" xmlns="" id="{93A8206C-D719-4810-B51A-8847754422E1}"/>
              </a:ext>
            </a:extLst>
          </p:cNvPr>
          <p:cNvSpPr txBox="1"/>
          <p:nvPr/>
        </p:nvSpPr>
        <p:spPr>
          <a:xfrm>
            <a:off x="1875692" y="4153019"/>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9" name="TextBox 28">
            <a:extLst>
              <a:ext uri="{FF2B5EF4-FFF2-40B4-BE49-F238E27FC236}">
                <a16:creationId xmlns:a16="http://schemas.microsoft.com/office/drawing/2014/main" xmlns="" id="{952581C3-62F0-4B87-80A5-572F6EFE3697}"/>
              </a:ext>
            </a:extLst>
          </p:cNvPr>
          <p:cNvSpPr txBox="1"/>
          <p:nvPr/>
        </p:nvSpPr>
        <p:spPr>
          <a:xfrm>
            <a:off x="1875692" y="49844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10" name="TextBox 9">
            <a:extLst>
              <a:ext uri="{FF2B5EF4-FFF2-40B4-BE49-F238E27FC236}">
                <a16:creationId xmlns:a16="http://schemas.microsoft.com/office/drawing/2014/main" xmlns="" id="{32E8408D-28CD-4637-9FEC-DD063FC34F73}"/>
              </a:ext>
            </a:extLst>
          </p:cNvPr>
          <p:cNvSpPr txBox="1"/>
          <p:nvPr/>
        </p:nvSpPr>
        <p:spPr>
          <a:xfrm>
            <a:off x="1875692" y="898365"/>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Tree>
    <p:extLst>
      <p:ext uri="{BB962C8B-B14F-4D97-AF65-F5344CB8AC3E}">
        <p14:creationId xmlns:p14="http://schemas.microsoft.com/office/powerpoint/2010/main" val="3523814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een, indoor, wall&#10;&#10;Description automatically generated">
            <a:extLst>
              <a:ext uri="{FF2B5EF4-FFF2-40B4-BE49-F238E27FC236}">
                <a16:creationId xmlns:a16="http://schemas.microsoft.com/office/drawing/2014/main" xmlns="" id="{D6DA9046-0657-432A-9380-056256453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668" y="-5715"/>
            <a:ext cx="9318726" cy="6858000"/>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Established Technology</a:t>
            </a:r>
          </a:p>
        </p:txBody>
      </p:sp>
      <p:sp>
        <p:nvSpPr>
          <p:cNvPr id="7" name="TextBox 6">
            <a:extLst>
              <a:ext uri="{FF2B5EF4-FFF2-40B4-BE49-F238E27FC236}">
                <a16:creationId xmlns:a16="http://schemas.microsoft.com/office/drawing/2014/main" xmlns="" id="{8B014E08-515A-4945-B5A6-4C9483B8C37E}"/>
              </a:ext>
            </a:extLst>
          </p:cNvPr>
          <p:cNvSpPr txBox="1"/>
          <p:nvPr/>
        </p:nvSpPr>
        <p:spPr>
          <a:xfrm>
            <a:off x="256243" y="3200400"/>
            <a:ext cx="3020357" cy="1200329"/>
          </a:xfrm>
          <a:prstGeom prst="rect">
            <a:avLst/>
          </a:prstGeom>
          <a:noFill/>
        </p:spPr>
        <p:txBody>
          <a:bodyPr wrap="square" rtlCol="0">
            <a:spAutoFit/>
          </a:bodyPr>
          <a:lstStyle/>
          <a:p>
            <a:r>
              <a:rPr lang="en-US" dirty="0"/>
              <a:t>Robotic Surgery</a:t>
            </a:r>
          </a:p>
          <a:p>
            <a:endParaRPr lang="en-US" dirty="0"/>
          </a:p>
          <a:p>
            <a:r>
              <a:rPr lang="en-US" dirty="0"/>
              <a:t>Minimally Invasive</a:t>
            </a:r>
          </a:p>
          <a:p>
            <a:endParaRPr lang="en-US" dirty="0"/>
          </a:p>
        </p:txBody>
      </p:sp>
    </p:spTree>
    <p:extLst>
      <p:ext uri="{BB962C8B-B14F-4D97-AF65-F5344CB8AC3E}">
        <p14:creationId xmlns:p14="http://schemas.microsoft.com/office/powerpoint/2010/main" val="3773153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51492" y="1704540"/>
            <a:ext cx="8229600" cy="71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457189" eaLnBrk="1" fontAlgn="base" hangingPunct="1">
              <a:spcBef>
                <a:spcPct val="0"/>
              </a:spcBef>
              <a:spcAft>
                <a:spcPct val="0"/>
              </a:spcAft>
              <a:defRPr/>
            </a:pPr>
            <a:r>
              <a:rPr lang="en-US" altLang="en-US" sz="3733" b="1" kern="0" dirty="0"/>
              <a:t>Compliance Statement</a:t>
            </a:r>
          </a:p>
        </p:txBody>
      </p:sp>
      <p:sp>
        <p:nvSpPr>
          <p:cNvPr id="7" name="Content Placeholder 2"/>
          <p:cNvSpPr txBox="1">
            <a:spLocks/>
          </p:cNvSpPr>
          <p:nvPr/>
        </p:nvSpPr>
        <p:spPr>
          <a:xfrm>
            <a:off x="557842" y="2941183"/>
            <a:ext cx="11509333" cy="4257807"/>
          </a:xfrm>
          <a:prstGeom prst="rect">
            <a:avLst/>
          </a:prstGeom>
        </p:spPr>
        <p:txBody>
          <a:bodyPr lIns="91440" tIns="45720" rIns="91440" bIns="4572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0"/>
              </a:spcAft>
              <a:buNone/>
              <a:defRPr/>
            </a:pPr>
            <a:r>
              <a:rPr lang="en-US" sz="2400" dirty="0">
                <a:solidFill>
                  <a:prstClr val="black"/>
                </a:solidFill>
                <a:latin typeface="Arial" panose="020B0604020202020204" pitchFamily="34" charset="0"/>
                <a:ea typeface="ＭＳ Ｐゴシック" pitchFamily="22" charset="-128"/>
                <a:cs typeface="Arial" panose="020B0604020202020204" pitchFamily="34" charset="0"/>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special request.</a:t>
            </a:r>
          </a:p>
          <a:p>
            <a:pPr marL="0" indent="0" eaLnBrk="1" hangingPunct="1">
              <a:spcBef>
                <a:spcPts val="0"/>
              </a:spcBef>
              <a:spcAft>
                <a:spcPts val="0"/>
              </a:spcAft>
              <a:buNone/>
              <a:defRPr/>
            </a:pPr>
            <a:endParaRPr lang="en-US" sz="2400" dirty="0">
              <a:solidFill>
                <a:prstClr val="black"/>
              </a:solidFill>
              <a:latin typeface="Arial" panose="020B0604020202020204" pitchFamily="34" charset="0"/>
              <a:ea typeface="ＭＳ Ｐゴシック" pitchFamily="22" charset="-128"/>
              <a:cs typeface="Arial" panose="020B0604020202020204" pitchFamily="34" charset="0"/>
            </a:endParaRPr>
          </a:p>
          <a:p>
            <a:pPr marL="0" indent="0" eaLnBrk="1" hangingPunct="1">
              <a:spcBef>
                <a:spcPts val="0"/>
              </a:spcBef>
              <a:spcAft>
                <a:spcPts val="0"/>
              </a:spcAft>
              <a:buNone/>
              <a:defRPr/>
            </a:pPr>
            <a:r>
              <a:rPr lang="en-US" sz="2400" dirty="0">
                <a:solidFill>
                  <a:prstClr val="black"/>
                </a:solidFill>
                <a:latin typeface="Arial" panose="020B0604020202020204" pitchFamily="34" charset="0"/>
                <a:ea typeface="ＭＳ Ｐゴシック" pitchFamily="22" charset="-128"/>
                <a:cs typeface="Arial" panose="020B0604020202020204" pitchFamily="34" charset="0"/>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371157353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image002">
            <a:extLst>
              <a:ext uri="{FF2B5EF4-FFF2-40B4-BE49-F238E27FC236}">
                <a16:creationId xmlns:a16="http://schemas.microsoft.com/office/drawing/2014/main" xmlns="" id="{DEB92691-4BA5-43A8-B78E-2AF97BDD2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505" y="0"/>
            <a:ext cx="10282828" cy="685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Newer Technology</a:t>
            </a:r>
          </a:p>
        </p:txBody>
      </p:sp>
      <p:sp>
        <p:nvSpPr>
          <p:cNvPr id="5" name="TextBox 4">
            <a:extLst>
              <a:ext uri="{FF2B5EF4-FFF2-40B4-BE49-F238E27FC236}">
                <a16:creationId xmlns:a16="http://schemas.microsoft.com/office/drawing/2014/main" xmlns="" id="{F8D146EA-EF84-4B39-9A86-4B5B711D3015}"/>
              </a:ext>
            </a:extLst>
          </p:cNvPr>
          <p:cNvSpPr txBox="1"/>
          <p:nvPr/>
        </p:nvSpPr>
        <p:spPr>
          <a:xfrm>
            <a:off x="302895" y="2108180"/>
            <a:ext cx="3020357" cy="1477328"/>
          </a:xfrm>
          <a:prstGeom prst="rect">
            <a:avLst/>
          </a:prstGeom>
          <a:noFill/>
        </p:spPr>
        <p:txBody>
          <a:bodyPr wrap="square" rtlCol="0">
            <a:spAutoFit/>
          </a:bodyPr>
          <a:lstStyle/>
          <a:p>
            <a:r>
              <a:rPr lang="en-US" dirty="0"/>
              <a:t>Hybrid Operating Rooms:</a:t>
            </a:r>
          </a:p>
          <a:p>
            <a:endParaRPr lang="en-US" dirty="0"/>
          </a:p>
          <a:p>
            <a:pPr marL="285750" indent="-285750">
              <a:buFont typeface="Arial" panose="020B0604020202020204" pitchFamily="34" charset="0"/>
              <a:buChar char="•"/>
            </a:pPr>
            <a:r>
              <a:rPr lang="en-US" dirty="0"/>
              <a:t>Imaging</a:t>
            </a:r>
          </a:p>
          <a:p>
            <a:pPr marL="285750" indent="-285750">
              <a:buFont typeface="Arial" panose="020B0604020202020204" pitchFamily="34" charset="0"/>
              <a:buChar char="•"/>
            </a:pPr>
            <a:r>
              <a:rPr lang="en-US" dirty="0"/>
              <a:t>Surgery</a:t>
            </a:r>
          </a:p>
          <a:p>
            <a:endParaRPr lang="en-US" dirty="0"/>
          </a:p>
        </p:txBody>
      </p:sp>
    </p:spTree>
    <p:extLst>
      <p:ext uri="{BB962C8B-B14F-4D97-AF65-F5344CB8AC3E}">
        <p14:creationId xmlns:p14="http://schemas.microsoft.com/office/powerpoint/2010/main" val="2165042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xmlns="" id="{346E0243-7012-4E61-938C-C02F135A4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52" t="12377" r="5098" b="20957"/>
          <a:stretch/>
        </p:blipFill>
        <p:spPr>
          <a:xfrm>
            <a:off x="5276152" y="320569"/>
            <a:ext cx="6519124" cy="6308831"/>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Future Technology</a:t>
            </a:r>
          </a:p>
        </p:txBody>
      </p:sp>
      <p:sp>
        <p:nvSpPr>
          <p:cNvPr id="5" name="TextBox 4">
            <a:extLst>
              <a:ext uri="{FF2B5EF4-FFF2-40B4-BE49-F238E27FC236}">
                <a16:creationId xmlns:a16="http://schemas.microsoft.com/office/drawing/2014/main" xmlns="" id="{F8D146EA-EF84-4B39-9A86-4B5B711D3015}"/>
              </a:ext>
            </a:extLst>
          </p:cNvPr>
          <p:cNvSpPr txBox="1"/>
          <p:nvPr/>
        </p:nvSpPr>
        <p:spPr>
          <a:xfrm>
            <a:off x="256243" y="1905000"/>
            <a:ext cx="5259705" cy="1200329"/>
          </a:xfrm>
          <a:prstGeom prst="rect">
            <a:avLst/>
          </a:prstGeom>
          <a:noFill/>
        </p:spPr>
        <p:txBody>
          <a:bodyPr wrap="square" rtlCol="0">
            <a:spAutoFit/>
          </a:bodyPr>
          <a:lstStyle/>
          <a:p>
            <a:r>
              <a:rPr lang="en-US" dirty="0"/>
              <a:t>Shell space for future technology</a:t>
            </a:r>
          </a:p>
          <a:p>
            <a:pPr marL="285750" indent="-285750">
              <a:buFont typeface="Arial" panose="020B0604020202020204" pitchFamily="34" charset="0"/>
              <a:buChar char="•"/>
            </a:pPr>
            <a:r>
              <a:rPr lang="en-US" dirty="0"/>
              <a:t>Future purchase </a:t>
            </a:r>
          </a:p>
          <a:p>
            <a:pPr marL="285750" indent="-285750">
              <a:buFont typeface="Arial" panose="020B0604020202020204" pitchFamily="34" charset="0"/>
              <a:buChar char="•"/>
            </a:pPr>
            <a:r>
              <a:rPr lang="en-US" dirty="0"/>
              <a:t>Unknown technology</a:t>
            </a:r>
          </a:p>
          <a:p>
            <a:endParaRPr lang="en-US" dirty="0"/>
          </a:p>
        </p:txBody>
      </p:sp>
      <p:pic>
        <p:nvPicPr>
          <p:cNvPr id="4" name="Picture 3" descr="A picture containing indoor, table, wall&#10;&#10;Description automatically generated">
            <a:extLst>
              <a:ext uri="{FF2B5EF4-FFF2-40B4-BE49-F238E27FC236}">
                <a16:creationId xmlns:a16="http://schemas.microsoft.com/office/drawing/2014/main" xmlns="" id="{5C1BA560-0409-4AAF-B3B5-F248AC4AA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396615"/>
            <a:ext cx="4038600" cy="3028950"/>
          </a:xfrm>
          <a:prstGeom prst="rect">
            <a:avLst/>
          </a:prstGeom>
        </p:spPr>
      </p:pic>
      <p:sp>
        <p:nvSpPr>
          <p:cNvPr id="2" name="TextBox 1">
            <a:extLst>
              <a:ext uri="{FF2B5EF4-FFF2-40B4-BE49-F238E27FC236}">
                <a16:creationId xmlns:a16="http://schemas.microsoft.com/office/drawing/2014/main" xmlns="" id="{95DA146E-83FE-46C9-9C73-E083F32FA110}"/>
              </a:ext>
            </a:extLst>
          </p:cNvPr>
          <p:cNvSpPr txBox="1"/>
          <p:nvPr/>
        </p:nvSpPr>
        <p:spPr>
          <a:xfrm>
            <a:off x="5410200" y="6147435"/>
            <a:ext cx="4572000" cy="369332"/>
          </a:xfrm>
          <a:prstGeom prst="rect">
            <a:avLst/>
          </a:prstGeom>
          <a:noFill/>
        </p:spPr>
        <p:txBody>
          <a:bodyPr wrap="square" rtlCol="0">
            <a:spAutoFit/>
          </a:bodyPr>
          <a:lstStyle/>
          <a:p>
            <a:r>
              <a:rPr lang="en-US" b="1" dirty="0"/>
              <a:t>Example: MRI Design Considerations</a:t>
            </a:r>
          </a:p>
        </p:txBody>
      </p:sp>
    </p:spTree>
    <p:extLst>
      <p:ext uri="{BB962C8B-B14F-4D97-AF65-F5344CB8AC3E}">
        <p14:creationId xmlns:p14="http://schemas.microsoft.com/office/powerpoint/2010/main" val="1890402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97CBF382-185D-4963-AB45-7CD033D351F7}"/>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2104C0-9915-459B-BF65-F4FF9F4C1AA3}"/>
              </a:ext>
            </a:extLst>
          </p:cNvPr>
          <p:cNvSpPr txBox="1"/>
          <p:nvPr/>
        </p:nvSpPr>
        <p:spPr>
          <a:xfrm>
            <a:off x="256242" y="457200"/>
            <a:ext cx="12545358" cy="584775"/>
          </a:xfrm>
          <a:prstGeom prst="rect">
            <a:avLst/>
          </a:prstGeom>
          <a:noFill/>
        </p:spPr>
        <p:txBody>
          <a:bodyPr wrap="square" rtlCol="0">
            <a:spAutoFit/>
          </a:bodyPr>
          <a:lstStyle/>
          <a:p>
            <a:r>
              <a:rPr lang="en-US" sz="3200" b="1" dirty="0">
                <a:solidFill>
                  <a:schemeClr val="tx2"/>
                </a:solidFill>
              </a:rPr>
              <a:t>What are some issues on our client’s minds?</a:t>
            </a:r>
          </a:p>
        </p:txBody>
      </p:sp>
      <p:sp>
        <p:nvSpPr>
          <p:cNvPr id="2" name="TextBox 1">
            <a:extLst>
              <a:ext uri="{FF2B5EF4-FFF2-40B4-BE49-F238E27FC236}">
                <a16:creationId xmlns:a16="http://schemas.microsoft.com/office/drawing/2014/main" xmlns="" id="{E77F7FD5-619F-4E9F-ADB8-5A4AE119B4D9}"/>
              </a:ext>
            </a:extLst>
          </p:cNvPr>
          <p:cNvSpPr txBox="1"/>
          <p:nvPr/>
        </p:nvSpPr>
        <p:spPr>
          <a:xfrm>
            <a:off x="1875692" y="17128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5" name="TextBox 24">
            <a:extLst>
              <a:ext uri="{FF2B5EF4-FFF2-40B4-BE49-F238E27FC236}">
                <a16:creationId xmlns:a16="http://schemas.microsoft.com/office/drawing/2014/main" xmlns="" id="{05339014-AF7C-47F5-855D-F3712C735D02}"/>
              </a:ext>
            </a:extLst>
          </p:cNvPr>
          <p:cNvSpPr txBox="1"/>
          <p:nvPr/>
        </p:nvSpPr>
        <p:spPr>
          <a:xfrm>
            <a:off x="2813538" y="1770185"/>
            <a:ext cx="8672979" cy="4801314"/>
          </a:xfrm>
          <a:prstGeom prst="rect">
            <a:avLst/>
          </a:prstGeom>
          <a:noFill/>
        </p:spPr>
        <p:txBody>
          <a:bodyPr wrap="square" rtlCol="0">
            <a:spAutoFit/>
          </a:bodyPr>
          <a:lstStyle/>
          <a:p>
            <a:r>
              <a:rPr lang="en-US" dirty="0"/>
              <a:t>Case Study: Patient Perception of Care</a:t>
            </a:r>
          </a:p>
          <a:p>
            <a:endParaRPr lang="en-US" dirty="0"/>
          </a:p>
          <a:p>
            <a:endParaRPr lang="en-US" dirty="0"/>
          </a:p>
          <a:p>
            <a:r>
              <a:rPr lang="en-US" dirty="0"/>
              <a:t>Safety &amp; Security</a:t>
            </a:r>
          </a:p>
          <a:p>
            <a:endParaRPr lang="en-US" dirty="0"/>
          </a:p>
          <a:p>
            <a:endParaRPr lang="en-US" b="1" dirty="0">
              <a:solidFill>
                <a:schemeClr val="tx2"/>
              </a:solidFill>
            </a:endParaRPr>
          </a:p>
          <a:p>
            <a:r>
              <a:rPr lang="en-US" dirty="0"/>
              <a:t>Equipment Procurement in a World of Constant Change</a:t>
            </a:r>
          </a:p>
          <a:p>
            <a:endParaRPr lang="en-US" dirty="0"/>
          </a:p>
          <a:p>
            <a:endParaRPr lang="en-US" dirty="0"/>
          </a:p>
          <a:p>
            <a:r>
              <a:rPr lang="en-US" b="1" dirty="0">
                <a:solidFill>
                  <a:schemeClr val="tx2"/>
                </a:solidFill>
              </a:rPr>
              <a:t>Technology in Design &amp; Construction</a:t>
            </a:r>
          </a:p>
          <a:p>
            <a:endParaRPr lang="en-US" dirty="0"/>
          </a:p>
          <a:p>
            <a:endParaRPr lang="en-US" dirty="0"/>
          </a:p>
          <a:p>
            <a:r>
              <a:rPr lang="en-US" dirty="0"/>
              <a:t>Applications of AI</a:t>
            </a:r>
          </a:p>
          <a:p>
            <a:endParaRPr lang="en-US" dirty="0"/>
          </a:p>
          <a:p>
            <a:endParaRPr lang="en-US" dirty="0"/>
          </a:p>
          <a:p>
            <a:r>
              <a:rPr lang="en-US" dirty="0"/>
              <a:t>Case Study: Staff Retention </a:t>
            </a:r>
          </a:p>
          <a:p>
            <a:endParaRPr lang="en-US" dirty="0"/>
          </a:p>
        </p:txBody>
      </p:sp>
      <p:sp>
        <p:nvSpPr>
          <p:cNvPr id="26" name="TextBox 25">
            <a:extLst>
              <a:ext uri="{FF2B5EF4-FFF2-40B4-BE49-F238E27FC236}">
                <a16:creationId xmlns:a16="http://schemas.microsoft.com/office/drawing/2014/main" xmlns="" id="{9DC1F88E-3696-45E4-93E5-5E772E2221BA}"/>
              </a:ext>
            </a:extLst>
          </p:cNvPr>
          <p:cNvSpPr txBox="1"/>
          <p:nvPr/>
        </p:nvSpPr>
        <p:spPr>
          <a:xfrm>
            <a:off x="1875692" y="2465433"/>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7" name="TextBox 26">
            <a:extLst>
              <a:ext uri="{FF2B5EF4-FFF2-40B4-BE49-F238E27FC236}">
                <a16:creationId xmlns:a16="http://schemas.microsoft.com/office/drawing/2014/main" xmlns="" id="{A757E8F5-8C7F-4CDC-9849-9156775A13C7}"/>
              </a:ext>
            </a:extLst>
          </p:cNvPr>
          <p:cNvSpPr txBox="1"/>
          <p:nvPr/>
        </p:nvSpPr>
        <p:spPr>
          <a:xfrm>
            <a:off x="1875692" y="327636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8" name="TextBox 27">
            <a:extLst>
              <a:ext uri="{FF2B5EF4-FFF2-40B4-BE49-F238E27FC236}">
                <a16:creationId xmlns:a16="http://schemas.microsoft.com/office/drawing/2014/main" xmlns="" id="{93A8206C-D719-4810-B51A-8847754422E1}"/>
              </a:ext>
            </a:extLst>
          </p:cNvPr>
          <p:cNvSpPr txBox="1"/>
          <p:nvPr/>
        </p:nvSpPr>
        <p:spPr>
          <a:xfrm>
            <a:off x="1875692" y="4153019"/>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9" name="TextBox 28">
            <a:extLst>
              <a:ext uri="{FF2B5EF4-FFF2-40B4-BE49-F238E27FC236}">
                <a16:creationId xmlns:a16="http://schemas.microsoft.com/office/drawing/2014/main" xmlns="" id="{952581C3-62F0-4B87-80A5-572F6EFE3697}"/>
              </a:ext>
            </a:extLst>
          </p:cNvPr>
          <p:cNvSpPr txBox="1"/>
          <p:nvPr/>
        </p:nvSpPr>
        <p:spPr>
          <a:xfrm>
            <a:off x="1875692" y="49844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10" name="TextBox 9">
            <a:extLst>
              <a:ext uri="{FF2B5EF4-FFF2-40B4-BE49-F238E27FC236}">
                <a16:creationId xmlns:a16="http://schemas.microsoft.com/office/drawing/2014/main" xmlns="" id="{32E8408D-28CD-4637-9FEC-DD063FC34F73}"/>
              </a:ext>
            </a:extLst>
          </p:cNvPr>
          <p:cNvSpPr txBox="1"/>
          <p:nvPr/>
        </p:nvSpPr>
        <p:spPr>
          <a:xfrm>
            <a:off x="1875692" y="898365"/>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Tree>
    <p:extLst>
      <p:ext uri="{BB962C8B-B14F-4D97-AF65-F5344CB8AC3E}">
        <p14:creationId xmlns:p14="http://schemas.microsoft.com/office/powerpoint/2010/main" val="1168498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077218"/>
          </a:xfrm>
          <a:prstGeom prst="rect">
            <a:avLst/>
          </a:prstGeom>
          <a:noFill/>
        </p:spPr>
        <p:txBody>
          <a:bodyPr wrap="square" rtlCol="0">
            <a:spAutoFit/>
          </a:bodyPr>
          <a:lstStyle/>
          <a:p>
            <a:r>
              <a:rPr lang="en-US" sz="3200" b="1" dirty="0">
                <a:solidFill>
                  <a:schemeClr val="tx2"/>
                </a:solidFill>
              </a:rPr>
              <a:t>Virtual Reality</a:t>
            </a:r>
          </a:p>
        </p:txBody>
      </p:sp>
      <p:sp>
        <p:nvSpPr>
          <p:cNvPr id="5" name="TextBox 4">
            <a:extLst>
              <a:ext uri="{FF2B5EF4-FFF2-40B4-BE49-F238E27FC236}">
                <a16:creationId xmlns:a16="http://schemas.microsoft.com/office/drawing/2014/main" xmlns="" id="{F8D146EA-EF84-4B39-9A86-4B5B711D3015}"/>
              </a:ext>
            </a:extLst>
          </p:cNvPr>
          <p:cNvSpPr txBox="1"/>
          <p:nvPr/>
        </p:nvSpPr>
        <p:spPr>
          <a:xfrm>
            <a:off x="256243" y="3200400"/>
            <a:ext cx="3020357" cy="1754326"/>
          </a:xfrm>
          <a:prstGeom prst="rect">
            <a:avLst/>
          </a:prstGeom>
          <a:noFill/>
        </p:spPr>
        <p:txBody>
          <a:bodyPr wrap="square" rtlCol="0">
            <a:spAutoFit/>
          </a:bodyPr>
          <a:lstStyle/>
          <a:p>
            <a:r>
              <a:rPr lang="en-US" dirty="0"/>
              <a:t>Frequent visualization of project at all stages</a:t>
            </a:r>
          </a:p>
          <a:p>
            <a:endParaRPr lang="en-US" dirty="0"/>
          </a:p>
          <a:p>
            <a:r>
              <a:rPr lang="en-US" dirty="0"/>
              <a:t>Philanthropy</a:t>
            </a:r>
          </a:p>
          <a:p>
            <a:endParaRPr lang="en-US" dirty="0"/>
          </a:p>
          <a:p>
            <a:endParaRPr lang="en-US" dirty="0"/>
          </a:p>
        </p:txBody>
      </p:sp>
      <p:grpSp>
        <p:nvGrpSpPr>
          <p:cNvPr id="8" name="Group 7">
            <a:extLst>
              <a:ext uri="{FF2B5EF4-FFF2-40B4-BE49-F238E27FC236}">
                <a16:creationId xmlns:a16="http://schemas.microsoft.com/office/drawing/2014/main" xmlns="" id="{2897FE02-CCE8-4C85-9336-2D78E2CD4589}"/>
              </a:ext>
            </a:extLst>
          </p:cNvPr>
          <p:cNvGrpSpPr/>
          <p:nvPr/>
        </p:nvGrpSpPr>
        <p:grpSpPr>
          <a:xfrm>
            <a:off x="3666604" y="863500"/>
            <a:ext cx="8382000" cy="5131000"/>
            <a:chOff x="2514600" y="838200"/>
            <a:chExt cx="11049000" cy="6711648"/>
          </a:xfrm>
        </p:grpSpPr>
        <p:pic>
          <p:nvPicPr>
            <p:cNvPr id="9" name="Picture 8">
              <a:extLst>
                <a:ext uri="{FF2B5EF4-FFF2-40B4-BE49-F238E27FC236}">
                  <a16:creationId xmlns:a16="http://schemas.microsoft.com/office/drawing/2014/main" xmlns="" id="{AA4C1E73-5EEF-4FE8-AF60-5D236EABC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844248"/>
              <a:ext cx="4141694" cy="6705600"/>
            </a:xfrm>
            <a:prstGeom prst="rect">
              <a:avLst/>
            </a:prstGeom>
          </p:spPr>
        </p:pic>
        <p:pic>
          <p:nvPicPr>
            <p:cNvPr id="10" name="Picture 9">
              <a:extLst>
                <a:ext uri="{FF2B5EF4-FFF2-40B4-BE49-F238E27FC236}">
                  <a16:creationId xmlns:a16="http://schemas.microsoft.com/office/drawing/2014/main" xmlns="" id="{47F5FC5E-0373-45D5-B1BD-4F2B6F7ADA97}"/>
                </a:ext>
              </a:extLst>
            </p:cNvPr>
            <p:cNvPicPr>
              <a:picLocks noChangeAspect="1"/>
            </p:cNvPicPr>
            <p:nvPr/>
          </p:nvPicPr>
          <p:blipFill rotWithShape="1">
            <a:blip r:embed="rId4">
              <a:extLst>
                <a:ext uri="{28A0092B-C50C-407E-A947-70E740481C1C}">
                  <a14:useLocalDpi xmlns:a14="http://schemas.microsoft.com/office/drawing/2010/main" val="0"/>
                </a:ext>
              </a:extLst>
            </a:blip>
            <a:srcRect t="18922" b="20294"/>
            <a:stretch/>
          </p:blipFill>
          <p:spPr>
            <a:xfrm>
              <a:off x="6743700" y="838200"/>
              <a:ext cx="6819900" cy="6711648"/>
            </a:xfrm>
            <a:prstGeom prst="rect">
              <a:avLst/>
            </a:prstGeom>
          </p:spPr>
        </p:pic>
      </p:grpSp>
    </p:spTree>
    <p:extLst>
      <p:ext uri="{BB962C8B-B14F-4D97-AF65-F5344CB8AC3E}">
        <p14:creationId xmlns:p14="http://schemas.microsoft.com/office/powerpoint/2010/main" val="3963946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a16="http://schemas.microsoft.com/office/drawing/2014/main" xmlns="" id="{E7492679-ED70-4208-A721-4678664C2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980" y="0"/>
            <a:ext cx="10291020" cy="6858000"/>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584775"/>
          </a:xfrm>
          <a:prstGeom prst="rect">
            <a:avLst/>
          </a:prstGeom>
          <a:noFill/>
        </p:spPr>
        <p:txBody>
          <a:bodyPr wrap="square" rtlCol="0">
            <a:spAutoFit/>
          </a:bodyPr>
          <a:lstStyle/>
          <a:p>
            <a:r>
              <a:rPr lang="en-US" sz="3200" b="1" dirty="0">
                <a:solidFill>
                  <a:schemeClr val="tx2"/>
                </a:solidFill>
              </a:rPr>
              <a:t>Drones</a:t>
            </a:r>
          </a:p>
        </p:txBody>
      </p:sp>
      <p:sp>
        <p:nvSpPr>
          <p:cNvPr id="5" name="TextBox 4">
            <a:extLst>
              <a:ext uri="{FF2B5EF4-FFF2-40B4-BE49-F238E27FC236}">
                <a16:creationId xmlns:a16="http://schemas.microsoft.com/office/drawing/2014/main" xmlns="" id="{F8D146EA-EF84-4B39-9A86-4B5B711D3015}"/>
              </a:ext>
            </a:extLst>
          </p:cNvPr>
          <p:cNvSpPr txBox="1"/>
          <p:nvPr/>
        </p:nvSpPr>
        <p:spPr>
          <a:xfrm>
            <a:off x="256243" y="3200400"/>
            <a:ext cx="3020357" cy="646331"/>
          </a:xfrm>
          <a:prstGeom prst="rect">
            <a:avLst/>
          </a:prstGeom>
          <a:noFill/>
        </p:spPr>
        <p:txBody>
          <a:bodyPr wrap="square" rtlCol="0">
            <a:spAutoFit/>
          </a:bodyPr>
          <a:lstStyle/>
          <a:p>
            <a:r>
              <a:rPr lang="en-US" dirty="0"/>
              <a:t>Construction Observation</a:t>
            </a:r>
          </a:p>
          <a:p>
            <a:endParaRPr lang="en-US" dirty="0"/>
          </a:p>
        </p:txBody>
      </p:sp>
    </p:spTree>
    <p:extLst>
      <p:ext uri="{BB962C8B-B14F-4D97-AF65-F5344CB8AC3E}">
        <p14:creationId xmlns:p14="http://schemas.microsoft.com/office/powerpoint/2010/main" val="3320952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584775"/>
          </a:xfrm>
          <a:prstGeom prst="rect">
            <a:avLst/>
          </a:prstGeom>
          <a:noFill/>
        </p:spPr>
        <p:txBody>
          <a:bodyPr wrap="square" rtlCol="0">
            <a:spAutoFit/>
          </a:bodyPr>
          <a:lstStyle/>
          <a:p>
            <a:r>
              <a:rPr lang="en-US" sz="3200" b="1" dirty="0">
                <a:solidFill>
                  <a:schemeClr val="tx2"/>
                </a:solidFill>
              </a:rPr>
              <a:t>BIM Tools</a:t>
            </a:r>
          </a:p>
        </p:txBody>
      </p:sp>
      <p:sp>
        <p:nvSpPr>
          <p:cNvPr id="5" name="TextBox 4">
            <a:extLst>
              <a:ext uri="{FF2B5EF4-FFF2-40B4-BE49-F238E27FC236}">
                <a16:creationId xmlns:a16="http://schemas.microsoft.com/office/drawing/2014/main" xmlns="" id="{F8D146EA-EF84-4B39-9A86-4B5B711D3015}"/>
              </a:ext>
            </a:extLst>
          </p:cNvPr>
          <p:cNvSpPr txBox="1"/>
          <p:nvPr/>
        </p:nvSpPr>
        <p:spPr>
          <a:xfrm>
            <a:off x="256243" y="3200400"/>
            <a:ext cx="2182157" cy="923330"/>
          </a:xfrm>
          <a:prstGeom prst="rect">
            <a:avLst/>
          </a:prstGeom>
          <a:noFill/>
        </p:spPr>
        <p:txBody>
          <a:bodyPr wrap="square" rtlCol="0">
            <a:spAutoFit/>
          </a:bodyPr>
          <a:lstStyle/>
          <a:p>
            <a:r>
              <a:rPr lang="en-US" dirty="0"/>
              <a:t>Useful beyond construction </a:t>
            </a:r>
          </a:p>
          <a:p>
            <a:endParaRPr lang="en-US" dirty="0"/>
          </a:p>
        </p:txBody>
      </p:sp>
      <p:pic>
        <p:nvPicPr>
          <p:cNvPr id="9" name="Picture 8">
            <a:extLst>
              <a:ext uri="{FF2B5EF4-FFF2-40B4-BE49-F238E27FC236}">
                <a16:creationId xmlns:a16="http://schemas.microsoft.com/office/drawing/2014/main" xmlns="" id="{58D0C3D6-2616-4A92-A1C5-78CEC5BCE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885752"/>
            <a:ext cx="8608198" cy="5080779"/>
          </a:xfrm>
          <a:prstGeom prst="rect">
            <a:avLst/>
          </a:prstGeom>
        </p:spPr>
      </p:pic>
      <p:sp>
        <p:nvSpPr>
          <p:cNvPr id="10" name="TextBox 9">
            <a:extLst>
              <a:ext uri="{FF2B5EF4-FFF2-40B4-BE49-F238E27FC236}">
                <a16:creationId xmlns:a16="http://schemas.microsoft.com/office/drawing/2014/main" xmlns="" id="{0731FCA1-1F94-464A-BC6F-391DC382FA4F}"/>
              </a:ext>
            </a:extLst>
          </p:cNvPr>
          <p:cNvSpPr txBox="1"/>
          <p:nvPr/>
        </p:nvSpPr>
        <p:spPr>
          <a:xfrm>
            <a:off x="3124200" y="6171662"/>
            <a:ext cx="4648200" cy="461665"/>
          </a:xfrm>
          <a:prstGeom prst="rect">
            <a:avLst/>
          </a:prstGeom>
          <a:noFill/>
        </p:spPr>
        <p:txBody>
          <a:bodyPr wrap="square" rtlCol="0">
            <a:spAutoFit/>
          </a:bodyPr>
          <a:lstStyle/>
          <a:p>
            <a:r>
              <a:rPr lang="en-US" sz="1200" b="1" i="1" dirty="0"/>
              <a:t>North Island Hospital</a:t>
            </a:r>
          </a:p>
          <a:p>
            <a:r>
              <a:rPr lang="en-US" sz="1200" b="1" i="1" dirty="0"/>
              <a:t>Campbell River and Comox Valley, Vancouver Island, BC</a:t>
            </a:r>
          </a:p>
        </p:txBody>
      </p:sp>
    </p:spTree>
    <p:extLst>
      <p:ext uri="{BB962C8B-B14F-4D97-AF65-F5344CB8AC3E}">
        <p14:creationId xmlns:p14="http://schemas.microsoft.com/office/powerpoint/2010/main" val="2612337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D6D09AF9-A630-4E5D-B627-4B7E9282B397}"/>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2104C0-9915-459B-BF65-F4FF9F4C1AA3}"/>
              </a:ext>
            </a:extLst>
          </p:cNvPr>
          <p:cNvSpPr txBox="1"/>
          <p:nvPr/>
        </p:nvSpPr>
        <p:spPr>
          <a:xfrm>
            <a:off x="256242" y="457200"/>
            <a:ext cx="12545358" cy="584775"/>
          </a:xfrm>
          <a:prstGeom prst="rect">
            <a:avLst/>
          </a:prstGeom>
          <a:noFill/>
        </p:spPr>
        <p:txBody>
          <a:bodyPr wrap="square" rtlCol="0">
            <a:spAutoFit/>
          </a:bodyPr>
          <a:lstStyle/>
          <a:p>
            <a:r>
              <a:rPr lang="en-US" sz="3200" b="1" dirty="0">
                <a:solidFill>
                  <a:schemeClr val="tx2"/>
                </a:solidFill>
              </a:rPr>
              <a:t>What are some issues on our client’s minds?</a:t>
            </a:r>
          </a:p>
        </p:txBody>
      </p:sp>
      <p:sp>
        <p:nvSpPr>
          <p:cNvPr id="2" name="TextBox 1">
            <a:extLst>
              <a:ext uri="{FF2B5EF4-FFF2-40B4-BE49-F238E27FC236}">
                <a16:creationId xmlns:a16="http://schemas.microsoft.com/office/drawing/2014/main" xmlns="" id="{E77F7FD5-619F-4E9F-ADB8-5A4AE119B4D9}"/>
              </a:ext>
            </a:extLst>
          </p:cNvPr>
          <p:cNvSpPr txBox="1"/>
          <p:nvPr/>
        </p:nvSpPr>
        <p:spPr>
          <a:xfrm>
            <a:off x="1875692" y="17128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5" name="TextBox 24">
            <a:extLst>
              <a:ext uri="{FF2B5EF4-FFF2-40B4-BE49-F238E27FC236}">
                <a16:creationId xmlns:a16="http://schemas.microsoft.com/office/drawing/2014/main" xmlns="" id="{05339014-AF7C-47F5-855D-F3712C735D02}"/>
              </a:ext>
            </a:extLst>
          </p:cNvPr>
          <p:cNvSpPr txBox="1"/>
          <p:nvPr/>
        </p:nvSpPr>
        <p:spPr>
          <a:xfrm>
            <a:off x="2813538" y="1770185"/>
            <a:ext cx="8672979" cy="4801314"/>
          </a:xfrm>
          <a:prstGeom prst="rect">
            <a:avLst/>
          </a:prstGeom>
          <a:noFill/>
        </p:spPr>
        <p:txBody>
          <a:bodyPr wrap="square" rtlCol="0">
            <a:spAutoFit/>
          </a:bodyPr>
          <a:lstStyle/>
          <a:p>
            <a:r>
              <a:rPr lang="en-US" dirty="0"/>
              <a:t>Case Study: Patient Perception of Care</a:t>
            </a:r>
          </a:p>
          <a:p>
            <a:endParaRPr lang="en-US" dirty="0"/>
          </a:p>
          <a:p>
            <a:endParaRPr lang="en-US" dirty="0"/>
          </a:p>
          <a:p>
            <a:r>
              <a:rPr lang="en-US" dirty="0"/>
              <a:t>Safety &amp; Security</a:t>
            </a:r>
          </a:p>
          <a:p>
            <a:endParaRPr lang="en-US" dirty="0"/>
          </a:p>
          <a:p>
            <a:endParaRPr lang="en-US" b="1" dirty="0">
              <a:solidFill>
                <a:schemeClr val="tx2"/>
              </a:solidFill>
            </a:endParaRPr>
          </a:p>
          <a:p>
            <a:r>
              <a:rPr lang="en-US" dirty="0"/>
              <a:t>Equipment Procurement in a World of Constant Change</a:t>
            </a:r>
          </a:p>
          <a:p>
            <a:endParaRPr lang="en-US" dirty="0"/>
          </a:p>
          <a:p>
            <a:endParaRPr lang="en-US" dirty="0"/>
          </a:p>
          <a:p>
            <a:r>
              <a:rPr lang="en-US" dirty="0"/>
              <a:t>Technology in Design &amp; Construction</a:t>
            </a:r>
          </a:p>
          <a:p>
            <a:endParaRPr lang="en-US" dirty="0"/>
          </a:p>
          <a:p>
            <a:endParaRPr lang="en-US" dirty="0"/>
          </a:p>
          <a:p>
            <a:r>
              <a:rPr lang="en-US" b="1" dirty="0">
                <a:solidFill>
                  <a:schemeClr val="tx2"/>
                </a:solidFill>
              </a:rPr>
              <a:t>Applications of AI - Analytics</a:t>
            </a:r>
          </a:p>
          <a:p>
            <a:endParaRPr lang="en-US" dirty="0"/>
          </a:p>
          <a:p>
            <a:endParaRPr lang="en-US" dirty="0"/>
          </a:p>
          <a:p>
            <a:r>
              <a:rPr lang="en-US" dirty="0"/>
              <a:t>Case Study: Staff Retention </a:t>
            </a:r>
          </a:p>
          <a:p>
            <a:endParaRPr lang="en-US" dirty="0"/>
          </a:p>
        </p:txBody>
      </p:sp>
      <p:sp>
        <p:nvSpPr>
          <p:cNvPr id="26" name="TextBox 25">
            <a:extLst>
              <a:ext uri="{FF2B5EF4-FFF2-40B4-BE49-F238E27FC236}">
                <a16:creationId xmlns:a16="http://schemas.microsoft.com/office/drawing/2014/main" xmlns="" id="{9DC1F88E-3696-45E4-93E5-5E772E2221BA}"/>
              </a:ext>
            </a:extLst>
          </p:cNvPr>
          <p:cNvSpPr txBox="1"/>
          <p:nvPr/>
        </p:nvSpPr>
        <p:spPr>
          <a:xfrm>
            <a:off x="1875692" y="2465433"/>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7" name="TextBox 26">
            <a:extLst>
              <a:ext uri="{FF2B5EF4-FFF2-40B4-BE49-F238E27FC236}">
                <a16:creationId xmlns:a16="http://schemas.microsoft.com/office/drawing/2014/main" xmlns="" id="{A757E8F5-8C7F-4CDC-9849-9156775A13C7}"/>
              </a:ext>
            </a:extLst>
          </p:cNvPr>
          <p:cNvSpPr txBox="1"/>
          <p:nvPr/>
        </p:nvSpPr>
        <p:spPr>
          <a:xfrm>
            <a:off x="1875692" y="327636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8" name="TextBox 27">
            <a:extLst>
              <a:ext uri="{FF2B5EF4-FFF2-40B4-BE49-F238E27FC236}">
                <a16:creationId xmlns:a16="http://schemas.microsoft.com/office/drawing/2014/main" xmlns="" id="{93A8206C-D719-4810-B51A-8847754422E1}"/>
              </a:ext>
            </a:extLst>
          </p:cNvPr>
          <p:cNvSpPr txBox="1"/>
          <p:nvPr/>
        </p:nvSpPr>
        <p:spPr>
          <a:xfrm>
            <a:off x="1875692" y="4153019"/>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9" name="TextBox 28">
            <a:extLst>
              <a:ext uri="{FF2B5EF4-FFF2-40B4-BE49-F238E27FC236}">
                <a16:creationId xmlns:a16="http://schemas.microsoft.com/office/drawing/2014/main" xmlns="" id="{952581C3-62F0-4B87-80A5-572F6EFE3697}"/>
              </a:ext>
            </a:extLst>
          </p:cNvPr>
          <p:cNvSpPr txBox="1"/>
          <p:nvPr/>
        </p:nvSpPr>
        <p:spPr>
          <a:xfrm>
            <a:off x="1875692" y="49844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10" name="TextBox 9">
            <a:extLst>
              <a:ext uri="{FF2B5EF4-FFF2-40B4-BE49-F238E27FC236}">
                <a16:creationId xmlns:a16="http://schemas.microsoft.com/office/drawing/2014/main" xmlns="" id="{32E8408D-28CD-4637-9FEC-DD063FC34F73}"/>
              </a:ext>
            </a:extLst>
          </p:cNvPr>
          <p:cNvSpPr txBox="1"/>
          <p:nvPr/>
        </p:nvSpPr>
        <p:spPr>
          <a:xfrm>
            <a:off x="1875692" y="898365"/>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Tree>
    <p:extLst>
      <p:ext uri="{BB962C8B-B14F-4D97-AF65-F5344CB8AC3E}">
        <p14:creationId xmlns:p14="http://schemas.microsoft.com/office/powerpoint/2010/main" val="2771302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0381F17-9A42-4714-AB34-FDEEC08D1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6489" y="3672638"/>
            <a:ext cx="3558073" cy="26151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25A23999-B579-40A3-98DD-49537E667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574" y="643467"/>
            <a:ext cx="3558073" cy="26151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xmlns="" id="{F8B558FD-B637-4751-9960-018D6C096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6397" y="3671316"/>
            <a:ext cx="3486911" cy="26151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xmlns="" id="{E46AE552-FB00-459E-8E6F-498B5EB0AA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3592" y="643467"/>
            <a:ext cx="2380208" cy="2610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xmlns="" id="{E1B03077-528E-4C53-B0A5-AFBCD205FAB8}"/>
              </a:ext>
            </a:extLst>
          </p:cNvPr>
          <p:cNvSpPr txBox="1"/>
          <p:nvPr/>
        </p:nvSpPr>
        <p:spPr>
          <a:xfrm>
            <a:off x="256243" y="457200"/>
            <a:ext cx="2667000" cy="2554545"/>
          </a:xfrm>
          <a:prstGeom prst="rect">
            <a:avLst/>
          </a:prstGeom>
          <a:noFill/>
        </p:spPr>
        <p:txBody>
          <a:bodyPr wrap="square" rtlCol="0">
            <a:spAutoFit/>
          </a:bodyPr>
          <a:lstStyle/>
          <a:p>
            <a:r>
              <a:rPr lang="en-US" sz="3200" b="1" dirty="0">
                <a:solidFill>
                  <a:schemeClr val="tx2"/>
                </a:solidFill>
              </a:rPr>
              <a:t>Data Analytics &amp; Lean Driven Strategic Planning</a:t>
            </a:r>
          </a:p>
        </p:txBody>
      </p:sp>
    </p:spTree>
    <p:extLst>
      <p:ext uri="{BB962C8B-B14F-4D97-AF65-F5344CB8AC3E}">
        <p14:creationId xmlns:p14="http://schemas.microsoft.com/office/powerpoint/2010/main" val="120993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39415A0C-DBD6-4A6C-9E2C-97517881F2A4}"/>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2104C0-9915-459B-BF65-F4FF9F4C1AA3}"/>
              </a:ext>
            </a:extLst>
          </p:cNvPr>
          <p:cNvSpPr txBox="1"/>
          <p:nvPr/>
        </p:nvSpPr>
        <p:spPr>
          <a:xfrm>
            <a:off x="256242" y="457200"/>
            <a:ext cx="12545358" cy="584775"/>
          </a:xfrm>
          <a:prstGeom prst="rect">
            <a:avLst/>
          </a:prstGeom>
          <a:noFill/>
        </p:spPr>
        <p:txBody>
          <a:bodyPr wrap="square" rtlCol="0">
            <a:spAutoFit/>
          </a:bodyPr>
          <a:lstStyle/>
          <a:p>
            <a:r>
              <a:rPr lang="en-US" sz="3200" b="1" dirty="0">
                <a:solidFill>
                  <a:schemeClr val="tx2"/>
                </a:solidFill>
              </a:rPr>
              <a:t>What are some issues on our client’s minds?</a:t>
            </a:r>
          </a:p>
        </p:txBody>
      </p:sp>
      <p:sp>
        <p:nvSpPr>
          <p:cNvPr id="2" name="TextBox 1">
            <a:extLst>
              <a:ext uri="{FF2B5EF4-FFF2-40B4-BE49-F238E27FC236}">
                <a16:creationId xmlns:a16="http://schemas.microsoft.com/office/drawing/2014/main" xmlns="" id="{E77F7FD5-619F-4E9F-ADB8-5A4AE119B4D9}"/>
              </a:ext>
            </a:extLst>
          </p:cNvPr>
          <p:cNvSpPr txBox="1"/>
          <p:nvPr/>
        </p:nvSpPr>
        <p:spPr>
          <a:xfrm>
            <a:off x="1875692" y="17128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5" name="TextBox 24">
            <a:extLst>
              <a:ext uri="{FF2B5EF4-FFF2-40B4-BE49-F238E27FC236}">
                <a16:creationId xmlns:a16="http://schemas.microsoft.com/office/drawing/2014/main" xmlns="" id="{05339014-AF7C-47F5-855D-F3712C735D02}"/>
              </a:ext>
            </a:extLst>
          </p:cNvPr>
          <p:cNvSpPr txBox="1"/>
          <p:nvPr/>
        </p:nvSpPr>
        <p:spPr>
          <a:xfrm>
            <a:off x="2813538" y="1770185"/>
            <a:ext cx="8672979" cy="4801314"/>
          </a:xfrm>
          <a:prstGeom prst="rect">
            <a:avLst/>
          </a:prstGeom>
          <a:noFill/>
        </p:spPr>
        <p:txBody>
          <a:bodyPr wrap="square" rtlCol="0">
            <a:spAutoFit/>
          </a:bodyPr>
          <a:lstStyle/>
          <a:p>
            <a:r>
              <a:rPr lang="en-US" dirty="0"/>
              <a:t>Case Study: Patient Perception of Care</a:t>
            </a:r>
          </a:p>
          <a:p>
            <a:endParaRPr lang="en-US" dirty="0"/>
          </a:p>
          <a:p>
            <a:endParaRPr lang="en-US" dirty="0"/>
          </a:p>
          <a:p>
            <a:r>
              <a:rPr lang="en-US" dirty="0"/>
              <a:t>Safety &amp; Security</a:t>
            </a:r>
          </a:p>
          <a:p>
            <a:endParaRPr lang="en-US" dirty="0"/>
          </a:p>
          <a:p>
            <a:endParaRPr lang="en-US" b="1" dirty="0">
              <a:solidFill>
                <a:schemeClr val="tx2"/>
              </a:solidFill>
            </a:endParaRPr>
          </a:p>
          <a:p>
            <a:r>
              <a:rPr lang="en-US" dirty="0"/>
              <a:t>Equipment Procurement in a World of Constant Change</a:t>
            </a:r>
          </a:p>
          <a:p>
            <a:endParaRPr lang="en-US" dirty="0"/>
          </a:p>
          <a:p>
            <a:endParaRPr lang="en-US" dirty="0"/>
          </a:p>
          <a:p>
            <a:r>
              <a:rPr lang="en-US" dirty="0"/>
              <a:t>Technology in Design &amp; Construction</a:t>
            </a:r>
          </a:p>
          <a:p>
            <a:endParaRPr lang="en-US" dirty="0"/>
          </a:p>
          <a:p>
            <a:endParaRPr lang="en-US" dirty="0"/>
          </a:p>
          <a:p>
            <a:r>
              <a:rPr lang="en-US" dirty="0">
                <a:solidFill>
                  <a:schemeClr val="accent1"/>
                </a:solidFill>
              </a:rPr>
              <a:t>Applications of AI</a:t>
            </a:r>
          </a:p>
          <a:p>
            <a:endParaRPr lang="en-US" dirty="0"/>
          </a:p>
          <a:p>
            <a:endParaRPr lang="en-US" dirty="0"/>
          </a:p>
          <a:p>
            <a:r>
              <a:rPr lang="en-US" b="1" dirty="0">
                <a:solidFill>
                  <a:schemeClr val="tx2"/>
                </a:solidFill>
              </a:rPr>
              <a:t>Case Study: Staff Retention </a:t>
            </a:r>
          </a:p>
          <a:p>
            <a:endParaRPr lang="en-US" dirty="0"/>
          </a:p>
        </p:txBody>
      </p:sp>
      <p:sp>
        <p:nvSpPr>
          <p:cNvPr id="26" name="TextBox 25">
            <a:extLst>
              <a:ext uri="{FF2B5EF4-FFF2-40B4-BE49-F238E27FC236}">
                <a16:creationId xmlns:a16="http://schemas.microsoft.com/office/drawing/2014/main" xmlns="" id="{9DC1F88E-3696-45E4-93E5-5E772E2221BA}"/>
              </a:ext>
            </a:extLst>
          </p:cNvPr>
          <p:cNvSpPr txBox="1"/>
          <p:nvPr/>
        </p:nvSpPr>
        <p:spPr>
          <a:xfrm>
            <a:off x="1875692" y="2465433"/>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7" name="TextBox 26">
            <a:extLst>
              <a:ext uri="{FF2B5EF4-FFF2-40B4-BE49-F238E27FC236}">
                <a16:creationId xmlns:a16="http://schemas.microsoft.com/office/drawing/2014/main" xmlns="" id="{A757E8F5-8C7F-4CDC-9849-9156775A13C7}"/>
              </a:ext>
            </a:extLst>
          </p:cNvPr>
          <p:cNvSpPr txBox="1"/>
          <p:nvPr/>
        </p:nvSpPr>
        <p:spPr>
          <a:xfrm>
            <a:off x="1875692" y="327636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8" name="TextBox 27">
            <a:extLst>
              <a:ext uri="{FF2B5EF4-FFF2-40B4-BE49-F238E27FC236}">
                <a16:creationId xmlns:a16="http://schemas.microsoft.com/office/drawing/2014/main" xmlns="" id="{93A8206C-D719-4810-B51A-8847754422E1}"/>
              </a:ext>
            </a:extLst>
          </p:cNvPr>
          <p:cNvSpPr txBox="1"/>
          <p:nvPr/>
        </p:nvSpPr>
        <p:spPr>
          <a:xfrm>
            <a:off x="1875692" y="4153019"/>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29" name="TextBox 28">
            <a:extLst>
              <a:ext uri="{FF2B5EF4-FFF2-40B4-BE49-F238E27FC236}">
                <a16:creationId xmlns:a16="http://schemas.microsoft.com/office/drawing/2014/main" xmlns="" id="{952581C3-62F0-4B87-80A5-572F6EFE3697}"/>
              </a:ext>
            </a:extLst>
          </p:cNvPr>
          <p:cNvSpPr txBox="1"/>
          <p:nvPr/>
        </p:nvSpPr>
        <p:spPr>
          <a:xfrm>
            <a:off x="1875692" y="4984422"/>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
        <p:nvSpPr>
          <p:cNvPr id="10" name="TextBox 9">
            <a:extLst>
              <a:ext uri="{FF2B5EF4-FFF2-40B4-BE49-F238E27FC236}">
                <a16:creationId xmlns:a16="http://schemas.microsoft.com/office/drawing/2014/main" xmlns="" id="{32E8408D-28CD-4637-9FEC-DD063FC34F73}"/>
              </a:ext>
            </a:extLst>
          </p:cNvPr>
          <p:cNvSpPr txBox="1"/>
          <p:nvPr/>
        </p:nvSpPr>
        <p:spPr>
          <a:xfrm>
            <a:off x="1875692" y="898365"/>
            <a:ext cx="1219200" cy="1446550"/>
          </a:xfrm>
          <a:prstGeom prst="rect">
            <a:avLst/>
          </a:prstGeom>
          <a:noFill/>
        </p:spPr>
        <p:txBody>
          <a:bodyPr wrap="square" rtlCol="0">
            <a:spAutoFit/>
          </a:bodyPr>
          <a:lstStyle/>
          <a:p>
            <a:endParaRPr lang="en-US" sz="4400" dirty="0"/>
          </a:p>
          <a:p>
            <a:pPr marL="285750" indent="-285750">
              <a:buFont typeface="Wingdings" panose="05000000000000000000" pitchFamily="2" charset="2"/>
              <a:buChar char="q"/>
            </a:pPr>
            <a:r>
              <a:rPr lang="en-US" sz="4400" dirty="0"/>
              <a:t> </a:t>
            </a:r>
          </a:p>
        </p:txBody>
      </p:sp>
    </p:spTree>
    <p:extLst>
      <p:ext uri="{BB962C8B-B14F-4D97-AF65-F5344CB8AC3E}">
        <p14:creationId xmlns:p14="http://schemas.microsoft.com/office/powerpoint/2010/main" val="1774953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E1F148-DE59-43E6-93FD-790ADDD13E3F}"/>
              </a:ext>
            </a:extLst>
          </p:cNvPr>
          <p:cNvSpPr txBox="1"/>
          <p:nvPr/>
        </p:nvSpPr>
        <p:spPr>
          <a:xfrm>
            <a:off x="256242" y="457200"/>
            <a:ext cx="94973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000"/>
                </a:solidFill>
                <a:effectLst/>
                <a:uLnTx/>
                <a:uFillTx/>
                <a:latin typeface="Arial"/>
                <a:ea typeface="+mn-ea"/>
                <a:cs typeface="+mn-cs"/>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D7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The Care Provider Experience</a:t>
            </a:r>
          </a:p>
        </p:txBody>
      </p:sp>
    </p:spTree>
    <p:extLst>
      <p:ext uri="{BB962C8B-B14F-4D97-AF65-F5344CB8AC3E}">
        <p14:creationId xmlns:p14="http://schemas.microsoft.com/office/powerpoint/2010/main" val="273999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85480" y="2048671"/>
            <a:ext cx="6282419" cy="71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591" tIns="38795" rIns="77591" bIns="38795"/>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489832" eaLnBrk="1" fontAlgn="base" hangingPunct="1">
              <a:spcBef>
                <a:spcPct val="0"/>
              </a:spcBef>
              <a:spcAft>
                <a:spcPct val="0"/>
              </a:spcAft>
              <a:defRPr/>
            </a:pPr>
            <a:r>
              <a:rPr lang="en-US" altLang="en-US" sz="3733" b="1" kern="0" dirty="0"/>
              <a:t>AIA/CES Reporting Details</a:t>
            </a:r>
          </a:p>
        </p:txBody>
      </p:sp>
      <p:sp>
        <p:nvSpPr>
          <p:cNvPr id="8" name="Content Placeholder 2"/>
          <p:cNvSpPr txBox="1">
            <a:spLocks/>
          </p:cNvSpPr>
          <p:nvPr/>
        </p:nvSpPr>
        <p:spPr>
          <a:xfrm>
            <a:off x="557914" y="3314321"/>
            <a:ext cx="10414887" cy="2894900"/>
          </a:xfrm>
          <a:prstGeom prst="rect">
            <a:avLst/>
          </a:prstGeom>
        </p:spPr>
        <p:txBody>
          <a:bodyPr lIns="77591" tIns="38795" rIns="77591" bIns="38795"/>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0"/>
              </a:spcAft>
              <a:buClr>
                <a:srgbClr val="000000"/>
              </a:buClr>
              <a:buSzPts val="2700"/>
              <a:buNone/>
            </a:pPr>
            <a:r>
              <a:rPr lang="en-US" sz="2400" dirty="0">
                <a:solidFill>
                  <a:srgbClr val="000000"/>
                </a:solidFill>
                <a:latin typeface="Arial" panose="020B0604020202020204" pitchFamily="34" charset="0"/>
                <a:cs typeface="Arial" panose="020B0604020202020204" pitchFamily="34" charset="0"/>
                <a:sym typeface="Arial"/>
              </a:rPr>
              <a:t>In order to receive 1 AIA LU/HSW credit, each attendee must complete the webinar survey at the conclusion of the presentation.</a:t>
            </a:r>
            <a:endParaRPr lang="en-US" sz="2400" dirty="0">
              <a:latin typeface="Arial" panose="020B0604020202020204" pitchFamily="34" charset="0"/>
              <a:cs typeface="Arial" panose="020B0604020202020204" pitchFamily="34" charset="0"/>
              <a:sym typeface="Arial"/>
            </a:endParaRPr>
          </a:p>
          <a:p>
            <a:pPr marL="0" indent="0">
              <a:spcBef>
                <a:spcPts val="0"/>
              </a:spcBef>
              <a:spcAft>
                <a:spcPts val="0"/>
              </a:spcAft>
              <a:buClr>
                <a:srgbClr val="000000"/>
              </a:buClr>
              <a:buSzPts val="2700"/>
              <a:buNone/>
            </a:pPr>
            <a:endParaRPr lang="en-US" sz="2400" dirty="0">
              <a:solidFill>
                <a:srgbClr val="000000"/>
              </a:solidFill>
              <a:latin typeface="Arial" panose="020B0604020202020204" pitchFamily="34" charset="0"/>
              <a:cs typeface="Arial" panose="020B0604020202020204" pitchFamily="34" charset="0"/>
              <a:sym typeface="Arial"/>
            </a:endParaRPr>
          </a:p>
          <a:p>
            <a:pPr marL="0" indent="0">
              <a:spcBef>
                <a:spcPts val="1359"/>
              </a:spcBef>
              <a:spcAft>
                <a:spcPts val="0"/>
              </a:spcAft>
              <a:buClr>
                <a:srgbClr val="000000"/>
              </a:buClr>
              <a:buSzPts val="2700"/>
              <a:buNone/>
            </a:pPr>
            <a:r>
              <a:rPr lang="en-US" sz="2400" dirty="0">
                <a:latin typeface="Arial" panose="020B0604020202020204" pitchFamily="34" charset="0"/>
                <a:cs typeface="Arial" panose="020B0604020202020204" pitchFamily="34" charset="0"/>
              </a:rPr>
              <a:t>A link will be provided in the chat box and included in a follow-up email one (1) hour after the webinar to the individual who registered your site.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67300806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2B82C57D-DAB7-4B76-B9FE-933B896AE774}"/>
              </a:ext>
            </a:extLst>
          </p:cNvPr>
          <p:cNvGrpSpPr/>
          <p:nvPr/>
        </p:nvGrpSpPr>
        <p:grpSpPr>
          <a:xfrm>
            <a:off x="8466453" y="2393243"/>
            <a:ext cx="1231628" cy="698198"/>
            <a:chOff x="7924800" y="1720843"/>
            <a:chExt cx="2113083" cy="1025997"/>
          </a:xfrm>
        </p:grpSpPr>
        <p:cxnSp>
          <p:nvCxnSpPr>
            <p:cNvPr id="48" name="Connector: Elbow 36">
              <a:extLst>
                <a:ext uri="{FF2B5EF4-FFF2-40B4-BE49-F238E27FC236}">
                  <a16:creationId xmlns:a16="http://schemas.microsoft.com/office/drawing/2014/main" xmlns="" id="{88C1040B-63E5-42BB-A7BB-8F21128380F2}"/>
                </a:ext>
              </a:extLst>
            </p:cNvPr>
            <p:cNvCxnSpPr>
              <a:cxnSpLocks/>
            </p:cNvCxnSpPr>
            <p:nvPr/>
          </p:nvCxnSpPr>
          <p:spPr>
            <a:xfrm>
              <a:off x="7924800" y="1720843"/>
              <a:ext cx="1894057" cy="808331"/>
            </a:xfrm>
            <a:prstGeom prst="curvedConnector2">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5" name="Arrow: Chevron 84">
              <a:extLst>
                <a:ext uri="{FF2B5EF4-FFF2-40B4-BE49-F238E27FC236}">
                  <a16:creationId xmlns:a16="http://schemas.microsoft.com/office/drawing/2014/main" xmlns="" id="{8D5BA7B7-1C27-46FC-B560-3BE01C102CCF}"/>
                </a:ext>
              </a:extLst>
            </p:cNvPr>
            <p:cNvSpPr/>
            <p:nvPr/>
          </p:nvSpPr>
          <p:spPr>
            <a:xfrm rot="3323054">
              <a:off x="9702612" y="2411569"/>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xmlns="" id="{15C5495D-5DDB-48C5-BEB1-A87FAE82F56A}"/>
              </a:ext>
            </a:extLst>
          </p:cNvPr>
          <p:cNvGrpSpPr/>
          <p:nvPr/>
        </p:nvGrpSpPr>
        <p:grpSpPr>
          <a:xfrm>
            <a:off x="2100845" y="1941768"/>
            <a:ext cx="1308506" cy="1422453"/>
            <a:chOff x="2100845" y="1941768"/>
            <a:chExt cx="1087277" cy="1181959"/>
          </a:xfrm>
        </p:grpSpPr>
        <p:sp>
          <p:nvSpPr>
            <p:cNvPr id="4" name="Arrow: Chevron 3">
              <a:extLst>
                <a:ext uri="{FF2B5EF4-FFF2-40B4-BE49-F238E27FC236}">
                  <a16:creationId xmlns:a16="http://schemas.microsoft.com/office/drawing/2014/main" xmlns="" id="{66F98501-62E1-491C-B2A8-47FDD392038A}"/>
                </a:ext>
              </a:extLst>
            </p:cNvPr>
            <p:cNvSpPr/>
            <p:nvPr/>
          </p:nvSpPr>
          <p:spPr>
            <a:xfrm rot="3010573">
              <a:off x="2852851" y="2788456"/>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cxnSp>
          <p:nvCxnSpPr>
            <p:cNvPr id="83" name="Connector: Elbow 36">
              <a:extLst>
                <a:ext uri="{FF2B5EF4-FFF2-40B4-BE49-F238E27FC236}">
                  <a16:creationId xmlns:a16="http://schemas.microsoft.com/office/drawing/2014/main" xmlns="" id="{E6D12079-04E9-4DAB-BBFF-0A8AB0649192}"/>
                </a:ext>
              </a:extLst>
            </p:cNvPr>
            <p:cNvCxnSpPr>
              <a:cxnSpLocks/>
            </p:cNvCxnSpPr>
            <p:nvPr/>
          </p:nvCxnSpPr>
          <p:spPr>
            <a:xfrm rot="16200000" flipH="1">
              <a:off x="2006348" y="2036265"/>
              <a:ext cx="1038274" cy="84927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3B1C1313-3EC5-455E-8594-D78B38986028}"/>
              </a:ext>
            </a:extLst>
          </p:cNvPr>
          <p:cNvGrpSpPr/>
          <p:nvPr/>
        </p:nvGrpSpPr>
        <p:grpSpPr>
          <a:xfrm>
            <a:off x="6029239" y="2617979"/>
            <a:ext cx="1743452" cy="1662039"/>
            <a:chOff x="6029239" y="2617979"/>
            <a:chExt cx="1743452" cy="1662039"/>
          </a:xfrm>
        </p:grpSpPr>
        <p:cxnSp>
          <p:nvCxnSpPr>
            <p:cNvPr id="37" name="Connector: Elbow 36">
              <a:extLst>
                <a:ext uri="{FF2B5EF4-FFF2-40B4-BE49-F238E27FC236}">
                  <a16:creationId xmlns:a16="http://schemas.microsoft.com/office/drawing/2014/main" xmlns="" id="{1D2BE273-D513-4CE5-BCDB-22B6F9BD43C2}"/>
                </a:ext>
              </a:extLst>
            </p:cNvPr>
            <p:cNvCxnSpPr>
              <a:cxnSpLocks/>
            </p:cNvCxnSpPr>
            <p:nvPr/>
          </p:nvCxnSpPr>
          <p:spPr>
            <a:xfrm rot="5825136" flipH="1" flipV="1">
              <a:off x="6012387" y="2818936"/>
              <a:ext cx="1477934" cy="144422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Arrow: Chevron 78">
              <a:extLst>
                <a:ext uri="{FF2B5EF4-FFF2-40B4-BE49-F238E27FC236}">
                  <a16:creationId xmlns:a16="http://schemas.microsoft.com/office/drawing/2014/main" xmlns="" id="{688665F1-F4EB-4574-8DDE-85BF22EF3546}"/>
                </a:ext>
              </a:extLst>
            </p:cNvPr>
            <p:cNvSpPr/>
            <p:nvPr/>
          </p:nvSpPr>
          <p:spPr>
            <a:xfrm rot="16945041">
              <a:off x="7437420" y="2599174"/>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grpSp>
      <p:sp>
        <p:nvSpPr>
          <p:cNvPr id="29" name="Rectangle 28">
            <a:extLst>
              <a:ext uri="{FF2B5EF4-FFF2-40B4-BE49-F238E27FC236}">
                <a16:creationId xmlns:a16="http://schemas.microsoft.com/office/drawing/2014/main" xmlns="" id="{6D04B52E-C8E6-4021-BCFB-2662F708BD29}"/>
              </a:ext>
            </a:extLst>
          </p:cNvPr>
          <p:cNvSpPr/>
          <p:nvPr/>
        </p:nvSpPr>
        <p:spPr>
          <a:xfrm>
            <a:off x="10024626" y="6198345"/>
            <a:ext cx="1862574" cy="50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xmlns="" id="{678EEED6-7E86-41DD-8316-FD56C8C8942E}"/>
              </a:ext>
            </a:extLst>
          </p:cNvPr>
          <p:cNvGrpSpPr/>
          <p:nvPr/>
        </p:nvGrpSpPr>
        <p:grpSpPr>
          <a:xfrm>
            <a:off x="6119038" y="2457629"/>
            <a:ext cx="5926613" cy="4241317"/>
            <a:chOff x="6119038" y="2457629"/>
            <a:chExt cx="5926613" cy="4241317"/>
          </a:xfrm>
        </p:grpSpPr>
        <p:grpSp>
          <p:nvGrpSpPr>
            <p:cNvPr id="50" name="Group 49">
              <a:extLst>
                <a:ext uri="{FF2B5EF4-FFF2-40B4-BE49-F238E27FC236}">
                  <a16:creationId xmlns:a16="http://schemas.microsoft.com/office/drawing/2014/main" xmlns="" id="{E30E7896-BAC3-4735-841D-F7CB0CFA8425}"/>
                </a:ext>
              </a:extLst>
            </p:cNvPr>
            <p:cNvGrpSpPr/>
            <p:nvPr/>
          </p:nvGrpSpPr>
          <p:grpSpPr>
            <a:xfrm>
              <a:off x="8680670" y="2457629"/>
              <a:ext cx="3364981" cy="3004255"/>
              <a:chOff x="8680670" y="2457629"/>
              <a:chExt cx="3364981" cy="3004255"/>
            </a:xfrm>
          </p:grpSpPr>
          <p:pic>
            <p:nvPicPr>
              <p:cNvPr id="2" name="Picture 1">
                <a:extLst>
                  <a:ext uri="{FF2B5EF4-FFF2-40B4-BE49-F238E27FC236}">
                    <a16:creationId xmlns:a16="http://schemas.microsoft.com/office/drawing/2014/main" xmlns="" id="{B9209966-DFE9-4DC4-A36F-CD6716F0F3C9}"/>
                  </a:ext>
                </a:extLst>
              </p:cNvPr>
              <p:cNvPicPr>
                <a:picLocks noChangeAspect="1"/>
              </p:cNvPicPr>
              <p:nvPr/>
            </p:nvPicPr>
            <p:blipFill rotWithShape="1">
              <a:blip r:embed="rId3"/>
              <a:srcRect l="36843" t="9736" r="36940" b="26530"/>
              <a:stretch/>
            </p:blipFill>
            <p:spPr>
              <a:xfrm>
                <a:off x="9742029" y="2457629"/>
                <a:ext cx="2303622" cy="3004255"/>
              </a:xfrm>
              <a:prstGeom prst="rect">
                <a:avLst/>
              </a:prstGeom>
              <a:ln>
                <a:solidFill>
                  <a:schemeClr val="tx1"/>
                </a:solidFill>
              </a:ln>
              <a:effectLst>
                <a:outerShdw blurRad="50800" dist="38100" dir="2700000" algn="tl" rotWithShape="0">
                  <a:prstClr val="black">
                    <a:alpha val="40000"/>
                  </a:prstClr>
                </a:outerShdw>
              </a:effectLst>
            </p:spPr>
          </p:pic>
          <p:grpSp>
            <p:nvGrpSpPr>
              <p:cNvPr id="44" name="Group 43">
                <a:extLst>
                  <a:ext uri="{FF2B5EF4-FFF2-40B4-BE49-F238E27FC236}">
                    <a16:creationId xmlns:a16="http://schemas.microsoft.com/office/drawing/2014/main" xmlns="" id="{40A453BB-26DB-42E4-9A22-5152E79F7332}"/>
                  </a:ext>
                </a:extLst>
              </p:cNvPr>
              <p:cNvGrpSpPr/>
              <p:nvPr/>
            </p:nvGrpSpPr>
            <p:grpSpPr>
              <a:xfrm>
                <a:off x="8680670" y="3188799"/>
                <a:ext cx="1924050" cy="1930134"/>
                <a:chOff x="9016416" y="2767468"/>
                <a:chExt cx="1924050" cy="1930134"/>
              </a:xfrm>
            </p:grpSpPr>
            <p:sp>
              <p:nvSpPr>
                <p:cNvPr id="81" name="Oval 80">
                  <a:extLst>
                    <a:ext uri="{FF2B5EF4-FFF2-40B4-BE49-F238E27FC236}">
                      <a16:creationId xmlns:a16="http://schemas.microsoft.com/office/drawing/2014/main" xmlns="" id="{A15281A5-6E41-4D41-853B-272AA8DF8760}"/>
                    </a:ext>
                  </a:extLst>
                </p:cNvPr>
                <p:cNvSpPr/>
                <p:nvPr/>
              </p:nvSpPr>
              <p:spPr>
                <a:xfrm>
                  <a:off x="9016416" y="2767468"/>
                  <a:ext cx="1924050" cy="1930134"/>
                </a:xfrm>
                <a:prstGeom prst="ellipse">
                  <a:avLst/>
                </a:prstGeom>
                <a:solidFill>
                  <a:srgbClr val="7258D0">
                    <a:alpha val="43922"/>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82" name="Oval 81">
                  <a:extLst>
                    <a:ext uri="{FF2B5EF4-FFF2-40B4-BE49-F238E27FC236}">
                      <a16:creationId xmlns:a16="http://schemas.microsoft.com/office/drawing/2014/main" xmlns="" id="{1EA251A9-8C2C-4CD2-A572-9A97569D6D2F}"/>
                    </a:ext>
                  </a:extLst>
                </p:cNvPr>
                <p:cNvSpPr/>
                <p:nvPr/>
              </p:nvSpPr>
              <p:spPr>
                <a:xfrm>
                  <a:off x="9206027" y="2942890"/>
                  <a:ext cx="1561671" cy="1541564"/>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entury Gothic"/>
                      <a:ea typeface="+mn-ea"/>
                      <a:cs typeface="+mn-cs"/>
                    </a:rPr>
                    <a:t> </a:t>
                  </a:r>
                </a:p>
              </p:txBody>
            </p:sp>
            <p:sp>
              <p:nvSpPr>
                <p:cNvPr id="103" name="Rectangle 102">
                  <a:extLst>
                    <a:ext uri="{FF2B5EF4-FFF2-40B4-BE49-F238E27FC236}">
                      <a16:creationId xmlns:a16="http://schemas.microsoft.com/office/drawing/2014/main" xmlns="" id="{1FA01A38-3F15-4500-89E1-046454606F69}"/>
                    </a:ext>
                  </a:extLst>
                </p:cNvPr>
                <p:cNvSpPr/>
                <p:nvPr/>
              </p:nvSpPr>
              <p:spPr>
                <a:xfrm>
                  <a:off x="9539334" y="3563258"/>
                  <a:ext cx="93166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a:ea typeface="+mn-ea"/>
                      <a:cs typeface="+mn-cs"/>
                    </a:rPr>
                    <a:t>Burnout</a:t>
                  </a:r>
                </a:p>
              </p:txBody>
            </p:sp>
          </p:grpSp>
        </p:grpSp>
        <p:sp>
          <p:nvSpPr>
            <p:cNvPr id="28" name="TextBox 27">
              <a:extLst>
                <a:ext uri="{FF2B5EF4-FFF2-40B4-BE49-F238E27FC236}">
                  <a16:creationId xmlns:a16="http://schemas.microsoft.com/office/drawing/2014/main" xmlns="" id="{C4527473-647E-4562-922D-50B3C0D17763}"/>
                </a:ext>
              </a:extLst>
            </p:cNvPr>
            <p:cNvSpPr txBox="1"/>
            <p:nvPr/>
          </p:nvSpPr>
          <p:spPr>
            <a:xfrm>
              <a:off x="6119038" y="6175726"/>
              <a:ext cx="592661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222222"/>
                  </a:solidFill>
                  <a:latin typeface="Arial"/>
                </a:rPr>
                <a:t>Daily Challenges of Caregivers</a:t>
              </a:r>
              <a:endParaRPr kumimoji="0" lang="en-US" sz="2800" b="0" i="0" u="none" strike="noStrike" kern="1200" cap="none" spc="0" normalizeH="0" baseline="0" noProof="0" dirty="0">
                <a:ln>
                  <a:noFill/>
                </a:ln>
                <a:solidFill>
                  <a:srgbClr val="222222"/>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xmlns="" id="{DDF2CD8C-13E3-4163-93DA-71C4DC2BB56A}"/>
              </a:ext>
            </a:extLst>
          </p:cNvPr>
          <p:cNvGrpSpPr/>
          <p:nvPr/>
        </p:nvGrpSpPr>
        <p:grpSpPr>
          <a:xfrm>
            <a:off x="520076" y="242027"/>
            <a:ext cx="2644949" cy="2046660"/>
            <a:chOff x="520076" y="242027"/>
            <a:chExt cx="2644949" cy="2046660"/>
          </a:xfrm>
        </p:grpSpPr>
        <p:grpSp>
          <p:nvGrpSpPr>
            <p:cNvPr id="30" name="Group 29">
              <a:extLst>
                <a:ext uri="{FF2B5EF4-FFF2-40B4-BE49-F238E27FC236}">
                  <a16:creationId xmlns:a16="http://schemas.microsoft.com/office/drawing/2014/main" xmlns="" id="{65DBDB3B-0489-467E-8A25-41AF7CAECDC1}"/>
                </a:ext>
              </a:extLst>
            </p:cNvPr>
            <p:cNvGrpSpPr/>
            <p:nvPr/>
          </p:nvGrpSpPr>
          <p:grpSpPr>
            <a:xfrm>
              <a:off x="520076" y="242027"/>
              <a:ext cx="2644949" cy="2046660"/>
              <a:chOff x="520076" y="242027"/>
              <a:chExt cx="2644949" cy="2046660"/>
            </a:xfrm>
          </p:grpSpPr>
          <p:sp>
            <p:nvSpPr>
              <p:cNvPr id="5" name="Oval 4">
                <a:extLst>
                  <a:ext uri="{FF2B5EF4-FFF2-40B4-BE49-F238E27FC236}">
                    <a16:creationId xmlns:a16="http://schemas.microsoft.com/office/drawing/2014/main" xmlns="" id="{F61CCB71-88DE-4C36-880B-1F7B63301387}"/>
                  </a:ext>
                </a:extLst>
              </p:cNvPr>
              <p:cNvSpPr/>
              <p:nvPr/>
            </p:nvSpPr>
            <p:spPr>
              <a:xfrm>
                <a:off x="1914623" y="297125"/>
                <a:ext cx="1250402" cy="1250402"/>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sp>
            <p:nvSpPr>
              <p:cNvPr id="7" name="Rectangle 6">
                <a:extLst>
                  <a:ext uri="{FF2B5EF4-FFF2-40B4-BE49-F238E27FC236}">
                    <a16:creationId xmlns:a16="http://schemas.microsoft.com/office/drawing/2014/main" xmlns="" id="{93810D7F-616F-4DB0-BD26-662CB1BCCAA2}"/>
                  </a:ext>
                </a:extLst>
              </p:cNvPr>
              <p:cNvSpPr/>
              <p:nvPr/>
            </p:nvSpPr>
            <p:spPr>
              <a:xfrm>
                <a:off x="2544257" y="242027"/>
                <a:ext cx="184731"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solidFill>
                    <a:srgbClr val="222222"/>
                  </a:solidFill>
                  <a:effectLst>
                    <a:outerShdw blurRad="50800" dist="38100" algn="l" rotWithShape="0">
                      <a:prstClr val="black">
                        <a:alpha val="40000"/>
                      </a:prstClr>
                    </a:outerShdw>
                  </a:effectLst>
                  <a:uLnTx/>
                  <a:uFillTx/>
                  <a:latin typeface="Century Schoolbook" panose="02040604050505020304" pitchFamily="18" charset="0"/>
                  <a:ea typeface="+mn-ea"/>
                  <a:cs typeface="+mn-cs"/>
                </a:endParaRPr>
              </a:p>
            </p:txBody>
          </p:sp>
          <p:sp>
            <p:nvSpPr>
              <p:cNvPr id="6" name="TextBox 5">
                <a:extLst>
                  <a:ext uri="{FF2B5EF4-FFF2-40B4-BE49-F238E27FC236}">
                    <a16:creationId xmlns:a16="http://schemas.microsoft.com/office/drawing/2014/main" xmlns="" id="{EC094243-0C86-4871-BB7F-FE07CC1E882A}"/>
                  </a:ext>
                </a:extLst>
              </p:cNvPr>
              <p:cNvSpPr txBox="1"/>
              <p:nvPr/>
            </p:nvSpPr>
            <p:spPr>
              <a:xfrm>
                <a:off x="1057789" y="664114"/>
                <a:ext cx="490121" cy="110817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1</a:t>
                </a:r>
              </a:p>
            </p:txBody>
          </p:sp>
          <p:sp>
            <p:nvSpPr>
              <p:cNvPr id="27" name="Oval 26">
                <a:extLst>
                  <a:ext uri="{FF2B5EF4-FFF2-40B4-BE49-F238E27FC236}">
                    <a16:creationId xmlns:a16="http://schemas.microsoft.com/office/drawing/2014/main" xmlns="" id="{25EE3ABB-07FC-4A46-8E0C-A08A5D40F3E3}"/>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xmlns="" id="{DA237C89-25B6-4C2A-84FB-8B50301F719C}"/>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xmlns="" id="{78E23A7F-611E-4021-AC89-B5D0006F08D9}"/>
                  </a:ext>
                </a:extLst>
              </p:cNvPr>
              <p:cNvSpPr txBox="1"/>
              <p:nvPr/>
            </p:nvSpPr>
            <p:spPr>
              <a:xfrm>
                <a:off x="691076" y="1184456"/>
                <a:ext cx="1318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Beginning of Shift</a:t>
                </a:r>
              </a:p>
            </p:txBody>
          </p:sp>
        </p:grpSp>
        <p:sp>
          <p:nvSpPr>
            <p:cNvPr id="56" name="Rectangle 55">
              <a:extLst>
                <a:ext uri="{FF2B5EF4-FFF2-40B4-BE49-F238E27FC236}">
                  <a16:creationId xmlns:a16="http://schemas.microsoft.com/office/drawing/2014/main" xmlns="" id="{524CF931-FA37-406C-B104-84883C8FF3BE}"/>
                </a:ext>
              </a:extLst>
            </p:cNvPr>
            <p:cNvSpPr/>
            <p:nvPr/>
          </p:nvSpPr>
          <p:spPr>
            <a:xfrm>
              <a:off x="2158113" y="695874"/>
              <a:ext cx="862737"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222222"/>
                  </a:solidFill>
                  <a:latin typeface="Century Gothic" panose="020B0502020202020204" pitchFamily="34" charset="0"/>
                </a:rPr>
                <a:t>Injury</a:t>
              </a:r>
              <a:endPar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endParaRPr>
            </a:p>
          </p:txBody>
        </p:sp>
      </p:grpSp>
      <p:grpSp>
        <p:nvGrpSpPr>
          <p:cNvPr id="3" name="Group 2">
            <a:extLst>
              <a:ext uri="{FF2B5EF4-FFF2-40B4-BE49-F238E27FC236}">
                <a16:creationId xmlns:a16="http://schemas.microsoft.com/office/drawing/2014/main" xmlns="" id="{F5C1581F-5880-43BC-A228-05277626D3C9}"/>
              </a:ext>
            </a:extLst>
          </p:cNvPr>
          <p:cNvGrpSpPr/>
          <p:nvPr/>
        </p:nvGrpSpPr>
        <p:grpSpPr>
          <a:xfrm>
            <a:off x="5727377" y="34254"/>
            <a:ext cx="3987437" cy="2874458"/>
            <a:chOff x="5727377" y="34254"/>
            <a:chExt cx="3987437" cy="2874458"/>
          </a:xfrm>
        </p:grpSpPr>
        <p:sp>
          <p:nvSpPr>
            <p:cNvPr id="45" name="Oval 44">
              <a:extLst>
                <a:ext uri="{FF2B5EF4-FFF2-40B4-BE49-F238E27FC236}">
                  <a16:creationId xmlns:a16="http://schemas.microsoft.com/office/drawing/2014/main" xmlns="" id="{4885A09A-5889-45D7-9D40-4BE9F351DC8C}"/>
                </a:ext>
              </a:extLst>
            </p:cNvPr>
            <p:cNvSpPr/>
            <p:nvPr/>
          </p:nvSpPr>
          <p:spPr>
            <a:xfrm>
              <a:off x="6077867" y="1742444"/>
              <a:ext cx="1166268" cy="1166268"/>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sp>
          <p:nvSpPr>
            <p:cNvPr id="54" name="Oval 53">
              <a:extLst>
                <a:ext uri="{FF2B5EF4-FFF2-40B4-BE49-F238E27FC236}">
                  <a16:creationId xmlns:a16="http://schemas.microsoft.com/office/drawing/2014/main" xmlns="" id="{22F07FE0-E624-4DB9-849B-2F95DD43F814}"/>
                </a:ext>
              </a:extLst>
            </p:cNvPr>
            <p:cNvSpPr/>
            <p:nvPr/>
          </p:nvSpPr>
          <p:spPr>
            <a:xfrm>
              <a:off x="7168808" y="34254"/>
              <a:ext cx="1166268" cy="1166268"/>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sp>
          <p:nvSpPr>
            <p:cNvPr id="51" name="Oval 50">
              <a:extLst>
                <a:ext uri="{FF2B5EF4-FFF2-40B4-BE49-F238E27FC236}">
                  <a16:creationId xmlns:a16="http://schemas.microsoft.com/office/drawing/2014/main" xmlns="" id="{D045DACC-DDD5-4687-84CB-6B51E68D5A6E}"/>
                </a:ext>
              </a:extLst>
            </p:cNvPr>
            <p:cNvSpPr/>
            <p:nvPr/>
          </p:nvSpPr>
          <p:spPr>
            <a:xfrm>
              <a:off x="5727377" y="376875"/>
              <a:ext cx="1661354" cy="1661354"/>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grpSp>
          <p:nvGrpSpPr>
            <p:cNvPr id="34" name="Group 33">
              <a:extLst>
                <a:ext uri="{FF2B5EF4-FFF2-40B4-BE49-F238E27FC236}">
                  <a16:creationId xmlns:a16="http://schemas.microsoft.com/office/drawing/2014/main" xmlns="" id="{0CC916F4-27B4-4D7C-8AC7-18721A31F03C}"/>
                </a:ext>
              </a:extLst>
            </p:cNvPr>
            <p:cNvGrpSpPr/>
            <p:nvPr/>
          </p:nvGrpSpPr>
          <p:grpSpPr>
            <a:xfrm>
              <a:off x="6842030" y="249005"/>
              <a:ext cx="2872784" cy="2296503"/>
              <a:chOff x="6842030" y="249005"/>
              <a:chExt cx="2872784" cy="2296503"/>
            </a:xfrm>
          </p:grpSpPr>
          <p:sp>
            <p:nvSpPr>
              <p:cNvPr id="68" name="Oval 67">
                <a:extLst>
                  <a:ext uri="{FF2B5EF4-FFF2-40B4-BE49-F238E27FC236}">
                    <a16:creationId xmlns:a16="http://schemas.microsoft.com/office/drawing/2014/main" xmlns="" id="{C13651A3-9BFA-43E6-91C6-C499F916EE5D}"/>
                  </a:ext>
                </a:extLst>
              </p:cNvPr>
              <p:cNvSpPr/>
              <p:nvPr/>
            </p:nvSpPr>
            <p:spPr>
              <a:xfrm>
                <a:off x="8103864" y="249005"/>
                <a:ext cx="1560476" cy="1560476"/>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sp>
            <p:nvSpPr>
              <p:cNvPr id="69" name="Rectangle 68">
                <a:extLst>
                  <a:ext uri="{FF2B5EF4-FFF2-40B4-BE49-F238E27FC236}">
                    <a16:creationId xmlns:a16="http://schemas.microsoft.com/office/drawing/2014/main" xmlns="" id="{FAF2A03A-25F7-4B05-A5F2-8943291DB37A}"/>
                  </a:ext>
                </a:extLst>
              </p:cNvPr>
              <p:cNvSpPr/>
              <p:nvPr/>
            </p:nvSpPr>
            <p:spPr>
              <a:xfrm>
                <a:off x="8154337" y="528113"/>
                <a:ext cx="156047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222222"/>
                    </a:solidFill>
                    <a:latin typeface="Century Gothic" panose="020B0502020202020204" pitchFamily="34" charset="0"/>
                  </a:rPr>
                  <a:t>Limited Time with Patient</a:t>
                </a:r>
                <a:endPar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endParaRPr>
              </a:p>
            </p:txBody>
          </p:sp>
          <p:sp>
            <p:nvSpPr>
              <p:cNvPr id="62" name="Oval 61">
                <a:extLst>
                  <a:ext uri="{FF2B5EF4-FFF2-40B4-BE49-F238E27FC236}">
                    <a16:creationId xmlns:a16="http://schemas.microsoft.com/office/drawing/2014/main" xmlns="" id="{C69BBF3D-3B93-4265-AB5D-DF1E33E1BF1B}"/>
                  </a:ext>
                </a:extLst>
              </p:cNvPr>
              <p:cNvSpPr/>
              <p:nvPr/>
            </p:nvSpPr>
            <p:spPr>
              <a:xfrm>
                <a:off x="7047580" y="996768"/>
                <a:ext cx="1380560" cy="1383618"/>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xmlns="" id="{6FD383AA-055B-4BB7-BE68-BFB5635D4B4E}"/>
                  </a:ext>
                </a:extLst>
              </p:cNvPr>
              <p:cNvSpPr/>
              <p:nvPr/>
            </p:nvSpPr>
            <p:spPr>
              <a:xfrm>
                <a:off x="6885261" y="831647"/>
                <a:ext cx="1713147" cy="1713861"/>
              </a:xfrm>
              <a:prstGeom prst="ellipse">
                <a:avLst/>
              </a:prstGeom>
              <a:solidFill>
                <a:srgbClr val="7258D0">
                  <a:alpha val="43922"/>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xmlns="" id="{19FE66D7-7D7F-47BE-8C48-AA5883E4F05A}"/>
                  </a:ext>
                </a:extLst>
              </p:cNvPr>
              <p:cNvSpPr txBox="1"/>
              <p:nvPr/>
            </p:nvSpPr>
            <p:spPr>
              <a:xfrm>
                <a:off x="6842030" y="1403181"/>
                <a:ext cx="1779786" cy="584775"/>
              </a:xfrm>
              <a:prstGeom prst="rect">
                <a:avLst/>
              </a:prstGeom>
              <a:noFill/>
            </p:spPr>
            <p:txBody>
              <a:bodyPr wrap="square" rtlCol="0">
                <a:spAutoFit/>
              </a:bodyPr>
              <a:lstStyle/>
              <a:p>
                <a:pPr marL="0" marR="0" lvl="0" indent="0" algn="ctr" defTabSz="163860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a:ea typeface="+mn-ea"/>
                    <a:cs typeface="+mn-cs"/>
                  </a:rPr>
                  <a:t>Not Meeting Expectations</a:t>
                </a:r>
              </a:p>
            </p:txBody>
          </p:sp>
        </p:grpSp>
        <p:sp>
          <p:nvSpPr>
            <p:cNvPr id="53" name="Rectangle 52">
              <a:extLst>
                <a:ext uri="{FF2B5EF4-FFF2-40B4-BE49-F238E27FC236}">
                  <a16:creationId xmlns:a16="http://schemas.microsoft.com/office/drawing/2014/main" xmlns="" id="{C0803DB9-BD19-43E5-A47C-FE2B7D7D3953}"/>
                </a:ext>
              </a:extLst>
            </p:cNvPr>
            <p:cNvSpPr/>
            <p:nvPr/>
          </p:nvSpPr>
          <p:spPr>
            <a:xfrm>
              <a:off x="5750586" y="762938"/>
              <a:ext cx="1552028"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222222"/>
                  </a:solidFill>
                  <a:latin typeface="Century Gothic" panose="020B0502020202020204" pitchFamily="34" charset="0"/>
                </a:rPr>
                <a:t>Lack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rPr>
                <a:t>Mentor</a:t>
              </a:r>
              <a:r>
                <a:rPr lang="en-US" sz="2000" b="1" dirty="0">
                  <a:ln/>
                  <a:solidFill>
                    <a:srgbClr val="222222"/>
                  </a:solidFill>
                  <a:latin typeface="Century Gothic" panose="020B0502020202020204" pitchFamily="34" charset="0"/>
                </a:rPr>
                <a:t>ship</a:t>
              </a:r>
              <a:endPar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endParaRPr>
            </a:p>
          </p:txBody>
        </p:sp>
        <p:sp>
          <p:nvSpPr>
            <p:cNvPr id="55" name="Rectangle 54">
              <a:extLst>
                <a:ext uri="{FF2B5EF4-FFF2-40B4-BE49-F238E27FC236}">
                  <a16:creationId xmlns:a16="http://schemas.microsoft.com/office/drawing/2014/main" xmlns="" id="{4E341681-D5F1-49E9-AC5B-7B4B5155E23A}"/>
                </a:ext>
              </a:extLst>
            </p:cNvPr>
            <p:cNvSpPr/>
            <p:nvPr/>
          </p:nvSpPr>
          <p:spPr>
            <a:xfrm>
              <a:off x="7167914" y="377508"/>
              <a:ext cx="1215144" cy="4001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rPr>
                <a:t>Stress</a:t>
              </a:r>
            </a:p>
          </p:txBody>
        </p:sp>
        <p:sp>
          <p:nvSpPr>
            <p:cNvPr id="46" name="Rectangle 45">
              <a:extLst>
                <a:ext uri="{FF2B5EF4-FFF2-40B4-BE49-F238E27FC236}">
                  <a16:creationId xmlns:a16="http://schemas.microsoft.com/office/drawing/2014/main" xmlns="" id="{C0EE5174-143E-47A0-83ED-9131872995E7}"/>
                </a:ext>
              </a:extLst>
            </p:cNvPr>
            <p:cNvSpPr/>
            <p:nvPr/>
          </p:nvSpPr>
          <p:spPr>
            <a:xfrm>
              <a:off x="6053429" y="2135387"/>
              <a:ext cx="1215144" cy="4001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rPr>
                <a:t>Fatigue</a:t>
              </a:r>
            </a:p>
          </p:txBody>
        </p:sp>
      </p:grpSp>
      <p:grpSp>
        <p:nvGrpSpPr>
          <p:cNvPr id="60" name="Group 59">
            <a:extLst>
              <a:ext uri="{FF2B5EF4-FFF2-40B4-BE49-F238E27FC236}">
                <a16:creationId xmlns:a16="http://schemas.microsoft.com/office/drawing/2014/main" xmlns="" id="{389EE9AA-2734-41BC-9D25-002D881F769F}"/>
              </a:ext>
            </a:extLst>
          </p:cNvPr>
          <p:cNvGrpSpPr/>
          <p:nvPr/>
        </p:nvGrpSpPr>
        <p:grpSpPr>
          <a:xfrm>
            <a:off x="2273132" y="3056158"/>
            <a:ext cx="4185892" cy="3753715"/>
            <a:chOff x="2273132" y="3056158"/>
            <a:chExt cx="4185892" cy="3753715"/>
          </a:xfrm>
        </p:grpSpPr>
        <p:grpSp>
          <p:nvGrpSpPr>
            <p:cNvPr id="41" name="Group 40">
              <a:extLst>
                <a:ext uri="{FF2B5EF4-FFF2-40B4-BE49-F238E27FC236}">
                  <a16:creationId xmlns:a16="http://schemas.microsoft.com/office/drawing/2014/main" xmlns="" id="{3D4BB159-CA05-4942-A8F1-1936E98E6B13}"/>
                </a:ext>
              </a:extLst>
            </p:cNvPr>
            <p:cNvGrpSpPr/>
            <p:nvPr/>
          </p:nvGrpSpPr>
          <p:grpSpPr>
            <a:xfrm>
              <a:off x="2273132" y="3056158"/>
              <a:ext cx="4185892" cy="3753715"/>
              <a:chOff x="2273132" y="3056158"/>
              <a:chExt cx="4185892" cy="3753715"/>
            </a:xfrm>
          </p:grpSpPr>
          <p:pic>
            <p:nvPicPr>
              <p:cNvPr id="8" name="Picture 7" descr="A close up of text on a white background&#10;&#10;Description automatically generated">
                <a:extLst>
                  <a:ext uri="{FF2B5EF4-FFF2-40B4-BE49-F238E27FC236}">
                    <a16:creationId xmlns:a16="http://schemas.microsoft.com/office/drawing/2014/main" xmlns="" id="{5CF89E8C-5FC9-4CF4-B01D-3C5ADB954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905" t="28406" r="17465" b="18856"/>
              <a:stretch/>
            </p:blipFill>
            <p:spPr>
              <a:xfrm>
                <a:off x="2724328" y="3397970"/>
                <a:ext cx="1722535" cy="1678054"/>
              </a:xfrm>
              <a:prstGeom prst="ellipse">
                <a:avLst/>
              </a:prstGeom>
              <a:ln>
                <a:solidFill>
                  <a:srgbClr val="7030A0"/>
                </a:solidFill>
              </a:ln>
            </p:spPr>
          </p:pic>
          <p:sp>
            <p:nvSpPr>
              <p:cNvPr id="57" name="Oval 56">
                <a:extLst>
                  <a:ext uri="{FF2B5EF4-FFF2-40B4-BE49-F238E27FC236}">
                    <a16:creationId xmlns:a16="http://schemas.microsoft.com/office/drawing/2014/main" xmlns="" id="{310F3360-4F33-4111-82B2-411E8FB5EC05}"/>
                  </a:ext>
                </a:extLst>
              </p:cNvPr>
              <p:cNvSpPr/>
              <p:nvPr/>
            </p:nvSpPr>
            <p:spPr>
              <a:xfrm>
                <a:off x="3712644" y="3056158"/>
                <a:ext cx="1633247" cy="1633247"/>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400" dirty="0">
                  <a:ln w="0"/>
                  <a:solidFill>
                    <a:schemeClr val="tx1"/>
                  </a:solidFill>
                  <a:effectLst>
                    <a:outerShdw blurRad="38100" dist="19050" dir="2700000" algn="tl" rotWithShape="0">
                      <a:schemeClr val="dk1">
                        <a:alpha val="40000"/>
                      </a:schemeClr>
                    </a:outerShdw>
                  </a:effectLst>
                </a:endParaRPr>
              </a:p>
            </p:txBody>
          </p:sp>
          <p:sp>
            <p:nvSpPr>
              <p:cNvPr id="58" name="Rectangle 57">
                <a:extLst>
                  <a:ext uri="{FF2B5EF4-FFF2-40B4-BE49-F238E27FC236}">
                    <a16:creationId xmlns:a16="http://schemas.microsoft.com/office/drawing/2014/main" xmlns="" id="{7DEB4D5F-4509-4188-B92D-BC7B70FAFE21}"/>
                  </a:ext>
                </a:extLst>
              </p:cNvPr>
              <p:cNvSpPr/>
              <p:nvPr/>
            </p:nvSpPr>
            <p:spPr>
              <a:xfrm>
                <a:off x="4245907" y="3075809"/>
                <a:ext cx="501898"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a:ln/>
                    <a:effectLst>
                      <a:outerShdw blurRad="50800" dist="38100" algn="l" rotWithShape="0">
                        <a:prstClr val="black">
                          <a:alpha val="40000"/>
                        </a:prstClr>
                      </a:outerShdw>
                    </a:effectLst>
                    <a:latin typeface="Century Schoolbook" panose="02040604050505020304" pitchFamily="18" charset="0"/>
                  </a:rPr>
                  <a:t>!</a:t>
                </a:r>
              </a:p>
            </p:txBody>
          </p:sp>
          <p:pic>
            <p:nvPicPr>
              <p:cNvPr id="12" name="Picture 11" descr="A picture containing person, indoor, clothing, man&#10;&#10;Description automatically generated">
                <a:extLst>
                  <a:ext uri="{FF2B5EF4-FFF2-40B4-BE49-F238E27FC236}">
                    <a16:creationId xmlns:a16="http://schemas.microsoft.com/office/drawing/2014/main" xmlns="" id="{C32C790B-262E-412F-84FC-71922AC73D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11" t="32256" r="23109" b="2983"/>
              <a:stretch/>
            </p:blipFill>
            <p:spPr>
              <a:xfrm rot="5400000">
                <a:off x="4683099" y="4147448"/>
                <a:ext cx="1734951" cy="1816899"/>
              </a:xfrm>
              <a:prstGeom prst="ellipse">
                <a:avLst/>
              </a:prstGeom>
            </p:spPr>
          </p:pic>
          <p:pic>
            <p:nvPicPr>
              <p:cNvPr id="10" name="Picture 9" descr="A picture containing indoor, floor, kitchen, food&#10;&#10;Description automatically generated">
                <a:extLst>
                  <a:ext uri="{FF2B5EF4-FFF2-40B4-BE49-F238E27FC236}">
                    <a16:creationId xmlns:a16="http://schemas.microsoft.com/office/drawing/2014/main" xmlns="" id="{6499EC53-2F6C-4C39-81D8-D14A24A76951}"/>
                  </a:ext>
                </a:extLst>
              </p:cNvPr>
              <p:cNvPicPr>
                <a:picLocks noChangeAspect="1"/>
              </p:cNvPicPr>
              <p:nvPr/>
            </p:nvPicPr>
            <p:blipFill rotWithShape="1">
              <a:blip r:embed="rId6">
                <a:extLst>
                  <a:ext uri="{28A0092B-C50C-407E-A947-70E740481C1C}">
                    <a14:useLocalDpi xmlns:a14="http://schemas.microsoft.com/office/drawing/2010/main" val="0"/>
                  </a:ext>
                </a:extLst>
              </a:blip>
              <a:srcRect l="46073" t="26748" r="24711" b="26482"/>
              <a:stretch/>
            </p:blipFill>
            <p:spPr>
              <a:xfrm>
                <a:off x="2273132" y="4755096"/>
                <a:ext cx="2015927" cy="2054777"/>
              </a:xfrm>
              <a:prstGeom prst="ellipse">
                <a:avLst/>
              </a:prstGeom>
            </p:spPr>
          </p:pic>
          <p:grpSp>
            <p:nvGrpSpPr>
              <p:cNvPr id="15" name="Group 14">
                <a:extLst>
                  <a:ext uri="{FF2B5EF4-FFF2-40B4-BE49-F238E27FC236}">
                    <a16:creationId xmlns:a16="http://schemas.microsoft.com/office/drawing/2014/main" xmlns="" id="{26CB64DE-0655-4477-A793-3996E9F87368}"/>
                  </a:ext>
                </a:extLst>
              </p:cNvPr>
              <p:cNvGrpSpPr/>
              <p:nvPr/>
            </p:nvGrpSpPr>
            <p:grpSpPr>
              <a:xfrm>
                <a:off x="3648027" y="4335868"/>
                <a:ext cx="1839571" cy="1893006"/>
                <a:chOff x="2796604" y="3647163"/>
                <a:chExt cx="1839571" cy="1893006"/>
              </a:xfrm>
            </p:grpSpPr>
            <p:sp>
              <p:nvSpPr>
                <p:cNvPr id="35" name="Oval 34">
                  <a:extLst>
                    <a:ext uri="{FF2B5EF4-FFF2-40B4-BE49-F238E27FC236}">
                      <a16:creationId xmlns:a16="http://schemas.microsoft.com/office/drawing/2014/main" xmlns="" id="{86672A08-67F5-455B-A453-49B5054A5883}"/>
                    </a:ext>
                  </a:extLst>
                </p:cNvPr>
                <p:cNvSpPr/>
                <p:nvPr/>
              </p:nvSpPr>
              <p:spPr>
                <a:xfrm>
                  <a:off x="2796604" y="3647163"/>
                  <a:ext cx="1839571" cy="1893006"/>
                </a:xfrm>
                <a:prstGeom prst="ellipse">
                  <a:avLst/>
                </a:prstGeom>
                <a:solidFill>
                  <a:srgbClr val="7258D0">
                    <a:alpha val="43922"/>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6" name="Oval 35">
                  <a:extLst>
                    <a:ext uri="{FF2B5EF4-FFF2-40B4-BE49-F238E27FC236}">
                      <a16:creationId xmlns:a16="http://schemas.microsoft.com/office/drawing/2014/main" xmlns="" id="{A24A5E02-DAB1-4124-A6DD-63CAD78DDDEB}"/>
                    </a:ext>
                  </a:extLst>
                </p:cNvPr>
                <p:cNvSpPr/>
                <p:nvPr/>
              </p:nvSpPr>
              <p:spPr>
                <a:xfrm>
                  <a:off x="2964588" y="3849378"/>
                  <a:ext cx="1513218" cy="1516570"/>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xmlns="" id="{8CF235F9-286D-448A-BB6C-0DB68BDF5495}"/>
                    </a:ext>
                  </a:extLst>
                </p:cNvPr>
                <p:cNvSpPr/>
                <p:nvPr/>
              </p:nvSpPr>
              <p:spPr>
                <a:xfrm>
                  <a:off x="2899765" y="4055057"/>
                  <a:ext cx="163324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a:ea typeface="+mn-ea"/>
                      <a:cs typeface="+mn-cs"/>
                    </a:rPr>
                    <a:t>Hunting for Supplies, Isolation, Alarms</a:t>
                  </a:r>
                </a:p>
              </p:txBody>
            </p:sp>
          </p:grpSp>
          <p:cxnSp>
            <p:nvCxnSpPr>
              <p:cNvPr id="17" name="Connector: Elbow 16">
                <a:extLst>
                  <a:ext uri="{FF2B5EF4-FFF2-40B4-BE49-F238E27FC236}">
                    <a16:creationId xmlns:a16="http://schemas.microsoft.com/office/drawing/2014/main" xmlns="" id="{17A6C099-61B5-4619-AA35-411DD3A14800}"/>
                  </a:ext>
                </a:extLst>
              </p:cNvPr>
              <p:cNvCxnSpPr>
                <a:cxnSpLocks/>
              </p:cNvCxnSpPr>
              <p:nvPr/>
            </p:nvCxnSpPr>
            <p:spPr>
              <a:xfrm rot="5400000">
                <a:off x="3030080" y="4138087"/>
                <a:ext cx="844684" cy="257954"/>
              </a:xfrm>
              <a:prstGeom prst="bentConnector3">
                <a:avLst>
                  <a:gd name="adj1" fmla="val 11052"/>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Star: 5 Points 38">
                <a:extLst>
                  <a:ext uri="{FF2B5EF4-FFF2-40B4-BE49-F238E27FC236}">
                    <a16:creationId xmlns:a16="http://schemas.microsoft.com/office/drawing/2014/main" xmlns="" id="{684EDC8C-18A4-4697-918B-877794656283}"/>
                  </a:ext>
                </a:extLst>
              </p:cNvPr>
              <p:cNvSpPr/>
              <p:nvPr/>
            </p:nvSpPr>
            <p:spPr>
              <a:xfrm>
                <a:off x="3200400" y="3505200"/>
                <a:ext cx="268873"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tar: 5 Points 66">
                <a:extLst>
                  <a:ext uri="{FF2B5EF4-FFF2-40B4-BE49-F238E27FC236}">
                    <a16:creationId xmlns:a16="http://schemas.microsoft.com/office/drawing/2014/main" xmlns="" id="{8579F5E9-7B99-42BB-B9A5-C3798E5CAF70}"/>
                  </a:ext>
                </a:extLst>
              </p:cNvPr>
              <p:cNvSpPr/>
              <p:nvPr/>
            </p:nvSpPr>
            <p:spPr>
              <a:xfrm>
                <a:off x="3370725" y="4353489"/>
                <a:ext cx="135595" cy="11528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xmlns="" id="{69A887B2-4CF6-4742-B20D-6C8340AA10E4}"/>
                </a:ext>
              </a:extLst>
            </p:cNvPr>
            <p:cNvSpPr txBox="1"/>
            <p:nvPr/>
          </p:nvSpPr>
          <p:spPr>
            <a:xfrm rot="18513542">
              <a:off x="5369218" y="4471794"/>
              <a:ext cx="1712120" cy="276999"/>
            </a:xfrm>
            <a:prstGeom prst="rect">
              <a:avLst/>
            </a:prstGeom>
            <a:noFill/>
          </p:spPr>
          <p:txBody>
            <a:bodyPr wrap="square" rtlCol="0">
              <a:spAutoFit/>
            </a:bodyPr>
            <a:lstStyle/>
            <a:p>
              <a:r>
                <a:rPr lang="en-US" sz="1200" b="1" dirty="0">
                  <a:solidFill>
                    <a:schemeClr val="accent5">
                      <a:lumMod val="60000"/>
                      <a:lumOff val="40000"/>
                    </a:schemeClr>
                  </a:solidFill>
                  <a:latin typeface="Arial Narrow" panose="020B0606020202030204" pitchFamily="34" charset="0"/>
                </a:rPr>
                <a:t>10,000</a:t>
              </a:r>
            </a:p>
          </p:txBody>
        </p:sp>
      </p:grpSp>
    </p:spTree>
    <p:extLst>
      <p:ext uri="{BB962C8B-B14F-4D97-AF65-F5344CB8AC3E}">
        <p14:creationId xmlns:p14="http://schemas.microsoft.com/office/powerpoint/2010/main" val="97182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floor, wall, ceiling&#10;&#10;Description automatically generated">
            <a:extLst>
              <a:ext uri="{FF2B5EF4-FFF2-40B4-BE49-F238E27FC236}">
                <a16:creationId xmlns:a16="http://schemas.microsoft.com/office/drawing/2014/main" xmlns="" id="{6D967D01-92DE-436D-972F-4A4D4D573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5715"/>
            <a:ext cx="7162800" cy="10744200"/>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569660"/>
          </a:xfrm>
          <a:prstGeom prst="rect">
            <a:avLst/>
          </a:prstGeom>
          <a:noFill/>
        </p:spPr>
        <p:txBody>
          <a:bodyPr wrap="square" rtlCol="0">
            <a:spAutoFit/>
          </a:bodyPr>
          <a:lstStyle/>
          <a:p>
            <a:r>
              <a:rPr lang="en-US" sz="3200" b="1" dirty="0">
                <a:solidFill>
                  <a:schemeClr val="tx2"/>
                </a:solidFill>
              </a:rPr>
              <a:t>Protecting Staff from Injury</a:t>
            </a:r>
          </a:p>
        </p:txBody>
      </p:sp>
      <p:sp>
        <p:nvSpPr>
          <p:cNvPr id="5" name="TextBox 4">
            <a:extLst>
              <a:ext uri="{FF2B5EF4-FFF2-40B4-BE49-F238E27FC236}">
                <a16:creationId xmlns:a16="http://schemas.microsoft.com/office/drawing/2014/main" xmlns="" id="{3726E7C6-988E-4069-8FAE-50B5A997303C}"/>
              </a:ext>
            </a:extLst>
          </p:cNvPr>
          <p:cNvSpPr txBox="1"/>
          <p:nvPr/>
        </p:nvSpPr>
        <p:spPr>
          <a:xfrm>
            <a:off x="256243" y="3276600"/>
            <a:ext cx="2944157" cy="646331"/>
          </a:xfrm>
          <a:prstGeom prst="rect">
            <a:avLst/>
          </a:prstGeom>
          <a:noFill/>
        </p:spPr>
        <p:txBody>
          <a:bodyPr wrap="square" rtlCol="0">
            <a:spAutoFit/>
          </a:bodyPr>
          <a:lstStyle/>
          <a:p>
            <a:r>
              <a:rPr lang="en-US" dirty="0"/>
              <a:t>Patient Lifts</a:t>
            </a:r>
          </a:p>
          <a:p>
            <a:endParaRPr lang="en-US" dirty="0"/>
          </a:p>
        </p:txBody>
      </p:sp>
      <p:grpSp>
        <p:nvGrpSpPr>
          <p:cNvPr id="7" name="Group 6">
            <a:extLst>
              <a:ext uri="{FF2B5EF4-FFF2-40B4-BE49-F238E27FC236}">
                <a16:creationId xmlns:a16="http://schemas.microsoft.com/office/drawing/2014/main" xmlns="" id="{68743DF4-6F87-4EEC-BA62-4572485DDF7C}"/>
              </a:ext>
            </a:extLst>
          </p:cNvPr>
          <p:cNvGrpSpPr/>
          <p:nvPr/>
        </p:nvGrpSpPr>
        <p:grpSpPr>
          <a:xfrm>
            <a:off x="0" y="5638800"/>
            <a:ext cx="3352800" cy="1219200"/>
            <a:chOff x="0" y="5638800"/>
            <a:chExt cx="3352800" cy="1219200"/>
          </a:xfrm>
        </p:grpSpPr>
        <p:sp>
          <p:nvSpPr>
            <p:cNvPr id="8" name="Rectangle 7">
              <a:extLst>
                <a:ext uri="{FF2B5EF4-FFF2-40B4-BE49-F238E27FC236}">
                  <a16:creationId xmlns:a16="http://schemas.microsoft.com/office/drawing/2014/main" xmlns="" id="{D8078D50-E07C-4008-B3D2-01A652B910AF}"/>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1FBE1C0-5A76-47A0-8454-9154CDD3E7BD}"/>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1" name="Oval 10">
              <a:extLst>
                <a:ext uri="{FF2B5EF4-FFF2-40B4-BE49-F238E27FC236}">
                  <a16:creationId xmlns:a16="http://schemas.microsoft.com/office/drawing/2014/main" xmlns="" id="{41895461-24DF-403D-80FA-6190E031E92D}"/>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TextBox 11">
              <a:extLst>
                <a:ext uri="{FF2B5EF4-FFF2-40B4-BE49-F238E27FC236}">
                  <a16:creationId xmlns:a16="http://schemas.microsoft.com/office/drawing/2014/main" xmlns="" id="{0AB1ACFE-EEF9-4C0D-9BE3-13012EB4BCAF}"/>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Reduce work-related injuries to caregivers</a:t>
              </a:r>
            </a:p>
          </p:txBody>
        </p:sp>
      </p:grpSp>
      <p:sp>
        <p:nvSpPr>
          <p:cNvPr id="2" name="TextBox 1">
            <a:extLst>
              <a:ext uri="{FF2B5EF4-FFF2-40B4-BE49-F238E27FC236}">
                <a16:creationId xmlns:a16="http://schemas.microsoft.com/office/drawing/2014/main" xmlns="" id="{D3651DE3-DB1B-47D0-9F66-1D95B85468E9}"/>
              </a:ext>
            </a:extLst>
          </p:cNvPr>
          <p:cNvSpPr txBox="1"/>
          <p:nvPr/>
        </p:nvSpPr>
        <p:spPr>
          <a:xfrm>
            <a:off x="124757" y="6106350"/>
            <a:ext cx="762000" cy="276999"/>
          </a:xfrm>
          <a:prstGeom prst="rect">
            <a:avLst/>
          </a:prstGeom>
          <a:noFill/>
        </p:spPr>
        <p:txBody>
          <a:bodyPr wrap="square" rtlCol="0">
            <a:spAutoFit/>
          </a:bodyPr>
          <a:lstStyle/>
          <a:p>
            <a:r>
              <a:rPr lang="en-US" sz="1200" dirty="0">
                <a:solidFill>
                  <a:schemeClr val="bg1"/>
                </a:solidFill>
              </a:rPr>
              <a:t>10</a:t>
            </a:r>
          </a:p>
        </p:txBody>
      </p:sp>
    </p:spTree>
    <p:extLst>
      <p:ext uri="{BB962C8B-B14F-4D97-AF65-F5344CB8AC3E}">
        <p14:creationId xmlns:p14="http://schemas.microsoft.com/office/powerpoint/2010/main" val="1054010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39DEA08B-28BC-47A8-BEF0-EE967C01D6AC}"/>
              </a:ext>
            </a:extLst>
          </p:cNvPr>
          <p:cNvPicPr>
            <a:picLocks noChangeAspect="1"/>
          </p:cNvPicPr>
          <p:nvPr/>
        </p:nvPicPr>
        <p:blipFill rotWithShape="1">
          <a:blip r:embed="rId3"/>
          <a:srcRect l="15625" t="33786" r="16875" b="19611"/>
          <a:stretch/>
        </p:blipFill>
        <p:spPr>
          <a:xfrm>
            <a:off x="419100" y="2335112"/>
            <a:ext cx="11353800" cy="4205111"/>
          </a:xfrm>
          <a:prstGeom prst="rect">
            <a:avLst/>
          </a:prstGeom>
        </p:spPr>
      </p:pic>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1569660"/>
          </a:xfrm>
          <a:prstGeom prst="rect">
            <a:avLst/>
          </a:prstGeom>
          <a:noFill/>
        </p:spPr>
        <p:txBody>
          <a:bodyPr wrap="square" rtlCol="0">
            <a:spAutoFit/>
          </a:bodyPr>
          <a:lstStyle/>
          <a:p>
            <a:r>
              <a:rPr lang="en-US" sz="3200" b="1" dirty="0">
                <a:solidFill>
                  <a:schemeClr val="tx2"/>
                </a:solidFill>
              </a:rPr>
              <a:t>Robotic Delivery Systems</a:t>
            </a:r>
          </a:p>
        </p:txBody>
      </p:sp>
      <p:sp>
        <p:nvSpPr>
          <p:cNvPr id="7" name="TextBox 6">
            <a:extLst>
              <a:ext uri="{FF2B5EF4-FFF2-40B4-BE49-F238E27FC236}">
                <a16:creationId xmlns:a16="http://schemas.microsoft.com/office/drawing/2014/main" xmlns="" id="{8A3AC30B-EFF2-4CEE-BE38-996D7E2B5478}"/>
              </a:ext>
            </a:extLst>
          </p:cNvPr>
          <p:cNvSpPr txBox="1"/>
          <p:nvPr/>
        </p:nvSpPr>
        <p:spPr>
          <a:xfrm>
            <a:off x="8077200" y="1218584"/>
            <a:ext cx="3695700" cy="923330"/>
          </a:xfrm>
          <a:prstGeom prst="rect">
            <a:avLst/>
          </a:prstGeom>
          <a:noFill/>
        </p:spPr>
        <p:txBody>
          <a:bodyPr wrap="square" rtlCol="0">
            <a:spAutoFit/>
          </a:bodyPr>
          <a:lstStyle/>
          <a:p>
            <a:pPr algn="r"/>
            <a:r>
              <a:rPr lang="en-US" dirty="0"/>
              <a:t>AGVs can enable caregivers to spend more time with their patient</a:t>
            </a:r>
          </a:p>
          <a:p>
            <a:endParaRPr lang="en-US" dirty="0"/>
          </a:p>
        </p:txBody>
      </p:sp>
      <p:grpSp>
        <p:nvGrpSpPr>
          <p:cNvPr id="8" name="Group 7">
            <a:extLst>
              <a:ext uri="{FF2B5EF4-FFF2-40B4-BE49-F238E27FC236}">
                <a16:creationId xmlns:a16="http://schemas.microsoft.com/office/drawing/2014/main" xmlns="" id="{4D16E3AB-01AA-49E4-98D4-E90708F534B5}"/>
              </a:ext>
            </a:extLst>
          </p:cNvPr>
          <p:cNvGrpSpPr/>
          <p:nvPr/>
        </p:nvGrpSpPr>
        <p:grpSpPr>
          <a:xfrm>
            <a:off x="8420100" y="2335112"/>
            <a:ext cx="3352800" cy="1219200"/>
            <a:chOff x="0" y="5638800"/>
            <a:chExt cx="3352800" cy="1219200"/>
          </a:xfrm>
        </p:grpSpPr>
        <p:sp>
          <p:nvSpPr>
            <p:cNvPr id="9" name="Rectangle 8">
              <a:extLst>
                <a:ext uri="{FF2B5EF4-FFF2-40B4-BE49-F238E27FC236}">
                  <a16:creationId xmlns:a16="http://schemas.microsoft.com/office/drawing/2014/main" xmlns="" id="{49AE7721-E6BA-40ED-A154-4D822D6894A1}"/>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DDB160AE-E6FB-44EA-8199-71103D7C4719}"/>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1" name="Oval 10">
              <a:extLst>
                <a:ext uri="{FF2B5EF4-FFF2-40B4-BE49-F238E27FC236}">
                  <a16:creationId xmlns:a16="http://schemas.microsoft.com/office/drawing/2014/main" xmlns="" id="{E06E2DD4-EB0D-4548-A961-4F8516091126}"/>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TextBox 11">
              <a:extLst>
                <a:ext uri="{FF2B5EF4-FFF2-40B4-BE49-F238E27FC236}">
                  <a16:creationId xmlns:a16="http://schemas.microsoft.com/office/drawing/2014/main" xmlns="" id="{4D957B03-5EDD-48B8-98AE-FDC17AE77C33}"/>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Enable nurses to focus on the joy of patient care</a:t>
              </a:r>
            </a:p>
          </p:txBody>
        </p:sp>
      </p:grpSp>
      <p:sp>
        <p:nvSpPr>
          <p:cNvPr id="13" name="TextBox 12">
            <a:extLst>
              <a:ext uri="{FF2B5EF4-FFF2-40B4-BE49-F238E27FC236}">
                <a16:creationId xmlns:a16="http://schemas.microsoft.com/office/drawing/2014/main" xmlns="" id="{6EFC29F5-395C-40BC-93CB-7B6FDC0BDEE2}"/>
              </a:ext>
            </a:extLst>
          </p:cNvPr>
          <p:cNvSpPr txBox="1"/>
          <p:nvPr/>
        </p:nvSpPr>
        <p:spPr>
          <a:xfrm>
            <a:off x="8544857" y="2802662"/>
            <a:ext cx="762000" cy="276999"/>
          </a:xfrm>
          <a:prstGeom prst="rect">
            <a:avLst/>
          </a:prstGeom>
          <a:noFill/>
        </p:spPr>
        <p:txBody>
          <a:bodyPr wrap="square" rtlCol="0">
            <a:spAutoFit/>
          </a:bodyPr>
          <a:lstStyle/>
          <a:p>
            <a:r>
              <a:rPr lang="en-US" sz="1200" dirty="0">
                <a:solidFill>
                  <a:schemeClr val="bg1"/>
                </a:solidFill>
              </a:rPr>
              <a:t>11</a:t>
            </a:r>
          </a:p>
        </p:txBody>
      </p:sp>
    </p:spTree>
    <p:extLst>
      <p:ext uri="{BB962C8B-B14F-4D97-AF65-F5344CB8AC3E}">
        <p14:creationId xmlns:p14="http://schemas.microsoft.com/office/powerpoint/2010/main" val="521340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eople that are standing in a room&#10;&#10;Description automatically generated">
            <a:extLst>
              <a:ext uri="{FF2B5EF4-FFF2-40B4-BE49-F238E27FC236}">
                <a16:creationId xmlns:a16="http://schemas.microsoft.com/office/drawing/2014/main" xmlns="" id="{AA1AA543-65D0-4698-8EAF-D3BA9F7C0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0"/>
            <a:ext cx="10291020" cy="6858000"/>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2" y="457200"/>
            <a:ext cx="2867957" cy="584775"/>
          </a:xfrm>
          <a:prstGeom prst="rect">
            <a:avLst/>
          </a:prstGeom>
          <a:noFill/>
        </p:spPr>
        <p:txBody>
          <a:bodyPr wrap="square" rtlCol="0">
            <a:spAutoFit/>
          </a:bodyPr>
          <a:lstStyle/>
          <a:p>
            <a:r>
              <a:rPr lang="en-US" sz="3200" b="1" dirty="0">
                <a:solidFill>
                  <a:schemeClr val="tx2"/>
                </a:solidFill>
              </a:rPr>
              <a:t>Education</a:t>
            </a:r>
          </a:p>
        </p:txBody>
      </p:sp>
      <p:sp>
        <p:nvSpPr>
          <p:cNvPr id="8" name="TextBox 7">
            <a:extLst>
              <a:ext uri="{FF2B5EF4-FFF2-40B4-BE49-F238E27FC236}">
                <a16:creationId xmlns:a16="http://schemas.microsoft.com/office/drawing/2014/main" xmlns="" id="{1DE48992-85DA-439D-B8C5-EDCBF5A9FBF8}"/>
              </a:ext>
            </a:extLst>
          </p:cNvPr>
          <p:cNvSpPr txBox="1"/>
          <p:nvPr/>
        </p:nvSpPr>
        <p:spPr>
          <a:xfrm>
            <a:off x="256242" y="2140058"/>
            <a:ext cx="3020357" cy="1200329"/>
          </a:xfrm>
          <a:prstGeom prst="rect">
            <a:avLst/>
          </a:prstGeom>
          <a:noFill/>
        </p:spPr>
        <p:txBody>
          <a:bodyPr wrap="square" rtlCol="0">
            <a:spAutoFit/>
          </a:bodyPr>
          <a:lstStyle/>
          <a:p>
            <a:r>
              <a:rPr lang="en-US" dirty="0"/>
              <a:t>Simulation &amp; Remote Classrooms</a:t>
            </a:r>
          </a:p>
          <a:p>
            <a:endParaRPr lang="en-US" dirty="0"/>
          </a:p>
          <a:p>
            <a:endParaRPr lang="en-US" dirty="0"/>
          </a:p>
        </p:txBody>
      </p:sp>
      <p:grpSp>
        <p:nvGrpSpPr>
          <p:cNvPr id="13" name="Group 12">
            <a:extLst>
              <a:ext uri="{FF2B5EF4-FFF2-40B4-BE49-F238E27FC236}">
                <a16:creationId xmlns:a16="http://schemas.microsoft.com/office/drawing/2014/main" xmlns="" id="{677ACE71-B522-4A17-BD52-7F587A4E7CD1}"/>
              </a:ext>
            </a:extLst>
          </p:cNvPr>
          <p:cNvGrpSpPr/>
          <p:nvPr/>
        </p:nvGrpSpPr>
        <p:grpSpPr>
          <a:xfrm>
            <a:off x="0" y="5638800"/>
            <a:ext cx="3352800" cy="1219200"/>
            <a:chOff x="0" y="5638800"/>
            <a:chExt cx="3352800" cy="1219200"/>
          </a:xfrm>
        </p:grpSpPr>
        <p:sp>
          <p:nvSpPr>
            <p:cNvPr id="14" name="Rectangle 13">
              <a:extLst>
                <a:ext uri="{FF2B5EF4-FFF2-40B4-BE49-F238E27FC236}">
                  <a16:creationId xmlns:a16="http://schemas.microsoft.com/office/drawing/2014/main" xmlns="" id="{F194168B-4CE0-42C0-8418-579BD93B598B}"/>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06BC72AC-EACA-47A5-8F79-D631E31B7481}"/>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6" name="Oval 15">
              <a:extLst>
                <a:ext uri="{FF2B5EF4-FFF2-40B4-BE49-F238E27FC236}">
                  <a16:creationId xmlns:a16="http://schemas.microsoft.com/office/drawing/2014/main" xmlns="" id="{58D901E2-502E-4CE6-AD0D-B438AF5E92D1}"/>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xmlns="" id="{654FBEDC-7A11-42CC-8F20-6AB19F20F83B}"/>
                </a:ext>
              </a:extLst>
            </p:cNvPr>
            <p:cNvSpPr txBox="1"/>
            <p:nvPr/>
          </p:nvSpPr>
          <p:spPr>
            <a:xfrm>
              <a:off x="505757" y="6081300"/>
              <a:ext cx="2847043" cy="584775"/>
            </a:xfrm>
            <a:prstGeom prst="rect">
              <a:avLst/>
            </a:prstGeom>
            <a:noFill/>
          </p:spPr>
          <p:txBody>
            <a:bodyPr wrap="square" rtlCol="0">
              <a:spAutoFit/>
            </a:bodyPr>
            <a:lstStyle/>
            <a:p>
              <a:r>
                <a:rPr lang="en-US" sz="1600" dirty="0">
                  <a:solidFill>
                    <a:schemeClr val="bg1"/>
                  </a:solidFill>
                </a:rPr>
                <a:t>Employ simulation as a training tool</a:t>
              </a:r>
            </a:p>
          </p:txBody>
        </p:sp>
      </p:grpSp>
      <p:sp>
        <p:nvSpPr>
          <p:cNvPr id="18" name="TextBox 17">
            <a:extLst>
              <a:ext uri="{FF2B5EF4-FFF2-40B4-BE49-F238E27FC236}">
                <a16:creationId xmlns:a16="http://schemas.microsoft.com/office/drawing/2014/main" xmlns="" id="{E6CFA373-B3ED-4FD0-AAAE-405F57669F6C}"/>
              </a:ext>
            </a:extLst>
          </p:cNvPr>
          <p:cNvSpPr txBox="1"/>
          <p:nvPr/>
        </p:nvSpPr>
        <p:spPr>
          <a:xfrm>
            <a:off x="124757" y="6106350"/>
            <a:ext cx="762000" cy="276999"/>
          </a:xfrm>
          <a:prstGeom prst="rect">
            <a:avLst/>
          </a:prstGeom>
          <a:noFill/>
        </p:spPr>
        <p:txBody>
          <a:bodyPr wrap="square" rtlCol="0">
            <a:spAutoFit/>
          </a:bodyPr>
          <a:lstStyle/>
          <a:p>
            <a:r>
              <a:rPr lang="en-US" sz="1200" dirty="0">
                <a:solidFill>
                  <a:schemeClr val="bg1"/>
                </a:solidFill>
              </a:rPr>
              <a:t>12</a:t>
            </a:r>
          </a:p>
        </p:txBody>
      </p:sp>
      <p:pic>
        <p:nvPicPr>
          <p:cNvPr id="4" name="Picture 3" descr="A large room&#10;&#10;Description automatically generated">
            <a:extLst>
              <a:ext uri="{FF2B5EF4-FFF2-40B4-BE49-F238E27FC236}">
                <a16:creationId xmlns:a16="http://schemas.microsoft.com/office/drawing/2014/main" xmlns="" id="{856CD1F3-5A13-40CE-9D47-05A30916C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 y="3200400"/>
            <a:ext cx="3343324" cy="2269803"/>
          </a:xfrm>
          <a:prstGeom prst="rect">
            <a:avLst/>
          </a:prstGeom>
        </p:spPr>
      </p:pic>
    </p:spTree>
    <p:extLst>
      <p:ext uri="{BB962C8B-B14F-4D97-AF65-F5344CB8AC3E}">
        <p14:creationId xmlns:p14="http://schemas.microsoft.com/office/powerpoint/2010/main" val="1867160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2" y="457200"/>
            <a:ext cx="2867957" cy="1077218"/>
          </a:xfrm>
          <a:prstGeom prst="rect">
            <a:avLst/>
          </a:prstGeom>
          <a:noFill/>
        </p:spPr>
        <p:txBody>
          <a:bodyPr wrap="square" rtlCol="0">
            <a:spAutoFit/>
          </a:bodyPr>
          <a:lstStyle/>
          <a:p>
            <a:r>
              <a:rPr lang="en-US" sz="3200" b="1" dirty="0">
                <a:solidFill>
                  <a:schemeClr val="tx2"/>
                </a:solidFill>
              </a:rPr>
              <a:t>Promoting Collaboration</a:t>
            </a:r>
          </a:p>
        </p:txBody>
      </p:sp>
      <p:sp>
        <p:nvSpPr>
          <p:cNvPr id="8" name="TextBox 7">
            <a:extLst>
              <a:ext uri="{FF2B5EF4-FFF2-40B4-BE49-F238E27FC236}">
                <a16:creationId xmlns:a16="http://schemas.microsoft.com/office/drawing/2014/main" xmlns="" id="{6FDC0F8E-766B-4F22-9792-30C10FDD5A91}"/>
              </a:ext>
            </a:extLst>
          </p:cNvPr>
          <p:cNvSpPr txBox="1"/>
          <p:nvPr/>
        </p:nvSpPr>
        <p:spPr>
          <a:xfrm>
            <a:off x="5029200" y="749587"/>
            <a:ext cx="6019800" cy="2123658"/>
          </a:xfrm>
          <a:prstGeom prst="rect">
            <a:avLst/>
          </a:prstGeom>
          <a:noFill/>
        </p:spPr>
        <p:txBody>
          <a:bodyPr wrap="square" rtlCol="0">
            <a:spAutoFit/>
          </a:bodyPr>
          <a:lstStyle/>
          <a:p>
            <a:r>
              <a:rPr lang="en-US" sz="6600" dirty="0">
                <a:solidFill>
                  <a:srgbClr val="FF0000"/>
                </a:solidFill>
              </a:rPr>
              <a:t>PHOTO</a:t>
            </a:r>
          </a:p>
          <a:p>
            <a:endParaRPr lang="en-US" sz="6600" dirty="0">
              <a:solidFill>
                <a:srgbClr val="FF0000"/>
              </a:solidFill>
            </a:endParaRPr>
          </a:p>
        </p:txBody>
      </p:sp>
      <p:grpSp>
        <p:nvGrpSpPr>
          <p:cNvPr id="5" name="Group 4">
            <a:extLst>
              <a:ext uri="{FF2B5EF4-FFF2-40B4-BE49-F238E27FC236}">
                <a16:creationId xmlns:a16="http://schemas.microsoft.com/office/drawing/2014/main" xmlns="" id="{3E44CA8F-F804-46A1-8747-0D4922E16D55}"/>
              </a:ext>
            </a:extLst>
          </p:cNvPr>
          <p:cNvGrpSpPr/>
          <p:nvPr/>
        </p:nvGrpSpPr>
        <p:grpSpPr>
          <a:xfrm>
            <a:off x="0" y="5638800"/>
            <a:ext cx="3782357" cy="1219200"/>
            <a:chOff x="0" y="5638800"/>
            <a:chExt cx="3782357" cy="1219200"/>
          </a:xfrm>
        </p:grpSpPr>
        <p:sp>
          <p:nvSpPr>
            <p:cNvPr id="7" name="Rectangle 6">
              <a:extLst>
                <a:ext uri="{FF2B5EF4-FFF2-40B4-BE49-F238E27FC236}">
                  <a16:creationId xmlns:a16="http://schemas.microsoft.com/office/drawing/2014/main" xmlns="" id="{C9178232-2419-4535-8A96-720F279559B4}"/>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A94D44D2-01A1-4762-AC27-4B5D3CE028B0}"/>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0" name="Oval 9">
              <a:extLst>
                <a:ext uri="{FF2B5EF4-FFF2-40B4-BE49-F238E27FC236}">
                  <a16:creationId xmlns:a16="http://schemas.microsoft.com/office/drawing/2014/main" xmlns="" id="{286A7AC5-8E18-42A8-89D9-3B2C00AEB70A}"/>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xmlns="" id="{4A80D5E6-6E4E-4CB3-8ED7-25D17DD18E43}"/>
                </a:ext>
              </a:extLst>
            </p:cNvPr>
            <p:cNvSpPr txBox="1"/>
            <p:nvPr/>
          </p:nvSpPr>
          <p:spPr>
            <a:xfrm>
              <a:off x="505757" y="6081300"/>
              <a:ext cx="3276600" cy="584775"/>
            </a:xfrm>
            <a:prstGeom prst="rect">
              <a:avLst/>
            </a:prstGeom>
            <a:noFill/>
          </p:spPr>
          <p:txBody>
            <a:bodyPr wrap="square" rtlCol="0">
              <a:spAutoFit/>
            </a:bodyPr>
            <a:lstStyle/>
            <a:p>
              <a:r>
                <a:rPr lang="en-US" sz="1600" dirty="0">
                  <a:solidFill>
                    <a:schemeClr val="bg1"/>
                  </a:solidFill>
                </a:rPr>
                <a:t>Promote collaboration and teamwork to reduce attrition</a:t>
              </a:r>
            </a:p>
          </p:txBody>
        </p:sp>
      </p:grpSp>
      <p:sp>
        <p:nvSpPr>
          <p:cNvPr id="12" name="TextBox 11">
            <a:extLst>
              <a:ext uri="{FF2B5EF4-FFF2-40B4-BE49-F238E27FC236}">
                <a16:creationId xmlns:a16="http://schemas.microsoft.com/office/drawing/2014/main" xmlns="" id="{F075BE9A-1F1F-4D2F-B3A4-D3C3C66EAA8E}"/>
              </a:ext>
            </a:extLst>
          </p:cNvPr>
          <p:cNvSpPr txBox="1"/>
          <p:nvPr/>
        </p:nvSpPr>
        <p:spPr>
          <a:xfrm>
            <a:off x="124757" y="6106350"/>
            <a:ext cx="762000" cy="276999"/>
          </a:xfrm>
          <a:prstGeom prst="rect">
            <a:avLst/>
          </a:prstGeom>
          <a:noFill/>
        </p:spPr>
        <p:txBody>
          <a:bodyPr wrap="square" rtlCol="0">
            <a:spAutoFit/>
          </a:bodyPr>
          <a:lstStyle/>
          <a:p>
            <a:r>
              <a:rPr lang="en-US" sz="1200" dirty="0">
                <a:solidFill>
                  <a:schemeClr val="bg1"/>
                </a:solidFill>
              </a:rPr>
              <a:t>13</a:t>
            </a:r>
          </a:p>
        </p:txBody>
      </p:sp>
      <p:pic>
        <p:nvPicPr>
          <p:cNvPr id="4" name="Picture 3" descr="A modern kitchen with an island in the middle of a room&#10;&#10;Description automatically generated">
            <a:extLst>
              <a:ext uri="{FF2B5EF4-FFF2-40B4-BE49-F238E27FC236}">
                <a16:creationId xmlns:a16="http://schemas.microsoft.com/office/drawing/2014/main" xmlns="" id="{6009C7D9-AF06-4A48-ACE4-90BF4B23E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1133" y="-5715"/>
            <a:ext cx="5142496" cy="6858000"/>
          </a:xfrm>
          <a:prstGeom prst="rect">
            <a:avLst/>
          </a:prstGeom>
        </p:spPr>
      </p:pic>
      <p:sp>
        <p:nvSpPr>
          <p:cNvPr id="13" name="TextBox 12">
            <a:extLst>
              <a:ext uri="{FF2B5EF4-FFF2-40B4-BE49-F238E27FC236}">
                <a16:creationId xmlns:a16="http://schemas.microsoft.com/office/drawing/2014/main" xmlns="" id="{259B3F6D-1E11-4FFB-A496-C859F0A3CFA0}"/>
              </a:ext>
            </a:extLst>
          </p:cNvPr>
          <p:cNvSpPr txBox="1"/>
          <p:nvPr/>
        </p:nvSpPr>
        <p:spPr>
          <a:xfrm>
            <a:off x="3581400" y="6216112"/>
            <a:ext cx="4648200" cy="646331"/>
          </a:xfrm>
          <a:prstGeom prst="rect">
            <a:avLst/>
          </a:prstGeom>
          <a:noFill/>
        </p:spPr>
        <p:txBody>
          <a:bodyPr wrap="square" rtlCol="0">
            <a:spAutoFit/>
          </a:bodyPr>
          <a:lstStyle/>
          <a:p>
            <a:r>
              <a:rPr lang="en-US" sz="1200" b="1" i="1" dirty="0">
                <a:solidFill>
                  <a:schemeClr val="bg1"/>
                </a:solidFill>
              </a:rPr>
              <a:t>Susquehanna Health</a:t>
            </a:r>
          </a:p>
          <a:p>
            <a:endParaRPr lang="en-US" sz="1200" b="1" i="1" dirty="0">
              <a:solidFill>
                <a:schemeClr val="bg1"/>
              </a:solidFill>
            </a:endParaRPr>
          </a:p>
          <a:p>
            <a:endParaRPr lang="en-US" sz="1200" b="1" i="1" dirty="0">
              <a:solidFill>
                <a:schemeClr val="bg1"/>
              </a:solidFill>
            </a:endParaRPr>
          </a:p>
        </p:txBody>
      </p:sp>
      <p:pic>
        <p:nvPicPr>
          <p:cNvPr id="15" name="Picture 14" descr="A view of a living room&#10;&#10;Description automatically generated">
            <a:extLst>
              <a:ext uri="{FF2B5EF4-FFF2-40B4-BE49-F238E27FC236}">
                <a16:creationId xmlns:a16="http://schemas.microsoft.com/office/drawing/2014/main" xmlns="" id="{BBA883E4-BDDF-4BFF-80B7-11978F674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0200" y="-381000"/>
            <a:ext cx="10291020" cy="6858000"/>
          </a:xfrm>
          <a:prstGeom prst="rect">
            <a:avLst/>
          </a:prstGeom>
        </p:spPr>
      </p:pic>
      <p:pic>
        <p:nvPicPr>
          <p:cNvPr id="17" name="Picture 16" descr="A large empty room&#10;&#10;Description automatically generated">
            <a:extLst>
              <a:ext uri="{FF2B5EF4-FFF2-40B4-BE49-F238E27FC236}">
                <a16:creationId xmlns:a16="http://schemas.microsoft.com/office/drawing/2014/main" xmlns="" id="{1EFFD1A5-3A21-4269-99C1-54A8A2E92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4006508"/>
            <a:ext cx="3810000" cy="2857500"/>
          </a:xfrm>
          <a:prstGeom prst="rect">
            <a:avLst/>
          </a:prstGeom>
        </p:spPr>
      </p:pic>
      <p:sp>
        <p:nvSpPr>
          <p:cNvPr id="18" name="TextBox 17">
            <a:extLst>
              <a:ext uri="{FF2B5EF4-FFF2-40B4-BE49-F238E27FC236}">
                <a16:creationId xmlns:a16="http://schemas.microsoft.com/office/drawing/2014/main" xmlns="" id="{62DBB0CC-1614-463F-954C-C7A7A42D868D}"/>
              </a:ext>
            </a:extLst>
          </p:cNvPr>
          <p:cNvSpPr txBox="1"/>
          <p:nvPr/>
        </p:nvSpPr>
        <p:spPr>
          <a:xfrm>
            <a:off x="8649791" y="6379692"/>
            <a:ext cx="4648200" cy="830997"/>
          </a:xfrm>
          <a:prstGeom prst="rect">
            <a:avLst/>
          </a:prstGeom>
          <a:noFill/>
        </p:spPr>
        <p:txBody>
          <a:bodyPr wrap="square" rtlCol="0">
            <a:spAutoFit/>
          </a:bodyPr>
          <a:lstStyle/>
          <a:p>
            <a:r>
              <a:rPr lang="en-US" sz="1200" b="1" i="1" dirty="0">
                <a:solidFill>
                  <a:schemeClr val="bg1"/>
                </a:solidFill>
              </a:rPr>
              <a:t>UCSF </a:t>
            </a:r>
          </a:p>
          <a:p>
            <a:r>
              <a:rPr lang="en-US" sz="1200" b="1" i="1" dirty="0">
                <a:solidFill>
                  <a:schemeClr val="bg1"/>
                </a:solidFill>
              </a:rPr>
              <a:t>Mission Bay</a:t>
            </a:r>
          </a:p>
          <a:p>
            <a:endParaRPr lang="en-US" sz="1200" b="1" i="1" dirty="0">
              <a:solidFill>
                <a:schemeClr val="bg1"/>
              </a:solidFill>
            </a:endParaRPr>
          </a:p>
          <a:p>
            <a:endParaRPr lang="en-US" sz="1200" b="1" i="1" dirty="0">
              <a:solidFill>
                <a:schemeClr val="bg1"/>
              </a:solidFill>
            </a:endParaRPr>
          </a:p>
        </p:txBody>
      </p:sp>
      <p:pic>
        <p:nvPicPr>
          <p:cNvPr id="19" name="Picture 18" descr="A dining room table&#10;&#10;Description automatically generated">
            <a:extLst>
              <a:ext uri="{FF2B5EF4-FFF2-40B4-BE49-F238E27FC236}">
                <a16:creationId xmlns:a16="http://schemas.microsoft.com/office/drawing/2014/main" xmlns="" id="{481867A8-BD98-448C-936F-380D21CB52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762" t="556" r="5964" b="-556"/>
          <a:stretch/>
        </p:blipFill>
        <p:spPr>
          <a:xfrm>
            <a:off x="8609172" y="5862"/>
            <a:ext cx="3582828" cy="3912233"/>
          </a:xfrm>
          <a:prstGeom prst="rect">
            <a:avLst/>
          </a:prstGeom>
        </p:spPr>
      </p:pic>
      <p:sp>
        <p:nvSpPr>
          <p:cNvPr id="20" name="TextBox 19">
            <a:extLst>
              <a:ext uri="{FF2B5EF4-FFF2-40B4-BE49-F238E27FC236}">
                <a16:creationId xmlns:a16="http://schemas.microsoft.com/office/drawing/2014/main" xmlns="" id="{46E0DFBA-C898-4E57-B20A-350144D77F85}"/>
              </a:ext>
            </a:extLst>
          </p:cNvPr>
          <p:cNvSpPr txBox="1"/>
          <p:nvPr/>
        </p:nvSpPr>
        <p:spPr>
          <a:xfrm>
            <a:off x="256242" y="2099284"/>
            <a:ext cx="302035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Care team stations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Charting alcoves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Informal meeting spaces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Private spaces to ensure HIPPA compliance</a:t>
            </a:r>
          </a:p>
          <a:p>
            <a:endParaRPr lang="en-US" dirty="0"/>
          </a:p>
          <a:p>
            <a:endParaRPr lang="en-US" dirty="0"/>
          </a:p>
        </p:txBody>
      </p:sp>
    </p:spTree>
    <p:extLst>
      <p:ext uri="{BB962C8B-B14F-4D97-AF65-F5344CB8AC3E}">
        <p14:creationId xmlns:p14="http://schemas.microsoft.com/office/powerpoint/2010/main" val="3069421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room&#10;&#10;Description automatically generated">
            <a:extLst>
              <a:ext uri="{FF2B5EF4-FFF2-40B4-BE49-F238E27FC236}">
                <a16:creationId xmlns:a16="http://schemas.microsoft.com/office/drawing/2014/main" xmlns="" id="{FE3255D7-17C3-448C-AB98-43D6718D0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778" y="-5715"/>
            <a:ext cx="8843222" cy="6858000"/>
          </a:xfrm>
          <a:prstGeom prst="rect">
            <a:avLst/>
          </a:prstGeom>
        </p:spPr>
      </p:pic>
      <p:sp>
        <p:nvSpPr>
          <p:cNvPr id="3" name="Rectangle 2">
            <a:extLst>
              <a:ext uri="{FF2B5EF4-FFF2-40B4-BE49-F238E27FC236}">
                <a16:creationId xmlns:a16="http://schemas.microsoft.com/office/drawing/2014/main" xmlns="" id="{F190A8BB-2BB0-4F1B-B6EA-ACD2124B78B8}"/>
              </a:ext>
            </a:extLst>
          </p:cNvPr>
          <p:cNvSpPr/>
          <p:nvPr/>
        </p:nvSpPr>
        <p:spPr>
          <a:xfrm>
            <a:off x="0" y="0"/>
            <a:ext cx="3348778" cy="685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23DCF1F-1E94-4653-B403-B69567981429}"/>
              </a:ext>
            </a:extLst>
          </p:cNvPr>
          <p:cNvSpPr txBox="1"/>
          <p:nvPr/>
        </p:nvSpPr>
        <p:spPr>
          <a:xfrm>
            <a:off x="256243" y="457200"/>
            <a:ext cx="2667000" cy="2062103"/>
          </a:xfrm>
          <a:prstGeom prst="rect">
            <a:avLst/>
          </a:prstGeom>
          <a:noFill/>
        </p:spPr>
        <p:txBody>
          <a:bodyPr wrap="square" rtlCol="0">
            <a:spAutoFit/>
          </a:bodyPr>
          <a:lstStyle/>
          <a:p>
            <a:r>
              <a:rPr lang="en-US" sz="3200" b="1" dirty="0">
                <a:solidFill>
                  <a:schemeClr val="tx2"/>
                </a:solidFill>
              </a:rPr>
              <a:t>Engaging Staff in Technology Solutions</a:t>
            </a:r>
          </a:p>
        </p:txBody>
      </p:sp>
      <p:sp>
        <p:nvSpPr>
          <p:cNvPr id="7" name="TextBox 6">
            <a:extLst>
              <a:ext uri="{FF2B5EF4-FFF2-40B4-BE49-F238E27FC236}">
                <a16:creationId xmlns:a16="http://schemas.microsoft.com/office/drawing/2014/main" xmlns="" id="{1E2F3184-F808-4A4C-B7A6-178FE7BC9508}"/>
              </a:ext>
            </a:extLst>
          </p:cNvPr>
          <p:cNvSpPr txBox="1"/>
          <p:nvPr/>
        </p:nvSpPr>
        <p:spPr>
          <a:xfrm>
            <a:off x="381001" y="3100119"/>
            <a:ext cx="2362200" cy="923330"/>
          </a:xfrm>
          <a:prstGeom prst="rect">
            <a:avLst/>
          </a:prstGeom>
          <a:noFill/>
        </p:spPr>
        <p:txBody>
          <a:bodyPr wrap="square" rtlCol="0">
            <a:spAutoFit/>
          </a:bodyPr>
          <a:lstStyle/>
          <a:p>
            <a:r>
              <a:rPr lang="en-US" dirty="0"/>
              <a:t>Medical Device Alarm Fatigue</a:t>
            </a:r>
          </a:p>
          <a:p>
            <a:endParaRPr lang="en-US" dirty="0"/>
          </a:p>
        </p:txBody>
      </p:sp>
      <p:grpSp>
        <p:nvGrpSpPr>
          <p:cNvPr id="8" name="Group 7">
            <a:extLst>
              <a:ext uri="{FF2B5EF4-FFF2-40B4-BE49-F238E27FC236}">
                <a16:creationId xmlns:a16="http://schemas.microsoft.com/office/drawing/2014/main" xmlns="" id="{B80D530D-D2A4-43F3-A14D-C3B42BD304DE}"/>
              </a:ext>
            </a:extLst>
          </p:cNvPr>
          <p:cNvGrpSpPr/>
          <p:nvPr/>
        </p:nvGrpSpPr>
        <p:grpSpPr>
          <a:xfrm>
            <a:off x="0" y="5638800"/>
            <a:ext cx="3352800" cy="1219200"/>
            <a:chOff x="0" y="5638800"/>
            <a:chExt cx="3352800" cy="1219200"/>
          </a:xfrm>
        </p:grpSpPr>
        <p:sp>
          <p:nvSpPr>
            <p:cNvPr id="9" name="Rectangle 8">
              <a:extLst>
                <a:ext uri="{FF2B5EF4-FFF2-40B4-BE49-F238E27FC236}">
                  <a16:creationId xmlns:a16="http://schemas.microsoft.com/office/drawing/2014/main" xmlns="" id="{CAC87CFC-7F4C-4142-8343-401F2A231A9D}"/>
                </a:ext>
              </a:extLst>
            </p:cNvPr>
            <p:cNvSpPr/>
            <p:nvPr/>
          </p:nvSpPr>
          <p:spPr>
            <a:xfrm>
              <a:off x="0" y="5638800"/>
              <a:ext cx="33528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C003018-9830-4E7A-96B5-4E969CEF30A0}"/>
                </a:ext>
              </a:extLst>
            </p:cNvPr>
            <p:cNvSpPr txBox="1"/>
            <p:nvPr/>
          </p:nvSpPr>
          <p:spPr>
            <a:xfrm>
              <a:off x="0" y="5742746"/>
              <a:ext cx="3276600" cy="338554"/>
            </a:xfrm>
            <a:prstGeom prst="rect">
              <a:avLst/>
            </a:prstGeom>
            <a:noFill/>
          </p:spPr>
          <p:txBody>
            <a:bodyPr wrap="square" rtlCol="0">
              <a:spAutoFit/>
            </a:bodyPr>
            <a:lstStyle/>
            <a:p>
              <a:pPr algn="ctr"/>
              <a:r>
                <a:rPr lang="en-US" sz="1600" b="1" dirty="0">
                  <a:solidFill>
                    <a:schemeClr val="bg1"/>
                  </a:solidFill>
                </a:rPr>
                <a:t>Evidence-Based Design Goal:</a:t>
              </a:r>
            </a:p>
          </p:txBody>
        </p:sp>
        <p:sp>
          <p:nvSpPr>
            <p:cNvPr id="11" name="Oval 10">
              <a:extLst>
                <a:ext uri="{FF2B5EF4-FFF2-40B4-BE49-F238E27FC236}">
                  <a16:creationId xmlns:a16="http://schemas.microsoft.com/office/drawing/2014/main" xmlns="" id="{7A0EAF2C-0301-4CCB-9D0C-971CCDD3B756}"/>
                </a:ext>
              </a:extLst>
            </p:cNvPr>
            <p:cNvSpPr/>
            <p:nvPr/>
          </p:nvSpPr>
          <p:spPr>
            <a:xfrm>
              <a:off x="174181" y="6106890"/>
              <a:ext cx="283019" cy="28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TextBox 11">
              <a:extLst>
                <a:ext uri="{FF2B5EF4-FFF2-40B4-BE49-F238E27FC236}">
                  <a16:creationId xmlns:a16="http://schemas.microsoft.com/office/drawing/2014/main" xmlns="" id="{B08A3EB5-936F-4FDD-A999-2EE666168C2F}"/>
                </a:ext>
              </a:extLst>
            </p:cNvPr>
            <p:cNvSpPr txBox="1"/>
            <p:nvPr/>
          </p:nvSpPr>
          <p:spPr>
            <a:xfrm>
              <a:off x="505757" y="6081300"/>
              <a:ext cx="2843021" cy="584775"/>
            </a:xfrm>
            <a:prstGeom prst="rect">
              <a:avLst/>
            </a:prstGeom>
            <a:noFill/>
          </p:spPr>
          <p:txBody>
            <a:bodyPr wrap="square" rtlCol="0">
              <a:spAutoFit/>
            </a:bodyPr>
            <a:lstStyle/>
            <a:p>
              <a:r>
                <a:rPr lang="en-US" sz="1600" dirty="0">
                  <a:solidFill>
                    <a:schemeClr val="bg1"/>
                  </a:solidFill>
                </a:rPr>
                <a:t>Reduce alarm fatigue to improve patient safety</a:t>
              </a:r>
            </a:p>
          </p:txBody>
        </p:sp>
      </p:grpSp>
      <p:sp>
        <p:nvSpPr>
          <p:cNvPr id="13" name="TextBox 12">
            <a:extLst>
              <a:ext uri="{FF2B5EF4-FFF2-40B4-BE49-F238E27FC236}">
                <a16:creationId xmlns:a16="http://schemas.microsoft.com/office/drawing/2014/main" xmlns="" id="{4BC0752D-46DC-4461-B217-3B9A83545D12}"/>
              </a:ext>
            </a:extLst>
          </p:cNvPr>
          <p:cNvSpPr txBox="1"/>
          <p:nvPr/>
        </p:nvSpPr>
        <p:spPr>
          <a:xfrm>
            <a:off x="124757" y="6106350"/>
            <a:ext cx="762000" cy="276999"/>
          </a:xfrm>
          <a:prstGeom prst="rect">
            <a:avLst/>
          </a:prstGeom>
          <a:noFill/>
        </p:spPr>
        <p:txBody>
          <a:bodyPr wrap="square" rtlCol="0">
            <a:spAutoFit/>
          </a:bodyPr>
          <a:lstStyle/>
          <a:p>
            <a:r>
              <a:rPr lang="en-US" sz="1200" dirty="0">
                <a:solidFill>
                  <a:schemeClr val="bg1"/>
                </a:solidFill>
              </a:rPr>
              <a:t>14</a:t>
            </a:r>
          </a:p>
        </p:txBody>
      </p:sp>
    </p:spTree>
    <p:extLst>
      <p:ext uri="{BB962C8B-B14F-4D97-AF65-F5344CB8AC3E}">
        <p14:creationId xmlns:p14="http://schemas.microsoft.com/office/powerpoint/2010/main" val="2292328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2B82C57D-DAB7-4B76-B9FE-933B896AE774}"/>
              </a:ext>
            </a:extLst>
          </p:cNvPr>
          <p:cNvGrpSpPr/>
          <p:nvPr/>
        </p:nvGrpSpPr>
        <p:grpSpPr>
          <a:xfrm>
            <a:off x="8466453" y="2393243"/>
            <a:ext cx="1231628" cy="698198"/>
            <a:chOff x="7924800" y="1720843"/>
            <a:chExt cx="2113083" cy="1025997"/>
          </a:xfrm>
        </p:grpSpPr>
        <p:cxnSp>
          <p:nvCxnSpPr>
            <p:cNvPr id="48" name="Connector: Elbow 36">
              <a:extLst>
                <a:ext uri="{FF2B5EF4-FFF2-40B4-BE49-F238E27FC236}">
                  <a16:creationId xmlns:a16="http://schemas.microsoft.com/office/drawing/2014/main" xmlns="" id="{88C1040B-63E5-42BB-A7BB-8F21128380F2}"/>
                </a:ext>
              </a:extLst>
            </p:cNvPr>
            <p:cNvCxnSpPr>
              <a:cxnSpLocks/>
            </p:cNvCxnSpPr>
            <p:nvPr/>
          </p:nvCxnSpPr>
          <p:spPr>
            <a:xfrm>
              <a:off x="7924800" y="1720843"/>
              <a:ext cx="1894057" cy="808331"/>
            </a:xfrm>
            <a:prstGeom prst="curvedConnector2">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5" name="Arrow: Chevron 84">
              <a:extLst>
                <a:ext uri="{FF2B5EF4-FFF2-40B4-BE49-F238E27FC236}">
                  <a16:creationId xmlns:a16="http://schemas.microsoft.com/office/drawing/2014/main" xmlns="" id="{8D5BA7B7-1C27-46FC-B560-3BE01C102CCF}"/>
                </a:ext>
              </a:extLst>
            </p:cNvPr>
            <p:cNvSpPr/>
            <p:nvPr/>
          </p:nvSpPr>
          <p:spPr>
            <a:xfrm rot="3323054">
              <a:off x="9702612" y="2411569"/>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xmlns="" id="{15C5495D-5DDB-48C5-BEB1-A87FAE82F56A}"/>
              </a:ext>
            </a:extLst>
          </p:cNvPr>
          <p:cNvGrpSpPr/>
          <p:nvPr/>
        </p:nvGrpSpPr>
        <p:grpSpPr>
          <a:xfrm>
            <a:off x="2100845" y="1941768"/>
            <a:ext cx="1087277" cy="1181959"/>
            <a:chOff x="2100845" y="1941768"/>
            <a:chExt cx="1087277" cy="1181959"/>
          </a:xfrm>
        </p:grpSpPr>
        <p:sp>
          <p:nvSpPr>
            <p:cNvPr id="4" name="Arrow: Chevron 3">
              <a:extLst>
                <a:ext uri="{FF2B5EF4-FFF2-40B4-BE49-F238E27FC236}">
                  <a16:creationId xmlns:a16="http://schemas.microsoft.com/office/drawing/2014/main" xmlns="" id="{66F98501-62E1-491C-B2A8-47FDD392038A}"/>
                </a:ext>
              </a:extLst>
            </p:cNvPr>
            <p:cNvSpPr/>
            <p:nvPr/>
          </p:nvSpPr>
          <p:spPr>
            <a:xfrm rot="3010573">
              <a:off x="2852851" y="2788456"/>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cxnSp>
          <p:nvCxnSpPr>
            <p:cNvPr id="83" name="Connector: Elbow 36">
              <a:extLst>
                <a:ext uri="{FF2B5EF4-FFF2-40B4-BE49-F238E27FC236}">
                  <a16:creationId xmlns:a16="http://schemas.microsoft.com/office/drawing/2014/main" xmlns="" id="{E6D12079-04E9-4DAB-BBFF-0A8AB0649192}"/>
                </a:ext>
              </a:extLst>
            </p:cNvPr>
            <p:cNvCxnSpPr>
              <a:cxnSpLocks/>
            </p:cNvCxnSpPr>
            <p:nvPr/>
          </p:nvCxnSpPr>
          <p:spPr>
            <a:xfrm rot="16200000" flipH="1">
              <a:off x="2006348" y="2036265"/>
              <a:ext cx="1038274" cy="84927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3B1C1313-3EC5-455E-8594-D78B38986028}"/>
              </a:ext>
            </a:extLst>
          </p:cNvPr>
          <p:cNvGrpSpPr/>
          <p:nvPr/>
        </p:nvGrpSpPr>
        <p:grpSpPr>
          <a:xfrm>
            <a:off x="5571386" y="2463214"/>
            <a:ext cx="1743452" cy="1662039"/>
            <a:chOff x="6029239" y="2617979"/>
            <a:chExt cx="1743452" cy="1662039"/>
          </a:xfrm>
        </p:grpSpPr>
        <p:cxnSp>
          <p:nvCxnSpPr>
            <p:cNvPr id="37" name="Connector: Elbow 36">
              <a:extLst>
                <a:ext uri="{FF2B5EF4-FFF2-40B4-BE49-F238E27FC236}">
                  <a16:creationId xmlns:a16="http://schemas.microsoft.com/office/drawing/2014/main" xmlns="" id="{1D2BE273-D513-4CE5-BCDB-22B6F9BD43C2}"/>
                </a:ext>
              </a:extLst>
            </p:cNvPr>
            <p:cNvCxnSpPr>
              <a:cxnSpLocks/>
            </p:cNvCxnSpPr>
            <p:nvPr/>
          </p:nvCxnSpPr>
          <p:spPr>
            <a:xfrm rot="5825136" flipH="1" flipV="1">
              <a:off x="6012387" y="2818936"/>
              <a:ext cx="1477934" cy="1444229"/>
            </a:xfrm>
            <a:prstGeom prst="curvedConnector3">
              <a:avLst>
                <a:gd name="adj1" fmla="val 50000"/>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Arrow: Chevron 78">
              <a:extLst>
                <a:ext uri="{FF2B5EF4-FFF2-40B4-BE49-F238E27FC236}">
                  <a16:creationId xmlns:a16="http://schemas.microsoft.com/office/drawing/2014/main" xmlns="" id="{688665F1-F4EB-4574-8DDE-85BF22EF3546}"/>
                </a:ext>
              </a:extLst>
            </p:cNvPr>
            <p:cNvSpPr/>
            <p:nvPr/>
          </p:nvSpPr>
          <p:spPr>
            <a:xfrm rot="16945041">
              <a:off x="7437420" y="2599174"/>
              <a:ext cx="316466" cy="354076"/>
            </a:xfrm>
            <a:prstGeom prst="chevron">
              <a:avLst/>
            </a:prstGeom>
            <a:solidFill>
              <a:srgbClr val="A1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xmlns="" id="{E0457349-D09C-4A7D-9C12-09D30C3D591F}"/>
              </a:ext>
            </a:extLst>
          </p:cNvPr>
          <p:cNvGrpSpPr/>
          <p:nvPr/>
        </p:nvGrpSpPr>
        <p:grpSpPr>
          <a:xfrm>
            <a:off x="2552514" y="2774826"/>
            <a:ext cx="4400725" cy="4037789"/>
            <a:chOff x="2540066" y="2782074"/>
            <a:chExt cx="4400725" cy="4037789"/>
          </a:xfrm>
        </p:grpSpPr>
        <p:pic>
          <p:nvPicPr>
            <p:cNvPr id="58" name="Picture 57" descr="A dining room table&#10;&#10;Description automatically generated">
              <a:extLst>
                <a:ext uri="{FF2B5EF4-FFF2-40B4-BE49-F238E27FC236}">
                  <a16:creationId xmlns:a16="http://schemas.microsoft.com/office/drawing/2014/main" xmlns="" id="{684282B5-8125-4C24-833E-65066E46F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00" t="35106" r="44170" b="18929"/>
            <a:stretch/>
          </p:blipFill>
          <p:spPr>
            <a:xfrm>
              <a:off x="5078217" y="3978779"/>
              <a:ext cx="1862574" cy="1720878"/>
            </a:xfrm>
            <a:prstGeom prst="ellipse">
              <a:avLst/>
            </a:prstGeom>
          </p:spPr>
        </p:pic>
        <p:pic>
          <p:nvPicPr>
            <p:cNvPr id="57" name="Picture 56" descr="A large room&#10;&#10;Description automatically generated">
              <a:extLst>
                <a:ext uri="{FF2B5EF4-FFF2-40B4-BE49-F238E27FC236}">
                  <a16:creationId xmlns:a16="http://schemas.microsoft.com/office/drawing/2014/main" xmlns="" id="{221BFB05-4F9D-460A-8261-67DC08B6FD2E}"/>
                </a:ext>
              </a:extLst>
            </p:cNvPr>
            <p:cNvPicPr>
              <a:picLocks noChangeAspect="1"/>
            </p:cNvPicPr>
            <p:nvPr/>
          </p:nvPicPr>
          <p:blipFill rotWithShape="1">
            <a:blip r:embed="rId4">
              <a:extLst>
                <a:ext uri="{28A0092B-C50C-407E-A947-70E740481C1C}">
                  <a14:useLocalDpi xmlns:a14="http://schemas.microsoft.com/office/drawing/2010/main" val="0"/>
                </a:ext>
              </a:extLst>
            </a:blip>
            <a:srcRect l="45089" t="15345" r="22810" b="45421"/>
            <a:stretch/>
          </p:blipFill>
          <p:spPr>
            <a:xfrm>
              <a:off x="2540066" y="5076676"/>
              <a:ext cx="1839202" cy="1743187"/>
            </a:xfrm>
            <a:prstGeom prst="ellipse">
              <a:avLst/>
            </a:prstGeom>
          </p:spPr>
        </p:pic>
        <p:pic>
          <p:nvPicPr>
            <p:cNvPr id="50" name="Picture 49" descr="A couple of people that are standing in a room&#10;&#10;Description automatically generated">
              <a:extLst>
                <a:ext uri="{FF2B5EF4-FFF2-40B4-BE49-F238E27FC236}">
                  <a16:creationId xmlns:a16="http://schemas.microsoft.com/office/drawing/2014/main" xmlns="" id="{0CE7D46E-7B10-4083-8000-A3CDD398FD97}"/>
                </a:ext>
              </a:extLst>
            </p:cNvPr>
            <p:cNvPicPr>
              <a:picLocks noChangeAspect="1"/>
            </p:cNvPicPr>
            <p:nvPr/>
          </p:nvPicPr>
          <p:blipFill rotWithShape="1">
            <a:blip r:embed="rId5">
              <a:extLst>
                <a:ext uri="{28A0092B-C50C-407E-A947-70E740481C1C}">
                  <a14:useLocalDpi xmlns:a14="http://schemas.microsoft.com/office/drawing/2010/main" val="0"/>
                </a:ext>
              </a:extLst>
            </a:blip>
            <a:srcRect l="-1" t="22024" r="70069" b="34708"/>
            <a:stretch/>
          </p:blipFill>
          <p:spPr>
            <a:xfrm>
              <a:off x="2681054" y="2782074"/>
              <a:ext cx="2721064" cy="2621288"/>
            </a:xfrm>
            <a:prstGeom prst="ellipse">
              <a:avLst/>
            </a:prstGeom>
          </p:spPr>
        </p:pic>
        <p:pic>
          <p:nvPicPr>
            <p:cNvPr id="46" name="Picture 45">
              <a:extLst>
                <a:ext uri="{FF2B5EF4-FFF2-40B4-BE49-F238E27FC236}">
                  <a16:creationId xmlns:a16="http://schemas.microsoft.com/office/drawing/2014/main" xmlns="" id="{B68C5C1B-C333-4B4C-BA09-A09E964DCE2E}"/>
                </a:ext>
              </a:extLst>
            </p:cNvPr>
            <p:cNvPicPr>
              <a:picLocks noChangeAspect="1"/>
            </p:cNvPicPr>
            <p:nvPr/>
          </p:nvPicPr>
          <p:blipFill rotWithShape="1">
            <a:blip r:embed="rId6"/>
            <a:srcRect l="42956" t="48374" r="40756" b="17886"/>
            <a:stretch/>
          </p:blipFill>
          <p:spPr>
            <a:xfrm>
              <a:off x="4986654" y="5403362"/>
              <a:ext cx="1303500" cy="1250402"/>
            </a:xfrm>
            <a:prstGeom prst="ellipse">
              <a:avLst/>
            </a:prstGeom>
          </p:spPr>
        </p:pic>
        <p:grpSp>
          <p:nvGrpSpPr>
            <p:cNvPr id="15" name="Group 14">
              <a:extLst>
                <a:ext uri="{FF2B5EF4-FFF2-40B4-BE49-F238E27FC236}">
                  <a16:creationId xmlns:a16="http://schemas.microsoft.com/office/drawing/2014/main" xmlns="" id="{26CB64DE-0655-4477-A793-3996E9F87368}"/>
                </a:ext>
              </a:extLst>
            </p:cNvPr>
            <p:cNvGrpSpPr/>
            <p:nvPr/>
          </p:nvGrpSpPr>
          <p:grpSpPr>
            <a:xfrm>
              <a:off x="3715930" y="4526346"/>
              <a:ext cx="1934063" cy="1713861"/>
              <a:chOff x="2868743" y="3826307"/>
              <a:chExt cx="1934063" cy="1713861"/>
            </a:xfrm>
          </p:grpSpPr>
          <p:sp>
            <p:nvSpPr>
              <p:cNvPr id="35" name="Oval 34">
                <a:extLst>
                  <a:ext uri="{FF2B5EF4-FFF2-40B4-BE49-F238E27FC236}">
                    <a16:creationId xmlns:a16="http://schemas.microsoft.com/office/drawing/2014/main" xmlns="" id="{86672A08-67F5-455B-A453-49B5054A5883}"/>
                  </a:ext>
                </a:extLst>
              </p:cNvPr>
              <p:cNvSpPr/>
              <p:nvPr/>
            </p:nvSpPr>
            <p:spPr>
              <a:xfrm>
                <a:off x="2970692" y="3826307"/>
                <a:ext cx="1665483" cy="1713861"/>
              </a:xfrm>
              <a:prstGeom prst="ellipse">
                <a:avLst/>
              </a:prstGeom>
              <a:solidFill>
                <a:srgbClr val="7258D0">
                  <a:alpha val="43922"/>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6" name="Oval 35">
                <a:extLst>
                  <a:ext uri="{FF2B5EF4-FFF2-40B4-BE49-F238E27FC236}">
                    <a16:creationId xmlns:a16="http://schemas.microsoft.com/office/drawing/2014/main" xmlns="" id="{A24A5E02-DAB1-4124-A6DD-63CAD78DDDEB}"/>
                  </a:ext>
                </a:extLst>
              </p:cNvPr>
              <p:cNvSpPr/>
              <p:nvPr/>
            </p:nvSpPr>
            <p:spPr>
              <a:xfrm>
                <a:off x="3100871" y="3991429"/>
                <a:ext cx="1380560" cy="1383618"/>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xmlns="" id="{8CF235F9-286D-448A-BB6C-0DB68BDF5495}"/>
                  </a:ext>
                </a:extLst>
              </p:cNvPr>
              <p:cNvSpPr/>
              <p:nvPr/>
            </p:nvSpPr>
            <p:spPr>
              <a:xfrm>
                <a:off x="2868743" y="4333743"/>
                <a:ext cx="193406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a:ea typeface="+mn-ea"/>
                    <a:cs typeface="+mn-cs"/>
                  </a:rPr>
                  <a:t>Collaboration,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dirty="0">
                    <a:solidFill>
                      <a:srgbClr val="FFFFFF"/>
                    </a:solidFill>
                    <a:latin typeface="Century Gothic"/>
                  </a:rPr>
                  <a:t>Support</a:t>
                </a:r>
                <a:r>
                  <a:rPr kumimoji="0" lang="en-US" sz="1600" b="1" i="0" u="none" strike="noStrike" kern="0" cap="none" spc="0" normalizeH="0" baseline="0" noProof="0" dirty="0">
                    <a:ln>
                      <a:noFill/>
                    </a:ln>
                    <a:solidFill>
                      <a:srgbClr val="FFFFFF"/>
                    </a:solidFill>
                    <a:effectLst/>
                    <a:uLnTx/>
                    <a:uFillTx/>
                    <a:latin typeface="Century Gothic"/>
                    <a:ea typeface="+mn-ea"/>
                    <a:cs typeface="+mn-cs"/>
                  </a:rPr>
                  <a:t> </a:t>
                </a:r>
              </a:p>
            </p:txBody>
          </p:sp>
        </p:grpSp>
      </p:grpSp>
      <p:sp>
        <p:nvSpPr>
          <p:cNvPr id="29" name="Rectangle 28">
            <a:extLst>
              <a:ext uri="{FF2B5EF4-FFF2-40B4-BE49-F238E27FC236}">
                <a16:creationId xmlns:a16="http://schemas.microsoft.com/office/drawing/2014/main" xmlns="" id="{6D04B52E-C8E6-4021-BCFB-2662F708BD29}"/>
              </a:ext>
            </a:extLst>
          </p:cNvPr>
          <p:cNvSpPr/>
          <p:nvPr/>
        </p:nvSpPr>
        <p:spPr>
          <a:xfrm>
            <a:off x="10024626" y="6198345"/>
            <a:ext cx="1862574" cy="50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xmlns="" id="{8DFF02B6-7D16-499A-B4E2-3B997DBE756D}"/>
              </a:ext>
            </a:extLst>
          </p:cNvPr>
          <p:cNvGrpSpPr/>
          <p:nvPr/>
        </p:nvGrpSpPr>
        <p:grpSpPr>
          <a:xfrm>
            <a:off x="6182878" y="2547953"/>
            <a:ext cx="5964094" cy="4188242"/>
            <a:chOff x="6182878" y="2547953"/>
            <a:chExt cx="5964094" cy="4188242"/>
          </a:xfrm>
        </p:grpSpPr>
        <p:grpSp>
          <p:nvGrpSpPr>
            <p:cNvPr id="10" name="Group 9">
              <a:extLst>
                <a:ext uri="{FF2B5EF4-FFF2-40B4-BE49-F238E27FC236}">
                  <a16:creationId xmlns:a16="http://schemas.microsoft.com/office/drawing/2014/main" xmlns="" id="{CACAA975-1D42-4B74-8C41-B308FFAB5867}"/>
                </a:ext>
              </a:extLst>
            </p:cNvPr>
            <p:cNvGrpSpPr/>
            <p:nvPr/>
          </p:nvGrpSpPr>
          <p:grpSpPr>
            <a:xfrm>
              <a:off x="8573643" y="2547953"/>
              <a:ext cx="3573329" cy="2670671"/>
              <a:chOff x="8573643" y="2547953"/>
              <a:chExt cx="3573329" cy="2670671"/>
            </a:xfrm>
          </p:grpSpPr>
          <p:pic>
            <p:nvPicPr>
              <p:cNvPr id="8" name="Picture 7" descr="Two people standing in a room&#10;&#10;Description automatically generated">
                <a:extLst>
                  <a:ext uri="{FF2B5EF4-FFF2-40B4-BE49-F238E27FC236}">
                    <a16:creationId xmlns:a16="http://schemas.microsoft.com/office/drawing/2014/main" xmlns="" id="{49BDE8D9-1A6B-4313-AA1E-227AD287516A}"/>
                  </a:ext>
                </a:extLst>
              </p:cNvPr>
              <p:cNvPicPr>
                <a:picLocks noChangeAspect="1"/>
              </p:cNvPicPr>
              <p:nvPr/>
            </p:nvPicPr>
            <p:blipFill rotWithShape="1">
              <a:blip r:embed="rId7">
                <a:extLst>
                  <a:ext uri="{28A0092B-C50C-407E-A947-70E740481C1C}">
                    <a14:useLocalDpi xmlns:a14="http://schemas.microsoft.com/office/drawing/2010/main" val="0"/>
                  </a:ext>
                </a:extLst>
              </a:blip>
              <a:srcRect l="13846" t="23149" r="41693" b="11480"/>
              <a:stretch/>
            </p:blipFill>
            <p:spPr>
              <a:xfrm>
                <a:off x="9510946" y="2547953"/>
                <a:ext cx="2636026" cy="2582876"/>
              </a:xfrm>
              <a:prstGeom prst="ellipse">
                <a:avLst/>
              </a:prstGeom>
            </p:spPr>
          </p:pic>
          <p:grpSp>
            <p:nvGrpSpPr>
              <p:cNvPr id="44" name="Group 43">
                <a:extLst>
                  <a:ext uri="{FF2B5EF4-FFF2-40B4-BE49-F238E27FC236}">
                    <a16:creationId xmlns:a16="http://schemas.microsoft.com/office/drawing/2014/main" xmlns="" id="{40A453BB-26DB-42E4-9A22-5152E79F7332}"/>
                  </a:ext>
                </a:extLst>
              </p:cNvPr>
              <p:cNvGrpSpPr/>
              <p:nvPr/>
            </p:nvGrpSpPr>
            <p:grpSpPr>
              <a:xfrm>
                <a:off x="8573643" y="3288490"/>
                <a:ext cx="1924050" cy="1930134"/>
                <a:chOff x="9016416" y="2767468"/>
                <a:chExt cx="1924050" cy="1930134"/>
              </a:xfrm>
            </p:grpSpPr>
            <p:sp>
              <p:nvSpPr>
                <p:cNvPr id="81" name="Oval 80">
                  <a:extLst>
                    <a:ext uri="{FF2B5EF4-FFF2-40B4-BE49-F238E27FC236}">
                      <a16:creationId xmlns:a16="http://schemas.microsoft.com/office/drawing/2014/main" xmlns="" id="{A15281A5-6E41-4D41-853B-272AA8DF8760}"/>
                    </a:ext>
                  </a:extLst>
                </p:cNvPr>
                <p:cNvSpPr/>
                <p:nvPr/>
              </p:nvSpPr>
              <p:spPr>
                <a:xfrm>
                  <a:off x="9016416" y="2767468"/>
                  <a:ext cx="1924050" cy="1930134"/>
                </a:xfrm>
                <a:prstGeom prst="ellipse">
                  <a:avLst/>
                </a:prstGeom>
                <a:solidFill>
                  <a:srgbClr val="7258D0">
                    <a:alpha val="43922"/>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82" name="Oval 81">
                  <a:extLst>
                    <a:ext uri="{FF2B5EF4-FFF2-40B4-BE49-F238E27FC236}">
                      <a16:creationId xmlns:a16="http://schemas.microsoft.com/office/drawing/2014/main" xmlns="" id="{1EA251A9-8C2C-4CD2-A572-9A97569D6D2F}"/>
                    </a:ext>
                  </a:extLst>
                </p:cNvPr>
                <p:cNvSpPr/>
                <p:nvPr/>
              </p:nvSpPr>
              <p:spPr>
                <a:xfrm>
                  <a:off x="9206027" y="2942890"/>
                  <a:ext cx="1561671" cy="1541564"/>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entury Gothic"/>
                      <a:ea typeface="+mn-ea"/>
                      <a:cs typeface="+mn-cs"/>
                    </a:rPr>
                    <a:t> </a:t>
                  </a:r>
                </a:p>
              </p:txBody>
            </p:sp>
            <p:sp>
              <p:nvSpPr>
                <p:cNvPr id="103" name="Rectangle 102">
                  <a:extLst>
                    <a:ext uri="{FF2B5EF4-FFF2-40B4-BE49-F238E27FC236}">
                      <a16:creationId xmlns:a16="http://schemas.microsoft.com/office/drawing/2014/main" xmlns="" id="{1FA01A38-3F15-4500-89E1-046454606F69}"/>
                    </a:ext>
                  </a:extLst>
                </p:cNvPr>
                <p:cNvSpPr/>
                <p:nvPr/>
              </p:nvSpPr>
              <p:spPr>
                <a:xfrm>
                  <a:off x="9289277" y="3271565"/>
                  <a:ext cx="144783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a:ea typeface="+mn-ea"/>
                      <a:cs typeface="+mn-cs"/>
                    </a:rPr>
                    <a:t>More Likely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dirty="0">
                      <a:solidFill>
                        <a:srgbClr val="FFFFFF"/>
                      </a:solidFill>
                      <a:latin typeface="Century Gothic"/>
                    </a:rPr>
                    <a:t>To Stay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0" dirty="0">
                      <a:solidFill>
                        <a:srgbClr val="FFFFFF"/>
                      </a:solidFill>
                      <a:latin typeface="Century Gothic"/>
                    </a:rPr>
                    <a:t>Nursing Field</a:t>
                  </a:r>
                  <a:endParaRPr kumimoji="0" lang="en-US" sz="1600" b="1" i="0" u="none" strike="noStrike" kern="0" cap="none" spc="0" normalizeH="0" baseline="0" noProof="0" dirty="0">
                    <a:ln>
                      <a:noFill/>
                    </a:ln>
                    <a:solidFill>
                      <a:srgbClr val="FFFFFF"/>
                    </a:solidFill>
                    <a:effectLst/>
                    <a:uLnTx/>
                    <a:uFillTx/>
                    <a:latin typeface="Century Gothic"/>
                    <a:ea typeface="+mn-ea"/>
                    <a:cs typeface="+mn-cs"/>
                  </a:endParaRPr>
                </a:p>
              </p:txBody>
            </p:sp>
          </p:grpSp>
        </p:grpSp>
        <p:sp>
          <p:nvSpPr>
            <p:cNvPr id="28" name="TextBox 27">
              <a:extLst>
                <a:ext uri="{FF2B5EF4-FFF2-40B4-BE49-F238E27FC236}">
                  <a16:creationId xmlns:a16="http://schemas.microsoft.com/office/drawing/2014/main" xmlns="" id="{C4527473-647E-4562-922D-50B3C0D17763}"/>
                </a:ext>
              </a:extLst>
            </p:cNvPr>
            <p:cNvSpPr txBox="1"/>
            <p:nvPr/>
          </p:nvSpPr>
          <p:spPr>
            <a:xfrm>
              <a:off x="6182878" y="5782088"/>
              <a:ext cx="5846173"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222222"/>
                  </a:solidFill>
                  <a:latin typeface="Arial"/>
                </a:rPr>
                <a:t>Chipping Away at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222222"/>
                  </a:solidFill>
                  <a:latin typeface="Arial"/>
                </a:rPr>
                <a:t>Daily Challenges of Caregivers</a:t>
              </a:r>
              <a:endParaRPr kumimoji="0" lang="en-US" sz="2800" b="0" i="0" u="none" strike="noStrike" kern="1200" cap="none" spc="0" normalizeH="0" baseline="0" noProof="0" dirty="0">
                <a:ln>
                  <a:noFill/>
                </a:ln>
                <a:solidFill>
                  <a:srgbClr val="222222"/>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xmlns="" id="{FDA9AF3B-05B9-4E08-A177-B4002E86063C}"/>
              </a:ext>
            </a:extLst>
          </p:cNvPr>
          <p:cNvGrpSpPr/>
          <p:nvPr/>
        </p:nvGrpSpPr>
        <p:grpSpPr>
          <a:xfrm>
            <a:off x="5487387" y="34254"/>
            <a:ext cx="4523467" cy="2511254"/>
            <a:chOff x="5487387" y="34254"/>
            <a:chExt cx="4523467" cy="2511254"/>
          </a:xfrm>
        </p:grpSpPr>
        <p:sp>
          <p:nvSpPr>
            <p:cNvPr id="51" name="Oval 50">
              <a:extLst>
                <a:ext uri="{FF2B5EF4-FFF2-40B4-BE49-F238E27FC236}">
                  <a16:creationId xmlns:a16="http://schemas.microsoft.com/office/drawing/2014/main" xmlns="" id="{D045DACC-DDD5-4687-84CB-6B51E68D5A6E}"/>
                </a:ext>
              </a:extLst>
            </p:cNvPr>
            <p:cNvSpPr/>
            <p:nvPr/>
          </p:nvSpPr>
          <p:spPr>
            <a:xfrm>
              <a:off x="5503795" y="182459"/>
              <a:ext cx="1920762" cy="1920762"/>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sp>
          <p:nvSpPr>
            <p:cNvPr id="54" name="Oval 53">
              <a:extLst>
                <a:ext uri="{FF2B5EF4-FFF2-40B4-BE49-F238E27FC236}">
                  <a16:creationId xmlns:a16="http://schemas.microsoft.com/office/drawing/2014/main" xmlns="" id="{22F07FE0-E624-4DB9-849B-2F95DD43F814}"/>
                </a:ext>
              </a:extLst>
            </p:cNvPr>
            <p:cNvSpPr/>
            <p:nvPr/>
          </p:nvSpPr>
          <p:spPr>
            <a:xfrm>
              <a:off x="7168808" y="34254"/>
              <a:ext cx="1166268" cy="1166268"/>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grpSp>
          <p:nvGrpSpPr>
            <p:cNvPr id="34" name="Group 33">
              <a:extLst>
                <a:ext uri="{FF2B5EF4-FFF2-40B4-BE49-F238E27FC236}">
                  <a16:creationId xmlns:a16="http://schemas.microsoft.com/office/drawing/2014/main" xmlns="" id="{0CC916F4-27B4-4D7C-8AC7-18721A31F03C}"/>
                </a:ext>
              </a:extLst>
            </p:cNvPr>
            <p:cNvGrpSpPr/>
            <p:nvPr/>
          </p:nvGrpSpPr>
          <p:grpSpPr>
            <a:xfrm>
              <a:off x="6862049" y="242027"/>
              <a:ext cx="3148805" cy="2303481"/>
              <a:chOff x="6862049" y="242027"/>
              <a:chExt cx="3148805" cy="2303481"/>
            </a:xfrm>
          </p:grpSpPr>
          <p:sp>
            <p:nvSpPr>
              <p:cNvPr id="68" name="Oval 67">
                <a:extLst>
                  <a:ext uri="{FF2B5EF4-FFF2-40B4-BE49-F238E27FC236}">
                    <a16:creationId xmlns:a16="http://schemas.microsoft.com/office/drawing/2014/main" xmlns="" id="{C13651A3-9BFA-43E6-91C6-C499F916EE5D}"/>
                  </a:ext>
                </a:extLst>
              </p:cNvPr>
              <p:cNvSpPr/>
              <p:nvPr/>
            </p:nvSpPr>
            <p:spPr>
              <a:xfrm>
                <a:off x="8090092" y="242027"/>
                <a:ext cx="1920762" cy="1920762"/>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sp>
            <p:nvSpPr>
              <p:cNvPr id="69" name="Rectangle 68">
                <a:extLst>
                  <a:ext uri="{FF2B5EF4-FFF2-40B4-BE49-F238E27FC236}">
                    <a16:creationId xmlns:a16="http://schemas.microsoft.com/office/drawing/2014/main" xmlns="" id="{FAF2A03A-25F7-4B05-A5F2-8943291DB37A}"/>
                  </a:ext>
                </a:extLst>
              </p:cNvPr>
              <p:cNvSpPr/>
              <p:nvPr/>
            </p:nvSpPr>
            <p:spPr>
              <a:xfrm>
                <a:off x="8290054" y="716041"/>
                <a:ext cx="156047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222222"/>
                    </a:solidFill>
                    <a:latin typeface="Century Gothic" panose="020B0502020202020204" pitchFamily="34" charset="0"/>
                  </a:rPr>
                  <a:t>More Time with Patient</a:t>
                </a:r>
                <a:endPar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endParaRPr>
              </a:p>
            </p:txBody>
          </p:sp>
          <p:sp>
            <p:nvSpPr>
              <p:cNvPr id="62" name="Oval 61">
                <a:extLst>
                  <a:ext uri="{FF2B5EF4-FFF2-40B4-BE49-F238E27FC236}">
                    <a16:creationId xmlns:a16="http://schemas.microsoft.com/office/drawing/2014/main" xmlns="" id="{C69BBF3D-3B93-4265-AB5D-DF1E33E1BF1B}"/>
                  </a:ext>
                </a:extLst>
              </p:cNvPr>
              <p:cNvSpPr/>
              <p:nvPr/>
            </p:nvSpPr>
            <p:spPr>
              <a:xfrm>
                <a:off x="7047580" y="996768"/>
                <a:ext cx="1380560" cy="1383618"/>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xmlns="" id="{6FD383AA-055B-4BB7-BE68-BFB5635D4B4E}"/>
                  </a:ext>
                </a:extLst>
              </p:cNvPr>
              <p:cNvSpPr/>
              <p:nvPr/>
            </p:nvSpPr>
            <p:spPr>
              <a:xfrm>
                <a:off x="6885261" y="831647"/>
                <a:ext cx="1713147" cy="1713861"/>
              </a:xfrm>
              <a:prstGeom prst="ellipse">
                <a:avLst/>
              </a:prstGeom>
              <a:solidFill>
                <a:srgbClr val="7258D0">
                  <a:alpha val="43922"/>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xmlns="" id="{19FE66D7-7D7F-47BE-8C48-AA5883E4F05A}"/>
                  </a:ext>
                </a:extLst>
              </p:cNvPr>
              <p:cNvSpPr txBox="1"/>
              <p:nvPr/>
            </p:nvSpPr>
            <p:spPr>
              <a:xfrm>
                <a:off x="6862049" y="1367546"/>
                <a:ext cx="1779786" cy="584775"/>
              </a:xfrm>
              <a:prstGeom prst="rect">
                <a:avLst/>
              </a:prstGeom>
              <a:noFill/>
            </p:spPr>
            <p:txBody>
              <a:bodyPr wrap="square" rtlCol="0">
                <a:spAutoFit/>
              </a:bodyPr>
              <a:lstStyle/>
              <a:p>
                <a:pPr marL="0" marR="0" lvl="0" indent="0" algn="ctr" defTabSz="163860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a:ea typeface="+mn-ea"/>
                    <a:cs typeface="+mn-cs"/>
                  </a:rPr>
                  <a:t>Joy in Caregiving</a:t>
                </a:r>
              </a:p>
            </p:txBody>
          </p:sp>
        </p:grpSp>
        <p:sp>
          <p:nvSpPr>
            <p:cNvPr id="53" name="Rectangle 52">
              <a:extLst>
                <a:ext uri="{FF2B5EF4-FFF2-40B4-BE49-F238E27FC236}">
                  <a16:creationId xmlns:a16="http://schemas.microsoft.com/office/drawing/2014/main" xmlns="" id="{C0803DB9-BD19-43E5-A47C-FE2B7D7D3953}"/>
                </a:ext>
              </a:extLst>
            </p:cNvPr>
            <p:cNvSpPr/>
            <p:nvPr/>
          </p:nvSpPr>
          <p:spPr>
            <a:xfrm>
              <a:off x="5487387" y="695941"/>
              <a:ext cx="171072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222222"/>
                  </a:solidFill>
                  <a:latin typeface="Century Gothic" panose="020B0502020202020204" pitchFamily="34" charset="0"/>
                </a:rPr>
                <a:t>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rPr>
                <a:t>Environment</a:t>
              </a:r>
            </a:p>
          </p:txBody>
        </p:sp>
        <p:sp>
          <p:nvSpPr>
            <p:cNvPr id="55" name="Rectangle 54">
              <a:extLst>
                <a:ext uri="{FF2B5EF4-FFF2-40B4-BE49-F238E27FC236}">
                  <a16:creationId xmlns:a16="http://schemas.microsoft.com/office/drawing/2014/main" xmlns="" id="{4E341681-D5F1-49E9-AC5B-7B4B5155E23A}"/>
                </a:ext>
              </a:extLst>
            </p:cNvPr>
            <p:cNvSpPr/>
            <p:nvPr/>
          </p:nvSpPr>
          <p:spPr>
            <a:xfrm>
              <a:off x="7024991" y="167511"/>
              <a:ext cx="1453902"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rPr>
                <a:t>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rPr>
                <a:t>Stress</a:t>
              </a:r>
            </a:p>
          </p:txBody>
        </p:sp>
      </p:grpSp>
      <p:grpSp>
        <p:nvGrpSpPr>
          <p:cNvPr id="2" name="Group 1">
            <a:extLst>
              <a:ext uri="{FF2B5EF4-FFF2-40B4-BE49-F238E27FC236}">
                <a16:creationId xmlns:a16="http://schemas.microsoft.com/office/drawing/2014/main" xmlns="" id="{B9D48B5A-6C7A-423A-AF23-3C086EC389C7}"/>
              </a:ext>
            </a:extLst>
          </p:cNvPr>
          <p:cNvGrpSpPr/>
          <p:nvPr/>
        </p:nvGrpSpPr>
        <p:grpSpPr>
          <a:xfrm>
            <a:off x="74760" y="182459"/>
            <a:ext cx="3218292" cy="3107448"/>
            <a:chOff x="74760" y="182459"/>
            <a:chExt cx="3218292" cy="3107448"/>
          </a:xfrm>
        </p:grpSpPr>
        <p:pic>
          <p:nvPicPr>
            <p:cNvPr id="45" name="Picture 44" descr="A picture containing indoor, floor, wall, ceiling&#10;&#10;Description automatically generated">
              <a:extLst>
                <a:ext uri="{FF2B5EF4-FFF2-40B4-BE49-F238E27FC236}">
                  <a16:creationId xmlns:a16="http://schemas.microsoft.com/office/drawing/2014/main" xmlns="" id="{31BBF7DD-F9B0-41F0-98B2-7F27246600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50" b="63981"/>
            <a:stretch/>
          </p:blipFill>
          <p:spPr>
            <a:xfrm>
              <a:off x="1802081" y="182459"/>
              <a:ext cx="1490971" cy="1421983"/>
            </a:xfrm>
            <a:prstGeom prst="ellipse">
              <a:avLst/>
            </a:prstGeom>
          </p:spPr>
        </p:pic>
        <p:grpSp>
          <p:nvGrpSpPr>
            <p:cNvPr id="30" name="Group 29">
              <a:extLst>
                <a:ext uri="{FF2B5EF4-FFF2-40B4-BE49-F238E27FC236}">
                  <a16:creationId xmlns:a16="http://schemas.microsoft.com/office/drawing/2014/main" xmlns="" id="{65DBDB3B-0489-467E-8A25-41AF7CAECDC1}"/>
                </a:ext>
              </a:extLst>
            </p:cNvPr>
            <p:cNvGrpSpPr/>
            <p:nvPr/>
          </p:nvGrpSpPr>
          <p:grpSpPr>
            <a:xfrm>
              <a:off x="74760" y="242027"/>
              <a:ext cx="2654228" cy="3047880"/>
              <a:chOff x="74760" y="242027"/>
              <a:chExt cx="2654228" cy="3047880"/>
            </a:xfrm>
          </p:grpSpPr>
          <p:sp>
            <p:nvSpPr>
              <p:cNvPr id="5" name="Oval 4">
                <a:extLst>
                  <a:ext uri="{FF2B5EF4-FFF2-40B4-BE49-F238E27FC236}">
                    <a16:creationId xmlns:a16="http://schemas.microsoft.com/office/drawing/2014/main" xmlns="" id="{F61CCB71-88DE-4C36-880B-1F7B63301387}"/>
                  </a:ext>
                </a:extLst>
              </p:cNvPr>
              <p:cNvSpPr/>
              <p:nvPr/>
            </p:nvSpPr>
            <p:spPr>
              <a:xfrm>
                <a:off x="74760" y="1794501"/>
                <a:ext cx="1495406" cy="1495406"/>
              </a:xfrm>
              <a:prstGeom prst="ellipse">
                <a:avLst/>
              </a:prstGeom>
              <a:solidFill>
                <a:srgbClr val="E6D5F3"/>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222222"/>
                  </a:solidFill>
                  <a:effectLst>
                    <a:outerShdw blurRad="38100" dist="19050" dir="2700000" algn="tl" rotWithShape="0">
                      <a:srgbClr val="222222">
                        <a:alpha val="40000"/>
                      </a:srgbClr>
                    </a:outerShdw>
                  </a:effectLst>
                  <a:uLnTx/>
                  <a:uFillTx/>
                  <a:latin typeface="Arial"/>
                  <a:ea typeface="+mn-ea"/>
                  <a:cs typeface="+mn-cs"/>
                </a:endParaRPr>
              </a:p>
            </p:txBody>
          </p:sp>
          <p:sp>
            <p:nvSpPr>
              <p:cNvPr id="7" name="Rectangle 6">
                <a:extLst>
                  <a:ext uri="{FF2B5EF4-FFF2-40B4-BE49-F238E27FC236}">
                    <a16:creationId xmlns:a16="http://schemas.microsoft.com/office/drawing/2014/main" xmlns="" id="{93810D7F-616F-4DB0-BD26-662CB1BCCAA2}"/>
                  </a:ext>
                </a:extLst>
              </p:cNvPr>
              <p:cNvSpPr/>
              <p:nvPr/>
            </p:nvSpPr>
            <p:spPr>
              <a:xfrm>
                <a:off x="2544257" y="242027"/>
                <a:ext cx="184731"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solidFill>
                    <a:srgbClr val="222222"/>
                  </a:solidFill>
                  <a:effectLst>
                    <a:outerShdw blurRad="50800" dist="38100" algn="l" rotWithShape="0">
                      <a:prstClr val="black">
                        <a:alpha val="40000"/>
                      </a:prstClr>
                    </a:outerShdw>
                  </a:effectLst>
                  <a:uLnTx/>
                  <a:uFillTx/>
                  <a:latin typeface="Century Schoolbook" panose="02040604050505020304" pitchFamily="18" charset="0"/>
                  <a:ea typeface="+mn-ea"/>
                  <a:cs typeface="+mn-cs"/>
                </a:endParaRPr>
              </a:p>
            </p:txBody>
          </p:sp>
          <p:sp>
            <p:nvSpPr>
              <p:cNvPr id="6" name="TextBox 5">
                <a:extLst>
                  <a:ext uri="{FF2B5EF4-FFF2-40B4-BE49-F238E27FC236}">
                    <a16:creationId xmlns:a16="http://schemas.microsoft.com/office/drawing/2014/main" xmlns="" id="{EC094243-0C86-4871-BB7F-FE07CC1E882A}"/>
                  </a:ext>
                </a:extLst>
              </p:cNvPr>
              <p:cNvSpPr txBox="1"/>
              <p:nvPr/>
            </p:nvSpPr>
            <p:spPr>
              <a:xfrm>
                <a:off x="1057789" y="664114"/>
                <a:ext cx="490121" cy="110817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1</a:t>
                </a:r>
              </a:p>
            </p:txBody>
          </p:sp>
          <p:sp>
            <p:nvSpPr>
              <p:cNvPr id="27" name="Oval 26">
                <a:extLst>
                  <a:ext uri="{FF2B5EF4-FFF2-40B4-BE49-F238E27FC236}">
                    <a16:creationId xmlns:a16="http://schemas.microsoft.com/office/drawing/2014/main" xmlns="" id="{25EE3ABB-07FC-4A46-8E0C-A08A5D40F3E3}"/>
                  </a:ext>
                </a:extLst>
              </p:cNvPr>
              <p:cNvSpPr/>
              <p:nvPr/>
            </p:nvSpPr>
            <p:spPr>
              <a:xfrm>
                <a:off x="520076" y="641903"/>
                <a:ext cx="1685942" cy="1646784"/>
              </a:xfrm>
              <a:prstGeom prst="ellipse">
                <a:avLst/>
              </a:prstGeom>
              <a:solidFill>
                <a:srgbClr val="7258D0">
                  <a:alpha val="43137"/>
                </a:srgbClr>
              </a:solidFill>
              <a:ln>
                <a:noFill/>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xmlns="" id="{DA237C89-25B6-4C2A-84FB-8B50301F719C}"/>
                  </a:ext>
                </a:extLst>
              </p:cNvPr>
              <p:cNvSpPr/>
              <p:nvPr/>
            </p:nvSpPr>
            <p:spPr>
              <a:xfrm>
                <a:off x="664203" y="795546"/>
                <a:ext cx="1397687" cy="1339498"/>
              </a:xfrm>
              <a:prstGeom prst="ellipse">
                <a:avLst/>
              </a:prstGeom>
              <a:solidFill>
                <a:srgbClr val="5235BD"/>
              </a:solidFill>
              <a:ln w="25400" cap="flat" cmpd="sng" algn="ctr">
                <a:noFill/>
                <a:prstDash val="solid"/>
              </a:ln>
              <a:effectLst/>
            </p:spPr>
            <p:txBody>
              <a:bodyPr rtlCol="0" anchor="ctr"/>
              <a:lstStyle/>
              <a:p>
                <a:pPr marL="0" marR="0" lvl="0" indent="0" algn="ctr" defTabSz="1638605"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xmlns="" id="{78E23A7F-611E-4021-AC89-B5D0006F08D9}"/>
                  </a:ext>
                </a:extLst>
              </p:cNvPr>
              <p:cNvSpPr txBox="1"/>
              <p:nvPr/>
            </p:nvSpPr>
            <p:spPr>
              <a:xfrm>
                <a:off x="691076" y="1184456"/>
                <a:ext cx="1318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Beginning of Shift</a:t>
                </a:r>
              </a:p>
            </p:txBody>
          </p:sp>
        </p:grpSp>
        <p:sp>
          <p:nvSpPr>
            <p:cNvPr id="56" name="Rectangle 55">
              <a:extLst>
                <a:ext uri="{FF2B5EF4-FFF2-40B4-BE49-F238E27FC236}">
                  <a16:creationId xmlns:a16="http://schemas.microsoft.com/office/drawing/2014/main" xmlns="" id="{524CF931-FA37-406C-B104-84883C8FF3BE}"/>
                </a:ext>
              </a:extLst>
            </p:cNvPr>
            <p:cNvSpPr/>
            <p:nvPr/>
          </p:nvSpPr>
          <p:spPr>
            <a:xfrm>
              <a:off x="217905" y="2241577"/>
              <a:ext cx="126669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222222"/>
                  </a:solidFill>
                  <a:latin typeface="Century Gothic" panose="020B0502020202020204" pitchFamily="34" charset="0"/>
                </a:rPr>
                <a:t>Rested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222222"/>
                  </a:solidFill>
                  <a:latin typeface="Century Gothic" panose="020B0502020202020204" pitchFamily="34" charset="0"/>
                </a:rPr>
                <a:t>Healthy </a:t>
              </a:r>
              <a:endParaRPr kumimoji="0" lang="en-US" sz="2000" b="1" i="0" u="none" strike="noStrike" kern="1200" cap="none" spc="0" normalizeH="0" baseline="0" noProof="0" dirty="0">
                <a:ln/>
                <a:solidFill>
                  <a:srgbClr val="222222"/>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3400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AB63F1-9310-467A-831C-33D93C528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906" y="-4482"/>
            <a:ext cx="9710395" cy="6856190"/>
          </a:xfrm>
          <a:prstGeom prst="rect">
            <a:avLst/>
          </a:prstGeom>
          <a:ln>
            <a:noFill/>
          </a:ln>
        </p:spPr>
      </p:pic>
      <p:sp>
        <p:nvSpPr>
          <p:cNvPr id="21" name="TextBox 20">
            <a:extLst>
              <a:ext uri="{FF2B5EF4-FFF2-40B4-BE49-F238E27FC236}">
                <a16:creationId xmlns:a16="http://schemas.microsoft.com/office/drawing/2014/main" xmlns="" id="{DFE53CBA-4F8C-489F-8D9C-D33756B3BDB9}"/>
              </a:ext>
            </a:extLst>
          </p:cNvPr>
          <p:cNvSpPr txBox="1"/>
          <p:nvPr/>
        </p:nvSpPr>
        <p:spPr>
          <a:xfrm>
            <a:off x="155637" y="152400"/>
            <a:ext cx="2667000" cy="584775"/>
          </a:xfrm>
          <a:prstGeom prst="rect">
            <a:avLst/>
          </a:prstGeom>
          <a:noFill/>
        </p:spPr>
        <p:txBody>
          <a:bodyPr wrap="square" rtlCol="0">
            <a:spAutoFit/>
          </a:bodyPr>
          <a:lstStyle/>
          <a:p>
            <a:r>
              <a:rPr lang="en-US" sz="3200" b="1" dirty="0">
                <a:solidFill>
                  <a:schemeClr val="tx2"/>
                </a:solidFill>
              </a:rPr>
              <a:t>Quiz</a:t>
            </a:r>
          </a:p>
        </p:txBody>
      </p:sp>
    </p:spTree>
    <p:extLst>
      <p:ext uri="{BB962C8B-B14F-4D97-AF65-F5344CB8AC3E}">
        <p14:creationId xmlns:p14="http://schemas.microsoft.com/office/powerpoint/2010/main" val="1157716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AB63F1-9310-467A-831C-33D93C528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907" y="-4482"/>
            <a:ext cx="9655094" cy="6856190"/>
          </a:xfrm>
          <a:prstGeom prst="rect">
            <a:avLst/>
          </a:prstGeom>
          <a:ln>
            <a:noFill/>
          </a:ln>
        </p:spPr>
      </p:pic>
      <p:sp>
        <p:nvSpPr>
          <p:cNvPr id="21" name="TextBox 20">
            <a:extLst>
              <a:ext uri="{FF2B5EF4-FFF2-40B4-BE49-F238E27FC236}">
                <a16:creationId xmlns:a16="http://schemas.microsoft.com/office/drawing/2014/main" xmlns="" id="{DFE53CBA-4F8C-489F-8D9C-D33756B3BDB9}"/>
              </a:ext>
            </a:extLst>
          </p:cNvPr>
          <p:cNvSpPr txBox="1"/>
          <p:nvPr/>
        </p:nvSpPr>
        <p:spPr>
          <a:xfrm>
            <a:off x="155637" y="152400"/>
            <a:ext cx="2667000" cy="584775"/>
          </a:xfrm>
          <a:prstGeom prst="rect">
            <a:avLst/>
          </a:prstGeom>
          <a:noFill/>
        </p:spPr>
        <p:txBody>
          <a:bodyPr wrap="square" rtlCol="0">
            <a:spAutoFit/>
          </a:bodyPr>
          <a:lstStyle/>
          <a:p>
            <a:r>
              <a:rPr lang="en-US" sz="3200" b="1" dirty="0">
                <a:solidFill>
                  <a:schemeClr val="tx2"/>
                </a:solidFill>
              </a:rPr>
              <a:t>Quiz</a:t>
            </a:r>
          </a:p>
        </p:txBody>
      </p:sp>
      <p:sp>
        <p:nvSpPr>
          <p:cNvPr id="28" name="TextBox 27">
            <a:extLst>
              <a:ext uri="{FF2B5EF4-FFF2-40B4-BE49-F238E27FC236}">
                <a16:creationId xmlns:a16="http://schemas.microsoft.com/office/drawing/2014/main" xmlns="" id="{B74ECADB-A9B5-4ACF-9633-1F2080870C59}"/>
              </a:ext>
            </a:extLst>
          </p:cNvPr>
          <p:cNvSpPr txBox="1"/>
          <p:nvPr/>
        </p:nvSpPr>
        <p:spPr>
          <a:xfrm>
            <a:off x="76200" y="990600"/>
            <a:ext cx="2546254" cy="6986528"/>
          </a:xfrm>
          <a:prstGeom prst="rect">
            <a:avLst/>
          </a:prstGeom>
          <a:noFill/>
        </p:spPr>
        <p:txBody>
          <a:bodyPr wrap="square" rtlCol="0">
            <a:spAutoFit/>
          </a:bodyPr>
          <a:lstStyle/>
          <a:p>
            <a:pPr marL="342900" indent="-342900">
              <a:buAutoNum type="arabicPeriod"/>
            </a:pPr>
            <a:r>
              <a:rPr lang="en-US" sz="1400" dirty="0"/>
              <a:t>Digital Art Display</a:t>
            </a:r>
          </a:p>
          <a:p>
            <a:pPr marL="342900" indent="-342900">
              <a:buAutoNum type="arabicPeriod"/>
            </a:pPr>
            <a:r>
              <a:rPr lang="en-US" sz="1400" dirty="0"/>
              <a:t>Pneumatic Tube</a:t>
            </a:r>
          </a:p>
          <a:p>
            <a:pPr marL="342900" indent="-342900">
              <a:buAutoNum type="arabicPeriod"/>
            </a:pPr>
            <a:r>
              <a:rPr lang="en-US" sz="1400" dirty="0"/>
              <a:t>Dimmable LED lighting</a:t>
            </a:r>
          </a:p>
          <a:p>
            <a:pPr marL="342900" indent="-342900">
              <a:buAutoNum type="arabicPeriod"/>
            </a:pPr>
            <a:r>
              <a:rPr lang="en-US" sz="1400" dirty="0"/>
              <a:t>Smart Building Controls</a:t>
            </a:r>
          </a:p>
          <a:p>
            <a:pPr marL="342900" indent="-342900">
              <a:buAutoNum type="arabicPeriod"/>
            </a:pPr>
            <a:r>
              <a:rPr lang="en-US" sz="1400" dirty="0"/>
              <a:t>Switchable Privacy Glass</a:t>
            </a:r>
          </a:p>
          <a:p>
            <a:pPr marL="342900" indent="-342900">
              <a:buAutoNum type="arabicPeriod"/>
            </a:pPr>
            <a:r>
              <a:rPr lang="en-US" sz="1400" dirty="0"/>
              <a:t>Security Camera</a:t>
            </a:r>
          </a:p>
          <a:p>
            <a:pPr marL="342900" indent="-342900">
              <a:buAutoNum type="arabicPeriod"/>
            </a:pPr>
            <a:r>
              <a:rPr lang="en-US" sz="1400" dirty="0"/>
              <a:t>Timeclock</a:t>
            </a:r>
          </a:p>
          <a:p>
            <a:pPr marL="342900" indent="-342900">
              <a:buAutoNum type="arabicPeriod"/>
            </a:pPr>
            <a:r>
              <a:rPr lang="en-US" sz="1400" dirty="0"/>
              <a:t>Nurse Call Indicator</a:t>
            </a:r>
          </a:p>
          <a:p>
            <a:pPr marL="342900" indent="-342900">
              <a:buAutoNum type="arabicPeriod"/>
            </a:pPr>
            <a:r>
              <a:rPr lang="en-US" sz="1400" dirty="0"/>
              <a:t>Distributed Antenna System</a:t>
            </a:r>
          </a:p>
          <a:p>
            <a:pPr marL="342900" indent="-342900">
              <a:buAutoNum type="arabicPeriod"/>
            </a:pPr>
            <a:r>
              <a:rPr lang="en-US" sz="1400" dirty="0"/>
              <a:t>Tablet</a:t>
            </a:r>
          </a:p>
          <a:p>
            <a:pPr marL="342900" indent="-342900">
              <a:buAutoNum type="arabicPeriod"/>
            </a:pPr>
            <a:r>
              <a:rPr lang="en-US" sz="1400" dirty="0"/>
              <a:t>Digital Patient Dashboard</a:t>
            </a:r>
          </a:p>
          <a:p>
            <a:pPr marL="342900" indent="-342900">
              <a:buAutoNum type="arabicPeriod"/>
            </a:pPr>
            <a:r>
              <a:rPr lang="en-US" sz="1400" dirty="0"/>
              <a:t>RFID Badge</a:t>
            </a:r>
          </a:p>
          <a:p>
            <a:pPr marL="342900" indent="-342900">
              <a:buAutoNum type="arabicPeriod"/>
            </a:pPr>
            <a:r>
              <a:rPr lang="en-US" sz="1400" dirty="0"/>
              <a:t>Cell Phone (Nurse Call)</a:t>
            </a:r>
          </a:p>
          <a:p>
            <a:pPr marL="342900" indent="-342900">
              <a:buAutoNum type="arabicPeriod"/>
            </a:pPr>
            <a:r>
              <a:rPr lang="en-US" sz="1400" dirty="0"/>
              <a:t>Barcode Scanner</a:t>
            </a:r>
          </a:p>
          <a:p>
            <a:pPr marL="342900" indent="-342900">
              <a:buAutoNum type="arabicPeriod"/>
            </a:pPr>
            <a:r>
              <a:rPr lang="en-US" sz="1400" dirty="0"/>
              <a:t>Workstation on Wheels (WOW)</a:t>
            </a:r>
          </a:p>
          <a:p>
            <a:pPr marL="342900" indent="-342900">
              <a:buAutoNum type="arabicPeriod"/>
            </a:pPr>
            <a:r>
              <a:rPr lang="en-US" sz="1400" dirty="0"/>
              <a:t>Patient Vitals Monitor</a:t>
            </a:r>
          </a:p>
          <a:p>
            <a:pPr marL="342900" indent="-342900">
              <a:buAutoNum type="arabicPeriod"/>
            </a:pPr>
            <a:r>
              <a:rPr lang="en-US" sz="1400" dirty="0"/>
              <a:t>LED Light with UV Disinfection</a:t>
            </a:r>
          </a:p>
          <a:p>
            <a:pPr marL="342900" indent="-342900">
              <a:buAutoNum type="arabicPeriod"/>
            </a:pPr>
            <a:r>
              <a:rPr lang="en-US" sz="1400" dirty="0"/>
              <a:t>Robotic Sensing Technology</a:t>
            </a:r>
          </a:p>
          <a:p>
            <a:pPr marL="342900" indent="-342900">
              <a:buAutoNum type="arabicPeriod"/>
            </a:pPr>
            <a:r>
              <a:rPr lang="en-US" sz="1400" dirty="0"/>
              <a:t>Patient Lift</a:t>
            </a:r>
          </a:p>
          <a:p>
            <a:pPr marL="342900" indent="-342900">
              <a:buAutoNum type="arabicPeriod"/>
            </a:pPr>
            <a:endParaRPr lang="en-US" sz="1400" dirty="0"/>
          </a:p>
          <a:p>
            <a:r>
              <a:rPr lang="en-US" sz="1400" dirty="0"/>
              <a:t>And counting….</a:t>
            </a:r>
          </a:p>
          <a:p>
            <a:pPr marL="342900" indent="-342900">
              <a:buAutoNum type="arabicPeriod"/>
            </a:pPr>
            <a:endParaRPr lang="en-US" sz="1400" dirty="0"/>
          </a:p>
          <a:p>
            <a:pPr marL="342900" indent="-342900">
              <a:buAutoNum type="arabicPeriod"/>
            </a:pPr>
            <a:endParaRPr lang="en-US" sz="1400" dirty="0"/>
          </a:p>
          <a:p>
            <a:pPr marL="342900" indent="-342900">
              <a:buAutoNum type="arabicPeriod"/>
            </a:pPr>
            <a:endParaRPr lang="en-US" sz="1400" dirty="0"/>
          </a:p>
          <a:p>
            <a:pPr marL="342900" indent="-342900">
              <a:buAutoNum type="arabicPeriod"/>
            </a:pPr>
            <a:endParaRPr lang="en-US" sz="1400" dirty="0"/>
          </a:p>
          <a:p>
            <a:pPr marL="342900" indent="-342900">
              <a:buAutoNum type="arabicPeriod"/>
            </a:pPr>
            <a:endParaRPr lang="en-US" sz="1400" dirty="0"/>
          </a:p>
          <a:p>
            <a:endParaRPr lang="en-US" sz="1400" dirty="0"/>
          </a:p>
        </p:txBody>
      </p:sp>
      <p:sp>
        <p:nvSpPr>
          <p:cNvPr id="30" name="Oval 29">
            <a:extLst>
              <a:ext uri="{FF2B5EF4-FFF2-40B4-BE49-F238E27FC236}">
                <a16:creationId xmlns:a16="http://schemas.microsoft.com/office/drawing/2014/main" xmlns="" id="{CDB35195-FC91-40CD-A15E-F615A1DAD8B9}"/>
              </a:ext>
            </a:extLst>
          </p:cNvPr>
          <p:cNvSpPr/>
          <p:nvPr/>
        </p:nvSpPr>
        <p:spPr>
          <a:xfrm>
            <a:off x="2548648" y="1285468"/>
            <a:ext cx="818461" cy="818461"/>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B0852C73-273B-45ED-B950-04AA4D88B924}"/>
              </a:ext>
            </a:extLst>
          </p:cNvPr>
          <p:cNvSpPr/>
          <p:nvPr/>
        </p:nvSpPr>
        <p:spPr>
          <a:xfrm>
            <a:off x="2573217" y="2167499"/>
            <a:ext cx="818461" cy="818461"/>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CF2AC8D1-8FD0-4BD7-A0D9-0DDB8F8CABE7}"/>
              </a:ext>
            </a:extLst>
          </p:cNvPr>
          <p:cNvSpPr/>
          <p:nvPr/>
        </p:nvSpPr>
        <p:spPr>
          <a:xfrm>
            <a:off x="9220200" y="502688"/>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9326B9C0-408B-418B-8826-88EC6DB0966F}"/>
              </a:ext>
            </a:extLst>
          </p:cNvPr>
          <p:cNvSpPr/>
          <p:nvPr/>
        </p:nvSpPr>
        <p:spPr>
          <a:xfrm>
            <a:off x="5429939" y="1981200"/>
            <a:ext cx="666061" cy="666061"/>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33787207-B14D-4819-B8D5-C1B43749F406}"/>
              </a:ext>
            </a:extLst>
          </p:cNvPr>
          <p:cNvSpPr/>
          <p:nvPr/>
        </p:nvSpPr>
        <p:spPr>
          <a:xfrm>
            <a:off x="4858821" y="1447800"/>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94FB5567-4A8C-449A-95DC-C00550D1CD55}"/>
              </a:ext>
            </a:extLst>
          </p:cNvPr>
          <p:cNvSpPr/>
          <p:nvPr/>
        </p:nvSpPr>
        <p:spPr>
          <a:xfrm>
            <a:off x="7010400" y="493059"/>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7104990C-F4ED-48FA-B65A-6CEDCBD80B60}"/>
              </a:ext>
            </a:extLst>
          </p:cNvPr>
          <p:cNvSpPr/>
          <p:nvPr/>
        </p:nvSpPr>
        <p:spPr>
          <a:xfrm>
            <a:off x="6677052" y="1176196"/>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F8688FAA-69FA-4CD2-9C37-CCA27BBFBFEC}"/>
              </a:ext>
            </a:extLst>
          </p:cNvPr>
          <p:cNvSpPr/>
          <p:nvPr/>
        </p:nvSpPr>
        <p:spPr>
          <a:xfrm>
            <a:off x="7744489" y="1024046"/>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E3AB9AF9-7BE5-4990-A118-2D7F4FA6DC7B}"/>
              </a:ext>
            </a:extLst>
          </p:cNvPr>
          <p:cNvSpPr/>
          <p:nvPr/>
        </p:nvSpPr>
        <p:spPr>
          <a:xfrm>
            <a:off x="5943600" y="0"/>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E1D2C7D3-C24B-4D9A-B135-9688C125D413}"/>
              </a:ext>
            </a:extLst>
          </p:cNvPr>
          <p:cNvSpPr/>
          <p:nvPr/>
        </p:nvSpPr>
        <p:spPr>
          <a:xfrm>
            <a:off x="8172112" y="2206969"/>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0A602017-10D6-4F3D-9E0F-4ED13F9ABB78}"/>
              </a:ext>
            </a:extLst>
          </p:cNvPr>
          <p:cNvSpPr/>
          <p:nvPr/>
        </p:nvSpPr>
        <p:spPr>
          <a:xfrm>
            <a:off x="9559448" y="1572400"/>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C40E70CB-10A5-4E28-8BF0-252485E1E794}"/>
              </a:ext>
            </a:extLst>
          </p:cNvPr>
          <p:cNvSpPr/>
          <p:nvPr/>
        </p:nvSpPr>
        <p:spPr>
          <a:xfrm>
            <a:off x="8935760" y="2436959"/>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A66EF114-7BB4-4101-B169-F49784137546}"/>
              </a:ext>
            </a:extLst>
          </p:cNvPr>
          <p:cNvSpPr/>
          <p:nvPr/>
        </p:nvSpPr>
        <p:spPr>
          <a:xfrm>
            <a:off x="10287000" y="3733800"/>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xmlns="" id="{C689D012-0B05-4446-9082-5FE1ADBE0515}"/>
              </a:ext>
            </a:extLst>
          </p:cNvPr>
          <p:cNvSpPr/>
          <p:nvPr/>
        </p:nvSpPr>
        <p:spPr>
          <a:xfrm>
            <a:off x="10820400" y="3657600"/>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62D11213-1698-48D4-9515-EF54DEE57F8B}"/>
              </a:ext>
            </a:extLst>
          </p:cNvPr>
          <p:cNvSpPr/>
          <p:nvPr/>
        </p:nvSpPr>
        <p:spPr>
          <a:xfrm>
            <a:off x="11374407" y="1887017"/>
            <a:ext cx="1389583" cy="138958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xmlns="" id="{B10C3892-A3CE-4964-B1E2-CE6D3BA492CF}"/>
              </a:ext>
            </a:extLst>
          </p:cNvPr>
          <p:cNvSpPr/>
          <p:nvPr/>
        </p:nvSpPr>
        <p:spPr>
          <a:xfrm>
            <a:off x="4595458" y="2514600"/>
            <a:ext cx="953695" cy="95369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687B2350-44AE-4A55-9E65-B06AAF4E8E57}"/>
              </a:ext>
            </a:extLst>
          </p:cNvPr>
          <p:cNvSpPr/>
          <p:nvPr/>
        </p:nvSpPr>
        <p:spPr>
          <a:xfrm>
            <a:off x="4060461" y="850201"/>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DF1EABF3-511F-46AD-9D53-3E3C584A0F79}"/>
              </a:ext>
            </a:extLst>
          </p:cNvPr>
          <p:cNvSpPr/>
          <p:nvPr/>
        </p:nvSpPr>
        <p:spPr>
          <a:xfrm>
            <a:off x="6202681" y="152400"/>
            <a:ext cx="45719" cy="14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247BF8D8-838C-4E00-8E46-8F75CF871E51}"/>
              </a:ext>
            </a:extLst>
          </p:cNvPr>
          <p:cNvSpPr/>
          <p:nvPr/>
        </p:nvSpPr>
        <p:spPr>
          <a:xfrm>
            <a:off x="10007417" y="809600"/>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xmlns="" id="{04120AF0-CEF4-43BE-897D-2F1E8A14584F}"/>
              </a:ext>
            </a:extLst>
          </p:cNvPr>
          <p:cNvSpPr/>
          <p:nvPr/>
        </p:nvSpPr>
        <p:spPr>
          <a:xfrm>
            <a:off x="8903319" y="1244335"/>
            <a:ext cx="656129" cy="6561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6E8DC296-4734-42EC-A093-4388BFA715FC}"/>
              </a:ext>
            </a:extLst>
          </p:cNvPr>
          <p:cNvSpPr txBox="1"/>
          <p:nvPr/>
        </p:nvSpPr>
        <p:spPr>
          <a:xfrm>
            <a:off x="2751948" y="1478429"/>
            <a:ext cx="491591" cy="523220"/>
          </a:xfrm>
          <a:prstGeom prst="rect">
            <a:avLst/>
          </a:prstGeom>
          <a:noFill/>
        </p:spPr>
        <p:txBody>
          <a:bodyPr wrap="square" rtlCol="0">
            <a:spAutoFit/>
          </a:bodyPr>
          <a:lstStyle/>
          <a:p>
            <a:r>
              <a:rPr lang="en-US" sz="2800" b="1" dirty="0">
                <a:solidFill>
                  <a:schemeClr val="tx2"/>
                </a:solidFill>
              </a:rPr>
              <a:t>1</a:t>
            </a:r>
          </a:p>
        </p:txBody>
      </p:sp>
      <p:sp>
        <p:nvSpPr>
          <p:cNvPr id="29" name="TextBox 28">
            <a:extLst>
              <a:ext uri="{FF2B5EF4-FFF2-40B4-BE49-F238E27FC236}">
                <a16:creationId xmlns:a16="http://schemas.microsoft.com/office/drawing/2014/main" xmlns="" id="{63495082-B0E8-4C2C-8529-87C9348BF3C2}"/>
              </a:ext>
            </a:extLst>
          </p:cNvPr>
          <p:cNvSpPr txBox="1"/>
          <p:nvPr/>
        </p:nvSpPr>
        <p:spPr>
          <a:xfrm>
            <a:off x="2793205" y="2308680"/>
            <a:ext cx="491591" cy="523220"/>
          </a:xfrm>
          <a:prstGeom prst="rect">
            <a:avLst/>
          </a:prstGeom>
          <a:noFill/>
        </p:spPr>
        <p:txBody>
          <a:bodyPr wrap="square" rtlCol="0">
            <a:spAutoFit/>
          </a:bodyPr>
          <a:lstStyle/>
          <a:p>
            <a:r>
              <a:rPr lang="en-US" sz="2800" b="1" dirty="0">
                <a:solidFill>
                  <a:schemeClr val="tx2"/>
                </a:solidFill>
              </a:rPr>
              <a:t>2</a:t>
            </a:r>
          </a:p>
        </p:txBody>
      </p:sp>
      <p:sp>
        <p:nvSpPr>
          <p:cNvPr id="31" name="TextBox 30">
            <a:extLst>
              <a:ext uri="{FF2B5EF4-FFF2-40B4-BE49-F238E27FC236}">
                <a16:creationId xmlns:a16="http://schemas.microsoft.com/office/drawing/2014/main" xmlns="" id="{D32F6110-FF3C-46C6-AF84-4C54F645E196}"/>
              </a:ext>
            </a:extLst>
          </p:cNvPr>
          <p:cNvSpPr txBox="1"/>
          <p:nvPr/>
        </p:nvSpPr>
        <p:spPr>
          <a:xfrm>
            <a:off x="9346093" y="594948"/>
            <a:ext cx="491591" cy="523220"/>
          </a:xfrm>
          <a:prstGeom prst="rect">
            <a:avLst/>
          </a:prstGeom>
          <a:noFill/>
        </p:spPr>
        <p:txBody>
          <a:bodyPr wrap="square" rtlCol="0">
            <a:spAutoFit/>
          </a:bodyPr>
          <a:lstStyle/>
          <a:p>
            <a:r>
              <a:rPr lang="en-US" sz="2800" b="1" dirty="0">
                <a:solidFill>
                  <a:schemeClr val="tx2"/>
                </a:solidFill>
              </a:rPr>
              <a:t>3</a:t>
            </a:r>
          </a:p>
        </p:txBody>
      </p:sp>
      <p:sp>
        <p:nvSpPr>
          <p:cNvPr id="32" name="TextBox 31">
            <a:extLst>
              <a:ext uri="{FF2B5EF4-FFF2-40B4-BE49-F238E27FC236}">
                <a16:creationId xmlns:a16="http://schemas.microsoft.com/office/drawing/2014/main" xmlns="" id="{C50B4730-5708-4609-9A65-35F76A24342A}"/>
              </a:ext>
            </a:extLst>
          </p:cNvPr>
          <p:cNvSpPr txBox="1"/>
          <p:nvPr/>
        </p:nvSpPr>
        <p:spPr>
          <a:xfrm>
            <a:off x="5580767" y="2011622"/>
            <a:ext cx="491591" cy="523220"/>
          </a:xfrm>
          <a:prstGeom prst="rect">
            <a:avLst/>
          </a:prstGeom>
          <a:noFill/>
        </p:spPr>
        <p:txBody>
          <a:bodyPr wrap="square" rtlCol="0">
            <a:spAutoFit/>
          </a:bodyPr>
          <a:lstStyle/>
          <a:p>
            <a:r>
              <a:rPr lang="en-US" sz="2800" b="1" dirty="0">
                <a:solidFill>
                  <a:schemeClr val="tx2"/>
                </a:solidFill>
              </a:rPr>
              <a:t>4</a:t>
            </a:r>
          </a:p>
        </p:txBody>
      </p:sp>
      <p:sp>
        <p:nvSpPr>
          <p:cNvPr id="54" name="TextBox 53">
            <a:extLst>
              <a:ext uri="{FF2B5EF4-FFF2-40B4-BE49-F238E27FC236}">
                <a16:creationId xmlns:a16="http://schemas.microsoft.com/office/drawing/2014/main" xmlns="" id="{1D3D1064-4722-4CE8-B811-094C032EB112}"/>
              </a:ext>
            </a:extLst>
          </p:cNvPr>
          <p:cNvSpPr txBox="1"/>
          <p:nvPr/>
        </p:nvSpPr>
        <p:spPr>
          <a:xfrm>
            <a:off x="4980579" y="1531264"/>
            <a:ext cx="491591" cy="523220"/>
          </a:xfrm>
          <a:prstGeom prst="rect">
            <a:avLst/>
          </a:prstGeom>
          <a:noFill/>
        </p:spPr>
        <p:txBody>
          <a:bodyPr wrap="square" rtlCol="0">
            <a:spAutoFit/>
          </a:bodyPr>
          <a:lstStyle/>
          <a:p>
            <a:r>
              <a:rPr lang="en-US" sz="2800" b="1" dirty="0">
                <a:solidFill>
                  <a:schemeClr val="tx2"/>
                </a:solidFill>
              </a:rPr>
              <a:t>5</a:t>
            </a:r>
          </a:p>
        </p:txBody>
      </p:sp>
      <p:sp>
        <p:nvSpPr>
          <p:cNvPr id="55" name="TextBox 54">
            <a:extLst>
              <a:ext uri="{FF2B5EF4-FFF2-40B4-BE49-F238E27FC236}">
                <a16:creationId xmlns:a16="http://schemas.microsoft.com/office/drawing/2014/main" xmlns="" id="{F96CFFCB-F3BA-442A-9C5F-8AB8EB8F6125}"/>
              </a:ext>
            </a:extLst>
          </p:cNvPr>
          <p:cNvSpPr txBox="1"/>
          <p:nvPr/>
        </p:nvSpPr>
        <p:spPr>
          <a:xfrm>
            <a:off x="7145811" y="547990"/>
            <a:ext cx="491591" cy="523220"/>
          </a:xfrm>
          <a:prstGeom prst="rect">
            <a:avLst/>
          </a:prstGeom>
          <a:noFill/>
        </p:spPr>
        <p:txBody>
          <a:bodyPr wrap="square" rtlCol="0">
            <a:spAutoFit/>
          </a:bodyPr>
          <a:lstStyle/>
          <a:p>
            <a:r>
              <a:rPr lang="en-US" sz="2800" b="1" dirty="0">
                <a:solidFill>
                  <a:schemeClr val="tx2"/>
                </a:solidFill>
              </a:rPr>
              <a:t>6</a:t>
            </a:r>
          </a:p>
        </p:txBody>
      </p:sp>
      <p:sp>
        <p:nvSpPr>
          <p:cNvPr id="56" name="TextBox 55">
            <a:extLst>
              <a:ext uri="{FF2B5EF4-FFF2-40B4-BE49-F238E27FC236}">
                <a16:creationId xmlns:a16="http://schemas.microsoft.com/office/drawing/2014/main" xmlns="" id="{47831BD3-2C8C-42F0-BF35-FC8EE3C636D1}"/>
              </a:ext>
            </a:extLst>
          </p:cNvPr>
          <p:cNvSpPr txBox="1"/>
          <p:nvPr/>
        </p:nvSpPr>
        <p:spPr>
          <a:xfrm>
            <a:off x="6819779" y="1244335"/>
            <a:ext cx="491591" cy="523220"/>
          </a:xfrm>
          <a:prstGeom prst="rect">
            <a:avLst/>
          </a:prstGeom>
          <a:noFill/>
        </p:spPr>
        <p:txBody>
          <a:bodyPr wrap="square" rtlCol="0">
            <a:spAutoFit/>
          </a:bodyPr>
          <a:lstStyle/>
          <a:p>
            <a:r>
              <a:rPr lang="en-US" sz="2800" b="1" dirty="0">
                <a:solidFill>
                  <a:schemeClr val="tx2"/>
                </a:solidFill>
              </a:rPr>
              <a:t>7</a:t>
            </a:r>
          </a:p>
        </p:txBody>
      </p:sp>
      <p:sp>
        <p:nvSpPr>
          <p:cNvPr id="57" name="TextBox 56">
            <a:extLst>
              <a:ext uri="{FF2B5EF4-FFF2-40B4-BE49-F238E27FC236}">
                <a16:creationId xmlns:a16="http://schemas.microsoft.com/office/drawing/2014/main" xmlns="" id="{9CB5ECCC-432A-450C-9216-9CEB8A604910}"/>
              </a:ext>
            </a:extLst>
          </p:cNvPr>
          <p:cNvSpPr txBox="1"/>
          <p:nvPr/>
        </p:nvSpPr>
        <p:spPr>
          <a:xfrm>
            <a:off x="7905262" y="1137664"/>
            <a:ext cx="491591" cy="523220"/>
          </a:xfrm>
          <a:prstGeom prst="rect">
            <a:avLst/>
          </a:prstGeom>
          <a:noFill/>
        </p:spPr>
        <p:txBody>
          <a:bodyPr wrap="square" rtlCol="0">
            <a:spAutoFit/>
          </a:bodyPr>
          <a:lstStyle/>
          <a:p>
            <a:r>
              <a:rPr lang="en-US" sz="2800" b="1" dirty="0">
                <a:solidFill>
                  <a:schemeClr val="tx2"/>
                </a:solidFill>
              </a:rPr>
              <a:t>8</a:t>
            </a:r>
          </a:p>
        </p:txBody>
      </p:sp>
      <p:sp>
        <p:nvSpPr>
          <p:cNvPr id="58" name="TextBox 57">
            <a:extLst>
              <a:ext uri="{FF2B5EF4-FFF2-40B4-BE49-F238E27FC236}">
                <a16:creationId xmlns:a16="http://schemas.microsoft.com/office/drawing/2014/main" xmlns="" id="{AC5BA971-C61F-41A5-8027-7D85457113FB}"/>
              </a:ext>
            </a:extLst>
          </p:cNvPr>
          <p:cNvSpPr txBox="1"/>
          <p:nvPr/>
        </p:nvSpPr>
        <p:spPr>
          <a:xfrm>
            <a:off x="6072358" y="71728"/>
            <a:ext cx="491591" cy="523220"/>
          </a:xfrm>
          <a:prstGeom prst="rect">
            <a:avLst/>
          </a:prstGeom>
          <a:noFill/>
        </p:spPr>
        <p:txBody>
          <a:bodyPr wrap="square" rtlCol="0">
            <a:spAutoFit/>
          </a:bodyPr>
          <a:lstStyle/>
          <a:p>
            <a:r>
              <a:rPr lang="en-US" sz="2800" b="1" dirty="0">
                <a:solidFill>
                  <a:schemeClr val="tx2"/>
                </a:solidFill>
              </a:rPr>
              <a:t>9</a:t>
            </a:r>
          </a:p>
        </p:txBody>
      </p:sp>
      <p:sp>
        <p:nvSpPr>
          <p:cNvPr id="59" name="TextBox 58">
            <a:extLst>
              <a:ext uri="{FF2B5EF4-FFF2-40B4-BE49-F238E27FC236}">
                <a16:creationId xmlns:a16="http://schemas.microsoft.com/office/drawing/2014/main" xmlns="" id="{96DD9CD4-42AE-4ACF-A90B-F7F632465C57}"/>
              </a:ext>
            </a:extLst>
          </p:cNvPr>
          <p:cNvSpPr txBox="1"/>
          <p:nvPr/>
        </p:nvSpPr>
        <p:spPr>
          <a:xfrm>
            <a:off x="8209135" y="2308680"/>
            <a:ext cx="630065" cy="523220"/>
          </a:xfrm>
          <a:prstGeom prst="rect">
            <a:avLst/>
          </a:prstGeom>
          <a:noFill/>
        </p:spPr>
        <p:txBody>
          <a:bodyPr wrap="square" rtlCol="0">
            <a:spAutoFit/>
          </a:bodyPr>
          <a:lstStyle/>
          <a:p>
            <a:r>
              <a:rPr lang="en-US" sz="2800" b="1" dirty="0">
                <a:solidFill>
                  <a:schemeClr val="tx2"/>
                </a:solidFill>
              </a:rPr>
              <a:t>10</a:t>
            </a:r>
          </a:p>
        </p:txBody>
      </p:sp>
      <p:sp>
        <p:nvSpPr>
          <p:cNvPr id="60" name="TextBox 59">
            <a:extLst>
              <a:ext uri="{FF2B5EF4-FFF2-40B4-BE49-F238E27FC236}">
                <a16:creationId xmlns:a16="http://schemas.microsoft.com/office/drawing/2014/main" xmlns="" id="{F6F8707E-2FA3-4650-9041-36B4A6814CE3}"/>
              </a:ext>
            </a:extLst>
          </p:cNvPr>
          <p:cNvSpPr txBox="1"/>
          <p:nvPr/>
        </p:nvSpPr>
        <p:spPr>
          <a:xfrm>
            <a:off x="9592507" y="1658885"/>
            <a:ext cx="630065" cy="523220"/>
          </a:xfrm>
          <a:prstGeom prst="rect">
            <a:avLst/>
          </a:prstGeom>
          <a:noFill/>
        </p:spPr>
        <p:txBody>
          <a:bodyPr wrap="square" rtlCol="0">
            <a:spAutoFit/>
          </a:bodyPr>
          <a:lstStyle/>
          <a:p>
            <a:r>
              <a:rPr lang="en-US" sz="2800" b="1" dirty="0">
                <a:solidFill>
                  <a:schemeClr val="tx2"/>
                </a:solidFill>
              </a:rPr>
              <a:t>11</a:t>
            </a:r>
          </a:p>
        </p:txBody>
      </p:sp>
      <p:sp>
        <p:nvSpPr>
          <p:cNvPr id="61" name="TextBox 60">
            <a:extLst>
              <a:ext uri="{FF2B5EF4-FFF2-40B4-BE49-F238E27FC236}">
                <a16:creationId xmlns:a16="http://schemas.microsoft.com/office/drawing/2014/main" xmlns="" id="{E415DADA-4A71-427C-9AD5-224AB1EEF4EC}"/>
              </a:ext>
            </a:extLst>
          </p:cNvPr>
          <p:cNvSpPr txBox="1"/>
          <p:nvPr/>
        </p:nvSpPr>
        <p:spPr>
          <a:xfrm>
            <a:off x="8961823" y="2525840"/>
            <a:ext cx="630065" cy="523220"/>
          </a:xfrm>
          <a:prstGeom prst="rect">
            <a:avLst/>
          </a:prstGeom>
          <a:noFill/>
        </p:spPr>
        <p:txBody>
          <a:bodyPr wrap="square" rtlCol="0">
            <a:spAutoFit/>
          </a:bodyPr>
          <a:lstStyle/>
          <a:p>
            <a:r>
              <a:rPr lang="en-US" sz="2800" b="1" dirty="0">
                <a:solidFill>
                  <a:schemeClr val="tx2"/>
                </a:solidFill>
              </a:rPr>
              <a:t>12</a:t>
            </a:r>
          </a:p>
        </p:txBody>
      </p:sp>
      <p:sp>
        <p:nvSpPr>
          <p:cNvPr id="62" name="TextBox 61">
            <a:extLst>
              <a:ext uri="{FF2B5EF4-FFF2-40B4-BE49-F238E27FC236}">
                <a16:creationId xmlns:a16="http://schemas.microsoft.com/office/drawing/2014/main" xmlns="" id="{991BE9BC-0215-4253-B7B1-017C9A4E9AED}"/>
              </a:ext>
            </a:extLst>
          </p:cNvPr>
          <p:cNvSpPr txBox="1"/>
          <p:nvPr/>
        </p:nvSpPr>
        <p:spPr>
          <a:xfrm>
            <a:off x="10266473" y="3790509"/>
            <a:ext cx="630065" cy="523220"/>
          </a:xfrm>
          <a:prstGeom prst="rect">
            <a:avLst/>
          </a:prstGeom>
          <a:noFill/>
        </p:spPr>
        <p:txBody>
          <a:bodyPr wrap="square" rtlCol="0">
            <a:spAutoFit/>
          </a:bodyPr>
          <a:lstStyle/>
          <a:p>
            <a:r>
              <a:rPr lang="en-US" sz="2800" b="1" dirty="0">
                <a:solidFill>
                  <a:schemeClr val="tx2"/>
                </a:solidFill>
              </a:rPr>
              <a:t>13</a:t>
            </a:r>
          </a:p>
        </p:txBody>
      </p:sp>
      <p:sp>
        <p:nvSpPr>
          <p:cNvPr id="63" name="TextBox 62">
            <a:extLst>
              <a:ext uri="{FF2B5EF4-FFF2-40B4-BE49-F238E27FC236}">
                <a16:creationId xmlns:a16="http://schemas.microsoft.com/office/drawing/2014/main" xmlns="" id="{6C159907-2A0F-4113-B24A-32E21B73AFAB}"/>
              </a:ext>
            </a:extLst>
          </p:cNvPr>
          <p:cNvSpPr txBox="1"/>
          <p:nvPr/>
        </p:nvSpPr>
        <p:spPr>
          <a:xfrm>
            <a:off x="10846464" y="3724054"/>
            <a:ext cx="630065" cy="523220"/>
          </a:xfrm>
          <a:prstGeom prst="rect">
            <a:avLst/>
          </a:prstGeom>
          <a:noFill/>
        </p:spPr>
        <p:txBody>
          <a:bodyPr wrap="square" rtlCol="0">
            <a:spAutoFit/>
          </a:bodyPr>
          <a:lstStyle/>
          <a:p>
            <a:r>
              <a:rPr lang="en-US" sz="2800" b="1" dirty="0">
                <a:solidFill>
                  <a:schemeClr val="tx2"/>
                </a:solidFill>
              </a:rPr>
              <a:t>14</a:t>
            </a:r>
          </a:p>
        </p:txBody>
      </p:sp>
      <p:sp>
        <p:nvSpPr>
          <p:cNvPr id="64" name="TextBox 63">
            <a:extLst>
              <a:ext uri="{FF2B5EF4-FFF2-40B4-BE49-F238E27FC236}">
                <a16:creationId xmlns:a16="http://schemas.microsoft.com/office/drawing/2014/main" xmlns="" id="{9D231DE2-487B-4408-AA86-489D7C1A8948}"/>
              </a:ext>
            </a:extLst>
          </p:cNvPr>
          <p:cNvSpPr txBox="1"/>
          <p:nvPr/>
        </p:nvSpPr>
        <p:spPr>
          <a:xfrm>
            <a:off x="11421422" y="2297172"/>
            <a:ext cx="630065" cy="523220"/>
          </a:xfrm>
          <a:prstGeom prst="rect">
            <a:avLst/>
          </a:prstGeom>
          <a:noFill/>
        </p:spPr>
        <p:txBody>
          <a:bodyPr wrap="square" rtlCol="0">
            <a:spAutoFit/>
          </a:bodyPr>
          <a:lstStyle/>
          <a:p>
            <a:r>
              <a:rPr lang="en-US" sz="2800" b="1" dirty="0">
                <a:solidFill>
                  <a:schemeClr val="tx2"/>
                </a:solidFill>
              </a:rPr>
              <a:t>15</a:t>
            </a:r>
          </a:p>
        </p:txBody>
      </p:sp>
      <p:sp>
        <p:nvSpPr>
          <p:cNvPr id="65" name="TextBox 64">
            <a:extLst>
              <a:ext uri="{FF2B5EF4-FFF2-40B4-BE49-F238E27FC236}">
                <a16:creationId xmlns:a16="http://schemas.microsoft.com/office/drawing/2014/main" xmlns="" id="{BF88012D-ED4B-4806-9157-53071B6D4478}"/>
              </a:ext>
            </a:extLst>
          </p:cNvPr>
          <p:cNvSpPr txBox="1"/>
          <p:nvPr/>
        </p:nvSpPr>
        <p:spPr>
          <a:xfrm>
            <a:off x="4837725" y="2752739"/>
            <a:ext cx="630065" cy="523220"/>
          </a:xfrm>
          <a:prstGeom prst="rect">
            <a:avLst/>
          </a:prstGeom>
          <a:noFill/>
        </p:spPr>
        <p:txBody>
          <a:bodyPr wrap="square" rtlCol="0">
            <a:spAutoFit/>
          </a:bodyPr>
          <a:lstStyle/>
          <a:p>
            <a:r>
              <a:rPr lang="en-US" sz="2800" b="1" dirty="0">
                <a:solidFill>
                  <a:schemeClr val="tx2"/>
                </a:solidFill>
              </a:rPr>
              <a:t>16</a:t>
            </a:r>
          </a:p>
        </p:txBody>
      </p:sp>
      <p:sp>
        <p:nvSpPr>
          <p:cNvPr id="66" name="TextBox 65">
            <a:extLst>
              <a:ext uri="{FF2B5EF4-FFF2-40B4-BE49-F238E27FC236}">
                <a16:creationId xmlns:a16="http://schemas.microsoft.com/office/drawing/2014/main" xmlns="" id="{406092D5-ADC5-491B-8D0D-C3066D3D8E5B}"/>
              </a:ext>
            </a:extLst>
          </p:cNvPr>
          <p:cNvSpPr txBox="1"/>
          <p:nvPr/>
        </p:nvSpPr>
        <p:spPr>
          <a:xfrm>
            <a:off x="4095832" y="914586"/>
            <a:ext cx="630065" cy="523220"/>
          </a:xfrm>
          <a:prstGeom prst="rect">
            <a:avLst/>
          </a:prstGeom>
          <a:noFill/>
        </p:spPr>
        <p:txBody>
          <a:bodyPr wrap="square" rtlCol="0">
            <a:spAutoFit/>
          </a:bodyPr>
          <a:lstStyle/>
          <a:p>
            <a:r>
              <a:rPr lang="en-US" sz="2800" b="1" dirty="0">
                <a:solidFill>
                  <a:schemeClr val="tx2"/>
                </a:solidFill>
              </a:rPr>
              <a:t>17</a:t>
            </a:r>
          </a:p>
        </p:txBody>
      </p:sp>
      <p:sp>
        <p:nvSpPr>
          <p:cNvPr id="67" name="TextBox 66">
            <a:extLst>
              <a:ext uri="{FF2B5EF4-FFF2-40B4-BE49-F238E27FC236}">
                <a16:creationId xmlns:a16="http://schemas.microsoft.com/office/drawing/2014/main" xmlns="" id="{C94ABBE2-C2A0-4E40-B21F-7AC6053C5445}"/>
              </a:ext>
            </a:extLst>
          </p:cNvPr>
          <p:cNvSpPr txBox="1"/>
          <p:nvPr/>
        </p:nvSpPr>
        <p:spPr>
          <a:xfrm>
            <a:off x="10025929" y="876992"/>
            <a:ext cx="630065" cy="523220"/>
          </a:xfrm>
          <a:prstGeom prst="rect">
            <a:avLst/>
          </a:prstGeom>
          <a:noFill/>
        </p:spPr>
        <p:txBody>
          <a:bodyPr wrap="square" rtlCol="0">
            <a:spAutoFit/>
          </a:bodyPr>
          <a:lstStyle/>
          <a:p>
            <a:r>
              <a:rPr lang="en-US" sz="2800" b="1" dirty="0">
                <a:solidFill>
                  <a:schemeClr val="tx2"/>
                </a:solidFill>
              </a:rPr>
              <a:t>18</a:t>
            </a:r>
          </a:p>
        </p:txBody>
      </p:sp>
      <p:sp>
        <p:nvSpPr>
          <p:cNvPr id="68" name="TextBox 67">
            <a:extLst>
              <a:ext uri="{FF2B5EF4-FFF2-40B4-BE49-F238E27FC236}">
                <a16:creationId xmlns:a16="http://schemas.microsoft.com/office/drawing/2014/main" xmlns="" id="{27988C7B-87C2-4481-850A-42DFDB66ABF4}"/>
              </a:ext>
            </a:extLst>
          </p:cNvPr>
          <p:cNvSpPr txBox="1"/>
          <p:nvPr/>
        </p:nvSpPr>
        <p:spPr>
          <a:xfrm>
            <a:off x="8945912" y="1308067"/>
            <a:ext cx="630065" cy="523220"/>
          </a:xfrm>
          <a:prstGeom prst="rect">
            <a:avLst/>
          </a:prstGeom>
          <a:noFill/>
        </p:spPr>
        <p:txBody>
          <a:bodyPr wrap="square" rtlCol="0">
            <a:spAutoFit/>
          </a:bodyPr>
          <a:lstStyle/>
          <a:p>
            <a:r>
              <a:rPr lang="en-US" sz="2800" b="1" dirty="0">
                <a:solidFill>
                  <a:schemeClr val="tx2"/>
                </a:solidFill>
              </a:rPr>
              <a:t>19</a:t>
            </a:r>
          </a:p>
        </p:txBody>
      </p:sp>
    </p:spTree>
    <p:extLst>
      <p:ext uri="{BB962C8B-B14F-4D97-AF65-F5344CB8AC3E}">
        <p14:creationId xmlns:p14="http://schemas.microsoft.com/office/powerpoint/2010/main" val="1670864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39415A0C-DBD6-4A6C-9E2C-97517881F2A4}"/>
              </a:ext>
            </a:extLst>
          </p:cNvPr>
          <p:cNvSpPr/>
          <p:nvPr/>
        </p:nvSpPr>
        <p:spPr>
          <a:xfrm>
            <a:off x="0" y="0"/>
            <a:ext cx="12192000" cy="1447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2104C0-9915-459B-BF65-F4FF9F4C1AA3}"/>
              </a:ext>
            </a:extLst>
          </p:cNvPr>
          <p:cNvSpPr txBox="1"/>
          <p:nvPr/>
        </p:nvSpPr>
        <p:spPr>
          <a:xfrm>
            <a:off x="256242" y="457200"/>
            <a:ext cx="12545358" cy="584775"/>
          </a:xfrm>
          <a:prstGeom prst="rect">
            <a:avLst/>
          </a:prstGeom>
          <a:noFill/>
        </p:spPr>
        <p:txBody>
          <a:bodyPr wrap="square" rtlCol="0">
            <a:spAutoFit/>
          </a:bodyPr>
          <a:lstStyle/>
          <a:p>
            <a:r>
              <a:rPr lang="en-US" sz="3200" b="1" dirty="0">
                <a:solidFill>
                  <a:schemeClr val="tx2"/>
                </a:solidFill>
              </a:rPr>
              <a:t>References</a:t>
            </a:r>
          </a:p>
        </p:txBody>
      </p:sp>
      <p:sp>
        <p:nvSpPr>
          <p:cNvPr id="2" name="TextBox 1">
            <a:extLst>
              <a:ext uri="{FF2B5EF4-FFF2-40B4-BE49-F238E27FC236}">
                <a16:creationId xmlns:a16="http://schemas.microsoft.com/office/drawing/2014/main" xmlns="" id="{E25ED35A-B341-43B1-BCEA-377C497A1BCD}"/>
              </a:ext>
            </a:extLst>
          </p:cNvPr>
          <p:cNvSpPr txBox="1"/>
          <p:nvPr/>
        </p:nvSpPr>
        <p:spPr>
          <a:xfrm>
            <a:off x="256242" y="1371600"/>
            <a:ext cx="11630958" cy="5262979"/>
          </a:xfrm>
          <a:prstGeom prst="rect">
            <a:avLst/>
          </a:prstGeom>
          <a:noFill/>
        </p:spPr>
        <p:txBody>
          <a:bodyPr wrap="square" rtlCol="0">
            <a:spAutoFit/>
          </a:bodyPr>
          <a:lstStyle/>
          <a:p>
            <a:endParaRPr lang="en-US" sz="1400" dirty="0"/>
          </a:p>
          <a:p>
            <a:pPr marL="342900" indent="-342900">
              <a:buAutoNum type="arabicPeriod"/>
            </a:pPr>
            <a:r>
              <a:rPr lang="en-US" sz="1400" dirty="0"/>
              <a:t>Mostafa, M. (2014) Architecture for Autism:</a:t>
            </a:r>
            <a:r>
              <a:rPr lang="en-US" sz="1400" b="1" dirty="0"/>
              <a:t> </a:t>
            </a:r>
            <a:r>
              <a:rPr lang="en-US" sz="1400" dirty="0"/>
              <a:t>Autism ASPECTSS™ in School Design” </a:t>
            </a:r>
            <a:r>
              <a:rPr lang="en-US" sz="1400" dirty="0" err="1"/>
              <a:t>Archnet</a:t>
            </a:r>
            <a:r>
              <a:rPr lang="en-US" sz="1400" dirty="0"/>
              <a:t>-IJAR, 8(1), 143-158.</a:t>
            </a:r>
          </a:p>
          <a:p>
            <a:pPr marL="342900" indent="-342900">
              <a:buAutoNum type="arabicPeriod"/>
            </a:pPr>
            <a:r>
              <a:rPr lang="en-US" sz="1400" dirty="0"/>
              <a:t>Ulrich, R. S. et al.(2008) A review of the research literature on evidence-based healthcare design. Health Environments Research &amp; Design Journal, 1(3), 61-125.</a:t>
            </a:r>
          </a:p>
          <a:p>
            <a:pPr marL="342900" indent="-342900">
              <a:buAutoNum type="arabicPeriod"/>
            </a:pPr>
            <a:r>
              <a:rPr lang="en-US" sz="1400" dirty="0"/>
              <a:t>Ulrich, R. S. et al.(2008) A review of the research literature on evidence-based healthcare design. Health Environments Research &amp; Design Journal, 1(3), 61-125.</a:t>
            </a:r>
          </a:p>
          <a:p>
            <a:pPr marL="342900" indent="-342900">
              <a:buFontTx/>
              <a:buAutoNum type="arabicPeriod"/>
            </a:pPr>
            <a:r>
              <a:rPr lang="en-US" sz="1400" dirty="0"/>
              <a:t>Douglas C and Douglas, M. (2004) Patient‐friendly hospital environments: exploring the patients’ perspective. Health Expectations, 7(1): 61–73.</a:t>
            </a:r>
          </a:p>
          <a:p>
            <a:pPr marL="342900" indent="-342900">
              <a:buAutoNum type="arabicPeriod"/>
            </a:pPr>
            <a:r>
              <a:rPr lang="fi-FI" sz="1400" dirty="0"/>
              <a:t>Ondeck M. (2014) Journal of Perinatal Education, 23(4),188-93.</a:t>
            </a:r>
          </a:p>
          <a:p>
            <a:pPr marL="342900" indent="-342900">
              <a:buFontTx/>
              <a:buAutoNum type="arabicPeriod"/>
            </a:pPr>
            <a:r>
              <a:rPr lang="en-US" sz="1400" dirty="0"/>
              <a:t>Yang, J., Wu, U., Tai, H. and Sheng, W. (2015) Effectiveness of an ultraviolet-C disinfection system for reduction of healthcare-associated pathogens. Journal of Microbiology, Immunology and Infection. </a:t>
            </a:r>
            <a:r>
              <a:rPr lang="en-US" sz="1400" dirty="0">
                <a:hlinkClick r:id="rId3" tooltip="Persistent link using digital object identifier">
                  <a:extLst>
                    <a:ext uri="{A12FA001-AC4F-418D-AE19-62706E023703}">
                      <ahyp:hlinkClr xmlns:ahyp="http://schemas.microsoft.com/office/drawing/2018/hyperlinkcolor" xmlns="" val="tx"/>
                    </a:ext>
                  </a:extLst>
                </a:hlinkClick>
              </a:rPr>
              <a:t>https://doi.org/10.1016/j.jmii.2017.08.017</a:t>
            </a:r>
            <a:endParaRPr lang="en-US" sz="1400" dirty="0"/>
          </a:p>
          <a:p>
            <a:pPr marL="342900" indent="-342900">
              <a:buFontTx/>
              <a:buAutoNum type="arabicPeriod"/>
            </a:pPr>
            <a:r>
              <a:rPr lang="en-US" sz="1400" dirty="0"/>
              <a:t>DeAngelis, D. and </a:t>
            </a:r>
            <a:r>
              <a:rPr lang="en-US" sz="1400" dirty="0" err="1"/>
              <a:t>Khakoo</a:t>
            </a:r>
            <a:r>
              <a:rPr lang="en-US" sz="1400" dirty="0"/>
              <a:t>, R. Hospital Privacy Curtains: Cleaning and Changing Policies - Are We Doing Enough? (2013) American Journal of Infection Control. 41(6), Supplement, Page S33.</a:t>
            </a:r>
          </a:p>
          <a:p>
            <a:pPr marL="342900" indent="-342900">
              <a:buAutoNum type="arabicPeriod"/>
            </a:pPr>
            <a:r>
              <a:rPr lang="en-US" sz="1400" dirty="0" err="1"/>
              <a:t>Diefel-Vacek</a:t>
            </a:r>
            <a:r>
              <a:rPr lang="en-US" sz="1400" dirty="0"/>
              <a:t> L and Ryan, C. (2016) Promoting Hand Hygiene with a Lighting Prompt. Health Environments Research &amp; Design Journal, 10(1), 65-75.</a:t>
            </a:r>
          </a:p>
          <a:p>
            <a:pPr marL="342900" indent="-342900">
              <a:buAutoNum type="arabicPeriod"/>
            </a:pPr>
            <a:r>
              <a:rPr lang="en-US" sz="1400" dirty="0" err="1"/>
              <a:t>Godshall</a:t>
            </a:r>
            <a:r>
              <a:rPr lang="en-US" sz="1400" dirty="0"/>
              <a:t>, M and </a:t>
            </a:r>
            <a:r>
              <a:rPr lang="en-US" sz="1400" dirty="0" err="1"/>
              <a:t>Reihl</a:t>
            </a:r>
            <a:r>
              <a:rPr lang="en-US" sz="1400" dirty="0"/>
              <a:t>, M. (2018)Preventing medication errors in the information age. Nursing2018, 48(9), 56-58.</a:t>
            </a:r>
          </a:p>
          <a:p>
            <a:pPr marL="342900" indent="-342900">
              <a:buFontTx/>
              <a:buAutoNum type="arabicPeriod"/>
            </a:pPr>
            <a:r>
              <a:rPr lang="en-US" sz="1400" dirty="0"/>
              <a:t>Worker Safety in Your Hospital. Caring for Our Caregivers, OSHA 3689 - 09/2013.</a:t>
            </a:r>
          </a:p>
          <a:p>
            <a:pPr marL="342900" indent="-342900">
              <a:buFontTx/>
              <a:buAutoNum type="arabicPeriod"/>
            </a:pPr>
            <a:r>
              <a:rPr lang="en-US" sz="1400" dirty="0"/>
              <a:t>2018 Press Ganey Nursing Special Report “Optimizing the Nursing Workforce: Key Drivers of Intent to Stay for Newly Licenses and Experienced Nurses”</a:t>
            </a:r>
          </a:p>
          <a:p>
            <a:pPr marL="342900" indent="-342900">
              <a:buFontTx/>
              <a:buAutoNum type="arabicPeriod"/>
            </a:pPr>
            <a:r>
              <a:rPr lang="en-US" sz="1400" dirty="0"/>
              <a:t>Al-</a:t>
            </a:r>
            <a:r>
              <a:rPr lang="en-US" sz="1400" dirty="0" err="1"/>
              <a:t>Elq</a:t>
            </a:r>
            <a:r>
              <a:rPr lang="en-US" sz="1400" dirty="0"/>
              <a:t>, A. (2010) Simulation-based medical teaching and learning. Journal of Family and Community Medicine. 17(1), 35-40.</a:t>
            </a:r>
          </a:p>
          <a:p>
            <a:pPr marL="342900" indent="-342900">
              <a:buFontTx/>
              <a:buAutoNum type="arabicPeriod"/>
            </a:pPr>
            <a:r>
              <a:rPr lang="en-US" sz="1400" dirty="0"/>
              <a:t>2018 Press Ganey Nursing Special Report “Optimizing the Nursing Workforce: Key Drivers of Intent to Stay for Newly Licenses and Experienced Nurses”</a:t>
            </a:r>
          </a:p>
          <a:p>
            <a:pPr marL="342900" indent="-342900">
              <a:buFontTx/>
              <a:buAutoNum type="arabicPeriod"/>
            </a:pPr>
            <a:r>
              <a:rPr lang="en-US" sz="1400" dirty="0"/>
              <a:t>Winters, B. et. Al. (2018) Technological Distractions (Part2): A Summary of Approaches to Manage Clinical Alarms With Intent to Reduce Alarm Fatigue. Critical Care Medicine 46(1), 130-137.</a:t>
            </a:r>
          </a:p>
        </p:txBody>
      </p:sp>
    </p:spTree>
    <p:extLst>
      <p:ext uri="{BB962C8B-B14F-4D97-AF65-F5344CB8AC3E}">
        <p14:creationId xmlns:p14="http://schemas.microsoft.com/office/powerpoint/2010/main" val="905682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49289" y="1702836"/>
            <a:ext cx="8229600" cy="71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457189" eaLnBrk="1" fontAlgn="base" hangingPunct="1">
              <a:spcBef>
                <a:spcPct val="0"/>
              </a:spcBef>
              <a:spcAft>
                <a:spcPct val="0"/>
              </a:spcAft>
              <a:defRPr/>
            </a:pPr>
            <a:r>
              <a:rPr lang="en-US" altLang="en-US" sz="3733" b="1" kern="0" dirty="0"/>
              <a:t>Questions?</a:t>
            </a:r>
          </a:p>
        </p:txBody>
      </p:sp>
      <p:sp>
        <p:nvSpPr>
          <p:cNvPr id="7" name="Content Placeholder 2"/>
          <p:cNvSpPr txBox="1">
            <a:spLocks/>
          </p:cNvSpPr>
          <p:nvPr/>
        </p:nvSpPr>
        <p:spPr>
          <a:xfrm>
            <a:off x="557756" y="2576228"/>
            <a:ext cx="7268189" cy="4020496"/>
          </a:xfrm>
          <a:prstGeom prst="rect">
            <a:avLst/>
          </a:prstGeom>
        </p:spPr>
        <p:txBody>
          <a:bodyPr lIns="91440" tIns="45720" rIns="91440" bIns="4572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rgbClr val="000000"/>
                </a:solidFill>
                <a:latin typeface="Arial"/>
                <a:ea typeface="MS PGothic" pitchFamily="34" charset="-128"/>
              </a:rPr>
              <a:t>Submit a question to the moderator via the chat box. </a:t>
            </a:r>
          </a:p>
          <a:p>
            <a:pPr marL="0" indent="0">
              <a:spcBef>
                <a:spcPts val="0"/>
              </a:spcBef>
              <a:buNone/>
            </a:pPr>
            <a:endParaRPr lang="en-US" sz="2400" dirty="0">
              <a:solidFill>
                <a:srgbClr val="000000"/>
              </a:solidFill>
              <a:latin typeface="Arial"/>
              <a:ea typeface="MS PGothic" pitchFamily="34" charset="-128"/>
            </a:endParaRPr>
          </a:p>
          <a:p>
            <a:pPr marL="0" indent="0">
              <a:spcBef>
                <a:spcPts val="0"/>
              </a:spcBef>
              <a:buNone/>
            </a:pPr>
            <a:r>
              <a:rPr lang="en-US" sz="2400" dirty="0">
                <a:solidFill>
                  <a:srgbClr val="000000"/>
                </a:solidFill>
                <a:latin typeface="Arial"/>
                <a:ea typeface="MS PGothic" pitchFamily="34" charset="-128"/>
              </a:rPr>
              <a:t>Content-related questions will be answered during the Q&amp;A portion, </a:t>
            </a:r>
            <a:r>
              <a:rPr lang="en-US" sz="2400" dirty="0">
                <a:latin typeface="Arial"/>
                <a:ea typeface="MS PGothic" pitchFamily="34" charset="-128"/>
              </a:rPr>
              <a:t>at the end of the presentation, as time allows. Any questions not answered during Q&amp;A, will be answered and posted online within two (2) weeks. </a:t>
            </a:r>
          </a:p>
          <a:p>
            <a:pPr marL="0" indent="0">
              <a:spcBef>
                <a:spcPts val="0"/>
              </a:spcBef>
              <a:buNone/>
            </a:pPr>
            <a:endParaRPr lang="en-US" sz="2400" dirty="0">
              <a:solidFill>
                <a:srgbClr val="000000"/>
              </a:solidFill>
              <a:latin typeface="Arial"/>
              <a:ea typeface="MS PGothic" pitchFamily="34" charset="-128"/>
            </a:endParaRPr>
          </a:p>
          <a:p>
            <a:pPr marL="0" indent="0">
              <a:spcBef>
                <a:spcPts val="0"/>
              </a:spcBef>
              <a:buNone/>
            </a:pPr>
            <a:r>
              <a:rPr lang="en-US" sz="2400" dirty="0">
                <a:solidFill>
                  <a:srgbClr val="000000"/>
                </a:solidFill>
                <a:latin typeface="Arial"/>
                <a:ea typeface="MS PGothic" pitchFamily="34" charset="-128"/>
              </a:rPr>
              <a:t>Tech support questions will be answered by AIA staff promptly.</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6443" y="2224759"/>
            <a:ext cx="2609851" cy="2533651"/>
          </a:xfrm>
          <a:prstGeom prst="rect">
            <a:avLst/>
          </a:prstGeom>
          <a:noFill/>
          <a:ln w="9525">
            <a:solidFill>
              <a:srgbClr val="4F81BD"/>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1" name="Straight Arrow Connector 10"/>
          <p:cNvCxnSpPr/>
          <p:nvPr/>
        </p:nvCxnSpPr>
        <p:spPr>
          <a:xfrm>
            <a:off x="7825946" y="3538276"/>
            <a:ext cx="674817"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90760286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61056" y="1463063"/>
            <a:ext cx="10329984"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457189">
              <a:defRPr/>
            </a:pPr>
            <a:r>
              <a:rPr lang="en-US" sz="3733" b="1" dirty="0">
                <a:solidFill>
                  <a:schemeClr val="tx1"/>
                </a:solidFill>
                <a:latin typeface="Arial"/>
              </a:rPr>
              <a:t>Time for Questions and Comments</a:t>
            </a:r>
          </a:p>
        </p:txBody>
      </p:sp>
      <p:sp>
        <p:nvSpPr>
          <p:cNvPr id="2" name="Rectangle 1"/>
          <p:cNvSpPr/>
          <p:nvPr/>
        </p:nvSpPr>
        <p:spPr>
          <a:xfrm>
            <a:off x="3182376" y="2955222"/>
            <a:ext cx="5827248" cy="2144113"/>
          </a:xfrm>
          <a:prstGeom prst="rect">
            <a:avLst/>
          </a:prstGeom>
          <a:noFill/>
        </p:spPr>
        <p:txBody>
          <a:bodyPr wrap="square" lIns="91440" tIns="45720" rIns="91440" bIns="45720">
            <a:spAutoFit/>
          </a:bodyPr>
          <a:lstStyle/>
          <a:p>
            <a:pPr algn="ctr"/>
            <a:r>
              <a:rPr lang="en-US" sz="13333"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139684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45525" y="1458795"/>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457189">
              <a:defRPr/>
            </a:pPr>
            <a:r>
              <a:rPr lang="en-US" sz="3733" b="1" dirty="0">
                <a:solidFill>
                  <a:schemeClr val="tx1"/>
                </a:solidFill>
                <a:latin typeface="Arial"/>
              </a:rPr>
              <a:t>CES Reminder </a:t>
            </a:r>
          </a:p>
        </p:txBody>
      </p:sp>
      <p:sp>
        <p:nvSpPr>
          <p:cNvPr id="8" name="Content Placeholder 2"/>
          <p:cNvSpPr txBox="1">
            <a:spLocks/>
          </p:cNvSpPr>
          <p:nvPr/>
        </p:nvSpPr>
        <p:spPr>
          <a:xfrm>
            <a:off x="609600" y="1007955"/>
            <a:ext cx="10972800" cy="5059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defRPr/>
            </a:pPr>
            <a:endParaRPr lang="en-US" dirty="0">
              <a:solidFill>
                <a:sysClr val="windowText" lastClr="000000"/>
              </a:solidFill>
              <a:latin typeface="Arial"/>
            </a:endParaRPr>
          </a:p>
        </p:txBody>
      </p:sp>
      <p:sp>
        <p:nvSpPr>
          <p:cNvPr id="2" name="TextBox 1"/>
          <p:cNvSpPr txBox="1"/>
          <p:nvPr/>
        </p:nvSpPr>
        <p:spPr>
          <a:xfrm>
            <a:off x="536708" y="2925970"/>
            <a:ext cx="10354848" cy="3026470"/>
          </a:xfrm>
          <a:prstGeom prst="rect">
            <a:avLst/>
          </a:prstGeom>
          <a:noFill/>
        </p:spPr>
        <p:txBody>
          <a:bodyPr wrap="square" rtlCol="0">
            <a:spAutoFit/>
          </a:bodyPr>
          <a:lstStyle/>
          <a:p>
            <a:pPr>
              <a:spcBef>
                <a:spcPts val="2400"/>
              </a:spcBef>
              <a:buSzPts val="2867"/>
            </a:pPr>
            <a:r>
              <a:rPr lang="en-US" sz="2400" dirty="0">
                <a:latin typeface="Arial" panose="020B0604020202020204" pitchFamily="34" charset="0"/>
                <a:cs typeface="Arial" panose="020B0604020202020204" pitchFamily="34" charset="0"/>
                <a:sym typeface="Arial"/>
              </a:rPr>
              <a:t>The URL to the webinar survey: </a:t>
            </a:r>
            <a:r>
              <a:rPr lang="en-US" u="sng" dirty="0">
                <a:hlinkClick r:id="rId3"/>
              </a:rPr>
              <a:t>https://www.research.net/r/AAH1902</a:t>
            </a:r>
            <a:r>
              <a:rPr lang="en-US" dirty="0"/>
              <a:t> </a:t>
            </a:r>
            <a:r>
              <a:rPr lang="en-US" sz="2400" b="1" dirty="0">
                <a:latin typeface="Arial" panose="020B0604020202020204" pitchFamily="34" charset="0"/>
                <a:cs typeface="Arial" panose="020B0604020202020204" pitchFamily="34" charset="0"/>
                <a:sym typeface="Arial"/>
              </a:rPr>
              <a:t> </a:t>
            </a:r>
            <a:r>
              <a:rPr lang="en-US" sz="2400" dirty="0">
                <a:latin typeface="Arial" panose="020B0604020202020204" pitchFamily="34" charset="0"/>
                <a:cs typeface="Arial" panose="020B0604020202020204" pitchFamily="34" charset="0"/>
                <a:sym typeface="Arial"/>
              </a:rPr>
              <a:t>will be emailed to the individual who registered your site. </a:t>
            </a:r>
          </a:p>
          <a:p>
            <a:pPr>
              <a:spcBef>
                <a:spcPts val="2400"/>
              </a:spcBef>
              <a:buSzPts val="2867"/>
            </a:pPr>
            <a:r>
              <a:rPr lang="en-US" sz="2400" dirty="0">
                <a:latin typeface="Arial" panose="020B0604020202020204" pitchFamily="34" charset="0"/>
                <a:cs typeface="Arial" panose="020B0604020202020204" pitchFamily="34" charset="0"/>
              </a:rPr>
              <a:t>The survey closes </a:t>
            </a:r>
            <a:r>
              <a:rPr lang="en-US" sz="2400" b="1" dirty="0">
                <a:latin typeface="Arial" panose="020B0604020202020204" pitchFamily="34" charset="0"/>
                <a:cs typeface="Arial" panose="020B0604020202020204" pitchFamily="34" charset="0"/>
              </a:rPr>
              <a:t>Friday, March 15, 2019 </a:t>
            </a:r>
            <a:r>
              <a:rPr lang="en-US" sz="2400" dirty="0">
                <a:latin typeface="Arial" panose="020B0604020202020204" pitchFamily="34" charset="0"/>
                <a:cs typeface="Arial" panose="020B0604020202020204" pitchFamily="34" charset="0"/>
              </a:rPr>
              <a:t>at 12:30am ET.</a:t>
            </a:r>
          </a:p>
          <a:p>
            <a:pPr>
              <a:lnSpc>
                <a:spcPct val="200000"/>
              </a:lnSpc>
              <a:spcBef>
                <a:spcPts val="3200"/>
              </a:spcBef>
              <a:buClr>
                <a:srgbClr val="000000"/>
              </a:buClr>
              <a:buSzPts val="2867"/>
            </a:pPr>
            <a:r>
              <a:rPr lang="en-US" sz="2400" dirty="0">
                <a:solidFill>
                  <a:srgbClr val="000000"/>
                </a:solidFill>
                <a:latin typeface="Arial" panose="020B0604020202020204" pitchFamily="34" charset="0"/>
                <a:cs typeface="Arial" panose="020B0604020202020204" pitchFamily="34" charset="0"/>
                <a:sym typeface="Arial"/>
              </a:rPr>
              <a:t>For questions, please email </a:t>
            </a:r>
            <a:r>
              <a:rPr lang="en-US" sz="2400" u="sng" dirty="0">
                <a:solidFill>
                  <a:schemeClr val="hlink"/>
                </a:solidFill>
                <a:latin typeface="Arial" panose="020B0604020202020204" pitchFamily="34" charset="0"/>
                <a:cs typeface="Arial" panose="020B0604020202020204" pitchFamily="34" charset="0"/>
                <a:sym typeface="Arial"/>
                <a:hlinkClick r:id="rId4"/>
              </a:rPr>
              <a:t>knowledgecommunities@aia.org</a:t>
            </a:r>
            <a:r>
              <a:rPr lang="en-US" sz="2400" dirty="0">
                <a:solidFill>
                  <a:srgbClr val="000000"/>
                </a:solidFill>
                <a:latin typeface="Arial" panose="020B0604020202020204" pitchFamily="34" charset="0"/>
                <a:cs typeface="Arial" panose="020B0604020202020204" pitchFamily="34" charset="0"/>
                <a:sym typeface="Arial"/>
              </a:rPr>
              <a:t> </a:t>
            </a:r>
            <a:endParaRPr lang="en-US" sz="2400" dirty="0">
              <a:latin typeface="Arial" panose="020B0604020202020204" pitchFamily="34" charset="0"/>
              <a:cs typeface="Arial" panose="020B0604020202020204" pitchFamily="34" charset="0"/>
            </a:endParaRPr>
          </a:p>
          <a:p>
            <a:endParaRPr lang="en-US" sz="24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38045535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11098"/>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To join us or update your account go to . .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78" y="1474278"/>
            <a:ext cx="8042297" cy="4217602"/>
          </a:xfrm>
          <a:prstGeom prst="rect">
            <a:avLst/>
          </a:prstGeom>
        </p:spPr>
      </p:pic>
      <p:sp>
        <p:nvSpPr>
          <p:cNvPr id="8" name="TextBox 7"/>
          <p:cNvSpPr txBox="1"/>
          <p:nvPr/>
        </p:nvSpPr>
        <p:spPr>
          <a:xfrm>
            <a:off x="609600" y="889503"/>
            <a:ext cx="3479321" cy="584775"/>
          </a:xfrm>
          <a:prstGeom prst="rect">
            <a:avLst/>
          </a:prstGeom>
          <a:solidFill>
            <a:srgbClr val="FFFF00"/>
          </a:solidFill>
        </p:spPr>
        <p:txBody>
          <a:bodyPr wrap="square" rtlCol="0">
            <a:spAutoFit/>
          </a:bodyPr>
          <a:lstStyle/>
          <a:p>
            <a:r>
              <a:rPr lang="en-US" sz="3200" b="1" dirty="0">
                <a:solidFill>
                  <a:prstClr val="black"/>
                </a:solidFill>
                <a:latin typeface="Arial"/>
              </a:rPr>
              <a:t>www.aia.org/aah</a:t>
            </a:r>
          </a:p>
        </p:txBody>
      </p:sp>
      <p:cxnSp>
        <p:nvCxnSpPr>
          <p:cNvPr id="9" name="Straight Arrow Connector 8"/>
          <p:cNvCxnSpPr/>
          <p:nvPr/>
        </p:nvCxnSpPr>
        <p:spPr>
          <a:xfrm flipH="1" flipV="1">
            <a:off x="9127958" y="5573956"/>
            <a:ext cx="278138" cy="184666"/>
          </a:xfrm>
          <a:prstGeom prst="straightConnector1">
            <a:avLst/>
          </a:prstGeom>
          <a:noFill/>
          <a:ln w="635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10" name="TextBox 9"/>
          <p:cNvSpPr txBox="1"/>
          <p:nvPr/>
        </p:nvSpPr>
        <p:spPr>
          <a:xfrm>
            <a:off x="9526412" y="5573956"/>
            <a:ext cx="2134285" cy="584775"/>
          </a:xfrm>
          <a:prstGeom prst="rect">
            <a:avLst/>
          </a:prstGeom>
          <a:solidFill>
            <a:srgbClr val="FFFF00"/>
          </a:solidFill>
        </p:spPr>
        <p:txBody>
          <a:bodyPr wrap="square" rtlCol="0">
            <a:spAutoFit/>
          </a:bodyPr>
          <a:lstStyle/>
          <a:p>
            <a:r>
              <a:rPr lang="en-US" sz="3200" dirty="0">
                <a:solidFill>
                  <a:prstClr val="black"/>
                </a:solidFill>
                <a:latin typeface="Arial"/>
              </a:rPr>
              <a:t>Click here </a:t>
            </a:r>
          </a:p>
        </p:txBody>
      </p:sp>
    </p:spTree>
    <p:extLst>
      <p:ext uri="{BB962C8B-B14F-4D97-AF65-F5344CB8AC3E}">
        <p14:creationId xmlns:p14="http://schemas.microsoft.com/office/powerpoint/2010/main" val="194852170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9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7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458621" y="1080826"/>
            <a:ext cx="5273884" cy="9041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457189">
              <a:defRPr/>
            </a:pPr>
            <a:r>
              <a:rPr lang="en-US" sz="3733" b="1" dirty="0">
                <a:solidFill>
                  <a:schemeClr val="tx1"/>
                </a:solidFill>
                <a:latin typeface="Arial"/>
              </a:rPr>
              <a:t>Upcoming Webinars </a:t>
            </a:r>
          </a:p>
        </p:txBody>
      </p:sp>
      <p:graphicFrame>
        <p:nvGraphicFramePr>
          <p:cNvPr id="7" name="Content Placeholder 7"/>
          <p:cNvGraphicFramePr>
            <a:graphicFrameLocks/>
          </p:cNvGraphicFramePr>
          <p:nvPr>
            <p:extLst/>
          </p:nvPr>
        </p:nvGraphicFramePr>
        <p:xfrm>
          <a:off x="568067" y="2113845"/>
          <a:ext cx="10328876" cy="4248544"/>
        </p:xfrm>
        <a:graphic>
          <a:graphicData uri="http://schemas.openxmlformats.org/drawingml/2006/table">
            <a:tbl>
              <a:tblPr/>
              <a:tblGrid>
                <a:gridCol w="1783888">
                  <a:extLst>
                    <a:ext uri="{9D8B030D-6E8A-4147-A177-3AD203B41FA5}">
                      <a16:colId xmlns:a16="http://schemas.microsoft.com/office/drawing/2014/main" xmlns="" val="20000"/>
                    </a:ext>
                  </a:extLst>
                </a:gridCol>
                <a:gridCol w="3649363">
                  <a:extLst>
                    <a:ext uri="{9D8B030D-6E8A-4147-A177-3AD203B41FA5}">
                      <a16:colId xmlns:a16="http://schemas.microsoft.com/office/drawing/2014/main" xmlns="" val="20001"/>
                    </a:ext>
                  </a:extLst>
                </a:gridCol>
                <a:gridCol w="4895625">
                  <a:extLst>
                    <a:ext uri="{9D8B030D-6E8A-4147-A177-3AD203B41FA5}">
                      <a16:colId xmlns:a16="http://schemas.microsoft.com/office/drawing/2014/main" xmlns="" val="20002"/>
                    </a:ext>
                  </a:extLst>
                </a:gridCol>
              </a:tblGrid>
              <a:tr h="4080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2100" b="1" dirty="0">
                          <a:latin typeface="Arial" panose="020B0604020202020204" pitchFamily="34" charset="0"/>
                          <a:ea typeface="Times New Roman"/>
                          <a:cs typeface="Arial" panose="020B0604020202020204" pitchFamily="34" charset="0"/>
                        </a:rPr>
                        <a:t>Date</a:t>
                      </a:r>
                      <a:endParaRPr lang="en-US" sz="2100" dirty="0">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5000"/>
                        </a:lnSpc>
                        <a:spcBef>
                          <a:spcPts val="0"/>
                        </a:spcBef>
                        <a:spcAft>
                          <a:spcPts val="0"/>
                        </a:spcAft>
                      </a:pPr>
                      <a:r>
                        <a:rPr lang="en-US" sz="2100" b="1" dirty="0">
                          <a:latin typeface="Arial" panose="020B0604020202020204" pitchFamily="34" charset="0"/>
                          <a:ea typeface="Times New Roman"/>
                          <a:cs typeface="Arial" panose="020B0604020202020204" pitchFamily="34" charset="0"/>
                        </a:rPr>
                        <a:t>Series</a:t>
                      </a:r>
                      <a:endParaRPr lang="en-US" sz="2100" dirty="0">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100" b="1" dirty="0">
                          <a:latin typeface="Arial" panose="020B0604020202020204" pitchFamily="34" charset="0"/>
                          <a:ea typeface="Times New Roman"/>
                          <a:cs typeface="Arial" panose="020B0604020202020204" pitchFamily="34" charset="0"/>
                        </a:rPr>
                        <a:t>Topic</a:t>
                      </a:r>
                      <a:endParaRPr lang="en-US" sz="2100" dirty="0">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xmlns="" val="10000"/>
                  </a:ext>
                </a:extLst>
              </a:tr>
              <a:tr h="705391">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800" b="1" i="0" u="none" strike="noStrike" baseline="0" dirty="0">
                          <a:solidFill>
                            <a:schemeClr val="tx1"/>
                          </a:solidFill>
                          <a:effectLst/>
                          <a:latin typeface="Arial Narrow" panose="020B0606020202030204" pitchFamily="34" charset="0"/>
                        </a:rPr>
                        <a:t>4/9</a:t>
                      </a:r>
                    </a:p>
                  </a:txBody>
                  <a:tcPr marL="7620" marR="7620" marT="76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kern="1200" baseline="0" dirty="0">
                          <a:solidFill>
                            <a:schemeClr val="tx1"/>
                          </a:solidFill>
                          <a:latin typeface="Arial Narrow" panose="020B0606020202030204" pitchFamily="34" charset="0"/>
                          <a:ea typeface="+mn-ea"/>
                          <a:cs typeface="+mn-cs"/>
                        </a:rPr>
                        <a:t>Beyond the Basics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2800" b="1" i="0" kern="1200" baseline="0" dirty="0">
                          <a:solidFill>
                            <a:schemeClr val="tx1"/>
                          </a:solidFill>
                          <a:latin typeface="Arial Narrow" panose="020B0606020202030204" pitchFamily="34" charset="0"/>
                          <a:ea typeface="+mn-ea"/>
                          <a:cs typeface="+mn-cs"/>
                        </a:rPr>
                        <a:t>AAH/Center for Health Design Knowledge Repository – How to Use and Example Application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2249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800" b="1" i="0" u="none" strike="noStrike" baseline="0" dirty="0">
                          <a:solidFill>
                            <a:schemeClr val="tx1"/>
                          </a:solidFill>
                          <a:effectLst/>
                          <a:latin typeface="Arial Narrow" panose="020B0606020202030204" pitchFamily="34" charset="0"/>
                        </a:rPr>
                        <a:t>5/14</a:t>
                      </a:r>
                    </a:p>
                  </a:txBody>
                  <a:tcPr marL="7620" marR="7620" marT="76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kern="1200" baseline="0" dirty="0">
                          <a:solidFill>
                            <a:schemeClr val="tx1"/>
                          </a:solidFill>
                          <a:latin typeface="Arial Narrow" panose="020B0606020202030204" pitchFamily="34" charset="0"/>
                          <a:ea typeface="+mn-ea"/>
                          <a:cs typeface="+mn-cs"/>
                        </a:rPr>
                        <a:t>HC 101 Series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baseline="0" dirty="0">
                          <a:solidFill>
                            <a:schemeClr val="tx1"/>
                          </a:solidFill>
                          <a:latin typeface="Arial Narrow" panose="020B0606020202030204" pitchFamily="34" charset="0"/>
                          <a:ea typeface="+mn-ea"/>
                          <a:cs typeface="+mn-cs"/>
                        </a:rPr>
                        <a:t>USPS 797 and 800: Update on Design Requirements for Sterile and Non-Sterile Pharmacy Compounding Facilities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46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800" b="1" i="0" u="none" strike="noStrike" baseline="0" dirty="0">
                          <a:solidFill>
                            <a:schemeClr val="tx1"/>
                          </a:solidFill>
                          <a:effectLst/>
                          <a:latin typeface="Arial Narrow" panose="020B0606020202030204" pitchFamily="34" charset="0"/>
                        </a:rPr>
                        <a:t>6/11</a:t>
                      </a:r>
                    </a:p>
                  </a:txBody>
                  <a:tcPr marL="7620" marR="7620" marT="76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kern="1200" baseline="0" dirty="0">
                          <a:solidFill>
                            <a:schemeClr val="tx1"/>
                          </a:solidFill>
                          <a:latin typeface="Arial Narrow" panose="020B0606020202030204" pitchFamily="34" charset="0"/>
                          <a:ea typeface="+mn-ea"/>
                          <a:cs typeface="+mn-cs"/>
                        </a:rPr>
                        <a:t>HC 101 Series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baseline="0" dirty="0">
                          <a:solidFill>
                            <a:schemeClr val="tx1"/>
                          </a:solidFill>
                          <a:latin typeface="Arial Narrow" panose="020B0606020202030204" pitchFamily="34" charset="0"/>
                          <a:ea typeface="+mn-ea"/>
                          <a:cs typeface="+mn-cs"/>
                        </a:rPr>
                        <a:t>IMEG Webinar (Medical Equipment Planning)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8" name="TextBox 2"/>
          <p:cNvSpPr txBox="1">
            <a:spLocks noChangeArrowheads="1"/>
          </p:cNvSpPr>
          <p:nvPr/>
        </p:nvSpPr>
        <p:spPr bwMode="auto">
          <a:xfrm>
            <a:off x="643054" y="6384083"/>
            <a:ext cx="508945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400" kern="0" dirty="0">
                <a:solidFill>
                  <a:prstClr val="black"/>
                </a:solidFill>
              </a:rPr>
              <a:t>  Dates </a:t>
            </a:r>
            <a:r>
              <a:rPr lang="en-US" altLang="en-US" sz="1400" kern="0" dirty="0"/>
              <a:t>&amp;</a:t>
            </a:r>
            <a:r>
              <a:rPr lang="en-US" altLang="en-US" sz="1400" kern="0" dirty="0">
                <a:solidFill>
                  <a:prstClr val="black"/>
                </a:solidFill>
              </a:rPr>
              <a:t> topics are subject to change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Tree>
    <p:extLst>
      <p:ext uri="{BB962C8B-B14F-4D97-AF65-F5344CB8AC3E}">
        <p14:creationId xmlns:p14="http://schemas.microsoft.com/office/powerpoint/2010/main" val="365265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57756" y="2576228"/>
            <a:ext cx="11416241" cy="4020496"/>
          </a:xfrm>
          <a:prstGeom prst="rect">
            <a:avLst/>
          </a:prstGeom>
        </p:spPr>
        <p:txBody>
          <a:bodyPr lIns="91440" tIns="45720" rIns="91440" bIns="4572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2400" dirty="0">
              <a:solidFill>
                <a:srgbClr val="000000"/>
              </a:solidFill>
              <a:latin typeface="Arial"/>
              <a:ea typeface="MS PGothic" pitchFamily="34" charset="-12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3" y="406080"/>
            <a:ext cx="3296148" cy="545899"/>
          </a:xfrm>
          <a:prstGeom prst="rect">
            <a:avLst/>
          </a:prstGeom>
        </p:spPr>
      </p:pic>
      <p:sp>
        <p:nvSpPr>
          <p:cNvPr id="4" name="TextBox 3">
            <a:extLst>
              <a:ext uri="{FF2B5EF4-FFF2-40B4-BE49-F238E27FC236}">
                <a16:creationId xmlns:a16="http://schemas.microsoft.com/office/drawing/2014/main" xmlns="" id="{DF2B0C14-93CF-43D6-8B38-1C0B330D33D2}"/>
              </a:ext>
            </a:extLst>
          </p:cNvPr>
          <p:cNvSpPr txBox="1"/>
          <p:nvPr/>
        </p:nvSpPr>
        <p:spPr>
          <a:xfrm>
            <a:off x="605023" y="4155589"/>
            <a:ext cx="7257463" cy="830997"/>
          </a:xfrm>
          <a:prstGeom prst="rect">
            <a:avLst/>
          </a:prstGeom>
          <a:noFill/>
        </p:spPr>
        <p:txBody>
          <a:bodyPr wrap="square" rtlCol="0">
            <a:spAutoFit/>
          </a:bodyPr>
          <a:lstStyle/>
          <a:p>
            <a:pPr lvl="0"/>
            <a:r>
              <a:rPr lang="en-US" sz="2400" b="1" dirty="0">
                <a:solidFill>
                  <a:prstClr val="black"/>
                </a:solidFill>
                <a:latin typeface="Arial"/>
              </a:rPr>
              <a:t>Liz Schmitz, AIA, EDAC, LEED AP</a:t>
            </a:r>
          </a:p>
          <a:p>
            <a:pPr defTabSz="1219170">
              <a:defRPr/>
            </a:pPr>
            <a:r>
              <a:rPr lang="en-US" sz="2400" b="1" dirty="0">
                <a:solidFill>
                  <a:prstClr val="black"/>
                </a:solidFill>
                <a:latin typeface="Arial"/>
              </a:rPr>
              <a:t>Stantec</a:t>
            </a:r>
          </a:p>
        </p:txBody>
      </p:sp>
      <p:pic>
        <p:nvPicPr>
          <p:cNvPr id="5" name="Picture 4">
            <a:extLst>
              <a:ext uri="{FF2B5EF4-FFF2-40B4-BE49-F238E27FC236}">
                <a16:creationId xmlns:a16="http://schemas.microsoft.com/office/drawing/2014/main" xmlns="" id="{443B9852-CC91-481C-877C-31158240B89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1262" y="2318057"/>
            <a:ext cx="2760717" cy="2735192"/>
          </a:xfrm>
          <a:prstGeom prst="rect">
            <a:avLst/>
          </a:prstGeom>
          <a:noFill/>
          <a:ln>
            <a:noFill/>
          </a:ln>
        </p:spPr>
      </p:pic>
    </p:spTree>
    <p:extLst>
      <p:ext uri="{BB962C8B-B14F-4D97-AF65-F5344CB8AC3E}">
        <p14:creationId xmlns:p14="http://schemas.microsoft.com/office/powerpoint/2010/main" val="2080266542"/>
      </p:ext>
    </p:extLst>
  </p:cSld>
  <p:clrMapOvr>
    <a:masterClrMapping/>
  </p:clrMapOvr>
  <mc:AlternateContent xmlns:mc="http://schemas.openxmlformats.org/markup-compatibility/2006" xmlns:p14="http://schemas.microsoft.com/office/powerpoint/2010/main">
    <mc:Choice Requires="p14">
      <p:transition p14:dur="10" advClick="0" advTm="60000"/>
    </mc:Choice>
    <mc:Fallback xmlns="">
      <p:transition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floor&#10;&#10;Description automatically generated">
            <a:extLst>
              <a:ext uri="{FF2B5EF4-FFF2-40B4-BE49-F238E27FC236}">
                <a16:creationId xmlns:a16="http://schemas.microsoft.com/office/drawing/2014/main" xmlns="" id="{6C092398-B584-4791-8575-A77DACF90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 y="-2319950"/>
            <a:ext cx="12268200" cy="9201150"/>
          </a:xfrm>
          <a:prstGeom prst="rect">
            <a:avLst/>
          </a:prstGeom>
        </p:spPr>
      </p:pic>
      <p:sp>
        <p:nvSpPr>
          <p:cNvPr id="30" name="Rectangle 29"/>
          <p:cNvSpPr/>
          <p:nvPr/>
        </p:nvSpPr>
        <p:spPr>
          <a:xfrm>
            <a:off x="7620000" y="2280625"/>
            <a:ext cx="4572000" cy="45720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045" y="6172200"/>
            <a:ext cx="1527048" cy="405775"/>
          </a:xfrm>
          <a:prstGeom prst="rect">
            <a:avLst/>
          </a:prstGeom>
        </p:spPr>
      </p:pic>
      <p:sp>
        <p:nvSpPr>
          <p:cNvPr id="33" name="Text Placeholder 2"/>
          <p:cNvSpPr txBox="1">
            <a:spLocks/>
          </p:cNvSpPr>
          <p:nvPr/>
        </p:nvSpPr>
        <p:spPr>
          <a:xfrm>
            <a:off x="8109045" y="2641240"/>
            <a:ext cx="3759200" cy="1031761"/>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mj-lt"/>
              </a:rPr>
              <a:t>From Ancillary to Essential: Technology’s Role in Healthcare Design and Operations</a:t>
            </a:r>
          </a:p>
        </p:txBody>
      </p:sp>
    </p:spTree>
    <p:extLst>
      <p:ext uri="{BB962C8B-B14F-4D97-AF65-F5344CB8AC3E}">
        <p14:creationId xmlns:p14="http://schemas.microsoft.com/office/powerpoint/2010/main" val="2858022502"/>
      </p:ext>
    </p:extLst>
  </p:cSld>
  <p:clrMapOvr>
    <a:masterClrMapping/>
  </p:clrMapOvr>
</p:sld>
</file>

<file path=ppt/theme/theme1.xml><?xml version="1.0" encoding="utf-8"?>
<a:theme xmlns:a="http://schemas.openxmlformats.org/drawingml/2006/main" name="Office Theme">
  <a:themeElements>
    <a:clrScheme name="Custom 10">
      <a:dk1>
        <a:srgbClr val="222222"/>
      </a:dk1>
      <a:lt1>
        <a:srgbClr val="FFFFFF"/>
      </a:lt1>
      <a:dk2>
        <a:srgbClr val="ED7000"/>
      </a:dk2>
      <a:lt2>
        <a:srgbClr val="A4A09F"/>
      </a:lt2>
      <a:accent1>
        <a:srgbClr val="413E3D"/>
      </a:accent1>
      <a:accent2>
        <a:srgbClr val="FFFFFF"/>
      </a:accent2>
      <a:accent3>
        <a:srgbClr val="D8D8D8"/>
      </a:accent3>
      <a:accent4>
        <a:srgbClr val="A4A09F"/>
      </a:accent4>
      <a:accent5>
        <a:srgbClr val="7F7F7F"/>
      </a:accent5>
      <a:accent6>
        <a:srgbClr val="A4A09F"/>
      </a:accent6>
      <a:hlink>
        <a:srgbClr val="0000FF"/>
      </a:hlink>
      <a:folHlink>
        <a:srgbClr val="0000FF"/>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fresh Presentation_16-9_ENGLISH_180116.pptx" id="{3A9D3377-4D4A-4606-844C-F4163539EC1D}" vid="{D65AA7FA-0394-4734-97F7-178C0E767B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presentation16_9</Template>
  <TotalTime>3188</TotalTime>
  <Words>1861</Words>
  <Application>Microsoft Office PowerPoint</Application>
  <PresentationFormat>Widescreen</PresentationFormat>
  <Paragraphs>675</Paragraphs>
  <Slides>73</Slides>
  <Notes>73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MS PGothic</vt:lpstr>
      <vt:lpstr>MS PGothic</vt:lpstr>
      <vt:lpstr>Arial</vt:lpstr>
      <vt:lpstr>Arial Narrow</vt:lpstr>
      <vt:lpstr>Calibri</vt:lpstr>
      <vt:lpstr>Century Gothic</vt:lpstr>
      <vt:lpstr>Century Schoolbook</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Stantec Consulting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Schmitz, Liz</dc:creator>
  <cp:lastModifiedBy>Rosse, Isabella</cp:lastModifiedBy>
  <cp:revision>264</cp:revision>
  <cp:lastPrinted>2019-03-06T17:22:26Z</cp:lastPrinted>
  <dcterms:created xsi:type="dcterms:W3CDTF">2018-09-24T14:40:59Z</dcterms:created>
  <dcterms:modified xsi:type="dcterms:W3CDTF">2019-03-10T01:16:40Z</dcterms:modified>
</cp:coreProperties>
</file>