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87" r:id="rId2"/>
    <p:sldId id="271" r:id="rId3"/>
    <p:sldId id="289" r:id="rId4"/>
    <p:sldId id="274" r:id="rId5"/>
    <p:sldId id="269" r:id="rId6"/>
    <p:sldId id="291" r:id="rId7"/>
    <p:sldId id="283" r:id="rId8"/>
    <p:sldId id="279" r:id="rId9"/>
    <p:sldId id="294" r:id="rId10"/>
    <p:sldId id="295" r:id="rId11"/>
    <p:sldId id="296" r:id="rId12"/>
    <p:sldId id="290" r:id="rId13"/>
    <p:sldId id="293" r:id="rId14"/>
    <p:sldId id="292" r:id="rId15"/>
    <p:sldId id="285" r:id="rId16"/>
    <p:sldId id="282" r:id="rId17"/>
  </p:sldIdLst>
  <p:sldSz cx="9144000" cy="6858000" type="screen4x3"/>
  <p:notesSz cx="6858000" cy="91011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5252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53769" autoAdjust="0"/>
  </p:normalViewPr>
  <p:slideViewPr>
    <p:cSldViewPr snapToObjects="1" showGuides="1">
      <p:cViewPr varScale="1">
        <p:scale>
          <a:sx n="61" d="100"/>
          <a:sy n="61" d="100"/>
        </p:scale>
        <p:origin x="-1302" y="-78"/>
      </p:cViewPr>
      <p:guideLst>
        <p:guide orient="horz" pos="480"/>
        <p:guide orient="horz" pos="1248"/>
        <p:guide pos="192"/>
      </p:guideLst>
    </p:cSldViewPr>
  </p:slideViewPr>
  <p:notesTextViewPr>
    <p:cViewPr>
      <p:scale>
        <a:sx n="100" d="100"/>
        <a:sy n="100" d="100"/>
      </p:scale>
      <p:origin x="0" y="0"/>
    </p:cViewPr>
  </p:notesTextViewPr>
  <p:sorterViewPr>
    <p:cViewPr>
      <p:scale>
        <a:sx n="116" d="100"/>
        <a:sy n="11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505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5057"/>
          </a:xfrm>
          <a:prstGeom prst="rect">
            <a:avLst/>
          </a:prstGeom>
        </p:spPr>
        <p:txBody>
          <a:bodyPr vert="horz" lIns="91440" tIns="45720" rIns="91440" bIns="45720" rtlCol="0"/>
          <a:lstStyle>
            <a:lvl1pPr algn="r">
              <a:defRPr sz="1200"/>
            </a:lvl1pPr>
          </a:lstStyle>
          <a:p>
            <a:fld id="{25F84412-9960-8C43-A955-1C04F2E24751}" type="datetimeFigureOut">
              <a:rPr lang="en-US" smtClean="0"/>
              <a:pPr/>
              <a:t>11/11/2013</a:t>
            </a:fld>
            <a:endParaRPr lang="en-US"/>
          </a:p>
        </p:txBody>
      </p:sp>
      <p:sp>
        <p:nvSpPr>
          <p:cNvPr id="4" name="Slide Image Placeholder 3"/>
          <p:cNvSpPr>
            <a:spLocks noGrp="1" noRot="1" noChangeAspect="1"/>
          </p:cNvSpPr>
          <p:nvPr>
            <p:ph type="sldImg" idx="2"/>
          </p:nvPr>
        </p:nvSpPr>
        <p:spPr>
          <a:xfrm>
            <a:off x="1154113" y="682625"/>
            <a:ext cx="4549775" cy="34131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23041"/>
            <a:ext cx="5486400" cy="40955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44501"/>
            <a:ext cx="2971800" cy="45505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44501"/>
            <a:ext cx="2971800" cy="455057"/>
          </a:xfrm>
          <a:prstGeom prst="rect">
            <a:avLst/>
          </a:prstGeom>
        </p:spPr>
        <p:txBody>
          <a:bodyPr vert="horz" lIns="91440" tIns="45720" rIns="91440" bIns="45720" rtlCol="0" anchor="b"/>
          <a:lstStyle>
            <a:lvl1pPr algn="r">
              <a:defRPr sz="1200"/>
            </a:lvl1pPr>
          </a:lstStyle>
          <a:p>
            <a:fld id="{73C65D98-A551-BA45-AD8A-60A5738FF2E4}" type="slidenum">
              <a:rPr lang="en-US" smtClean="0"/>
              <a:pPr/>
              <a:t>‹#›</a:t>
            </a:fld>
            <a:endParaRPr lang="en-US"/>
          </a:p>
        </p:txBody>
      </p:sp>
    </p:spTree>
    <p:extLst>
      <p:ext uri="{BB962C8B-B14F-4D97-AF65-F5344CB8AC3E}">
        <p14:creationId xmlns:p14="http://schemas.microsoft.com/office/powerpoint/2010/main" val="24726351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mailto:tap@aia.or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a discussion on “Computational Design – In Search of Design Excellence”</a:t>
            </a:r>
          </a:p>
          <a:p>
            <a:endParaRPr lang="en-US" dirty="0" smtClean="0"/>
          </a:p>
          <a:p>
            <a:r>
              <a:rPr lang="en-US" sz="1200" b="0" dirty="0" smtClean="0">
                <a:solidFill>
                  <a:schemeClr val="bg1">
                    <a:lumMod val="50000"/>
                  </a:schemeClr>
                </a:solidFill>
                <a:latin typeface="Arial Narrow" pitchFamily="34" charset="0"/>
              </a:rPr>
              <a:t>?????</a:t>
            </a:r>
          </a:p>
          <a:p>
            <a:endParaRPr lang="en-US" sz="1200" b="0" baseline="0" dirty="0" smtClean="0">
              <a:solidFill>
                <a:schemeClr val="bg1">
                  <a:lumMod val="50000"/>
                </a:schemeClr>
              </a:solidFill>
              <a:latin typeface="Arial Narrow" pitchFamily="34" charset="0"/>
            </a:endParaRPr>
          </a:p>
          <a:p>
            <a:endParaRPr lang="en-US" sz="1200" b="0" dirty="0" smtClean="0">
              <a:solidFill>
                <a:schemeClr val="bg1">
                  <a:lumMod val="50000"/>
                </a:schemeClr>
              </a:solidFill>
              <a:latin typeface="Arial Narrow" pitchFamily="34" charset="0"/>
            </a:endParaRPr>
          </a:p>
          <a:p>
            <a:r>
              <a:rPr lang="en-US" sz="1200" b="0" dirty="0" smtClean="0">
                <a:solidFill>
                  <a:schemeClr val="bg1">
                    <a:lumMod val="50000"/>
                  </a:schemeClr>
                </a:solidFill>
                <a:latin typeface="Arial Narrow" pitchFamily="34" charset="0"/>
              </a:rPr>
              <a:t>Hello…. I’m Andy</a:t>
            </a:r>
            <a:r>
              <a:rPr lang="en-US" sz="1200" b="0" baseline="0" dirty="0" smtClean="0">
                <a:solidFill>
                  <a:schemeClr val="bg1">
                    <a:lumMod val="50000"/>
                  </a:schemeClr>
                </a:solidFill>
                <a:latin typeface="Arial Narrow" pitchFamily="34" charset="0"/>
              </a:rPr>
              <a:t> Smith, Architect and member of the AIA TAP Advisory Group.</a:t>
            </a:r>
          </a:p>
          <a:p>
            <a:endParaRPr lang="en-US" sz="1200" b="0" dirty="0" smtClean="0">
              <a:solidFill>
                <a:schemeClr val="bg1">
                  <a:lumMod val="50000"/>
                </a:schemeClr>
              </a:solidFill>
              <a:latin typeface="Arial Narrow" pitchFamily="34" charset="0"/>
            </a:endParaRPr>
          </a:p>
          <a:p>
            <a:endParaRPr lang="en-US" dirty="0"/>
          </a:p>
        </p:txBody>
      </p:sp>
      <p:sp>
        <p:nvSpPr>
          <p:cNvPr id="4" name="Slide Number Placeholder 3"/>
          <p:cNvSpPr>
            <a:spLocks noGrp="1"/>
          </p:cNvSpPr>
          <p:nvPr>
            <p:ph type="sldNum" sz="quarter" idx="10"/>
          </p:nvPr>
        </p:nvSpPr>
        <p:spPr/>
        <p:txBody>
          <a:bodyPr/>
          <a:lstStyle/>
          <a:p>
            <a:fld id="{73C65D98-A551-BA45-AD8A-60A5738FF2E4}" type="slidenum">
              <a:rPr lang="en-US" smtClean="0"/>
              <a:pPr/>
              <a:t>1</a:t>
            </a:fld>
            <a:endParaRPr lang="en-US"/>
          </a:p>
        </p:txBody>
      </p:sp>
    </p:spTree>
    <p:extLst>
      <p:ext uri="{BB962C8B-B14F-4D97-AF65-F5344CB8AC3E}">
        <p14:creationId xmlns:p14="http://schemas.microsoft.com/office/powerpoint/2010/main" val="2365702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effectLst/>
                <a:latin typeface="+mn-lt"/>
                <a:ea typeface="+mn-ea"/>
                <a:cs typeface="+mn-cs"/>
              </a:rPr>
              <a:t>Sean Burke </a:t>
            </a:r>
            <a:r>
              <a:rPr lang="en-US" sz="1200" kern="1200" dirty="0" smtClean="0">
                <a:solidFill>
                  <a:schemeClr val="tx1"/>
                </a:solidFill>
                <a:effectLst/>
                <a:latin typeface="+mn-lt"/>
                <a:ea typeface="+mn-ea"/>
                <a:cs typeface="+mn-cs"/>
              </a:rPr>
              <a:t>is a Design Technology Manager for NBBJ, a global architecture and planning firm. Sean has extensive experience in the architecture profession, and is a LEED accredited professional. A leading expert in building information modeling (BIM) processes and tools, he has presented at Autodesk University and local user groups. His blog, </a:t>
            </a:r>
            <a:r>
              <a:rPr lang="en-US" sz="1200" i="1" kern="1200" dirty="0" smtClean="0">
                <a:solidFill>
                  <a:schemeClr val="tx1"/>
                </a:solidFill>
                <a:effectLst/>
                <a:latin typeface="+mn-lt"/>
                <a:ea typeface="+mn-ea"/>
                <a:cs typeface="+mn-cs"/>
              </a:rPr>
              <a:t>Paradigm shift</a:t>
            </a:r>
            <a:r>
              <a:rPr lang="en-US" sz="1200" kern="1200" dirty="0" smtClean="0">
                <a:solidFill>
                  <a:schemeClr val="tx1"/>
                </a:solidFill>
                <a:effectLst/>
                <a:latin typeface="+mn-lt"/>
                <a:ea typeface="+mn-ea"/>
                <a:cs typeface="+mn-cs"/>
              </a:rPr>
              <a:t>, explores the trends and integration of BIM and sustainable design.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Sean will provide an example</a:t>
            </a:r>
            <a:r>
              <a:rPr lang="en-US" sz="1200" b="1" kern="1200" baseline="0" dirty="0" smtClean="0">
                <a:solidFill>
                  <a:schemeClr val="tx1"/>
                </a:solidFill>
                <a:effectLst/>
                <a:latin typeface="+mn-lt"/>
                <a:ea typeface="+mn-ea"/>
                <a:cs typeface="+mn-cs"/>
              </a:rPr>
              <a:t> of computational design </a:t>
            </a:r>
            <a:r>
              <a:rPr lang="en-US" sz="1200" b="1" kern="1200" dirty="0" smtClean="0">
                <a:solidFill>
                  <a:schemeClr val="tx1"/>
                </a:solidFill>
                <a:effectLst/>
                <a:latin typeface="+mn-lt"/>
                <a:ea typeface="+mn-ea"/>
                <a:cs typeface="+mn-cs"/>
              </a:rPr>
              <a:t>focusing on the quality of space with utilizing</a:t>
            </a:r>
            <a:r>
              <a:rPr lang="en-US" sz="1200" b="1" kern="1200" baseline="0" dirty="0" smtClean="0">
                <a:solidFill>
                  <a:schemeClr val="tx1"/>
                </a:solidFill>
                <a:effectLst/>
                <a:latin typeface="+mn-lt"/>
                <a:ea typeface="+mn-ea"/>
                <a:cs typeface="+mn-cs"/>
              </a:rPr>
              <a:t> analytics</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3C65D98-A551-BA45-AD8A-60A5738FF2E4}" type="slidenum">
              <a:rPr lang="en-US" smtClean="0"/>
              <a:pPr/>
              <a:t>10</a:t>
            </a:fld>
            <a:endParaRPr lang="en-US"/>
          </a:p>
        </p:txBody>
      </p:sp>
    </p:spTree>
    <p:extLst>
      <p:ext uri="{BB962C8B-B14F-4D97-AF65-F5344CB8AC3E}">
        <p14:creationId xmlns:p14="http://schemas.microsoft.com/office/powerpoint/2010/main" val="1935655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smtClean="0">
              <a:solidFill>
                <a:schemeClr val="tx1"/>
              </a:solidFill>
              <a:effectLst/>
              <a:latin typeface="+mn-lt"/>
              <a:ea typeface="+mn-ea"/>
              <a:cs typeface="+mn-cs"/>
            </a:endParaRPr>
          </a:p>
          <a:p>
            <a:r>
              <a:rPr lang="en-US" sz="1400" b="1" kern="1200" dirty="0" smtClean="0">
                <a:solidFill>
                  <a:schemeClr val="tx1"/>
                </a:solidFill>
                <a:effectLst/>
                <a:latin typeface="+mn-lt"/>
                <a:ea typeface="+mn-ea"/>
                <a:cs typeface="+mn-cs"/>
              </a:rPr>
              <a:t>Robert </a:t>
            </a:r>
            <a:r>
              <a:rPr lang="en-US" sz="1400" b="1" kern="1200" dirty="0" err="1" smtClean="0">
                <a:solidFill>
                  <a:schemeClr val="tx1"/>
                </a:solidFill>
                <a:effectLst/>
                <a:latin typeface="+mn-lt"/>
                <a:ea typeface="+mn-ea"/>
                <a:cs typeface="+mn-cs"/>
              </a:rPr>
              <a:t>Cervellione</a:t>
            </a:r>
            <a:r>
              <a:rPr lang="en-US" sz="14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principal of CERVER Design Studio, a multi-disciplinary forward thinking design and consulting practice focusing on small to mid-sized practices. His work focuses on the integration and use of digital design and advanced fabrication techniques into design and construction. In addition to his professional work he is a professor at Pratt Institute, Graduate Architecture and Urban Design and New York City College of Technology where he teaches courses in digital media, fabrication, and BIM.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Robert</a:t>
            </a:r>
            <a:r>
              <a:rPr lang="en-US" sz="1200" b="1" kern="1200" baseline="0" dirty="0" smtClean="0">
                <a:solidFill>
                  <a:schemeClr val="tx1"/>
                </a:solidFill>
                <a:effectLst/>
                <a:latin typeface="+mn-lt"/>
                <a:ea typeface="+mn-ea"/>
                <a:cs typeface="+mn-cs"/>
              </a:rPr>
              <a:t> will </a:t>
            </a:r>
            <a:r>
              <a:rPr lang="en-US" sz="1200" b="1" kern="1200" dirty="0" smtClean="0">
                <a:solidFill>
                  <a:schemeClr val="tx1"/>
                </a:solidFill>
                <a:effectLst/>
                <a:latin typeface="+mn-lt"/>
                <a:ea typeface="+mn-ea"/>
                <a:cs typeface="+mn-cs"/>
              </a:rPr>
              <a:t>present a project example speaking to the small firm practitioner</a:t>
            </a:r>
          </a:p>
          <a:p>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3C65D98-A551-BA45-AD8A-60A5738FF2E4}" type="slidenum">
              <a:rPr lang="en-US" smtClean="0"/>
              <a:pPr/>
              <a:t>11</a:t>
            </a:fld>
            <a:endParaRPr lang="en-US"/>
          </a:p>
        </p:txBody>
      </p:sp>
    </p:spTree>
    <p:extLst>
      <p:ext uri="{BB962C8B-B14F-4D97-AF65-F5344CB8AC3E}">
        <p14:creationId xmlns:p14="http://schemas.microsoft.com/office/powerpoint/2010/main" val="1935655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get started….</a:t>
            </a:r>
          </a:p>
          <a:p>
            <a:endParaRPr lang="en-US" dirty="0" smtClean="0"/>
          </a:p>
          <a:p>
            <a:r>
              <a:rPr lang="en-US" dirty="0" smtClean="0"/>
              <a:t>Nate</a:t>
            </a:r>
            <a:r>
              <a:rPr lang="en-US" baseline="0" dirty="0" smtClean="0"/>
              <a:t> </a:t>
            </a:r>
            <a:r>
              <a:rPr lang="en-US" dirty="0" smtClean="0"/>
              <a:t>please</a:t>
            </a:r>
            <a:r>
              <a:rPr lang="en-US" baseline="0" dirty="0" smtClean="0"/>
              <a:t> start our discussion…</a:t>
            </a:r>
          </a:p>
          <a:p>
            <a:endParaRPr lang="en-US" dirty="0"/>
          </a:p>
        </p:txBody>
      </p:sp>
      <p:sp>
        <p:nvSpPr>
          <p:cNvPr id="4" name="Slide Number Placeholder 3"/>
          <p:cNvSpPr>
            <a:spLocks noGrp="1"/>
          </p:cNvSpPr>
          <p:nvPr>
            <p:ph type="sldNum" sz="quarter" idx="10"/>
          </p:nvPr>
        </p:nvSpPr>
        <p:spPr/>
        <p:txBody>
          <a:bodyPr/>
          <a:lstStyle/>
          <a:p>
            <a:fld id="{73C65D98-A551-BA45-AD8A-60A5738FF2E4}" type="slidenum">
              <a:rPr lang="en-US" smtClean="0"/>
              <a:pPr/>
              <a:t>12</a:t>
            </a:fld>
            <a:endParaRPr lang="en-US"/>
          </a:p>
        </p:txBody>
      </p:sp>
    </p:spTree>
    <p:extLst>
      <p:ext uri="{BB962C8B-B14F-4D97-AF65-F5344CB8AC3E}">
        <p14:creationId xmlns:p14="http://schemas.microsoft.com/office/powerpoint/2010/main" val="14494400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We are fortunate to have 3 industry</a:t>
            </a:r>
            <a:r>
              <a:rPr lang="en-US" sz="1200" b="0" kern="1200" baseline="0" dirty="0" smtClean="0">
                <a:solidFill>
                  <a:schemeClr val="tx1"/>
                </a:solidFill>
                <a:effectLst/>
                <a:latin typeface="+mn-lt"/>
                <a:ea typeface="+mn-ea"/>
                <a:cs typeface="+mn-cs"/>
              </a:rPr>
              <a:t> leaders presenting today.</a:t>
            </a:r>
          </a:p>
          <a:p>
            <a:endParaRPr lang="en-US"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Let me introduce</a:t>
            </a:r>
            <a:r>
              <a:rPr lang="en-US" sz="1200" b="0" kern="1200" baseline="0" dirty="0" smtClean="0">
                <a:solidFill>
                  <a:schemeClr val="tx1"/>
                </a:solidFill>
                <a:effectLst/>
                <a:latin typeface="+mn-lt"/>
                <a:ea typeface="+mn-ea"/>
                <a:cs typeface="+mn-cs"/>
              </a:rPr>
              <a:t> you to them….</a:t>
            </a:r>
          </a:p>
          <a:p>
            <a:endParaRPr lang="en-US" sz="1200" b="0" kern="1200" baseline="0" dirty="0" smtClean="0">
              <a:solidFill>
                <a:schemeClr val="tx1"/>
              </a:solidFill>
              <a:effectLst/>
              <a:latin typeface="+mn-lt"/>
              <a:ea typeface="+mn-ea"/>
              <a:cs typeface="+mn-cs"/>
            </a:endParaRPr>
          </a:p>
          <a:p>
            <a:r>
              <a:rPr lang="en-US" sz="1200" b="0" kern="1200" baseline="0" dirty="0" smtClean="0">
                <a:solidFill>
                  <a:schemeClr val="tx1"/>
                </a:solidFill>
                <a:effectLst/>
                <a:latin typeface="+mn-lt"/>
                <a:ea typeface="+mn-ea"/>
                <a:cs typeface="+mn-cs"/>
              </a:rPr>
              <a:t>~~~~~~~~~~~~</a:t>
            </a:r>
          </a:p>
          <a:p>
            <a:r>
              <a:rPr lang="en-US" sz="1400" b="1" kern="1200" baseline="0" dirty="0" smtClean="0">
                <a:solidFill>
                  <a:schemeClr val="tx1"/>
                </a:solidFill>
                <a:effectLst/>
                <a:latin typeface="+mn-lt"/>
                <a:ea typeface="+mn-ea"/>
                <a:cs typeface="+mn-cs"/>
              </a:rPr>
              <a:t>Nathan Miller </a:t>
            </a:r>
            <a:r>
              <a:rPr lang="en-US" sz="1200" b="0" kern="1200" baseline="0" dirty="0" smtClean="0">
                <a:solidFill>
                  <a:schemeClr val="tx1"/>
                </a:solidFill>
                <a:effectLst/>
                <a:latin typeface="+mn-lt"/>
                <a:ea typeface="+mn-ea"/>
                <a:cs typeface="+mn-cs"/>
              </a:rPr>
              <a:t>is Associate Partner at CASE, a Building Information consultancy.  As Director of Architecture &amp; Engineering Solutions, Nate he is responsible for leading the efforts on technology strategy, project information management, and computational design implementation. Prior to joining CASE, Nate was an Associate and Designer at NBBJ where focused on the development and implementation of computational design systems for generative design, production efficiency, and building performance.</a:t>
            </a:r>
            <a:endParaRPr lang="en-US" sz="1200" b="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a:t>
            </a:r>
            <a:endParaRPr lang="en-US"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effectLst/>
                <a:latin typeface="+mn-lt"/>
                <a:ea typeface="+mn-ea"/>
                <a:cs typeface="+mn-cs"/>
              </a:rPr>
              <a:t>Sean Burke </a:t>
            </a:r>
            <a:r>
              <a:rPr lang="en-US" sz="1200" kern="1200" dirty="0" smtClean="0">
                <a:solidFill>
                  <a:schemeClr val="tx1"/>
                </a:solidFill>
                <a:effectLst/>
                <a:latin typeface="+mn-lt"/>
                <a:ea typeface="+mn-ea"/>
                <a:cs typeface="+mn-cs"/>
              </a:rPr>
              <a:t>is a Design Technology Manager for NBBJ, a global architecture and planning firm. Sean has extensive experience in the architecture profession, and is a LEED accredited professional. A leading expert in building information modeling (BIM) processes and tools, he has presented at Autodesk University and local user groups. His blog, </a:t>
            </a:r>
            <a:r>
              <a:rPr lang="en-US" sz="1200" i="1" kern="1200" dirty="0" smtClean="0">
                <a:solidFill>
                  <a:schemeClr val="tx1"/>
                </a:solidFill>
                <a:effectLst/>
                <a:latin typeface="+mn-lt"/>
                <a:ea typeface="+mn-ea"/>
                <a:cs typeface="+mn-cs"/>
              </a:rPr>
              <a:t>Paradigm shift</a:t>
            </a:r>
            <a:r>
              <a:rPr lang="en-US" sz="1200" kern="1200" dirty="0" smtClean="0">
                <a:solidFill>
                  <a:schemeClr val="tx1"/>
                </a:solidFill>
                <a:effectLst/>
                <a:latin typeface="+mn-lt"/>
                <a:ea typeface="+mn-ea"/>
                <a:cs typeface="+mn-cs"/>
              </a:rPr>
              <a:t>, explores the trends and integration of BIM and sustainable design.</a:t>
            </a:r>
          </a:p>
          <a:p>
            <a:endParaRPr lang="en-US" sz="1200" b="1"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a:t>
            </a:r>
          </a:p>
          <a:p>
            <a:r>
              <a:rPr lang="en-US" sz="1400" b="1" kern="1200" dirty="0" smtClean="0">
                <a:solidFill>
                  <a:schemeClr val="tx1"/>
                </a:solidFill>
                <a:effectLst/>
                <a:latin typeface="+mn-lt"/>
                <a:ea typeface="+mn-ea"/>
                <a:cs typeface="+mn-cs"/>
              </a:rPr>
              <a:t>Robert </a:t>
            </a:r>
            <a:r>
              <a:rPr lang="en-US" sz="1400" b="1" kern="1200" dirty="0" err="1" smtClean="0">
                <a:solidFill>
                  <a:schemeClr val="tx1"/>
                </a:solidFill>
                <a:effectLst/>
                <a:latin typeface="+mn-lt"/>
                <a:ea typeface="+mn-ea"/>
                <a:cs typeface="+mn-cs"/>
              </a:rPr>
              <a:t>Cervellione</a:t>
            </a:r>
            <a:r>
              <a:rPr lang="en-US" sz="14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principal of CERVER Design Studio, a multi-disciplinary forward thinking design and consulting practice focusing on small to mid-sized practices. His work focuses on the integration and use of digital design and advanced fabrication techniques into design and construction. In addition to his professional work he is a professor at Pratt Institute, Graduate Architecture and Urban Design and New York City College of Technology where he teaches courses in digital media, fabrication, and BIM. </a:t>
            </a:r>
          </a:p>
          <a:p>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3C65D98-A551-BA45-AD8A-60A5738FF2E4}" type="slidenum">
              <a:rPr lang="en-US" smtClean="0"/>
              <a:pPr/>
              <a:t>13</a:t>
            </a:fld>
            <a:endParaRPr lang="en-US"/>
          </a:p>
        </p:txBody>
      </p:sp>
    </p:spTree>
    <p:extLst>
      <p:ext uri="{BB962C8B-B14F-4D97-AF65-F5344CB8AC3E}">
        <p14:creationId xmlns:p14="http://schemas.microsoft.com/office/powerpoint/2010/main" val="1935655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ensure you get learning</a:t>
            </a:r>
            <a:r>
              <a:rPr lang="en-US" baseline="0" dirty="0" smtClean="0"/>
              <a:t> unit credit for today's program please make sure you complete the </a:t>
            </a:r>
            <a:r>
              <a:rPr lang="en-US" b="0" kern="0" dirty="0" smtClean="0">
                <a:latin typeface="Helvetica" pitchFamily="34" charset="0"/>
                <a:cs typeface="Helvetica" pitchFamily="34" charset="0"/>
              </a:rPr>
              <a:t>webinar survey/report form </a:t>
            </a:r>
            <a:r>
              <a:rPr lang="en-US" kern="0" dirty="0" smtClean="0">
                <a:latin typeface="Helvetica" pitchFamily="34" charset="0"/>
                <a:cs typeface="Helvetica" pitchFamily="34" charset="0"/>
              </a:rPr>
              <a:t>within the next 5 business days</a:t>
            </a:r>
          </a:p>
          <a:p>
            <a:endParaRPr lang="en-US" kern="0" dirty="0" smtClean="0">
              <a:latin typeface="Helvetica" pitchFamily="34" charset="0"/>
              <a:cs typeface="Helvetica" pitchFamily="34" charset="0"/>
            </a:endParaRPr>
          </a:p>
          <a:p>
            <a:endParaRPr lang="en-US" dirty="0"/>
          </a:p>
        </p:txBody>
      </p:sp>
      <p:sp>
        <p:nvSpPr>
          <p:cNvPr id="4" name="Slide Number Placeholder 3"/>
          <p:cNvSpPr>
            <a:spLocks noGrp="1"/>
          </p:cNvSpPr>
          <p:nvPr>
            <p:ph type="sldNum" sz="quarter" idx="10"/>
          </p:nvPr>
        </p:nvSpPr>
        <p:spPr/>
        <p:txBody>
          <a:bodyPr/>
          <a:lstStyle/>
          <a:p>
            <a:fld id="{73C65D98-A551-BA45-AD8A-60A5738FF2E4}" type="slidenum">
              <a:rPr lang="en-US" smtClean="0"/>
              <a:pPr/>
              <a:t>14</a:t>
            </a:fld>
            <a:endParaRPr lang="en-US"/>
          </a:p>
        </p:txBody>
      </p:sp>
    </p:spTree>
    <p:extLst>
      <p:ext uri="{BB962C8B-B14F-4D97-AF65-F5344CB8AC3E}">
        <p14:creationId xmlns:p14="http://schemas.microsoft.com/office/powerpoint/2010/main" val="3111717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a:t>
            </a:r>
            <a:r>
              <a:rPr lang="en-US" baseline="0" dirty="0" smtClean="0"/>
              <a:t> for participating today…..</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If you have a question about the TAP Knowledge Community please feel free to contact us at: </a:t>
            </a:r>
            <a:r>
              <a:rPr lang="en-US" b="0" u="sng" dirty="0" smtClean="0">
                <a:hlinkClick r:id="rId3"/>
              </a:rPr>
              <a:t>tap@aia.org</a:t>
            </a:r>
            <a:endParaRPr lang="en-US" b="0" u="sng"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0" u="sng"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u="none" dirty="0" smtClean="0"/>
              <a:t>Have a great</a:t>
            </a:r>
            <a:r>
              <a:rPr lang="en-US" b="0" u="none" baseline="0" dirty="0" smtClean="0"/>
              <a:t> day!</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u="sng"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0" u="sng" dirty="0" smtClean="0"/>
          </a:p>
          <a:p>
            <a:endParaRPr lang="en-US" dirty="0"/>
          </a:p>
        </p:txBody>
      </p:sp>
      <p:sp>
        <p:nvSpPr>
          <p:cNvPr id="4" name="Slide Number Placeholder 3"/>
          <p:cNvSpPr>
            <a:spLocks noGrp="1"/>
          </p:cNvSpPr>
          <p:nvPr>
            <p:ph type="sldNum" sz="quarter" idx="10"/>
          </p:nvPr>
        </p:nvSpPr>
        <p:spPr/>
        <p:txBody>
          <a:bodyPr/>
          <a:lstStyle/>
          <a:p>
            <a:fld id="{73C65D98-A551-BA45-AD8A-60A5738FF2E4}" type="slidenum">
              <a:rPr lang="en-US" smtClean="0"/>
              <a:pPr/>
              <a:t>15</a:t>
            </a:fld>
            <a:endParaRPr lang="en-US"/>
          </a:p>
        </p:txBody>
      </p:sp>
    </p:spTree>
    <p:extLst>
      <p:ext uri="{BB962C8B-B14F-4D97-AF65-F5344CB8AC3E}">
        <p14:creationId xmlns:p14="http://schemas.microsoft.com/office/powerpoint/2010/main" val="934238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C65D98-A551-BA45-AD8A-60A5738FF2E4}" type="slidenum">
              <a:rPr lang="en-US" smtClean="0"/>
              <a:pPr/>
              <a:t>16</a:t>
            </a:fld>
            <a:endParaRPr lang="en-US"/>
          </a:p>
        </p:txBody>
      </p:sp>
    </p:spTree>
    <p:extLst>
      <p:ext uri="{BB962C8B-B14F-4D97-AF65-F5344CB8AC3E}">
        <p14:creationId xmlns:p14="http://schemas.microsoft.com/office/powerpoint/2010/main" val="1797849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Following today’s webinar we hope that you will be:</a:t>
            </a:r>
          </a:p>
          <a:p>
            <a:r>
              <a:rPr lang="en-US" dirty="0" smtClean="0"/>
              <a:t>…</a:t>
            </a:r>
            <a:endParaRPr lang="en-US" sz="1200" dirty="0" smtClean="0">
              <a:solidFill>
                <a:srgbClr val="000000"/>
              </a:solidFill>
              <a:latin typeface="Helvetica"/>
              <a:cs typeface="Helvetica"/>
            </a:endParaRPr>
          </a:p>
        </p:txBody>
      </p:sp>
      <p:sp>
        <p:nvSpPr>
          <p:cNvPr id="4" name="Slide Number Placeholder 3"/>
          <p:cNvSpPr>
            <a:spLocks noGrp="1"/>
          </p:cNvSpPr>
          <p:nvPr>
            <p:ph type="sldNum" sz="quarter" idx="10"/>
          </p:nvPr>
        </p:nvSpPr>
        <p:spPr/>
        <p:txBody>
          <a:bodyPr/>
          <a:lstStyle/>
          <a:p>
            <a:fld id="{73C65D98-A551-BA45-AD8A-60A5738FF2E4}" type="slidenum">
              <a:rPr lang="en-US" smtClean="0"/>
              <a:pPr/>
              <a:t>2</a:t>
            </a:fld>
            <a:endParaRPr lang="en-US"/>
          </a:p>
        </p:txBody>
      </p:sp>
    </p:spTree>
    <p:extLst>
      <p:ext uri="{BB962C8B-B14F-4D97-AF65-F5344CB8AC3E}">
        <p14:creationId xmlns:p14="http://schemas.microsoft.com/office/powerpoint/2010/main" val="385078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invited </a:t>
            </a:r>
            <a:r>
              <a:rPr lang="en-US" baseline="0" dirty="0" smtClean="0"/>
              <a:t>3 industry leaders to present….</a:t>
            </a:r>
          </a:p>
          <a:p>
            <a:endParaRPr lang="en-US" baseline="0" dirty="0" smtClean="0"/>
          </a:p>
          <a:p>
            <a:r>
              <a:rPr lang="en-US" baseline="0" dirty="0" smtClean="0"/>
              <a:t>During their presentations if you have a question… </a:t>
            </a:r>
          </a:p>
          <a:p>
            <a:endParaRPr lang="en-US" baseline="0" dirty="0" smtClean="0"/>
          </a:p>
          <a:p>
            <a:r>
              <a:rPr lang="en-US" baseline="0" dirty="0" smtClean="0"/>
              <a:t>please </a:t>
            </a:r>
            <a:r>
              <a:rPr lang="en-US" sz="1200" dirty="0" smtClean="0">
                <a:solidFill>
                  <a:srgbClr val="000000"/>
                </a:solidFill>
                <a:latin typeface="Helvetica"/>
                <a:cs typeface="Helvetica"/>
              </a:rPr>
              <a:t>use the Chat box in the </a:t>
            </a:r>
            <a:r>
              <a:rPr lang="en-US" sz="1200" dirty="0" err="1" smtClean="0">
                <a:solidFill>
                  <a:srgbClr val="000000"/>
                </a:solidFill>
                <a:latin typeface="Helvetica"/>
                <a:cs typeface="Helvetica"/>
              </a:rPr>
              <a:t>GoToWebinar</a:t>
            </a:r>
            <a:r>
              <a:rPr lang="en-US" sz="1200" dirty="0" smtClean="0">
                <a:solidFill>
                  <a:srgbClr val="000000"/>
                </a:solidFill>
                <a:latin typeface="Helvetica"/>
                <a:cs typeface="Helvetica"/>
              </a:rPr>
              <a:t> app pane to submit your question</a:t>
            </a:r>
          </a:p>
          <a:p>
            <a:endParaRPr lang="en-US" sz="1200" dirty="0" smtClean="0">
              <a:solidFill>
                <a:srgbClr val="000000"/>
              </a:solidFill>
              <a:latin typeface="Helvetica"/>
              <a:cs typeface="Helvetica"/>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latin typeface="Helvetica"/>
                <a:cs typeface="Helvetica"/>
              </a:rPr>
              <a:t>Questions will be answered at the end of the webinar as time allows. </a:t>
            </a:r>
          </a:p>
          <a:p>
            <a:endParaRPr lang="en-US" dirty="0"/>
          </a:p>
        </p:txBody>
      </p:sp>
      <p:sp>
        <p:nvSpPr>
          <p:cNvPr id="4" name="Slide Number Placeholder 3"/>
          <p:cNvSpPr>
            <a:spLocks noGrp="1"/>
          </p:cNvSpPr>
          <p:nvPr>
            <p:ph type="sldNum" sz="quarter" idx="10"/>
          </p:nvPr>
        </p:nvSpPr>
        <p:spPr/>
        <p:txBody>
          <a:bodyPr/>
          <a:lstStyle/>
          <a:p>
            <a:fld id="{73C65D98-A551-BA45-AD8A-60A5738FF2E4}" type="slidenum">
              <a:rPr lang="en-US" smtClean="0"/>
              <a:pPr/>
              <a:t>3</a:t>
            </a:fld>
            <a:endParaRPr lang="en-US"/>
          </a:p>
        </p:txBody>
      </p:sp>
    </p:spTree>
    <p:extLst>
      <p:ext uri="{BB962C8B-B14F-4D97-AF65-F5344CB8AC3E}">
        <p14:creationId xmlns:p14="http://schemas.microsoft.com/office/powerpoint/2010/main" val="2333803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should be</a:t>
            </a:r>
            <a:r>
              <a:rPr lang="en-US" baseline="0" dirty="0" smtClean="0"/>
              <a:t> noted that these presentations are copyrighted….</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and their contents cannot be used </a:t>
            </a:r>
            <a:r>
              <a:rPr lang="en-US" b="0" dirty="0" smtClean="0"/>
              <a:t>without permission of the speakers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smtClean="0"/>
          </a:p>
          <a:p>
            <a:endParaRPr lang="en-US" dirty="0"/>
          </a:p>
        </p:txBody>
      </p:sp>
      <p:sp>
        <p:nvSpPr>
          <p:cNvPr id="4" name="Slide Number Placeholder 3"/>
          <p:cNvSpPr>
            <a:spLocks noGrp="1"/>
          </p:cNvSpPr>
          <p:nvPr>
            <p:ph type="sldNum" sz="quarter" idx="10"/>
          </p:nvPr>
        </p:nvSpPr>
        <p:spPr/>
        <p:txBody>
          <a:bodyPr/>
          <a:lstStyle/>
          <a:p>
            <a:fld id="{73C65D98-A551-BA45-AD8A-60A5738FF2E4}" type="slidenum">
              <a:rPr lang="en-US" smtClean="0"/>
              <a:pPr/>
              <a:t>4</a:t>
            </a:fld>
            <a:endParaRPr lang="en-US"/>
          </a:p>
        </p:txBody>
      </p:sp>
    </p:spTree>
    <p:extLst>
      <p:ext uri="{BB962C8B-B14F-4D97-AF65-F5344CB8AC3E}">
        <p14:creationId xmlns:p14="http://schemas.microsoft.com/office/powerpoint/2010/main" val="961552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kern="0" dirty="0" smtClean="0">
                <a:latin typeface="Helvetica" pitchFamily="34" charset="0"/>
                <a:ea typeface="ＭＳ Ｐゴシック" pitchFamily="22" charset="-128"/>
                <a:cs typeface="Helvetica" pitchFamily="34" charset="0"/>
              </a:rPr>
              <a:t>“AIA Knowledge” is a Registered Provider with The American Institute of Architects Continuing Education Systems (AIA/CES). </a:t>
            </a:r>
            <a:endParaRPr lang="en-US" dirty="0" smtClean="0"/>
          </a:p>
          <a:p>
            <a:endParaRPr lang="en-US" dirty="0" smtClean="0"/>
          </a:p>
          <a:p>
            <a:r>
              <a:rPr lang="en-US" dirty="0" smtClean="0"/>
              <a:t>And therefore through your</a:t>
            </a:r>
            <a:r>
              <a:rPr lang="en-US" baseline="0" dirty="0" smtClean="0"/>
              <a:t> participation today…. learning credits will be reported for AIA members</a:t>
            </a:r>
          </a:p>
          <a:p>
            <a:endParaRPr lang="en-US" baseline="0" dirty="0" smtClean="0"/>
          </a:p>
          <a:p>
            <a:r>
              <a:rPr lang="en-US" kern="0" dirty="0" smtClean="0">
                <a:latin typeface="Helvetica" pitchFamily="34" charset="0"/>
                <a:ea typeface="ＭＳ Ｐゴシック" pitchFamily="22" charset="-128"/>
                <a:cs typeface="Helvetica" pitchFamily="34" charset="0"/>
              </a:rPr>
              <a:t>Also note that Certificates of Completion for both AIA members and non-AIA members are available upon request.</a:t>
            </a:r>
            <a:endParaRPr lang="en-US" baseline="0" dirty="0" smtClean="0"/>
          </a:p>
          <a:p>
            <a:endParaRPr lang="en-US" baseline="0" dirty="0" smtClean="0"/>
          </a:p>
          <a:p>
            <a:r>
              <a:rPr lang="en-US" baseline="0" dirty="0" smtClean="0"/>
              <a:t>~~~~~~~~~~~</a:t>
            </a:r>
          </a:p>
          <a:p>
            <a:endParaRPr lang="en-US" baseline="0" dirty="0" smtClean="0"/>
          </a:p>
          <a:p>
            <a:r>
              <a:rPr lang="en-US" baseline="0" dirty="0" smtClean="0"/>
              <a:t>It should also be noted that the AIA does not approve or endorse any products or services presented during this webinar.</a:t>
            </a:r>
          </a:p>
          <a:p>
            <a:endParaRPr lang="en-US" baseline="0" dirty="0" smtClean="0"/>
          </a:p>
        </p:txBody>
      </p:sp>
      <p:sp>
        <p:nvSpPr>
          <p:cNvPr id="4" name="Slide Number Placeholder 3"/>
          <p:cNvSpPr>
            <a:spLocks noGrp="1"/>
          </p:cNvSpPr>
          <p:nvPr>
            <p:ph type="sldNum" sz="quarter" idx="10"/>
          </p:nvPr>
        </p:nvSpPr>
        <p:spPr/>
        <p:txBody>
          <a:bodyPr/>
          <a:lstStyle/>
          <a:p>
            <a:fld id="{73C65D98-A551-BA45-AD8A-60A5738FF2E4}" type="slidenum">
              <a:rPr lang="en-US" smtClean="0"/>
              <a:pPr/>
              <a:t>5</a:t>
            </a:fld>
            <a:endParaRPr lang="en-US"/>
          </a:p>
        </p:txBody>
      </p:sp>
    </p:spTree>
    <p:extLst>
      <p:ext uri="{BB962C8B-B14F-4D97-AF65-F5344CB8AC3E}">
        <p14:creationId xmlns:p14="http://schemas.microsoft.com/office/powerpoint/2010/main" val="4163834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noted… all attendees will be eligible to receive… 1.0 LU for AIA continuing education</a:t>
            </a:r>
          </a:p>
          <a:p>
            <a:endParaRPr lang="en-US" dirty="0" smtClean="0"/>
          </a:p>
          <a:p>
            <a:r>
              <a:rPr lang="en-US" dirty="0" smtClean="0"/>
              <a:t>At the end of today’s program you will be emailed a form</a:t>
            </a:r>
            <a:r>
              <a:rPr lang="en-US" baseline="0" dirty="0" smtClean="0"/>
              <a:t> to apply for the continuing education credits.</a:t>
            </a:r>
          </a:p>
          <a:p>
            <a:endParaRPr lang="en-US" dirty="0"/>
          </a:p>
        </p:txBody>
      </p:sp>
      <p:sp>
        <p:nvSpPr>
          <p:cNvPr id="4" name="Slide Number Placeholder 3"/>
          <p:cNvSpPr>
            <a:spLocks noGrp="1"/>
          </p:cNvSpPr>
          <p:nvPr>
            <p:ph type="sldNum" sz="quarter" idx="10"/>
          </p:nvPr>
        </p:nvSpPr>
        <p:spPr/>
        <p:txBody>
          <a:bodyPr/>
          <a:lstStyle/>
          <a:p>
            <a:fld id="{73C65D98-A551-BA45-AD8A-60A5738FF2E4}" type="slidenum">
              <a:rPr lang="en-US" smtClean="0"/>
              <a:pPr/>
              <a:t>6</a:t>
            </a:fld>
            <a:endParaRPr lang="en-US"/>
          </a:p>
        </p:txBody>
      </p:sp>
    </p:spTree>
    <p:extLst>
      <p:ext uri="{BB962C8B-B14F-4D97-AF65-F5344CB8AC3E}">
        <p14:creationId xmlns:p14="http://schemas.microsoft.com/office/powerpoint/2010/main" val="3477100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webinar,</a:t>
            </a:r>
            <a:r>
              <a:rPr lang="en-US" baseline="0" dirty="0" smtClean="0"/>
              <a:t> the BIM Awards Program, Building Connections (an annual symposium) and other activities are funded by the sponsors of the AIA </a:t>
            </a:r>
            <a:r>
              <a:rPr lang="en-US" dirty="0" smtClean="0"/>
              <a:t>Technology in Architectural Practice Knowledge Community.</a:t>
            </a:r>
          </a:p>
          <a:p>
            <a:endParaRPr lang="en-US" dirty="0" smtClean="0"/>
          </a:p>
          <a:p>
            <a:r>
              <a:rPr lang="en-US" dirty="0" smtClean="0"/>
              <a:t>We</a:t>
            </a:r>
            <a:r>
              <a:rPr lang="en-US" baseline="0" dirty="0" smtClean="0"/>
              <a:t> would like to thank our sponsors….</a:t>
            </a:r>
          </a:p>
          <a:p>
            <a:endParaRPr lang="en-US" baseline="0" dirty="0" smtClean="0"/>
          </a:p>
          <a:p>
            <a:r>
              <a:rPr lang="en-US" baseline="0" dirty="0" smtClean="0"/>
              <a:t>Autodesk, ARCOM, Bentley and Building Systems Design for their support.</a:t>
            </a:r>
          </a:p>
          <a:p>
            <a:endParaRPr lang="en-US" dirty="0"/>
          </a:p>
        </p:txBody>
      </p:sp>
      <p:sp>
        <p:nvSpPr>
          <p:cNvPr id="4" name="Slide Number Placeholder 3"/>
          <p:cNvSpPr>
            <a:spLocks noGrp="1"/>
          </p:cNvSpPr>
          <p:nvPr>
            <p:ph type="sldNum" sz="quarter" idx="10"/>
          </p:nvPr>
        </p:nvSpPr>
        <p:spPr/>
        <p:txBody>
          <a:bodyPr/>
          <a:lstStyle/>
          <a:p>
            <a:fld id="{73C65D98-A551-BA45-AD8A-60A5738FF2E4}" type="slidenum">
              <a:rPr lang="en-US" smtClean="0"/>
              <a:pPr/>
              <a:t>7</a:t>
            </a:fld>
            <a:endParaRPr lang="en-US"/>
          </a:p>
        </p:txBody>
      </p:sp>
    </p:spTree>
    <p:extLst>
      <p:ext uri="{BB962C8B-B14F-4D97-AF65-F5344CB8AC3E}">
        <p14:creationId xmlns:p14="http://schemas.microsoft.com/office/powerpoint/2010/main" val="2345954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We are fortunate to have 3 industry</a:t>
            </a:r>
            <a:r>
              <a:rPr lang="en-US" sz="1200" b="0" kern="1200" baseline="0" dirty="0" smtClean="0">
                <a:solidFill>
                  <a:schemeClr val="tx1"/>
                </a:solidFill>
                <a:effectLst/>
                <a:latin typeface="+mn-lt"/>
                <a:ea typeface="+mn-ea"/>
                <a:cs typeface="+mn-cs"/>
              </a:rPr>
              <a:t> leaders presenting today.</a:t>
            </a:r>
          </a:p>
          <a:p>
            <a:endParaRPr lang="en-US"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Let me introduce</a:t>
            </a:r>
            <a:r>
              <a:rPr lang="en-US" sz="1200" b="0" kern="1200" baseline="0" dirty="0" smtClean="0">
                <a:solidFill>
                  <a:schemeClr val="tx1"/>
                </a:solidFill>
                <a:effectLst/>
                <a:latin typeface="+mn-lt"/>
                <a:ea typeface="+mn-ea"/>
                <a:cs typeface="+mn-cs"/>
              </a:rPr>
              <a:t> you to them….</a:t>
            </a:r>
          </a:p>
          <a:p>
            <a:endParaRPr lang="en-US" sz="1200" b="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3C65D98-A551-BA45-AD8A-60A5738FF2E4}" type="slidenum">
              <a:rPr lang="en-US" smtClean="0"/>
              <a:pPr/>
              <a:t>8</a:t>
            </a:fld>
            <a:endParaRPr lang="en-US"/>
          </a:p>
        </p:txBody>
      </p:sp>
    </p:spTree>
    <p:extLst>
      <p:ext uri="{BB962C8B-B14F-4D97-AF65-F5344CB8AC3E}">
        <p14:creationId xmlns:p14="http://schemas.microsoft.com/office/powerpoint/2010/main" val="1935655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We are fortunate to have 3 industry</a:t>
            </a:r>
            <a:r>
              <a:rPr lang="en-US" sz="1200" b="0" kern="1200" baseline="0" dirty="0" smtClean="0">
                <a:solidFill>
                  <a:schemeClr val="tx1"/>
                </a:solidFill>
                <a:effectLst/>
                <a:latin typeface="+mn-lt"/>
                <a:ea typeface="+mn-ea"/>
                <a:cs typeface="+mn-cs"/>
              </a:rPr>
              <a:t> leaders presenting today.</a:t>
            </a:r>
          </a:p>
          <a:p>
            <a:endParaRPr lang="en-US"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Let me introduce</a:t>
            </a:r>
            <a:r>
              <a:rPr lang="en-US" sz="1200" b="0" kern="1200" baseline="0" dirty="0" smtClean="0">
                <a:solidFill>
                  <a:schemeClr val="tx1"/>
                </a:solidFill>
                <a:effectLst/>
                <a:latin typeface="+mn-lt"/>
                <a:ea typeface="+mn-ea"/>
                <a:cs typeface="+mn-cs"/>
              </a:rPr>
              <a:t> you to them….</a:t>
            </a:r>
          </a:p>
          <a:p>
            <a:endParaRPr lang="en-US" sz="1200" b="0" kern="1200" baseline="0" dirty="0" smtClean="0">
              <a:solidFill>
                <a:schemeClr val="tx1"/>
              </a:solidFill>
              <a:effectLst/>
              <a:latin typeface="+mn-lt"/>
              <a:ea typeface="+mn-ea"/>
              <a:cs typeface="+mn-cs"/>
            </a:endParaRPr>
          </a:p>
          <a:p>
            <a:r>
              <a:rPr lang="en-US" sz="1200" b="0" kern="1200" baseline="0" dirty="0" smtClean="0">
                <a:solidFill>
                  <a:schemeClr val="tx1"/>
                </a:solidFill>
                <a:effectLst/>
                <a:latin typeface="+mn-lt"/>
                <a:ea typeface="+mn-ea"/>
                <a:cs typeface="+mn-cs"/>
              </a:rPr>
              <a:t>~~~~~~~~~~~~</a:t>
            </a:r>
          </a:p>
          <a:p>
            <a:r>
              <a:rPr lang="en-US" sz="1400" b="1" kern="1200" baseline="0" dirty="0" smtClean="0">
                <a:solidFill>
                  <a:schemeClr val="tx1"/>
                </a:solidFill>
                <a:effectLst/>
                <a:latin typeface="+mn-lt"/>
                <a:ea typeface="+mn-ea"/>
                <a:cs typeface="+mn-cs"/>
              </a:rPr>
              <a:t>Nathan Miller </a:t>
            </a:r>
            <a:r>
              <a:rPr lang="en-US" sz="1200" b="0" kern="1200" baseline="0" dirty="0" smtClean="0">
                <a:solidFill>
                  <a:schemeClr val="tx1"/>
                </a:solidFill>
                <a:effectLst/>
                <a:latin typeface="+mn-lt"/>
                <a:ea typeface="+mn-ea"/>
                <a:cs typeface="+mn-cs"/>
              </a:rPr>
              <a:t>is Associate Partner at CASE, a Building Information consultancy.  As Director of Architecture &amp; Engineering Solutions, Nate he is responsible for leading the efforts on technology strategy, project information management, and computational design implementation. Prior to joining CASE, Nate was an Associate and Designer at NBBJ where focused on the development and implementation of computational design systems for generative design, production efficiency, and building performance.</a:t>
            </a:r>
          </a:p>
          <a:p>
            <a:endParaRPr lang="en-US" sz="1200" b="0" kern="1200" baseline="0" dirty="0" smtClean="0">
              <a:solidFill>
                <a:schemeClr val="tx1"/>
              </a:solidFill>
              <a:effectLst/>
              <a:latin typeface="+mn-lt"/>
              <a:ea typeface="+mn-ea"/>
              <a:cs typeface="+mn-cs"/>
            </a:endParaRPr>
          </a:p>
          <a:p>
            <a:r>
              <a:rPr lang="en-US" sz="1200" b="1" kern="1200" baseline="0" dirty="0" smtClean="0">
                <a:solidFill>
                  <a:schemeClr val="tx1"/>
                </a:solidFill>
                <a:effectLst/>
                <a:latin typeface="+mn-lt"/>
                <a:ea typeface="+mn-ea"/>
                <a:cs typeface="+mn-cs"/>
              </a:rPr>
              <a:t>Nathan will begin our discussion with an introduction to ‘computational design’ and highlighting benefits to the project and client.</a:t>
            </a:r>
            <a:endParaRPr lang="en-US" sz="1200" b="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3C65D98-A551-BA45-AD8A-60A5738FF2E4}" type="slidenum">
              <a:rPr lang="en-US" smtClean="0"/>
              <a:pPr/>
              <a:t>9</a:t>
            </a:fld>
            <a:endParaRPr lang="en-US"/>
          </a:p>
        </p:txBody>
      </p:sp>
    </p:spTree>
    <p:extLst>
      <p:ext uri="{BB962C8B-B14F-4D97-AF65-F5344CB8AC3E}">
        <p14:creationId xmlns:p14="http://schemas.microsoft.com/office/powerpoint/2010/main" val="1935655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01_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Title and 50/50 content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3"/>
          <p:cNvSpPr>
            <a:spLocks noGrp="1"/>
          </p:cNvSpPr>
          <p:nvPr>
            <p:ph sz="quarter" idx="10"/>
          </p:nvPr>
        </p:nvSpPr>
        <p:spPr>
          <a:xfrm>
            <a:off x="241788" y="1219200"/>
            <a:ext cx="4254012" cy="5040000"/>
          </a:xfrm>
        </p:spPr>
        <p:txBody>
          <a:bodyPr/>
          <a:lstStyle>
            <a:lvl1pPr>
              <a:buNone/>
              <a:defRPr/>
            </a:lvl1pPr>
          </a:lstStyle>
          <a:p>
            <a:pPr lvl="0"/>
            <a:endParaRPr lang="en-US" dirty="0"/>
          </a:p>
        </p:txBody>
      </p:sp>
      <p:sp>
        <p:nvSpPr>
          <p:cNvPr id="4" name="Content Placeholder 3"/>
          <p:cNvSpPr>
            <a:spLocks noGrp="1"/>
          </p:cNvSpPr>
          <p:nvPr>
            <p:ph sz="quarter" idx="11"/>
          </p:nvPr>
        </p:nvSpPr>
        <p:spPr>
          <a:xfrm>
            <a:off x="4648200" y="1219200"/>
            <a:ext cx="4254012" cy="5040000"/>
          </a:xfrm>
        </p:spPr>
        <p:txBody>
          <a:bodyPr/>
          <a:lstStyle>
            <a:lvl1pPr>
              <a:buNone/>
              <a:defRPr/>
            </a:lvl1pPr>
          </a:lstStyle>
          <a:p>
            <a:pPr lvl="0"/>
            <a:endParaRPr lang="en-US" dirty="0"/>
          </a:p>
        </p:txBody>
      </p:sp>
      <p:sp>
        <p:nvSpPr>
          <p:cNvPr id="6" name="Text Placeholder 4"/>
          <p:cNvSpPr>
            <a:spLocks noGrp="1"/>
          </p:cNvSpPr>
          <p:nvPr>
            <p:ph type="body" sz="quarter" idx="12" hasCustomPrompt="1"/>
          </p:nvPr>
        </p:nvSpPr>
        <p:spPr>
          <a:xfrm>
            <a:off x="241788" y="762000"/>
            <a:ext cx="8661012" cy="457199"/>
          </a:xfrm>
        </p:spPr>
        <p:txBody>
          <a:bodyPr lIns="108000"/>
          <a:lstStyle>
            <a:lvl1pPr>
              <a:buNone/>
              <a:defRPr>
                <a:solidFill>
                  <a:srgbClr val="A6A6A6"/>
                </a:solidFill>
              </a:defRPr>
            </a:lvl1pPr>
          </a:lstStyle>
          <a:p>
            <a:pPr lvl="0"/>
            <a:r>
              <a:rPr lang="en-US" dirty="0" smtClean="0"/>
              <a:t>Click to edit optional sub-title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Title and 40/60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3"/>
          <p:cNvSpPr>
            <a:spLocks noGrp="1"/>
          </p:cNvSpPr>
          <p:nvPr>
            <p:ph sz="quarter" idx="10"/>
          </p:nvPr>
        </p:nvSpPr>
        <p:spPr>
          <a:xfrm>
            <a:off x="241788" y="1219200"/>
            <a:ext cx="3263412" cy="5040000"/>
          </a:xfrm>
        </p:spPr>
        <p:txBody>
          <a:bodyPr/>
          <a:lstStyle>
            <a:lvl1pPr>
              <a:buNone/>
              <a:defRPr/>
            </a:lvl1pPr>
          </a:lstStyle>
          <a:p>
            <a:pPr lvl="0"/>
            <a:endParaRPr lang="en-US" dirty="0"/>
          </a:p>
        </p:txBody>
      </p:sp>
      <p:sp>
        <p:nvSpPr>
          <p:cNvPr id="4" name="Text Placeholder 5"/>
          <p:cNvSpPr>
            <a:spLocks noGrp="1"/>
          </p:cNvSpPr>
          <p:nvPr>
            <p:ph type="body" sz="quarter" idx="11"/>
          </p:nvPr>
        </p:nvSpPr>
        <p:spPr>
          <a:xfrm>
            <a:off x="3657600" y="1219200"/>
            <a:ext cx="5257800" cy="504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ext Placeholder 4"/>
          <p:cNvSpPr>
            <a:spLocks noGrp="1"/>
          </p:cNvSpPr>
          <p:nvPr>
            <p:ph type="body" sz="quarter" idx="12" hasCustomPrompt="1"/>
          </p:nvPr>
        </p:nvSpPr>
        <p:spPr>
          <a:xfrm>
            <a:off x="241788" y="762000"/>
            <a:ext cx="8661012" cy="457199"/>
          </a:xfrm>
        </p:spPr>
        <p:txBody>
          <a:bodyPr lIns="108000"/>
          <a:lstStyle>
            <a:lvl1pPr>
              <a:buNone/>
              <a:defRPr>
                <a:solidFill>
                  <a:srgbClr val="A6A6A6"/>
                </a:solidFill>
              </a:defRPr>
            </a:lvl1pPr>
          </a:lstStyle>
          <a:p>
            <a:pPr lvl="0"/>
            <a:r>
              <a:rPr lang="en-US" dirty="0" smtClean="0"/>
              <a:t>Click to edit optional sub-title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le and 60/40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3"/>
          <p:cNvSpPr>
            <a:spLocks noGrp="1"/>
          </p:cNvSpPr>
          <p:nvPr>
            <p:ph sz="quarter" idx="10"/>
          </p:nvPr>
        </p:nvSpPr>
        <p:spPr>
          <a:xfrm>
            <a:off x="241788" y="1219200"/>
            <a:ext cx="5256000" cy="5040000"/>
          </a:xfrm>
        </p:spPr>
        <p:txBody>
          <a:bodyPr/>
          <a:lstStyle>
            <a:lvl1pPr>
              <a:buNone/>
              <a:defRPr/>
            </a:lvl1pPr>
          </a:lstStyle>
          <a:p>
            <a:pPr lvl="0"/>
            <a:endParaRPr lang="en-US" dirty="0"/>
          </a:p>
        </p:txBody>
      </p:sp>
      <p:sp>
        <p:nvSpPr>
          <p:cNvPr id="7" name="Text Placeholder 5"/>
          <p:cNvSpPr>
            <a:spLocks noGrp="1"/>
          </p:cNvSpPr>
          <p:nvPr>
            <p:ph type="body" sz="quarter" idx="11"/>
          </p:nvPr>
        </p:nvSpPr>
        <p:spPr>
          <a:xfrm>
            <a:off x="5638800" y="1219200"/>
            <a:ext cx="3276600" cy="5040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12" hasCustomPrompt="1"/>
          </p:nvPr>
        </p:nvSpPr>
        <p:spPr>
          <a:xfrm>
            <a:off x="241788" y="762000"/>
            <a:ext cx="8661012" cy="457199"/>
          </a:xfrm>
        </p:spPr>
        <p:txBody>
          <a:bodyPr lIns="108000"/>
          <a:lstStyle>
            <a:lvl1pPr>
              <a:buNone/>
              <a:defRPr>
                <a:solidFill>
                  <a:srgbClr val="A6A6A6"/>
                </a:solidFill>
              </a:defRPr>
            </a:lvl1pPr>
          </a:lstStyle>
          <a:p>
            <a:pPr lvl="0"/>
            <a:r>
              <a:rPr lang="en-US" dirty="0" smtClean="0"/>
              <a:t>Click to edit optional sub-title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Title and 4x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3"/>
          <p:cNvSpPr>
            <a:spLocks noGrp="1"/>
          </p:cNvSpPr>
          <p:nvPr>
            <p:ph sz="quarter" idx="13"/>
          </p:nvPr>
        </p:nvSpPr>
        <p:spPr>
          <a:xfrm>
            <a:off x="2451588" y="1219200"/>
            <a:ext cx="2044212" cy="2425800"/>
          </a:xfrm>
        </p:spPr>
        <p:txBody>
          <a:bodyPr/>
          <a:lstStyle>
            <a:lvl1pPr>
              <a:buNone/>
              <a:defRPr/>
            </a:lvl1pPr>
          </a:lstStyle>
          <a:p>
            <a:pPr lvl="0"/>
            <a:endParaRPr lang="en-US" dirty="0"/>
          </a:p>
        </p:txBody>
      </p:sp>
      <p:sp>
        <p:nvSpPr>
          <p:cNvPr id="8" name="Content Placeholder 3"/>
          <p:cNvSpPr>
            <a:spLocks noGrp="1"/>
          </p:cNvSpPr>
          <p:nvPr>
            <p:ph sz="quarter" idx="14"/>
          </p:nvPr>
        </p:nvSpPr>
        <p:spPr>
          <a:xfrm>
            <a:off x="241788" y="3810000"/>
            <a:ext cx="2044212" cy="2425800"/>
          </a:xfrm>
        </p:spPr>
        <p:txBody>
          <a:bodyPr/>
          <a:lstStyle>
            <a:lvl1pPr>
              <a:buNone/>
              <a:defRPr/>
            </a:lvl1pPr>
          </a:lstStyle>
          <a:p>
            <a:pPr lvl="0"/>
            <a:endParaRPr lang="en-US" dirty="0"/>
          </a:p>
        </p:txBody>
      </p:sp>
      <p:sp>
        <p:nvSpPr>
          <p:cNvPr id="9" name="Content Placeholder 3"/>
          <p:cNvSpPr>
            <a:spLocks noGrp="1"/>
          </p:cNvSpPr>
          <p:nvPr>
            <p:ph sz="quarter" idx="15"/>
          </p:nvPr>
        </p:nvSpPr>
        <p:spPr>
          <a:xfrm>
            <a:off x="2451588" y="3810000"/>
            <a:ext cx="2044212" cy="2425800"/>
          </a:xfrm>
        </p:spPr>
        <p:txBody>
          <a:bodyPr/>
          <a:lstStyle>
            <a:lvl1pPr>
              <a:buNone/>
              <a:defRPr/>
            </a:lvl1pPr>
          </a:lstStyle>
          <a:p>
            <a:pPr lvl="0"/>
            <a:endParaRPr lang="en-US" dirty="0"/>
          </a:p>
        </p:txBody>
      </p:sp>
      <p:sp>
        <p:nvSpPr>
          <p:cNvPr id="10" name="Content Placeholder 3"/>
          <p:cNvSpPr>
            <a:spLocks noGrp="1"/>
          </p:cNvSpPr>
          <p:nvPr>
            <p:ph sz="quarter" idx="16"/>
          </p:nvPr>
        </p:nvSpPr>
        <p:spPr>
          <a:xfrm>
            <a:off x="4648200" y="1219200"/>
            <a:ext cx="2044212" cy="2425800"/>
          </a:xfrm>
        </p:spPr>
        <p:txBody>
          <a:bodyPr/>
          <a:lstStyle>
            <a:lvl1pPr>
              <a:buNone/>
              <a:defRPr/>
            </a:lvl1pPr>
          </a:lstStyle>
          <a:p>
            <a:pPr lvl="0"/>
            <a:endParaRPr lang="en-US" dirty="0"/>
          </a:p>
        </p:txBody>
      </p:sp>
      <p:sp>
        <p:nvSpPr>
          <p:cNvPr id="11" name="Content Placeholder 3"/>
          <p:cNvSpPr>
            <a:spLocks noGrp="1"/>
          </p:cNvSpPr>
          <p:nvPr>
            <p:ph sz="quarter" idx="17"/>
          </p:nvPr>
        </p:nvSpPr>
        <p:spPr>
          <a:xfrm>
            <a:off x="6858000" y="1219200"/>
            <a:ext cx="2044212" cy="2425800"/>
          </a:xfrm>
        </p:spPr>
        <p:txBody>
          <a:bodyPr/>
          <a:lstStyle>
            <a:lvl1pPr>
              <a:buNone/>
              <a:defRPr/>
            </a:lvl1pPr>
          </a:lstStyle>
          <a:p>
            <a:pPr lvl="0"/>
            <a:endParaRPr lang="en-US" dirty="0"/>
          </a:p>
        </p:txBody>
      </p:sp>
      <p:sp>
        <p:nvSpPr>
          <p:cNvPr id="12" name="Content Placeholder 3"/>
          <p:cNvSpPr>
            <a:spLocks noGrp="1"/>
          </p:cNvSpPr>
          <p:nvPr>
            <p:ph sz="quarter" idx="18"/>
          </p:nvPr>
        </p:nvSpPr>
        <p:spPr>
          <a:xfrm>
            <a:off x="4648200" y="3810000"/>
            <a:ext cx="2044212" cy="2425800"/>
          </a:xfrm>
        </p:spPr>
        <p:txBody>
          <a:bodyPr/>
          <a:lstStyle>
            <a:lvl1pPr>
              <a:buNone/>
              <a:defRPr/>
            </a:lvl1pPr>
          </a:lstStyle>
          <a:p>
            <a:pPr lvl="0"/>
            <a:endParaRPr lang="en-US" dirty="0"/>
          </a:p>
        </p:txBody>
      </p:sp>
      <p:sp>
        <p:nvSpPr>
          <p:cNvPr id="13" name="Content Placeholder 3"/>
          <p:cNvSpPr>
            <a:spLocks noGrp="1"/>
          </p:cNvSpPr>
          <p:nvPr>
            <p:ph sz="quarter" idx="19"/>
          </p:nvPr>
        </p:nvSpPr>
        <p:spPr>
          <a:xfrm>
            <a:off x="6858000" y="3810000"/>
            <a:ext cx="2044212" cy="2425800"/>
          </a:xfrm>
        </p:spPr>
        <p:txBody>
          <a:bodyPr/>
          <a:lstStyle>
            <a:lvl1pPr>
              <a:buNone/>
              <a:defRPr/>
            </a:lvl1pPr>
          </a:lstStyle>
          <a:p>
            <a:pPr lvl="0"/>
            <a:endParaRPr lang="en-US" dirty="0"/>
          </a:p>
        </p:txBody>
      </p:sp>
      <p:sp>
        <p:nvSpPr>
          <p:cNvPr id="14" name="Text Placeholder 4"/>
          <p:cNvSpPr>
            <a:spLocks noGrp="1"/>
          </p:cNvSpPr>
          <p:nvPr>
            <p:ph type="body" sz="quarter" idx="20" hasCustomPrompt="1"/>
          </p:nvPr>
        </p:nvSpPr>
        <p:spPr>
          <a:xfrm>
            <a:off x="241788" y="762000"/>
            <a:ext cx="8661012" cy="457199"/>
          </a:xfrm>
        </p:spPr>
        <p:txBody>
          <a:bodyPr lIns="108000"/>
          <a:lstStyle>
            <a:lvl1pPr>
              <a:buNone/>
              <a:defRPr>
                <a:solidFill>
                  <a:srgbClr val="A6A6A6"/>
                </a:solidFill>
              </a:defRPr>
            </a:lvl1pPr>
          </a:lstStyle>
          <a:p>
            <a:pPr lvl="0"/>
            <a:r>
              <a:rPr lang="en-US" dirty="0" smtClean="0"/>
              <a:t>Click to edit optional sub-title</a:t>
            </a:r>
            <a:endParaRPr lang="en-US" dirty="0"/>
          </a:p>
        </p:txBody>
      </p:sp>
      <p:sp>
        <p:nvSpPr>
          <p:cNvPr id="15" name="Content Placeholder 3"/>
          <p:cNvSpPr>
            <a:spLocks noGrp="1"/>
          </p:cNvSpPr>
          <p:nvPr>
            <p:ph sz="quarter" idx="21"/>
          </p:nvPr>
        </p:nvSpPr>
        <p:spPr>
          <a:xfrm>
            <a:off x="241788" y="1219199"/>
            <a:ext cx="2044212" cy="2425800"/>
          </a:xfrm>
        </p:spPr>
        <p:txBody>
          <a:bodyPr/>
          <a:lstStyle>
            <a:lvl1pPr>
              <a:buNone/>
              <a:defRPr/>
            </a:lvl1pPr>
          </a:lstStyle>
          <a:p>
            <a:pPr lvl="0"/>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_blank_splash">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03_Title_simple_splash">
    <p:spTree>
      <p:nvGrpSpPr>
        <p:cNvPr id="1" name=""/>
        <p:cNvGrpSpPr/>
        <p:nvPr/>
      </p:nvGrpSpPr>
      <p:grpSpPr>
        <a:xfrm>
          <a:off x="0" y="0"/>
          <a:ext cx="0" cy="0"/>
          <a:chOff x="0" y="0"/>
          <a:chExt cx="0" cy="0"/>
        </a:xfrm>
      </p:grpSpPr>
      <p:pic>
        <p:nvPicPr>
          <p:cNvPr id="2" name="Picture 1" descr="_PCB4b.jpg"/>
          <p:cNvPicPr>
            <a:picLocks noChangeAspect="1"/>
          </p:cNvPicPr>
          <p:nvPr userDrawn="1"/>
        </p:nvPicPr>
        <p:blipFill>
          <a:blip r:embed="rId2">
            <a:alphaModFix amt="46000"/>
          </a:blip>
          <a:stretch>
            <a:fillRect/>
          </a:stretch>
        </p:blipFill>
        <p:spPr>
          <a:xfrm flipV="1">
            <a:off x="0" y="5103033"/>
            <a:ext cx="9144000" cy="1744735"/>
          </a:xfrm>
          <a:prstGeom prst="rect">
            <a:avLst/>
          </a:prstGeom>
        </p:spPr>
      </p:pic>
      <p:sp>
        <p:nvSpPr>
          <p:cNvPr id="3" name="Title 2"/>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4_Title">
    <p:spTree>
      <p:nvGrpSpPr>
        <p:cNvPr id="1" name=""/>
        <p:cNvGrpSpPr/>
        <p:nvPr/>
      </p:nvGrpSpPr>
      <p:grpSpPr>
        <a:xfrm>
          <a:off x="0" y="0"/>
          <a:ext cx="0" cy="0"/>
          <a:chOff x="0" y="0"/>
          <a:chExt cx="0" cy="0"/>
        </a:xfrm>
      </p:grpSpPr>
      <p:pic>
        <p:nvPicPr>
          <p:cNvPr id="5" name="Picture 4" descr="_PCB4b.jpg"/>
          <p:cNvPicPr>
            <a:picLocks noChangeAspect="1"/>
          </p:cNvPicPr>
          <p:nvPr userDrawn="1"/>
        </p:nvPicPr>
        <p:blipFill>
          <a:blip r:embed="rId2">
            <a:alphaModFix amt="46000"/>
          </a:blip>
          <a:stretch>
            <a:fillRect/>
          </a:stretch>
        </p:blipFill>
        <p:spPr>
          <a:xfrm rot="10800000" flipV="1">
            <a:off x="0" y="0"/>
            <a:ext cx="9144000" cy="1744735"/>
          </a:xfrm>
          <a:prstGeom prst="rect">
            <a:avLst/>
          </a:prstGeom>
        </p:spPr>
      </p:pic>
      <p:sp>
        <p:nvSpPr>
          <p:cNvPr id="2" name="Title 1"/>
          <p:cNvSpPr>
            <a:spLocks noGrp="1"/>
          </p:cNvSpPr>
          <p:nvPr>
            <p:ph type="title"/>
          </p:nvPr>
        </p:nvSpPr>
        <p:spPr>
          <a:xfrm>
            <a:off x="241788" y="4343400"/>
            <a:ext cx="8673612" cy="960439"/>
          </a:xfrm>
        </p:spPr>
        <p:txBody>
          <a:bodyPr anchor="b"/>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241788" y="5303838"/>
            <a:ext cx="8673612" cy="868362"/>
          </a:xfrm>
        </p:spPr>
        <p:txBody>
          <a:bodyPr lIns="108000"/>
          <a:lstStyle>
            <a:lvl1pPr>
              <a:buNone/>
              <a:defRPr>
                <a:solidFill>
                  <a:srgbClr val="A6A6A6"/>
                </a:solidFill>
              </a:defRPr>
            </a:lvl1pPr>
          </a:lstStyle>
          <a:p>
            <a:pPr lvl="0"/>
            <a:r>
              <a:rPr lang="en-US" dirty="0" smtClean="0"/>
              <a:t>Click to edit optional sub-title</a:t>
            </a:r>
            <a:endParaRPr lang="en-US" dirty="0"/>
          </a:p>
        </p:txBody>
      </p:sp>
      <p:sp>
        <p:nvSpPr>
          <p:cNvPr id="4" name="Content Placeholder 3"/>
          <p:cNvSpPr>
            <a:spLocks noGrp="1"/>
          </p:cNvSpPr>
          <p:nvPr>
            <p:ph sz="quarter" idx="11"/>
          </p:nvPr>
        </p:nvSpPr>
        <p:spPr>
          <a:xfrm>
            <a:off x="241788" y="533400"/>
            <a:ext cx="8673612" cy="3810000"/>
          </a:xfrm>
        </p:spPr>
        <p:txBody>
          <a:bodyPr/>
          <a:lstStyle>
            <a:lvl1pPr>
              <a:buNone/>
              <a:defRPr/>
            </a:lvl1pPr>
          </a:lstStyle>
          <a:p>
            <a:pPr lvl="0"/>
            <a:endParaRPr lang="en-US" dirty="0"/>
          </a:p>
        </p:txBody>
      </p:sp>
      <p:sp>
        <p:nvSpPr>
          <p:cNvPr id="8" name="TextBox 7"/>
          <p:cNvSpPr txBox="1"/>
          <p:nvPr userDrawn="1"/>
        </p:nvSpPr>
        <p:spPr>
          <a:xfrm>
            <a:off x="7162800" y="6526173"/>
            <a:ext cx="1752600" cy="184666"/>
          </a:xfrm>
          <a:prstGeom prst="rect">
            <a:avLst/>
          </a:prstGeom>
          <a:noFill/>
        </p:spPr>
        <p:txBody>
          <a:bodyPr wrap="square" tIns="0" rIns="0" bIns="0" rtlCol="0" anchor="t">
            <a:spAutoFit/>
          </a:bodyPr>
          <a:lstStyle/>
          <a:p>
            <a:pPr algn="r"/>
            <a:r>
              <a:rPr lang="en-US" sz="1200" b="0" i="0" dirty="0" smtClean="0">
                <a:latin typeface="Helvetica"/>
                <a:cs typeface="Helvetica"/>
              </a:rPr>
              <a:t>http://www.aia.org/tap</a:t>
            </a:r>
            <a:endParaRPr lang="en-US" sz="1200" b="0" i="0" dirty="0">
              <a:latin typeface="Helvetica"/>
              <a:cs typeface="Helvetica"/>
            </a:endParaRPr>
          </a:p>
        </p:txBody>
      </p:sp>
      <p:grpSp>
        <p:nvGrpSpPr>
          <p:cNvPr id="11" name="Group 10"/>
          <p:cNvGrpSpPr/>
          <p:nvPr userDrawn="1"/>
        </p:nvGrpSpPr>
        <p:grpSpPr>
          <a:xfrm>
            <a:off x="7450668" y="223361"/>
            <a:ext cx="1464732" cy="189905"/>
            <a:chOff x="7450668" y="6520934"/>
            <a:chExt cx="1464732" cy="189905"/>
          </a:xfrm>
        </p:grpSpPr>
        <p:pic>
          <p:nvPicPr>
            <p:cNvPr id="9" name="Picture 8" descr="Twitter.tiff"/>
            <p:cNvPicPr>
              <a:picLocks noChangeAspect="1"/>
            </p:cNvPicPr>
            <p:nvPr userDrawn="1"/>
          </p:nvPicPr>
          <p:blipFill>
            <a:blip r:embed="rId3"/>
            <a:stretch>
              <a:fillRect/>
            </a:stretch>
          </p:blipFill>
          <p:spPr>
            <a:xfrm>
              <a:off x="7450668" y="6520934"/>
              <a:ext cx="828675" cy="189905"/>
            </a:xfrm>
            <a:prstGeom prst="rect">
              <a:avLst/>
            </a:prstGeom>
          </p:spPr>
        </p:pic>
        <p:sp>
          <p:nvSpPr>
            <p:cNvPr id="10" name="TextBox 9"/>
            <p:cNvSpPr txBox="1"/>
            <p:nvPr userDrawn="1"/>
          </p:nvSpPr>
          <p:spPr>
            <a:xfrm>
              <a:off x="8077200" y="6520934"/>
              <a:ext cx="838200" cy="184666"/>
            </a:xfrm>
            <a:prstGeom prst="rect">
              <a:avLst/>
            </a:prstGeom>
            <a:noFill/>
          </p:spPr>
          <p:txBody>
            <a:bodyPr wrap="square" lIns="0" tIns="0" rIns="0" bIns="0" rtlCol="0" anchor="ctr">
              <a:spAutoFit/>
            </a:bodyPr>
            <a:lstStyle/>
            <a:p>
              <a:pPr algn="r"/>
              <a:r>
                <a:rPr lang="en-US" sz="1200" b="0" i="0" dirty="0" smtClean="0">
                  <a:latin typeface="Helvetica"/>
                  <a:cs typeface="Helvetica"/>
                </a:rPr>
                <a:t>@</a:t>
              </a:r>
              <a:r>
                <a:rPr lang="en-US" sz="1200" b="0" i="0" dirty="0" err="1" smtClean="0">
                  <a:latin typeface="Helvetica"/>
                  <a:cs typeface="Helvetica"/>
                </a:rPr>
                <a:t>aia_tap</a:t>
              </a:r>
              <a:endParaRPr lang="en-US" sz="1200" b="0" i="0" dirty="0">
                <a:latin typeface="Helvetica"/>
                <a:cs typeface="Helvetica"/>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5_Title_w/splas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ext Placeholder 4"/>
          <p:cNvSpPr>
            <a:spLocks noGrp="1"/>
          </p:cNvSpPr>
          <p:nvPr>
            <p:ph type="body" sz="quarter" idx="10" hasCustomPrompt="1"/>
          </p:nvPr>
        </p:nvSpPr>
        <p:spPr>
          <a:xfrm>
            <a:off x="241788" y="762000"/>
            <a:ext cx="8661012" cy="457199"/>
          </a:xfrm>
        </p:spPr>
        <p:txBody>
          <a:bodyPr lIns="108000"/>
          <a:lstStyle>
            <a:lvl1pPr>
              <a:buNone/>
              <a:defRPr>
                <a:solidFill>
                  <a:srgbClr val="A6A6A6"/>
                </a:solidFill>
              </a:defRPr>
            </a:lvl1pPr>
          </a:lstStyle>
          <a:p>
            <a:pPr lvl="0"/>
            <a:r>
              <a:rPr lang="en-US" dirty="0" smtClean="0"/>
              <a:t>Click to edit optional sub-title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elvetica"/>
                <a:cs typeface="Helvetica"/>
              </a:defRPr>
            </a:lvl1pPr>
          </a:lstStyle>
          <a:p>
            <a:r>
              <a:rPr lang="en-US" smtClean="0"/>
              <a:t>Click to edit Master title style</a:t>
            </a:r>
            <a:endParaRPr lang="en-US"/>
          </a:p>
        </p:txBody>
      </p:sp>
      <p:sp>
        <p:nvSpPr>
          <p:cNvPr id="7" name="Text Placeholder 6"/>
          <p:cNvSpPr>
            <a:spLocks noGrp="1"/>
          </p:cNvSpPr>
          <p:nvPr>
            <p:ph type="body" sz="quarter" idx="10"/>
          </p:nvPr>
        </p:nvSpPr>
        <p:spPr>
          <a:xfrm>
            <a:off x="241788" y="1219200"/>
            <a:ext cx="8676000" cy="504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4"/>
          <p:cNvSpPr>
            <a:spLocks noGrp="1"/>
          </p:cNvSpPr>
          <p:nvPr>
            <p:ph type="body" sz="quarter" idx="11" hasCustomPrompt="1"/>
          </p:nvPr>
        </p:nvSpPr>
        <p:spPr>
          <a:xfrm>
            <a:off x="241788" y="762000"/>
            <a:ext cx="8661012" cy="457199"/>
          </a:xfrm>
        </p:spPr>
        <p:txBody>
          <a:bodyPr lIns="108000"/>
          <a:lstStyle>
            <a:lvl1pPr>
              <a:buNone/>
              <a:defRPr>
                <a:solidFill>
                  <a:srgbClr val="A6A6A6"/>
                </a:solidFill>
              </a:defRPr>
            </a:lvl1pPr>
          </a:lstStyle>
          <a:p>
            <a:pPr lvl="0"/>
            <a:r>
              <a:rPr lang="en-US" dirty="0" smtClean="0"/>
              <a:t>Click to edit optional sub-title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7_Title and conten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3"/>
          <p:cNvSpPr>
            <a:spLocks noGrp="1"/>
          </p:cNvSpPr>
          <p:nvPr>
            <p:ph sz="quarter" idx="10"/>
          </p:nvPr>
        </p:nvSpPr>
        <p:spPr>
          <a:xfrm>
            <a:off x="241788" y="1219200"/>
            <a:ext cx="8673612" cy="5040000"/>
          </a:xfrm>
        </p:spPr>
        <p:txBody>
          <a:bodyPr/>
          <a:lstStyle>
            <a:lvl1pPr>
              <a:buNone/>
              <a:defRPr/>
            </a:lvl1pPr>
          </a:lstStyle>
          <a:p>
            <a:pPr lvl="0"/>
            <a:endParaRPr lang="en-US" dirty="0"/>
          </a:p>
        </p:txBody>
      </p:sp>
      <p:sp>
        <p:nvSpPr>
          <p:cNvPr id="4" name="Text Placeholder 4"/>
          <p:cNvSpPr>
            <a:spLocks noGrp="1"/>
          </p:cNvSpPr>
          <p:nvPr>
            <p:ph type="body" sz="quarter" idx="12" hasCustomPrompt="1"/>
          </p:nvPr>
        </p:nvSpPr>
        <p:spPr>
          <a:xfrm>
            <a:off x="241788" y="762001"/>
            <a:ext cx="8661012" cy="457199"/>
          </a:xfrm>
        </p:spPr>
        <p:txBody>
          <a:bodyPr lIns="108000"/>
          <a:lstStyle>
            <a:lvl1pPr>
              <a:buNone/>
              <a:defRPr>
                <a:solidFill>
                  <a:srgbClr val="A6A6A6"/>
                </a:solidFill>
              </a:defRPr>
            </a:lvl1pPr>
          </a:lstStyle>
          <a:p>
            <a:pPr lvl="0"/>
            <a:r>
              <a:rPr lang="en-US" dirty="0" smtClean="0"/>
              <a:t>Click to edit optional sub-title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8_Title and 50/50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241788" y="1219200"/>
            <a:ext cx="4258212" cy="504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ext Placeholder 5"/>
          <p:cNvSpPr>
            <a:spLocks noGrp="1"/>
          </p:cNvSpPr>
          <p:nvPr>
            <p:ph type="body" sz="quarter" idx="11"/>
          </p:nvPr>
        </p:nvSpPr>
        <p:spPr>
          <a:xfrm>
            <a:off x="4648200" y="1219200"/>
            <a:ext cx="4267200" cy="504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ext Placeholder 4"/>
          <p:cNvSpPr>
            <a:spLocks noGrp="1"/>
          </p:cNvSpPr>
          <p:nvPr>
            <p:ph type="body" sz="quarter" idx="12" hasCustomPrompt="1"/>
          </p:nvPr>
        </p:nvSpPr>
        <p:spPr>
          <a:xfrm>
            <a:off x="241788" y="762000"/>
            <a:ext cx="8661012" cy="457199"/>
          </a:xfrm>
        </p:spPr>
        <p:txBody>
          <a:bodyPr lIns="108000"/>
          <a:lstStyle>
            <a:lvl1pPr>
              <a:buNone/>
              <a:defRPr>
                <a:solidFill>
                  <a:srgbClr val="A6A6A6"/>
                </a:solidFill>
              </a:defRPr>
            </a:lvl1pPr>
          </a:lstStyle>
          <a:p>
            <a:pPr lvl="0"/>
            <a:r>
              <a:rPr lang="en-US" dirty="0" smtClean="0"/>
              <a:t>Click to edit optional sub-title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9_Title and 50/50 conten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241788" y="1219200"/>
            <a:ext cx="4254012" cy="5040000"/>
          </a:xfrm>
        </p:spPr>
        <p:txBody>
          <a:bodyPr/>
          <a:lstStyle>
            <a:lvl1pPr>
              <a:buNone/>
              <a:defRPr/>
            </a:lvl1pPr>
          </a:lstStyle>
          <a:p>
            <a:pPr lvl="0"/>
            <a:endParaRPr lang="en-US" dirty="0"/>
          </a:p>
        </p:txBody>
      </p:sp>
      <p:sp>
        <p:nvSpPr>
          <p:cNvPr id="5" name="Text Placeholder 5"/>
          <p:cNvSpPr>
            <a:spLocks noGrp="1"/>
          </p:cNvSpPr>
          <p:nvPr>
            <p:ph type="body" sz="quarter" idx="11"/>
          </p:nvPr>
        </p:nvSpPr>
        <p:spPr>
          <a:xfrm>
            <a:off x="4648200" y="1219200"/>
            <a:ext cx="4267200" cy="5040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2" hasCustomPrompt="1"/>
          </p:nvPr>
        </p:nvSpPr>
        <p:spPr>
          <a:xfrm>
            <a:off x="241788" y="762000"/>
            <a:ext cx="8661012" cy="457199"/>
          </a:xfrm>
        </p:spPr>
        <p:txBody>
          <a:bodyPr lIns="108000"/>
          <a:lstStyle>
            <a:lvl1pPr>
              <a:buNone/>
              <a:defRPr>
                <a:solidFill>
                  <a:srgbClr val="A6A6A6"/>
                </a:solidFill>
              </a:defRPr>
            </a:lvl1pPr>
          </a:lstStyle>
          <a:p>
            <a:pPr lvl="0"/>
            <a:r>
              <a:rPr lang="en-US" dirty="0" smtClean="0"/>
              <a:t>Click to edit optional sub-title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tif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_PCB4b.jpg"/>
          <p:cNvPicPr>
            <a:picLocks noChangeAspect="1"/>
          </p:cNvPicPr>
          <p:nvPr userDrawn="1"/>
        </p:nvPicPr>
        <p:blipFill>
          <a:blip r:embed="rId15">
            <a:alphaModFix amt="46000"/>
          </a:blip>
          <a:stretch>
            <a:fillRect/>
          </a:stretch>
        </p:blipFill>
        <p:spPr>
          <a:xfrm flipV="1">
            <a:off x="0" y="5103033"/>
            <a:ext cx="9144000" cy="1744735"/>
          </a:xfrm>
          <a:prstGeom prst="rect">
            <a:avLst/>
          </a:prstGeom>
        </p:spPr>
      </p:pic>
      <p:sp>
        <p:nvSpPr>
          <p:cNvPr id="2" name="Title Placeholder 1"/>
          <p:cNvSpPr>
            <a:spLocks noGrp="1"/>
          </p:cNvSpPr>
          <p:nvPr>
            <p:ph type="title"/>
          </p:nvPr>
        </p:nvSpPr>
        <p:spPr>
          <a:xfrm>
            <a:off x="241788" y="274639"/>
            <a:ext cx="8661012" cy="487362"/>
          </a:xfrm>
          <a:prstGeom prst="rect">
            <a:avLst/>
          </a:prstGeom>
        </p:spPr>
        <p:txBody>
          <a:bodyPr vert="horz" wrap="none" lIns="0" tIns="0" rIns="0" bIns="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41788" y="1219200"/>
            <a:ext cx="8661012" cy="5008201"/>
          </a:xfrm>
          <a:prstGeom prst="rect">
            <a:avLst/>
          </a:prstGeom>
        </p:spPr>
        <p:txBody>
          <a:bodyPr vert="horz" lIns="0" tIns="0" rIns="0" bIns="4680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12" descr="aia tap logo-abbr3.tiff"/>
          <p:cNvPicPr>
            <a:picLocks noChangeAspect="1"/>
          </p:cNvPicPr>
          <p:nvPr userDrawn="1"/>
        </p:nvPicPr>
        <p:blipFill>
          <a:blip r:embed="rId16"/>
          <a:stretch>
            <a:fillRect/>
          </a:stretch>
        </p:blipFill>
        <p:spPr>
          <a:xfrm>
            <a:off x="189535" y="6457950"/>
            <a:ext cx="3505200" cy="292100"/>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 id="2147483668" r:id="rId2"/>
    <p:sldLayoutId id="2147483669" r:id="rId3"/>
    <p:sldLayoutId id="2147483667" r:id="rId4"/>
    <p:sldLayoutId id="2147483662" r:id="rId5"/>
    <p:sldLayoutId id="2147483650" r:id="rId6"/>
    <p:sldLayoutId id="2147483666" r:id="rId7"/>
    <p:sldLayoutId id="2147483659" r:id="rId8"/>
    <p:sldLayoutId id="2147483660" r:id="rId9"/>
    <p:sldLayoutId id="2147483661" r:id="rId10"/>
    <p:sldLayoutId id="2147483663" r:id="rId11"/>
    <p:sldLayoutId id="2147483664" r:id="rId12"/>
    <p:sldLayoutId id="2147483665" r:id="rId13"/>
  </p:sldLayoutIdLst>
  <p:txStyles>
    <p:titleStyle>
      <a:lvl1pPr algn="l" defTabSz="457200" rtl="0" eaLnBrk="1" latinLnBrk="0" hangingPunct="1">
        <a:spcBef>
          <a:spcPct val="0"/>
        </a:spcBef>
        <a:buNone/>
        <a:defRPr sz="2400" b="1" kern="1200">
          <a:solidFill>
            <a:schemeClr val="tx1"/>
          </a:solidFill>
          <a:latin typeface="Helvetica"/>
          <a:ea typeface="+mj-ea"/>
          <a:cs typeface="Helvetica"/>
        </a:defRPr>
      </a:lvl1pPr>
    </p:titleStyle>
    <p:bodyStyle>
      <a:lvl1pPr marL="270000" indent="-270000" algn="l" defTabSz="457200" rtl="0" eaLnBrk="1" latinLnBrk="0" hangingPunct="1">
        <a:spcBef>
          <a:spcPts val="600"/>
        </a:spcBef>
        <a:buFont typeface="Arial"/>
        <a:buChar char="•"/>
        <a:defRPr sz="2000" b="1" kern="1200">
          <a:solidFill>
            <a:srgbClr val="000000"/>
          </a:solidFill>
          <a:latin typeface="Helvetica"/>
          <a:ea typeface="+mn-ea"/>
          <a:cs typeface="Helvetica"/>
        </a:defRPr>
      </a:lvl1pPr>
      <a:lvl2pPr marL="540000" indent="-270000" algn="l" defTabSz="457200" rtl="0" eaLnBrk="1" latinLnBrk="0" hangingPunct="1">
        <a:spcBef>
          <a:spcPts val="600"/>
        </a:spcBef>
        <a:buFont typeface="Arial"/>
        <a:buChar char="–"/>
        <a:defRPr sz="1800" kern="1200">
          <a:solidFill>
            <a:srgbClr val="000000"/>
          </a:solidFill>
          <a:latin typeface="Helvetica"/>
          <a:ea typeface="+mn-ea"/>
          <a:cs typeface="Helvetica"/>
        </a:defRPr>
      </a:lvl2pPr>
      <a:lvl3pPr marL="810000" indent="-270000" algn="l" defTabSz="457200" rtl="0" eaLnBrk="1" latinLnBrk="0" hangingPunct="1">
        <a:spcBef>
          <a:spcPts val="600"/>
        </a:spcBef>
        <a:buFont typeface="Wingdings" charset="2"/>
        <a:buChar char="§"/>
        <a:defRPr sz="1800" kern="1200">
          <a:solidFill>
            <a:srgbClr val="000000"/>
          </a:solidFill>
          <a:latin typeface="Helvetica"/>
          <a:ea typeface="+mn-ea"/>
          <a:cs typeface="Helvetica"/>
        </a:defRPr>
      </a:lvl3pPr>
      <a:lvl4pPr marL="1080000" indent="-270000" algn="l" defTabSz="457200" rtl="0" eaLnBrk="1" latinLnBrk="0" hangingPunct="1">
        <a:spcBef>
          <a:spcPts val="600"/>
        </a:spcBef>
        <a:buFont typeface="Wingdings" charset="2"/>
        <a:buChar char="✔"/>
        <a:defRPr sz="1800" b="0" i="1" kern="1200">
          <a:solidFill>
            <a:srgbClr val="000000"/>
          </a:solidFill>
          <a:latin typeface="Helvetica"/>
          <a:ea typeface="+mn-ea"/>
          <a:cs typeface="Helvetica"/>
        </a:defRPr>
      </a:lvl4pPr>
      <a:lvl5pPr marL="1350000" indent="-270000" algn="l" defTabSz="457200" rtl="0" eaLnBrk="1" latinLnBrk="0" hangingPunct="1">
        <a:spcBef>
          <a:spcPts val="600"/>
        </a:spcBef>
        <a:buFont typeface="Arial"/>
        <a:buChar char="»"/>
        <a:defRPr sz="1800" i="1" kern="1200">
          <a:solidFill>
            <a:srgbClr val="000000"/>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jpeg"/><Relationship Id="rId4" Type="http://schemas.microsoft.com/office/2007/relationships/hdphoto" Target="../media/hdphoto1.wdp"/><Relationship Id="rId9"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hyperlink" Target="http://network.aia.org/events/webinars/"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mailto:tap@aia.org"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hyperlink" Target="https://ams.aia.org/eweb/DynamicPage.aspx?WebCode=KCLoginEdit" TargetMode="External"/><Relationship Id="rId4" Type="http://schemas.openxmlformats.org/officeDocument/2006/relationships/hyperlink" Target="http://network.aia.org/technologyinarchitecturalpractice/Discussions/DigestViewer/?ListKey=3fd93156-c5ad-4133-a41b-d383407d8d67"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mailto:tap@aia.org"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tags" Target="../tags/tag3.xml"/><Relationship Id="rId7" Type="http://schemas.openxmlformats.org/officeDocument/2006/relationships/notesSlide" Target="../notesSlides/notesSlide7.xml"/><Relationship Id="rId12" Type="http://schemas.openxmlformats.org/officeDocument/2006/relationships/image" Target="../media/image10.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6.xml"/><Relationship Id="rId11" Type="http://schemas.openxmlformats.org/officeDocument/2006/relationships/image" Target="../media/image6.png"/><Relationship Id="rId5" Type="http://schemas.openxmlformats.org/officeDocument/2006/relationships/tags" Target="../tags/tag5.xml"/><Relationship Id="rId10" Type="http://schemas.openxmlformats.org/officeDocument/2006/relationships/image" Target="../media/image9.jpeg"/><Relationship Id="rId4" Type="http://schemas.openxmlformats.org/officeDocument/2006/relationships/tags" Target="../tags/tag4.xml"/><Relationship Id="rId9" Type="http://schemas.openxmlformats.org/officeDocument/2006/relationships/hyperlink" Target="http://www.aia.org/about/partners/AIAB08271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jpe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367" y="781092"/>
            <a:ext cx="7239000" cy="583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a:spLocks noGrp="1"/>
          </p:cNvSpPr>
          <p:nvPr>
            <p:ph type="title"/>
          </p:nvPr>
        </p:nvSpPr>
        <p:spPr>
          <a:xfrm>
            <a:off x="381000" y="1981200"/>
            <a:ext cx="8534400" cy="1524000"/>
          </a:xfrm>
        </p:spPr>
        <p:txBody>
          <a:bodyPr anchor="t">
            <a:normAutofit/>
          </a:bodyPr>
          <a:lstStyle/>
          <a:p>
            <a:r>
              <a:rPr lang="en-US" sz="4400" dirty="0" smtClean="0">
                <a:solidFill>
                  <a:srgbClr val="525252"/>
                </a:solidFill>
              </a:rPr>
              <a:t>Computational Design</a:t>
            </a:r>
            <a:br>
              <a:rPr lang="en-US" sz="4400" dirty="0" smtClean="0">
                <a:solidFill>
                  <a:srgbClr val="525252"/>
                </a:solidFill>
              </a:rPr>
            </a:br>
            <a:r>
              <a:rPr lang="en-US" sz="4000" i="1" dirty="0" smtClean="0">
                <a:solidFill>
                  <a:srgbClr val="525252"/>
                </a:solidFill>
              </a:rPr>
              <a:t>In Search of Design Excellence</a:t>
            </a:r>
            <a:endParaRPr lang="en-US" sz="4000" i="1" dirty="0">
              <a:solidFill>
                <a:srgbClr val="525252"/>
              </a:solidFill>
            </a:endParaRPr>
          </a:p>
        </p:txBody>
      </p:sp>
      <p:sp>
        <p:nvSpPr>
          <p:cNvPr id="10" name="Text Placeholder 2"/>
          <p:cNvSpPr>
            <a:spLocks noGrp="1"/>
          </p:cNvSpPr>
          <p:nvPr>
            <p:ph type="body" sz="quarter" idx="10"/>
          </p:nvPr>
        </p:nvSpPr>
        <p:spPr>
          <a:xfrm>
            <a:off x="381000" y="3581400"/>
            <a:ext cx="8229600" cy="2011362"/>
          </a:xfrm>
        </p:spPr>
        <p:txBody>
          <a:bodyPr/>
          <a:lstStyle/>
          <a:p>
            <a:pPr marL="0" indent="0"/>
            <a:r>
              <a:rPr lang="en-US" sz="2800" b="0" dirty="0" smtClean="0">
                <a:solidFill>
                  <a:schemeClr val="bg1">
                    <a:lumMod val="50000"/>
                  </a:schemeClr>
                </a:solidFill>
                <a:latin typeface="Arial Narrow" pitchFamily="34" charset="0"/>
              </a:rPr>
              <a:t>Tools </a:t>
            </a:r>
            <a:r>
              <a:rPr lang="en-US" sz="2800" b="0" dirty="0">
                <a:solidFill>
                  <a:schemeClr val="bg1">
                    <a:lumMod val="50000"/>
                  </a:schemeClr>
                </a:solidFill>
                <a:latin typeface="Arial Narrow" pitchFamily="34" charset="0"/>
              </a:rPr>
              <a:t>and processes are emerging for iterative analysis to seek the optimal balance between building performance, aesthetic aspiration and constructability. </a:t>
            </a:r>
          </a:p>
        </p:txBody>
      </p:sp>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9980" y="5486400"/>
            <a:ext cx="2566774" cy="775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4516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673612" cy="960439"/>
          </a:xfrm>
        </p:spPr>
        <p:txBody>
          <a:bodyPr anchor="t">
            <a:normAutofit/>
          </a:bodyPr>
          <a:lstStyle/>
          <a:p>
            <a:r>
              <a:rPr lang="en-US" sz="4400" dirty="0" smtClean="0">
                <a:solidFill>
                  <a:schemeClr val="bg1">
                    <a:lumMod val="50000"/>
                  </a:schemeClr>
                </a:solidFill>
              </a:rPr>
              <a:t>Sean Burke</a:t>
            </a:r>
            <a:endParaRPr lang="en-US" sz="4400" dirty="0">
              <a:solidFill>
                <a:schemeClr val="bg1">
                  <a:lumMod val="50000"/>
                </a:schemeClr>
              </a:solidFill>
            </a:endParaRPr>
          </a:p>
        </p:txBody>
      </p:sp>
      <p:grpSp>
        <p:nvGrpSpPr>
          <p:cNvPr id="3" name="Group 2"/>
          <p:cNvGrpSpPr/>
          <p:nvPr/>
        </p:nvGrpSpPr>
        <p:grpSpPr>
          <a:xfrm>
            <a:off x="426720" y="1844040"/>
            <a:ext cx="3276600" cy="4254031"/>
            <a:chOff x="3276599" y="1847251"/>
            <a:chExt cx="3549650" cy="4254031"/>
          </a:xfrm>
        </p:grpSpPr>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1731"/>
            <a:stretch/>
          </p:blipFill>
          <p:spPr bwMode="auto">
            <a:xfrm>
              <a:off x="3276599" y="1847251"/>
              <a:ext cx="2421405"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1" name="Rectangle 10"/>
            <p:cNvSpPr/>
            <p:nvPr/>
          </p:nvSpPr>
          <p:spPr>
            <a:xfrm>
              <a:off x="3276599" y="5024064"/>
              <a:ext cx="3549650" cy="1077218"/>
            </a:xfrm>
            <a:prstGeom prst="rect">
              <a:avLst/>
            </a:prstGeom>
          </p:spPr>
          <p:txBody>
            <a:bodyPr wrap="square">
              <a:spAutoFit/>
            </a:bodyPr>
            <a:lstStyle/>
            <a:p>
              <a:r>
                <a:rPr lang="en-US" sz="1600" dirty="0" smtClean="0">
                  <a:latin typeface="Helvetica" pitchFamily="34" charset="0"/>
                  <a:cs typeface="Helvetica" pitchFamily="34" charset="0"/>
                </a:rPr>
                <a:t>Sean Burke</a:t>
              </a:r>
            </a:p>
            <a:p>
              <a:r>
                <a:rPr lang="en-US" sz="1600" dirty="0" smtClean="0">
                  <a:latin typeface="Helvetica" pitchFamily="34" charset="0"/>
                  <a:cs typeface="Helvetica" pitchFamily="34" charset="0"/>
                </a:rPr>
                <a:t>Associate</a:t>
              </a:r>
            </a:p>
            <a:p>
              <a:r>
                <a:rPr lang="en-US" sz="1600" dirty="0" smtClean="0">
                  <a:latin typeface="Helvetica" pitchFamily="34" charset="0"/>
                  <a:cs typeface="Helvetica" pitchFamily="34" charset="0"/>
                </a:rPr>
                <a:t>Design </a:t>
              </a:r>
              <a:r>
                <a:rPr lang="en-US" sz="1600" dirty="0">
                  <a:latin typeface="Helvetica" pitchFamily="34" charset="0"/>
                  <a:cs typeface="Helvetica" pitchFamily="34" charset="0"/>
                </a:rPr>
                <a:t>Technology </a:t>
              </a:r>
              <a:r>
                <a:rPr lang="en-US" sz="1600" dirty="0" smtClean="0">
                  <a:latin typeface="Helvetica" pitchFamily="34" charset="0"/>
                  <a:cs typeface="Helvetica" pitchFamily="34" charset="0"/>
                </a:rPr>
                <a:t>Manager</a:t>
              </a:r>
            </a:p>
            <a:p>
              <a:r>
                <a:rPr lang="en-US" sz="1600" dirty="0" smtClean="0">
                  <a:latin typeface="Helvetica" pitchFamily="34" charset="0"/>
                  <a:cs typeface="Helvetica" pitchFamily="34" charset="0"/>
                </a:rPr>
                <a:t>NBBJ</a:t>
              </a:r>
              <a:endParaRPr lang="en-US" sz="1600" dirty="0">
                <a:latin typeface="Helvetica" pitchFamily="34" charset="0"/>
                <a:cs typeface="Helvetica" pitchFamily="34" charset="0"/>
              </a:endParaRPr>
            </a:p>
          </p:txBody>
        </p:sp>
      </p:gr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0880" y="1874520"/>
            <a:ext cx="5296271" cy="3486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92615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673612" cy="960439"/>
          </a:xfrm>
        </p:spPr>
        <p:txBody>
          <a:bodyPr anchor="t">
            <a:normAutofit/>
          </a:bodyPr>
          <a:lstStyle/>
          <a:p>
            <a:r>
              <a:rPr lang="en-US" sz="4400" dirty="0" smtClean="0">
                <a:solidFill>
                  <a:schemeClr val="bg1">
                    <a:lumMod val="50000"/>
                  </a:schemeClr>
                </a:solidFill>
              </a:rPr>
              <a:t>Robert </a:t>
            </a:r>
            <a:r>
              <a:rPr lang="en-US" sz="4400" dirty="0" err="1" smtClean="0">
                <a:solidFill>
                  <a:schemeClr val="bg1">
                    <a:lumMod val="50000"/>
                  </a:schemeClr>
                </a:solidFill>
              </a:rPr>
              <a:t>Cervellione</a:t>
            </a:r>
            <a:endParaRPr lang="en-US" sz="4400" dirty="0">
              <a:solidFill>
                <a:schemeClr val="bg1">
                  <a:lumMod val="50000"/>
                </a:schemeClr>
              </a:solidFill>
            </a:endParaRPr>
          </a:p>
        </p:txBody>
      </p:sp>
      <p:grpSp>
        <p:nvGrpSpPr>
          <p:cNvPr id="5" name="Group 4"/>
          <p:cNvGrpSpPr/>
          <p:nvPr/>
        </p:nvGrpSpPr>
        <p:grpSpPr>
          <a:xfrm>
            <a:off x="425116" y="1848014"/>
            <a:ext cx="3505200" cy="4253268"/>
            <a:chOff x="6400800" y="1848014"/>
            <a:chExt cx="3505200" cy="4253268"/>
          </a:xfrm>
        </p:grpSpPr>
        <p:sp>
          <p:nvSpPr>
            <p:cNvPr id="12" name="Rectangle 11"/>
            <p:cNvSpPr/>
            <p:nvPr/>
          </p:nvSpPr>
          <p:spPr>
            <a:xfrm>
              <a:off x="6400800" y="5024064"/>
              <a:ext cx="3505200" cy="1077218"/>
            </a:xfrm>
            <a:prstGeom prst="rect">
              <a:avLst/>
            </a:prstGeom>
          </p:spPr>
          <p:txBody>
            <a:bodyPr wrap="square">
              <a:spAutoFit/>
            </a:bodyPr>
            <a:lstStyle/>
            <a:p>
              <a:r>
                <a:rPr lang="en-US" sz="1600" dirty="0">
                  <a:latin typeface="Helvetica" pitchFamily="34" charset="0"/>
                  <a:cs typeface="Helvetica" pitchFamily="34" charset="0"/>
                </a:rPr>
                <a:t>Robert </a:t>
              </a:r>
              <a:r>
                <a:rPr lang="en-US" sz="1600" dirty="0" err="1" smtClean="0">
                  <a:latin typeface="Helvetica" pitchFamily="34" charset="0"/>
                  <a:cs typeface="Helvetica" pitchFamily="34" charset="0"/>
                </a:rPr>
                <a:t>Cervellione</a:t>
              </a:r>
              <a:endParaRPr lang="en-US" sz="1600" dirty="0" smtClean="0">
                <a:latin typeface="Helvetica" pitchFamily="34" charset="0"/>
                <a:cs typeface="Helvetica" pitchFamily="34" charset="0"/>
              </a:endParaRPr>
            </a:p>
            <a:p>
              <a:r>
                <a:rPr lang="en-US" sz="1600" dirty="0" smtClean="0">
                  <a:latin typeface="Helvetica" pitchFamily="34" charset="0"/>
                  <a:cs typeface="Helvetica" pitchFamily="34" charset="0"/>
                </a:rPr>
                <a:t>Principal</a:t>
              </a:r>
            </a:p>
            <a:p>
              <a:r>
                <a:rPr lang="en-US" sz="1600" dirty="0" smtClean="0">
                  <a:latin typeface="Helvetica" pitchFamily="34" charset="0"/>
                  <a:cs typeface="Helvetica" pitchFamily="34" charset="0"/>
                </a:rPr>
                <a:t>CERVER </a:t>
              </a:r>
              <a:r>
                <a:rPr lang="en-US" sz="1600" dirty="0">
                  <a:latin typeface="Helvetica" pitchFamily="34" charset="0"/>
                  <a:cs typeface="Helvetica" pitchFamily="34" charset="0"/>
                </a:rPr>
                <a:t>Design </a:t>
              </a:r>
              <a:r>
                <a:rPr lang="en-US" sz="1600" dirty="0" smtClean="0">
                  <a:latin typeface="Helvetica" pitchFamily="34" charset="0"/>
                  <a:cs typeface="Helvetica" pitchFamily="34" charset="0"/>
                </a:rPr>
                <a:t>Studio</a:t>
              </a:r>
            </a:p>
            <a:p>
              <a:r>
                <a:rPr lang="en-US" sz="1600" dirty="0" smtClean="0">
                  <a:latin typeface="Helvetica" pitchFamily="34" charset="0"/>
                  <a:cs typeface="Helvetica" pitchFamily="34" charset="0"/>
                </a:rPr>
                <a:t> </a:t>
              </a:r>
              <a:endParaRPr lang="en-US" sz="1600" dirty="0">
                <a:latin typeface="Helvetica" pitchFamily="34" charset="0"/>
                <a:cs typeface="Helvetica"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381" r="9381" b="8056"/>
            <a:stretch/>
          </p:blipFill>
          <p:spPr bwMode="auto">
            <a:xfrm>
              <a:off x="6400800" y="1848014"/>
              <a:ext cx="2423160" cy="27424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gr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2224" y="1981200"/>
            <a:ext cx="5052176" cy="3505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92615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vert="horz" lIns="108000" tIns="0" rIns="0" bIns="46800" rtlCol="0">
            <a:noAutofit/>
          </a:bodyPr>
          <a:lstStyle/>
          <a:p>
            <a:r>
              <a:rPr lang="en-US" sz="3200" dirty="0" smtClean="0"/>
              <a:t>Let’s start the discussion…</a:t>
            </a:r>
            <a:endParaRPr lang="en-US" sz="3200" dirty="0"/>
          </a:p>
        </p:txBody>
      </p:sp>
    </p:spTree>
    <p:extLst>
      <p:ext uri="{BB962C8B-B14F-4D97-AF65-F5344CB8AC3E}">
        <p14:creationId xmlns:p14="http://schemas.microsoft.com/office/powerpoint/2010/main" val="16930019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673612" cy="960439"/>
          </a:xfrm>
        </p:spPr>
        <p:txBody>
          <a:bodyPr anchor="t">
            <a:normAutofit/>
          </a:bodyPr>
          <a:lstStyle/>
          <a:p>
            <a:r>
              <a:rPr lang="en-US" sz="4400" dirty="0" smtClean="0">
                <a:solidFill>
                  <a:schemeClr val="bg1">
                    <a:lumMod val="50000"/>
                  </a:schemeClr>
                </a:solidFill>
              </a:rPr>
              <a:t>Q&amp;A</a:t>
            </a:r>
            <a:endParaRPr lang="en-US" sz="4400" dirty="0">
              <a:solidFill>
                <a:schemeClr val="bg1">
                  <a:lumMod val="50000"/>
                </a:schemeClr>
              </a:solidFill>
            </a:endParaRPr>
          </a:p>
        </p:txBody>
      </p:sp>
      <p:grpSp>
        <p:nvGrpSpPr>
          <p:cNvPr id="4" name="Group 3"/>
          <p:cNvGrpSpPr/>
          <p:nvPr/>
        </p:nvGrpSpPr>
        <p:grpSpPr>
          <a:xfrm>
            <a:off x="432303" y="1847251"/>
            <a:ext cx="2539497" cy="4007810"/>
            <a:chOff x="432303" y="1847251"/>
            <a:chExt cx="2539497" cy="4007810"/>
          </a:xfrm>
        </p:grpSpPr>
        <p:pic>
          <p:nvPicPr>
            <p:cNvPr id="2050"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66000"/>
                      </a14:imgEffect>
                      <a14:imgEffect>
                        <a14:brightnessContrast bright="-20000" contrast="37000"/>
                      </a14:imgEffect>
                    </a14:imgLayer>
                  </a14:imgProps>
                </a:ext>
                <a:ext uri="{28A0092B-C50C-407E-A947-70E740481C1C}">
                  <a14:useLocalDpi xmlns:a14="http://schemas.microsoft.com/office/drawing/2010/main" val="0"/>
                </a:ext>
              </a:extLst>
            </a:blip>
            <a:srcRect l="29973" t="6807" r="29973" b="48321"/>
            <a:stretch/>
          </p:blipFill>
          <p:spPr bwMode="auto">
            <a:xfrm>
              <a:off x="432303" y="1847251"/>
              <a:ext cx="2421405" cy="27127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Rectangle 5"/>
            <p:cNvSpPr/>
            <p:nvPr/>
          </p:nvSpPr>
          <p:spPr>
            <a:xfrm>
              <a:off x="432303" y="5024064"/>
              <a:ext cx="2539497" cy="830997"/>
            </a:xfrm>
            <a:prstGeom prst="rect">
              <a:avLst/>
            </a:prstGeom>
          </p:spPr>
          <p:txBody>
            <a:bodyPr wrap="square">
              <a:spAutoFit/>
            </a:bodyPr>
            <a:lstStyle/>
            <a:p>
              <a:r>
                <a:rPr lang="en-US" sz="1600" b="1" dirty="0" smtClean="0">
                  <a:latin typeface="Helvetica" pitchFamily="34" charset="0"/>
                  <a:cs typeface="Helvetica" pitchFamily="34" charset="0"/>
                </a:rPr>
                <a:t>Nathan Miller</a:t>
              </a:r>
            </a:p>
            <a:p>
              <a:r>
                <a:rPr lang="en-US" sz="1600" dirty="0" smtClean="0">
                  <a:latin typeface="Helvetica" pitchFamily="34" charset="0"/>
                  <a:cs typeface="Helvetica" pitchFamily="34" charset="0"/>
                </a:rPr>
                <a:t>Associate Partner</a:t>
              </a:r>
            </a:p>
            <a:p>
              <a:r>
                <a:rPr lang="en-US" sz="1600" dirty="0" smtClean="0">
                  <a:latin typeface="Helvetica" pitchFamily="34" charset="0"/>
                  <a:cs typeface="Helvetica" pitchFamily="34" charset="0"/>
                </a:rPr>
                <a:t>CASE</a:t>
              </a:r>
            </a:p>
          </p:txBody>
        </p:sp>
      </p:grpSp>
      <p:grpSp>
        <p:nvGrpSpPr>
          <p:cNvPr id="3" name="Group 2"/>
          <p:cNvGrpSpPr/>
          <p:nvPr/>
        </p:nvGrpSpPr>
        <p:grpSpPr>
          <a:xfrm>
            <a:off x="3505200" y="1847251"/>
            <a:ext cx="3276600" cy="4254031"/>
            <a:chOff x="3276599" y="1847251"/>
            <a:chExt cx="3549650" cy="4254031"/>
          </a:xfrm>
        </p:grpSpPr>
        <p:pic>
          <p:nvPicPr>
            <p:cNvPr id="205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1731"/>
            <a:stretch/>
          </p:blipFill>
          <p:spPr bwMode="auto">
            <a:xfrm>
              <a:off x="3276599" y="1847251"/>
              <a:ext cx="2421405"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1" name="Rectangle 10"/>
            <p:cNvSpPr/>
            <p:nvPr/>
          </p:nvSpPr>
          <p:spPr>
            <a:xfrm>
              <a:off x="3276599" y="5024064"/>
              <a:ext cx="3549650" cy="1077218"/>
            </a:xfrm>
            <a:prstGeom prst="rect">
              <a:avLst/>
            </a:prstGeom>
          </p:spPr>
          <p:txBody>
            <a:bodyPr wrap="square">
              <a:spAutoFit/>
            </a:bodyPr>
            <a:lstStyle/>
            <a:p>
              <a:r>
                <a:rPr lang="en-US" sz="1600" b="1" dirty="0" smtClean="0">
                  <a:latin typeface="Helvetica" pitchFamily="34" charset="0"/>
                  <a:cs typeface="Helvetica" pitchFamily="34" charset="0"/>
                </a:rPr>
                <a:t>Sean Burke</a:t>
              </a:r>
            </a:p>
            <a:p>
              <a:r>
                <a:rPr lang="en-US" sz="1600" dirty="0" smtClean="0">
                  <a:latin typeface="Helvetica" pitchFamily="34" charset="0"/>
                  <a:cs typeface="Helvetica" pitchFamily="34" charset="0"/>
                </a:rPr>
                <a:t>Associate</a:t>
              </a:r>
            </a:p>
            <a:p>
              <a:r>
                <a:rPr lang="en-US" sz="1600" dirty="0" smtClean="0">
                  <a:latin typeface="Helvetica" pitchFamily="34" charset="0"/>
                  <a:cs typeface="Helvetica" pitchFamily="34" charset="0"/>
                </a:rPr>
                <a:t>Design </a:t>
              </a:r>
              <a:r>
                <a:rPr lang="en-US" sz="1600" dirty="0">
                  <a:latin typeface="Helvetica" pitchFamily="34" charset="0"/>
                  <a:cs typeface="Helvetica" pitchFamily="34" charset="0"/>
                </a:rPr>
                <a:t>Technology </a:t>
              </a:r>
              <a:r>
                <a:rPr lang="en-US" sz="1600" dirty="0" smtClean="0">
                  <a:latin typeface="Helvetica" pitchFamily="34" charset="0"/>
                  <a:cs typeface="Helvetica" pitchFamily="34" charset="0"/>
                </a:rPr>
                <a:t>Manager</a:t>
              </a:r>
            </a:p>
            <a:p>
              <a:r>
                <a:rPr lang="en-US" sz="1600" dirty="0" smtClean="0">
                  <a:latin typeface="Helvetica" pitchFamily="34" charset="0"/>
                  <a:cs typeface="Helvetica" pitchFamily="34" charset="0"/>
                </a:rPr>
                <a:t>NBBJ</a:t>
              </a:r>
              <a:endParaRPr lang="en-US" sz="1600" dirty="0">
                <a:latin typeface="Helvetica" pitchFamily="34" charset="0"/>
                <a:cs typeface="Helvetica" pitchFamily="34" charset="0"/>
              </a:endParaRPr>
            </a:p>
          </p:txBody>
        </p:sp>
      </p:grpSp>
      <p:grpSp>
        <p:nvGrpSpPr>
          <p:cNvPr id="5" name="Group 4"/>
          <p:cNvGrpSpPr/>
          <p:nvPr/>
        </p:nvGrpSpPr>
        <p:grpSpPr>
          <a:xfrm>
            <a:off x="6324600" y="1848014"/>
            <a:ext cx="3505200" cy="4253268"/>
            <a:chOff x="6400800" y="1848014"/>
            <a:chExt cx="3505200" cy="4253268"/>
          </a:xfrm>
        </p:grpSpPr>
        <p:sp>
          <p:nvSpPr>
            <p:cNvPr id="12" name="Rectangle 11"/>
            <p:cNvSpPr/>
            <p:nvPr/>
          </p:nvSpPr>
          <p:spPr>
            <a:xfrm>
              <a:off x="6400800" y="5024064"/>
              <a:ext cx="3505200" cy="1077218"/>
            </a:xfrm>
            <a:prstGeom prst="rect">
              <a:avLst/>
            </a:prstGeom>
          </p:spPr>
          <p:txBody>
            <a:bodyPr wrap="square">
              <a:spAutoFit/>
            </a:bodyPr>
            <a:lstStyle/>
            <a:p>
              <a:r>
                <a:rPr lang="en-US" sz="1600" b="1" dirty="0">
                  <a:latin typeface="Helvetica" pitchFamily="34" charset="0"/>
                  <a:cs typeface="Helvetica" pitchFamily="34" charset="0"/>
                </a:rPr>
                <a:t>Robert </a:t>
              </a:r>
              <a:r>
                <a:rPr lang="en-US" sz="1600" b="1" dirty="0" err="1" smtClean="0">
                  <a:latin typeface="Helvetica" pitchFamily="34" charset="0"/>
                  <a:cs typeface="Helvetica" pitchFamily="34" charset="0"/>
                </a:rPr>
                <a:t>Cervellione</a:t>
              </a:r>
              <a:endParaRPr lang="en-US" sz="1600" b="1" dirty="0" smtClean="0">
                <a:latin typeface="Helvetica" pitchFamily="34" charset="0"/>
                <a:cs typeface="Helvetica" pitchFamily="34" charset="0"/>
              </a:endParaRPr>
            </a:p>
            <a:p>
              <a:r>
                <a:rPr lang="en-US" sz="1600" dirty="0" smtClean="0">
                  <a:latin typeface="Helvetica" pitchFamily="34" charset="0"/>
                  <a:cs typeface="Helvetica" pitchFamily="34" charset="0"/>
                </a:rPr>
                <a:t>Principal</a:t>
              </a:r>
            </a:p>
            <a:p>
              <a:r>
                <a:rPr lang="en-US" sz="1600" dirty="0" smtClean="0">
                  <a:latin typeface="Helvetica" pitchFamily="34" charset="0"/>
                  <a:cs typeface="Helvetica" pitchFamily="34" charset="0"/>
                </a:rPr>
                <a:t>CERVER </a:t>
              </a:r>
              <a:r>
                <a:rPr lang="en-US" sz="1600" dirty="0">
                  <a:latin typeface="Helvetica" pitchFamily="34" charset="0"/>
                  <a:cs typeface="Helvetica" pitchFamily="34" charset="0"/>
                </a:rPr>
                <a:t>Design </a:t>
              </a:r>
              <a:r>
                <a:rPr lang="en-US" sz="1600" dirty="0" smtClean="0">
                  <a:latin typeface="Helvetica" pitchFamily="34" charset="0"/>
                  <a:cs typeface="Helvetica" pitchFamily="34" charset="0"/>
                </a:rPr>
                <a:t>Studio</a:t>
              </a:r>
            </a:p>
            <a:p>
              <a:r>
                <a:rPr lang="en-US" sz="1600" dirty="0" smtClean="0">
                  <a:latin typeface="Helvetica" pitchFamily="34" charset="0"/>
                  <a:cs typeface="Helvetica" pitchFamily="34" charset="0"/>
                </a:rPr>
                <a:t> </a:t>
              </a:r>
              <a:endParaRPr lang="en-US" sz="1600" dirty="0">
                <a:latin typeface="Helvetica" pitchFamily="34" charset="0"/>
                <a:cs typeface="Helvetica" pitchFamily="34" charset="0"/>
              </a:endParaRPr>
            </a:p>
          </p:txBody>
        </p:sp>
        <p:pic>
          <p:nvPicPr>
            <p:cNvPr id="102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9381" r="9381" b="8056"/>
            <a:stretch/>
          </p:blipFill>
          <p:spPr bwMode="auto">
            <a:xfrm>
              <a:off x="6400800" y="1848014"/>
              <a:ext cx="2423160" cy="27424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grpSp>
      <p:pic>
        <p:nvPicPr>
          <p:cNvPr id="14" name="Picture 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65694" y="3962400"/>
            <a:ext cx="1371600" cy="914400"/>
          </a:xfrm>
          <a:prstGeom prst="rect">
            <a:avLst/>
          </a:prstGeom>
          <a:noFill/>
          <a:ln>
            <a:noFill/>
          </a:ln>
          <a:effectLst>
            <a:outerShdw blurRad="101600" dist="63500" dir="2700000" algn="tl" rotWithShape="0">
              <a:prstClr val="black">
                <a:alpha val="65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36180" y="3962400"/>
            <a:ext cx="1371600" cy="914400"/>
          </a:xfrm>
          <a:prstGeom prst="rect">
            <a:avLst/>
          </a:prstGeom>
          <a:noFill/>
          <a:ln>
            <a:noFill/>
          </a:ln>
          <a:effectLst>
            <a:outerShdw blurRad="101600" dist="63500" dir="2700000" algn="tl" rotWithShape="0">
              <a:prstClr val="black">
                <a:alpha val="65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descr="Inline image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87761" y="3953369"/>
            <a:ext cx="1371600" cy="923431"/>
          </a:xfrm>
          <a:prstGeom prst="rect">
            <a:avLst/>
          </a:prstGeom>
          <a:noFill/>
          <a:ln>
            <a:noFill/>
          </a:ln>
          <a:effectLst>
            <a:outerShdw blurRad="101600" dist="63500" dir="2700000" algn="tl" rotWithShape="0">
              <a:prstClr val="black">
                <a:alpha val="65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3726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vert="horz" lIns="108000" tIns="0" rIns="0" bIns="46800" rtlCol="0">
            <a:noAutofit/>
          </a:bodyPr>
          <a:lstStyle/>
          <a:p>
            <a:r>
              <a:rPr lang="en-US" sz="3200" dirty="0"/>
              <a:t>AIA/CES Reporting Details</a:t>
            </a:r>
          </a:p>
        </p:txBody>
      </p:sp>
      <p:sp>
        <p:nvSpPr>
          <p:cNvPr id="7" name="Text Placeholder 2"/>
          <p:cNvSpPr>
            <a:spLocks noGrp="1"/>
          </p:cNvSpPr>
          <p:nvPr>
            <p:ph type="body" sz="quarter" idx="10"/>
          </p:nvPr>
        </p:nvSpPr>
        <p:spPr>
          <a:xfrm>
            <a:off x="381000" y="1600200"/>
            <a:ext cx="7315200" cy="4648200"/>
          </a:xfrm>
        </p:spPr>
        <p:txBody>
          <a:bodyPr/>
          <a:lstStyle/>
          <a:p>
            <a:pPr marL="0" lvl="0" indent="0" defTabSz="914400" eaLnBrk="0" fontAlgn="base" hangingPunct="0">
              <a:spcBef>
                <a:spcPts val="0"/>
              </a:spcBef>
              <a:spcAft>
                <a:spcPts val="900"/>
              </a:spcAft>
              <a:buNone/>
            </a:pPr>
            <a:r>
              <a:rPr lang="en-US" b="0" kern="0" dirty="0" smtClean="0">
                <a:latin typeface="Helvetica" pitchFamily="34" charset="0"/>
                <a:cs typeface="Helvetica" pitchFamily="34" charset="0"/>
              </a:rPr>
              <a:t>The </a:t>
            </a:r>
            <a:r>
              <a:rPr lang="en-US" kern="0" dirty="0">
                <a:latin typeface="Helvetica" pitchFamily="34" charset="0"/>
                <a:cs typeface="Helvetica" pitchFamily="34" charset="0"/>
              </a:rPr>
              <a:t>webinar survey/report form URL is listed in the chat box </a:t>
            </a:r>
            <a:r>
              <a:rPr lang="en-US" b="0" i="1" kern="0" dirty="0">
                <a:latin typeface="Helvetica" pitchFamily="34" charset="0"/>
                <a:cs typeface="Helvetica" pitchFamily="34" charset="0"/>
              </a:rPr>
              <a:t>and</a:t>
            </a:r>
            <a:r>
              <a:rPr lang="en-US" b="0" kern="0" dirty="0">
                <a:latin typeface="Helvetica" pitchFamily="34" charset="0"/>
                <a:cs typeface="Helvetica" pitchFamily="34" charset="0"/>
              </a:rPr>
              <a:t> will be included in the follow-up email sent to you in the next few hours. </a:t>
            </a:r>
          </a:p>
          <a:p>
            <a:pPr marL="0" lvl="0" indent="0" defTabSz="914400" eaLnBrk="0" fontAlgn="base" hangingPunct="0">
              <a:spcBef>
                <a:spcPts val="0"/>
              </a:spcBef>
              <a:spcAft>
                <a:spcPts val="900"/>
              </a:spcAft>
              <a:buNone/>
            </a:pPr>
            <a:endParaRPr lang="en-US" b="0" kern="0" dirty="0">
              <a:latin typeface="Helvetica" pitchFamily="34" charset="0"/>
              <a:cs typeface="Helvetica" pitchFamily="34" charset="0"/>
            </a:endParaRPr>
          </a:p>
          <a:p>
            <a:pPr marL="0" lvl="0" indent="0" defTabSz="914400" eaLnBrk="0" fontAlgn="base" hangingPunct="0">
              <a:spcBef>
                <a:spcPts val="0"/>
              </a:spcBef>
              <a:spcAft>
                <a:spcPts val="900"/>
              </a:spcAft>
              <a:buNone/>
            </a:pPr>
            <a:r>
              <a:rPr lang="en-US" b="0" kern="0" dirty="0">
                <a:latin typeface="Helvetica" pitchFamily="34" charset="0"/>
                <a:cs typeface="Helvetica" pitchFamily="34" charset="0"/>
              </a:rPr>
              <a:t>Report credit for all attendees at your site by </a:t>
            </a:r>
            <a:r>
              <a:rPr lang="en-US" b="0" kern="0" dirty="0" smtClean="0">
                <a:latin typeface="Helvetica" pitchFamily="34" charset="0"/>
                <a:cs typeface="Helvetica" pitchFamily="34" charset="0"/>
              </a:rPr>
              <a:t>completing the </a:t>
            </a:r>
            <a:r>
              <a:rPr lang="en-US" b="0" kern="0" dirty="0">
                <a:latin typeface="Helvetica" pitchFamily="34" charset="0"/>
                <a:cs typeface="Helvetica" pitchFamily="34" charset="0"/>
              </a:rPr>
              <a:t>webinar survey/report form </a:t>
            </a:r>
            <a:r>
              <a:rPr lang="en-US" kern="0" dirty="0">
                <a:latin typeface="Helvetica" pitchFamily="34" charset="0"/>
                <a:cs typeface="Helvetica" pitchFamily="34" charset="0"/>
              </a:rPr>
              <a:t>within the next </a:t>
            </a:r>
            <a:r>
              <a:rPr lang="en-US" kern="0" dirty="0" smtClean="0">
                <a:latin typeface="Helvetica" pitchFamily="34" charset="0"/>
                <a:cs typeface="Helvetica" pitchFamily="34" charset="0"/>
              </a:rPr>
              <a:t>5 business days</a:t>
            </a:r>
            <a:r>
              <a:rPr lang="en-US" b="0" kern="0" dirty="0" smtClean="0">
                <a:latin typeface="Helvetica" pitchFamily="34" charset="0"/>
                <a:cs typeface="Helvetica" pitchFamily="34" charset="0"/>
              </a:rPr>
              <a:t>. </a:t>
            </a:r>
            <a:r>
              <a:rPr lang="en-US" b="0" kern="0" dirty="0">
                <a:latin typeface="Helvetica" pitchFamily="34" charset="0"/>
                <a:cs typeface="Helvetica" pitchFamily="34" charset="0"/>
              </a:rPr>
              <a:t>You will be prompted to download a certificate of completion at the </a:t>
            </a:r>
            <a:r>
              <a:rPr lang="en-US" b="0" kern="0" dirty="0" smtClean="0">
                <a:latin typeface="Helvetica" pitchFamily="34" charset="0"/>
                <a:cs typeface="Helvetica" pitchFamily="34" charset="0"/>
              </a:rPr>
              <a:t>end of </a:t>
            </a:r>
            <a:r>
              <a:rPr lang="en-US" b="0" kern="0" dirty="0">
                <a:latin typeface="Helvetica" pitchFamily="34" charset="0"/>
                <a:cs typeface="Helvetica" pitchFamily="34" charset="0"/>
              </a:rPr>
              <a:t>the survey.</a:t>
            </a:r>
          </a:p>
          <a:p>
            <a:pPr marL="0" lvl="0" indent="0" defTabSz="914400" eaLnBrk="0" fontAlgn="base" hangingPunct="0">
              <a:spcBef>
                <a:spcPts val="0"/>
              </a:spcBef>
              <a:spcAft>
                <a:spcPts val="900"/>
              </a:spcAft>
              <a:buNone/>
            </a:pPr>
            <a:endParaRPr lang="en-US" b="0" kern="0" dirty="0">
              <a:latin typeface="Helvetica" pitchFamily="34" charset="0"/>
              <a:cs typeface="Helvetica" pitchFamily="34" charset="0"/>
            </a:endParaRPr>
          </a:p>
          <a:p>
            <a:pPr marL="0" lvl="0" indent="0" defTabSz="914400" fontAlgn="base">
              <a:spcBef>
                <a:spcPts val="0"/>
              </a:spcBef>
              <a:spcAft>
                <a:spcPts val="900"/>
              </a:spcAft>
              <a:buNone/>
            </a:pPr>
            <a:r>
              <a:rPr lang="en-US" b="0" kern="0" dirty="0">
                <a:latin typeface="Helvetica" pitchFamily="34" charset="0"/>
                <a:cs typeface="Helvetica" pitchFamily="34" charset="0"/>
              </a:rPr>
              <a:t>Learn about other AIA webinar offerings at </a:t>
            </a:r>
            <a:r>
              <a:rPr lang="en-US" b="0" kern="0" dirty="0">
                <a:latin typeface="Helvetica" pitchFamily="34" charset="0"/>
                <a:cs typeface="Helvetica" pitchFamily="34" charset="0"/>
                <a:hlinkClick r:id="rId3"/>
              </a:rPr>
              <a:t>http://network.aia.org/events/webinars/</a:t>
            </a:r>
            <a:r>
              <a:rPr lang="en-US" b="0" kern="0" dirty="0">
                <a:latin typeface="Helvetica" pitchFamily="34" charset="0"/>
                <a:cs typeface="Helvetica" pitchFamily="34" charset="0"/>
              </a:rPr>
              <a:t>.</a:t>
            </a:r>
          </a:p>
          <a:p>
            <a:pPr marL="0" indent="0">
              <a:spcBef>
                <a:spcPts val="0"/>
              </a:spcBef>
              <a:spcAft>
                <a:spcPts val="900"/>
              </a:spcAft>
              <a:buNone/>
            </a:pPr>
            <a:endParaRPr lang="en-US" dirty="0">
              <a:latin typeface="Helvetica" pitchFamily="34" charset="0"/>
              <a:cs typeface="Helvetica" pitchFamily="34" charset="0"/>
            </a:endParaRPr>
          </a:p>
        </p:txBody>
      </p:sp>
    </p:spTree>
    <p:extLst>
      <p:ext uri="{BB962C8B-B14F-4D97-AF65-F5344CB8AC3E}">
        <p14:creationId xmlns:p14="http://schemas.microsoft.com/office/powerpoint/2010/main" val="1046331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vert="horz" lIns="108000" tIns="0" rIns="0" bIns="46800" rtlCol="0">
            <a:noAutofit/>
          </a:bodyPr>
          <a:lstStyle/>
          <a:p>
            <a:r>
              <a:rPr lang="en-US" sz="3200" dirty="0" smtClean="0"/>
              <a:t>“Thank you” for participating today!</a:t>
            </a:r>
            <a:endParaRPr lang="en-US" sz="3200" dirty="0"/>
          </a:p>
        </p:txBody>
      </p:sp>
      <p:sp>
        <p:nvSpPr>
          <p:cNvPr id="13" name="Text Placeholder 12"/>
          <p:cNvSpPr>
            <a:spLocks noGrp="1"/>
          </p:cNvSpPr>
          <p:nvPr>
            <p:ph type="body" sz="quarter" idx="10"/>
          </p:nvPr>
        </p:nvSpPr>
        <p:spPr>
          <a:xfrm>
            <a:off x="381000" y="1600200"/>
            <a:ext cx="8676000" cy="5040000"/>
          </a:xfrm>
        </p:spPr>
        <p:txBody>
          <a:bodyPr/>
          <a:lstStyle/>
          <a:p>
            <a:pPr marL="0" indent="0">
              <a:spcBef>
                <a:spcPts val="0"/>
              </a:spcBef>
              <a:spcAft>
                <a:spcPts val="900"/>
              </a:spcAft>
              <a:buNone/>
            </a:pPr>
            <a:r>
              <a:rPr lang="en-US" b="0" dirty="0" smtClean="0"/>
              <a:t>If you have a question about TAP programming, </a:t>
            </a:r>
            <a:br>
              <a:rPr lang="en-US" b="0" dirty="0" smtClean="0"/>
            </a:br>
            <a:r>
              <a:rPr lang="en-US" b="0" dirty="0" smtClean="0"/>
              <a:t>please feel free to contact us at: </a:t>
            </a:r>
            <a:r>
              <a:rPr lang="en-US" b="0" u="sng" dirty="0" smtClean="0">
                <a:hlinkClick r:id="rId3"/>
              </a:rPr>
              <a:t>tap@aia.org</a:t>
            </a:r>
            <a:endParaRPr lang="en-US" b="0" u="sng" dirty="0" smtClean="0"/>
          </a:p>
          <a:p>
            <a:pPr marL="0" indent="0">
              <a:spcBef>
                <a:spcPts val="0"/>
              </a:spcBef>
              <a:spcAft>
                <a:spcPts val="900"/>
              </a:spcAft>
              <a:buNone/>
            </a:pPr>
            <a:endParaRPr lang="en-US" b="0" u="sng" dirty="0" smtClean="0"/>
          </a:p>
          <a:p>
            <a:pPr marL="0" indent="0">
              <a:spcBef>
                <a:spcPts val="0"/>
              </a:spcBef>
              <a:spcAft>
                <a:spcPts val="900"/>
              </a:spcAft>
              <a:buNone/>
            </a:pPr>
            <a:r>
              <a:rPr lang="en-US" b="0" dirty="0"/>
              <a:t>Contact with the 10,000+ members of TAP on the AIA KnowledgeNet</a:t>
            </a:r>
            <a:r>
              <a:rPr lang="en-US" b="0" dirty="0" smtClean="0"/>
              <a:t/>
            </a:r>
            <a:br>
              <a:rPr lang="en-US" b="0" dirty="0" smtClean="0"/>
            </a:br>
            <a:r>
              <a:rPr lang="en-US" b="0" u="sng" dirty="0" smtClean="0">
                <a:hlinkClick r:id="rId4"/>
              </a:rPr>
              <a:t>TAP Discussion Forum</a:t>
            </a:r>
            <a:endParaRPr lang="en-US" b="0" u="sng" dirty="0" smtClean="0"/>
          </a:p>
          <a:p>
            <a:pPr marL="0" indent="0">
              <a:spcBef>
                <a:spcPts val="0"/>
              </a:spcBef>
              <a:spcAft>
                <a:spcPts val="900"/>
              </a:spcAft>
              <a:buNone/>
            </a:pPr>
            <a:endParaRPr lang="en-US" b="0" dirty="0" smtClean="0"/>
          </a:p>
          <a:p>
            <a:pPr marL="0" indent="0">
              <a:spcBef>
                <a:spcPts val="0"/>
              </a:spcBef>
              <a:spcAft>
                <a:spcPts val="900"/>
              </a:spcAft>
              <a:buNone/>
            </a:pPr>
            <a:r>
              <a:rPr lang="en-US" b="0" dirty="0" smtClean="0">
                <a:latin typeface="Helvetica" pitchFamily="34" charset="0"/>
                <a:ea typeface="Calibri"/>
              </a:rPr>
              <a:t>Did </a:t>
            </a:r>
            <a:r>
              <a:rPr lang="en-US" b="0" dirty="0">
                <a:latin typeface="Helvetica" pitchFamily="34" charset="0"/>
                <a:ea typeface="Calibri"/>
              </a:rPr>
              <a:t>you know anyone can join AIA </a:t>
            </a:r>
            <a:r>
              <a:rPr lang="en-US" b="0" dirty="0" smtClean="0">
                <a:latin typeface="Helvetica" pitchFamily="34" charset="0"/>
                <a:ea typeface="Calibri"/>
              </a:rPr>
              <a:t>TAP </a:t>
            </a:r>
            <a:r>
              <a:rPr lang="en-US" b="0" dirty="0">
                <a:latin typeface="Helvetica" pitchFamily="34" charset="0"/>
                <a:ea typeface="Calibri"/>
              </a:rPr>
              <a:t>Knowledge Community for </a:t>
            </a:r>
            <a:r>
              <a:rPr lang="en-US" b="0" dirty="0" smtClean="0">
                <a:latin typeface="Helvetica" pitchFamily="34" charset="0"/>
                <a:ea typeface="Calibri"/>
              </a:rPr>
              <a:t>free? </a:t>
            </a:r>
            <a:r>
              <a:rPr lang="en-US" b="0" dirty="0" smtClean="0">
                <a:latin typeface="Helvetica" pitchFamily="34" charset="0"/>
                <a:ea typeface="Calibri"/>
                <a:hlinkClick r:id="rId5"/>
              </a:rPr>
              <a:t>Create an AIA.org </a:t>
            </a:r>
            <a:r>
              <a:rPr lang="en-US" b="0" u="sng" dirty="0" smtClean="0">
                <a:latin typeface="Helvetica" pitchFamily="34" charset="0"/>
                <a:ea typeface="Calibri"/>
                <a:hlinkClick r:id="rId5"/>
              </a:rPr>
              <a:t>account</a:t>
            </a:r>
            <a:r>
              <a:rPr lang="en-US" b="0" dirty="0" smtClean="0">
                <a:latin typeface="Helvetica" pitchFamily="34" charset="0"/>
                <a:ea typeface="Calibri"/>
                <a:hlinkClick r:id="rId5"/>
              </a:rPr>
              <a:t> </a:t>
            </a:r>
            <a:r>
              <a:rPr lang="en-US" b="0" dirty="0" smtClean="0">
                <a:latin typeface="Helvetica" pitchFamily="34" charset="0"/>
                <a:ea typeface="Calibri"/>
              </a:rPr>
              <a:t>and add TAP under “My Knowledge Communities” </a:t>
            </a:r>
            <a:endParaRPr lang="en-US" b="0" dirty="0" smtClean="0">
              <a:latin typeface="Helvetica" pitchFamily="34" charset="0"/>
            </a:endParaRPr>
          </a:p>
        </p:txBody>
      </p:sp>
    </p:spTree>
    <p:extLst>
      <p:ext uri="{BB962C8B-B14F-4D97-AF65-F5344CB8AC3E}">
        <p14:creationId xmlns:p14="http://schemas.microsoft.com/office/powerpoint/2010/main" val="8434995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1492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600200"/>
            <a:ext cx="7924800" cy="3247043"/>
          </a:xfrm>
          <a:prstGeom prst="rect">
            <a:avLst/>
          </a:prstGeom>
        </p:spPr>
        <p:txBody>
          <a:bodyPr wrap="square">
            <a:spAutoFit/>
          </a:bodyPr>
          <a:lstStyle/>
          <a:p>
            <a:pPr marL="457200" indent="-457200">
              <a:spcAft>
                <a:spcPts val="1800"/>
              </a:spcAft>
              <a:buFont typeface="+mj-lt"/>
              <a:buAutoNum type="arabicParenR"/>
            </a:pPr>
            <a:r>
              <a:rPr lang="en-US" sz="2000" dirty="0" smtClean="0">
                <a:solidFill>
                  <a:srgbClr val="000000"/>
                </a:solidFill>
                <a:latin typeface="Helvetica"/>
                <a:cs typeface="Helvetica"/>
              </a:rPr>
              <a:t>Be </a:t>
            </a:r>
            <a:r>
              <a:rPr lang="en-US" sz="2000" dirty="0">
                <a:solidFill>
                  <a:srgbClr val="000000"/>
                </a:solidFill>
                <a:latin typeface="Helvetica"/>
                <a:cs typeface="Helvetica"/>
              </a:rPr>
              <a:t>able to lead a discussion regarding computational design within your firm, “What is it?”.</a:t>
            </a:r>
          </a:p>
          <a:p>
            <a:pPr marL="457200" indent="-457200">
              <a:spcAft>
                <a:spcPts val="1800"/>
              </a:spcAft>
              <a:buFont typeface="+mj-lt"/>
              <a:buAutoNum type="arabicParenR"/>
            </a:pPr>
            <a:r>
              <a:rPr lang="en-US" sz="2000" dirty="0" smtClean="0">
                <a:solidFill>
                  <a:srgbClr val="000000"/>
                </a:solidFill>
                <a:latin typeface="Helvetica"/>
                <a:cs typeface="Helvetica"/>
              </a:rPr>
              <a:t>Be </a:t>
            </a:r>
            <a:r>
              <a:rPr lang="en-US" sz="2000" dirty="0">
                <a:solidFill>
                  <a:srgbClr val="000000"/>
                </a:solidFill>
                <a:latin typeface="Helvetica"/>
                <a:cs typeface="Helvetica"/>
              </a:rPr>
              <a:t>able to guide a project level discussion to consider using computational design, “How to get started?”.</a:t>
            </a:r>
          </a:p>
          <a:p>
            <a:pPr marL="457200" indent="-457200">
              <a:spcAft>
                <a:spcPts val="1800"/>
              </a:spcAft>
              <a:buFont typeface="+mj-lt"/>
              <a:buAutoNum type="arabicParenR"/>
            </a:pPr>
            <a:r>
              <a:rPr lang="en-US" sz="2000" dirty="0" smtClean="0">
                <a:solidFill>
                  <a:srgbClr val="000000"/>
                </a:solidFill>
                <a:latin typeface="Helvetica"/>
                <a:cs typeface="Helvetica"/>
              </a:rPr>
              <a:t>Be </a:t>
            </a:r>
            <a:r>
              <a:rPr lang="en-US" sz="2000" dirty="0">
                <a:solidFill>
                  <a:srgbClr val="000000"/>
                </a:solidFill>
                <a:latin typeface="Helvetica"/>
                <a:cs typeface="Helvetica"/>
              </a:rPr>
              <a:t>aware of available software technologies for computational design, “Available applications”.</a:t>
            </a:r>
          </a:p>
          <a:p>
            <a:pPr marL="457200" indent="-457200">
              <a:spcAft>
                <a:spcPts val="1800"/>
              </a:spcAft>
              <a:buFont typeface="+mj-lt"/>
              <a:buAutoNum type="arabicParenR"/>
            </a:pPr>
            <a:r>
              <a:rPr lang="en-US" sz="2000" dirty="0" smtClean="0">
                <a:solidFill>
                  <a:srgbClr val="000000"/>
                </a:solidFill>
                <a:latin typeface="Helvetica"/>
                <a:cs typeface="Helvetica"/>
              </a:rPr>
              <a:t>Be </a:t>
            </a:r>
            <a:r>
              <a:rPr lang="en-US" sz="2000" dirty="0">
                <a:solidFill>
                  <a:srgbClr val="000000"/>
                </a:solidFill>
                <a:latin typeface="Helvetica"/>
                <a:cs typeface="Helvetica"/>
              </a:rPr>
              <a:t>able to cite the benefits of computational design through acknowledgement of successful projects</a:t>
            </a:r>
          </a:p>
        </p:txBody>
      </p:sp>
      <p:sp>
        <p:nvSpPr>
          <p:cNvPr id="8" name="Text Placeholder 5"/>
          <p:cNvSpPr>
            <a:spLocks noGrp="1"/>
          </p:cNvSpPr>
          <p:nvPr>
            <p:ph type="body" sz="quarter" idx="11"/>
          </p:nvPr>
        </p:nvSpPr>
        <p:spPr>
          <a:xfrm>
            <a:off x="241788" y="762000"/>
            <a:ext cx="8661012" cy="457199"/>
          </a:xfrm>
        </p:spPr>
        <p:txBody>
          <a:bodyPr vert="horz" lIns="108000" tIns="0" rIns="0" bIns="46800" rtlCol="0">
            <a:noAutofit/>
          </a:bodyPr>
          <a:lstStyle/>
          <a:p>
            <a:r>
              <a:rPr lang="en-US" sz="3200" dirty="0" smtClean="0"/>
              <a:t>AIA Learning Objectives</a:t>
            </a:r>
            <a:endParaRPr lang="en-US" sz="32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600200"/>
            <a:ext cx="8001000" cy="2939266"/>
          </a:xfrm>
          <a:prstGeom prst="rect">
            <a:avLst/>
          </a:prstGeom>
        </p:spPr>
        <p:txBody>
          <a:bodyPr wrap="square">
            <a:spAutoFit/>
          </a:bodyPr>
          <a:lstStyle/>
          <a:p>
            <a:pPr>
              <a:spcAft>
                <a:spcPts val="1800"/>
              </a:spcAft>
            </a:pPr>
            <a:r>
              <a:rPr lang="en-US" sz="2000" dirty="0">
                <a:solidFill>
                  <a:srgbClr val="000000"/>
                </a:solidFill>
                <a:latin typeface="Helvetica"/>
                <a:cs typeface="Helvetica"/>
              </a:rPr>
              <a:t>Please use the Chat box in the </a:t>
            </a:r>
            <a:r>
              <a:rPr lang="en-US" sz="2000" dirty="0" err="1">
                <a:solidFill>
                  <a:srgbClr val="000000"/>
                </a:solidFill>
                <a:latin typeface="Helvetica"/>
                <a:cs typeface="Helvetica"/>
              </a:rPr>
              <a:t>GoToWebinar</a:t>
            </a:r>
            <a:r>
              <a:rPr lang="en-US" sz="2000" dirty="0">
                <a:solidFill>
                  <a:srgbClr val="000000"/>
                </a:solidFill>
                <a:latin typeface="Helvetica"/>
                <a:cs typeface="Helvetica"/>
              </a:rPr>
              <a:t> app </a:t>
            </a:r>
            <a:r>
              <a:rPr lang="en-US" sz="2000" dirty="0" smtClean="0">
                <a:solidFill>
                  <a:srgbClr val="000000"/>
                </a:solidFill>
                <a:latin typeface="Helvetica"/>
                <a:cs typeface="Helvetica"/>
              </a:rPr>
              <a:t>pane to </a:t>
            </a:r>
            <a:r>
              <a:rPr lang="en-US" sz="2000" dirty="0">
                <a:solidFill>
                  <a:srgbClr val="000000"/>
                </a:solidFill>
                <a:latin typeface="Helvetica"/>
                <a:cs typeface="Helvetica"/>
              </a:rPr>
              <a:t>submit a question</a:t>
            </a:r>
            <a:r>
              <a:rPr lang="en-US" sz="2000" dirty="0" smtClean="0">
                <a:solidFill>
                  <a:srgbClr val="000000"/>
                </a:solidFill>
                <a:latin typeface="Helvetica"/>
                <a:cs typeface="Helvetica"/>
              </a:rPr>
              <a:t>.</a:t>
            </a:r>
          </a:p>
          <a:p>
            <a:pPr>
              <a:spcAft>
                <a:spcPts val="1800"/>
              </a:spcAft>
            </a:pPr>
            <a:r>
              <a:rPr lang="en-US" sz="2000" dirty="0">
                <a:solidFill>
                  <a:srgbClr val="000000"/>
                </a:solidFill>
                <a:latin typeface="Helvetica"/>
                <a:cs typeface="Helvetica"/>
              </a:rPr>
              <a:t>Questions will be answered at the end of the webinar as time allows. When able, </a:t>
            </a:r>
            <a:r>
              <a:rPr lang="en-US" sz="2000" dirty="0" smtClean="0">
                <a:solidFill>
                  <a:srgbClr val="000000"/>
                </a:solidFill>
                <a:latin typeface="Helvetica"/>
                <a:cs typeface="Helvetica"/>
              </a:rPr>
              <a:t>all </a:t>
            </a:r>
            <a:r>
              <a:rPr lang="en-US" sz="2000" dirty="0">
                <a:solidFill>
                  <a:srgbClr val="000000"/>
                </a:solidFill>
                <a:latin typeface="Helvetica"/>
                <a:cs typeface="Helvetica"/>
              </a:rPr>
              <a:t>questions will be sent to the speakers for written response and published on </a:t>
            </a:r>
            <a:r>
              <a:rPr lang="en-US" sz="2000" dirty="0" smtClean="0">
                <a:solidFill>
                  <a:srgbClr val="000000"/>
                </a:solidFill>
                <a:latin typeface="Helvetica"/>
                <a:cs typeface="Helvetica"/>
              </a:rPr>
              <a:t>the </a:t>
            </a:r>
            <a:r>
              <a:rPr lang="en-US" sz="2000" dirty="0">
                <a:solidFill>
                  <a:srgbClr val="000000"/>
                </a:solidFill>
                <a:latin typeface="Helvetica"/>
                <a:cs typeface="Helvetica"/>
              </a:rPr>
              <a:t>TAP website. </a:t>
            </a:r>
          </a:p>
          <a:p>
            <a:pPr>
              <a:spcAft>
                <a:spcPts val="1800"/>
              </a:spcAft>
            </a:pPr>
            <a:endParaRPr lang="en-US" sz="2000" dirty="0">
              <a:solidFill>
                <a:srgbClr val="000000"/>
              </a:solidFill>
              <a:latin typeface="Helvetica"/>
              <a:cs typeface="Helvetica"/>
            </a:endParaRPr>
          </a:p>
          <a:p>
            <a:pPr>
              <a:spcAft>
                <a:spcPts val="1800"/>
              </a:spcAft>
            </a:pPr>
            <a:endParaRPr lang="en-US" sz="2000" dirty="0">
              <a:solidFill>
                <a:srgbClr val="000000"/>
              </a:solidFill>
              <a:latin typeface="Helvetica"/>
              <a:cs typeface="Helvetica"/>
            </a:endParaRPr>
          </a:p>
        </p:txBody>
      </p:sp>
      <p:sp>
        <p:nvSpPr>
          <p:cNvPr id="8" name="Text Placeholder 5"/>
          <p:cNvSpPr>
            <a:spLocks noGrp="1"/>
          </p:cNvSpPr>
          <p:nvPr>
            <p:ph type="body" sz="quarter" idx="11"/>
          </p:nvPr>
        </p:nvSpPr>
        <p:spPr>
          <a:xfrm>
            <a:off x="241788" y="762000"/>
            <a:ext cx="8661012" cy="457199"/>
          </a:xfrm>
        </p:spPr>
        <p:txBody>
          <a:bodyPr vert="horz" lIns="108000" tIns="0" rIns="0" bIns="46800" rtlCol="0">
            <a:noAutofit/>
          </a:bodyPr>
          <a:lstStyle/>
          <a:p>
            <a:r>
              <a:rPr lang="en-US" sz="3200" dirty="0" smtClean="0"/>
              <a:t>Got Questions?</a:t>
            </a:r>
            <a:endParaRPr lang="en-US" sz="3200" dirty="0"/>
          </a:p>
        </p:txBody>
      </p:sp>
    </p:spTree>
    <p:extLst>
      <p:ext uri="{BB962C8B-B14F-4D97-AF65-F5344CB8AC3E}">
        <p14:creationId xmlns:p14="http://schemas.microsoft.com/office/powerpoint/2010/main" val="7800519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80999" y="1600200"/>
            <a:ext cx="7696201" cy="3657600"/>
          </a:xfrm>
        </p:spPr>
        <p:txBody>
          <a:bodyPr anchor="t"/>
          <a:lstStyle/>
          <a:p>
            <a:pPr marL="0" indent="0">
              <a:lnSpc>
                <a:spcPts val="3000"/>
              </a:lnSpc>
              <a:spcBef>
                <a:spcPts val="0"/>
              </a:spcBef>
              <a:buNone/>
            </a:pPr>
            <a:r>
              <a:rPr lang="en-US" b="0" dirty="0"/>
              <a:t>T</a:t>
            </a:r>
            <a:r>
              <a:rPr lang="en-US" b="0" dirty="0" smtClean="0"/>
              <a:t>his presentation is protected by US and International Copyright laws. Reproduction, distribution, display, and use of the presentation without permission of the </a:t>
            </a:r>
            <a:r>
              <a:rPr lang="en-US" b="0" dirty="0" err="1" smtClean="0"/>
              <a:t>speaker(s</a:t>
            </a:r>
            <a:r>
              <a:rPr lang="en-US" b="0" dirty="0" smtClean="0"/>
              <a:t>) is prohibited.</a:t>
            </a:r>
            <a:endParaRPr lang="en-US" b="0" dirty="0"/>
          </a:p>
        </p:txBody>
      </p:sp>
      <p:sp>
        <p:nvSpPr>
          <p:cNvPr id="7" name="Text Placeholder 6"/>
          <p:cNvSpPr>
            <a:spLocks noGrp="1"/>
          </p:cNvSpPr>
          <p:nvPr>
            <p:ph type="body" sz="quarter" idx="11"/>
          </p:nvPr>
        </p:nvSpPr>
        <p:spPr/>
        <p:txBody>
          <a:bodyPr/>
          <a:lstStyle/>
          <a:p>
            <a:r>
              <a:rPr lang="en-US" sz="3200" dirty="0" smtClean="0"/>
              <a:t>Copyright Statement</a:t>
            </a:r>
            <a:endParaRPr lang="en-US" sz="32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Placeholder 6"/>
          <p:cNvSpPr>
            <a:spLocks noGrp="1"/>
          </p:cNvSpPr>
          <p:nvPr>
            <p:ph type="body" sz="quarter" idx="10"/>
          </p:nvPr>
        </p:nvSpPr>
        <p:spPr>
          <a:xfrm>
            <a:off x="381000" y="1600200"/>
            <a:ext cx="8521800" cy="5040000"/>
          </a:xfrm>
        </p:spPr>
        <p:txBody>
          <a:bodyPr/>
          <a:lstStyle/>
          <a:p>
            <a:pPr marL="0" lvl="0" indent="0" defTabSz="914400" fontAlgn="base">
              <a:spcBef>
                <a:spcPts val="0"/>
              </a:spcBef>
              <a:spcAft>
                <a:spcPts val="600"/>
              </a:spcAft>
              <a:buNone/>
              <a:defRPr/>
            </a:pPr>
            <a:r>
              <a:rPr lang="en-US" b="0" kern="0" dirty="0">
                <a:latin typeface="Helvetica" pitchFamily="34" charset="0"/>
                <a:ea typeface="ＭＳ Ｐゴシック" pitchFamily="22" charset="-128"/>
                <a:cs typeface="Helvetica" pitchFamily="34" charset="0"/>
              </a:rPr>
              <a:t>“AIA Knowledge” is a Registered Provider with The American Institute of Architects Continuing Education Systems (AIA/CES).  </a:t>
            </a:r>
            <a:r>
              <a:rPr lang="en-US" kern="0" dirty="0">
                <a:latin typeface="Helvetica" pitchFamily="34" charset="0"/>
                <a:ea typeface="ＭＳ Ｐゴシック" pitchFamily="22" charset="-128"/>
                <a:cs typeface="Helvetica" pitchFamily="34" charset="0"/>
              </a:rPr>
              <a:t>Credit(s) earned on completion of this program will be reported to AIA/CES for AIA members.  Certificates of Completion for both AIA members and non-AIA members are available upon request.</a:t>
            </a:r>
            <a:r>
              <a:rPr lang="en-US" b="0" kern="0" dirty="0">
                <a:latin typeface="Helvetica" pitchFamily="34" charset="0"/>
                <a:ea typeface="ＭＳ Ｐゴシック" pitchFamily="22" charset="-128"/>
                <a:cs typeface="Helvetica" pitchFamily="34" charset="0"/>
              </a:rPr>
              <a:t/>
            </a:r>
            <a:br>
              <a:rPr lang="en-US" b="0" kern="0" dirty="0">
                <a:latin typeface="Helvetica" pitchFamily="34" charset="0"/>
                <a:ea typeface="ＭＳ Ｐゴシック" pitchFamily="22" charset="-128"/>
                <a:cs typeface="Helvetica" pitchFamily="34" charset="0"/>
              </a:rPr>
            </a:br>
            <a:r>
              <a:rPr lang="en-US" b="0" kern="0" dirty="0">
                <a:latin typeface="Helvetica" pitchFamily="34" charset="0"/>
                <a:ea typeface="ＭＳ Ｐゴシック" pitchFamily="22" charset="-128"/>
                <a:cs typeface="Helvetica" pitchFamily="34" charset="0"/>
              </a:rPr>
              <a:t/>
            </a:r>
            <a:br>
              <a:rPr lang="en-US" b="0" kern="0" dirty="0">
                <a:latin typeface="Helvetica" pitchFamily="34" charset="0"/>
                <a:ea typeface="ＭＳ Ｐゴシック" pitchFamily="22" charset="-128"/>
                <a:cs typeface="Helvetica" pitchFamily="34" charset="0"/>
              </a:rPr>
            </a:br>
            <a:r>
              <a:rPr lang="en-US" b="0" kern="0" dirty="0">
                <a:latin typeface="Helvetica" pitchFamily="34" charset="0"/>
                <a:ea typeface="ＭＳ Ｐゴシック" pitchFamily="22" charset="-128"/>
                <a:cs typeface="Helvetica" pitchFamily="34" charset="0"/>
              </a:rPr>
              <a:t>This program is registered with AIA/CES for continuing professional education.  As such, it </a:t>
            </a:r>
            <a:r>
              <a:rPr lang="en-US" kern="0" dirty="0">
                <a:latin typeface="Helvetica" pitchFamily="34" charset="0"/>
                <a:ea typeface="ＭＳ Ｐゴシック" pitchFamily="22" charset="-128"/>
                <a:cs typeface="Helvetica" pitchFamily="34" charset="0"/>
              </a:rPr>
              <a:t>does not include content that may be deemed or construed to be an approval or endorsement by the AIA </a:t>
            </a:r>
            <a:r>
              <a:rPr lang="en-US" b="0" kern="0" dirty="0">
                <a:latin typeface="Helvetica" pitchFamily="34" charset="0"/>
                <a:ea typeface="ＭＳ Ｐゴシック" pitchFamily="22" charset="-128"/>
                <a:cs typeface="Helvetica" pitchFamily="34" charset="0"/>
              </a:rPr>
              <a:t>of any material of construction or any method or manner of handling, using, distributing, or dealing in any material or product</a:t>
            </a:r>
            <a:r>
              <a:rPr lang="en-US" b="0" kern="0" dirty="0" smtClean="0">
                <a:latin typeface="Helvetica" pitchFamily="34" charset="0"/>
                <a:ea typeface="ＭＳ Ｐゴシック" pitchFamily="22" charset="-128"/>
                <a:cs typeface="Helvetica" pitchFamily="34" charset="0"/>
              </a:rPr>
              <a:t>.</a:t>
            </a:r>
          </a:p>
          <a:p>
            <a:pPr marL="0" lvl="0" indent="0" defTabSz="914400" fontAlgn="base">
              <a:spcBef>
                <a:spcPts val="0"/>
              </a:spcBef>
              <a:spcAft>
                <a:spcPts val="600"/>
              </a:spcAft>
              <a:buNone/>
              <a:defRPr/>
            </a:pPr>
            <a:endParaRPr lang="en-US" b="0" kern="0" dirty="0">
              <a:latin typeface="Helvetica" pitchFamily="34" charset="0"/>
              <a:ea typeface="ＭＳ Ｐゴシック" pitchFamily="22" charset="-128"/>
              <a:cs typeface="Helvetica" pitchFamily="34" charset="0"/>
            </a:endParaRPr>
          </a:p>
          <a:p>
            <a:pPr marL="0" lvl="0" indent="0" defTabSz="914400" fontAlgn="base">
              <a:spcBef>
                <a:spcPts val="0"/>
              </a:spcBef>
              <a:spcAft>
                <a:spcPts val="600"/>
              </a:spcAft>
              <a:buNone/>
              <a:defRPr/>
            </a:pPr>
            <a:r>
              <a:rPr lang="en-US" b="0" kern="0" dirty="0">
                <a:latin typeface="Helvetica" pitchFamily="34" charset="0"/>
                <a:ea typeface="ＭＳ Ｐゴシック" pitchFamily="22" charset="-128"/>
                <a:cs typeface="Helvetica" pitchFamily="34" charset="0"/>
              </a:rPr>
              <a:t>Questions related to specific materials, methods, and services will be addressed at the conclusion of this presentation.</a:t>
            </a:r>
          </a:p>
        </p:txBody>
      </p:sp>
      <p:sp>
        <p:nvSpPr>
          <p:cNvPr id="6" name="Text Placeholder 5"/>
          <p:cNvSpPr>
            <a:spLocks noGrp="1"/>
          </p:cNvSpPr>
          <p:nvPr>
            <p:ph type="body" sz="quarter" idx="11"/>
          </p:nvPr>
        </p:nvSpPr>
        <p:spPr/>
        <p:txBody>
          <a:bodyPr vert="horz" lIns="108000" tIns="0" rIns="0" bIns="46800" rtlCol="0">
            <a:noAutofit/>
          </a:bodyPr>
          <a:lstStyle/>
          <a:p>
            <a:r>
              <a:rPr lang="en-US" sz="3200" dirty="0"/>
              <a:t>AIA/CES Compliance Statement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Placeholder 6"/>
          <p:cNvSpPr>
            <a:spLocks noGrp="1"/>
          </p:cNvSpPr>
          <p:nvPr>
            <p:ph type="body" sz="quarter" idx="10"/>
          </p:nvPr>
        </p:nvSpPr>
        <p:spPr>
          <a:xfrm>
            <a:off x="381000" y="866336"/>
            <a:ext cx="8305800" cy="5040000"/>
          </a:xfrm>
        </p:spPr>
        <p:txBody>
          <a:bodyPr/>
          <a:lstStyle/>
          <a:p>
            <a:pPr marL="0" indent="0">
              <a:spcAft>
                <a:spcPts val="2400"/>
              </a:spcAft>
              <a:buNone/>
            </a:pPr>
            <a:r>
              <a:rPr lang="en-US" b="0" dirty="0" smtClean="0"/>
              <a:t>				 </a:t>
            </a:r>
          </a:p>
          <a:p>
            <a:pPr marL="0" indent="0">
              <a:lnSpc>
                <a:spcPts val="3000"/>
              </a:lnSpc>
              <a:spcBef>
                <a:spcPts val="0"/>
              </a:spcBef>
              <a:buNone/>
            </a:pPr>
            <a:r>
              <a:rPr lang="en-US" b="0" dirty="0" smtClean="0"/>
              <a:t>				 All </a:t>
            </a:r>
            <a:r>
              <a:rPr lang="en-US" b="0" dirty="0"/>
              <a:t>attendees will be eligible to receive:</a:t>
            </a:r>
            <a:br>
              <a:rPr lang="en-US" b="0" dirty="0"/>
            </a:br>
            <a:r>
              <a:rPr lang="en-US" b="0" dirty="0" smtClean="0"/>
              <a:t>				</a:t>
            </a:r>
            <a:r>
              <a:rPr lang="en-US" dirty="0" smtClean="0"/>
              <a:t>1.0 </a:t>
            </a:r>
            <a:r>
              <a:rPr lang="en-US" dirty="0"/>
              <a:t>LU (AIA continuing education) </a:t>
            </a:r>
            <a:r>
              <a:rPr lang="en-US" b="0" dirty="0"/>
              <a:t>or </a:t>
            </a:r>
            <a:br>
              <a:rPr lang="en-US" b="0" dirty="0"/>
            </a:br>
            <a:r>
              <a:rPr lang="en-US" b="0" dirty="0" smtClean="0"/>
              <a:t>				1.0 Supplementary </a:t>
            </a:r>
            <a:r>
              <a:rPr lang="en-US" b="0" dirty="0"/>
              <a:t>Experience for Elective Hour (IDP</a:t>
            </a:r>
            <a:r>
              <a:rPr lang="en-US" b="0" dirty="0" smtClean="0"/>
              <a:t>)</a:t>
            </a:r>
          </a:p>
          <a:p>
            <a:pPr marL="0" indent="0">
              <a:lnSpc>
                <a:spcPts val="3000"/>
              </a:lnSpc>
              <a:spcBef>
                <a:spcPts val="0"/>
              </a:spcBef>
              <a:buNone/>
            </a:pPr>
            <a:endParaRPr lang="en-US" b="0" dirty="0"/>
          </a:p>
          <a:p>
            <a:pPr marL="0" indent="0">
              <a:spcAft>
                <a:spcPts val="2400"/>
              </a:spcAft>
              <a:buNone/>
            </a:pPr>
            <a:r>
              <a:rPr lang="en-US" b="0" dirty="0" smtClean="0"/>
              <a:t>All attendees at your site will submit for credit by completing the webinar survey/report form. The URL to the survey/form will be emailed to attendees/registrants at the end of the presentation. Certificates of Completion can be downloaded at the end of the survey.</a:t>
            </a:r>
          </a:p>
          <a:p>
            <a:pPr marL="0" indent="0">
              <a:spcAft>
                <a:spcPts val="2400"/>
              </a:spcAft>
              <a:buNone/>
            </a:pPr>
            <a:r>
              <a:rPr lang="en-US" b="0" dirty="0" smtClean="0"/>
              <a:t>Continuing education questions can be directed to </a:t>
            </a:r>
            <a:r>
              <a:rPr lang="en-US" b="0" dirty="0" smtClean="0">
                <a:hlinkClick r:id="rId3"/>
              </a:rPr>
              <a:t>tap@aia.org</a:t>
            </a:r>
            <a:r>
              <a:rPr lang="en-US" b="0" dirty="0" smtClean="0"/>
              <a:t>. </a:t>
            </a:r>
          </a:p>
        </p:txBody>
      </p:sp>
      <p:sp>
        <p:nvSpPr>
          <p:cNvPr id="6" name="Text Placeholder 5"/>
          <p:cNvSpPr>
            <a:spLocks noGrp="1"/>
          </p:cNvSpPr>
          <p:nvPr>
            <p:ph type="body" sz="quarter" idx="11"/>
          </p:nvPr>
        </p:nvSpPr>
        <p:spPr/>
        <p:txBody>
          <a:bodyPr vert="horz" lIns="108000" tIns="0" rIns="0" bIns="46800" rtlCol="0">
            <a:noAutofit/>
          </a:bodyPr>
          <a:lstStyle/>
          <a:p>
            <a:r>
              <a:rPr lang="en-US" sz="3200" dirty="0"/>
              <a:t>AIA/CES Reporting Details</a:t>
            </a:r>
          </a:p>
        </p:txBody>
      </p:sp>
      <p:pic>
        <p:nvPicPr>
          <p:cNvPr id="4" name="Picture 3"/>
          <p:cNvPicPr>
            <a:picLocks noChangeAspect="1"/>
          </p:cNvPicPr>
          <p:nvPr/>
        </p:nvPicPr>
        <p:blipFill>
          <a:blip r:embed="rId4" cstate="print"/>
          <a:stretch>
            <a:fillRect/>
          </a:stretch>
        </p:blipFill>
        <p:spPr>
          <a:xfrm>
            <a:off x="609600" y="1442621"/>
            <a:ext cx="1066800" cy="1086928"/>
          </a:xfrm>
          <a:prstGeom prst="rect">
            <a:avLst/>
          </a:prstGeom>
        </p:spPr>
      </p:pic>
    </p:spTree>
    <p:extLst>
      <p:ext uri="{BB962C8B-B14F-4D97-AF65-F5344CB8AC3E}">
        <p14:creationId xmlns:p14="http://schemas.microsoft.com/office/powerpoint/2010/main" val="39960180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vert="horz" lIns="108000" tIns="0" rIns="0" bIns="46800" rtlCol="0">
            <a:noAutofit/>
          </a:bodyPr>
          <a:lstStyle/>
          <a:p>
            <a:r>
              <a:rPr lang="en-US" sz="3200" dirty="0" smtClean="0"/>
              <a:t>Acknowledgements</a:t>
            </a:r>
            <a:endParaRPr lang="en-US" sz="3200" dirty="0"/>
          </a:p>
        </p:txBody>
      </p:sp>
      <p:pic>
        <p:nvPicPr>
          <p:cNvPr id="7" name="Content Placeholder 17" descr="bentley_logo.jpg"/>
          <p:cNvPicPr>
            <a:picLocks noChangeAspect="1"/>
          </p:cNvPicPr>
          <p:nvPr>
            <p:custDataLst>
              <p:tags r:id="rId1"/>
            </p:custDataLst>
          </p:nvPr>
        </p:nvPicPr>
        <p:blipFill>
          <a:blip r:embed="rId8"/>
          <a:srcRect/>
          <a:stretch>
            <a:fillRect/>
          </a:stretch>
        </p:blipFill>
        <p:spPr>
          <a:xfrm>
            <a:off x="4838700" y="4759263"/>
            <a:ext cx="2743200" cy="669499"/>
          </a:xfrm>
          <a:prstGeom prst="rect">
            <a:avLst/>
          </a:prstGeom>
        </p:spPr>
      </p:pic>
      <p:sp>
        <p:nvSpPr>
          <p:cNvPr id="8" name="Content Placeholder 9"/>
          <p:cNvSpPr txBox="1">
            <a:spLocks/>
          </p:cNvSpPr>
          <p:nvPr>
            <p:custDataLst>
              <p:tags r:id="rId2"/>
            </p:custDataLst>
          </p:nvPr>
        </p:nvSpPr>
        <p:spPr>
          <a:xfrm>
            <a:off x="500117" y="4153085"/>
            <a:ext cx="3870720" cy="533400"/>
          </a:xfrm>
          <a:prstGeom prst="rect">
            <a:avLst/>
          </a:prstGeom>
        </p:spPr>
        <p:txBody>
          <a:bodyPr/>
          <a:lstStyle>
            <a:lvl1pPr marL="270000" indent="-270000" algn="l" defTabSz="457200" rtl="0" eaLnBrk="1" latinLnBrk="0" hangingPunct="1">
              <a:spcBef>
                <a:spcPts val="600"/>
              </a:spcBef>
              <a:buFont typeface="Arial"/>
              <a:buChar char="•"/>
              <a:defRPr sz="2000" b="1" kern="1200">
                <a:solidFill>
                  <a:srgbClr val="000000"/>
                </a:solidFill>
                <a:latin typeface="Helvetica"/>
                <a:ea typeface="+mn-ea"/>
                <a:cs typeface="Helvetica"/>
              </a:defRPr>
            </a:lvl1pPr>
            <a:lvl2pPr marL="540000" indent="-270000" algn="l" defTabSz="457200" rtl="0" eaLnBrk="1" latinLnBrk="0" hangingPunct="1">
              <a:spcBef>
                <a:spcPts val="600"/>
              </a:spcBef>
              <a:buFont typeface="Arial"/>
              <a:buChar char="–"/>
              <a:defRPr sz="1800" kern="1200">
                <a:solidFill>
                  <a:srgbClr val="000000"/>
                </a:solidFill>
                <a:latin typeface="Helvetica"/>
                <a:ea typeface="+mn-ea"/>
                <a:cs typeface="Helvetica"/>
              </a:defRPr>
            </a:lvl2pPr>
            <a:lvl3pPr marL="810000" indent="-270000" algn="l" defTabSz="457200" rtl="0" eaLnBrk="1" latinLnBrk="0" hangingPunct="1">
              <a:spcBef>
                <a:spcPts val="600"/>
              </a:spcBef>
              <a:buFont typeface="Wingdings" charset="2"/>
              <a:buChar char="§"/>
              <a:defRPr sz="1800" kern="1200">
                <a:solidFill>
                  <a:srgbClr val="000000"/>
                </a:solidFill>
                <a:latin typeface="Helvetica"/>
                <a:ea typeface="+mn-ea"/>
                <a:cs typeface="Helvetica"/>
              </a:defRPr>
            </a:lvl3pPr>
            <a:lvl4pPr marL="1080000" indent="-270000" algn="l" defTabSz="457200" rtl="0" eaLnBrk="1" latinLnBrk="0" hangingPunct="1">
              <a:spcBef>
                <a:spcPts val="600"/>
              </a:spcBef>
              <a:buFont typeface="Wingdings" charset="2"/>
              <a:buChar char="✔"/>
              <a:defRPr sz="1800" b="0" i="1" kern="1200">
                <a:solidFill>
                  <a:srgbClr val="000000"/>
                </a:solidFill>
                <a:latin typeface="Helvetica"/>
                <a:ea typeface="+mn-ea"/>
                <a:cs typeface="Helvetica"/>
              </a:defRPr>
            </a:lvl4pPr>
            <a:lvl5pPr marL="1350000" indent="-270000" algn="l" defTabSz="457200" rtl="0" eaLnBrk="1" latinLnBrk="0" hangingPunct="1">
              <a:spcBef>
                <a:spcPts val="600"/>
              </a:spcBef>
              <a:buFont typeface="Arial"/>
              <a:buChar char="»"/>
              <a:defRPr sz="1800" i="1" kern="1200">
                <a:solidFill>
                  <a:srgbClr val="000000"/>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solidFill>
                  <a:srgbClr val="FF0000"/>
                </a:solidFill>
              </a:rPr>
              <a:t>Circle Member</a:t>
            </a:r>
            <a:endParaRPr lang="en-US" dirty="0">
              <a:solidFill>
                <a:srgbClr val="FF0000"/>
              </a:solidFill>
            </a:endParaRPr>
          </a:p>
        </p:txBody>
      </p:sp>
      <p:sp>
        <p:nvSpPr>
          <p:cNvPr id="10" name="Content Placeholder 6"/>
          <p:cNvSpPr txBox="1">
            <a:spLocks/>
          </p:cNvSpPr>
          <p:nvPr>
            <p:custDataLst>
              <p:tags r:id="rId3"/>
            </p:custDataLst>
          </p:nvPr>
        </p:nvSpPr>
        <p:spPr>
          <a:xfrm>
            <a:off x="415031" y="1600200"/>
            <a:ext cx="7911613" cy="914400"/>
          </a:xfrm>
          <a:prstGeom prst="rect">
            <a:avLst/>
          </a:prstGeom>
        </p:spPr>
        <p:txBody>
          <a:bodyPr vert="horz" lIns="0" tIns="0" rIns="0" bIns="46800" rtlCol="0">
            <a:noAutofit/>
          </a:bodyPr>
          <a:lstStyle/>
          <a:p>
            <a:pPr marR="0" lvl="0" algn="l" defTabSz="457200" rtl="0" eaLnBrk="1" fontAlgn="auto" latinLnBrk="0" hangingPunct="1">
              <a:lnSpc>
                <a:spcPct val="100000"/>
              </a:lnSpc>
              <a:spcBef>
                <a:spcPts val="600"/>
              </a:spcBef>
              <a:spcAft>
                <a:spcPts val="0"/>
              </a:spcAft>
              <a:buClrTx/>
              <a:buSzTx/>
              <a:buFont typeface="Arial"/>
              <a:buNone/>
              <a:tabLst/>
              <a:defRPr/>
            </a:pPr>
            <a:r>
              <a:rPr lang="en-US" sz="2000" dirty="0" smtClean="0">
                <a:solidFill>
                  <a:srgbClr val="000000"/>
                </a:solidFill>
                <a:latin typeface="Helvetica"/>
                <a:cs typeface="Helvetica"/>
              </a:rPr>
              <a:t>The AIA TAP Leadership would especially like to thank our sponsors who help make this possible:</a:t>
            </a:r>
            <a:endParaRPr kumimoji="0" lang="en-US" sz="2000" i="0" u="none" strike="noStrike" kern="1200" cap="none" spc="0" normalizeH="0" baseline="0" noProof="0" dirty="0">
              <a:ln>
                <a:noFill/>
              </a:ln>
              <a:solidFill>
                <a:srgbClr val="000000"/>
              </a:solidFill>
              <a:effectLst/>
              <a:uLnTx/>
              <a:uFillTx/>
              <a:latin typeface="Helvetica"/>
              <a:cs typeface="Helvetica"/>
            </a:endParaRPr>
          </a:p>
        </p:txBody>
      </p:sp>
      <p:sp>
        <p:nvSpPr>
          <p:cNvPr id="11" name="Content Placeholder 10"/>
          <p:cNvSpPr txBox="1">
            <a:spLocks/>
          </p:cNvSpPr>
          <p:nvPr>
            <p:custDataLst>
              <p:tags r:id="rId4"/>
            </p:custDataLst>
          </p:nvPr>
        </p:nvSpPr>
        <p:spPr>
          <a:xfrm>
            <a:off x="4914900" y="4153085"/>
            <a:ext cx="3276600" cy="533400"/>
          </a:xfrm>
          <a:prstGeom prst="rect">
            <a:avLst/>
          </a:prstGeom>
        </p:spPr>
        <p:txBody>
          <a:bodyPr vert="horz" lIns="0" tIns="0" rIns="0" bIns="46800" rtlCol="0">
            <a:noAutofit/>
          </a:bodyPr>
          <a:lstStyle/>
          <a:p>
            <a:pPr marL="270000" marR="0" lvl="0" indent="-270000" algn="l" defTabSz="457200" rtl="0" eaLnBrk="1" fontAlgn="auto" latinLnBrk="0" hangingPunct="1">
              <a:lnSpc>
                <a:spcPct val="100000"/>
              </a:lnSpc>
              <a:spcBef>
                <a:spcPts val="600"/>
              </a:spcBef>
              <a:spcAft>
                <a:spcPts val="0"/>
              </a:spcAft>
              <a:buClrTx/>
              <a:buSzTx/>
              <a:buFont typeface="Arial"/>
              <a:buNone/>
              <a:tabLst/>
              <a:defRPr/>
            </a:pPr>
            <a:r>
              <a:rPr kumimoji="0" lang="en-US" sz="2000" b="1" i="0" u="none" strike="noStrike" kern="1200" cap="none" spc="0" normalizeH="0" baseline="0" noProof="0" dirty="0" smtClean="0">
                <a:ln>
                  <a:noFill/>
                </a:ln>
                <a:solidFill>
                  <a:srgbClr val="FF0000"/>
                </a:solidFill>
                <a:effectLst/>
                <a:uLnTx/>
                <a:uFillTx/>
                <a:latin typeface="Helvetica"/>
                <a:ea typeface="+mn-ea"/>
                <a:cs typeface="Helvetica"/>
              </a:rPr>
              <a:t>Benefactors</a:t>
            </a:r>
            <a:endParaRPr kumimoji="0" lang="en-US" sz="2000" b="1" i="0" u="none" strike="noStrike" kern="1200" cap="none" spc="0" normalizeH="0" baseline="0" noProof="0" dirty="0">
              <a:ln>
                <a:noFill/>
              </a:ln>
              <a:solidFill>
                <a:srgbClr val="FF0000"/>
              </a:solidFill>
              <a:effectLst/>
              <a:uLnTx/>
              <a:uFillTx/>
              <a:latin typeface="Helvetica"/>
              <a:ea typeface="+mn-ea"/>
              <a:cs typeface="Helvetica"/>
            </a:endParaRPr>
          </a:p>
        </p:txBody>
      </p:sp>
      <p:pic>
        <p:nvPicPr>
          <p:cNvPr id="12" name="Picture 2" descr="ARCOM">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9082" y="4686485"/>
            <a:ext cx="2638424" cy="81505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0732" y="3186907"/>
            <a:ext cx="2566774" cy="775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Content Placeholder 10"/>
          <p:cNvSpPr txBox="1">
            <a:spLocks/>
          </p:cNvSpPr>
          <p:nvPr>
            <p:custDataLst>
              <p:tags r:id="rId5"/>
            </p:custDataLst>
          </p:nvPr>
        </p:nvSpPr>
        <p:spPr>
          <a:xfrm>
            <a:off x="500117" y="2667000"/>
            <a:ext cx="3276600" cy="533400"/>
          </a:xfrm>
          <a:prstGeom prst="rect">
            <a:avLst/>
          </a:prstGeom>
        </p:spPr>
        <p:txBody>
          <a:bodyPr vert="horz" lIns="0" tIns="0" rIns="0" bIns="46800" rtlCol="0">
            <a:noAutofit/>
          </a:bodyPr>
          <a:lstStyle/>
          <a:p>
            <a:pPr marL="270000" marR="0" lvl="0" indent="-270000" algn="l" defTabSz="457200" rtl="0" eaLnBrk="1" fontAlgn="auto" latinLnBrk="0" hangingPunct="1">
              <a:lnSpc>
                <a:spcPct val="100000"/>
              </a:lnSpc>
              <a:spcBef>
                <a:spcPts val="600"/>
              </a:spcBef>
              <a:spcAft>
                <a:spcPts val="0"/>
              </a:spcAft>
              <a:buClrTx/>
              <a:buSzTx/>
              <a:buFont typeface="Arial"/>
              <a:buNone/>
              <a:tabLst/>
              <a:defRPr/>
            </a:pPr>
            <a:r>
              <a:rPr kumimoji="0" lang="en-US" sz="2000" b="1" i="0" u="none" strike="noStrike" kern="1200" cap="none" spc="0" normalizeH="0" baseline="0" noProof="0" dirty="0" smtClean="0">
                <a:ln>
                  <a:noFill/>
                </a:ln>
                <a:solidFill>
                  <a:srgbClr val="FF0000"/>
                </a:solidFill>
                <a:effectLst/>
                <a:uLnTx/>
                <a:uFillTx/>
                <a:latin typeface="Helvetica"/>
                <a:ea typeface="+mn-ea"/>
                <a:cs typeface="Helvetica"/>
              </a:rPr>
              <a:t>Premier Leadership</a:t>
            </a:r>
            <a:endParaRPr kumimoji="0" lang="en-US" sz="2000" b="1" i="0" u="none" strike="noStrike" kern="1200" cap="none" spc="0" normalizeH="0" baseline="0" noProof="0" dirty="0">
              <a:ln>
                <a:noFill/>
              </a:ln>
              <a:solidFill>
                <a:srgbClr val="FF0000"/>
              </a:solidFill>
              <a:effectLst/>
              <a:uLnTx/>
              <a:uFillTx/>
              <a:latin typeface="Helvetica"/>
              <a:ea typeface="+mn-ea"/>
              <a:cs typeface="Helvetica"/>
            </a:endParaRPr>
          </a:p>
        </p:txBody>
      </p:sp>
      <p:pic>
        <p:nvPicPr>
          <p:cNvPr id="1028"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38700" y="5634798"/>
            <a:ext cx="230505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9692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673612" cy="960439"/>
          </a:xfrm>
        </p:spPr>
        <p:txBody>
          <a:bodyPr anchor="t">
            <a:normAutofit/>
          </a:bodyPr>
          <a:lstStyle/>
          <a:p>
            <a:r>
              <a:rPr lang="en-US" sz="4400" dirty="0" smtClean="0">
                <a:solidFill>
                  <a:schemeClr val="bg1">
                    <a:lumMod val="50000"/>
                  </a:schemeClr>
                </a:solidFill>
              </a:rPr>
              <a:t>Today’s Speakers</a:t>
            </a:r>
            <a:endParaRPr lang="en-US" sz="4400" dirty="0">
              <a:solidFill>
                <a:schemeClr val="bg1">
                  <a:lumMod val="50000"/>
                </a:schemeClr>
              </a:solidFill>
            </a:endParaRPr>
          </a:p>
        </p:txBody>
      </p:sp>
      <p:grpSp>
        <p:nvGrpSpPr>
          <p:cNvPr id="4" name="Group 3"/>
          <p:cNvGrpSpPr/>
          <p:nvPr/>
        </p:nvGrpSpPr>
        <p:grpSpPr>
          <a:xfrm>
            <a:off x="432303" y="1847251"/>
            <a:ext cx="2539497" cy="4007810"/>
            <a:chOff x="432303" y="1847251"/>
            <a:chExt cx="2539497" cy="4007810"/>
          </a:xfrm>
        </p:grpSpPr>
        <p:pic>
          <p:nvPicPr>
            <p:cNvPr id="2050"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66000"/>
                      </a14:imgEffect>
                      <a14:imgEffect>
                        <a14:brightnessContrast bright="-20000" contrast="37000"/>
                      </a14:imgEffect>
                    </a14:imgLayer>
                  </a14:imgProps>
                </a:ext>
                <a:ext uri="{28A0092B-C50C-407E-A947-70E740481C1C}">
                  <a14:useLocalDpi xmlns:a14="http://schemas.microsoft.com/office/drawing/2010/main" val="0"/>
                </a:ext>
              </a:extLst>
            </a:blip>
            <a:srcRect l="29973" t="6807" r="29973" b="48321"/>
            <a:stretch/>
          </p:blipFill>
          <p:spPr bwMode="auto">
            <a:xfrm>
              <a:off x="432303" y="1847251"/>
              <a:ext cx="2421405" cy="27127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Rectangle 5"/>
            <p:cNvSpPr/>
            <p:nvPr/>
          </p:nvSpPr>
          <p:spPr>
            <a:xfrm>
              <a:off x="432303" y="5024064"/>
              <a:ext cx="2539497" cy="830997"/>
            </a:xfrm>
            <a:prstGeom prst="rect">
              <a:avLst/>
            </a:prstGeom>
          </p:spPr>
          <p:txBody>
            <a:bodyPr wrap="square">
              <a:spAutoFit/>
            </a:bodyPr>
            <a:lstStyle/>
            <a:p>
              <a:r>
                <a:rPr lang="en-US" sz="1600" dirty="0" smtClean="0">
                  <a:latin typeface="Helvetica" pitchFamily="34" charset="0"/>
                  <a:cs typeface="Helvetica" pitchFamily="34" charset="0"/>
                </a:rPr>
                <a:t>Nathan Miller</a:t>
              </a:r>
            </a:p>
            <a:p>
              <a:r>
                <a:rPr lang="en-US" sz="1600" dirty="0" smtClean="0">
                  <a:latin typeface="Helvetica" pitchFamily="34" charset="0"/>
                  <a:cs typeface="Helvetica" pitchFamily="34" charset="0"/>
                </a:rPr>
                <a:t>Associate Partner</a:t>
              </a:r>
            </a:p>
            <a:p>
              <a:r>
                <a:rPr lang="en-US" sz="1600" dirty="0" smtClean="0">
                  <a:latin typeface="Helvetica" pitchFamily="34" charset="0"/>
                  <a:cs typeface="Helvetica" pitchFamily="34" charset="0"/>
                </a:rPr>
                <a:t>CASE</a:t>
              </a:r>
            </a:p>
          </p:txBody>
        </p:sp>
      </p:grpSp>
      <p:grpSp>
        <p:nvGrpSpPr>
          <p:cNvPr id="3" name="Group 2"/>
          <p:cNvGrpSpPr/>
          <p:nvPr/>
        </p:nvGrpSpPr>
        <p:grpSpPr>
          <a:xfrm>
            <a:off x="3505200" y="1847251"/>
            <a:ext cx="3276600" cy="4254031"/>
            <a:chOff x="3276599" y="1847251"/>
            <a:chExt cx="3549650" cy="4254031"/>
          </a:xfrm>
        </p:grpSpPr>
        <p:pic>
          <p:nvPicPr>
            <p:cNvPr id="205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1731"/>
            <a:stretch/>
          </p:blipFill>
          <p:spPr bwMode="auto">
            <a:xfrm>
              <a:off x="3276599" y="1847251"/>
              <a:ext cx="2421405"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1" name="Rectangle 10"/>
            <p:cNvSpPr/>
            <p:nvPr/>
          </p:nvSpPr>
          <p:spPr>
            <a:xfrm>
              <a:off x="3276599" y="5024064"/>
              <a:ext cx="3549650" cy="1077218"/>
            </a:xfrm>
            <a:prstGeom prst="rect">
              <a:avLst/>
            </a:prstGeom>
          </p:spPr>
          <p:txBody>
            <a:bodyPr wrap="square">
              <a:spAutoFit/>
            </a:bodyPr>
            <a:lstStyle/>
            <a:p>
              <a:r>
                <a:rPr lang="en-US" sz="1600" dirty="0" smtClean="0">
                  <a:latin typeface="Helvetica" pitchFamily="34" charset="0"/>
                  <a:cs typeface="Helvetica" pitchFamily="34" charset="0"/>
                </a:rPr>
                <a:t>Sean Burke</a:t>
              </a:r>
            </a:p>
            <a:p>
              <a:r>
                <a:rPr lang="en-US" sz="1600" dirty="0" smtClean="0">
                  <a:latin typeface="Helvetica" pitchFamily="34" charset="0"/>
                  <a:cs typeface="Helvetica" pitchFamily="34" charset="0"/>
                </a:rPr>
                <a:t>Associate</a:t>
              </a:r>
            </a:p>
            <a:p>
              <a:r>
                <a:rPr lang="en-US" sz="1600" dirty="0" smtClean="0">
                  <a:latin typeface="Helvetica" pitchFamily="34" charset="0"/>
                  <a:cs typeface="Helvetica" pitchFamily="34" charset="0"/>
                </a:rPr>
                <a:t>Design </a:t>
              </a:r>
              <a:r>
                <a:rPr lang="en-US" sz="1600" dirty="0">
                  <a:latin typeface="Helvetica" pitchFamily="34" charset="0"/>
                  <a:cs typeface="Helvetica" pitchFamily="34" charset="0"/>
                </a:rPr>
                <a:t>Technology </a:t>
              </a:r>
              <a:r>
                <a:rPr lang="en-US" sz="1600" dirty="0" smtClean="0">
                  <a:latin typeface="Helvetica" pitchFamily="34" charset="0"/>
                  <a:cs typeface="Helvetica" pitchFamily="34" charset="0"/>
                </a:rPr>
                <a:t>Manager</a:t>
              </a:r>
            </a:p>
            <a:p>
              <a:r>
                <a:rPr lang="en-US" sz="1600" dirty="0" smtClean="0">
                  <a:latin typeface="Helvetica" pitchFamily="34" charset="0"/>
                  <a:cs typeface="Helvetica" pitchFamily="34" charset="0"/>
                </a:rPr>
                <a:t>NBBJ</a:t>
              </a:r>
              <a:endParaRPr lang="en-US" sz="1600" dirty="0">
                <a:latin typeface="Helvetica" pitchFamily="34" charset="0"/>
                <a:cs typeface="Helvetica" pitchFamily="34" charset="0"/>
              </a:endParaRPr>
            </a:p>
          </p:txBody>
        </p:sp>
      </p:grpSp>
      <p:grpSp>
        <p:nvGrpSpPr>
          <p:cNvPr id="5" name="Group 4"/>
          <p:cNvGrpSpPr/>
          <p:nvPr/>
        </p:nvGrpSpPr>
        <p:grpSpPr>
          <a:xfrm>
            <a:off x="6400800" y="1848014"/>
            <a:ext cx="3505200" cy="4253268"/>
            <a:chOff x="6400800" y="1848014"/>
            <a:chExt cx="3505200" cy="4253268"/>
          </a:xfrm>
        </p:grpSpPr>
        <p:sp>
          <p:nvSpPr>
            <p:cNvPr id="12" name="Rectangle 11"/>
            <p:cNvSpPr/>
            <p:nvPr/>
          </p:nvSpPr>
          <p:spPr>
            <a:xfrm>
              <a:off x="6400800" y="5024064"/>
              <a:ext cx="3505200" cy="1077218"/>
            </a:xfrm>
            <a:prstGeom prst="rect">
              <a:avLst/>
            </a:prstGeom>
          </p:spPr>
          <p:txBody>
            <a:bodyPr wrap="square">
              <a:spAutoFit/>
            </a:bodyPr>
            <a:lstStyle/>
            <a:p>
              <a:r>
                <a:rPr lang="en-US" sz="1600" dirty="0">
                  <a:latin typeface="Helvetica" pitchFamily="34" charset="0"/>
                  <a:cs typeface="Helvetica" pitchFamily="34" charset="0"/>
                </a:rPr>
                <a:t>Robert </a:t>
              </a:r>
              <a:r>
                <a:rPr lang="en-US" sz="1600" dirty="0" err="1" smtClean="0">
                  <a:latin typeface="Helvetica" pitchFamily="34" charset="0"/>
                  <a:cs typeface="Helvetica" pitchFamily="34" charset="0"/>
                </a:rPr>
                <a:t>Cervellione</a:t>
              </a:r>
              <a:endParaRPr lang="en-US" sz="1600" dirty="0" smtClean="0">
                <a:latin typeface="Helvetica" pitchFamily="34" charset="0"/>
                <a:cs typeface="Helvetica" pitchFamily="34" charset="0"/>
              </a:endParaRPr>
            </a:p>
            <a:p>
              <a:r>
                <a:rPr lang="en-US" sz="1600" dirty="0" smtClean="0">
                  <a:latin typeface="Helvetica" pitchFamily="34" charset="0"/>
                  <a:cs typeface="Helvetica" pitchFamily="34" charset="0"/>
                </a:rPr>
                <a:t>Principal</a:t>
              </a:r>
            </a:p>
            <a:p>
              <a:r>
                <a:rPr lang="en-US" sz="1600" dirty="0" smtClean="0">
                  <a:latin typeface="Helvetica" pitchFamily="34" charset="0"/>
                  <a:cs typeface="Helvetica" pitchFamily="34" charset="0"/>
                </a:rPr>
                <a:t>CERVER </a:t>
              </a:r>
              <a:r>
                <a:rPr lang="en-US" sz="1600" dirty="0">
                  <a:latin typeface="Helvetica" pitchFamily="34" charset="0"/>
                  <a:cs typeface="Helvetica" pitchFamily="34" charset="0"/>
                </a:rPr>
                <a:t>Design </a:t>
              </a:r>
              <a:r>
                <a:rPr lang="en-US" sz="1600" dirty="0" smtClean="0">
                  <a:latin typeface="Helvetica" pitchFamily="34" charset="0"/>
                  <a:cs typeface="Helvetica" pitchFamily="34" charset="0"/>
                </a:rPr>
                <a:t>Studio</a:t>
              </a:r>
            </a:p>
            <a:p>
              <a:r>
                <a:rPr lang="en-US" sz="1600" dirty="0" smtClean="0">
                  <a:latin typeface="Helvetica" pitchFamily="34" charset="0"/>
                  <a:cs typeface="Helvetica" pitchFamily="34" charset="0"/>
                </a:rPr>
                <a:t> </a:t>
              </a:r>
              <a:endParaRPr lang="en-US" sz="1600" dirty="0">
                <a:latin typeface="Helvetica" pitchFamily="34" charset="0"/>
                <a:cs typeface="Helvetica" pitchFamily="34" charset="0"/>
              </a:endParaRPr>
            </a:p>
          </p:txBody>
        </p:sp>
        <p:pic>
          <p:nvPicPr>
            <p:cNvPr id="102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9381" r="9381" b="8056"/>
            <a:stretch/>
          </p:blipFill>
          <p:spPr bwMode="auto">
            <a:xfrm>
              <a:off x="6400800" y="1848014"/>
              <a:ext cx="2423160" cy="27424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grpSp>
    </p:spTree>
    <p:extLst>
      <p:ext uri="{BB962C8B-B14F-4D97-AF65-F5344CB8AC3E}">
        <p14:creationId xmlns:p14="http://schemas.microsoft.com/office/powerpoint/2010/main" val="759800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line imag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4219" y="1981200"/>
            <a:ext cx="5154613" cy="3470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762000"/>
            <a:ext cx="8673612" cy="960439"/>
          </a:xfrm>
        </p:spPr>
        <p:txBody>
          <a:bodyPr anchor="t">
            <a:normAutofit/>
          </a:bodyPr>
          <a:lstStyle/>
          <a:p>
            <a:r>
              <a:rPr lang="en-US" sz="4400" dirty="0" smtClean="0">
                <a:solidFill>
                  <a:schemeClr val="bg1">
                    <a:lumMod val="50000"/>
                  </a:schemeClr>
                </a:solidFill>
              </a:rPr>
              <a:t>Nathan Miller</a:t>
            </a:r>
            <a:endParaRPr lang="en-US" sz="4400" dirty="0">
              <a:solidFill>
                <a:schemeClr val="bg1">
                  <a:lumMod val="50000"/>
                </a:schemeClr>
              </a:solidFill>
            </a:endParaRPr>
          </a:p>
        </p:txBody>
      </p:sp>
      <p:grpSp>
        <p:nvGrpSpPr>
          <p:cNvPr id="4" name="Group 3"/>
          <p:cNvGrpSpPr/>
          <p:nvPr/>
        </p:nvGrpSpPr>
        <p:grpSpPr>
          <a:xfrm>
            <a:off x="432303" y="1847251"/>
            <a:ext cx="2539497" cy="4007810"/>
            <a:chOff x="432303" y="1847251"/>
            <a:chExt cx="2539497" cy="4007810"/>
          </a:xfrm>
        </p:grpSpPr>
        <p:pic>
          <p:nvPicPr>
            <p:cNvPr id="2050"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66000"/>
                      </a14:imgEffect>
                      <a14:imgEffect>
                        <a14:brightnessContrast bright="-20000" contrast="37000"/>
                      </a14:imgEffect>
                    </a14:imgLayer>
                  </a14:imgProps>
                </a:ext>
                <a:ext uri="{28A0092B-C50C-407E-A947-70E740481C1C}">
                  <a14:useLocalDpi xmlns:a14="http://schemas.microsoft.com/office/drawing/2010/main" val="0"/>
                </a:ext>
              </a:extLst>
            </a:blip>
            <a:srcRect l="29973" t="6807" r="29973" b="48321"/>
            <a:stretch/>
          </p:blipFill>
          <p:spPr bwMode="auto">
            <a:xfrm>
              <a:off x="432303" y="1847251"/>
              <a:ext cx="2421405" cy="27127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Rectangle 5"/>
            <p:cNvSpPr/>
            <p:nvPr/>
          </p:nvSpPr>
          <p:spPr>
            <a:xfrm>
              <a:off x="432303" y="5024064"/>
              <a:ext cx="2539497" cy="830997"/>
            </a:xfrm>
            <a:prstGeom prst="rect">
              <a:avLst/>
            </a:prstGeom>
          </p:spPr>
          <p:txBody>
            <a:bodyPr wrap="square">
              <a:spAutoFit/>
            </a:bodyPr>
            <a:lstStyle/>
            <a:p>
              <a:r>
                <a:rPr lang="en-US" sz="1600" dirty="0" smtClean="0">
                  <a:latin typeface="Helvetica" pitchFamily="34" charset="0"/>
                  <a:cs typeface="Helvetica" pitchFamily="34" charset="0"/>
                </a:rPr>
                <a:t>Nathan Miller</a:t>
              </a:r>
            </a:p>
            <a:p>
              <a:r>
                <a:rPr lang="en-US" sz="1600" dirty="0" smtClean="0">
                  <a:latin typeface="Helvetica" pitchFamily="34" charset="0"/>
                  <a:cs typeface="Helvetica" pitchFamily="34" charset="0"/>
                </a:rPr>
                <a:t>Associate Partner</a:t>
              </a:r>
            </a:p>
            <a:p>
              <a:r>
                <a:rPr lang="en-US" sz="1600" dirty="0" smtClean="0">
                  <a:latin typeface="Helvetica" pitchFamily="34" charset="0"/>
                  <a:cs typeface="Helvetica" pitchFamily="34" charset="0"/>
                </a:rPr>
                <a:t>CASE</a:t>
              </a:r>
            </a:p>
          </p:txBody>
        </p:sp>
      </p:grpSp>
    </p:spTree>
    <p:extLst>
      <p:ext uri="{BB962C8B-B14F-4D97-AF65-F5344CB8AC3E}">
        <p14:creationId xmlns:p14="http://schemas.microsoft.com/office/powerpoint/2010/main" val="11892615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e6FJn0AMLLOhoSJneorFxJ"/>
</p:tagLst>
</file>

<file path=ppt/tags/tag2.xml><?xml version="1.0" encoding="utf-8"?>
<p:tagLst xmlns:a="http://schemas.openxmlformats.org/drawingml/2006/main" xmlns:r="http://schemas.openxmlformats.org/officeDocument/2006/relationships" xmlns:p="http://schemas.openxmlformats.org/presentationml/2006/main">
  <p:tag name="DVSHAPEID" val="iSXOK2hReZ4Tw3B7Dzw2g0"/>
</p:tagLst>
</file>

<file path=ppt/tags/tag3.xml><?xml version="1.0" encoding="utf-8"?>
<p:tagLst xmlns:a="http://schemas.openxmlformats.org/drawingml/2006/main" xmlns:r="http://schemas.openxmlformats.org/officeDocument/2006/relationships" xmlns:p="http://schemas.openxmlformats.org/presentationml/2006/main">
  <p:tag name="DVSHAPEID" val="e6DTF4o1MlK4swWwE3TvWX"/>
</p:tagLst>
</file>

<file path=ppt/tags/tag4.xml><?xml version="1.0" encoding="utf-8"?>
<p:tagLst xmlns:a="http://schemas.openxmlformats.org/drawingml/2006/main" xmlns:r="http://schemas.openxmlformats.org/officeDocument/2006/relationships" xmlns:p="http://schemas.openxmlformats.org/presentationml/2006/main">
  <p:tag name="DVSHAPEID" val="LiJTSnNSwdhvOMLyfxuTwP"/>
</p:tagLst>
</file>

<file path=ppt/tags/tag5.xml><?xml version="1.0" encoding="utf-8"?>
<p:tagLst xmlns:a="http://schemas.openxmlformats.org/drawingml/2006/main" xmlns:r="http://schemas.openxmlformats.org/officeDocument/2006/relationships" xmlns:p="http://schemas.openxmlformats.org/presentationml/2006/main">
  <p:tag name="DVSHAPEID" val="LiJTSnNSwdhvOMLyfxuTwP"/>
</p:tagLst>
</file>

<file path=ppt/theme/theme1.xml><?xml version="1.0" encoding="utf-8"?>
<a:theme xmlns:a="http://schemas.openxmlformats.org/drawingml/2006/main" name="AIA_TAP_2012template">
  <a:themeElements>
    <a:clrScheme name="AIA TAP 2011">
      <a:dk1>
        <a:srgbClr val="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66CC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AIATAP2011-slide_template.potx</Template>
  <TotalTime>1707</TotalTime>
  <Words>1237</Words>
  <Application>Microsoft Office PowerPoint</Application>
  <PresentationFormat>On-screen Show (4:3)</PresentationFormat>
  <Paragraphs>170</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AIA_TAP_2012template</vt:lpstr>
      <vt:lpstr>Computational Design In Search of Design Excellence</vt:lpstr>
      <vt:lpstr>PowerPoint Presentation</vt:lpstr>
      <vt:lpstr>PowerPoint Presentation</vt:lpstr>
      <vt:lpstr>PowerPoint Presentation</vt:lpstr>
      <vt:lpstr>PowerPoint Presentation</vt:lpstr>
      <vt:lpstr>PowerPoint Presentation</vt:lpstr>
      <vt:lpstr>PowerPoint Presentation</vt:lpstr>
      <vt:lpstr>Today’s Speakers</vt:lpstr>
      <vt:lpstr>Nathan Miller</vt:lpstr>
      <vt:lpstr>Sean Burke</vt:lpstr>
      <vt:lpstr>Robert Cervellione</vt:lpstr>
      <vt:lpstr>PowerPoint Presentation</vt:lpstr>
      <vt:lpstr>Q&amp;A</vt:lpstr>
      <vt:lpstr>PowerPoint Presentation</vt:lpstr>
      <vt:lpstr>PowerPoint Presentation</vt:lpstr>
      <vt:lpstr>PowerPoint Presentation</vt:lpstr>
    </vt:vector>
  </TitlesOfParts>
  <Company>AIA TAP</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AIA TAP Web Intro slides</dc:title>
  <dc:creator>Jeffrey W. Ouellette</dc:creator>
  <cp:lastModifiedBy>andy.smith</cp:lastModifiedBy>
  <cp:revision>98</cp:revision>
  <cp:lastPrinted>2013-02-19T17:32:42Z</cp:lastPrinted>
  <dcterms:created xsi:type="dcterms:W3CDTF">2013-01-17T21:21:26Z</dcterms:created>
  <dcterms:modified xsi:type="dcterms:W3CDTF">2013-11-11T15:17:54Z</dcterms:modified>
</cp:coreProperties>
</file>