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4" r:id="rId3"/>
    <p:sldMasterId id="2147483851" r:id="rId4"/>
    <p:sldMasterId id="2147483917" r:id="rId5"/>
  </p:sldMasterIdLst>
  <p:notesMasterIdLst>
    <p:notesMasterId r:id="rId45"/>
  </p:notesMasterIdLst>
  <p:sldIdLst>
    <p:sldId id="862" r:id="rId6"/>
    <p:sldId id="745" r:id="rId7"/>
    <p:sldId id="746" r:id="rId8"/>
    <p:sldId id="692" r:id="rId9"/>
    <p:sldId id="697" r:id="rId10"/>
    <p:sldId id="896" r:id="rId11"/>
    <p:sldId id="897" r:id="rId12"/>
    <p:sldId id="868" r:id="rId13"/>
    <p:sldId id="869" r:id="rId14"/>
    <p:sldId id="755" r:id="rId15"/>
    <p:sldId id="757" r:id="rId16"/>
    <p:sldId id="758" r:id="rId17"/>
    <p:sldId id="876" r:id="rId18"/>
    <p:sldId id="912" r:id="rId19"/>
    <p:sldId id="913" r:id="rId20"/>
    <p:sldId id="805" r:id="rId21"/>
    <p:sldId id="806" r:id="rId22"/>
    <p:sldId id="807" r:id="rId23"/>
    <p:sldId id="898" r:id="rId24"/>
    <p:sldId id="808" r:id="rId25"/>
    <p:sldId id="809" r:id="rId26"/>
    <p:sldId id="810" r:id="rId27"/>
    <p:sldId id="811" r:id="rId28"/>
    <p:sldId id="812" r:id="rId29"/>
    <p:sldId id="813" r:id="rId30"/>
    <p:sldId id="830" r:id="rId31"/>
    <p:sldId id="822" r:id="rId32"/>
    <p:sldId id="824" r:id="rId33"/>
    <p:sldId id="903" r:id="rId34"/>
    <p:sldId id="904" r:id="rId35"/>
    <p:sldId id="905" r:id="rId36"/>
    <p:sldId id="901" r:id="rId37"/>
    <p:sldId id="911" r:id="rId38"/>
    <p:sldId id="906" r:id="rId39"/>
    <p:sldId id="907" r:id="rId40"/>
    <p:sldId id="908" r:id="rId41"/>
    <p:sldId id="909" r:id="rId42"/>
    <p:sldId id="910" r:id="rId43"/>
    <p:sldId id="9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3040" autoAdjust="0"/>
  </p:normalViewPr>
  <p:slideViewPr>
    <p:cSldViewPr>
      <p:cViewPr varScale="1">
        <p:scale>
          <a:sx n="101" d="100"/>
          <a:sy n="101" d="100"/>
        </p:scale>
        <p:origin x="954" y="10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E2AC0-C181-497B-8CF6-7F04513C2EDE}" type="datetimeFigureOut">
              <a:rPr lang="en-US" smtClean="0"/>
              <a:t>1/23/2018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531EE5-AB8E-4A4A-BC63-750FA5FD1E6F}" type="slidenum">
              <a:rPr lang="en-US" smtClean="0"/>
              <a:t>‹#›</a:t>
            </a:fld>
            <a:endParaRPr lang="en-US"/>
          </a:p>
        </p:txBody>
      </p:sp>
    </p:spTree>
    <p:extLst>
      <p:ext uri="{BB962C8B-B14F-4D97-AF65-F5344CB8AC3E}">
        <p14:creationId xmlns:p14="http://schemas.microsoft.com/office/powerpoint/2010/main" val="393114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86157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4532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1" name="Rectangle 2"/>
          <p:cNvSpPr>
            <a:spLocks noGrp="1" noChangeArrowheads="1"/>
          </p:cNvSpPr>
          <p:nvPr>
            <p:ph type="body" idx="1"/>
          </p:nvPr>
        </p:nvSpPr>
        <p:spPr>
          <a:xfrm>
            <a:off x="686269" y="4343793"/>
            <a:ext cx="5485464" cy="402430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3216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latin typeface="Calibri" panose="020F0502020204030204" pitchFamily="34" charset="0"/>
              </a:rPr>
              <a:t>We want something adaptive, which can react to environmental changes, and which requires little direct human input – little design. </a:t>
            </a:r>
          </a:p>
          <a:p>
            <a:endParaRPr lang="en-US" b="0" dirty="0">
              <a:solidFill>
                <a:schemeClr val="bg1"/>
              </a:solidFill>
              <a:latin typeface="Calibri" panose="020F0502020204030204" pitchFamily="34" charset="0"/>
            </a:endParaRPr>
          </a:p>
          <a:p>
            <a:r>
              <a:rPr lang="en-US" b="0" dirty="0">
                <a:solidFill>
                  <a:schemeClr val="bg1"/>
                </a:solidFill>
                <a:latin typeface="Calibri" panose="020F0502020204030204" pitchFamily="34" charset="0"/>
              </a:rPr>
              <a:t>We give a set of goals, the robots construct it, and the structure doesn’t fall. At no step during the construction process is the structure unstable, even with all of the robots climbing on it.</a:t>
            </a:r>
          </a:p>
          <a:p>
            <a:endParaRPr lang="en-US" dirty="0"/>
          </a:p>
        </p:txBody>
      </p:sp>
      <p:sp>
        <p:nvSpPr>
          <p:cNvPr id="4" name="Slide Number Placeholder 3"/>
          <p:cNvSpPr>
            <a:spLocks noGrp="1"/>
          </p:cNvSpPr>
          <p:nvPr>
            <p:ph type="sldNum" sz="quarter" idx="10"/>
          </p:nvPr>
        </p:nvSpPr>
        <p:spPr/>
        <p:txBody>
          <a:bodyPr/>
          <a:lstStyle/>
          <a:p>
            <a:pPr>
              <a:defRPr/>
            </a:pPr>
            <a:fld id="{55015D76-FFD3-4008-BB06-0224A391780C}" type="slidenum">
              <a:rPr lang="en-US" smtClean="0"/>
              <a:pPr>
                <a:defRPr/>
              </a:pPr>
              <a:t>23</a:t>
            </a:fld>
            <a:endParaRPr lang="en-US" dirty="0"/>
          </a:p>
        </p:txBody>
      </p:sp>
    </p:spTree>
    <p:extLst>
      <p:ext uri="{BB962C8B-B14F-4D97-AF65-F5344CB8AC3E}">
        <p14:creationId xmlns:p14="http://schemas.microsoft.com/office/powerpoint/2010/main" val="391712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TERMES project is one example. Replaceable robots adaptively constructing a structure larger than themselves.</a:t>
            </a:r>
          </a:p>
          <a:p>
            <a:r>
              <a:rPr lang="en-US" baseline="0" dirty="0"/>
              <a:t>But more generally, what has been researched is the idea of </a:t>
            </a:r>
            <a:r>
              <a:rPr lang="en-US" baseline="0" dirty="0" err="1"/>
              <a:t>stigmergy</a:t>
            </a:r>
            <a:r>
              <a:rPr lang="en-US" baseline="0" dirty="0"/>
              <a:t> - of using the environment to store information instead</a:t>
            </a:r>
          </a:p>
          <a:p>
            <a:r>
              <a:rPr lang="en-US" baseline="0" dirty="0"/>
              <a:t>No direct communication because it is inefficient at large scales</a:t>
            </a:r>
          </a:p>
          <a:p>
            <a:r>
              <a:rPr lang="en-US" dirty="0"/>
              <a:t>No central blue-print – no</a:t>
            </a:r>
            <a:r>
              <a:rPr lang="en-US" baseline="0" dirty="0"/>
              <a:t> robots dedicated to a certain area of construction</a:t>
            </a:r>
          </a:p>
          <a:p>
            <a:endParaRPr lang="en-US" baseline="0" dirty="0"/>
          </a:p>
          <a:p>
            <a:r>
              <a:rPr lang="en-US" baseline="0" dirty="0"/>
              <a:t>So what we need to do is take advantage of the information in the environment – even the passive information which the robots don’t themselves store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5015D76-FFD3-4008-BB06-0224A391780C}" type="slidenum">
              <a:rPr lang="en-US" smtClean="0"/>
              <a:pPr>
                <a:defRPr/>
              </a:pPr>
              <a:t>24</a:t>
            </a:fld>
            <a:endParaRPr lang="en-US" dirty="0"/>
          </a:p>
        </p:txBody>
      </p:sp>
    </p:spTree>
    <p:extLst>
      <p:ext uri="{BB962C8B-B14F-4D97-AF65-F5344CB8AC3E}">
        <p14:creationId xmlns:p14="http://schemas.microsoft.com/office/powerpoint/2010/main" val="173820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0" rtl="0">
              <a:lnSpc>
                <a:spcPct val="115000"/>
              </a:lnSpc>
              <a:spcBef>
                <a:spcPts val="0"/>
              </a:spcBef>
              <a:buNone/>
            </a:pPr>
            <a:r>
              <a:rPr lang="en" sz="1400">
                <a:solidFill>
                  <a:schemeClr val="dk2"/>
                </a:solidFill>
                <a:latin typeface="Calibri"/>
                <a:ea typeface="Calibri"/>
                <a:cs typeface="Calibri"/>
                <a:sym typeface="Calibri"/>
              </a:rPr>
              <a:t>Robots are </a:t>
            </a:r>
            <a:r>
              <a:rPr lang="en" sz="1400" b="1">
                <a:solidFill>
                  <a:schemeClr val="dk2"/>
                </a:solidFill>
                <a:latin typeface="Calibri"/>
                <a:ea typeface="Calibri"/>
                <a:cs typeface="Calibri"/>
                <a:sym typeface="Calibri"/>
              </a:rPr>
              <a:t>independent</a:t>
            </a:r>
            <a:r>
              <a:rPr lang="en" sz="1400">
                <a:solidFill>
                  <a:schemeClr val="dk2"/>
                </a:solidFill>
                <a:latin typeface="Calibri"/>
                <a:ea typeface="Calibri"/>
                <a:cs typeface="Calibri"/>
                <a:sym typeface="Calibri"/>
              </a:rPr>
              <a:t>, only have access to </a:t>
            </a:r>
            <a:r>
              <a:rPr lang="en" sz="1400" b="1">
                <a:solidFill>
                  <a:schemeClr val="dk2"/>
                </a:solidFill>
                <a:latin typeface="Calibri"/>
                <a:ea typeface="Calibri"/>
                <a:cs typeface="Calibri"/>
                <a:sym typeface="Calibri"/>
              </a:rPr>
              <a:t>local</a:t>
            </a:r>
            <a:r>
              <a:rPr lang="en" sz="1400">
                <a:solidFill>
                  <a:schemeClr val="dk2"/>
                </a:solidFill>
                <a:latin typeface="Calibri"/>
                <a:ea typeface="Calibri"/>
                <a:cs typeface="Calibri"/>
                <a:sym typeface="Calibri"/>
              </a:rPr>
              <a:t> information</a:t>
            </a:r>
          </a:p>
          <a:p>
            <a:pPr marL="457200" lvl="0" indent="0" rtl="0">
              <a:lnSpc>
                <a:spcPct val="115000"/>
              </a:lnSpc>
              <a:spcBef>
                <a:spcPts val="0"/>
              </a:spcBef>
              <a:buNone/>
            </a:pPr>
            <a:endParaRPr sz="1400">
              <a:solidFill>
                <a:schemeClr val="dk2"/>
              </a:solidFill>
              <a:latin typeface="Calibri"/>
              <a:ea typeface="Calibri"/>
              <a:cs typeface="Calibri"/>
              <a:sym typeface="Calibri"/>
            </a:endParaRPr>
          </a:p>
          <a:p>
            <a:pPr marL="457200" lvl="0" indent="0" rtl="0">
              <a:lnSpc>
                <a:spcPct val="115000"/>
              </a:lnSpc>
              <a:spcBef>
                <a:spcPts val="0"/>
              </a:spcBef>
              <a:buNone/>
            </a:pPr>
            <a:r>
              <a:rPr lang="en" sz="1400">
                <a:solidFill>
                  <a:schemeClr val="dk2"/>
                </a:solidFill>
                <a:latin typeface="Calibri"/>
                <a:ea typeface="Calibri"/>
                <a:cs typeface="Calibri"/>
                <a:sym typeface="Calibri"/>
              </a:rPr>
              <a:t>No direct communication: </a:t>
            </a:r>
          </a:p>
          <a:p>
            <a:pPr marL="457200" lvl="0" indent="0" rtl="0">
              <a:lnSpc>
                <a:spcPct val="115000"/>
              </a:lnSpc>
              <a:spcBef>
                <a:spcPts val="0"/>
              </a:spcBef>
              <a:buNone/>
            </a:pPr>
            <a:r>
              <a:rPr lang="en" sz="1400">
                <a:solidFill>
                  <a:schemeClr val="dk2"/>
                </a:solidFill>
                <a:latin typeface="Calibri"/>
                <a:ea typeface="Calibri"/>
                <a:cs typeface="Calibri"/>
                <a:sym typeface="Calibri"/>
              </a:rPr>
              <a:t>Coordinate only through environment: </a:t>
            </a:r>
            <a:r>
              <a:rPr lang="en" sz="1400" b="1">
                <a:solidFill>
                  <a:schemeClr val="dk2"/>
                </a:solidFill>
                <a:latin typeface="Calibri"/>
                <a:ea typeface="Calibri"/>
                <a:cs typeface="Calibri"/>
                <a:sym typeface="Calibri"/>
              </a:rPr>
              <a:t>Sense forces within the truss</a:t>
            </a:r>
            <a:r>
              <a:rPr lang="en" sz="1400">
                <a:solidFill>
                  <a:schemeClr val="dk2"/>
                </a:solidFill>
                <a:latin typeface="Calibri"/>
                <a:ea typeface="Calibri"/>
                <a:cs typeface="Calibri"/>
                <a:sym typeface="Calibri"/>
              </a:rPr>
              <a:t> to guide building</a:t>
            </a:r>
          </a:p>
          <a:p>
            <a:pPr marL="457200" lvl="0" indent="0" rtl="0">
              <a:lnSpc>
                <a:spcPct val="115000"/>
              </a:lnSpc>
              <a:spcBef>
                <a:spcPts val="0"/>
              </a:spcBef>
              <a:buNone/>
            </a:pPr>
            <a:endParaRPr sz="1400">
              <a:solidFill>
                <a:schemeClr val="dk2"/>
              </a:solidFill>
              <a:latin typeface="Calibri"/>
              <a:ea typeface="Calibri"/>
              <a:cs typeface="Calibri"/>
              <a:sym typeface="Calibri"/>
            </a:endParaRPr>
          </a:p>
          <a:p>
            <a:pPr marL="457200" lvl="0" indent="0" rtl="0">
              <a:lnSpc>
                <a:spcPct val="115000"/>
              </a:lnSpc>
              <a:spcBef>
                <a:spcPts val="0"/>
              </a:spcBef>
              <a:buNone/>
            </a:pPr>
            <a:r>
              <a:rPr lang="en" sz="1400">
                <a:solidFill>
                  <a:schemeClr val="dk2"/>
                </a:solidFill>
                <a:latin typeface="Calibri"/>
                <a:ea typeface="Calibri"/>
                <a:cs typeface="Calibri"/>
                <a:sym typeface="Calibri"/>
              </a:rPr>
              <a:t>This approach is inspired by stigmergy: robots’ building activity is guided by forces in the truss, that building activity in turn affects those forces for subsequent measurements</a:t>
            </a:r>
          </a:p>
          <a:p>
            <a:pPr marL="457200" lvl="0" indent="0" rtl="0">
              <a:lnSpc>
                <a:spcPct val="115000"/>
              </a:lnSpc>
              <a:spcBef>
                <a:spcPts val="0"/>
              </a:spcBef>
              <a:buNone/>
            </a:pPr>
            <a:endParaRPr sz="1400">
              <a:solidFill>
                <a:schemeClr val="dk2"/>
              </a:solidFill>
              <a:latin typeface="Calibri"/>
              <a:ea typeface="Calibri"/>
              <a:cs typeface="Calibri"/>
              <a:sym typeface="Calibri"/>
            </a:endParaRPr>
          </a:p>
          <a:p>
            <a:pPr marL="457200" lvl="0" indent="0" rtl="0">
              <a:lnSpc>
                <a:spcPct val="115000"/>
              </a:lnSpc>
              <a:spcBef>
                <a:spcPts val="0"/>
              </a:spcBef>
              <a:buNone/>
            </a:pPr>
            <a:r>
              <a:rPr lang="en" sz="1400">
                <a:solidFill>
                  <a:schemeClr val="dk2"/>
                </a:solidFill>
                <a:latin typeface="Calibri"/>
                <a:ea typeface="Calibri"/>
                <a:cs typeface="Calibri"/>
                <a:sym typeface="Calibri"/>
              </a:rPr>
              <a:t>Some related work uses vision or other inputs, the novelty of this approach is a focus on force sensing</a:t>
            </a:r>
          </a:p>
          <a:p>
            <a:pPr marL="457200" lvl="0" indent="0" rtl="0">
              <a:lnSpc>
                <a:spcPct val="115000"/>
              </a:lnSpc>
              <a:spcBef>
                <a:spcPts val="0"/>
              </a:spcBef>
              <a:buNone/>
            </a:pPr>
            <a:endParaRPr sz="1400">
              <a:solidFill>
                <a:schemeClr val="dk2"/>
              </a:solidFill>
              <a:latin typeface="Calibri"/>
              <a:ea typeface="Calibri"/>
              <a:cs typeface="Calibri"/>
              <a:sym typeface="Calibri"/>
            </a:endParaRPr>
          </a:p>
          <a:p>
            <a:pPr marL="457200" lvl="0" indent="0" rtl="0">
              <a:lnSpc>
                <a:spcPct val="115000"/>
              </a:lnSpc>
              <a:spcBef>
                <a:spcPts val="0"/>
              </a:spcBef>
              <a:buNone/>
            </a:pPr>
            <a:r>
              <a:rPr lang="en" sz="1400">
                <a:solidFill>
                  <a:schemeClr val="dk2"/>
                </a:solidFill>
                <a:latin typeface="Calibri"/>
                <a:ea typeface="Calibri"/>
                <a:cs typeface="Calibri"/>
                <a:sym typeface="Calibri"/>
              </a:rPr>
              <a:t>This approach could be useful for disaster relief, or other scenarios where it’s difficult  or dangerous for humans to build </a:t>
            </a:r>
          </a:p>
          <a:p>
            <a:pPr lvl="0" rtl="0">
              <a:lnSpc>
                <a:spcPct val="115000"/>
              </a:lnSpc>
              <a:spcBef>
                <a:spcPts val="0"/>
              </a:spcBef>
              <a:buNone/>
            </a:pPr>
            <a:endParaRPr sz="1200" dirty="0">
              <a:solidFill>
                <a:schemeClr val="dk2"/>
              </a:solidFill>
              <a:latin typeface="Calibri"/>
              <a:ea typeface="Calibri"/>
              <a:cs typeface="Calibri"/>
              <a:sym typeface="Calibri"/>
            </a:endParaRPr>
          </a:p>
          <a:p>
            <a:pPr lvl="0" rtl="0">
              <a:lnSpc>
                <a:spcPct val="115000"/>
              </a:lnSpc>
              <a:spcBef>
                <a:spcPts val="0"/>
              </a:spcBef>
              <a:buNone/>
            </a:pPr>
            <a:endParaRPr sz="1200" dirty="0">
              <a:solidFill>
                <a:schemeClr val="dk2"/>
              </a:solidFill>
              <a:latin typeface="Calibri"/>
              <a:ea typeface="Calibri"/>
              <a:cs typeface="Calibri"/>
              <a:sym typeface="Calibri"/>
            </a:endParaRPr>
          </a:p>
          <a:p>
            <a:pPr lvl="0" rtl="0">
              <a:lnSpc>
                <a:spcPct val="115000"/>
              </a:lnSpc>
              <a:spcBef>
                <a:spcPts val="0"/>
              </a:spcBef>
              <a:buNone/>
            </a:pPr>
            <a:endParaRPr sz="1200" dirty="0">
              <a:solidFill>
                <a:schemeClr val="dk2"/>
              </a:solidFill>
              <a:latin typeface="Calibri"/>
              <a:ea typeface="Calibri"/>
              <a:cs typeface="Calibri"/>
              <a:sym typeface="Calibri"/>
            </a:endParaRPr>
          </a:p>
          <a:p>
            <a:pPr lvl="0" rtl="0">
              <a:lnSpc>
                <a:spcPct val="115000"/>
              </a:lnSpc>
              <a:spcBef>
                <a:spcPts val="0"/>
              </a:spcBef>
              <a:buNone/>
            </a:pPr>
            <a:endParaRPr sz="1200" dirty="0">
              <a:solidFill>
                <a:schemeClr val="dk2"/>
              </a:solidFill>
              <a:latin typeface="Calibri"/>
              <a:ea typeface="Calibri"/>
              <a:cs typeface="Calibri"/>
              <a:sym typeface="Calibri"/>
            </a:endParaRPr>
          </a:p>
          <a:p>
            <a:pPr lvl="0" rtl="0">
              <a:lnSpc>
                <a:spcPct val="115000"/>
              </a:lnSpc>
              <a:spcBef>
                <a:spcPts val="0"/>
              </a:spcBef>
              <a:buNone/>
            </a:pPr>
            <a:endParaRPr sz="1200" dirty="0">
              <a:solidFill>
                <a:schemeClr val="dk2"/>
              </a:solidFill>
              <a:latin typeface="Calibri"/>
              <a:ea typeface="Calibri"/>
              <a:cs typeface="Calibri"/>
              <a:sym typeface="Calibri"/>
            </a:endParaRPr>
          </a:p>
          <a:p>
            <a:pPr lvl="0" indent="457200" rtl="0">
              <a:lnSpc>
                <a:spcPct val="115000"/>
              </a:lnSpc>
              <a:spcBef>
                <a:spcPts val="0"/>
              </a:spcBef>
              <a:buNone/>
            </a:pPr>
            <a:endParaRPr sz="1200" dirty="0">
              <a:solidFill>
                <a:schemeClr val="dk2"/>
              </a:solidFill>
              <a:latin typeface="Calibri"/>
              <a:ea typeface="Calibri"/>
              <a:cs typeface="Calibri"/>
              <a:sym typeface="Calibri"/>
            </a:endParaRPr>
          </a:p>
          <a:p>
            <a:pPr lvl="0" rtl="0">
              <a:lnSpc>
                <a:spcPct val="115000"/>
              </a:lnSpc>
              <a:spcBef>
                <a:spcPts val="0"/>
              </a:spcBef>
              <a:buNone/>
            </a:pPr>
            <a:endParaRPr sz="1200"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719868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US" sz="1400" dirty="0">
                <a:solidFill>
                  <a:schemeClr val="dk2"/>
                </a:solidFill>
                <a:latin typeface="Calibri"/>
                <a:ea typeface="Calibri"/>
                <a:cs typeface="Calibri"/>
                <a:sym typeface="Calibri"/>
              </a:rPr>
              <a:t>When robots pay attention to forces, they can forestall</a:t>
            </a:r>
            <a:r>
              <a:rPr lang="en-US" sz="1400" baseline="0" dirty="0">
                <a:solidFill>
                  <a:schemeClr val="dk2"/>
                </a:solidFill>
                <a:latin typeface="Calibri"/>
                <a:ea typeface="Calibri"/>
                <a:cs typeface="Calibri"/>
                <a:sym typeface="Calibri"/>
              </a:rPr>
              <a:t> breaking in the structure they build</a:t>
            </a:r>
          </a:p>
          <a:p>
            <a:pPr lvl="0" rtl="0">
              <a:lnSpc>
                <a:spcPct val="115000"/>
              </a:lnSpc>
              <a:spcBef>
                <a:spcPts val="0"/>
              </a:spcBef>
              <a:buNone/>
            </a:pPr>
            <a:endParaRPr lang="en-US" sz="1400" baseline="0" dirty="0">
              <a:solidFill>
                <a:schemeClr val="dk2"/>
              </a:solidFill>
              <a:latin typeface="Calibri"/>
              <a:ea typeface="Calibri"/>
              <a:cs typeface="Calibri"/>
              <a:sym typeface="Calibri"/>
            </a:endParaRPr>
          </a:p>
          <a:p>
            <a:pPr lvl="0" rtl="0">
              <a:lnSpc>
                <a:spcPct val="115000"/>
              </a:lnSpc>
              <a:spcBef>
                <a:spcPts val="0"/>
              </a:spcBef>
              <a:buNone/>
            </a:pPr>
            <a:r>
              <a:rPr lang="en-US" sz="1400" baseline="0" dirty="0">
                <a:solidFill>
                  <a:schemeClr val="dk2"/>
                </a:solidFill>
                <a:latin typeface="Calibri"/>
                <a:ea typeface="Calibri"/>
                <a:cs typeface="Calibri"/>
                <a:sym typeface="Calibri"/>
              </a:rPr>
              <a:t>By paying attention to </a:t>
            </a:r>
            <a:endParaRPr lang="en" sz="1400"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76087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a:t>This prototype had some success with locomotion, but also highlighted the difficulties of wheeled locomotion on common, readily available, building materials. </a:t>
            </a:r>
          </a:p>
          <a:p>
            <a:pPr lvl="0">
              <a:spcBef>
                <a:spcPts val="0"/>
              </a:spcBef>
              <a:buNone/>
            </a:pPr>
            <a:endParaRPr dirty="0"/>
          </a:p>
          <a:p>
            <a:pPr lvl="0">
              <a:spcBef>
                <a:spcPts val="0"/>
              </a:spcBef>
              <a:buNone/>
            </a:pPr>
            <a:r>
              <a:rPr lang="en" dirty="0"/>
              <a:t>Additional sensors would be needed to maintain consistent grip force across inconsistent material dimensions. </a:t>
            </a:r>
          </a:p>
          <a:p>
            <a:pPr lvl="0">
              <a:spcBef>
                <a:spcPts val="0"/>
              </a:spcBef>
              <a:buNone/>
            </a:pPr>
            <a:endParaRPr dirty="0"/>
          </a:p>
          <a:p>
            <a:pPr lvl="0" rtl="0">
              <a:spcBef>
                <a:spcPts val="0"/>
              </a:spcBef>
              <a:buNone/>
            </a:pPr>
            <a:r>
              <a:rPr lang="en" dirty="0"/>
              <a:t>Furthermore, the power draw of such locomotion may be considerably greater than alternative methods, such as that of Tavakoli et al or Detweiler et al.</a:t>
            </a:r>
          </a:p>
        </p:txBody>
      </p:sp>
    </p:spTree>
    <p:extLst>
      <p:ext uri="{BB962C8B-B14F-4D97-AF65-F5344CB8AC3E}">
        <p14:creationId xmlns:p14="http://schemas.microsoft.com/office/powerpoint/2010/main" val="161259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0" rtl="0">
              <a:lnSpc>
                <a:spcPct val="115000"/>
              </a:lnSpc>
              <a:spcBef>
                <a:spcPts val="0"/>
              </a:spcBef>
              <a:buNone/>
            </a:pPr>
            <a:r>
              <a:rPr lang="en" sz="1400" dirty="0">
                <a:solidFill>
                  <a:schemeClr val="dk2"/>
                </a:solidFill>
                <a:latin typeface="Calibri"/>
                <a:ea typeface="Calibri"/>
                <a:cs typeface="Calibri"/>
                <a:sym typeface="Calibri"/>
              </a:rPr>
              <a:t>In this work, we consider a team of robots that are capable of</a:t>
            </a:r>
            <a:r>
              <a:rPr lang="en" sz="1400" b="1" dirty="0">
                <a:solidFill>
                  <a:schemeClr val="dk2"/>
                </a:solidFill>
                <a:latin typeface="Calibri"/>
                <a:ea typeface="Calibri"/>
                <a:cs typeface="Calibri"/>
                <a:sym typeface="Calibri"/>
              </a:rPr>
              <a:t> Building without blueprints </a:t>
            </a:r>
            <a:r>
              <a:rPr lang="en" sz="1400" dirty="0">
                <a:solidFill>
                  <a:schemeClr val="dk2"/>
                </a:solidFill>
                <a:latin typeface="Calibri"/>
                <a:ea typeface="Calibri"/>
                <a:cs typeface="Calibri"/>
                <a:sym typeface="Calibri"/>
              </a:rPr>
              <a:t>or any pre-specified plan</a:t>
            </a:r>
          </a:p>
          <a:p>
            <a:pPr marL="457200" lvl="0" indent="0" rtl="0">
              <a:lnSpc>
                <a:spcPct val="115000"/>
              </a:lnSpc>
              <a:spcBef>
                <a:spcPts val="0"/>
              </a:spcBef>
              <a:buNone/>
            </a:pPr>
            <a:endParaRPr sz="1400" b="1" dirty="0">
              <a:solidFill>
                <a:schemeClr val="dk2"/>
              </a:solidFill>
              <a:latin typeface="Calibri"/>
              <a:ea typeface="Calibri"/>
              <a:cs typeface="Calibri"/>
              <a:sym typeface="Calibri"/>
            </a:endParaRPr>
          </a:p>
          <a:p>
            <a:pPr marL="457200" lvl="0" indent="0" rtl="0">
              <a:lnSpc>
                <a:spcPct val="115000"/>
              </a:lnSpc>
              <a:spcBef>
                <a:spcPts val="0"/>
              </a:spcBef>
              <a:buNone/>
            </a:pPr>
            <a:r>
              <a:rPr lang="en" sz="1400" b="1" dirty="0">
                <a:solidFill>
                  <a:schemeClr val="dk2"/>
                </a:solidFill>
                <a:latin typeface="Calibri"/>
                <a:ea typeface="Calibri"/>
                <a:cs typeface="Calibri"/>
                <a:sym typeface="Calibri"/>
              </a:rPr>
              <a:t>Materials</a:t>
            </a:r>
            <a:r>
              <a:rPr lang="en" sz="1400" dirty="0">
                <a:solidFill>
                  <a:schemeClr val="dk2"/>
                </a:solidFill>
                <a:latin typeface="Calibri"/>
                <a:ea typeface="Calibri"/>
                <a:cs typeface="Calibri"/>
                <a:sym typeface="Calibri"/>
              </a:rPr>
              <a:t> installed in sequence</a:t>
            </a:r>
          </a:p>
          <a:p>
            <a:pPr marL="457200" lvl="0" indent="0" rtl="0">
              <a:lnSpc>
                <a:spcPct val="115000"/>
              </a:lnSpc>
              <a:spcBef>
                <a:spcPts val="0"/>
              </a:spcBef>
              <a:buNone/>
            </a:pPr>
            <a:endParaRPr sz="1400" dirty="0">
              <a:solidFill>
                <a:schemeClr val="dk2"/>
              </a:solidFill>
              <a:latin typeface="Calibri"/>
              <a:ea typeface="Calibri"/>
              <a:cs typeface="Calibri"/>
              <a:sym typeface="Calibri"/>
            </a:endParaRPr>
          </a:p>
          <a:p>
            <a:pPr marL="457200" lvl="0" indent="0" rtl="0">
              <a:lnSpc>
                <a:spcPct val="115000"/>
              </a:lnSpc>
              <a:spcBef>
                <a:spcPts val="0"/>
              </a:spcBef>
              <a:buNone/>
            </a:pPr>
            <a:r>
              <a:rPr lang="en" sz="1400" dirty="0">
                <a:solidFill>
                  <a:schemeClr val="dk2"/>
                </a:solidFill>
                <a:latin typeface="Calibri"/>
                <a:ea typeface="Calibri"/>
                <a:cs typeface="Calibri"/>
                <a:sym typeface="Calibri"/>
              </a:rPr>
              <a:t>There are bridge-builder games where time is frozen, allowing for a dedicated blueprinting phase, </a:t>
            </a:r>
          </a:p>
          <a:p>
            <a:pPr marL="457200" lvl="0" indent="0" rtl="0">
              <a:lnSpc>
                <a:spcPct val="115000"/>
              </a:lnSpc>
              <a:spcBef>
                <a:spcPts val="0"/>
              </a:spcBef>
              <a:buNone/>
            </a:pPr>
            <a:endParaRPr lang="en" sz="1400" dirty="0">
              <a:solidFill>
                <a:schemeClr val="dk2"/>
              </a:solidFill>
              <a:latin typeface="Calibri"/>
              <a:ea typeface="Calibri"/>
              <a:cs typeface="Calibri"/>
              <a:sym typeface="Calibri"/>
            </a:endParaRPr>
          </a:p>
          <a:p>
            <a:pPr marL="457200" lvl="0" indent="0" rtl="0">
              <a:lnSpc>
                <a:spcPct val="115000"/>
              </a:lnSpc>
              <a:spcBef>
                <a:spcPts val="0"/>
              </a:spcBef>
              <a:buNone/>
            </a:pPr>
            <a:r>
              <a:rPr lang="en-US" sz="1400" dirty="0">
                <a:solidFill>
                  <a:schemeClr val="dk2"/>
                </a:solidFill>
                <a:latin typeface="Calibri"/>
                <a:ea typeface="Calibri"/>
                <a:cs typeface="Calibri"/>
                <a:sym typeface="Calibri"/>
              </a:rPr>
              <a:t>B</a:t>
            </a:r>
            <a:r>
              <a:rPr lang="en" sz="1400" dirty="0">
                <a:solidFill>
                  <a:schemeClr val="dk2"/>
                </a:solidFill>
                <a:latin typeface="Calibri"/>
                <a:ea typeface="Calibri"/>
                <a:cs typeface="Calibri"/>
                <a:sym typeface="Calibri"/>
              </a:rPr>
              <a:t>ut our scenario is more akin to World of Goo, where the </a:t>
            </a:r>
          </a:p>
          <a:p>
            <a:pPr marL="457200" lvl="0" indent="0" rtl="0">
              <a:lnSpc>
                <a:spcPct val="115000"/>
              </a:lnSpc>
              <a:spcBef>
                <a:spcPts val="0"/>
              </a:spcBef>
              <a:buNone/>
            </a:pPr>
            <a:r>
              <a:rPr lang="en" sz="1400" b="1" dirty="0">
                <a:solidFill>
                  <a:schemeClr val="dk2"/>
                </a:solidFill>
                <a:latin typeface="Calibri"/>
                <a:ea typeface="Calibri"/>
                <a:cs typeface="Calibri"/>
                <a:sym typeface="Calibri"/>
              </a:rPr>
              <a:t>changing forces acting on the truss affect building activity in real-time</a:t>
            </a:r>
          </a:p>
        </p:txBody>
      </p:sp>
    </p:spTree>
    <p:extLst>
      <p:ext uri="{BB962C8B-B14F-4D97-AF65-F5344CB8AC3E}">
        <p14:creationId xmlns:p14="http://schemas.microsoft.com/office/powerpoint/2010/main" val="15693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dirty="0"/>
              <a:t>The long term goal of future work is to develop a swarm of robots that is capable of autonomously building structures</a:t>
            </a:r>
            <a:r>
              <a:rPr lang="en" baseline="0" dirty="0"/>
              <a:t> according to high level instructions, where those structures are capable of cantilevers and spans</a:t>
            </a:r>
          </a:p>
          <a:p>
            <a:pPr lvl="0" rtl="0">
              <a:spcBef>
                <a:spcPts val="0"/>
              </a:spcBef>
              <a:buNone/>
            </a:pPr>
            <a:endParaRPr lang="en" baseline="0" dirty="0"/>
          </a:p>
          <a:p>
            <a:pPr lvl="0" rtl="0">
              <a:spcBef>
                <a:spcPts val="0"/>
              </a:spcBef>
              <a:buNone/>
            </a:pPr>
            <a:r>
              <a:rPr lang="en" baseline="0" dirty="0"/>
              <a:t>This includes the design </a:t>
            </a:r>
            <a:r>
              <a:rPr lang="en-US" baseline="0" dirty="0"/>
              <a:t>Design of a construction kit, including sensing and mechanical attachment – which we’re already working on</a:t>
            </a:r>
          </a:p>
          <a:p>
            <a:pPr lvl="0" rtl="0">
              <a:spcBef>
                <a:spcPts val="0"/>
              </a:spcBef>
              <a:buNone/>
            </a:pPr>
            <a:endParaRPr lang="en-US" baseline="0" dirty="0"/>
          </a:p>
          <a:p>
            <a:pPr lvl="0" rtl="0">
              <a:spcBef>
                <a:spcPts val="0"/>
              </a:spcBef>
              <a:buNone/>
            </a:pPr>
            <a:r>
              <a:rPr lang="en-US" baseline="0" dirty="0"/>
              <a:t>As well as the design of a new robot to work with this construction kit</a:t>
            </a:r>
          </a:p>
          <a:p>
            <a:pPr lvl="0" rtl="0">
              <a:spcBef>
                <a:spcPts val="0"/>
              </a:spcBef>
              <a:buNone/>
            </a:pPr>
            <a:endParaRPr lang="en-US" baseline="0" dirty="0"/>
          </a:p>
          <a:p>
            <a:pPr lvl="0" rtl="0">
              <a:spcBef>
                <a:spcPts val="0"/>
              </a:spcBef>
              <a:buNone/>
            </a:pPr>
            <a:r>
              <a:rPr lang="en-US" baseline="0" dirty="0"/>
              <a:t>We’re also working on the agent-based control algorithms </a:t>
            </a:r>
          </a:p>
          <a:p>
            <a:pPr lvl="0" rtl="0">
              <a:spcBef>
                <a:spcPts val="0"/>
              </a:spcBef>
              <a:buNone/>
            </a:pPr>
            <a:r>
              <a:rPr lang="en-US" baseline="0" dirty="0"/>
              <a:t>Using RF instruction beacons to guide swarm activity for large-scale outdoor applications </a:t>
            </a:r>
            <a:endParaRPr lang="en" dirty="0"/>
          </a:p>
        </p:txBody>
      </p:sp>
    </p:spTree>
    <p:extLst>
      <p:ext uri="{BB962C8B-B14F-4D97-AF65-F5344CB8AC3E}">
        <p14:creationId xmlns:p14="http://schemas.microsoft.com/office/powerpoint/2010/main" val="2814442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B62F41-3C8A-47CA-9828-BA4F92CE6C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82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7CA283-DD81-4E8B-ACC8-6E473C86D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41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CA135-D89E-421F-A9B4-BEFDA374C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09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1_1_">
    <p:bg>
      <p:bgPr>
        <a:solidFill>
          <a:schemeClr val="bg1">
            <a:alpha val="0"/>
          </a:schemeClr>
        </a:solidFill>
        <a:effectLst/>
      </p:bgPr>
    </p:bg>
    <p:spTree>
      <p:nvGrpSpPr>
        <p:cNvPr id="1" name=""/>
        <p:cNvGrpSpPr/>
        <p:nvPr/>
      </p:nvGrpSpPr>
      <p:grpSpPr>
        <a:xfrm>
          <a:off x="0" y="0"/>
          <a:ext cx="0" cy="0"/>
          <a:chOff x="0" y="0"/>
          <a:chExt cx="0" cy="0"/>
        </a:xfrm>
      </p:grpSpPr>
      <p:sp>
        <p:nvSpPr>
          <p:cNvPr id="82" name="Text Placeholder 81"/>
          <p:cNvSpPr>
            <a:spLocks noGrp="1"/>
          </p:cNvSpPr>
          <p:nvPr>
            <p:ph type="body" idx="10"/>
          </p:nvPr>
        </p:nvSpPr>
        <p:spPr>
          <a:xfrm>
            <a:off x="1804790" y="494271"/>
            <a:ext cx="10386519" cy="429912"/>
          </a:xfrm>
          <a:prstGeom prst="rect">
            <a:avLst/>
          </a:prstGeom>
          <a:noFill/>
          <a:ln w="0" cmpd="sng">
            <a:noFill/>
            <a:prstDash val="solid"/>
          </a:ln>
        </p:spPr>
        <p:txBody>
          <a:bodyPr lIns="0" tIns="26670" rIns="0" bIns="0"/>
          <a:lstStyle/>
          <a:p>
            <a:r>
              <a:rPr lang="en-US"/>
              <a:t>voltaDom </a:t>
            </a:r>
          </a:p>
        </p:txBody>
      </p:sp>
      <p:sp>
        <p:nvSpPr>
          <p:cNvPr id="85" name="Text Placeholder 84"/>
          <p:cNvSpPr>
            <a:spLocks noGrp="1"/>
          </p:cNvSpPr>
          <p:nvPr>
            <p:ph type="body" idx="10"/>
          </p:nvPr>
        </p:nvSpPr>
        <p:spPr>
          <a:xfrm>
            <a:off x="1804790" y="6285470"/>
            <a:ext cx="10386519" cy="160638"/>
          </a:xfrm>
          <a:prstGeom prst="rect">
            <a:avLst/>
          </a:prstGeom>
          <a:noFill/>
          <a:ln w="0" cmpd="sng">
            <a:noFill/>
            <a:prstDash val="solid"/>
          </a:ln>
        </p:spPr>
        <p:txBody>
          <a:bodyPr lIns="0" tIns="1905" rIns="0" bIns="0"/>
          <a:lstStyle>
            <a:lvl1pPr>
              <a:defRPr>
                <a:latin typeface="Calibri" pitchFamily="34" charset="0"/>
              </a:defRPr>
            </a:lvl1pPr>
          </a:lstStyle>
          <a:p>
            <a:r>
              <a:rPr lang="en-US" dirty="0"/>
              <a:t>Skylar Tibbits | SJET LLC </a:t>
            </a:r>
          </a:p>
        </p:txBody>
      </p:sp>
      <p:sp>
        <p:nvSpPr>
          <p:cNvPr id="86" name="Text Placeholder 85"/>
          <p:cNvSpPr>
            <a:spLocks noGrp="1"/>
          </p:cNvSpPr>
          <p:nvPr>
            <p:ph type="body" idx="10"/>
          </p:nvPr>
        </p:nvSpPr>
        <p:spPr>
          <a:xfrm>
            <a:off x="663324" y="6446109"/>
            <a:ext cx="11527985" cy="93191"/>
          </a:xfrm>
          <a:prstGeom prst="rect">
            <a:avLst/>
          </a:prstGeom>
          <a:noFill/>
          <a:ln w="0" cmpd="sng">
            <a:noFill/>
            <a:prstDash val="solid"/>
          </a:ln>
        </p:spPr>
        <p:txBody>
          <a:bodyPr lIns="0" tIns="8255" rIns="0" bIns="0"/>
          <a:lstStyle/>
          <a:p>
            <a:r>
              <a:rPr lang="en-US"/>
              <a:t>86 www.sjet.us </a:t>
            </a:r>
          </a:p>
        </p:txBody>
      </p:sp>
    </p:spTree>
    <p:extLst>
      <p:ext uri="{BB962C8B-B14F-4D97-AF65-F5344CB8AC3E}">
        <p14:creationId xmlns:p14="http://schemas.microsoft.com/office/powerpoint/2010/main" val="3380122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E9E5AF-5A1E-4F3B-8443-0708DA14F8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0579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E62AB-9334-4AF2-A53C-7672D656798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2701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7C6630-EB06-4DDC-BBD5-3AE76E003F4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9401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3F0A94-65F2-4FBF-BFEC-92FAB70BA0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9462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B0F528-FEDD-4AD6-863C-A805F2D8883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351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728FC4-4271-4A58-8794-5174367E009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5263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03498AD-E409-45DA-989E-F64FCA5FA4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2147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CF369-38A0-435F-8ABE-4434C84A3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46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98503-7226-4B50-86C5-E750879A922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285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B3FF0A-8DCA-4E6E-A0C4-ADE46518C0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2548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D324EB-8938-4BF4-ACC2-0C0132F41A6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3878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A492BE-9D63-4AD3-9D10-A41AF8FF12A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1434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6"/>
        <p:cNvGrpSpPr/>
        <p:nvPr/>
      </p:nvGrpSpPr>
      <p:grpSpPr>
        <a:xfrm>
          <a:off x="0" y="0"/>
          <a:ext cx="0" cy="0"/>
          <a:chOff x="0" y="0"/>
          <a:chExt cx="0" cy="0"/>
        </a:xfrm>
      </p:grpSpPr>
      <p:cxnSp>
        <p:nvCxnSpPr>
          <p:cNvPr id="87" name="Shape 87"/>
          <p:cNvCxnSpPr/>
          <p:nvPr/>
        </p:nvCxnSpPr>
        <p:spPr>
          <a:xfrm>
            <a:off x="558233" y="1943716"/>
            <a:ext cx="818800" cy="0"/>
          </a:xfrm>
          <a:prstGeom prst="straightConnector1">
            <a:avLst/>
          </a:prstGeom>
          <a:noFill/>
          <a:ln w="19050" cap="flat" cmpd="sng">
            <a:solidFill>
              <a:schemeClr val="dk2"/>
            </a:solidFill>
            <a:prstDash val="lgDash"/>
            <a:round/>
            <a:headEnd type="none" w="med" len="med"/>
            <a:tailEnd type="none" w="med" len="med"/>
          </a:ln>
        </p:spPr>
      </p:cxnSp>
      <p:sp>
        <p:nvSpPr>
          <p:cNvPr id="88" name="Shape 88"/>
          <p:cNvSpPr txBox="1">
            <a:spLocks noGrp="1"/>
          </p:cNvSpPr>
          <p:nvPr>
            <p:ph type="title"/>
          </p:nvPr>
        </p:nvSpPr>
        <p:spPr>
          <a:xfrm>
            <a:off x="415600" y="842400"/>
            <a:ext cx="3744000" cy="1007600"/>
          </a:xfrm>
          <a:prstGeom prst="rect">
            <a:avLst/>
          </a:prstGeom>
        </p:spPr>
        <p:txBody>
          <a:bodyPr wrap="square" lIns="91425" tIns="91425" rIns="91425" bIns="91425"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89" name="Shape 89"/>
          <p:cNvSpPr txBox="1">
            <a:spLocks noGrp="1"/>
          </p:cNvSpPr>
          <p:nvPr>
            <p:ph type="body" idx="1"/>
          </p:nvPr>
        </p:nvSpPr>
        <p:spPr>
          <a:xfrm>
            <a:off x="415600" y="2157604"/>
            <a:ext cx="3744000" cy="3934400"/>
          </a:xfrm>
          <a:prstGeom prst="rect">
            <a:avLst/>
          </a:prstGeom>
        </p:spPr>
        <p:txBody>
          <a:bodyPr wrap="square"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90" name="Shape 90"/>
          <p:cNvSpPr txBox="1">
            <a:spLocks noGrp="1"/>
          </p:cNvSpPr>
          <p:nvPr>
            <p:ph type="sldNum" idx="12"/>
          </p:nvPr>
        </p:nvSpPr>
        <p:spPr>
          <a:xfrm>
            <a:off x="11296609" y="6217621"/>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90986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A46DBD-D89B-426A-87C9-0B0378A303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794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5A3CF7-EF23-433F-B854-DE714D786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5368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083925-EB37-48D4-88C9-8B3D202159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927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BCFCF0-80FC-4C8F-AC26-47DB5A0B00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793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6B63FB-DDF8-4DD9-8C4A-F62F720DC8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14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71785B-641C-4E91-B47C-2EEE68352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38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6E1287-5674-4422-9A26-E53FB81CCD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4382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B22186A-B829-432C-83C7-C8EC04284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206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CC2F2B-A0FC-4A4C-822C-3FD44FF27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449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364961-1E1E-4B64-94E5-87E2DEE70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667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C93DAF-49AE-471D-A87B-E03BE8DA8D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8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03FDD3-72D3-4BCE-87E0-09A1450AE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075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992767"/>
            <a:ext cx="11360800" cy="2736800"/>
          </a:xfrm>
          <a:prstGeom prst="rect">
            <a:avLst/>
          </a:prstGeom>
        </p:spPr>
        <p:txBody>
          <a:bodyPr lIns="91425" tIns="91425" rIns="91425" bIns="91425" anchor="b" anchorCtr="0"/>
          <a:lstStyle>
            <a:lvl1pPr lvl="0" algn="ctr">
              <a:spcBef>
                <a:spcPts val="0"/>
              </a:spcBef>
              <a:buSzPct val="100000"/>
              <a:defRPr sz="6933"/>
            </a:lvl1pPr>
            <a:lvl2pPr lvl="1" algn="ctr">
              <a:spcBef>
                <a:spcPts val="0"/>
              </a:spcBef>
              <a:buSzPct val="100000"/>
              <a:defRPr sz="6933"/>
            </a:lvl2pPr>
            <a:lvl3pPr lvl="2" algn="ctr">
              <a:spcBef>
                <a:spcPts val="0"/>
              </a:spcBef>
              <a:buSzPct val="100000"/>
              <a:defRPr sz="6933"/>
            </a:lvl3pPr>
            <a:lvl4pPr lvl="3" algn="ctr">
              <a:spcBef>
                <a:spcPts val="0"/>
              </a:spcBef>
              <a:buSzPct val="100000"/>
              <a:defRPr sz="6933"/>
            </a:lvl4pPr>
            <a:lvl5pPr lvl="4" algn="ctr">
              <a:spcBef>
                <a:spcPts val="0"/>
              </a:spcBef>
              <a:buSzPct val="100000"/>
              <a:defRPr sz="6933"/>
            </a:lvl5pPr>
            <a:lvl6pPr lvl="5" algn="ctr">
              <a:spcBef>
                <a:spcPts val="0"/>
              </a:spcBef>
              <a:buSzPct val="100000"/>
              <a:defRPr sz="6933"/>
            </a:lvl6pPr>
            <a:lvl7pPr lvl="6" algn="ctr">
              <a:spcBef>
                <a:spcPts val="0"/>
              </a:spcBef>
              <a:buSzPct val="100000"/>
              <a:defRPr sz="6933"/>
            </a:lvl7pPr>
            <a:lvl8pPr lvl="7" algn="ctr">
              <a:spcBef>
                <a:spcPts val="0"/>
              </a:spcBef>
              <a:buSzPct val="100000"/>
              <a:defRPr sz="6933"/>
            </a:lvl8pPr>
            <a:lvl9pPr lvl="8" algn="ctr">
              <a:spcBef>
                <a:spcPts val="0"/>
              </a:spcBef>
              <a:buSzPct val="100000"/>
              <a:defRPr sz="6933"/>
            </a:lvl9pPr>
          </a:lstStyle>
          <a:p>
            <a:endParaRPr/>
          </a:p>
        </p:txBody>
      </p:sp>
      <p:sp>
        <p:nvSpPr>
          <p:cNvPr id="11" name="Shape 11"/>
          <p:cNvSpPr txBox="1">
            <a:spLocks noGrp="1"/>
          </p:cNvSpPr>
          <p:nvPr>
            <p:ph type="subTitle" idx="1"/>
          </p:nvPr>
        </p:nvSpPr>
        <p:spPr>
          <a:xfrm>
            <a:off x="415600" y="3778833"/>
            <a:ext cx="113608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733"/>
            </a:lvl1pPr>
            <a:lvl2pPr lvl="1" algn="ctr">
              <a:lnSpc>
                <a:spcPct val="100000"/>
              </a:lnSpc>
              <a:spcBef>
                <a:spcPts val="0"/>
              </a:spcBef>
              <a:spcAft>
                <a:spcPts val="0"/>
              </a:spcAft>
              <a:buSzPct val="100000"/>
              <a:buNone/>
              <a:defRPr sz="3733"/>
            </a:lvl2pPr>
            <a:lvl3pPr lvl="2" algn="ctr">
              <a:lnSpc>
                <a:spcPct val="100000"/>
              </a:lnSpc>
              <a:spcBef>
                <a:spcPts val="0"/>
              </a:spcBef>
              <a:spcAft>
                <a:spcPts val="0"/>
              </a:spcAft>
              <a:buSzPct val="100000"/>
              <a:buNone/>
              <a:defRPr sz="3733"/>
            </a:lvl3pPr>
            <a:lvl4pPr lvl="3" algn="ctr">
              <a:lnSpc>
                <a:spcPct val="100000"/>
              </a:lnSpc>
              <a:spcBef>
                <a:spcPts val="0"/>
              </a:spcBef>
              <a:spcAft>
                <a:spcPts val="0"/>
              </a:spcAft>
              <a:buSzPct val="100000"/>
              <a:buNone/>
              <a:defRPr sz="3733"/>
            </a:lvl4pPr>
            <a:lvl5pPr lvl="4" algn="ctr">
              <a:lnSpc>
                <a:spcPct val="100000"/>
              </a:lnSpc>
              <a:spcBef>
                <a:spcPts val="0"/>
              </a:spcBef>
              <a:spcAft>
                <a:spcPts val="0"/>
              </a:spcAft>
              <a:buSzPct val="100000"/>
              <a:buNone/>
              <a:defRPr sz="3733"/>
            </a:lvl5pPr>
            <a:lvl6pPr lvl="5" algn="ctr">
              <a:lnSpc>
                <a:spcPct val="100000"/>
              </a:lnSpc>
              <a:spcBef>
                <a:spcPts val="0"/>
              </a:spcBef>
              <a:spcAft>
                <a:spcPts val="0"/>
              </a:spcAft>
              <a:buSzPct val="100000"/>
              <a:buNone/>
              <a:defRPr sz="3733"/>
            </a:lvl6pPr>
            <a:lvl7pPr lvl="6" algn="ctr">
              <a:lnSpc>
                <a:spcPct val="100000"/>
              </a:lnSpc>
              <a:spcBef>
                <a:spcPts val="0"/>
              </a:spcBef>
              <a:spcAft>
                <a:spcPts val="0"/>
              </a:spcAft>
              <a:buSzPct val="100000"/>
              <a:buNone/>
              <a:defRPr sz="3733"/>
            </a:lvl7pPr>
            <a:lvl8pPr lvl="7" algn="ctr">
              <a:lnSpc>
                <a:spcPct val="100000"/>
              </a:lnSpc>
              <a:spcBef>
                <a:spcPts val="0"/>
              </a:spcBef>
              <a:spcAft>
                <a:spcPts val="0"/>
              </a:spcAft>
              <a:buSzPct val="100000"/>
              <a:buNone/>
              <a:defRPr sz="3733"/>
            </a:lvl8pPr>
            <a:lvl9pPr lvl="8" algn="ctr">
              <a:lnSpc>
                <a:spcPct val="100000"/>
              </a:lnSpc>
              <a:spcBef>
                <a:spcPts val="0"/>
              </a:spcBef>
              <a:spcAft>
                <a:spcPts val="0"/>
              </a:spcAft>
              <a:buSzPct val="100000"/>
              <a:buNone/>
              <a:defRPr sz="3733"/>
            </a:lvl9pPr>
          </a:lstStyle>
          <a:p>
            <a:endParaRPr/>
          </a:p>
        </p:txBody>
      </p:sp>
      <p:sp>
        <p:nvSpPr>
          <p:cNvPr id="12" name="Shape 12"/>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891800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199512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319187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141429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8751ED-7ADC-4515-B2B7-7370A192B6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91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4161510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lIns="91425" tIns="91425" rIns="91425" bIns="91425" anchor="b" anchorCtr="0"/>
          <a:lstStyle>
            <a:lvl1pPr lvl="0">
              <a:spcBef>
                <a:spcPts val="0"/>
              </a:spcBef>
              <a:buSzPct val="100000"/>
              <a:defRPr sz="3200"/>
            </a:lvl1pPr>
            <a:lvl2pPr lvl="1">
              <a:spcBef>
                <a:spcPts val="0"/>
              </a:spcBef>
              <a:buSzPct val="100000"/>
              <a:defRPr sz="3200"/>
            </a:lvl2pPr>
            <a:lvl3pPr lvl="2">
              <a:spcBef>
                <a:spcPts val="0"/>
              </a:spcBef>
              <a:buSzPct val="100000"/>
              <a:defRPr sz="3200"/>
            </a:lvl3pPr>
            <a:lvl4pPr lvl="3">
              <a:spcBef>
                <a:spcPts val="0"/>
              </a:spcBef>
              <a:buSzPct val="100000"/>
              <a:defRPr sz="3200"/>
            </a:lvl4pPr>
            <a:lvl5pPr lvl="4">
              <a:spcBef>
                <a:spcPts val="0"/>
              </a:spcBef>
              <a:buSzPct val="100000"/>
              <a:defRPr sz="3200"/>
            </a:lvl5pPr>
            <a:lvl6pPr lvl="5">
              <a:spcBef>
                <a:spcPts val="0"/>
              </a:spcBef>
              <a:buSzPct val="100000"/>
              <a:defRPr sz="3200"/>
            </a:lvl6pPr>
            <a:lvl7pPr lvl="6">
              <a:spcBef>
                <a:spcPts val="0"/>
              </a:spcBef>
              <a:buSzPct val="100000"/>
              <a:defRPr sz="3200"/>
            </a:lvl7pPr>
            <a:lvl8pPr lvl="7">
              <a:spcBef>
                <a:spcPts val="0"/>
              </a:spcBef>
              <a:buSzPct val="100000"/>
              <a:defRPr sz="3200"/>
            </a:lvl8pPr>
            <a:lvl9pPr lvl="8">
              <a:spcBef>
                <a:spcPts val="0"/>
              </a:spcBef>
              <a:buSzPct val="100000"/>
              <a:defRPr sz="32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1" name="Shape 31"/>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751256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53667" y="600200"/>
            <a:ext cx="8490400" cy="5454400"/>
          </a:xfrm>
          <a:prstGeom prst="rect">
            <a:avLst/>
          </a:prstGeom>
        </p:spPr>
        <p:txBody>
          <a:bodyPr lIns="91425" tIns="91425" rIns="91425" bIns="91425" anchor="ctr" anchorCtr="0"/>
          <a:lstStyle>
            <a:lvl1pPr lvl="0">
              <a:spcBef>
                <a:spcPts val="0"/>
              </a:spcBef>
              <a:buSzPct val="100000"/>
              <a:defRPr sz="6400"/>
            </a:lvl1pPr>
            <a:lvl2pPr lvl="1">
              <a:spcBef>
                <a:spcPts val="0"/>
              </a:spcBef>
              <a:buSzPct val="100000"/>
              <a:defRPr sz="6400"/>
            </a:lvl2pPr>
            <a:lvl3pPr lvl="2">
              <a:spcBef>
                <a:spcPts val="0"/>
              </a:spcBef>
              <a:buSzPct val="100000"/>
              <a:defRPr sz="6400"/>
            </a:lvl3pPr>
            <a:lvl4pPr lvl="3">
              <a:spcBef>
                <a:spcPts val="0"/>
              </a:spcBef>
              <a:buSzPct val="100000"/>
              <a:defRPr sz="6400"/>
            </a:lvl4pPr>
            <a:lvl5pPr lvl="4">
              <a:spcBef>
                <a:spcPts val="0"/>
              </a:spcBef>
              <a:buSzPct val="100000"/>
              <a:defRPr sz="6400"/>
            </a:lvl5pPr>
            <a:lvl6pPr lvl="5">
              <a:spcBef>
                <a:spcPts val="0"/>
              </a:spcBef>
              <a:buSzPct val="100000"/>
              <a:defRPr sz="6400"/>
            </a:lvl6pPr>
            <a:lvl7pPr lvl="6">
              <a:spcBef>
                <a:spcPts val="0"/>
              </a:spcBef>
              <a:buSzPct val="100000"/>
              <a:defRPr sz="6400"/>
            </a:lvl7pPr>
            <a:lvl8pPr lvl="7">
              <a:spcBef>
                <a:spcPts val="0"/>
              </a:spcBef>
              <a:buSzPct val="100000"/>
              <a:defRPr sz="6400"/>
            </a:lvl8pPr>
            <a:lvl9pPr lvl="8">
              <a:spcBef>
                <a:spcPts val="0"/>
              </a:spcBef>
              <a:buSzPct val="100000"/>
              <a:defRPr sz="6400"/>
            </a:lvl9pPr>
          </a:lstStyle>
          <a:p>
            <a:endParaRPr/>
          </a:p>
        </p:txBody>
      </p:sp>
      <p:sp>
        <p:nvSpPr>
          <p:cNvPr id="34" name="Shape 3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678359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096000" y="-167"/>
            <a:ext cx="6096000" cy="68580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37" name="Shape 37"/>
          <p:cNvSpPr txBox="1">
            <a:spLocks noGrp="1"/>
          </p:cNvSpPr>
          <p:nvPr>
            <p:ph type="title"/>
          </p:nvPr>
        </p:nvSpPr>
        <p:spPr>
          <a:xfrm>
            <a:off x="354000" y="1644233"/>
            <a:ext cx="5393600" cy="1976400"/>
          </a:xfrm>
          <a:prstGeom prst="rect">
            <a:avLst/>
          </a:prstGeom>
        </p:spPr>
        <p:txBody>
          <a:bodyPr lIns="91425" tIns="91425" rIns="91425" bIns="91425" anchor="b" anchorCtr="0"/>
          <a:lstStyle>
            <a:lvl1pPr lvl="0" algn="ctr">
              <a:spcBef>
                <a:spcPts val="0"/>
              </a:spcBef>
              <a:buSzPct val="100000"/>
              <a:defRPr sz="5600"/>
            </a:lvl1pPr>
            <a:lvl2pPr lvl="1" algn="ctr">
              <a:spcBef>
                <a:spcPts val="0"/>
              </a:spcBef>
              <a:buSzPct val="100000"/>
              <a:defRPr sz="5600"/>
            </a:lvl2pPr>
            <a:lvl3pPr lvl="2" algn="ctr">
              <a:spcBef>
                <a:spcPts val="0"/>
              </a:spcBef>
              <a:buSzPct val="100000"/>
              <a:defRPr sz="5600"/>
            </a:lvl3pPr>
            <a:lvl4pPr lvl="3" algn="ctr">
              <a:spcBef>
                <a:spcPts val="0"/>
              </a:spcBef>
              <a:buSzPct val="100000"/>
              <a:defRPr sz="5600"/>
            </a:lvl4pPr>
            <a:lvl5pPr lvl="4" algn="ctr">
              <a:spcBef>
                <a:spcPts val="0"/>
              </a:spcBef>
              <a:buSzPct val="100000"/>
              <a:defRPr sz="5600"/>
            </a:lvl5pPr>
            <a:lvl6pPr lvl="5" algn="ctr">
              <a:spcBef>
                <a:spcPts val="0"/>
              </a:spcBef>
              <a:buSzPct val="100000"/>
              <a:defRPr sz="5600"/>
            </a:lvl6pPr>
            <a:lvl7pPr lvl="6" algn="ctr">
              <a:spcBef>
                <a:spcPts val="0"/>
              </a:spcBef>
              <a:buSzPct val="100000"/>
              <a:defRPr sz="5600"/>
            </a:lvl7pPr>
            <a:lvl8pPr lvl="7" algn="ctr">
              <a:spcBef>
                <a:spcPts val="0"/>
              </a:spcBef>
              <a:buSzPct val="100000"/>
              <a:defRPr sz="5600"/>
            </a:lvl8pPr>
            <a:lvl9pPr lvl="8" algn="ctr">
              <a:spcBef>
                <a:spcPts val="0"/>
              </a:spcBef>
              <a:buSzPct val="100000"/>
              <a:defRPr sz="5600"/>
            </a:lvl9pPr>
          </a:lstStyle>
          <a:p>
            <a:endParaRPr/>
          </a:p>
        </p:txBody>
      </p:sp>
      <p:sp>
        <p:nvSpPr>
          <p:cNvPr id="38" name="Shape 38"/>
          <p:cNvSpPr txBox="1">
            <a:spLocks noGrp="1"/>
          </p:cNvSpPr>
          <p:nvPr>
            <p:ph type="subTitle" idx="1"/>
          </p:nvPr>
        </p:nvSpPr>
        <p:spPr>
          <a:xfrm>
            <a:off x="354000" y="3737433"/>
            <a:ext cx="53936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39" name="Shape 39"/>
          <p:cNvSpPr txBox="1">
            <a:spLocks noGrp="1"/>
          </p:cNvSpPr>
          <p:nvPr>
            <p:ph type="body" idx="2"/>
          </p:nvPr>
        </p:nvSpPr>
        <p:spPr>
          <a:xfrm>
            <a:off x="6586000" y="965433"/>
            <a:ext cx="5116000" cy="4926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41611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781216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15600" y="1474833"/>
            <a:ext cx="11360800" cy="2618000"/>
          </a:xfrm>
          <a:prstGeom prst="rect">
            <a:avLst/>
          </a:prstGeom>
        </p:spPr>
        <p:txBody>
          <a:bodyPr lIns="91425" tIns="91425" rIns="91425" bIns="91425" anchor="b" anchorCtr="0"/>
          <a:lstStyle>
            <a:lvl1pPr lvl="0" algn="ctr">
              <a:spcBef>
                <a:spcPts val="0"/>
              </a:spcBef>
              <a:buSzPct val="100000"/>
              <a:defRPr sz="16000"/>
            </a:lvl1pPr>
            <a:lvl2pPr lvl="1" algn="ctr">
              <a:spcBef>
                <a:spcPts val="0"/>
              </a:spcBef>
              <a:buSzPct val="100000"/>
              <a:defRPr sz="16000"/>
            </a:lvl2pPr>
            <a:lvl3pPr lvl="2" algn="ctr">
              <a:spcBef>
                <a:spcPts val="0"/>
              </a:spcBef>
              <a:buSzPct val="100000"/>
              <a:defRPr sz="16000"/>
            </a:lvl3pPr>
            <a:lvl4pPr lvl="3" algn="ctr">
              <a:spcBef>
                <a:spcPts val="0"/>
              </a:spcBef>
              <a:buSzPct val="100000"/>
              <a:defRPr sz="16000"/>
            </a:lvl4pPr>
            <a:lvl5pPr lvl="4" algn="ctr">
              <a:spcBef>
                <a:spcPts val="0"/>
              </a:spcBef>
              <a:buSzPct val="100000"/>
              <a:defRPr sz="16000"/>
            </a:lvl5pPr>
            <a:lvl6pPr lvl="5" algn="ctr">
              <a:spcBef>
                <a:spcPts val="0"/>
              </a:spcBef>
              <a:buSzPct val="100000"/>
              <a:defRPr sz="16000"/>
            </a:lvl6pPr>
            <a:lvl7pPr lvl="6" algn="ctr">
              <a:spcBef>
                <a:spcPts val="0"/>
              </a:spcBef>
              <a:buSzPct val="100000"/>
              <a:defRPr sz="16000"/>
            </a:lvl7pPr>
            <a:lvl8pPr lvl="7" algn="ctr">
              <a:spcBef>
                <a:spcPts val="0"/>
              </a:spcBef>
              <a:buSzPct val="100000"/>
              <a:defRPr sz="16000"/>
            </a:lvl8pPr>
            <a:lvl9pPr lvl="8" algn="ctr">
              <a:spcBef>
                <a:spcPts val="0"/>
              </a:spcBef>
              <a:buSzPct val="100000"/>
              <a:defRPr sz="16000"/>
            </a:lvl9pPr>
          </a:lstStyle>
          <a:p>
            <a:endParaRPr/>
          </a:p>
        </p:txBody>
      </p:sp>
      <p:sp>
        <p:nvSpPr>
          <p:cNvPr id="46" name="Shape 46"/>
          <p:cNvSpPr txBox="1">
            <a:spLocks noGrp="1"/>
          </p:cNvSpPr>
          <p:nvPr>
            <p:ph type="body" idx="1"/>
          </p:nvPr>
        </p:nvSpPr>
        <p:spPr>
          <a:xfrm>
            <a:off x="415600" y="4202967"/>
            <a:ext cx="113608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959157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243746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SGH_Logo1" descr="SGHRev3 temp" hidden="1"/>
          <p:cNvPicPr>
            <a:picLocks noChangeAspect="1" noChangeArrowheads="1"/>
          </p:cNvPicPr>
          <p:nvPr userDrawn="1"/>
        </p:nvPicPr>
        <p:blipFill>
          <a:blip r:embed="rId2" cstate="print"/>
          <a:srcRect/>
          <a:stretch>
            <a:fillRect/>
          </a:stretch>
        </p:blipFill>
        <p:spPr bwMode="auto">
          <a:xfrm>
            <a:off x="9652002" y="6004408"/>
            <a:ext cx="2182284" cy="624992"/>
          </a:xfrm>
          <a:prstGeom prst="rect">
            <a:avLst/>
          </a:prstGeom>
          <a:solidFill>
            <a:schemeClr val="bg1"/>
          </a:solidFill>
          <a:ln w="9525">
            <a:noFill/>
            <a:miter lim="800000"/>
            <a:headEnd/>
            <a:tailEnd/>
          </a:ln>
          <a:effectLst>
            <a:outerShdw blurRad="50800" dist="50800" dir="5400000" algn="ctr" rotWithShape="0">
              <a:srgbClr val="000000">
                <a:alpha val="0"/>
              </a:srgbClr>
            </a:outerShdw>
          </a:effectLst>
        </p:spPr>
      </p:pic>
      <p:sp>
        <p:nvSpPr>
          <p:cNvPr id="2" name="Title 1"/>
          <p:cNvSpPr>
            <a:spLocks noGrp="1"/>
          </p:cNvSpPr>
          <p:nvPr>
            <p:ph type="title"/>
          </p:nvPr>
        </p:nvSpPr>
        <p:spPr>
          <a:xfrm>
            <a:off x="816864" y="76200"/>
            <a:ext cx="10972800" cy="914400"/>
          </a:xfrm>
        </p:spPr>
        <p:txBody>
          <a:bodyPr>
            <a:normAutofit/>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480176"/>
            <a:ext cx="2844800" cy="365125"/>
          </a:xfrm>
          <a:prstGeom prst="rect">
            <a:avLst/>
          </a:prstGeom>
        </p:spPr>
        <p:txBody>
          <a:bodyPr/>
          <a:lstStyle/>
          <a:p>
            <a:endParaRPr lang="en-US" sz="1867" kern="0">
              <a:solidFill>
                <a:prstClr val="black"/>
              </a:solidFill>
              <a:cs typeface="Arial"/>
              <a:sym typeface="Arial"/>
            </a:endParaRPr>
          </a:p>
        </p:txBody>
      </p:sp>
      <p:sp>
        <p:nvSpPr>
          <p:cNvPr id="5" name="Footer Placeholder 4"/>
          <p:cNvSpPr>
            <a:spLocks noGrp="1"/>
          </p:cNvSpPr>
          <p:nvPr>
            <p:ph type="ftr" sz="quarter" idx="11"/>
          </p:nvPr>
        </p:nvSpPr>
        <p:spPr>
          <a:xfrm>
            <a:off x="4165600" y="6480176"/>
            <a:ext cx="3860800" cy="365125"/>
          </a:xfrm>
          <a:prstGeom prst="rect">
            <a:avLst/>
          </a:prstGeom>
        </p:spPr>
        <p:txBody>
          <a:bodyPr/>
          <a:lstStyle/>
          <a:p>
            <a:endParaRPr lang="en-US" sz="1867" kern="0">
              <a:solidFill>
                <a:prstClr val="black"/>
              </a:solidFill>
              <a:cs typeface="Arial"/>
              <a:sym typeface="Arial"/>
            </a:endParaRPr>
          </a:p>
        </p:txBody>
      </p:sp>
      <p:sp>
        <p:nvSpPr>
          <p:cNvPr id="7" name="Rectangle 5"/>
          <p:cNvSpPr>
            <a:spLocks noChangeArrowheads="1"/>
          </p:cNvSpPr>
          <p:nvPr userDrawn="1"/>
        </p:nvSpPr>
        <p:spPr bwMode="auto">
          <a:xfrm>
            <a:off x="2" y="1"/>
            <a:ext cx="158751" cy="1006475"/>
          </a:xfrm>
          <a:prstGeom prst="rect">
            <a:avLst/>
          </a:prstGeom>
          <a:solidFill>
            <a:srgbClr val="C00000"/>
          </a:solidFill>
          <a:ln w="12700" algn="ctr">
            <a:noFill/>
            <a:round/>
            <a:headEnd type="none" w="sm" len="sm"/>
            <a:tailEnd type="none" w="sm" len="sm"/>
          </a:ln>
        </p:spPr>
        <p:txBody>
          <a:bodyPr wrap="none" anchor="ctr"/>
          <a:lstStyle/>
          <a:p>
            <a:pPr>
              <a:defRPr/>
            </a:pPr>
            <a:endParaRPr lang="en-US" sz="1400" kern="0">
              <a:solidFill>
                <a:prstClr val="black"/>
              </a:solidFill>
              <a:cs typeface="Arial"/>
              <a:sym typeface="Arial"/>
            </a:endParaRPr>
          </a:p>
        </p:txBody>
      </p:sp>
      <p:sp>
        <p:nvSpPr>
          <p:cNvPr id="6" name="Slide Number Placeholder 5"/>
          <p:cNvSpPr>
            <a:spLocks noGrp="1"/>
          </p:cNvSpPr>
          <p:nvPr>
            <p:ph type="sldNum" sz="quarter" idx="12"/>
          </p:nvPr>
        </p:nvSpPr>
        <p:spPr>
          <a:xfrm>
            <a:off x="8737600" y="6480176"/>
            <a:ext cx="2844800" cy="365125"/>
          </a:xfrm>
        </p:spPr>
        <p:txBody>
          <a:bodyPr/>
          <a:lstStyle/>
          <a:p>
            <a:fld id="{DB5D8081-E33E-4D62-9699-6AF85DB696DA}" type="slidenum">
              <a:rPr lang="en-US" smtClean="0">
                <a:solidFill>
                  <a:prstClr val="black"/>
                </a:solidFill>
              </a:rPr>
              <a:pPr/>
              <a:t>‹#›</a:t>
            </a:fld>
            <a:endParaRPr lang="en-US">
              <a:solidFill>
                <a:prstClr val="black"/>
              </a:solidFill>
            </a:endParaRPr>
          </a:p>
        </p:txBody>
      </p:sp>
      <p:pic>
        <p:nvPicPr>
          <p:cNvPr id="11" name="SGHLogo" descr="SGHRev3 temp" hidden="1"/>
          <p:cNvPicPr>
            <a:picLocks noChangeAspect="1" noChangeArrowheads="1"/>
          </p:cNvPicPr>
          <p:nvPr userDrawn="1"/>
        </p:nvPicPr>
        <p:blipFill>
          <a:blip r:embed="rId2" cstate="print"/>
          <a:srcRect/>
          <a:stretch>
            <a:fillRect/>
          </a:stretch>
        </p:blipFill>
        <p:spPr bwMode="auto">
          <a:xfrm>
            <a:off x="9656066" y="5943600"/>
            <a:ext cx="2182284" cy="624992"/>
          </a:xfrm>
          <a:prstGeom prst="rect">
            <a:avLst/>
          </a:prstGeom>
          <a:noFill/>
          <a:ln w="9525">
            <a:noFill/>
            <a:miter lim="800000"/>
            <a:headEnd/>
            <a:tailEnd/>
          </a:ln>
        </p:spPr>
      </p:pic>
    </p:spTree>
    <p:extLst>
      <p:ext uri="{BB962C8B-B14F-4D97-AF65-F5344CB8AC3E}">
        <p14:creationId xmlns:p14="http://schemas.microsoft.com/office/powerpoint/2010/main" val="2237648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en-US" sz="1867" kern="0" dirty="0">
              <a:solidFill>
                <a:srgbClr val="000000"/>
              </a:solidFill>
              <a:cs typeface="Arial"/>
              <a:sym typeface="Arial"/>
            </a:endParaRPr>
          </a:p>
        </p:txBody>
      </p:sp>
      <p:sp>
        <p:nvSpPr>
          <p:cNvPr id="4"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en-US" sz="1867" kern="0" dirty="0">
              <a:solidFill>
                <a:srgbClr val="000000"/>
              </a:solidFill>
              <a:cs typeface="Arial"/>
              <a:sym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089CE-C86C-48C3-8367-D451B5806B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8588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E9E5AF-5A1E-4F3B-8443-0708DA14F8AD}" type="slidenum">
              <a:rPr lang="en-US"/>
              <a:pPr>
                <a:defRPr/>
              </a:pPr>
              <a:t>‹#›</a:t>
            </a:fld>
            <a:endParaRPr lang="en-US" dirty="0"/>
          </a:p>
        </p:txBody>
      </p:sp>
    </p:spTree>
    <p:extLst>
      <p:ext uri="{BB962C8B-B14F-4D97-AF65-F5344CB8AC3E}">
        <p14:creationId xmlns:p14="http://schemas.microsoft.com/office/powerpoint/2010/main" val="1682336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858DE5-38BD-472C-968C-9FC7BB87BB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3692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AE62AB-9334-4AF2-A53C-7672D6567981}" type="slidenum">
              <a:rPr lang="en-US"/>
              <a:pPr>
                <a:defRPr/>
              </a:pPr>
              <a:t>‹#›</a:t>
            </a:fld>
            <a:endParaRPr lang="en-US" dirty="0"/>
          </a:p>
        </p:txBody>
      </p:sp>
    </p:spTree>
    <p:extLst>
      <p:ext uri="{BB962C8B-B14F-4D97-AF65-F5344CB8AC3E}">
        <p14:creationId xmlns:p14="http://schemas.microsoft.com/office/powerpoint/2010/main" val="1285642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7C6630-EB06-4DDC-BBD5-3AE76E003F42}" type="slidenum">
              <a:rPr lang="en-US"/>
              <a:pPr>
                <a:defRPr/>
              </a:pPr>
              <a:t>‹#›</a:t>
            </a:fld>
            <a:endParaRPr lang="en-US" dirty="0"/>
          </a:p>
        </p:txBody>
      </p:sp>
    </p:spTree>
    <p:extLst>
      <p:ext uri="{BB962C8B-B14F-4D97-AF65-F5344CB8AC3E}">
        <p14:creationId xmlns:p14="http://schemas.microsoft.com/office/powerpoint/2010/main" val="2733141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3F0A94-65F2-4FBF-BFEC-92FAB70BA011}" type="slidenum">
              <a:rPr lang="en-US"/>
              <a:pPr>
                <a:defRPr/>
              </a:pPr>
              <a:t>‹#›</a:t>
            </a:fld>
            <a:endParaRPr lang="en-US" dirty="0"/>
          </a:p>
        </p:txBody>
      </p:sp>
    </p:spTree>
    <p:extLst>
      <p:ext uri="{BB962C8B-B14F-4D97-AF65-F5344CB8AC3E}">
        <p14:creationId xmlns:p14="http://schemas.microsoft.com/office/powerpoint/2010/main" val="3261342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B0F528-FEDD-4AD6-863C-A805F2D88835}" type="slidenum">
              <a:rPr lang="en-US"/>
              <a:pPr>
                <a:defRPr/>
              </a:pPr>
              <a:t>‹#›</a:t>
            </a:fld>
            <a:endParaRPr lang="en-US" dirty="0"/>
          </a:p>
        </p:txBody>
      </p:sp>
    </p:spTree>
    <p:extLst>
      <p:ext uri="{BB962C8B-B14F-4D97-AF65-F5344CB8AC3E}">
        <p14:creationId xmlns:p14="http://schemas.microsoft.com/office/powerpoint/2010/main" val="2035145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728FC4-4271-4A58-8794-5174367E0095}" type="slidenum">
              <a:rPr lang="en-US"/>
              <a:pPr>
                <a:defRPr/>
              </a:pPr>
              <a:t>‹#›</a:t>
            </a:fld>
            <a:endParaRPr lang="en-US" dirty="0"/>
          </a:p>
        </p:txBody>
      </p:sp>
    </p:spTree>
    <p:extLst>
      <p:ext uri="{BB962C8B-B14F-4D97-AF65-F5344CB8AC3E}">
        <p14:creationId xmlns:p14="http://schemas.microsoft.com/office/powerpoint/2010/main" val="1965629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3498AD-E409-45DA-989E-F64FCA5FA4D5}" type="slidenum">
              <a:rPr lang="en-US"/>
              <a:pPr>
                <a:defRPr/>
              </a:pPr>
              <a:t>‹#›</a:t>
            </a:fld>
            <a:endParaRPr lang="en-US" dirty="0"/>
          </a:p>
        </p:txBody>
      </p:sp>
    </p:spTree>
    <p:extLst>
      <p:ext uri="{BB962C8B-B14F-4D97-AF65-F5344CB8AC3E}">
        <p14:creationId xmlns:p14="http://schemas.microsoft.com/office/powerpoint/2010/main" val="777116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498503-7226-4B50-86C5-E750879A9225}" type="slidenum">
              <a:rPr lang="en-US"/>
              <a:pPr>
                <a:defRPr/>
              </a:pPr>
              <a:t>‹#›</a:t>
            </a:fld>
            <a:endParaRPr lang="en-US" dirty="0"/>
          </a:p>
        </p:txBody>
      </p:sp>
    </p:spTree>
    <p:extLst>
      <p:ext uri="{BB962C8B-B14F-4D97-AF65-F5344CB8AC3E}">
        <p14:creationId xmlns:p14="http://schemas.microsoft.com/office/powerpoint/2010/main" val="1365128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B3FF0A-8DCA-4E6E-A0C4-ADE46518C0A3}" type="slidenum">
              <a:rPr lang="en-US"/>
              <a:pPr>
                <a:defRPr/>
              </a:pPr>
              <a:t>‹#›</a:t>
            </a:fld>
            <a:endParaRPr lang="en-US" dirty="0"/>
          </a:p>
        </p:txBody>
      </p:sp>
    </p:spTree>
    <p:extLst>
      <p:ext uri="{BB962C8B-B14F-4D97-AF65-F5344CB8AC3E}">
        <p14:creationId xmlns:p14="http://schemas.microsoft.com/office/powerpoint/2010/main" val="2007474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D324EB-8938-4BF4-ACC2-0C0132F41A6E}" type="slidenum">
              <a:rPr lang="en-US"/>
              <a:pPr>
                <a:defRPr/>
              </a:pPr>
              <a:t>‹#›</a:t>
            </a:fld>
            <a:endParaRPr lang="en-US" dirty="0"/>
          </a:p>
        </p:txBody>
      </p:sp>
    </p:spTree>
    <p:extLst>
      <p:ext uri="{BB962C8B-B14F-4D97-AF65-F5344CB8AC3E}">
        <p14:creationId xmlns:p14="http://schemas.microsoft.com/office/powerpoint/2010/main" val="36307697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A492BE-9D63-4AD3-9D10-A41AF8FF12A2}" type="slidenum">
              <a:rPr lang="en-US"/>
              <a:pPr>
                <a:defRPr/>
              </a:pPr>
              <a:t>‹#›</a:t>
            </a:fld>
            <a:endParaRPr lang="en-US" dirty="0"/>
          </a:p>
        </p:txBody>
      </p:sp>
    </p:spTree>
    <p:extLst>
      <p:ext uri="{BB962C8B-B14F-4D97-AF65-F5344CB8AC3E}">
        <p14:creationId xmlns:p14="http://schemas.microsoft.com/office/powerpoint/2010/main" val="2681987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398C18-F755-4509-B474-B7EBA94EAF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388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hree Content - Tall Left">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2" y="1"/>
            <a:ext cx="158751" cy="1006475"/>
          </a:xfrm>
          <a:prstGeom prst="rect">
            <a:avLst/>
          </a:prstGeom>
          <a:solidFill>
            <a:srgbClr val="C0000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ltLang="en-US" sz="1800" dirty="0">
              <a:solidFill>
                <a:srgbClr val="000000"/>
              </a:solidFill>
              <a:sym typeface="Arial"/>
            </a:endParaRPr>
          </a:p>
        </p:txBody>
      </p:sp>
      <p:sp>
        <p:nvSpPr>
          <p:cNvPr id="2" name="Title 1"/>
          <p:cNvSpPr>
            <a:spLocks noGrp="1"/>
          </p:cNvSpPr>
          <p:nvPr>
            <p:ph type="title"/>
          </p:nvPr>
        </p:nvSpPr>
        <p:spPr>
          <a:xfrm>
            <a:off x="609600" y="73152"/>
            <a:ext cx="10972800" cy="91440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066800"/>
            <a:ext cx="5384800" cy="487680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066800"/>
            <a:ext cx="5384800" cy="236220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14"/>
          </p:nvPr>
        </p:nvSpPr>
        <p:spPr>
          <a:xfrm>
            <a:off x="6197600" y="3581400"/>
            <a:ext cx="5384800" cy="236220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5"/>
          </p:nvPr>
        </p:nvSpPr>
        <p:spPr>
          <a:xfrm>
            <a:off x="609600" y="6492876"/>
            <a:ext cx="2844800" cy="365125"/>
          </a:xfrm>
        </p:spPr>
        <p:txBody>
          <a:bodyPr/>
          <a:lstStyle>
            <a:lvl1pPr>
              <a:defRPr/>
            </a:lvl1pPr>
          </a:lstStyle>
          <a:p>
            <a:pPr>
              <a:defRPr/>
            </a:pPr>
            <a:endParaRPr lang="en-US" dirty="0"/>
          </a:p>
        </p:txBody>
      </p:sp>
      <p:sp>
        <p:nvSpPr>
          <p:cNvPr id="9" name="Footer Placeholder 4"/>
          <p:cNvSpPr>
            <a:spLocks noGrp="1"/>
          </p:cNvSpPr>
          <p:nvPr>
            <p:ph type="ftr" sz="quarter" idx="16"/>
          </p:nvPr>
        </p:nvSpPr>
        <p:spPr>
          <a:xfrm>
            <a:off x="4165600" y="6492876"/>
            <a:ext cx="3860800" cy="365125"/>
          </a:xfrm>
        </p:spPr>
        <p:txBody>
          <a:bodyPr/>
          <a:lstStyle>
            <a:lvl1pPr>
              <a:defRPr/>
            </a:lvl1pPr>
          </a:lstStyle>
          <a:p>
            <a:pPr>
              <a:defRPr/>
            </a:pPr>
            <a:endParaRPr lang="en-US" dirty="0"/>
          </a:p>
        </p:txBody>
      </p:sp>
      <p:sp>
        <p:nvSpPr>
          <p:cNvPr id="10" name="Slide Number Placeholder 5"/>
          <p:cNvSpPr>
            <a:spLocks noGrp="1"/>
          </p:cNvSpPr>
          <p:nvPr>
            <p:ph type="sldNum" sz="quarter" idx="17"/>
          </p:nvPr>
        </p:nvSpPr>
        <p:spPr>
          <a:xfrm>
            <a:off x="8737600" y="6492876"/>
            <a:ext cx="2844800" cy="365125"/>
          </a:xfrm>
        </p:spPr>
        <p:txBody>
          <a:bodyPr/>
          <a:lstStyle>
            <a:lvl1pPr>
              <a:defRPr/>
            </a:lvl1pPr>
          </a:lstStyle>
          <a:p>
            <a:pPr>
              <a:defRPr/>
            </a:pPr>
            <a:fld id="{FBE7C73F-B9BC-45B6-8DCD-C223AA2BB7BF}" type="slidenum">
              <a:rPr lang="en-US"/>
              <a:pPr>
                <a:defRPr/>
              </a:pPr>
              <a:t>‹#›</a:t>
            </a:fld>
            <a:endParaRPr lang="en-US" dirty="0"/>
          </a:p>
        </p:txBody>
      </p:sp>
    </p:spTree>
    <p:extLst>
      <p:ext uri="{BB962C8B-B14F-4D97-AF65-F5344CB8AC3E}">
        <p14:creationId xmlns:p14="http://schemas.microsoft.com/office/powerpoint/2010/main" val="335383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7583A0-AF0D-4AAF-B464-5D938CC541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93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BBB2FF-7EC6-492B-A61C-73AFB9B7EE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19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8E936-2FF3-41B7-A9C4-0E5F0261F2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12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fontAlgn="base">
              <a:spcBef>
                <a:spcPct val="0"/>
              </a:spcBef>
              <a:spcAft>
                <a:spcPct val="0"/>
              </a:spcAft>
              <a:defRPr/>
            </a:pPr>
            <a:fld id="{9AE234B9-0D8B-48DD-896C-FD3EE605EF4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44059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Calibri"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Calibri"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Calibri" pitchFamily="34" charset="0"/>
              </a:defRPr>
            </a:lvl1pPr>
          </a:lstStyle>
          <a:p>
            <a:pPr fontAlgn="base">
              <a:spcBef>
                <a:spcPct val="0"/>
              </a:spcBef>
              <a:spcAft>
                <a:spcPct val="0"/>
              </a:spcAft>
              <a:defRPr/>
            </a:pPr>
            <a:fld id="{FB686C12-93B4-46DF-A549-08434734B740}"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0762966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930" r:id="rId12"/>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fontAlgn="base">
              <a:spcBef>
                <a:spcPct val="0"/>
              </a:spcBef>
              <a:spcAft>
                <a:spcPct val="0"/>
              </a:spcAft>
              <a:defRPr/>
            </a:pPr>
            <a:fld id="{77BD3091-8937-4AD3-9A84-9E31F3FB11B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6246130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1296609" y="6217621"/>
            <a:ext cx="731600" cy="524800"/>
          </a:xfrm>
          <a:prstGeom prst="rect">
            <a:avLst/>
          </a:prstGeom>
          <a:noFill/>
          <a:ln>
            <a:noFill/>
          </a:ln>
        </p:spPr>
        <p:txBody>
          <a:bodyPr lIns="91425" tIns="91425" rIns="91425" bIns="91425" anchor="ctr" anchorCtr="0">
            <a:noAutofit/>
          </a:bodyPr>
          <a:lstStyle/>
          <a:p>
            <a:pPr algn="r"/>
            <a:fld id="{00000000-1234-1234-1234-123412341234}" type="slidenum">
              <a:rPr lang="en" sz="1333" kern="0">
                <a:solidFill>
                  <a:srgbClr val="595959"/>
                </a:solidFill>
                <a:cs typeface="Arial"/>
                <a:sym typeface="Arial"/>
              </a:rPr>
              <a:pPr algn="r"/>
              <a:t>‹#›</a:t>
            </a:fld>
            <a:endParaRPr lang="en" sz="1333" kern="0">
              <a:solidFill>
                <a:srgbClr val="595959"/>
              </a:solidFill>
              <a:cs typeface="Arial"/>
              <a:sym typeface="Arial"/>
            </a:endParaRPr>
          </a:p>
        </p:txBody>
      </p:sp>
    </p:spTree>
    <p:extLst>
      <p:ext uri="{BB962C8B-B14F-4D97-AF65-F5344CB8AC3E}">
        <p14:creationId xmlns:p14="http://schemas.microsoft.com/office/powerpoint/2010/main" val="1924953031"/>
      </p:ext>
    </p:extLst>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Calibri" pitchFamily="34" charset="0"/>
              </a:defRPr>
            </a:lvl1pPr>
          </a:lstStyle>
          <a:p>
            <a:pPr fontAlgn="base">
              <a:spcBef>
                <a:spcPct val="0"/>
              </a:spcBef>
              <a:spcAft>
                <a:spcPct val="0"/>
              </a:spcAft>
              <a:defRPr/>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Calibri" pitchFamily="34" charset="0"/>
              </a:defRPr>
            </a:lvl1pPr>
          </a:lstStyle>
          <a:p>
            <a:pPr fontAlgn="base">
              <a:spcBef>
                <a:spcPct val="0"/>
              </a:spcBef>
              <a:spcAft>
                <a:spcPct val="0"/>
              </a:spcAft>
              <a:defRPr/>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Calibri" pitchFamily="34" charset="0"/>
              </a:defRPr>
            </a:lvl1pPr>
          </a:lstStyle>
          <a:p>
            <a:pPr fontAlgn="base">
              <a:spcBef>
                <a:spcPct val="0"/>
              </a:spcBef>
              <a:spcAft>
                <a:spcPct val="0"/>
              </a:spcAft>
              <a:defRPr/>
            </a:pPr>
            <a:fld id="{FB686C12-93B4-46DF-A549-08434734B740}" type="slidenum">
              <a:rPr lang="en-US">
                <a:solidFill>
                  <a:srgbClr val="000000"/>
                </a:solidFill>
                <a:cs typeface="Arial"/>
                <a:sym typeface="Arial"/>
              </a:rPr>
              <a:pPr fontAlgn="base">
                <a:spcBef>
                  <a:spcPct val="0"/>
                </a:spcBef>
                <a:spcAft>
                  <a:spcPct val="0"/>
                </a:spcAft>
                <a:defRPr/>
              </a:pPr>
              <a:t>‹#›</a:t>
            </a:fld>
            <a:endParaRPr lang="en-US" dirty="0">
              <a:solidFill>
                <a:srgbClr val="000000"/>
              </a:solidFill>
              <a:cs typeface="Arial"/>
              <a:sym typeface="Arial"/>
            </a:endParaRPr>
          </a:p>
        </p:txBody>
      </p:sp>
    </p:spTree>
    <p:extLst>
      <p:ext uri="{BB962C8B-B14F-4D97-AF65-F5344CB8AC3E}">
        <p14:creationId xmlns:p14="http://schemas.microsoft.com/office/powerpoint/2010/main" val="407408412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189" algn="ctr" rtl="0" fontAlgn="base">
        <a:spcBef>
          <a:spcPct val="0"/>
        </a:spcBef>
        <a:spcAft>
          <a:spcPct val="0"/>
        </a:spcAft>
        <a:defRPr sz="4400">
          <a:solidFill>
            <a:schemeClr val="tx2"/>
          </a:solidFill>
          <a:latin typeface="Times New Roman" charset="0"/>
        </a:defRPr>
      </a:lvl6pPr>
      <a:lvl7pPr marL="914377" algn="ctr" rtl="0" fontAlgn="base">
        <a:spcBef>
          <a:spcPct val="0"/>
        </a:spcBef>
        <a:spcAft>
          <a:spcPct val="0"/>
        </a:spcAft>
        <a:defRPr sz="4400">
          <a:solidFill>
            <a:schemeClr val="tx2"/>
          </a:solidFill>
          <a:latin typeface="Times New Roman" charset="0"/>
        </a:defRPr>
      </a:lvl7pPr>
      <a:lvl8pPr marL="1371566" algn="ctr" rtl="0" fontAlgn="base">
        <a:spcBef>
          <a:spcPct val="0"/>
        </a:spcBef>
        <a:spcAft>
          <a:spcPct val="0"/>
        </a:spcAft>
        <a:defRPr sz="4400">
          <a:solidFill>
            <a:schemeClr val="tx2"/>
          </a:solidFill>
          <a:latin typeface="Times New Roman" charset="0"/>
        </a:defRPr>
      </a:lvl8pPr>
      <a:lvl9pPr marL="1828754" algn="ctr" rtl="0" fontAlgn="base">
        <a:spcBef>
          <a:spcPct val="0"/>
        </a:spcBef>
        <a:spcAft>
          <a:spcPct val="0"/>
        </a:spcAft>
        <a:defRPr sz="4400">
          <a:solidFill>
            <a:schemeClr val="tx2"/>
          </a:solidFill>
          <a:latin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32" indent="-285744" algn="l" rtl="0" eaLnBrk="0" fontAlgn="base" hangingPunct="0">
        <a:spcBef>
          <a:spcPct val="20000"/>
        </a:spcBef>
        <a:spcAft>
          <a:spcPct val="0"/>
        </a:spcAft>
        <a:buChar char="–"/>
        <a:defRPr sz="2800">
          <a:solidFill>
            <a:schemeClr val="tx1"/>
          </a:solidFill>
          <a:latin typeface="Calibri" pitchFamily="34" charset="0"/>
        </a:defRPr>
      </a:lvl2pPr>
      <a:lvl3pPr marL="1142971" indent="-228594" algn="l" rtl="0" eaLnBrk="0" fontAlgn="base" hangingPunct="0">
        <a:spcBef>
          <a:spcPct val="20000"/>
        </a:spcBef>
        <a:spcAft>
          <a:spcPct val="0"/>
        </a:spcAft>
        <a:buChar char="•"/>
        <a:defRPr sz="2400">
          <a:solidFill>
            <a:schemeClr val="tx1"/>
          </a:solidFill>
          <a:latin typeface="Calibri" pitchFamily="34" charset="0"/>
        </a:defRPr>
      </a:lvl3pPr>
      <a:lvl4pPr marL="1600160" indent="-228594" algn="l" rtl="0" eaLnBrk="0" fontAlgn="base" hangingPunct="0">
        <a:spcBef>
          <a:spcPct val="20000"/>
        </a:spcBef>
        <a:spcAft>
          <a:spcPct val="0"/>
        </a:spcAft>
        <a:buChar char="–"/>
        <a:defRPr sz="2000">
          <a:solidFill>
            <a:schemeClr val="tx1"/>
          </a:solidFill>
          <a:latin typeface="Calibri" pitchFamily="34" charset="0"/>
        </a:defRPr>
      </a:lvl4pPr>
      <a:lvl5pPr marL="2057349" indent="-228594" algn="l" rtl="0" eaLnBrk="0" fontAlgn="base" hangingPunct="0">
        <a:spcBef>
          <a:spcPct val="20000"/>
        </a:spcBef>
        <a:spcAft>
          <a:spcPct val="0"/>
        </a:spcAft>
        <a:buChar char="»"/>
        <a:defRPr sz="2000">
          <a:solidFill>
            <a:schemeClr val="tx1"/>
          </a:solidFill>
          <a:latin typeface="Calibri" pitchFamily="34" charset="0"/>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3.wmv"/><Relationship Id="rId1" Type="http://schemas.openxmlformats.org/officeDocument/2006/relationships/video" Target="NULL" TargetMode="Externa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4.xml"/><Relationship Id="rId7" Type="http://schemas.openxmlformats.org/officeDocument/2006/relationships/hyperlink" Target="https://drive.google.com/file/d/0BzMmQE48kn2OUW0zc1VvMTljZjg/view"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48.gif"/></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p:cNvGrpSpPr/>
        <p:nvPr/>
      </p:nvGrpSpPr>
      <p:grpSpPr>
        <a:xfrm>
          <a:off x="0" y="0"/>
          <a:ext cx="0" cy="0"/>
          <a:chOff x="0" y="0"/>
          <a:chExt cx="0" cy="0"/>
        </a:xfrm>
      </p:grpSpPr>
      <p:sp>
        <p:nvSpPr>
          <p:cNvPr id="54" name="Shape 54"/>
          <p:cNvSpPr txBox="1"/>
          <p:nvPr/>
        </p:nvSpPr>
        <p:spPr>
          <a:xfrm>
            <a:off x="304800" y="2487833"/>
            <a:ext cx="11007667" cy="3672800"/>
          </a:xfrm>
          <a:prstGeom prst="rect">
            <a:avLst/>
          </a:prstGeom>
          <a:noFill/>
          <a:ln>
            <a:noFill/>
          </a:ln>
        </p:spPr>
        <p:txBody>
          <a:bodyPr lIns="121900" tIns="121900" rIns="121900" bIns="121900" anchor="t" anchorCtr="0">
            <a:noAutofit/>
          </a:bodyPr>
          <a:lstStyle/>
          <a:p>
            <a:pPr algn="r"/>
            <a:r>
              <a:rPr lang="en" sz="3200" kern="0" dirty="0">
                <a:solidFill>
                  <a:srgbClr val="F3F3F3"/>
                </a:solidFill>
                <a:latin typeface="Century Gothic"/>
                <a:ea typeface="Century Gothic"/>
                <a:cs typeface="Century Gothic"/>
                <a:sym typeface="Century Gothic"/>
              </a:rPr>
              <a:t>Bio-inspired Robotic Swarm Construction</a:t>
            </a:r>
            <a:endParaRPr sz="2000" i="1" kern="0" dirty="0">
              <a:solidFill>
                <a:srgbClr val="F3F3F3"/>
              </a:solidFill>
              <a:latin typeface="Century Gothic"/>
              <a:ea typeface="Century Gothic"/>
              <a:cs typeface="Century Gothic"/>
              <a:sym typeface="Century Gothic"/>
            </a:endParaRPr>
          </a:p>
          <a:p>
            <a:pPr algn="r"/>
            <a:endParaRPr sz="1600" i="1" kern="0" dirty="0">
              <a:solidFill>
                <a:srgbClr val="F3F3F3"/>
              </a:solidFill>
              <a:latin typeface="Century Gothic"/>
              <a:ea typeface="Century Gothic"/>
              <a:cs typeface="Century Gothic"/>
              <a:sym typeface="Century Gothic"/>
            </a:endParaRPr>
          </a:p>
          <a:p>
            <a:endParaRPr lang="en-US" sz="3200" b="1" kern="0" dirty="0">
              <a:solidFill>
                <a:srgbClr val="F3F3F3"/>
              </a:solidFill>
              <a:latin typeface="Century Gothic"/>
              <a:ea typeface="Century Gothic"/>
              <a:cs typeface="Century Gothic"/>
              <a:sym typeface="Century Gothic"/>
            </a:endParaRPr>
          </a:p>
          <a:p>
            <a:pPr algn="r"/>
            <a:endParaRPr sz="1867" b="1" kern="0" dirty="0">
              <a:solidFill>
                <a:srgbClr val="F3F3F3"/>
              </a:solidFill>
              <a:latin typeface="Century Gothic"/>
              <a:ea typeface="Century Gothic"/>
              <a:cs typeface="Century Gothic"/>
              <a:sym typeface="Century Gothic"/>
            </a:endParaRPr>
          </a:p>
          <a:p>
            <a:pPr algn="r"/>
            <a:r>
              <a:rPr lang="en" sz="2400" kern="0" dirty="0">
                <a:solidFill>
                  <a:srgbClr val="F3F3F3"/>
                </a:solidFill>
                <a:latin typeface="Century Gothic"/>
                <a:ea typeface="Century Gothic"/>
                <a:cs typeface="Century Gothic"/>
                <a:sym typeface="Century Gothic"/>
              </a:rPr>
              <a:t>Paul Kassabian </a:t>
            </a:r>
            <a:r>
              <a:rPr lang="en" sz="1870" kern="0" dirty="0">
                <a:solidFill>
                  <a:srgbClr val="F3F3F3"/>
                </a:solidFill>
                <a:latin typeface="Century Gothic"/>
                <a:ea typeface="Century Gothic"/>
                <a:cs typeface="Century Gothic"/>
                <a:sym typeface="Century Gothic"/>
              </a:rPr>
              <a:t>P.E, C.Eng, P.Eng</a:t>
            </a:r>
          </a:p>
          <a:p>
            <a:pPr algn="r"/>
            <a:r>
              <a:rPr lang="en" sz="1867" kern="0" dirty="0">
                <a:solidFill>
                  <a:srgbClr val="F3F3F3"/>
                </a:solidFill>
                <a:latin typeface="Century Gothic"/>
                <a:ea typeface="Century Gothic"/>
                <a:cs typeface="Century Gothic"/>
                <a:sym typeface="Century Gothic"/>
              </a:rPr>
              <a:t>Simpson Gumpertz &amp; Heger</a:t>
            </a:r>
          </a:p>
          <a:p>
            <a:pPr algn="r"/>
            <a:endParaRPr lang="en" sz="1867" kern="0" dirty="0">
              <a:solidFill>
                <a:srgbClr val="F3F3F3"/>
              </a:solidFill>
              <a:latin typeface="Century Gothic"/>
              <a:ea typeface="Century Gothic"/>
              <a:cs typeface="Century Gothic"/>
              <a:sym typeface="Century Gothic"/>
            </a:endParaRPr>
          </a:p>
          <a:p>
            <a:pPr algn="r"/>
            <a:endParaRPr lang="en" sz="1867" kern="0" dirty="0">
              <a:solidFill>
                <a:srgbClr val="F3F3F3"/>
              </a:solidFill>
              <a:latin typeface="Century Gothic"/>
              <a:ea typeface="Century Gothic"/>
              <a:cs typeface="Century Gothic"/>
              <a:sym typeface="Century Gothic"/>
            </a:endParaRPr>
          </a:p>
          <a:p>
            <a:pPr algn="r"/>
            <a:r>
              <a:rPr lang="en-US" sz="1867" kern="0" dirty="0">
                <a:solidFill>
                  <a:srgbClr val="F3F3F3"/>
                </a:solidFill>
                <a:latin typeface="Century Gothic"/>
                <a:ea typeface="Century Gothic"/>
                <a:cs typeface="Century Gothic"/>
                <a:sym typeface="Century Gothic"/>
              </a:rPr>
              <a:t>W</a:t>
            </a:r>
            <a:r>
              <a:rPr lang="en" sz="1867" kern="0" dirty="0">
                <a:solidFill>
                  <a:srgbClr val="F3F3F3"/>
                </a:solidFill>
                <a:latin typeface="Century Gothic"/>
                <a:ea typeface="Century Gothic"/>
                <a:cs typeface="Century Gothic"/>
                <a:sym typeface="Century Gothic"/>
              </a:rPr>
              <a:t>orking with:</a:t>
            </a:r>
          </a:p>
          <a:p>
            <a:pPr algn="r"/>
            <a:r>
              <a:rPr lang="en" sz="1867" kern="0" dirty="0">
                <a:solidFill>
                  <a:srgbClr val="F3F3F3"/>
                </a:solidFill>
                <a:latin typeface="Century Gothic"/>
                <a:ea typeface="Century Gothic"/>
                <a:cs typeface="Century Gothic"/>
                <a:sym typeface="Century Gothic"/>
              </a:rPr>
              <a:t>Justin Werfel (Wyss Institute, Harvard University)</a:t>
            </a:r>
          </a:p>
          <a:p>
            <a:pPr algn="r"/>
            <a:r>
              <a:rPr lang="en" sz="1867" kern="0" dirty="0">
                <a:solidFill>
                  <a:srgbClr val="F3F3F3"/>
                </a:solidFill>
                <a:latin typeface="Century Gothic"/>
                <a:ea typeface="Century Gothic"/>
                <a:cs typeface="Century Gothic"/>
                <a:sym typeface="Century Gothic"/>
              </a:rPr>
              <a:t>Nathan Melenbrink (Wyss/ICD-Stuttgart)</a:t>
            </a:r>
          </a:p>
          <a:p>
            <a:pPr algn="r"/>
            <a:endParaRPr lang="en" sz="1867" kern="0" dirty="0">
              <a:solidFill>
                <a:srgbClr val="F3F3F3"/>
              </a:solidFill>
              <a:latin typeface="Century Gothic"/>
              <a:ea typeface="Century Gothic"/>
              <a:cs typeface="Century Gothic"/>
              <a:sym typeface="Century Gothic"/>
            </a:endParaRPr>
          </a:p>
          <a:p>
            <a:pPr algn="r"/>
            <a:endParaRPr lang="en" sz="1867" kern="0" dirty="0">
              <a:solidFill>
                <a:srgbClr val="F3F3F3"/>
              </a:solidFill>
              <a:latin typeface="Century Gothic"/>
              <a:ea typeface="Century Gothic"/>
              <a:cs typeface="Century Gothic"/>
              <a:sym typeface="Century Gothic"/>
            </a:endParaRPr>
          </a:p>
          <a:p>
            <a:pPr algn="r"/>
            <a:endParaRPr lang="en" sz="1867" kern="0" dirty="0">
              <a:solidFill>
                <a:srgbClr val="F3F3F3"/>
              </a:solidFill>
              <a:latin typeface="Century Gothic"/>
              <a:ea typeface="Century Gothic"/>
              <a:cs typeface="Century Gothic"/>
              <a:sym typeface="Century Gothic"/>
            </a:endParaRPr>
          </a:p>
          <a:p>
            <a:pPr algn="r"/>
            <a:endParaRPr sz="1867" b="1" kern="0" dirty="0">
              <a:solidFill>
                <a:srgbClr val="F3F3F3"/>
              </a:solidFill>
              <a:latin typeface="Century Gothic"/>
              <a:ea typeface="Century Gothic"/>
              <a:cs typeface="Century Gothic"/>
              <a:sym typeface="Century Gothic"/>
            </a:endParaRPr>
          </a:p>
        </p:txBody>
      </p:sp>
      <p:pic>
        <p:nvPicPr>
          <p:cNvPr id="55" name="Shape 55"/>
          <p:cNvPicPr preferRelativeResize="0"/>
          <p:nvPr/>
        </p:nvPicPr>
        <p:blipFill>
          <a:blip r:embed="rId3">
            <a:alphaModFix/>
          </a:blip>
          <a:stretch>
            <a:fillRect/>
          </a:stretch>
        </p:blipFill>
        <p:spPr>
          <a:xfrm>
            <a:off x="10068031" y="655183"/>
            <a:ext cx="1244432" cy="1435399"/>
          </a:xfrm>
          <a:prstGeom prst="rect">
            <a:avLst/>
          </a:prstGeom>
          <a:noFill/>
          <a:ln>
            <a:noFill/>
          </a:ln>
        </p:spPr>
      </p:pic>
    </p:spTree>
    <p:extLst>
      <p:ext uri="{BB962C8B-B14F-4D97-AF65-F5344CB8AC3E}">
        <p14:creationId xmlns:p14="http://schemas.microsoft.com/office/powerpoint/2010/main" val="3123938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304800"/>
            <a:ext cx="9631245" cy="6858000"/>
          </a:xfrm>
          <a:prstGeom prst="rect">
            <a:avLst/>
          </a:prstGeom>
        </p:spPr>
      </p:pic>
      <p:sp>
        <p:nvSpPr>
          <p:cNvPr id="4" name="Title 1"/>
          <p:cNvSpPr txBox="1">
            <a:spLocks/>
          </p:cNvSpPr>
          <p:nvPr/>
        </p:nvSpPr>
        <p:spPr bwMode="auto">
          <a:xfrm>
            <a:off x="0" y="0"/>
            <a:ext cx="12192000" cy="685800"/>
          </a:xfrm>
          <a:prstGeom prst="rect">
            <a:avLst/>
          </a:prstGeom>
          <a:solidFill>
            <a:srgbClr val="C00000"/>
          </a:solidFill>
          <a:ln>
            <a:noFill/>
          </a:ln>
          <a:extLst/>
        </p:spPr>
        <p:txBody>
          <a:bodyPr anchor="ctr"/>
          <a:lstStyle>
            <a:lvl1pPr eaLnBrk="0" hangingPunct="0">
              <a:spcBef>
                <a:spcPct val="20000"/>
              </a:spcBef>
              <a:buClr>
                <a:schemeClr val="tx1"/>
              </a:buClr>
              <a:buFont typeface="Arial" charset="0"/>
              <a:buChar char="•"/>
              <a:defRPr sz="2400" b="1">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tx1"/>
              </a:buClr>
              <a:buFont typeface="Arial" charset="0"/>
              <a:buChar char="–"/>
              <a:defRPr sz="2000">
                <a:solidFill>
                  <a:schemeClr val="tx1"/>
                </a:solidFill>
                <a:latin typeface="Arial" charset="0"/>
                <a:ea typeface="Arial" charset="0"/>
                <a:cs typeface="Arial" charset="0"/>
              </a:defRPr>
            </a:lvl2pPr>
            <a:lvl3pPr marL="1143000" indent="-228600" eaLnBrk="0" hangingPunct="0">
              <a:spcBef>
                <a:spcPct val="20000"/>
              </a:spcBef>
              <a:buClr>
                <a:srgbClr val="B70005"/>
              </a:buClr>
              <a:buFont typeface="Arial" charset="0"/>
              <a:buChar char="•"/>
              <a:defRPr>
                <a:solidFill>
                  <a:schemeClr val="tx1"/>
                </a:solidFill>
                <a:latin typeface="Arial" charset="0"/>
                <a:ea typeface="Arial" charset="0"/>
                <a:cs typeface="Arial" charset="0"/>
              </a:defRPr>
            </a:lvl3pPr>
            <a:lvl4pPr marL="16002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4pPr>
            <a:lvl5pPr marL="20574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9pPr>
          </a:lstStyle>
          <a:p>
            <a:pPr>
              <a:spcBef>
                <a:spcPct val="0"/>
              </a:spcBef>
              <a:buClrTx/>
              <a:buFontTx/>
              <a:buNone/>
            </a:pPr>
            <a:r>
              <a:rPr lang="en-US" altLang="en-US" sz="2800" b="0" dirty="0" err="1">
                <a:solidFill>
                  <a:prstClr val="white"/>
                </a:solidFill>
                <a:latin typeface="Century Gothic" panose="020B0502020202020204" pitchFamily="34" charset="0"/>
                <a:sym typeface="Arial"/>
              </a:rPr>
              <a:t>Schwerpunkt</a:t>
            </a:r>
            <a:r>
              <a:rPr lang="en-US" altLang="en-US" sz="2800" b="0" dirty="0">
                <a:solidFill>
                  <a:prstClr val="white"/>
                </a:solidFill>
                <a:latin typeface="Century Gothic" panose="020B0502020202020204" pitchFamily="34" charset="0"/>
                <a:sym typeface="Arial"/>
              </a:rPr>
              <a:t>:  Ralph Helmick</a:t>
            </a:r>
          </a:p>
        </p:txBody>
      </p:sp>
      <p:pic>
        <p:nvPicPr>
          <p:cNvPr id="7" name="Picture 2" descr="Smaller Logo Color"/>
          <p:cNvPicPr>
            <a:picLocks noChangeAspect="1" noChangeArrowheads="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83597" t="-1" b="45668"/>
          <a:stretch/>
        </p:blipFill>
        <p:spPr bwMode="auto">
          <a:xfrm>
            <a:off x="11696701" y="168257"/>
            <a:ext cx="419100" cy="426451"/>
          </a:xfrm>
          <a:prstGeom prst="rect">
            <a:avLst/>
          </a:prstGeom>
          <a:solidFill>
            <a:srgbClr val="C00000"/>
          </a:solidFill>
          <a:ln>
            <a:noFill/>
          </a:ln>
        </p:spPr>
      </p:pic>
      <p:sp>
        <p:nvSpPr>
          <p:cNvPr id="8" name="TextBox 7"/>
          <p:cNvSpPr txBox="1"/>
          <p:nvPr/>
        </p:nvSpPr>
        <p:spPr>
          <a:xfrm>
            <a:off x="10718800" y="125075"/>
            <a:ext cx="1066800" cy="461665"/>
          </a:xfrm>
          <a:prstGeom prst="rect">
            <a:avLst/>
          </a:prstGeom>
          <a:noFill/>
        </p:spPr>
        <p:txBody>
          <a:bodyPr wrap="square" rtlCol="0">
            <a:spAutoFit/>
          </a:bodyPr>
          <a:lstStyle/>
          <a:p>
            <a:pPr algn="r"/>
            <a:r>
              <a:rPr lang="en-US" sz="2400" dirty="0">
                <a:solidFill>
                  <a:srgbClr val="EB641B">
                    <a:lumMod val="40000"/>
                    <a:lumOff val="60000"/>
                  </a:srgbClr>
                </a:solidFill>
                <a:latin typeface="Century Gothic" panose="020B0502020202020204" pitchFamily="34" charset="0"/>
                <a:cs typeface="Arial"/>
                <a:sym typeface="Arial"/>
              </a:rPr>
              <a:t>SGH</a:t>
            </a:r>
          </a:p>
        </p:txBody>
      </p:sp>
    </p:spTree>
    <p:extLst>
      <p:ext uri="{BB962C8B-B14F-4D97-AF65-F5344CB8AC3E}">
        <p14:creationId xmlns:p14="http://schemas.microsoft.com/office/powerpoint/2010/main" val="75197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werpunkt_view from stairs"/>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96938" y="0"/>
            <a:ext cx="10396537" cy="6858000"/>
          </a:xfrm>
          <a:prstGeom prst="rect">
            <a:avLst/>
          </a:prstGeom>
          <a:noFill/>
          <a:ln>
            <a:noFill/>
          </a:ln>
        </p:spPr>
      </p:pic>
    </p:spTree>
    <p:extLst>
      <p:ext uri="{BB962C8B-B14F-4D97-AF65-F5344CB8AC3E}">
        <p14:creationId xmlns:p14="http://schemas.microsoft.com/office/powerpoint/2010/main" val="3546271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werpunkt_view from sweet spot"/>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a:noFill/>
          <a:ln>
            <a:noFill/>
          </a:ln>
        </p:spPr>
      </p:pic>
    </p:spTree>
    <p:extLst>
      <p:ext uri="{BB962C8B-B14F-4D97-AF65-F5344CB8AC3E}">
        <p14:creationId xmlns:p14="http://schemas.microsoft.com/office/powerpoint/2010/main" val="2564237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3850" y="1187757"/>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65750" y="1336656"/>
            <a:ext cx="7010400" cy="4673600"/>
          </a:xfrm>
          <a:prstGeom prst="rect">
            <a:avLst/>
          </a:prstGeom>
        </p:spPr>
      </p:pic>
      <p:sp>
        <p:nvSpPr>
          <p:cNvPr id="23" name="Title 1"/>
          <p:cNvSpPr txBox="1">
            <a:spLocks/>
          </p:cNvSpPr>
          <p:nvPr/>
        </p:nvSpPr>
        <p:spPr bwMode="auto">
          <a:xfrm>
            <a:off x="0" y="1"/>
            <a:ext cx="12192000" cy="685800"/>
          </a:xfrm>
          <a:prstGeom prst="rect">
            <a:avLst/>
          </a:prstGeom>
          <a:solidFill>
            <a:srgbClr val="C00000"/>
          </a:solidFill>
          <a:ln>
            <a:noFill/>
          </a:ln>
          <a:extLst/>
        </p:spPr>
        <p:txBody>
          <a:bodyPr anchor="ctr"/>
          <a:lstStyle>
            <a:lvl1pPr eaLnBrk="0" hangingPunct="0">
              <a:spcBef>
                <a:spcPct val="20000"/>
              </a:spcBef>
              <a:buClr>
                <a:schemeClr val="tx1"/>
              </a:buClr>
              <a:buFont typeface="Arial" charset="0"/>
              <a:buChar char="•"/>
              <a:defRPr sz="2400" b="1">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tx1"/>
              </a:buClr>
              <a:buFont typeface="Arial" charset="0"/>
              <a:buChar char="–"/>
              <a:defRPr sz="2000">
                <a:solidFill>
                  <a:schemeClr val="tx1"/>
                </a:solidFill>
                <a:latin typeface="Arial" charset="0"/>
                <a:ea typeface="Arial" charset="0"/>
                <a:cs typeface="Arial" charset="0"/>
              </a:defRPr>
            </a:lvl2pPr>
            <a:lvl3pPr marL="1143000" indent="-228600" eaLnBrk="0" hangingPunct="0">
              <a:spcBef>
                <a:spcPct val="20000"/>
              </a:spcBef>
              <a:buClr>
                <a:srgbClr val="B70005"/>
              </a:buClr>
              <a:buFont typeface="Arial" charset="0"/>
              <a:buChar char="•"/>
              <a:defRPr>
                <a:solidFill>
                  <a:schemeClr val="tx1"/>
                </a:solidFill>
                <a:latin typeface="Arial" charset="0"/>
                <a:ea typeface="Arial" charset="0"/>
                <a:cs typeface="Arial" charset="0"/>
              </a:defRPr>
            </a:lvl3pPr>
            <a:lvl4pPr marL="16002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4pPr>
            <a:lvl5pPr marL="20574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9pPr>
          </a:lstStyle>
          <a:p>
            <a:pPr>
              <a:spcBef>
                <a:spcPct val="0"/>
              </a:spcBef>
              <a:buClrTx/>
              <a:buFontTx/>
              <a:buNone/>
            </a:pPr>
            <a:r>
              <a:rPr lang="en-US" altLang="en-US" sz="2800" b="0" dirty="0">
                <a:solidFill>
                  <a:prstClr val="white"/>
                </a:solidFill>
                <a:latin typeface="Century Gothic" panose="020B0502020202020204" pitchFamily="34" charset="0"/>
              </a:rPr>
              <a:t>FINAL FULL-SCALE PRINT</a:t>
            </a:r>
          </a:p>
        </p:txBody>
      </p:sp>
      <p:pic>
        <p:nvPicPr>
          <p:cNvPr id="24" name="Picture 2" descr="Smaller Logo Colo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l="83597" t="-1" b="45668"/>
          <a:stretch/>
        </p:blipFill>
        <p:spPr bwMode="auto">
          <a:xfrm>
            <a:off x="11696700" y="168256"/>
            <a:ext cx="419100" cy="426451"/>
          </a:xfrm>
          <a:prstGeom prst="rect">
            <a:avLst/>
          </a:prstGeom>
          <a:solidFill>
            <a:srgbClr val="C00000"/>
          </a:solidFill>
          <a:ln>
            <a:noFill/>
          </a:ln>
        </p:spPr>
      </p:pic>
      <p:sp>
        <p:nvSpPr>
          <p:cNvPr id="25" name="TextBox 24"/>
          <p:cNvSpPr txBox="1"/>
          <p:nvPr/>
        </p:nvSpPr>
        <p:spPr>
          <a:xfrm>
            <a:off x="10718800" y="125075"/>
            <a:ext cx="1066800" cy="461665"/>
          </a:xfrm>
          <a:prstGeom prst="rect">
            <a:avLst/>
          </a:prstGeom>
          <a:noFill/>
        </p:spPr>
        <p:txBody>
          <a:bodyPr wrap="square" rtlCol="0">
            <a:spAutoFit/>
          </a:bodyPr>
          <a:lstStyle/>
          <a:p>
            <a:pPr algn="r"/>
            <a:r>
              <a:rPr lang="en-US" sz="2400" dirty="0">
                <a:solidFill>
                  <a:srgbClr val="EB641B">
                    <a:lumMod val="40000"/>
                    <a:lumOff val="60000"/>
                  </a:srgbClr>
                </a:solidFill>
                <a:latin typeface="Century Gothic" panose="020B0502020202020204" pitchFamily="34" charset="0"/>
              </a:rPr>
              <a:t>SGH</a:t>
            </a:r>
          </a:p>
        </p:txBody>
      </p:sp>
    </p:spTree>
    <p:extLst>
      <p:ext uri="{BB962C8B-B14F-4D97-AF65-F5344CB8AC3E}">
        <p14:creationId xmlns:p14="http://schemas.microsoft.com/office/powerpoint/2010/main" val="76786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 y="457200"/>
            <a:ext cx="11042650" cy="2708434"/>
          </a:xfrm>
          <a:prstGeom prst="rect">
            <a:avLst/>
          </a:prstGeom>
          <a:noFill/>
        </p:spPr>
        <p:txBody>
          <a:bodyPr wrap="square" rtlCol="0">
            <a:spAutoFit/>
          </a:bodyPr>
          <a:lstStyle/>
          <a:p>
            <a:pPr marL="971550" lvl="1" indent="-514350">
              <a:buFont typeface="+mj-lt"/>
              <a:buAutoNum type="alphaLcParenR"/>
            </a:pPr>
            <a:endParaRPr lang="en-US" sz="2400" dirty="0">
              <a:solidFill>
                <a:prstClr val="white"/>
              </a:solidFill>
            </a:endParaRPr>
          </a:p>
          <a:p>
            <a:pPr marL="971550" lvl="1" indent="-514350">
              <a:buFont typeface="+mj-lt"/>
              <a:buAutoNum type="alphaLcParenR"/>
            </a:pPr>
            <a:r>
              <a:rPr lang="en-US" sz="2400" dirty="0">
                <a:solidFill>
                  <a:prstClr val="white"/>
                </a:solidFill>
              </a:rPr>
              <a:t>Rapid structural analysis of 3d forms from others (architect, client, etc.)</a:t>
            </a:r>
          </a:p>
          <a:p>
            <a:pPr marL="971550" lvl="1" indent="-514350">
              <a:buFont typeface="+mj-lt"/>
              <a:buAutoNum type="alphaLcParenR"/>
            </a:pPr>
            <a:r>
              <a:rPr lang="en-US" sz="2400" dirty="0">
                <a:solidFill>
                  <a:prstClr val="white"/>
                </a:solidFill>
              </a:rPr>
              <a:t>Rapid generation of 3d forms to use as inspiration for design.</a:t>
            </a:r>
          </a:p>
          <a:p>
            <a:endParaRPr lang="en-US" sz="2400" dirty="0">
              <a:solidFill>
                <a:prstClr val="white"/>
              </a:solidFill>
            </a:endParaRPr>
          </a:p>
          <a:p>
            <a:pPr marL="342900" indent="-342900">
              <a:buFont typeface="+mj-lt"/>
              <a:buAutoNum type="arabicPeriod"/>
            </a:pPr>
            <a:endParaRPr lang="en-US" sz="2400" dirty="0">
              <a:solidFill>
                <a:prstClr val="white"/>
              </a:solidFill>
            </a:endParaRPr>
          </a:p>
          <a:p>
            <a:pPr marL="800100" lvl="1" indent="-342900">
              <a:buFont typeface="+mj-lt"/>
              <a:buAutoNum type="arabicPeriod"/>
            </a:pPr>
            <a:endParaRPr lang="en-US" sz="3200" dirty="0">
              <a:solidFill>
                <a:prstClr val="white"/>
              </a:solidFill>
            </a:endParaRPr>
          </a:p>
          <a:p>
            <a:pPr marL="342900" indent="-342900">
              <a:buFont typeface="+mj-lt"/>
              <a:buAutoNum type="arabicPeriod"/>
            </a:pPr>
            <a:endParaRPr lang="en-US" dirty="0">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 y="1872972"/>
            <a:ext cx="12242741" cy="4985028"/>
          </a:xfrm>
          <a:prstGeom prst="rect">
            <a:avLst/>
          </a:prstGeom>
        </p:spPr>
      </p:pic>
      <p:sp>
        <p:nvSpPr>
          <p:cNvPr id="5" name="Title 1"/>
          <p:cNvSpPr txBox="1">
            <a:spLocks/>
          </p:cNvSpPr>
          <p:nvPr/>
        </p:nvSpPr>
        <p:spPr bwMode="auto">
          <a:xfrm>
            <a:off x="0" y="1"/>
            <a:ext cx="12192000" cy="685800"/>
          </a:xfrm>
          <a:prstGeom prst="rect">
            <a:avLst/>
          </a:prstGeom>
          <a:solidFill>
            <a:srgbClr val="C00000"/>
          </a:solidFill>
          <a:ln>
            <a:noFill/>
          </a:ln>
          <a:extLst/>
        </p:spPr>
        <p:txBody>
          <a:bodyPr anchor="ctr"/>
          <a:lstStyle>
            <a:lvl1pPr eaLnBrk="0" hangingPunct="0">
              <a:spcBef>
                <a:spcPct val="20000"/>
              </a:spcBef>
              <a:buClr>
                <a:schemeClr val="tx1"/>
              </a:buClr>
              <a:buFont typeface="Arial" charset="0"/>
              <a:buChar char="•"/>
              <a:defRPr sz="2400" b="1">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tx1"/>
              </a:buClr>
              <a:buFont typeface="Arial" charset="0"/>
              <a:buChar char="–"/>
              <a:defRPr sz="2000">
                <a:solidFill>
                  <a:schemeClr val="tx1"/>
                </a:solidFill>
                <a:latin typeface="Arial" charset="0"/>
                <a:ea typeface="Arial" charset="0"/>
                <a:cs typeface="Arial" charset="0"/>
              </a:defRPr>
            </a:lvl2pPr>
            <a:lvl3pPr marL="1143000" indent="-228600" eaLnBrk="0" hangingPunct="0">
              <a:spcBef>
                <a:spcPct val="20000"/>
              </a:spcBef>
              <a:buClr>
                <a:srgbClr val="B70005"/>
              </a:buClr>
              <a:buFont typeface="Arial" charset="0"/>
              <a:buChar char="•"/>
              <a:defRPr>
                <a:solidFill>
                  <a:schemeClr val="tx1"/>
                </a:solidFill>
                <a:latin typeface="Arial" charset="0"/>
                <a:ea typeface="Arial" charset="0"/>
                <a:cs typeface="Arial" charset="0"/>
              </a:defRPr>
            </a:lvl3pPr>
            <a:lvl4pPr marL="16002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4pPr>
            <a:lvl5pPr marL="20574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9pPr>
          </a:lstStyle>
          <a:p>
            <a:pPr>
              <a:spcBef>
                <a:spcPct val="0"/>
              </a:spcBef>
              <a:buClrTx/>
              <a:buFontTx/>
              <a:buNone/>
            </a:pPr>
            <a:r>
              <a:rPr lang="en-US" altLang="en-US" sz="2800" b="0" dirty="0">
                <a:solidFill>
                  <a:prstClr val="white"/>
                </a:solidFill>
                <a:latin typeface="Century Gothic" panose="020B0502020202020204" pitchFamily="34" charset="0"/>
              </a:rPr>
              <a:t>1: QUICK AND DIRTY APRROACH</a:t>
            </a:r>
          </a:p>
        </p:txBody>
      </p:sp>
      <p:pic>
        <p:nvPicPr>
          <p:cNvPr id="7" name="Picture 2" descr="Smaller Logo Color"/>
          <p:cNvPicPr>
            <a:picLocks noChangeAspect="1" noChangeArrowheads="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83597" t="-1" b="45668"/>
          <a:stretch/>
        </p:blipFill>
        <p:spPr bwMode="auto">
          <a:xfrm>
            <a:off x="11696700" y="168256"/>
            <a:ext cx="419100" cy="426451"/>
          </a:xfrm>
          <a:prstGeom prst="rect">
            <a:avLst/>
          </a:prstGeom>
          <a:solidFill>
            <a:srgbClr val="C00000"/>
          </a:solidFill>
          <a:ln>
            <a:noFill/>
          </a:ln>
        </p:spPr>
      </p:pic>
      <p:sp>
        <p:nvSpPr>
          <p:cNvPr id="8" name="TextBox 7"/>
          <p:cNvSpPr txBox="1"/>
          <p:nvPr/>
        </p:nvSpPr>
        <p:spPr>
          <a:xfrm>
            <a:off x="10718800" y="125075"/>
            <a:ext cx="1066800" cy="461665"/>
          </a:xfrm>
          <a:prstGeom prst="rect">
            <a:avLst/>
          </a:prstGeom>
          <a:noFill/>
        </p:spPr>
        <p:txBody>
          <a:bodyPr wrap="square" rtlCol="0">
            <a:spAutoFit/>
          </a:bodyPr>
          <a:lstStyle/>
          <a:p>
            <a:pPr algn="r"/>
            <a:r>
              <a:rPr lang="en-US" sz="2400" dirty="0">
                <a:solidFill>
                  <a:srgbClr val="EB641B">
                    <a:lumMod val="40000"/>
                    <a:lumOff val="60000"/>
                  </a:srgbClr>
                </a:solidFill>
                <a:latin typeface="Century Gothic" panose="020B0502020202020204" pitchFamily="34" charset="0"/>
              </a:rPr>
              <a:t>SGH</a:t>
            </a:r>
          </a:p>
        </p:txBody>
      </p:sp>
    </p:spTree>
    <p:extLst>
      <p:ext uri="{BB962C8B-B14F-4D97-AF65-F5344CB8AC3E}">
        <p14:creationId xmlns:p14="http://schemas.microsoft.com/office/powerpoint/2010/main" val="317821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 y="685800"/>
            <a:ext cx="11969750" cy="2339102"/>
          </a:xfrm>
          <a:prstGeom prst="rect">
            <a:avLst/>
          </a:prstGeom>
          <a:noFill/>
        </p:spPr>
        <p:txBody>
          <a:bodyPr wrap="square" rtlCol="0">
            <a:spAutoFit/>
          </a:bodyPr>
          <a:lstStyle/>
          <a:p>
            <a:pPr marL="971550" lvl="1" indent="-514350">
              <a:buFont typeface="+mj-lt"/>
              <a:buAutoNum type="alphaLcParenR"/>
            </a:pPr>
            <a:endParaRPr lang="en-US" sz="2400" dirty="0">
              <a:solidFill>
                <a:prstClr val="white"/>
              </a:solidFill>
            </a:endParaRPr>
          </a:p>
          <a:p>
            <a:pPr marL="971550" lvl="1" indent="-514350">
              <a:buFont typeface="+mj-lt"/>
              <a:buAutoNum type="alphaLcParenR"/>
            </a:pPr>
            <a:r>
              <a:rPr lang="en-US" sz="2400" dirty="0">
                <a:solidFill>
                  <a:prstClr val="white"/>
                </a:solidFill>
              </a:rPr>
              <a:t>Optimize shape for fabrication…no shop drawings, directly printed from the model.</a:t>
            </a:r>
          </a:p>
          <a:p>
            <a:pPr marL="971550" lvl="1" indent="-514350">
              <a:buFont typeface="+mj-lt"/>
              <a:buAutoNum type="alphaLcParenR"/>
            </a:pPr>
            <a:r>
              <a:rPr lang="en-US" sz="2400" dirty="0">
                <a:solidFill>
                  <a:srgbClr val="FFFFFF"/>
                </a:solidFill>
              </a:rPr>
              <a:t>Multiple unique forms can be reviewed as a batch process.</a:t>
            </a:r>
            <a:endParaRPr lang="en-US" sz="2400" dirty="0">
              <a:solidFill>
                <a:prstClr val="white"/>
              </a:solidFill>
            </a:endParaRPr>
          </a:p>
          <a:p>
            <a:pPr marL="342900" indent="-342900">
              <a:buFont typeface="+mj-lt"/>
              <a:buAutoNum type="arabicPeriod"/>
            </a:pPr>
            <a:endParaRPr lang="en-US" sz="2400" dirty="0">
              <a:solidFill>
                <a:prstClr val="white"/>
              </a:solidFill>
            </a:endParaRPr>
          </a:p>
          <a:p>
            <a:pPr marL="800100" lvl="1" indent="-342900">
              <a:buFont typeface="+mj-lt"/>
              <a:buAutoNum type="arabicPeriod"/>
            </a:pPr>
            <a:endParaRPr lang="en-US" sz="3200" dirty="0">
              <a:solidFill>
                <a:prstClr val="white"/>
              </a:solidFill>
            </a:endParaRPr>
          </a:p>
          <a:p>
            <a:pPr marL="342900" indent="-342900">
              <a:buFont typeface="+mj-lt"/>
              <a:buAutoNum type="arabicPeriod"/>
            </a:pPr>
            <a:endParaRPr lang="en-US" dirty="0">
              <a:solidFill>
                <a:prstClr val="white"/>
              </a:solidFill>
            </a:endParaRPr>
          </a:p>
        </p:txBody>
      </p:sp>
      <p:pic>
        <p:nvPicPr>
          <p:cNvPr id="5" name="Picture 4"/>
          <p:cNvPicPr>
            <a:picLocks noChangeAspect="1"/>
          </p:cNvPicPr>
          <p:nvPr/>
        </p:nvPicPr>
        <p:blipFill rotWithShape="1">
          <a:blip r:embed="rId2"/>
          <a:srcRect l="43333" t="26154" r="29583" b="33077"/>
          <a:stretch/>
        </p:blipFill>
        <p:spPr>
          <a:xfrm>
            <a:off x="7220856" y="2133600"/>
            <a:ext cx="4953001" cy="4038600"/>
          </a:xfrm>
          <a:prstGeom prst="rect">
            <a:avLst/>
          </a:prstGeom>
        </p:spPr>
      </p:pic>
      <p:pic>
        <p:nvPicPr>
          <p:cNvPr id="7" name="Content Placeholder 7"/>
          <p:cNvPicPr>
            <a:picLocks noGrp="1" noChangeAspect="1"/>
          </p:cNvPicPr>
          <p:nvPr>
            <p:ph idx="1"/>
          </p:nvPr>
        </p:nvPicPr>
        <p:blipFill>
          <a:blip r:embed="rId3"/>
          <a:stretch>
            <a:fillRect/>
          </a:stretch>
        </p:blipFill>
        <p:spPr>
          <a:xfrm>
            <a:off x="0" y="2133600"/>
            <a:ext cx="7179733" cy="4038600"/>
          </a:xfrm>
          <a:prstGeom prst="rect">
            <a:avLst/>
          </a:prstGeom>
        </p:spPr>
      </p:pic>
      <p:sp>
        <p:nvSpPr>
          <p:cNvPr id="6" name="Title 1"/>
          <p:cNvSpPr txBox="1">
            <a:spLocks/>
          </p:cNvSpPr>
          <p:nvPr/>
        </p:nvSpPr>
        <p:spPr bwMode="auto">
          <a:xfrm>
            <a:off x="0" y="1"/>
            <a:ext cx="12192000" cy="685800"/>
          </a:xfrm>
          <a:prstGeom prst="rect">
            <a:avLst/>
          </a:prstGeom>
          <a:solidFill>
            <a:srgbClr val="C00000"/>
          </a:solidFill>
          <a:ln>
            <a:noFill/>
          </a:ln>
          <a:extLst/>
        </p:spPr>
        <p:txBody>
          <a:bodyPr anchor="ctr"/>
          <a:lstStyle>
            <a:lvl1pPr eaLnBrk="0" hangingPunct="0">
              <a:spcBef>
                <a:spcPct val="20000"/>
              </a:spcBef>
              <a:buClr>
                <a:schemeClr val="tx1"/>
              </a:buClr>
              <a:buFont typeface="Arial" charset="0"/>
              <a:buChar char="•"/>
              <a:defRPr sz="2400" b="1">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tx1"/>
              </a:buClr>
              <a:buFont typeface="Arial" charset="0"/>
              <a:buChar char="–"/>
              <a:defRPr sz="2000">
                <a:solidFill>
                  <a:schemeClr val="tx1"/>
                </a:solidFill>
                <a:latin typeface="Arial" charset="0"/>
                <a:ea typeface="Arial" charset="0"/>
                <a:cs typeface="Arial" charset="0"/>
              </a:defRPr>
            </a:lvl2pPr>
            <a:lvl3pPr marL="1143000" indent="-228600" eaLnBrk="0" hangingPunct="0">
              <a:spcBef>
                <a:spcPct val="20000"/>
              </a:spcBef>
              <a:buClr>
                <a:srgbClr val="B70005"/>
              </a:buClr>
              <a:buFont typeface="Arial" charset="0"/>
              <a:buChar char="•"/>
              <a:defRPr>
                <a:solidFill>
                  <a:schemeClr val="tx1"/>
                </a:solidFill>
                <a:latin typeface="Arial" charset="0"/>
                <a:ea typeface="Arial" charset="0"/>
                <a:cs typeface="Arial" charset="0"/>
              </a:defRPr>
            </a:lvl3pPr>
            <a:lvl4pPr marL="16002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4pPr>
            <a:lvl5pPr marL="20574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9pPr>
          </a:lstStyle>
          <a:p>
            <a:pPr>
              <a:spcBef>
                <a:spcPct val="0"/>
              </a:spcBef>
              <a:buClrTx/>
              <a:buFontTx/>
              <a:buNone/>
            </a:pPr>
            <a:r>
              <a:rPr lang="en-US" altLang="en-US" sz="2800" b="0" dirty="0">
                <a:solidFill>
                  <a:prstClr val="white"/>
                </a:solidFill>
                <a:latin typeface="Century Gothic" panose="020B0502020202020204" pitchFamily="34" charset="0"/>
              </a:rPr>
              <a:t>2: FINAL AND DETAILED</a:t>
            </a:r>
          </a:p>
        </p:txBody>
      </p:sp>
      <p:pic>
        <p:nvPicPr>
          <p:cNvPr id="8" name="Picture 2" descr="Smaller Logo Color"/>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l="83597" t="-1" b="45668"/>
          <a:stretch/>
        </p:blipFill>
        <p:spPr bwMode="auto">
          <a:xfrm>
            <a:off x="11696700" y="168256"/>
            <a:ext cx="419100" cy="426451"/>
          </a:xfrm>
          <a:prstGeom prst="rect">
            <a:avLst/>
          </a:prstGeom>
          <a:solidFill>
            <a:srgbClr val="C00000"/>
          </a:solidFill>
          <a:ln>
            <a:noFill/>
          </a:ln>
        </p:spPr>
      </p:pic>
      <p:sp>
        <p:nvSpPr>
          <p:cNvPr id="9" name="TextBox 8"/>
          <p:cNvSpPr txBox="1"/>
          <p:nvPr/>
        </p:nvSpPr>
        <p:spPr>
          <a:xfrm>
            <a:off x="10718800" y="125075"/>
            <a:ext cx="1066800" cy="461665"/>
          </a:xfrm>
          <a:prstGeom prst="rect">
            <a:avLst/>
          </a:prstGeom>
          <a:noFill/>
        </p:spPr>
        <p:txBody>
          <a:bodyPr wrap="square" rtlCol="0">
            <a:spAutoFit/>
          </a:bodyPr>
          <a:lstStyle/>
          <a:p>
            <a:pPr algn="r"/>
            <a:r>
              <a:rPr lang="en-US" sz="2400" dirty="0">
                <a:solidFill>
                  <a:srgbClr val="EB641B">
                    <a:lumMod val="40000"/>
                    <a:lumOff val="60000"/>
                  </a:srgbClr>
                </a:solidFill>
                <a:latin typeface="Century Gothic" panose="020B0502020202020204" pitchFamily="34" charset="0"/>
              </a:rPr>
              <a:t>SGH</a:t>
            </a:r>
          </a:p>
        </p:txBody>
      </p:sp>
    </p:spTree>
    <p:extLst>
      <p:ext uri="{BB962C8B-B14F-4D97-AF65-F5344CB8AC3E}">
        <p14:creationId xmlns:p14="http://schemas.microsoft.com/office/powerpoint/2010/main" val="1038127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Users\pekassabian\Desktop\Nerd Nite\Salginatobel_Bridge_mg_4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12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028" descr="Arch Formwork"/>
          <p:cNvPicPr>
            <a:picLocks noChangeAspect="1" noChangeArrowheads="1"/>
          </p:cNvPicPr>
          <p:nvPr/>
        </p:nvPicPr>
        <p:blipFill rotWithShape="1">
          <a:blip r:embed="rId2">
            <a:extLst>
              <a:ext uri="{28A0092B-C50C-407E-A947-70E740481C1C}">
                <a14:useLocalDpi xmlns:a14="http://schemas.microsoft.com/office/drawing/2010/main" val="0"/>
              </a:ext>
            </a:extLst>
          </a:blip>
          <a:srcRect l="13182" b="17620"/>
          <a:stretch/>
        </p:blipFill>
        <p:spPr bwMode="auto">
          <a:xfrm>
            <a:off x="3429000" y="838200"/>
            <a:ext cx="5715000" cy="462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089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73547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51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lying robo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199" y="0"/>
            <a:ext cx="11019865" cy="6705600"/>
          </a:xfrm>
          <a:prstGeom prst="rect">
            <a:avLst/>
          </a:prstGeom>
        </p:spPr>
      </p:pic>
    </p:spTree>
    <p:extLst>
      <p:ext uri="{BB962C8B-B14F-4D97-AF65-F5344CB8AC3E}">
        <p14:creationId xmlns:p14="http://schemas.microsoft.com/office/powerpoint/2010/main" val="394770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gh.com/sites/default/files/styles/project_detail/public/monsanto_house.1.jpg?itok=M6C3r6vO"/>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7256"/>
          <a:stretch/>
        </p:blipFill>
        <p:spPr bwMode="auto">
          <a:xfrm>
            <a:off x="381000" y="10886"/>
            <a:ext cx="11445198" cy="686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5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0000 starlings fill the skies in Poole - 1 Minute Mark Rigler Vimeo Mobi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257"/>
            <a:ext cx="12115159" cy="6865257"/>
          </a:xfrm>
          <a:prstGeom prst="rect">
            <a:avLst/>
          </a:prstGeom>
        </p:spPr>
      </p:pic>
    </p:spTree>
    <p:extLst>
      <p:ext uri="{BB962C8B-B14F-4D97-AF65-F5344CB8AC3E}">
        <p14:creationId xmlns:p14="http://schemas.microsoft.com/office/powerpoint/2010/main" val="77689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Users\pekassabian\Desktop\Nerd Nite\beaver1.jpg"/>
          <p:cNvPicPr>
            <a:picLocks noChangeAspect="1" noChangeArrowheads="1"/>
          </p:cNvPicPr>
          <p:nvPr/>
        </p:nvPicPr>
        <p:blipFill rotWithShape="1">
          <a:blip r:embed="rId2">
            <a:extLst>
              <a:ext uri="{28A0092B-C50C-407E-A947-70E740481C1C}">
                <a14:useLocalDpi xmlns:a14="http://schemas.microsoft.com/office/drawing/2010/main" val="0"/>
              </a:ext>
            </a:extLst>
          </a:blip>
          <a:srcRect l="3323" t="3552" r="2662"/>
          <a:stretch/>
        </p:blipFill>
        <p:spPr bwMode="auto">
          <a:xfrm>
            <a:off x="990600" y="0"/>
            <a:ext cx="10058400" cy="6895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947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ekassabian\Desktop\Nerd Nite\beaver dam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52"/>
            <a:ext cx="9125397" cy="684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538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327515"/>
            <a:ext cx="9905998" cy="1478570"/>
          </a:xfrm>
          <a:prstGeom prst="rect">
            <a:avLst/>
          </a:prstGeom>
        </p:spPr>
        <p:txBody>
          <a:bodyPr/>
          <a:lst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3200" kern="0" dirty="0">
                <a:solidFill>
                  <a:schemeClr val="bg1"/>
                </a:solidFill>
              </a:rPr>
              <a:t>Collective construction</a:t>
            </a:r>
          </a:p>
        </p:txBody>
      </p:sp>
      <p:sp>
        <p:nvSpPr>
          <p:cNvPr id="3" name="Content Placeholder 2"/>
          <p:cNvSpPr txBox="1">
            <a:spLocks/>
          </p:cNvSpPr>
          <p:nvPr/>
        </p:nvSpPr>
        <p:spPr>
          <a:xfrm>
            <a:off x="1524000" y="1066800"/>
            <a:ext cx="9144000" cy="354171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a:solidFill>
                  <a:schemeClr val="bg1"/>
                </a:solidFill>
              </a:rPr>
              <a:t>Simple rules leading to complex behavior.</a:t>
            </a:r>
          </a:p>
          <a:p>
            <a:r>
              <a:rPr lang="en-US" sz="2400" kern="0" dirty="0">
                <a:solidFill>
                  <a:schemeClr val="bg1"/>
                </a:solidFill>
              </a:rPr>
              <a:t>The result emerges from the system’s desire and environmental/structural conditions.</a:t>
            </a:r>
          </a:p>
          <a:p>
            <a:pPr lvl="1"/>
            <a:r>
              <a:rPr lang="en-US" sz="2000" kern="0" dirty="0">
                <a:solidFill>
                  <a:schemeClr val="bg1"/>
                </a:solidFill>
              </a:rPr>
              <a:t>e.g. birds flocking, bees swarming, fish schooling…</a:t>
            </a:r>
          </a:p>
          <a:p>
            <a:r>
              <a:rPr lang="en-US" sz="2400" kern="0" dirty="0">
                <a:solidFill>
                  <a:schemeClr val="bg1"/>
                </a:solidFill>
              </a:rPr>
              <a:t>With no blueprints or central storage of information, this provides for adaptability and robustness.</a:t>
            </a:r>
          </a:p>
          <a:p>
            <a:r>
              <a:rPr lang="en-US" sz="2400" kern="0" dirty="0">
                <a:solidFill>
                  <a:schemeClr val="bg1"/>
                </a:solidFill>
              </a:rPr>
              <a:t>Bottom-up not top-down….</a:t>
            </a:r>
          </a:p>
          <a:p>
            <a:endParaRPr lang="en-US" sz="2400" kern="0" dirty="0">
              <a:solidFill>
                <a:schemeClr val="bg1"/>
              </a:solidFill>
            </a:endParaRPr>
          </a:p>
        </p:txBody>
      </p:sp>
    </p:spTree>
    <p:extLst>
      <p:ext uri="{BB962C8B-B14F-4D97-AF65-F5344CB8AC3E}">
        <p14:creationId xmlns:p14="http://schemas.microsoft.com/office/powerpoint/2010/main" val="26317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p:cNvSpPr txBox="1">
            <a:spLocks/>
          </p:cNvSpPr>
          <p:nvPr/>
        </p:nvSpPr>
        <p:spPr>
          <a:xfrm>
            <a:off x="1502942" y="1295400"/>
            <a:ext cx="9165059" cy="52745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kern="0" dirty="0">
                <a:solidFill>
                  <a:schemeClr val="bg1"/>
                </a:solidFill>
              </a:rPr>
              <a:t>TERMES Project: Justin Werfel</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68" t="21569" r="4314" b="22135"/>
          <a:stretch/>
        </p:blipFill>
        <p:spPr bwMode="auto">
          <a:xfrm>
            <a:off x="1447801" y="2590800"/>
            <a:ext cx="922114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wyss.harvard.edu/staticfiles/logos/wysslogo-white-5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1827" y="378281"/>
            <a:ext cx="3228383" cy="7889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ASLogo_RGB_OnRed.png (228×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192" y="403005"/>
            <a:ext cx="2633635" cy="73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37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rmes_edit.wmv">
            <a:hlinkClick r:id="" action="ppaction://media"/>
          </p:cNvPr>
          <p:cNvPicPr>
            <a:picLocks noChangeAspect="1"/>
          </p:cNvPicPr>
          <p:nvPr>
            <a:videoFile r:link="rId1"/>
            <p:extLst>
              <p:ext uri="{DAA4B4D4-6D71-4841-9C94-3DE7FCFB9230}">
                <p14:media xmlns:p14="http://schemas.microsoft.com/office/powerpoint/2010/main" r:embed="rId2">
                  <p14:trim st="38236.8736"/>
                </p14:media>
              </p:ext>
            </p:extLst>
          </p:nvPr>
        </p:nvPicPr>
        <p:blipFill>
          <a:blip r:embed="rId4"/>
          <a:stretch>
            <a:fillRect/>
          </a:stretch>
        </p:blipFill>
        <p:spPr>
          <a:xfrm>
            <a:off x="0" y="0"/>
            <a:ext cx="12201527" cy="6858000"/>
          </a:xfrm>
          <a:prstGeom prst="rect">
            <a:avLst/>
          </a:prstGeom>
        </p:spPr>
      </p:pic>
    </p:spTree>
    <p:extLst>
      <p:ext uri="{BB962C8B-B14F-4D97-AF65-F5344CB8AC3E}">
        <p14:creationId xmlns:p14="http://schemas.microsoft.com/office/powerpoint/2010/main" val="7572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e Towe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a:noFill/>
          <a:ln>
            <a:noFill/>
          </a:ln>
        </p:spPr>
      </p:pic>
    </p:spTree>
    <p:extLst>
      <p:ext uri="{BB962C8B-B14F-4D97-AF65-F5344CB8AC3E}">
        <p14:creationId xmlns:p14="http://schemas.microsoft.com/office/powerpoint/2010/main" val="1835710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45156" y="304801"/>
            <a:ext cx="9122845" cy="739285"/>
          </a:xfrm>
          <a:prstGeom prst="rect">
            <a:avLst/>
          </a:prstGeom>
        </p:spPr>
        <p:txBody>
          <a:bodyPr/>
          <a:lst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3200" kern="0" dirty="0">
                <a:solidFill>
                  <a:schemeClr val="bg1"/>
                </a:solidFill>
              </a:rPr>
              <a:t>Choose algorithm carefully…</a:t>
            </a:r>
          </a:p>
        </p:txBody>
      </p:sp>
      <p:sp>
        <p:nvSpPr>
          <p:cNvPr id="3" name="Content Placeholder 2"/>
          <p:cNvSpPr txBox="1">
            <a:spLocks/>
          </p:cNvSpPr>
          <p:nvPr/>
        </p:nvSpPr>
        <p:spPr>
          <a:xfrm>
            <a:off x="1524001" y="1073691"/>
            <a:ext cx="7696199" cy="354171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a:solidFill>
                  <a:schemeClr val="bg1"/>
                </a:solidFill>
              </a:rPr>
              <a:t>Desire to build up: robot knows gravity.</a:t>
            </a:r>
          </a:p>
          <a:p>
            <a:r>
              <a:rPr lang="en-US" sz="2000" kern="0" dirty="0">
                <a:solidFill>
                  <a:schemeClr val="bg1"/>
                </a:solidFill>
              </a:rPr>
              <a:t>Rules:</a:t>
            </a:r>
          </a:p>
          <a:p>
            <a:pPr lvl="1"/>
            <a:r>
              <a:rPr lang="en-US" sz="1800" kern="0" dirty="0">
                <a:solidFill>
                  <a:schemeClr val="bg1"/>
                </a:solidFill>
              </a:rPr>
              <a:t>Take new tube up as much as possible. </a:t>
            </a:r>
          </a:p>
          <a:p>
            <a:pPr lvl="1"/>
            <a:r>
              <a:rPr lang="en-US" sz="1800" kern="0" dirty="0">
                <a:solidFill>
                  <a:schemeClr val="bg1"/>
                </a:solidFill>
              </a:rPr>
              <a:t>If joint is ok, move to top and place tube.</a:t>
            </a:r>
          </a:p>
          <a:p>
            <a:pPr lvl="1"/>
            <a:r>
              <a:rPr lang="en-US" sz="1800" kern="0" dirty="0">
                <a:solidFill>
                  <a:schemeClr val="bg1"/>
                </a:solidFill>
              </a:rPr>
              <a:t>If joint is not ok, move down until ok and “reinforce”.</a:t>
            </a:r>
          </a:p>
          <a:p>
            <a:pPr lvl="1"/>
            <a:r>
              <a:rPr lang="en-US" sz="1800" kern="0" dirty="0">
                <a:solidFill>
                  <a:schemeClr val="bg1"/>
                </a:solidFill>
              </a:rPr>
              <a:t>Repeat…</a:t>
            </a:r>
          </a:p>
        </p:txBody>
      </p:sp>
      <p:grpSp>
        <p:nvGrpSpPr>
          <p:cNvPr id="4" name="Group 3"/>
          <p:cNvGrpSpPr/>
          <p:nvPr/>
        </p:nvGrpSpPr>
        <p:grpSpPr>
          <a:xfrm>
            <a:off x="1508882" y="3395188"/>
            <a:ext cx="5062454" cy="3297415"/>
            <a:chOff x="1402081" y="1197019"/>
            <a:chExt cx="10280146" cy="5384032"/>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887" t="10951" r="36963" b="16423"/>
            <a:stretch/>
          </p:blipFill>
          <p:spPr>
            <a:xfrm>
              <a:off x="4892482" y="3369786"/>
              <a:ext cx="1660695" cy="3211265"/>
            </a:xfrm>
            <a:prstGeom prst="rect">
              <a:avLst/>
            </a:prstGeom>
            <a:ln>
              <a:solidFill>
                <a:schemeClr val="bg2"/>
              </a:solidFill>
            </a:ln>
          </p:spPr>
        </p:pic>
        <p:grpSp>
          <p:nvGrpSpPr>
            <p:cNvPr id="6" name="Group 5"/>
            <p:cNvGrpSpPr/>
            <p:nvPr/>
          </p:nvGrpSpPr>
          <p:grpSpPr>
            <a:xfrm>
              <a:off x="1402081" y="1197019"/>
              <a:ext cx="10280146" cy="5384032"/>
              <a:chOff x="1402081" y="1197019"/>
              <a:chExt cx="10280146" cy="5384032"/>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9816" t="8198" r="29849" b="31180"/>
              <a:stretch/>
            </p:blipFill>
            <p:spPr>
              <a:xfrm>
                <a:off x="1402081" y="4273974"/>
                <a:ext cx="1719481" cy="2307077"/>
              </a:xfrm>
              <a:prstGeom prst="rect">
                <a:avLst/>
              </a:prstGeom>
              <a:ln>
                <a:solidFill>
                  <a:schemeClr val="bg1"/>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42260" t="21398" r="35565" b="24363"/>
              <a:stretch/>
            </p:blipFill>
            <p:spPr>
              <a:xfrm>
                <a:off x="3143608" y="4273974"/>
                <a:ext cx="1748874" cy="2307077"/>
              </a:xfrm>
              <a:prstGeom prst="rect">
                <a:avLst/>
              </a:prstGeom>
              <a:ln>
                <a:solidFill>
                  <a:schemeClr val="bg1"/>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0960" t="3510" r="35819" b="6486"/>
              <a:stretch/>
            </p:blipFill>
            <p:spPr>
              <a:xfrm>
                <a:off x="6553177" y="2301199"/>
                <a:ext cx="1719481" cy="4279852"/>
              </a:xfrm>
              <a:prstGeom prst="rect">
                <a:avLst/>
              </a:prstGeom>
              <a:ln>
                <a:solidFill>
                  <a:schemeClr val="bg1"/>
                </a:solidFill>
              </a:ln>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9330" t="2805" r="35775" b="5331"/>
              <a:stretch/>
            </p:blipFill>
            <p:spPr>
              <a:xfrm>
                <a:off x="8272658" y="1221679"/>
                <a:ext cx="1748874" cy="5359372"/>
              </a:xfrm>
              <a:prstGeom prst="rect">
                <a:avLst/>
              </a:prstGeom>
              <a:ln>
                <a:solidFill>
                  <a:schemeClr val="bg1"/>
                </a:solidFill>
              </a:ln>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7971" t="3077" r="37971" b="9152"/>
              <a:stretch/>
            </p:blipFill>
            <p:spPr>
              <a:xfrm>
                <a:off x="10021532" y="1197019"/>
                <a:ext cx="1660695" cy="5384032"/>
              </a:xfrm>
              <a:prstGeom prst="rect">
                <a:avLst/>
              </a:prstGeom>
              <a:ln>
                <a:solidFill>
                  <a:schemeClr val="bg1"/>
                </a:solidFill>
              </a:ln>
            </p:spPr>
          </p:pic>
          <p:cxnSp>
            <p:nvCxnSpPr>
              <p:cNvPr id="13" name="Straight Arrow Connector 12"/>
              <p:cNvCxnSpPr/>
              <p:nvPr/>
            </p:nvCxnSpPr>
            <p:spPr>
              <a:xfrm>
                <a:off x="2607188" y="5885074"/>
                <a:ext cx="1087535" cy="1644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V="1">
                <a:off x="4238490" y="5194603"/>
                <a:ext cx="1263892" cy="70691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V="1">
                <a:off x="7412917" y="2895765"/>
                <a:ext cx="1263892" cy="94804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9147095" y="2465597"/>
                <a:ext cx="1410856" cy="19454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7" name="Oval 16"/>
              <p:cNvSpPr/>
              <p:nvPr/>
            </p:nvSpPr>
            <p:spPr>
              <a:xfrm>
                <a:off x="10469772" y="4975418"/>
                <a:ext cx="602553" cy="1402849"/>
              </a:xfrm>
              <a:prstGeom prst="ellipse">
                <a:avLst/>
              </a:prstGeom>
              <a:noFill/>
              <a:ln>
                <a:solidFill>
                  <a:srgbClr val="FF0000"/>
                </a:solid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solidFill>
                    <a:schemeClr val="bg1"/>
                  </a:solidFill>
                </a:endParaRPr>
              </a:p>
            </p:txBody>
          </p:sp>
          <p:cxnSp>
            <p:nvCxnSpPr>
              <p:cNvPr id="18" name="Straight Arrow Connector 17"/>
              <p:cNvCxnSpPr/>
              <p:nvPr/>
            </p:nvCxnSpPr>
            <p:spPr>
              <a:xfrm flipV="1">
                <a:off x="10958451" y="1981200"/>
                <a:ext cx="0" cy="417271"/>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grpSp>
        <p:cxnSp>
          <p:nvCxnSpPr>
            <p:cNvPr id="7" name="Straight Arrow Connector 6"/>
            <p:cNvCxnSpPr/>
            <p:nvPr/>
          </p:nvCxnSpPr>
          <p:spPr>
            <a:xfrm flipV="1">
              <a:off x="5722829" y="4027377"/>
              <a:ext cx="1263892" cy="948041"/>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sp>
        <p:nvSpPr>
          <p:cNvPr id="19" name="Curved Down Arrow 18"/>
          <p:cNvSpPr/>
          <p:nvPr/>
        </p:nvSpPr>
        <p:spPr>
          <a:xfrm rot="16200000">
            <a:off x="1181876" y="2192081"/>
            <a:ext cx="1219202" cy="492641"/>
          </a:xfrm>
          <a:prstGeom prst="curved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7444" b="88889" l="36625" r="61625">
                        <a14:foregroundMark x1="58688" y1="88889" x2="55500" y2="87556"/>
                        <a14:foregroundMark x1="48938" y1="7444" x2="48938" y2="13000"/>
                      </a14:backgroundRemoval>
                    </a14:imgEffect>
                  </a14:imgLayer>
                </a14:imgProps>
              </a:ext>
              <a:ext uri="{28A0092B-C50C-407E-A947-70E740481C1C}">
                <a14:useLocalDpi xmlns:a14="http://schemas.microsoft.com/office/drawing/2010/main" val="0"/>
              </a:ext>
            </a:extLst>
          </a:blip>
          <a:srcRect l="33523" t="4377" r="35227" b="7575"/>
          <a:stretch/>
        </p:blipFill>
        <p:spPr>
          <a:xfrm>
            <a:off x="8270899" y="1219200"/>
            <a:ext cx="3143252" cy="5707160"/>
          </a:xfrm>
          <a:prstGeom prst="rect">
            <a:avLst/>
          </a:prstGeom>
        </p:spPr>
      </p:pic>
      <p:pic>
        <p:nvPicPr>
          <p:cNvPr id="21" name="Picture 20"/>
          <p:cNvPicPr>
            <a:picLocks noChangeAspect="1"/>
          </p:cNvPicPr>
          <p:nvPr/>
        </p:nvPicPr>
        <p:blipFill rotWithShape="1">
          <a:blip r:embed="rId10">
            <a:extLst>
              <a:ext uri="{28A0092B-C50C-407E-A947-70E740481C1C}">
                <a14:useLocalDpi xmlns:a14="http://schemas.microsoft.com/office/drawing/2010/main" val="0"/>
              </a:ext>
            </a:extLst>
          </a:blip>
          <a:srcRect l="38955" t="50000" r="38740" b="7954"/>
          <a:stretch/>
        </p:blipFill>
        <p:spPr>
          <a:xfrm>
            <a:off x="6966370" y="4464342"/>
            <a:ext cx="2101431" cy="2228261"/>
          </a:xfrm>
          <a:prstGeom prst="rect">
            <a:avLst/>
          </a:prstGeom>
          <a:ln>
            <a:solidFill>
              <a:schemeClr val="bg1"/>
            </a:solidFill>
          </a:ln>
        </p:spPr>
      </p:pic>
    </p:spTree>
    <p:extLst>
      <p:ext uri="{BB962C8B-B14F-4D97-AF65-F5344CB8AC3E}">
        <p14:creationId xmlns:p14="http://schemas.microsoft.com/office/powerpoint/2010/main" val="274775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rategy_1_-_to_conve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6850" y="0"/>
            <a:ext cx="6718300" cy="6858000"/>
          </a:xfrm>
          <a:prstGeom prst="rect">
            <a:avLst/>
          </a:prstGeom>
        </p:spPr>
      </p:pic>
    </p:spTree>
    <p:extLst>
      <p:ext uri="{BB962C8B-B14F-4D97-AF65-F5344CB8AC3E}">
        <p14:creationId xmlns:p14="http://schemas.microsoft.com/office/powerpoint/2010/main" val="278224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30" name="Shape 130"/>
          <p:cNvPicPr preferRelativeResize="0"/>
          <p:nvPr/>
        </p:nvPicPr>
        <p:blipFill>
          <a:blip r:embed="rId3">
            <a:alphaModFix/>
          </a:blip>
          <a:stretch>
            <a:fillRect/>
          </a:stretch>
        </p:blipFill>
        <p:spPr>
          <a:xfrm>
            <a:off x="609600" y="0"/>
            <a:ext cx="10972800" cy="6858000"/>
          </a:xfrm>
          <a:prstGeom prst="rect">
            <a:avLst/>
          </a:prstGeom>
          <a:noFill/>
          <a:ln>
            <a:noFill/>
          </a:ln>
        </p:spPr>
      </p:pic>
    </p:spTree>
    <p:extLst>
      <p:ext uri="{BB962C8B-B14F-4D97-AF65-F5344CB8AC3E}">
        <p14:creationId xmlns:p14="http://schemas.microsoft.com/office/powerpoint/2010/main" val="175113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r="-6"/>
          <a:stretch>
            <a:fillRect/>
          </a:stretch>
        </p:blipFill>
        <p:spPr bwMode="auto">
          <a:xfrm>
            <a:off x="838200" y="0"/>
            <a:ext cx="10635343" cy="5838289"/>
          </a:xfrm>
          <a:prstGeom prst="rect">
            <a:avLst/>
          </a:prstGeom>
          <a:noFill/>
          <a:ln>
            <a:noFill/>
          </a:ln>
          <a:effectLst/>
          <a:extLst>
            <a:ext uri="{909E8E84-426E-40DD-AFC4-6F175D3DCCD1}">
              <a14:hiddenFill xmlns:a14="http://schemas.microsoft.com/office/drawing/2010/main">
                <a:blipFill dpi="0" rotWithShape="0">
                  <a:blip/>
                  <a:srcRect l="2" t="7397" r="-6" b="1067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bwMode="auto">
          <a:xfrm>
            <a:off x="1524000" y="6096000"/>
            <a:ext cx="9144000" cy="838200"/>
          </a:xfrm>
          <a:prstGeom prst="rect">
            <a:avLst/>
          </a:prstGeom>
          <a:noFill/>
          <a:ln w="9525" cap="flat" cmpd="sng" algn="ctr">
            <a:noFill/>
            <a:prstDash val="solid"/>
            <a:round/>
            <a:headEnd type="none" w="med" len="med"/>
            <a:tailEnd type="none" w="med" len="med"/>
          </a:ln>
          <a:effectLst/>
        </p:spPr>
        <p:txBody>
          <a:bodyPr/>
          <a:lstStyle/>
          <a:p>
            <a:pPr defTabSz="457200">
              <a:buClr>
                <a:srgbClr val="000000"/>
              </a:buClr>
              <a:buSzPct val="100000"/>
              <a:defRPr/>
            </a:pPr>
            <a:endParaRPr lang="en-US">
              <a:solidFill>
                <a:srgbClr val="FFFFFF"/>
              </a:solidFill>
              <a:cs typeface="Arial"/>
            </a:endParaRPr>
          </a:p>
        </p:txBody>
      </p:sp>
      <p:sp>
        <p:nvSpPr>
          <p:cNvPr id="5" name="TextBox 4"/>
          <p:cNvSpPr txBox="1"/>
          <p:nvPr/>
        </p:nvSpPr>
        <p:spPr bwMode="auto">
          <a:xfrm>
            <a:off x="1524000" y="5943601"/>
            <a:ext cx="9144000" cy="907941"/>
          </a:xfrm>
          <a:prstGeom prst="rect">
            <a:avLst/>
          </a:prstGeom>
          <a:noFill/>
          <a:ln>
            <a:noFill/>
          </a:ln>
        </p:spPr>
        <p:txBody>
          <a:bodyPr>
            <a:spAutoFit/>
          </a:bodyPr>
          <a:lstStyle/>
          <a:p>
            <a:pPr algn="ctr" defTabSz="457200">
              <a:buClr>
                <a:srgbClr val="000000"/>
              </a:buClr>
              <a:buSzPct val="100000"/>
              <a:defRPr/>
            </a:pPr>
            <a:r>
              <a:rPr lang="en-US" sz="2000" b="1" dirty="0">
                <a:solidFill>
                  <a:prstClr val="white"/>
                </a:solidFill>
                <a:latin typeface="Calibri" panose="020F0502020204030204" pitchFamily="34" charset="0"/>
                <a:cs typeface="Arial"/>
              </a:rPr>
              <a:t>United States Pavilion, Expo ‘67</a:t>
            </a:r>
          </a:p>
          <a:p>
            <a:pPr algn="ctr" defTabSz="457200">
              <a:buClr>
                <a:srgbClr val="000000"/>
              </a:buClr>
              <a:buSzPct val="100000"/>
              <a:defRPr/>
            </a:pPr>
            <a:r>
              <a:rPr lang="en-US" sz="1400" dirty="0">
                <a:solidFill>
                  <a:prstClr val="white"/>
                </a:solidFill>
                <a:latin typeface="Calibri" panose="020F0502020204030204" pitchFamily="34" charset="0"/>
                <a:cs typeface="Arial"/>
              </a:rPr>
              <a:t>Montreal, Quebec, Canada</a:t>
            </a:r>
          </a:p>
          <a:p>
            <a:pPr algn="ctr" defTabSz="457200">
              <a:spcBef>
                <a:spcPts val="600"/>
              </a:spcBef>
              <a:buClr>
                <a:srgbClr val="000000"/>
              </a:buClr>
              <a:buSzPct val="100000"/>
              <a:defRPr/>
            </a:pPr>
            <a:r>
              <a:rPr lang="en-US" sz="1400" b="1" dirty="0">
                <a:solidFill>
                  <a:prstClr val="white"/>
                </a:solidFill>
                <a:latin typeface="Calibri" panose="020F0502020204030204" pitchFamily="34" charset="0"/>
              </a:rPr>
              <a:t>Architect: </a:t>
            </a:r>
            <a:r>
              <a:rPr lang="en-US" sz="1400" b="1" dirty="0">
                <a:solidFill>
                  <a:prstClr val="white"/>
                </a:solidFill>
                <a:latin typeface="Calibri" panose="020F0502020204030204" pitchFamily="34" charset="0"/>
                <a:cs typeface="Arial"/>
              </a:rPr>
              <a:t>Buckminster Fuller</a:t>
            </a:r>
            <a:endParaRPr lang="en-US" sz="2000" b="1" dirty="0">
              <a:solidFill>
                <a:prstClr val="white"/>
              </a:solidFill>
              <a:latin typeface="Calibri" panose="020F0502020204030204" pitchFamily="34" charset="0"/>
              <a:cs typeface="Arial"/>
            </a:endParaRPr>
          </a:p>
        </p:txBody>
      </p:sp>
    </p:spTree>
    <p:extLst>
      <p:ext uri="{BB962C8B-B14F-4D97-AF65-F5344CB8AC3E}">
        <p14:creationId xmlns:p14="http://schemas.microsoft.com/office/powerpoint/2010/main" val="547762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Shape 308"/>
          <p:cNvSpPr txBox="1">
            <a:spLocks noGrp="1"/>
          </p:cNvSpPr>
          <p:nvPr>
            <p:ph type="body" idx="1"/>
          </p:nvPr>
        </p:nvSpPr>
        <p:spPr>
          <a:xfrm>
            <a:off x="355677" y="969524"/>
            <a:ext cx="3744000" cy="3934400"/>
          </a:xfrm>
          <a:prstGeom prst="rect">
            <a:avLst/>
          </a:prstGeom>
        </p:spPr>
        <p:txBody>
          <a:bodyPr vert="horz" wrap="square" lIns="121900" tIns="121900" rIns="121900" bIns="121900" numCol="1" anchor="t" anchorCtr="0" compatLnSpc="1">
            <a:prstTxWarp prst="textNoShape">
              <a:avLst/>
            </a:prstTxWarp>
            <a:noAutofit/>
          </a:bodyPr>
          <a:lstStyle/>
          <a:p>
            <a:pPr marL="609585" indent="0">
              <a:buNone/>
            </a:pPr>
            <a:r>
              <a:rPr lang="en-US" sz="2400" dirty="0" err="1">
                <a:solidFill>
                  <a:schemeClr val="bg1"/>
                </a:solidFill>
              </a:rPr>
              <a:t>Unachored</a:t>
            </a:r>
            <a:r>
              <a:rPr lang="en-US" sz="2400" dirty="0">
                <a:solidFill>
                  <a:schemeClr val="bg1"/>
                </a:solidFill>
              </a:rPr>
              <a:t> so counterbalancing prevents toppling…</a:t>
            </a:r>
          </a:p>
          <a:p>
            <a:pPr marL="609585" indent="0">
              <a:buNone/>
            </a:pPr>
            <a:endParaRPr sz="1867" dirty="0">
              <a:solidFill>
                <a:schemeClr val="bg1"/>
              </a:solidFill>
            </a:endParaRPr>
          </a:p>
          <a:p>
            <a:pPr marL="609585" indent="0">
              <a:buNone/>
            </a:pPr>
            <a:endParaRPr sz="1867" b="1" dirty="0">
              <a:solidFill>
                <a:schemeClr val="bg1"/>
              </a:solidFill>
            </a:endParaRPr>
          </a:p>
        </p:txBody>
      </p:sp>
      <p:pic>
        <p:nvPicPr>
          <p:cNvPr id="310" name="Shape 310"/>
          <p:cNvPicPr preferRelativeResize="0"/>
          <p:nvPr/>
        </p:nvPicPr>
        <p:blipFill rotWithShape="1">
          <a:blip r:embed="rId5">
            <a:alphaModFix/>
          </a:blip>
          <a:srcRect l="2075" t="53501" r="69603"/>
          <a:stretch/>
        </p:blipFill>
        <p:spPr>
          <a:xfrm>
            <a:off x="4394198" y="76200"/>
            <a:ext cx="3226033" cy="2535104"/>
          </a:xfrm>
          <a:prstGeom prst="rect">
            <a:avLst/>
          </a:prstGeom>
          <a:noFill/>
          <a:ln>
            <a:noFill/>
          </a:ln>
        </p:spPr>
      </p:pic>
      <p:pic>
        <p:nvPicPr>
          <p:cNvPr id="311" name="Shape 311"/>
          <p:cNvPicPr preferRelativeResize="0"/>
          <p:nvPr/>
        </p:nvPicPr>
        <p:blipFill rotWithShape="1">
          <a:blip r:embed="rId5">
            <a:alphaModFix/>
          </a:blip>
          <a:srcRect l="47703" t="53501" r="13005"/>
          <a:stretch/>
        </p:blipFill>
        <p:spPr>
          <a:xfrm>
            <a:off x="7640280" y="76200"/>
            <a:ext cx="4475520" cy="2535104"/>
          </a:xfrm>
          <a:prstGeom prst="rect">
            <a:avLst/>
          </a:prstGeom>
          <a:noFill/>
          <a:ln>
            <a:noFill/>
          </a:ln>
        </p:spPr>
      </p:pic>
      <p:pic>
        <p:nvPicPr>
          <p:cNvPr id="312" name="Shape 312"/>
          <p:cNvPicPr preferRelativeResize="0"/>
          <p:nvPr/>
        </p:nvPicPr>
        <p:blipFill rotWithShape="1">
          <a:blip r:embed="rId5">
            <a:alphaModFix/>
          </a:blip>
          <a:srcRect l="7080" t="83371" r="85397" b="4055"/>
          <a:stretch/>
        </p:blipFill>
        <p:spPr>
          <a:xfrm>
            <a:off x="4464757" y="1693568"/>
            <a:ext cx="1592625" cy="771595"/>
          </a:xfrm>
          <a:prstGeom prst="rect">
            <a:avLst/>
          </a:prstGeom>
          <a:noFill/>
          <a:ln>
            <a:noFill/>
          </a:ln>
        </p:spPr>
      </p:pic>
      <p:sp>
        <p:nvSpPr>
          <p:cNvPr id="313" name="Shape 313"/>
          <p:cNvSpPr/>
          <p:nvPr/>
        </p:nvSpPr>
        <p:spPr>
          <a:xfrm>
            <a:off x="10281233" y="1593277"/>
            <a:ext cx="463600" cy="413200"/>
          </a:xfrm>
          <a:prstGeom prst="rect">
            <a:avLst/>
          </a:prstGeom>
          <a:solidFill>
            <a:srgbClr val="FFFFFF"/>
          </a:solidFill>
          <a:ln>
            <a:noFill/>
          </a:ln>
        </p:spPr>
        <p:txBody>
          <a:bodyPr wrap="square" lIns="121900" tIns="121900" rIns="121900" bIns="121900" anchor="ctr" anchorCtr="0">
            <a:noAutofit/>
          </a:bodyPr>
          <a:lstStyle/>
          <a:p>
            <a:endParaRPr sz="2400">
              <a:solidFill>
                <a:schemeClr val="bg1"/>
              </a:solidFill>
            </a:endParaRPr>
          </a:p>
        </p:txBody>
      </p:sp>
      <p:pic>
        <p:nvPicPr>
          <p:cNvPr id="9" name="casca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43601" y="3008021"/>
            <a:ext cx="6267450" cy="3791807"/>
          </a:xfrm>
          <a:prstGeom prst="rect">
            <a:avLst/>
          </a:prstGeom>
        </p:spPr>
      </p:pic>
      <p:sp>
        <p:nvSpPr>
          <p:cNvPr id="8" name="Shape 308"/>
          <p:cNvSpPr txBox="1">
            <a:spLocks/>
          </p:cNvSpPr>
          <p:nvPr/>
        </p:nvSpPr>
        <p:spPr bwMode="auto">
          <a:xfrm>
            <a:off x="355677" y="3864036"/>
            <a:ext cx="3744000" cy="207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t"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600">
                <a:solidFill>
                  <a:schemeClr val="tx1"/>
                </a:solidFill>
                <a:latin typeface="Calibri" pitchFamily="34" charset="0"/>
                <a:ea typeface="+mn-ea"/>
                <a:cs typeface="+mn-cs"/>
              </a:defRPr>
            </a:lvl1pPr>
            <a:lvl2pPr marL="742950" lvl="1" indent="-285750" algn="l" rtl="0" eaLnBrk="0" fontAlgn="base" hangingPunct="0">
              <a:spcBef>
                <a:spcPts val="0"/>
              </a:spcBef>
              <a:spcAft>
                <a:spcPct val="0"/>
              </a:spcAft>
              <a:buSzPct val="100000"/>
              <a:buChar char="–"/>
              <a:defRPr sz="1600">
                <a:solidFill>
                  <a:schemeClr val="tx1"/>
                </a:solidFill>
                <a:latin typeface="Calibri" pitchFamily="34" charset="0"/>
              </a:defRPr>
            </a:lvl2pPr>
            <a:lvl3pPr marL="1143000" lvl="2" indent="-228600" algn="l" rtl="0" eaLnBrk="0" fontAlgn="base" hangingPunct="0">
              <a:spcBef>
                <a:spcPts val="0"/>
              </a:spcBef>
              <a:spcAft>
                <a:spcPct val="0"/>
              </a:spcAft>
              <a:buSzPct val="100000"/>
              <a:buChar char="•"/>
              <a:defRPr sz="1600">
                <a:solidFill>
                  <a:schemeClr val="tx1"/>
                </a:solidFill>
                <a:latin typeface="Calibri" pitchFamily="34" charset="0"/>
              </a:defRPr>
            </a:lvl3pPr>
            <a:lvl4pPr marL="1600200" lvl="3" indent="-228600" algn="l" rtl="0" eaLnBrk="0" fontAlgn="base" hangingPunct="0">
              <a:spcBef>
                <a:spcPts val="0"/>
              </a:spcBef>
              <a:spcAft>
                <a:spcPct val="0"/>
              </a:spcAft>
              <a:buSzPct val="100000"/>
              <a:buChar char="–"/>
              <a:defRPr sz="1600">
                <a:solidFill>
                  <a:schemeClr val="tx1"/>
                </a:solidFill>
                <a:latin typeface="Calibri" pitchFamily="34" charset="0"/>
              </a:defRPr>
            </a:lvl4pPr>
            <a:lvl5pPr marL="2057400" lvl="4" indent="-228600" algn="l" rtl="0" eaLnBrk="0" fontAlgn="base" hangingPunct="0">
              <a:spcBef>
                <a:spcPts val="0"/>
              </a:spcBef>
              <a:spcAft>
                <a:spcPct val="0"/>
              </a:spcAft>
              <a:buSzPct val="100000"/>
              <a:buChar char="»"/>
              <a:defRPr sz="1600">
                <a:solidFill>
                  <a:schemeClr val="tx1"/>
                </a:solidFill>
                <a:latin typeface="Calibri" pitchFamily="34" charset="0"/>
              </a:defRPr>
            </a:lvl5pPr>
            <a:lvl6pPr marL="2514600" lvl="5" indent="-228600" algn="l" rtl="0" fontAlgn="base">
              <a:spcBef>
                <a:spcPts val="0"/>
              </a:spcBef>
              <a:spcAft>
                <a:spcPct val="0"/>
              </a:spcAft>
              <a:buSzPct val="100000"/>
              <a:buChar char="»"/>
              <a:defRPr sz="1600">
                <a:solidFill>
                  <a:schemeClr val="tx1"/>
                </a:solidFill>
                <a:latin typeface="+mn-lt"/>
              </a:defRPr>
            </a:lvl6pPr>
            <a:lvl7pPr marL="2971800" lvl="6" indent="-228600" algn="l" rtl="0" fontAlgn="base">
              <a:spcBef>
                <a:spcPts val="0"/>
              </a:spcBef>
              <a:spcAft>
                <a:spcPct val="0"/>
              </a:spcAft>
              <a:buSzPct val="100000"/>
              <a:buChar char="»"/>
              <a:defRPr sz="1600">
                <a:solidFill>
                  <a:schemeClr val="tx1"/>
                </a:solidFill>
                <a:latin typeface="+mn-lt"/>
              </a:defRPr>
            </a:lvl7pPr>
            <a:lvl8pPr marL="3429000" lvl="7" indent="-228600" algn="l" rtl="0" fontAlgn="base">
              <a:spcBef>
                <a:spcPts val="0"/>
              </a:spcBef>
              <a:spcAft>
                <a:spcPct val="0"/>
              </a:spcAft>
              <a:buSzPct val="100000"/>
              <a:buChar char="»"/>
              <a:defRPr sz="1600">
                <a:solidFill>
                  <a:schemeClr val="tx1"/>
                </a:solidFill>
                <a:latin typeface="+mn-lt"/>
              </a:defRPr>
            </a:lvl8pPr>
            <a:lvl9pPr marL="3886200" lvl="8" indent="-228600" algn="l" rtl="0" fontAlgn="base">
              <a:spcBef>
                <a:spcPts val="0"/>
              </a:spcBef>
              <a:spcAft>
                <a:spcPct val="0"/>
              </a:spcAft>
              <a:buSzPct val="100000"/>
              <a:buChar char="»"/>
              <a:defRPr sz="1600">
                <a:solidFill>
                  <a:schemeClr val="tx1"/>
                </a:solidFill>
                <a:latin typeface="+mn-lt"/>
              </a:defRPr>
            </a:lvl9pPr>
          </a:lstStyle>
          <a:p>
            <a:pPr marL="609585" indent="0">
              <a:buFontTx/>
              <a:buNone/>
            </a:pPr>
            <a:endParaRPr lang="en-US" sz="2400" kern="0" dirty="0">
              <a:solidFill>
                <a:schemeClr val="bg1"/>
              </a:solidFill>
            </a:endParaRPr>
          </a:p>
          <a:p>
            <a:pPr marL="609585" indent="0">
              <a:buFontTx/>
              <a:buNone/>
            </a:pPr>
            <a:r>
              <a:rPr lang="en-US" sz="2400" kern="0" dirty="0">
                <a:solidFill>
                  <a:schemeClr val="bg1"/>
                </a:solidFill>
              </a:rPr>
              <a:t>…until fracture…</a:t>
            </a:r>
          </a:p>
          <a:p>
            <a:pPr marL="609585" indent="0">
              <a:buFontTx/>
              <a:buNone/>
            </a:pPr>
            <a:endParaRPr lang="en-US" sz="1867" kern="0" dirty="0">
              <a:solidFill>
                <a:schemeClr val="bg1"/>
              </a:solidFill>
            </a:endParaRPr>
          </a:p>
          <a:p>
            <a:pPr marL="609585" indent="0">
              <a:buFontTx/>
              <a:buNone/>
            </a:pPr>
            <a:endParaRPr lang="en-US" sz="1867" b="1" kern="0" dirty="0">
              <a:solidFill>
                <a:schemeClr val="bg1"/>
              </a:solidFill>
            </a:endParaRPr>
          </a:p>
        </p:txBody>
      </p:sp>
    </p:spTree>
    <p:extLst>
      <p:ext uri="{BB962C8B-B14F-4D97-AF65-F5344CB8AC3E}">
        <p14:creationId xmlns:p14="http://schemas.microsoft.com/office/powerpoint/2010/main" val="183460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8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5" repeatCount="indefinite" fill="hold" display="0">
                  <p:stCondLst>
                    <p:cond delay="indefinite"/>
                  </p:stCondLst>
                </p:cTn>
                <p:tgtEl>
                  <p:spTgt spid="9"/>
                </p:tgtEl>
              </p:cMediaNode>
            </p:video>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0" y="0"/>
            <a:ext cx="5604200" cy="1007600"/>
          </a:xfrm>
          <a:prstGeom prst="rect">
            <a:avLst/>
          </a:prstGeom>
        </p:spPr>
        <p:txBody>
          <a:bodyPr vert="horz" wrap="square" lIns="121900" tIns="121900" rIns="121900" bIns="121900" numCol="1" anchor="b" anchorCtr="0" compatLnSpc="1">
            <a:prstTxWarp prst="textNoShape">
              <a:avLst/>
            </a:prstTxWarp>
            <a:noAutofit/>
          </a:bodyPr>
          <a:lstStyle/>
          <a:p>
            <a:r>
              <a:rPr lang="en" dirty="0">
                <a:solidFill>
                  <a:schemeClr val="bg1"/>
                </a:solidFill>
              </a:rPr>
              <a:t>Hardware Development</a:t>
            </a:r>
          </a:p>
        </p:txBody>
      </p:sp>
      <p:pic>
        <p:nvPicPr>
          <p:cNvPr id="351" name="Shape 351"/>
          <p:cNvPicPr preferRelativeResize="0"/>
          <p:nvPr/>
        </p:nvPicPr>
        <p:blipFill>
          <a:blip r:embed="rId5">
            <a:alphaModFix/>
          </a:blip>
          <a:stretch>
            <a:fillRect/>
          </a:stretch>
        </p:blipFill>
        <p:spPr>
          <a:xfrm>
            <a:off x="7604917" y="313545"/>
            <a:ext cx="3977503" cy="1851720"/>
          </a:xfrm>
          <a:prstGeom prst="rect">
            <a:avLst/>
          </a:prstGeom>
          <a:noFill/>
          <a:ln>
            <a:noFill/>
          </a:ln>
        </p:spPr>
      </p:pic>
      <p:pic>
        <p:nvPicPr>
          <p:cNvPr id="352" name="Shape 352"/>
          <p:cNvPicPr preferRelativeResize="0"/>
          <p:nvPr/>
        </p:nvPicPr>
        <p:blipFill>
          <a:blip r:embed="rId6">
            <a:alphaModFix/>
          </a:blip>
          <a:stretch>
            <a:fillRect/>
          </a:stretch>
        </p:blipFill>
        <p:spPr>
          <a:xfrm>
            <a:off x="7731766" y="3200112"/>
            <a:ext cx="3918788" cy="2785057"/>
          </a:xfrm>
          <a:prstGeom prst="rect">
            <a:avLst/>
          </a:prstGeom>
          <a:noFill/>
          <a:ln>
            <a:noFill/>
          </a:ln>
        </p:spPr>
      </p:pic>
      <p:sp>
        <p:nvSpPr>
          <p:cNvPr id="353" name="Shape 353" title="robot.mp4">
            <a:hlinkClick r:id="rId7"/>
          </p:cNvPr>
          <p:cNvSpPr/>
          <p:nvPr/>
        </p:nvSpPr>
        <p:spPr>
          <a:xfrm>
            <a:off x="708633" y="2053200"/>
            <a:ext cx="6096000" cy="4572000"/>
          </a:xfrm>
          <a:prstGeom prst="rect">
            <a:avLst/>
          </a:prstGeom>
          <a:noFill/>
          <a:ln>
            <a:noFill/>
          </a:ln>
        </p:spPr>
      </p:sp>
      <p:sp>
        <p:nvSpPr>
          <p:cNvPr id="354" name="Shape 354"/>
          <p:cNvSpPr txBox="1">
            <a:spLocks noGrp="1"/>
          </p:cNvSpPr>
          <p:nvPr>
            <p:ph type="body" idx="1"/>
          </p:nvPr>
        </p:nvSpPr>
        <p:spPr>
          <a:xfrm>
            <a:off x="7844654" y="6020515"/>
            <a:ext cx="3805900" cy="837485"/>
          </a:xfrm>
          <a:prstGeom prst="rect">
            <a:avLst/>
          </a:prstGeom>
        </p:spPr>
        <p:txBody>
          <a:bodyPr vert="horz" wrap="square" lIns="121900" tIns="121900" rIns="121900" bIns="121900" numCol="1" anchor="t" anchorCtr="0" compatLnSpc="1">
            <a:prstTxWarp prst="textNoShape">
              <a:avLst/>
            </a:prstTxWarp>
            <a:noAutofit/>
          </a:bodyPr>
          <a:lstStyle/>
          <a:p>
            <a:pPr>
              <a:buNone/>
            </a:pPr>
            <a:r>
              <a:rPr lang="en" dirty="0">
                <a:solidFill>
                  <a:schemeClr val="bg1"/>
                </a:solidFill>
              </a:rPr>
              <a:t>Detweiler, Vona, Yoon, Yun, Rus, </a:t>
            </a:r>
          </a:p>
          <a:p>
            <a:pPr>
              <a:buNone/>
            </a:pPr>
            <a:r>
              <a:rPr lang="en" dirty="0">
                <a:solidFill>
                  <a:schemeClr val="bg1"/>
                </a:solidFill>
              </a:rPr>
              <a:t>Robotics &amp; Automation 2007</a:t>
            </a:r>
          </a:p>
          <a:p>
            <a:pPr>
              <a:buNone/>
            </a:pPr>
            <a:endParaRPr dirty="0">
              <a:solidFill>
                <a:schemeClr val="bg1"/>
              </a:solidFill>
            </a:endParaRPr>
          </a:p>
        </p:txBody>
      </p:sp>
      <p:sp>
        <p:nvSpPr>
          <p:cNvPr id="355" name="Shape 355"/>
          <p:cNvSpPr txBox="1">
            <a:spLocks noGrp="1"/>
          </p:cNvSpPr>
          <p:nvPr>
            <p:ph type="body" idx="1"/>
          </p:nvPr>
        </p:nvSpPr>
        <p:spPr>
          <a:xfrm>
            <a:off x="7776519" y="2269116"/>
            <a:ext cx="4141847" cy="595117"/>
          </a:xfrm>
          <a:prstGeom prst="rect">
            <a:avLst/>
          </a:prstGeom>
        </p:spPr>
        <p:txBody>
          <a:bodyPr vert="horz" wrap="square" lIns="121900" tIns="121900" rIns="121900" bIns="121900" numCol="1" anchor="t" anchorCtr="0" compatLnSpc="1">
            <a:prstTxWarp prst="textNoShape">
              <a:avLst/>
            </a:prstTxWarp>
            <a:noAutofit/>
          </a:bodyPr>
          <a:lstStyle/>
          <a:p>
            <a:pPr>
              <a:buNone/>
            </a:pPr>
            <a:r>
              <a:rPr lang="en" dirty="0">
                <a:solidFill>
                  <a:schemeClr val="bg1"/>
                </a:solidFill>
              </a:rPr>
              <a:t>Tavakoli, Zakerzadeh, Vossoughi, Bagheri, </a:t>
            </a:r>
          </a:p>
          <a:p>
            <a:pPr>
              <a:buNone/>
            </a:pPr>
            <a:r>
              <a:rPr lang="en" dirty="0">
                <a:solidFill>
                  <a:schemeClr val="bg1"/>
                </a:solidFill>
              </a:rPr>
              <a:t>Int. Journal of Industrial Robots</a:t>
            </a:r>
          </a:p>
        </p:txBody>
      </p:sp>
      <p:pic>
        <p:nvPicPr>
          <p:cNvPr id="2" name="rob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6142" y="1905001"/>
            <a:ext cx="6975360" cy="4220386"/>
          </a:xfrm>
          <a:prstGeom prst="rect">
            <a:avLst/>
          </a:prstGeom>
        </p:spPr>
      </p:pic>
    </p:spTree>
    <p:extLst>
      <p:ext uri="{BB962C8B-B14F-4D97-AF65-F5344CB8AC3E}">
        <p14:creationId xmlns:p14="http://schemas.microsoft.com/office/powerpoint/2010/main" val="290202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6" name="Shape 146"/>
          <p:cNvSpPr txBox="1"/>
          <p:nvPr/>
        </p:nvSpPr>
        <p:spPr>
          <a:xfrm>
            <a:off x="5715000" y="2774397"/>
            <a:ext cx="807999" cy="648800"/>
          </a:xfrm>
          <a:prstGeom prst="rect">
            <a:avLst/>
          </a:prstGeom>
          <a:noFill/>
          <a:ln>
            <a:noFill/>
          </a:ln>
        </p:spPr>
        <p:txBody>
          <a:bodyPr wrap="square" lIns="121900" tIns="121900" rIns="121900" bIns="121900" anchor="t" anchorCtr="0">
            <a:noAutofit/>
          </a:bodyPr>
          <a:lstStyle/>
          <a:p>
            <a:pPr algn="ctr">
              <a:lnSpc>
                <a:spcPct val="115000"/>
              </a:lnSpc>
            </a:pPr>
            <a:r>
              <a:rPr lang="en" sz="3200" dirty="0">
                <a:solidFill>
                  <a:schemeClr val="bg1"/>
                </a:solidFill>
                <a:latin typeface="Calibri"/>
                <a:ea typeface="Calibri"/>
                <a:cs typeface="Calibri"/>
                <a:sym typeface="Calibri"/>
              </a:rPr>
              <a:t>vs.</a:t>
            </a:r>
          </a:p>
        </p:txBody>
      </p:sp>
      <p:pic>
        <p:nvPicPr>
          <p:cNvPr id="147" name="Shape 147"/>
          <p:cNvPicPr preferRelativeResize="0"/>
          <p:nvPr/>
        </p:nvPicPr>
        <p:blipFill rotWithShape="1">
          <a:blip r:embed="rId3">
            <a:alphaModFix/>
          </a:blip>
          <a:srcRect r="1893" b="11777"/>
          <a:stretch/>
        </p:blipFill>
        <p:spPr>
          <a:xfrm>
            <a:off x="7162800" y="2019300"/>
            <a:ext cx="3810000" cy="2713303"/>
          </a:xfrm>
          <a:prstGeom prst="rect">
            <a:avLst/>
          </a:prstGeom>
          <a:noFill/>
          <a:ln>
            <a:noFill/>
          </a:ln>
        </p:spPr>
      </p:pic>
      <p:pic>
        <p:nvPicPr>
          <p:cNvPr id="148" name="Shape 148"/>
          <p:cNvPicPr preferRelativeResize="0"/>
          <p:nvPr/>
        </p:nvPicPr>
        <p:blipFill>
          <a:blip r:embed="rId4">
            <a:alphaModFix/>
          </a:blip>
          <a:stretch>
            <a:fillRect/>
          </a:stretch>
        </p:blipFill>
        <p:spPr>
          <a:xfrm>
            <a:off x="609600" y="2019301"/>
            <a:ext cx="4343400" cy="2713302"/>
          </a:xfrm>
          <a:prstGeom prst="rect">
            <a:avLst/>
          </a:prstGeom>
          <a:noFill/>
          <a:ln>
            <a:noFill/>
          </a:ln>
        </p:spPr>
      </p:pic>
    </p:spTree>
    <p:extLst>
      <p:ext uri="{BB962C8B-B14F-4D97-AF65-F5344CB8AC3E}">
        <p14:creationId xmlns:p14="http://schemas.microsoft.com/office/powerpoint/2010/main" val="2768637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415600" y="842400"/>
            <a:ext cx="3744000" cy="1007600"/>
          </a:xfrm>
          <a:prstGeom prst="rect">
            <a:avLst/>
          </a:prstGeom>
        </p:spPr>
        <p:txBody>
          <a:bodyPr vert="horz" wrap="square" lIns="121900" tIns="121900" rIns="121900" bIns="121900" numCol="1" anchor="b" anchorCtr="0" compatLnSpc="1">
            <a:prstTxWarp prst="textNoShape">
              <a:avLst/>
            </a:prstTxWarp>
            <a:noAutofit/>
          </a:bodyPr>
          <a:lstStyle/>
          <a:p>
            <a:r>
              <a:rPr lang="en" dirty="0">
                <a:solidFill>
                  <a:schemeClr val="bg1"/>
                </a:solidFill>
              </a:rPr>
              <a:t>Future Work</a:t>
            </a:r>
          </a:p>
        </p:txBody>
      </p:sp>
      <p:pic>
        <p:nvPicPr>
          <p:cNvPr id="2" name="Picture 1"/>
          <p:cNvPicPr>
            <a:picLocks noChangeAspect="1"/>
          </p:cNvPicPr>
          <p:nvPr/>
        </p:nvPicPr>
        <p:blipFill>
          <a:blip r:embed="rId3"/>
          <a:stretch>
            <a:fillRect/>
          </a:stretch>
        </p:blipFill>
        <p:spPr>
          <a:xfrm>
            <a:off x="5260412" y="1850001"/>
            <a:ext cx="6621189" cy="3963231"/>
          </a:xfrm>
          <a:prstGeom prst="rect">
            <a:avLst/>
          </a:prstGeom>
        </p:spPr>
      </p:pic>
      <p:sp>
        <p:nvSpPr>
          <p:cNvPr id="4" name="Shape 362"/>
          <p:cNvSpPr txBox="1">
            <a:spLocks noGrp="1"/>
          </p:cNvSpPr>
          <p:nvPr>
            <p:ph type="body" idx="1"/>
          </p:nvPr>
        </p:nvSpPr>
        <p:spPr>
          <a:xfrm>
            <a:off x="415599" y="2157604"/>
            <a:ext cx="4603388" cy="3934400"/>
          </a:xfrm>
          <a:prstGeom prst="rect">
            <a:avLst/>
          </a:prstGeom>
        </p:spPr>
        <p:txBody>
          <a:bodyPr vert="horz" wrap="square" lIns="121900" tIns="121900" rIns="121900" bIns="121900" numCol="1" anchor="t" anchorCtr="0" compatLnSpc="1">
            <a:prstTxWarp prst="textNoShape">
              <a:avLst/>
            </a:prstTxWarp>
            <a:noAutofit/>
          </a:bodyPr>
          <a:lstStyle/>
          <a:p>
            <a:pPr marL="609585">
              <a:buNone/>
            </a:pPr>
            <a:r>
              <a:rPr lang="en-US" sz="1867" b="1" dirty="0">
                <a:solidFill>
                  <a:schemeClr val="bg1"/>
                </a:solidFill>
              </a:rPr>
              <a:t>Swarm of robots </a:t>
            </a:r>
            <a:r>
              <a:rPr lang="en-US" sz="1867" dirty="0">
                <a:solidFill>
                  <a:schemeClr val="bg1"/>
                </a:solidFill>
              </a:rPr>
              <a:t>that autonomously builds structures according to </a:t>
            </a:r>
            <a:r>
              <a:rPr lang="en-US" sz="1867" b="1" dirty="0">
                <a:solidFill>
                  <a:schemeClr val="bg1"/>
                </a:solidFill>
              </a:rPr>
              <a:t>high-level instructions</a:t>
            </a:r>
          </a:p>
          <a:p>
            <a:pPr marL="609585" indent="0">
              <a:buNone/>
            </a:pPr>
            <a:endParaRPr lang="en-US" sz="1867" dirty="0">
              <a:solidFill>
                <a:schemeClr val="bg1"/>
              </a:solidFill>
            </a:endParaRPr>
          </a:p>
          <a:p>
            <a:pPr marL="609585" indent="0">
              <a:buNone/>
            </a:pPr>
            <a:r>
              <a:rPr lang="en-US" sz="1867" dirty="0">
                <a:solidFill>
                  <a:schemeClr val="bg1"/>
                </a:solidFill>
              </a:rPr>
              <a:t>Design of a </a:t>
            </a:r>
            <a:r>
              <a:rPr lang="en-US" sz="1867" b="1" dirty="0">
                <a:solidFill>
                  <a:schemeClr val="bg1"/>
                </a:solidFill>
              </a:rPr>
              <a:t>construction kit</a:t>
            </a:r>
            <a:r>
              <a:rPr lang="en-US" sz="1867" dirty="0">
                <a:solidFill>
                  <a:schemeClr val="bg1"/>
                </a:solidFill>
              </a:rPr>
              <a:t>, including </a:t>
            </a:r>
            <a:r>
              <a:rPr lang="en-US" sz="1867" b="1" dirty="0">
                <a:solidFill>
                  <a:schemeClr val="bg1"/>
                </a:solidFill>
              </a:rPr>
              <a:t>sensing</a:t>
            </a:r>
            <a:r>
              <a:rPr lang="en-US" sz="1867" dirty="0">
                <a:solidFill>
                  <a:schemeClr val="bg1"/>
                </a:solidFill>
              </a:rPr>
              <a:t> and </a:t>
            </a:r>
            <a:r>
              <a:rPr lang="en-US" sz="1867" b="1" dirty="0">
                <a:solidFill>
                  <a:schemeClr val="bg1"/>
                </a:solidFill>
              </a:rPr>
              <a:t>mechanical attachment</a:t>
            </a:r>
          </a:p>
          <a:p>
            <a:pPr marL="609585" indent="0">
              <a:buNone/>
            </a:pPr>
            <a:endParaRPr lang="en-US" sz="1867" b="1" dirty="0">
              <a:solidFill>
                <a:schemeClr val="bg1"/>
              </a:solidFill>
            </a:endParaRPr>
          </a:p>
          <a:p>
            <a:pPr marL="609585" indent="0">
              <a:buNone/>
            </a:pPr>
            <a:r>
              <a:rPr lang="en-US" sz="1867" dirty="0">
                <a:solidFill>
                  <a:schemeClr val="bg1"/>
                </a:solidFill>
              </a:rPr>
              <a:t>Design of a </a:t>
            </a:r>
            <a:r>
              <a:rPr lang="en-US" sz="1867" b="1" dirty="0">
                <a:solidFill>
                  <a:schemeClr val="bg1"/>
                </a:solidFill>
              </a:rPr>
              <a:t>new robot </a:t>
            </a:r>
            <a:r>
              <a:rPr lang="en-US" sz="1867" dirty="0">
                <a:solidFill>
                  <a:schemeClr val="bg1"/>
                </a:solidFill>
              </a:rPr>
              <a:t>to work with these materials</a:t>
            </a:r>
          </a:p>
          <a:p>
            <a:pPr marL="609585" indent="0">
              <a:buNone/>
            </a:pPr>
            <a:endParaRPr lang="en-US" sz="1867" dirty="0">
              <a:solidFill>
                <a:schemeClr val="bg1"/>
              </a:solidFill>
            </a:endParaRPr>
          </a:p>
          <a:p>
            <a:pPr marL="609585" indent="0">
              <a:buNone/>
            </a:pPr>
            <a:r>
              <a:rPr lang="en-US" sz="1867" b="1" dirty="0">
                <a:solidFill>
                  <a:schemeClr val="bg1"/>
                </a:solidFill>
              </a:rPr>
              <a:t>Agent-based</a:t>
            </a:r>
            <a:r>
              <a:rPr lang="en-US" sz="1867" dirty="0">
                <a:solidFill>
                  <a:schemeClr val="bg1"/>
                </a:solidFill>
              </a:rPr>
              <a:t> control algorithms </a:t>
            </a:r>
            <a:endParaRPr lang="en-US" sz="1467" dirty="0">
              <a:solidFill>
                <a:schemeClr val="bg1"/>
              </a:solidFill>
            </a:endParaRPr>
          </a:p>
          <a:p>
            <a:pPr marL="0" indent="0">
              <a:buNone/>
            </a:pPr>
            <a:r>
              <a:rPr lang="en-US" sz="1467" dirty="0">
                <a:solidFill>
                  <a:schemeClr val="bg1"/>
                </a:solidFill>
              </a:rPr>
              <a:t>	</a:t>
            </a:r>
            <a:endParaRPr sz="1467" dirty="0">
              <a:solidFill>
                <a:schemeClr val="bg1"/>
              </a:solidFill>
            </a:endParaRPr>
          </a:p>
          <a:p>
            <a:pPr>
              <a:buNone/>
            </a:pPr>
            <a:endParaRPr dirty="0">
              <a:solidFill>
                <a:schemeClr val="bg1"/>
              </a:solidFill>
            </a:endParaRPr>
          </a:p>
        </p:txBody>
      </p:sp>
    </p:spTree>
    <p:extLst>
      <p:ext uri="{BB962C8B-B14F-4D97-AF65-F5344CB8AC3E}">
        <p14:creationId xmlns:p14="http://schemas.microsoft.com/office/powerpoint/2010/main" val="2241554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a BridgeSq 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55675" y="0"/>
            <a:ext cx="10279063" cy="6858000"/>
          </a:xfrm>
          <a:prstGeom prst="rect">
            <a:avLst/>
          </a:prstGeom>
          <a:noFill/>
          <a:ln>
            <a:noFill/>
          </a:ln>
        </p:spPr>
      </p:pic>
    </p:spTree>
    <p:extLst>
      <p:ext uri="{BB962C8B-B14F-4D97-AF65-F5344CB8AC3E}">
        <p14:creationId xmlns:p14="http://schemas.microsoft.com/office/powerpoint/2010/main" val="1436996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b BridgeSq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55675" y="0"/>
            <a:ext cx="10279063" cy="6858000"/>
          </a:xfrm>
          <a:prstGeom prst="rect">
            <a:avLst/>
          </a:prstGeom>
          <a:noFill/>
          <a:ln>
            <a:noFill/>
          </a:ln>
        </p:spPr>
      </p:pic>
    </p:spTree>
    <p:extLst>
      <p:ext uri="{BB962C8B-B14F-4D97-AF65-F5344CB8AC3E}">
        <p14:creationId xmlns:p14="http://schemas.microsoft.com/office/powerpoint/2010/main" val="2034837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c BridgeSq 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55675" y="0"/>
            <a:ext cx="10279063" cy="6858000"/>
          </a:xfrm>
          <a:prstGeom prst="rect">
            <a:avLst/>
          </a:prstGeom>
          <a:noFill/>
          <a:ln>
            <a:noFill/>
          </a:ln>
        </p:spPr>
      </p:pic>
    </p:spTree>
    <p:extLst>
      <p:ext uri="{BB962C8B-B14F-4D97-AF65-F5344CB8AC3E}">
        <p14:creationId xmlns:p14="http://schemas.microsoft.com/office/powerpoint/2010/main" val="2587731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3d BridgeSq 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55675" y="0"/>
            <a:ext cx="10279063" cy="6858000"/>
          </a:xfrm>
          <a:prstGeom prst="rect">
            <a:avLst/>
          </a:prstGeom>
          <a:noFill/>
          <a:ln>
            <a:noFill/>
          </a:ln>
        </p:spPr>
      </p:pic>
    </p:spTree>
    <p:extLst>
      <p:ext uri="{BB962C8B-B14F-4D97-AF65-F5344CB8AC3E}">
        <p14:creationId xmlns:p14="http://schemas.microsoft.com/office/powerpoint/2010/main" val="526272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73547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629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p:nvPr/>
        </p:nvSpPr>
        <p:spPr>
          <a:xfrm>
            <a:off x="304800" y="2487833"/>
            <a:ext cx="11007667" cy="3672800"/>
          </a:xfrm>
          <a:prstGeom prst="rect">
            <a:avLst/>
          </a:prstGeom>
          <a:noFill/>
          <a:ln>
            <a:noFill/>
          </a:ln>
        </p:spPr>
        <p:txBody>
          <a:bodyPr lIns="121900" tIns="121900" rIns="121900" bIns="121900" anchor="t" anchorCtr="0">
            <a:noAutofit/>
          </a:bodyPr>
          <a:lstStyle/>
          <a:p>
            <a:pPr algn="r"/>
            <a:r>
              <a:rPr lang="en" sz="3200" kern="0" dirty="0">
                <a:solidFill>
                  <a:srgbClr val="F3F3F3"/>
                </a:solidFill>
                <a:latin typeface="Century Gothic"/>
                <a:ea typeface="Century Gothic"/>
                <a:cs typeface="Century Gothic"/>
                <a:sym typeface="Century Gothic"/>
              </a:rPr>
              <a:t>Bio-inspired Robotic Swarm Construction</a:t>
            </a:r>
            <a:endParaRPr sz="2000" i="1" kern="0" dirty="0">
              <a:solidFill>
                <a:srgbClr val="F3F3F3"/>
              </a:solidFill>
              <a:latin typeface="Century Gothic"/>
              <a:ea typeface="Century Gothic"/>
              <a:cs typeface="Century Gothic"/>
              <a:sym typeface="Century Gothic"/>
            </a:endParaRPr>
          </a:p>
          <a:p>
            <a:pPr algn="r"/>
            <a:endParaRPr sz="1600" i="1" kern="0" dirty="0">
              <a:solidFill>
                <a:srgbClr val="F3F3F3"/>
              </a:solidFill>
              <a:latin typeface="Century Gothic"/>
              <a:ea typeface="Century Gothic"/>
              <a:cs typeface="Century Gothic"/>
              <a:sym typeface="Century Gothic"/>
            </a:endParaRPr>
          </a:p>
          <a:p>
            <a:endParaRPr lang="en-US" sz="3200" b="1" kern="0" dirty="0">
              <a:solidFill>
                <a:srgbClr val="F3F3F3"/>
              </a:solidFill>
              <a:latin typeface="Century Gothic"/>
              <a:ea typeface="Century Gothic"/>
              <a:cs typeface="Century Gothic"/>
              <a:sym typeface="Century Gothic"/>
            </a:endParaRPr>
          </a:p>
          <a:p>
            <a:pPr algn="r"/>
            <a:endParaRPr sz="1867" b="1" kern="0" dirty="0">
              <a:solidFill>
                <a:srgbClr val="F3F3F3"/>
              </a:solidFill>
              <a:latin typeface="Century Gothic"/>
              <a:ea typeface="Century Gothic"/>
              <a:cs typeface="Century Gothic"/>
              <a:sym typeface="Century Gothic"/>
            </a:endParaRPr>
          </a:p>
          <a:p>
            <a:pPr algn="r"/>
            <a:r>
              <a:rPr lang="en" sz="2400" kern="0" dirty="0">
                <a:solidFill>
                  <a:srgbClr val="F3F3F3"/>
                </a:solidFill>
                <a:latin typeface="Century Gothic"/>
                <a:ea typeface="Century Gothic"/>
                <a:cs typeface="Century Gothic"/>
                <a:sym typeface="Century Gothic"/>
              </a:rPr>
              <a:t>Paul Kassabian </a:t>
            </a:r>
            <a:r>
              <a:rPr lang="en" sz="1870" kern="0" dirty="0">
                <a:solidFill>
                  <a:srgbClr val="F3F3F3"/>
                </a:solidFill>
                <a:latin typeface="Century Gothic"/>
                <a:ea typeface="Century Gothic"/>
                <a:cs typeface="Century Gothic"/>
                <a:sym typeface="Century Gothic"/>
              </a:rPr>
              <a:t>P.E, C.Eng, P.Eng</a:t>
            </a:r>
          </a:p>
          <a:p>
            <a:pPr algn="r"/>
            <a:r>
              <a:rPr lang="en" sz="1867" kern="0" dirty="0">
                <a:solidFill>
                  <a:srgbClr val="F3F3F3"/>
                </a:solidFill>
                <a:latin typeface="Century Gothic"/>
                <a:ea typeface="Century Gothic"/>
                <a:cs typeface="Century Gothic"/>
                <a:sym typeface="Century Gothic"/>
              </a:rPr>
              <a:t>Simpson Gumpertz &amp; Heger</a:t>
            </a:r>
          </a:p>
          <a:p>
            <a:pPr algn="r"/>
            <a:endParaRPr lang="en" sz="1867" kern="0" dirty="0">
              <a:solidFill>
                <a:srgbClr val="F3F3F3"/>
              </a:solidFill>
              <a:latin typeface="Century Gothic"/>
              <a:ea typeface="Century Gothic"/>
              <a:cs typeface="Century Gothic"/>
              <a:sym typeface="Century Gothic"/>
            </a:endParaRPr>
          </a:p>
          <a:p>
            <a:pPr algn="r"/>
            <a:endParaRPr lang="en" sz="1867" kern="0" dirty="0">
              <a:solidFill>
                <a:srgbClr val="F3F3F3"/>
              </a:solidFill>
              <a:latin typeface="Century Gothic"/>
              <a:ea typeface="Century Gothic"/>
              <a:cs typeface="Century Gothic"/>
              <a:sym typeface="Century Gothic"/>
            </a:endParaRPr>
          </a:p>
          <a:p>
            <a:pPr algn="r"/>
            <a:r>
              <a:rPr lang="en-US" sz="1867" kern="0" dirty="0">
                <a:solidFill>
                  <a:srgbClr val="F3F3F3"/>
                </a:solidFill>
                <a:latin typeface="Century Gothic"/>
                <a:ea typeface="Century Gothic"/>
                <a:cs typeface="Century Gothic"/>
                <a:sym typeface="Century Gothic"/>
              </a:rPr>
              <a:t>W</a:t>
            </a:r>
            <a:r>
              <a:rPr lang="en" sz="1867" kern="0" dirty="0">
                <a:solidFill>
                  <a:srgbClr val="F3F3F3"/>
                </a:solidFill>
                <a:latin typeface="Century Gothic"/>
                <a:ea typeface="Century Gothic"/>
                <a:cs typeface="Century Gothic"/>
                <a:sym typeface="Century Gothic"/>
              </a:rPr>
              <a:t>orking with:</a:t>
            </a:r>
          </a:p>
          <a:p>
            <a:pPr algn="r"/>
            <a:r>
              <a:rPr lang="en" sz="1867" kern="0" dirty="0">
                <a:solidFill>
                  <a:srgbClr val="F3F3F3"/>
                </a:solidFill>
                <a:latin typeface="Century Gothic"/>
                <a:ea typeface="Century Gothic"/>
                <a:cs typeface="Century Gothic"/>
                <a:sym typeface="Century Gothic"/>
              </a:rPr>
              <a:t>Justin Werfel (Wyss Institute, Harvard University)</a:t>
            </a:r>
          </a:p>
          <a:p>
            <a:pPr algn="r"/>
            <a:r>
              <a:rPr lang="en" sz="1867" kern="0" dirty="0">
                <a:solidFill>
                  <a:srgbClr val="F3F3F3"/>
                </a:solidFill>
                <a:latin typeface="Century Gothic"/>
                <a:ea typeface="Century Gothic"/>
                <a:cs typeface="Century Gothic"/>
                <a:sym typeface="Century Gothic"/>
              </a:rPr>
              <a:t>Nathan Melenbrink (Wyss/ICD-Stuttgart)</a:t>
            </a:r>
          </a:p>
          <a:p>
            <a:pPr algn="r"/>
            <a:endParaRPr lang="en" sz="1867" kern="0" dirty="0">
              <a:solidFill>
                <a:srgbClr val="F3F3F3"/>
              </a:solidFill>
              <a:latin typeface="Century Gothic"/>
              <a:ea typeface="Century Gothic"/>
              <a:cs typeface="Century Gothic"/>
              <a:sym typeface="Century Gothic"/>
            </a:endParaRPr>
          </a:p>
          <a:p>
            <a:pPr algn="r"/>
            <a:endParaRPr lang="en" sz="1867" kern="0" dirty="0">
              <a:solidFill>
                <a:srgbClr val="F3F3F3"/>
              </a:solidFill>
              <a:latin typeface="Century Gothic"/>
              <a:ea typeface="Century Gothic"/>
              <a:cs typeface="Century Gothic"/>
              <a:sym typeface="Century Gothic"/>
            </a:endParaRPr>
          </a:p>
          <a:p>
            <a:pPr algn="r"/>
            <a:endParaRPr lang="en" sz="1867" kern="0" dirty="0">
              <a:solidFill>
                <a:srgbClr val="F3F3F3"/>
              </a:solidFill>
              <a:latin typeface="Century Gothic"/>
              <a:ea typeface="Century Gothic"/>
              <a:cs typeface="Century Gothic"/>
              <a:sym typeface="Century Gothic"/>
            </a:endParaRPr>
          </a:p>
          <a:p>
            <a:pPr algn="r"/>
            <a:endParaRPr sz="1867" b="1" kern="0" dirty="0">
              <a:solidFill>
                <a:srgbClr val="F3F3F3"/>
              </a:solidFill>
              <a:latin typeface="Century Gothic"/>
              <a:ea typeface="Century Gothic"/>
              <a:cs typeface="Century Gothic"/>
              <a:sym typeface="Century Gothic"/>
            </a:endParaRPr>
          </a:p>
        </p:txBody>
      </p:sp>
      <p:pic>
        <p:nvPicPr>
          <p:cNvPr id="55" name="Shape 55"/>
          <p:cNvPicPr preferRelativeResize="0"/>
          <p:nvPr/>
        </p:nvPicPr>
        <p:blipFill>
          <a:blip r:embed="rId3">
            <a:alphaModFix/>
          </a:blip>
          <a:stretch>
            <a:fillRect/>
          </a:stretch>
        </p:blipFill>
        <p:spPr>
          <a:xfrm>
            <a:off x="10068031" y="655183"/>
            <a:ext cx="1244432" cy="1435399"/>
          </a:xfrm>
          <a:prstGeom prst="rect">
            <a:avLst/>
          </a:prstGeom>
          <a:noFill/>
          <a:ln>
            <a:noFill/>
          </a:ln>
        </p:spPr>
      </p:pic>
    </p:spTree>
    <p:extLst>
      <p:ext uri="{BB962C8B-B14F-4D97-AF65-F5344CB8AC3E}">
        <p14:creationId xmlns:p14="http://schemas.microsoft.com/office/powerpoint/2010/main" val="216288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Epcot5-2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8534400" cy="68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881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paceship Earth, Epcot Cen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12947256"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967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3" descr="C:\Users\pekassabian\Desktop\DESKTOP\BUSINESS\Projects\MIT Glass\from Cristina Parreno\2014-08-12 marketing photos from Critina\_MG_11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25400"/>
            <a:ext cx="8604250" cy="688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397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557"/>
            <a:ext cx="12192000" cy="7055557"/>
          </a:xfrm>
          <a:prstGeom prst="rect">
            <a:avLst/>
          </a:prstGeom>
        </p:spPr>
      </p:pic>
    </p:spTree>
    <p:extLst>
      <p:ext uri="{BB962C8B-B14F-4D97-AF65-F5344CB8AC3E}">
        <p14:creationId xmlns:p14="http://schemas.microsoft.com/office/powerpoint/2010/main" val="303659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itle 1"/>
          <p:cNvSpPr txBox="1">
            <a:spLocks/>
          </p:cNvSpPr>
          <p:nvPr/>
        </p:nvSpPr>
        <p:spPr bwMode="auto">
          <a:xfrm>
            <a:off x="0" y="0"/>
            <a:ext cx="12192000" cy="685800"/>
          </a:xfrm>
          <a:prstGeom prst="rect">
            <a:avLst/>
          </a:prstGeom>
          <a:solidFill>
            <a:srgbClr val="C00000"/>
          </a:solidFill>
          <a:ln>
            <a:noFill/>
          </a:ln>
          <a:extLst/>
        </p:spPr>
        <p:txBody>
          <a:bodyPr anchor="ctr"/>
          <a:lstStyle>
            <a:lvl1pPr eaLnBrk="0" hangingPunct="0">
              <a:spcBef>
                <a:spcPct val="20000"/>
              </a:spcBef>
              <a:buClr>
                <a:schemeClr val="tx1"/>
              </a:buClr>
              <a:buFont typeface="Arial" charset="0"/>
              <a:buChar char="•"/>
              <a:defRPr sz="2400" b="1">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tx1"/>
              </a:buClr>
              <a:buFont typeface="Arial" charset="0"/>
              <a:buChar char="–"/>
              <a:defRPr sz="2000">
                <a:solidFill>
                  <a:schemeClr val="tx1"/>
                </a:solidFill>
                <a:latin typeface="Arial" charset="0"/>
                <a:ea typeface="Arial" charset="0"/>
                <a:cs typeface="Arial" charset="0"/>
              </a:defRPr>
            </a:lvl2pPr>
            <a:lvl3pPr marL="1143000" indent="-228600" eaLnBrk="0" hangingPunct="0">
              <a:spcBef>
                <a:spcPct val="20000"/>
              </a:spcBef>
              <a:buClr>
                <a:srgbClr val="B70005"/>
              </a:buClr>
              <a:buFont typeface="Arial" charset="0"/>
              <a:buChar char="•"/>
              <a:defRPr>
                <a:solidFill>
                  <a:schemeClr val="tx1"/>
                </a:solidFill>
                <a:latin typeface="Arial" charset="0"/>
                <a:ea typeface="Arial" charset="0"/>
                <a:cs typeface="Arial" charset="0"/>
              </a:defRPr>
            </a:lvl3pPr>
            <a:lvl4pPr marL="16002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4pPr>
            <a:lvl5pPr marL="2057400" indent="-228600" eaLnBrk="0" hangingPunct="0">
              <a:spcBef>
                <a:spcPct val="20000"/>
              </a:spcBef>
              <a:buClr>
                <a:srgbClr val="B70005"/>
              </a:buClr>
              <a:buFont typeface="Arial" charset="0"/>
              <a:buChar char="»"/>
              <a:defRPr sz="16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B70005"/>
              </a:buClr>
              <a:buFont typeface="Arial" charset="0"/>
              <a:buChar char="»"/>
              <a:defRPr sz="1600">
                <a:solidFill>
                  <a:schemeClr val="tx1"/>
                </a:solidFill>
                <a:latin typeface="Arial" charset="0"/>
                <a:ea typeface="Arial" charset="0"/>
                <a:cs typeface="Arial" charset="0"/>
              </a:defRPr>
            </a:lvl9pPr>
          </a:lstStyle>
          <a:p>
            <a:pPr>
              <a:spcBef>
                <a:spcPct val="0"/>
              </a:spcBef>
              <a:buClrTx/>
              <a:buFontTx/>
              <a:buNone/>
            </a:pPr>
            <a:r>
              <a:rPr lang="en-US" altLang="en-US" sz="2800" b="0" dirty="0">
                <a:solidFill>
                  <a:prstClr val="white"/>
                </a:solidFill>
                <a:latin typeface="Century Gothic" panose="020B0502020202020204" pitchFamily="34" charset="0"/>
                <a:sym typeface="Arial"/>
              </a:rPr>
              <a:t>3D Printed Glass Tower:  </a:t>
            </a:r>
            <a:r>
              <a:rPr lang="en-US" altLang="en-US" sz="2800" b="0" dirty="0" err="1">
                <a:solidFill>
                  <a:prstClr val="white"/>
                </a:solidFill>
                <a:latin typeface="Century Gothic" panose="020B0502020202020204" pitchFamily="34" charset="0"/>
                <a:sym typeface="Arial"/>
              </a:rPr>
              <a:t>Neri</a:t>
            </a:r>
            <a:r>
              <a:rPr lang="en-US" altLang="en-US" sz="2800" b="0" dirty="0">
                <a:solidFill>
                  <a:prstClr val="white"/>
                </a:solidFill>
                <a:latin typeface="Century Gothic" panose="020B0502020202020204" pitchFamily="34" charset="0"/>
                <a:sym typeface="Arial"/>
              </a:rPr>
              <a:t> </a:t>
            </a:r>
            <a:r>
              <a:rPr lang="en-US" altLang="en-US" sz="2800" b="0" dirty="0" err="1">
                <a:solidFill>
                  <a:prstClr val="white"/>
                </a:solidFill>
                <a:latin typeface="Century Gothic" panose="020B0502020202020204" pitchFamily="34" charset="0"/>
                <a:sym typeface="Arial"/>
              </a:rPr>
              <a:t>Oxman</a:t>
            </a:r>
            <a:r>
              <a:rPr lang="en-US" altLang="en-US" sz="2800" b="0" dirty="0">
                <a:solidFill>
                  <a:prstClr val="white"/>
                </a:solidFill>
                <a:latin typeface="Century Gothic" panose="020B0502020202020204" pitchFamily="34" charset="0"/>
                <a:sym typeface="Arial"/>
              </a:rPr>
              <a:t> MIT Mediated Matter</a:t>
            </a:r>
          </a:p>
        </p:txBody>
      </p:sp>
      <p:pic>
        <p:nvPicPr>
          <p:cNvPr id="4" name="Picture 2" descr="Smaller Logo Color"/>
          <p:cNvPicPr>
            <a:picLocks noChangeAspect="1" noChangeArrowheads="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83597" t="-1" b="45668"/>
          <a:stretch/>
        </p:blipFill>
        <p:spPr bwMode="auto">
          <a:xfrm>
            <a:off x="11696701" y="168257"/>
            <a:ext cx="419100" cy="426451"/>
          </a:xfrm>
          <a:prstGeom prst="rect">
            <a:avLst/>
          </a:prstGeom>
          <a:solidFill>
            <a:srgbClr val="C00000"/>
          </a:solidFill>
          <a:ln>
            <a:noFill/>
          </a:ln>
        </p:spPr>
      </p:pic>
      <p:sp>
        <p:nvSpPr>
          <p:cNvPr id="5" name="TextBox 4"/>
          <p:cNvSpPr txBox="1"/>
          <p:nvPr/>
        </p:nvSpPr>
        <p:spPr>
          <a:xfrm>
            <a:off x="10718800" y="125075"/>
            <a:ext cx="1066800" cy="461665"/>
          </a:xfrm>
          <a:prstGeom prst="rect">
            <a:avLst/>
          </a:prstGeom>
          <a:noFill/>
        </p:spPr>
        <p:txBody>
          <a:bodyPr wrap="square" rtlCol="0">
            <a:spAutoFit/>
          </a:bodyPr>
          <a:lstStyle/>
          <a:p>
            <a:pPr algn="r"/>
            <a:r>
              <a:rPr lang="en-US" sz="2400" dirty="0">
                <a:solidFill>
                  <a:srgbClr val="EB641B">
                    <a:lumMod val="40000"/>
                    <a:lumOff val="60000"/>
                  </a:srgbClr>
                </a:solidFill>
                <a:latin typeface="Century Gothic" panose="020B0502020202020204" pitchFamily="34" charset="0"/>
                <a:cs typeface="Arial"/>
                <a:sym typeface="Arial"/>
              </a:rPr>
              <a:t>SGH</a:t>
            </a:r>
          </a:p>
        </p:txBody>
      </p:sp>
    </p:spTree>
    <p:extLst>
      <p:ext uri="{BB962C8B-B14F-4D97-AF65-F5344CB8AC3E}">
        <p14:creationId xmlns:p14="http://schemas.microsoft.com/office/powerpoint/2010/main" val="1490937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wgsn.com/blogs/wp-content/uploads_22/2017/04/wgsn_lexus-1024x6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514"/>
            <a:ext cx="10287000" cy="686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93364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4088</TotalTime>
  <Words>872</Words>
  <Application>Microsoft Office PowerPoint</Application>
  <PresentationFormat>Widescreen</PresentationFormat>
  <Paragraphs>130</Paragraphs>
  <Slides>39</Slides>
  <Notes>10</Notes>
  <HiddenSlides>0</HiddenSlides>
  <MMClips>6</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39</vt:i4>
      </vt:variant>
    </vt:vector>
  </HeadingPairs>
  <TitlesOfParts>
    <vt:vector size="50" baseType="lpstr">
      <vt:lpstr>ＭＳ Ｐゴシック</vt:lpstr>
      <vt:lpstr>Arial</vt:lpstr>
      <vt:lpstr>Calibri</vt:lpstr>
      <vt:lpstr>Candara</vt:lpstr>
      <vt:lpstr>Century Gothic</vt:lpstr>
      <vt:lpstr>Times New Roman</vt:lpstr>
      <vt:lpstr>Default Design</vt:lpstr>
      <vt:lpstr>1_Default Design</vt:lpstr>
      <vt:lpstr>5_Default Design</vt:lpstr>
      <vt:lpstr>3_simple-light-2</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Hardware Development</vt:lpstr>
      <vt:lpstr>PowerPoint Presentation</vt:lpstr>
      <vt:lpstr>Future Work</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E. Kassabian</dc:creator>
  <cp:lastModifiedBy>Brown, Maggie</cp:lastModifiedBy>
  <cp:revision>124</cp:revision>
  <dcterms:created xsi:type="dcterms:W3CDTF">2012-10-05T13:24:59Z</dcterms:created>
  <dcterms:modified xsi:type="dcterms:W3CDTF">2018-01-23T16:41:26Z</dcterms:modified>
</cp:coreProperties>
</file>