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79" r:id="rId3"/>
    <p:sldId id="291" r:id="rId4"/>
    <p:sldId id="292" r:id="rId5"/>
    <p:sldId id="281" r:id="rId6"/>
    <p:sldId id="293" r:id="rId7"/>
    <p:sldId id="294" r:id="rId8"/>
    <p:sldId id="295" r:id="rId9"/>
    <p:sldId id="296" r:id="rId10"/>
    <p:sldId id="297" r:id="rId11"/>
    <p:sldId id="298" r:id="rId1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B8D"/>
    <a:srgbClr val="D1272A"/>
    <a:srgbClr val="F3BFC0"/>
    <a:srgbClr val="F7D5D6"/>
    <a:srgbClr val="A91F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7" autoAdjust="0"/>
    <p:restoredTop sz="57035" autoAdjust="0"/>
  </p:normalViewPr>
  <p:slideViewPr>
    <p:cSldViewPr snapToGrid="0" snapToObjects="1">
      <p:cViewPr varScale="1">
        <p:scale>
          <a:sx n="72" d="100"/>
          <a:sy n="72" d="100"/>
        </p:scale>
        <p:origin x="-2328" y="-7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5" d="100"/>
          <a:sy n="55" d="100"/>
        </p:scale>
        <p:origin x="-2764"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589" cy="479897"/>
          </a:xfrm>
          <a:prstGeom prst="rect">
            <a:avLst/>
          </a:prstGeom>
        </p:spPr>
        <p:txBody>
          <a:bodyPr vert="horz" lIns="94727" tIns="47363" rIns="94727" bIns="47363" rtlCol="0"/>
          <a:lstStyle>
            <a:lvl1pPr algn="l" fontAlgn="auto">
              <a:spcBef>
                <a:spcPts val="0"/>
              </a:spcBef>
              <a:spcAft>
                <a:spcPts val="0"/>
              </a:spcAft>
              <a:defRPr sz="1200" dirty="0">
                <a:latin typeface="Architype Light"/>
                <a:ea typeface="+mn-ea"/>
                <a:cs typeface="+mn-cs"/>
              </a:defRPr>
            </a:lvl1pPr>
          </a:lstStyle>
          <a:p>
            <a:pPr>
              <a:defRPr/>
            </a:pPr>
            <a:endParaRPr lang="en-US"/>
          </a:p>
        </p:txBody>
      </p:sp>
      <p:sp>
        <p:nvSpPr>
          <p:cNvPr id="3" name="Date Placeholder 2"/>
          <p:cNvSpPr>
            <a:spLocks noGrp="1"/>
          </p:cNvSpPr>
          <p:nvPr>
            <p:ph type="dt" sz="quarter" idx="1"/>
          </p:nvPr>
        </p:nvSpPr>
        <p:spPr>
          <a:xfrm>
            <a:off x="4143959" y="1"/>
            <a:ext cx="3169589" cy="479897"/>
          </a:xfrm>
          <a:prstGeom prst="rect">
            <a:avLst/>
          </a:prstGeom>
        </p:spPr>
        <p:txBody>
          <a:bodyPr vert="horz" lIns="94727" tIns="47363" rIns="94727" bIns="47363" rtlCol="0"/>
          <a:lstStyle>
            <a:lvl1pPr algn="r" fontAlgn="auto">
              <a:spcBef>
                <a:spcPts val="0"/>
              </a:spcBef>
              <a:spcAft>
                <a:spcPts val="0"/>
              </a:spcAft>
              <a:defRPr sz="1200" smtClean="0">
                <a:latin typeface="Architype Light"/>
                <a:ea typeface="+mn-ea"/>
                <a:cs typeface="+mn-cs"/>
              </a:defRPr>
            </a:lvl1pPr>
          </a:lstStyle>
          <a:p>
            <a:pPr>
              <a:defRPr/>
            </a:pPr>
            <a:fld id="{757504A1-3176-1A44-9697-77CED7E5BF43}" type="datetimeFigureOut">
              <a:rPr lang="en-US"/>
              <a:pPr>
                <a:defRPr/>
              </a:pPr>
              <a:t>2/9/2016</a:t>
            </a:fld>
            <a:endParaRPr lang="en-US" dirty="0"/>
          </a:p>
        </p:txBody>
      </p:sp>
      <p:sp>
        <p:nvSpPr>
          <p:cNvPr id="4" name="Footer Placeholder 3"/>
          <p:cNvSpPr>
            <a:spLocks noGrp="1"/>
          </p:cNvSpPr>
          <p:nvPr>
            <p:ph type="ftr" sz="quarter" idx="2"/>
          </p:nvPr>
        </p:nvSpPr>
        <p:spPr>
          <a:xfrm>
            <a:off x="1" y="9119666"/>
            <a:ext cx="3169589" cy="479897"/>
          </a:xfrm>
          <a:prstGeom prst="rect">
            <a:avLst/>
          </a:prstGeom>
        </p:spPr>
        <p:txBody>
          <a:bodyPr vert="horz" lIns="94727" tIns="47363" rIns="94727" bIns="47363" rtlCol="0" anchor="b"/>
          <a:lstStyle>
            <a:lvl1pPr algn="l" fontAlgn="auto">
              <a:spcBef>
                <a:spcPts val="0"/>
              </a:spcBef>
              <a:spcAft>
                <a:spcPts val="0"/>
              </a:spcAft>
              <a:defRPr sz="1200" dirty="0">
                <a:latin typeface="Architype Ligh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959" y="9119666"/>
            <a:ext cx="3169589" cy="479897"/>
          </a:xfrm>
          <a:prstGeom prst="rect">
            <a:avLst/>
          </a:prstGeom>
        </p:spPr>
        <p:txBody>
          <a:bodyPr vert="horz" lIns="94727" tIns="47363" rIns="94727" bIns="47363" rtlCol="0" anchor="b"/>
          <a:lstStyle>
            <a:lvl1pPr algn="r" fontAlgn="auto">
              <a:spcBef>
                <a:spcPts val="0"/>
              </a:spcBef>
              <a:spcAft>
                <a:spcPts val="0"/>
              </a:spcAft>
              <a:defRPr sz="1200" smtClean="0">
                <a:latin typeface="Architype Light"/>
                <a:ea typeface="+mn-ea"/>
                <a:cs typeface="+mn-cs"/>
              </a:defRPr>
            </a:lvl1pPr>
          </a:lstStyle>
          <a:p>
            <a:pPr>
              <a:defRPr/>
            </a:pPr>
            <a:fld id="{EC0D6BEC-7445-3143-94C2-E6374B248B17}" type="slidenum">
              <a:rPr lang="en-US"/>
              <a:pPr>
                <a:defRPr/>
              </a:pPr>
              <a:t>‹#›</a:t>
            </a:fld>
            <a:endParaRPr lang="en-US" dirty="0"/>
          </a:p>
        </p:txBody>
      </p:sp>
    </p:spTree>
    <p:extLst>
      <p:ext uri="{BB962C8B-B14F-4D97-AF65-F5344CB8AC3E}">
        <p14:creationId xmlns:p14="http://schemas.microsoft.com/office/powerpoint/2010/main" val="3347690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589" cy="479897"/>
          </a:xfrm>
          <a:prstGeom prst="rect">
            <a:avLst/>
          </a:prstGeom>
        </p:spPr>
        <p:txBody>
          <a:bodyPr vert="horz" lIns="96641" tIns="48321" rIns="96641" bIns="48321" rtlCol="0"/>
          <a:lstStyle>
            <a:lvl1pPr algn="l" fontAlgn="auto">
              <a:spcBef>
                <a:spcPts val="0"/>
              </a:spcBef>
              <a:spcAft>
                <a:spcPts val="0"/>
              </a:spcAft>
              <a:defRPr sz="1200" dirty="0">
                <a:latin typeface="Architype Light"/>
                <a:ea typeface="+mn-ea"/>
                <a:cs typeface="+mn-cs"/>
              </a:defRPr>
            </a:lvl1pPr>
          </a:lstStyle>
          <a:p>
            <a:pPr>
              <a:defRPr/>
            </a:pPr>
            <a:endParaRPr lang="en-US"/>
          </a:p>
        </p:txBody>
      </p:sp>
      <p:sp>
        <p:nvSpPr>
          <p:cNvPr id="3" name="Date Placeholder 2"/>
          <p:cNvSpPr>
            <a:spLocks noGrp="1"/>
          </p:cNvSpPr>
          <p:nvPr>
            <p:ph type="dt" idx="1"/>
          </p:nvPr>
        </p:nvSpPr>
        <p:spPr>
          <a:xfrm>
            <a:off x="4143959" y="1"/>
            <a:ext cx="3169589" cy="479897"/>
          </a:xfrm>
          <a:prstGeom prst="rect">
            <a:avLst/>
          </a:prstGeom>
        </p:spPr>
        <p:txBody>
          <a:bodyPr vert="horz" lIns="96641" tIns="48321" rIns="96641" bIns="48321" rtlCol="0"/>
          <a:lstStyle>
            <a:lvl1pPr algn="r" fontAlgn="auto">
              <a:spcBef>
                <a:spcPts val="0"/>
              </a:spcBef>
              <a:spcAft>
                <a:spcPts val="0"/>
              </a:spcAft>
              <a:defRPr sz="1200" smtClean="0">
                <a:latin typeface="Architype Light"/>
                <a:ea typeface="+mn-ea"/>
                <a:cs typeface="+mn-cs"/>
              </a:defRPr>
            </a:lvl1pPr>
          </a:lstStyle>
          <a:p>
            <a:pPr>
              <a:defRPr/>
            </a:pPr>
            <a:fld id="{402D1A8B-9CCA-EF45-9D66-9384BECF1361}" type="datetimeFigureOut">
              <a:rPr lang="en-US"/>
              <a:pPr>
                <a:defRPr/>
              </a:pPr>
              <a:t>2/9/2016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1" tIns="48321" rIns="96641" bIns="48321" rtlCol="0" anchor="ctr"/>
          <a:lstStyle/>
          <a:p>
            <a:pPr lvl="0"/>
            <a:endParaRPr lang="en-US" noProof="0" dirty="0"/>
          </a:p>
        </p:txBody>
      </p:sp>
      <p:sp>
        <p:nvSpPr>
          <p:cNvPr id="5" name="Notes Placeholder 4"/>
          <p:cNvSpPr>
            <a:spLocks noGrp="1"/>
          </p:cNvSpPr>
          <p:nvPr>
            <p:ph type="body" sz="quarter" idx="3"/>
          </p:nvPr>
        </p:nvSpPr>
        <p:spPr>
          <a:xfrm>
            <a:off x="731190" y="4559833"/>
            <a:ext cx="5852822" cy="4320704"/>
          </a:xfrm>
          <a:prstGeom prst="rect">
            <a:avLst/>
          </a:prstGeom>
        </p:spPr>
        <p:txBody>
          <a:bodyPr vert="horz" lIns="96641" tIns="48321" rIns="96641" bIns="4832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 y="9119666"/>
            <a:ext cx="3169589" cy="479897"/>
          </a:xfrm>
          <a:prstGeom prst="rect">
            <a:avLst/>
          </a:prstGeom>
        </p:spPr>
        <p:txBody>
          <a:bodyPr vert="horz" lIns="96641" tIns="48321" rIns="96641" bIns="48321" rtlCol="0" anchor="b"/>
          <a:lstStyle>
            <a:lvl1pPr algn="l" fontAlgn="auto">
              <a:spcBef>
                <a:spcPts val="0"/>
              </a:spcBef>
              <a:spcAft>
                <a:spcPts val="0"/>
              </a:spcAft>
              <a:defRPr sz="1200" dirty="0">
                <a:latin typeface="Architype Ligh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959" y="9119666"/>
            <a:ext cx="3169589" cy="479897"/>
          </a:xfrm>
          <a:prstGeom prst="rect">
            <a:avLst/>
          </a:prstGeom>
        </p:spPr>
        <p:txBody>
          <a:bodyPr vert="horz" lIns="96641" tIns="48321" rIns="96641" bIns="48321" rtlCol="0" anchor="b"/>
          <a:lstStyle>
            <a:lvl1pPr algn="r" fontAlgn="auto">
              <a:spcBef>
                <a:spcPts val="0"/>
              </a:spcBef>
              <a:spcAft>
                <a:spcPts val="0"/>
              </a:spcAft>
              <a:defRPr sz="1200" smtClean="0">
                <a:latin typeface="Architype Light"/>
                <a:ea typeface="+mn-ea"/>
                <a:cs typeface="+mn-cs"/>
              </a:defRPr>
            </a:lvl1pPr>
          </a:lstStyle>
          <a:p>
            <a:pPr>
              <a:defRPr/>
            </a:pPr>
            <a:fld id="{CE41D689-0765-CD4D-A77A-840B2494C4F6}" type="slidenum">
              <a:rPr lang="en-US"/>
              <a:pPr>
                <a:defRPr/>
              </a:pPr>
              <a:t>‹#›</a:t>
            </a:fld>
            <a:endParaRPr lang="en-US" dirty="0"/>
          </a:p>
        </p:txBody>
      </p:sp>
    </p:spTree>
    <p:extLst>
      <p:ext uri="{BB962C8B-B14F-4D97-AF65-F5344CB8AC3E}">
        <p14:creationId xmlns:p14="http://schemas.microsoft.com/office/powerpoint/2010/main" val="2551925818"/>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Architype Ligh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Architype Ligh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Architype Ligh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Architype Ligh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Architype Ligh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a:t>
            </a:r>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3600" baseline="0" dirty="0" smtClean="0"/>
              <a:t>&lt;start recording&gt;</a:t>
            </a:r>
            <a:endParaRPr lang="en-US" sz="3600" dirty="0" smtClean="0"/>
          </a:p>
          <a:p>
            <a:r>
              <a:rPr lang="en-US" dirty="0" smtClean="0"/>
              <a:t>Introduce</a:t>
            </a:r>
            <a:r>
              <a:rPr lang="en-US" baseline="0" dirty="0" smtClean="0"/>
              <a:t> presenters:</a:t>
            </a:r>
          </a:p>
          <a:p>
            <a:pPr marL="171450" indent="-171450">
              <a:buFont typeface="Arial" panose="020B0604020202020204" pitchFamily="34" charset="0"/>
              <a:buChar char="•"/>
            </a:pPr>
            <a:r>
              <a:rPr lang="en-US" baseline="0" dirty="0" smtClean="0"/>
              <a:t>Ann Novakowski</a:t>
            </a:r>
          </a:p>
          <a:p>
            <a:pPr marL="171450" indent="-171450">
              <a:buFont typeface="Arial" panose="020B0604020202020204" pitchFamily="34" charset="0"/>
              <a:buChar char="•"/>
            </a:pPr>
            <a:r>
              <a:rPr lang="en-US" baseline="0" dirty="0" smtClean="0"/>
              <a:t>Brian McLaren</a:t>
            </a:r>
          </a:p>
          <a:p>
            <a:pPr marL="171450" indent="-171450">
              <a:buFont typeface="Arial" panose="020B0604020202020204" pitchFamily="34" charset="0"/>
              <a:buChar char="•"/>
            </a:pPr>
            <a:r>
              <a:rPr lang="en-US" baseline="0" dirty="0" smtClean="0"/>
              <a:t>Bill Richards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If you have questions, use the raise hand feature.</a:t>
            </a:r>
          </a:p>
          <a:p>
            <a:pPr marL="0" indent="0">
              <a:buFont typeface="Arial" panose="020B0604020202020204" pitchFamily="34" charset="0"/>
              <a:buNone/>
            </a:pPr>
            <a:r>
              <a:rPr lang="en-US" baseline="0" dirty="0" smtClean="0"/>
              <a:t>After the webinar, you will be getting a survey.</a:t>
            </a:r>
          </a:p>
          <a:p>
            <a:pPr marL="0" indent="0">
              <a:buFont typeface="Arial" panose="020B0604020202020204" pitchFamily="34" charset="0"/>
              <a:buNone/>
            </a:pPr>
            <a:r>
              <a:rPr lang="en-US" baseline="0" dirty="0" smtClean="0"/>
              <a:t>Also, we are recording this webinar and will post it to the DT website that you can reach via the For Leaders page.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1</a:t>
            </a:fld>
            <a:endParaRPr lang="en-US" dirty="0"/>
          </a:p>
        </p:txBody>
      </p:sp>
    </p:spTree>
    <p:extLst>
      <p:ext uri="{BB962C8B-B14F-4D97-AF65-F5344CB8AC3E}">
        <p14:creationId xmlns:p14="http://schemas.microsoft.com/office/powerpoint/2010/main" val="203839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Here’s what the member directory is looking like.</a:t>
            </a:r>
          </a:p>
          <a:p>
            <a:pPr marL="0" indent="0">
              <a:buFont typeface="Arial" panose="020B0604020202020204" pitchFamily="34" charset="0"/>
              <a:buNone/>
            </a:pPr>
            <a:r>
              <a:rPr lang="en-US" baseline="0" dirty="0" smtClean="0"/>
              <a:t>This type of list is going to be reused a lot.</a:t>
            </a:r>
          </a:p>
          <a:p>
            <a:pPr marL="0" indent="0">
              <a:buFont typeface="Arial" panose="020B0604020202020204" pitchFamily="34" charset="0"/>
              <a:buNone/>
            </a:pPr>
            <a:r>
              <a:rPr lang="en-US" baseline="0" dirty="0" smtClean="0"/>
              <a:t>We’re using a lot of search features to surface all kinds of data.</a:t>
            </a:r>
          </a:p>
          <a:p>
            <a:pPr marL="0" indent="0">
              <a:buFont typeface="Arial" panose="020B0604020202020204" pitchFamily="34" charset="0"/>
              <a:buNone/>
            </a:pPr>
            <a:r>
              <a:rPr lang="en-US" baseline="0" dirty="0" smtClean="0"/>
              <a:t>Our search technology is going to make all kinds of pages possible.</a:t>
            </a:r>
          </a:p>
          <a:p>
            <a:pPr marL="171450" indent="-171450">
              <a:buFont typeface="Arial" panose="020B0604020202020204" pitchFamily="34" charset="0"/>
              <a:buChar char="•"/>
            </a:pPr>
            <a:r>
              <a:rPr lang="en-US" baseline="0" dirty="0" smtClean="0"/>
              <a:t>Best practices</a:t>
            </a:r>
          </a:p>
          <a:p>
            <a:pPr marL="171450" indent="-171450">
              <a:buFont typeface="Arial" panose="020B0604020202020204" pitchFamily="34" charset="0"/>
              <a:buChar char="•"/>
            </a:pPr>
            <a:r>
              <a:rPr lang="en-US" baseline="0" dirty="0" smtClean="0"/>
              <a:t>Member directory (that will be filterable all kinds of ways, by state, chapter, etc.)</a:t>
            </a: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Committees &amp; board of directors (in component sites)</a:t>
            </a:r>
          </a:p>
          <a:p>
            <a:pPr marL="171450" indent="-171450">
              <a:buFont typeface="Arial" panose="020B0604020202020204" pitchFamily="34" charset="0"/>
              <a:buChar char="•"/>
            </a:pPr>
            <a:r>
              <a:rPr lang="en-US" baseline="0" dirty="0" smtClean="0"/>
              <a:t>Firm directory (in a later release)</a:t>
            </a:r>
          </a:p>
          <a:p>
            <a:pPr marL="171450" indent="-171450">
              <a:buFont typeface="Arial" panose="020B0604020202020204" pitchFamily="34" charset="0"/>
              <a:buChar char="•"/>
            </a:pPr>
            <a:r>
              <a:rPr lang="en-US" baseline="0" dirty="0" smtClean="0"/>
              <a:t>Member discounts</a:t>
            </a:r>
          </a:p>
          <a:p>
            <a:pPr marL="171450" indent="-171450">
              <a:buFont typeface="Arial" panose="020B0604020202020204" pitchFamily="34" charset="0"/>
              <a:buChar char="•"/>
            </a:pPr>
            <a:r>
              <a:rPr lang="en-US" baseline="0" dirty="0" smtClean="0"/>
              <a:t>Events (which we’ll show you up close in a bit)</a:t>
            </a:r>
          </a:p>
          <a:p>
            <a:pPr marL="171450" indent="-171450">
              <a:buFont typeface="Arial" panose="020B0604020202020204" pitchFamily="34" charset="0"/>
              <a:buChar char="•"/>
            </a:pPr>
            <a:r>
              <a:rPr lang="en-US" baseline="0" dirty="0" smtClean="0"/>
              <a:t>Awards</a:t>
            </a:r>
          </a:p>
          <a:p>
            <a:pPr marL="171450" indent="-171450">
              <a:buFont typeface="Arial" panose="020B0604020202020204" pitchFamily="34" charset="0"/>
              <a:buChar char="•"/>
            </a:pPr>
            <a:r>
              <a:rPr lang="en-US" baseline="0" dirty="0" smtClean="0"/>
              <a:t>Scholarships</a:t>
            </a:r>
          </a:p>
          <a:p>
            <a:pPr marL="171450" indent="-171450">
              <a:buFont typeface="Arial" panose="020B0604020202020204" pitchFamily="34" charset="0"/>
              <a:buChar char="•"/>
            </a:pPr>
            <a:r>
              <a:rPr lang="en-US" baseline="0" dirty="0" smtClean="0"/>
              <a:t>FAQ’s and Help</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new </a:t>
            </a:r>
            <a:r>
              <a:rPr lang="en-US" baseline="0" dirty="0" smtClean="0"/>
              <a:t>search feature is going to power a lot of pages that before were either manual or didn’t exist at all.</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NEXT SLIDE</a:t>
            </a:r>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10</a:t>
            </a:fld>
            <a:endParaRPr lang="en-US" dirty="0"/>
          </a:p>
        </p:txBody>
      </p:sp>
    </p:spTree>
    <p:extLst>
      <p:ext uri="{BB962C8B-B14F-4D97-AF65-F5344CB8AC3E}">
        <p14:creationId xmlns:p14="http://schemas.microsoft.com/office/powerpoint/2010/main" val="275202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the wirefram</a:t>
            </a:r>
            <a:r>
              <a:rPr lang="en-US" baseline="0" dirty="0" smtClean="0"/>
              <a:t>e is a good starting point and gives the idea of what the final page might look like.</a:t>
            </a:r>
          </a:p>
          <a:p>
            <a:r>
              <a:rPr lang="en-US" baseline="0" dirty="0" smtClean="0"/>
              <a:t>But you can also see that when the creative team at Pentagram makes the creative comp, the page really gets a clean and ‘designed’ </a:t>
            </a:r>
            <a:r>
              <a:rPr lang="en-US" baseline="0" smtClean="0"/>
              <a:t>look</a:t>
            </a:r>
            <a:r>
              <a:rPr lang="en-US" baseline="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11</a:t>
            </a:fld>
            <a:endParaRPr lang="en-US" dirty="0"/>
          </a:p>
        </p:txBody>
      </p:sp>
    </p:spTree>
    <p:extLst>
      <p:ext uri="{BB962C8B-B14F-4D97-AF65-F5344CB8AC3E}">
        <p14:creationId xmlns:p14="http://schemas.microsoft.com/office/powerpoint/2010/main" val="275202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a:t>
            </a:r>
            <a:r>
              <a:rPr lang="en-US" baseline="0" dirty="0" smtClean="0"/>
              <a:t> launch of the new online renewal experience!</a:t>
            </a:r>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2</a:t>
            </a:fld>
            <a:endParaRPr lang="en-US" dirty="0"/>
          </a:p>
        </p:txBody>
      </p:sp>
    </p:spTree>
    <p:extLst>
      <p:ext uri="{BB962C8B-B14F-4D97-AF65-F5344CB8AC3E}">
        <p14:creationId xmlns:p14="http://schemas.microsoft.com/office/powerpoint/2010/main" val="275202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importantly, we’ve sped up the process as promised.</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CLICK </a:t>
            </a:r>
          </a:p>
          <a:p>
            <a:endParaRPr lang="en-US" baseline="0" dirty="0" smtClean="0"/>
          </a:p>
          <a:p>
            <a:r>
              <a:rPr lang="en-US" baseline="0" dirty="0" smtClean="0"/>
              <a:t>Members used to take over 10 minutes for renewal, and that doesn’t include supplemental dues. Those with supplemental dues could take up to 20 minutes to complete a renewal.</a:t>
            </a:r>
          </a:p>
          <a:p>
            <a:endParaRPr lang="en-US" baseline="0" dirty="0" smtClean="0"/>
          </a:p>
          <a:p>
            <a:r>
              <a:rPr lang="en-US" baseline="0" dirty="0" smtClean="0"/>
              <a:t>CLICK </a:t>
            </a:r>
          </a:p>
          <a:p>
            <a:endParaRPr lang="en-US" baseline="0" dirty="0" smtClean="0"/>
          </a:p>
          <a:p>
            <a:r>
              <a:rPr lang="en-US" baseline="0" dirty="0" smtClean="0"/>
              <a:t>Now it takes the average member a little over 4 minutes to complete the process from start to finish.</a:t>
            </a:r>
          </a:p>
          <a:p>
            <a:r>
              <a:rPr lang="en-US" baseline="0" dirty="0" smtClean="0"/>
              <a:t>CLICK</a:t>
            </a:r>
          </a:p>
          <a:p>
            <a:endParaRPr lang="en-US" baseline="0" dirty="0" smtClean="0"/>
          </a:p>
          <a:p>
            <a:r>
              <a:rPr lang="en-US" baseline="0" dirty="0" smtClean="0"/>
              <a:t>NEXT SLIDE</a:t>
            </a:r>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3</a:t>
            </a:fld>
            <a:endParaRPr lang="en-US" dirty="0"/>
          </a:p>
        </p:txBody>
      </p:sp>
    </p:spTree>
    <p:extLst>
      <p:ext uri="{BB962C8B-B14F-4D97-AF65-F5344CB8AC3E}">
        <p14:creationId xmlns:p14="http://schemas.microsoft.com/office/powerpoint/2010/main" val="275202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also following up with members through individual satisfaction surveys to get feedback on how the renewal experience was for them.</a:t>
            </a:r>
          </a:p>
          <a:p>
            <a:endParaRPr lang="en-US" baseline="0" dirty="0" smtClean="0"/>
          </a:p>
          <a:p>
            <a:r>
              <a:rPr lang="en-US" baseline="0" dirty="0" smtClean="0"/>
              <a:t>And because this is agile, we’ll be taking their feedback and updating the experience through patches.  We’re currently working on version 1.04 so already bug fixes and user feedback have been deployed 3 times since we launched last month.</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4</a:t>
            </a:fld>
            <a:endParaRPr lang="en-US" dirty="0"/>
          </a:p>
        </p:txBody>
      </p:sp>
    </p:spTree>
    <p:extLst>
      <p:ext uri="{BB962C8B-B14F-4D97-AF65-F5344CB8AC3E}">
        <p14:creationId xmlns:p14="http://schemas.microsoft.com/office/powerpoint/2010/main" val="275202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working on JOIN next.</a:t>
            </a:r>
          </a:p>
          <a:p>
            <a:r>
              <a:rPr lang="en-US" dirty="0" smtClean="0"/>
              <a:t>It won’t launch until after the</a:t>
            </a:r>
            <a:r>
              <a:rPr lang="en-US" baseline="0" dirty="0" smtClean="0"/>
              <a:t> Renewal cycle finishes so we can focus on our current members.</a:t>
            </a:r>
          </a:p>
          <a:p>
            <a:r>
              <a:rPr lang="en-US" baseline="0" dirty="0" smtClean="0"/>
              <a:t>We have tried to keep things clean and friendly.</a:t>
            </a:r>
          </a:p>
          <a:p>
            <a:r>
              <a:rPr lang="en-US" baseline="0" dirty="0" smtClean="0"/>
              <a:t>No big words, minimum legalese.</a:t>
            </a:r>
          </a:p>
          <a:p>
            <a:endParaRPr lang="en-US" dirty="0" smtClean="0"/>
          </a:p>
          <a:p>
            <a:r>
              <a:rPr lang="en-US" baseline="0" dirty="0" smtClean="0"/>
              <a:t>NEXT</a:t>
            </a:r>
            <a:r>
              <a:rPr lang="en-US" dirty="0" smtClean="0"/>
              <a: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5</a:t>
            </a:fld>
            <a:endParaRPr lang="en-US" dirty="0"/>
          </a:p>
        </p:txBody>
      </p:sp>
    </p:spTree>
    <p:extLst>
      <p:ext uri="{BB962C8B-B14F-4D97-AF65-F5344CB8AC3E}">
        <p14:creationId xmlns:p14="http://schemas.microsoft.com/office/powerpoint/2010/main" val="275202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8500" y="720725"/>
            <a:ext cx="2819400" cy="2114550"/>
          </a:xfrm>
        </p:spPr>
      </p:sp>
      <p:sp>
        <p:nvSpPr>
          <p:cNvPr id="3" name="Notes Placeholder 2"/>
          <p:cNvSpPr>
            <a:spLocks noGrp="1"/>
          </p:cNvSpPr>
          <p:nvPr>
            <p:ph type="body" idx="1"/>
          </p:nvPr>
        </p:nvSpPr>
        <p:spPr>
          <a:xfrm>
            <a:off x="731190" y="2650603"/>
            <a:ext cx="5852822" cy="6229934"/>
          </a:xfrm>
        </p:spPr>
        <p:txBody>
          <a:bodyPr>
            <a:normAutofit fontScale="92500" lnSpcReduction="20000"/>
          </a:bodyPr>
          <a:lstStyle/>
          <a:p>
            <a:r>
              <a:rPr lang="en-US" dirty="0" smtClean="0"/>
              <a:t>Topic </a:t>
            </a:r>
            <a:r>
              <a:rPr lang="en-US" dirty="0" smtClean="0"/>
              <a:t>A</a:t>
            </a:r>
            <a:r>
              <a:rPr lang="en-US" baseline="0" dirty="0" smtClean="0"/>
              <a:t> aka Topic Architecture</a:t>
            </a:r>
          </a:p>
          <a:p>
            <a:endParaRPr lang="en-US" baseline="0" dirty="0" smtClean="0"/>
          </a:p>
          <a:p>
            <a:r>
              <a:rPr lang="en-US" baseline="0" dirty="0" smtClean="0"/>
              <a:t>What is it?</a:t>
            </a:r>
            <a:endParaRPr lang="en-US" dirty="0" smtClean="0"/>
          </a:p>
          <a:p>
            <a:r>
              <a:rPr lang="en-US" dirty="0" smtClean="0"/>
              <a:t>Public facing website.</a:t>
            </a:r>
          </a:p>
          <a:p>
            <a:r>
              <a:rPr lang="en-US" dirty="0" smtClean="0"/>
              <a:t>Audience is public:</a:t>
            </a:r>
            <a:r>
              <a:rPr lang="en-US" baseline="0" dirty="0" smtClean="0"/>
              <a:t>  students, aficionados, people who love design and might hire an architect.</a:t>
            </a:r>
          </a:p>
          <a:p>
            <a:r>
              <a:rPr lang="en-US" baseline="0" dirty="0" smtClean="0"/>
              <a:t> </a:t>
            </a:r>
            <a:endParaRPr lang="en-US" dirty="0" smtClean="0"/>
          </a:p>
          <a:p>
            <a:r>
              <a:rPr lang="en-US" dirty="0" smtClean="0"/>
              <a:t>The working name has</a:t>
            </a:r>
            <a:r>
              <a:rPr lang="en-US" baseline="0" dirty="0" smtClean="0"/>
              <a:t> been </a:t>
            </a:r>
            <a:r>
              <a:rPr lang="en-US" u="sng" baseline="0" dirty="0" smtClean="0"/>
              <a:t>AIA Quarterly</a:t>
            </a:r>
            <a:r>
              <a:rPr lang="en-US" baseline="0" dirty="0" smtClean="0"/>
              <a:t> which you might see in the demo, but the actual name will be </a:t>
            </a:r>
            <a:r>
              <a:rPr lang="en-US" u="sng" baseline="0" dirty="0" smtClean="0"/>
              <a:t>Topic Architecture</a:t>
            </a:r>
            <a:r>
              <a:rPr lang="en-US" baseline="0" dirty="0" smtClean="0"/>
              <a:t>.</a:t>
            </a:r>
          </a:p>
          <a:p>
            <a:r>
              <a:rPr lang="en-US" baseline="0" dirty="0" smtClean="0"/>
              <a:t>Will come out quarterly.  </a:t>
            </a:r>
          </a:p>
          <a:p>
            <a:r>
              <a:rPr lang="en-US" baseline="0" dirty="0" smtClean="0"/>
              <a:t>Each issue is around a theme.</a:t>
            </a:r>
          </a:p>
          <a:p>
            <a:r>
              <a:rPr lang="en-US" baseline="0" dirty="0" smtClean="0"/>
              <a:t>Launch will be around Water:</a:t>
            </a:r>
          </a:p>
          <a:p>
            <a:pPr marL="171450" indent="-171450">
              <a:buFont typeface="Arial" panose="020B0604020202020204" pitchFamily="34" charset="0"/>
              <a:buChar char="•"/>
            </a:pPr>
            <a:r>
              <a:rPr lang="en-US" baseline="0" dirty="0" smtClean="0"/>
              <a:t>Resilience</a:t>
            </a:r>
          </a:p>
          <a:p>
            <a:pPr marL="171450" indent="-171450">
              <a:buFont typeface="Arial" panose="020B0604020202020204" pitchFamily="34" charset="0"/>
              <a:buChar char="•"/>
            </a:pPr>
            <a:r>
              <a:rPr lang="en-US" baseline="0" dirty="0" smtClean="0"/>
              <a:t>Water penetration</a:t>
            </a:r>
          </a:p>
          <a:p>
            <a:pPr marL="171450" indent="-171450">
              <a:buFont typeface="Arial" panose="020B0604020202020204" pitchFamily="34" charset="0"/>
              <a:buChar char="•"/>
            </a:pPr>
            <a:r>
              <a:rPr lang="en-US" baseline="0" dirty="0" smtClean="0"/>
              <a:t>Water as a life sustainer</a:t>
            </a:r>
          </a:p>
          <a:p>
            <a:pPr marL="171450" indent="-171450">
              <a:buFont typeface="Arial" panose="020B0604020202020204" pitchFamily="34" charset="0"/>
              <a:buChar char="•"/>
            </a:pPr>
            <a:r>
              <a:rPr lang="en-US" baseline="0" dirty="0" smtClean="0"/>
              <a:t>Etc.</a:t>
            </a:r>
          </a:p>
          <a:p>
            <a:endParaRPr lang="en-US" baseline="0" dirty="0" smtClean="0"/>
          </a:p>
          <a:p>
            <a:r>
              <a:rPr lang="en-US" baseline="0" dirty="0" smtClean="0"/>
              <a:t>Other topics coming up would be Craft, Energy, Light, etc.</a:t>
            </a:r>
          </a:p>
          <a:p>
            <a:r>
              <a:rPr lang="en-US" baseline="0" dirty="0" smtClean="0"/>
              <a:t>Each article will frame the theme around how that it is important to architecture and how architects are the best ones to come to for sensitive design based on water, craft, energy, etc.</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About a dozen articles will be in each issue.  ½ published at launch, and ½ coming throughout the rest of the quarter shared on social media and through e-mail to readers who sign up for notifications.</a:t>
            </a:r>
          </a:p>
          <a:p>
            <a:endParaRPr lang="en-US" baseline="0" dirty="0" smtClean="0"/>
          </a:p>
          <a:p>
            <a:r>
              <a:rPr lang="en-US" baseline="0" dirty="0" smtClean="0"/>
              <a:t>There will always be two links available on every page:</a:t>
            </a:r>
          </a:p>
          <a:p>
            <a:pPr marL="171450" indent="-171450">
              <a:buFont typeface="Arial" panose="020B0604020202020204" pitchFamily="34" charset="0"/>
              <a:buChar char="•"/>
            </a:pPr>
            <a:r>
              <a:rPr lang="en-US" baseline="0" dirty="0" smtClean="0"/>
              <a:t>Becoming an architect</a:t>
            </a:r>
          </a:p>
          <a:p>
            <a:pPr marL="171450" indent="-171450">
              <a:buFont typeface="Arial" panose="020B0604020202020204" pitchFamily="34" charset="0"/>
              <a:buChar char="•"/>
            </a:pPr>
            <a:r>
              <a:rPr lang="en-US" baseline="0" dirty="0" smtClean="0"/>
              <a:t>Working with an architect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Digital Transformation team has handed off the new platform to the AIA’s Communications department, which will create and test content for this new audience. The AIA Communications and Public Relations team are charged with developing a publicity campaign and a launch plan for introducing the new site to target audiences in the </a:t>
            </a:r>
            <a:r>
              <a:rPr lang="en-US" baseline="0" dirty="0" smtClean="0"/>
              <a:t>new year</a:t>
            </a:r>
            <a:r>
              <a:rPr lang="en-US"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6</a:t>
            </a:fld>
            <a:endParaRPr lang="en-US" dirty="0"/>
          </a:p>
        </p:txBody>
      </p:sp>
    </p:spTree>
    <p:extLst>
      <p:ext uri="{BB962C8B-B14F-4D97-AF65-F5344CB8AC3E}">
        <p14:creationId xmlns:p14="http://schemas.microsoft.com/office/powerpoint/2010/main" val="275202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720725"/>
            <a:ext cx="2959100" cy="2219325"/>
          </a:xfrm>
        </p:spPr>
      </p:sp>
      <p:sp>
        <p:nvSpPr>
          <p:cNvPr id="3" name="Notes Placeholder 2"/>
          <p:cNvSpPr>
            <a:spLocks noGrp="1"/>
          </p:cNvSpPr>
          <p:nvPr>
            <p:ph type="body" idx="1"/>
          </p:nvPr>
        </p:nvSpPr>
        <p:spPr>
          <a:xfrm>
            <a:off x="731190" y="3102015"/>
            <a:ext cx="5852822" cy="5778522"/>
          </a:xfrm>
        </p:spPr>
        <p:txBody>
          <a:bodyPr>
            <a:normAutofit lnSpcReduction="10000"/>
          </a:bodyPr>
          <a:lstStyle/>
          <a:p>
            <a:r>
              <a:rPr lang="en-US" dirty="0" smtClean="0"/>
              <a:t>Now</a:t>
            </a:r>
            <a:r>
              <a:rPr lang="en-US" baseline="0" dirty="0" smtClean="0"/>
              <a:t> that Topic-A is ready to launch, we’re ramping up for Release 3: the new member logged in site.</a:t>
            </a:r>
          </a:p>
          <a:p>
            <a:endParaRPr lang="en-US" baseline="0" dirty="0" smtClean="0"/>
          </a:p>
          <a:p>
            <a:r>
              <a:rPr lang="en-US" baseline="0" dirty="0" smtClean="0"/>
              <a:t>This is really a BIG DEAL.  There is a lot of foundational work from over the last 9 months.  </a:t>
            </a:r>
          </a:p>
          <a:p>
            <a:pPr marL="171450" indent="-171450">
              <a:buFont typeface="Arial" panose="020B0604020202020204" pitchFamily="34" charset="0"/>
              <a:buChar char="•"/>
            </a:pPr>
            <a:r>
              <a:rPr lang="en-US" baseline="0" dirty="0" smtClean="0"/>
              <a:t>We’ve combed through over 4000 pages of the existing AIA website</a:t>
            </a:r>
          </a:p>
          <a:p>
            <a:pPr marL="171450" indent="-171450">
              <a:buFont typeface="Arial" panose="020B0604020202020204" pitchFamily="34" charset="0"/>
              <a:buChar char="•"/>
            </a:pPr>
            <a:r>
              <a:rPr lang="en-US" baseline="0" dirty="0" smtClean="0"/>
              <a:t>Identified the most used pages</a:t>
            </a:r>
          </a:p>
          <a:p>
            <a:pPr marL="171450" indent="-171450">
              <a:buFont typeface="Arial" panose="020B0604020202020204" pitchFamily="34" charset="0"/>
              <a:buChar char="•"/>
            </a:pPr>
            <a:r>
              <a:rPr lang="en-US" baseline="0" dirty="0" smtClean="0"/>
              <a:t>We are rewriting most everything so that it speaks in a new tone &amp; voice that is friendly and clear.</a:t>
            </a:r>
          </a:p>
          <a:p>
            <a:endParaRPr lang="en-US" baseline="0" dirty="0" smtClean="0"/>
          </a:p>
          <a:p>
            <a:r>
              <a:rPr lang="en-US" baseline="0" dirty="0" smtClean="0"/>
              <a:t>We are using technology to make the site dynamic, so:</a:t>
            </a:r>
          </a:p>
          <a:p>
            <a:pPr marL="171450" indent="-171450">
              <a:buFont typeface="Arial" panose="020B0604020202020204" pitchFamily="34" charset="0"/>
              <a:buChar char="•"/>
            </a:pPr>
            <a:r>
              <a:rPr lang="en-US" baseline="0" dirty="0" smtClean="0"/>
              <a:t>Leadership lists pull from </a:t>
            </a:r>
            <a:r>
              <a:rPr lang="en-US" baseline="0" dirty="0" err="1" smtClean="0"/>
              <a:t>NetForum</a:t>
            </a:r>
            <a:r>
              <a:rPr lang="en-US" baseline="0" dirty="0" smtClean="0"/>
              <a:t> (from the latest committee code or chapter officer list)</a:t>
            </a:r>
          </a:p>
          <a:p>
            <a:pPr marL="171450" indent="-171450">
              <a:buFont typeface="Arial" panose="020B0604020202020204" pitchFamily="34" charset="0"/>
              <a:buChar char="•"/>
            </a:pPr>
            <a:r>
              <a:rPr lang="en-US" baseline="0" dirty="0" smtClean="0"/>
              <a:t>Chapter finder information always has the right address (or whatever is in your NF Chapter record)</a:t>
            </a:r>
          </a:p>
          <a:p>
            <a:pPr marL="171450" indent="-171450">
              <a:buFont typeface="Arial" panose="020B0604020202020204" pitchFamily="34" charset="0"/>
              <a:buChar char="•"/>
            </a:pPr>
            <a:r>
              <a:rPr lang="en-US" baseline="0" dirty="0" smtClean="0"/>
              <a:t>Calendar items are shown by the users geography (Tennessee people see items in Tennessee)</a:t>
            </a:r>
          </a:p>
          <a:p>
            <a:pPr marL="171450" indent="-171450">
              <a:buFont typeface="Arial" panose="020B0604020202020204" pitchFamily="34" charset="0"/>
              <a:buChar char="•"/>
            </a:pPr>
            <a:r>
              <a:rPr lang="en-US" baseline="0" dirty="0" smtClean="0"/>
              <a:t>Member directory comes from </a:t>
            </a:r>
            <a:r>
              <a:rPr lang="en-US" baseline="0" dirty="0" err="1" smtClean="0"/>
              <a:t>NetForum</a:t>
            </a:r>
            <a:r>
              <a:rPr lang="en-US" baseline="0" dirty="0" smtClean="0"/>
              <a:t> (and has the information that the member tells us is most accurate)</a:t>
            </a:r>
          </a:p>
          <a:p>
            <a:pPr marL="171450" indent="-171450">
              <a:buFont typeface="Arial" panose="020B0604020202020204" pitchFamily="34" charset="0"/>
              <a:buChar char="•"/>
            </a:pPr>
            <a:r>
              <a:rPr lang="en-US" dirty="0" smtClean="0"/>
              <a:t>Content will be tagged</a:t>
            </a:r>
            <a:r>
              <a:rPr lang="en-US" baseline="0" dirty="0" smtClean="0"/>
              <a:t> with topics and those topics will be surfaced to members who are interested in them the most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We’ve got some amazing work being done on big data and how we are making personalized content recommendations.  If you want to know the details of that… let me know, I’d love to get into it.  If there’s enough interest we can dig deeper into that in another call.</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NEXT SLIDE</a:t>
            </a:r>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7</a:t>
            </a:fld>
            <a:endParaRPr lang="en-US" dirty="0"/>
          </a:p>
        </p:txBody>
      </p:sp>
    </p:spTree>
    <p:extLst>
      <p:ext uri="{BB962C8B-B14F-4D97-AF65-F5344CB8AC3E}">
        <p14:creationId xmlns:p14="http://schemas.microsoft.com/office/powerpoint/2010/main" val="275202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1073" y="720725"/>
            <a:ext cx="3256827" cy="2442620"/>
          </a:xfrm>
        </p:spPr>
      </p:sp>
      <p:sp>
        <p:nvSpPr>
          <p:cNvPr id="3" name="Notes Placeholder 2"/>
          <p:cNvSpPr>
            <a:spLocks noGrp="1"/>
          </p:cNvSpPr>
          <p:nvPr>
            <p:ph type="body" idx="1"/>
          </p:nvPr>
        </p:nvSpPr>
        <p:spPr>
          <a:xfrm>
            <a:off x="731190" y="3356658"/>
            <a:ext cx="5852822" cy="5523879"/>
          </a:xfrm>
        </p:spPr>
        <p:txBody>
          <a:bodyPr>
            <a:normAutofit/>
          </a:bodyPr>
          <a:lstStyle/>
          <a:p>
            <a:pPr marL="0" indent="0">
              <a:buFont typeface="Arial" panose="020B0604020202020204" pitchFamily="34" charset="0"/>
              <a:buNone/>
            </a:pPr>
            <a:r>
              <a:rPr lang="en-US" dirty="0" smtClean="0"/>
              <a:t>What</a:t>
            </a:r>
            <a:r>
              <a:rPr lang="en-US" baseline="0" dirty="0" smtClean="0"/>
              <a:t> we’re going to show you are a combination of wireframes and creative comps.</a:t>
            </a:r>
          </a:p>
          <a:p>
            <a:pPr marL="0" indent="0">
              <a:buFont typeface="Arial" panose="020B0604020202020204" pitchFamily="34" charset="0"/>
              <a:buNone/>
            </a:pPr>
            <a:r>
              <a:rPr lang="en-US" baseline="0" dirty="0" smtClean="0"/>
              <a:t>These are NOT the webpages, this are sort of the blueprints that our developers use to program the website.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aseline="0" dirty="0" smtClean="0"/>
              <a:t>The steps in our development process for R3 is:</a:t>
            </a:r>
          </a:p>
          <a:p>
            <a:pPr marL="171450" indent="-171450">
              <a:buFont typeface="Arial" panose="020B0604020202020204" pitchFamily="34" charset="0"/>
              <a:buChar char="•"/>
            </a:pPr>
            <a:r>
              <a:rPr lang="en-US" baseline="0" dirty="0" smtClean="0"/>
              <a:t>Discovery: figure out what we have and what is worth keeping</a:t>
            </a: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Information Architecture:  figure out a way to navigate and explore the site, store and share content in a standardized way</a:t>
            </a: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Requirements: meet with content owners and develop functional stories and content requirements </a:t>
            </a:r>
          </a:p>
          <a:p>
            <a:pPr marL="171450" indent="-171450">
              <a:buFont typeface="Arial" panose="020B0604020202020204" pitchFamily="34" charset="0"/>
              <a:buChar char="•"/>
            </a:pPr>
            <a:r>
              <a:rPr lang="en-US" baseline="0" dirty="0" smtClean="0"/>
              <a:t>Wireframes: Block out the basic parts of the page and annotate what the functions are</a:t>
            </a:r>
          </a:p>
          <a:p>
            <a:pPr marL="171450" indent="-171450">
              <a:buFont typeface="Arial" panose="020B0604020202020204" pitchFamily="34" charset="0"/>
              <a:buChar char="•"/>
            </a:pPr>
            <a:r>
              <a:rPr lang="en-US" baseline="0" dirty="0" smtClean="0"/>
              <a:t>Creative: We are working with Pentagram to then take the wireframes and apply an “AIA Style” to them</a:t>
            </a:r>
          </a:p>
          <a:p>
            <a:pPr marL="171450" indent="-171450">
              <a:buFont typeface="Arial" panose="020B0604020202020204" pitchFamily="34" charset="0"/>
              <a:buChar char="•"/>
            </a:pPr>
            <a:r>
              <a:rPr lang="en-US" baseline="0" dirty="0" smtClean="0"/>
              <a:t>Development:  Then the development team takes those stories and the wireframes and comps and they actually make the website.</a:t>
            </a:r>
          </a:p>
          <a:p>
            <a:pPr marL="171450" indent="-171450">
              <a:buFont typeface="Arial" panose="020B0604020202020204" pitchFamily="34" charset="0"/>
              <a:buChar char="•"/>
            </a:pPr>
            <a:r>
              <a:rPr lang="en-US" baseline="0" dirty="0" smtClean="0"/>
              <a:t>UAT:  User testing to make sure everything works.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Right now R2 is in UAT</a:t>
            </a:r>
          </a:p>
          <a:p>
            <a:pPr marL="0" indent="0">
              <a:buFont typeface="Arial" panose="020B0604020202020204" pitchFamily="34" charset="0"/>
              <a:buNone/>
            </a:pPr>
            <a:endParaRPr lang="en-US" dirty="0"/>
          </a:p>
          <a:p>
            <a:pPr marL="0" indent="0">
              <a:buFont typeface="Arial" panose="020B0604020202020204" pitchFamily="34" charset="0"/>
              <a:buNone/>
            </a:pPr>
            <a:r>
              <a:rPr lang="en-US" baseline="0" dirty="0" smtClean="0"/>
              <a:t>NEXT SLIDE</a:t>
            </a:r>
          </a:p>
          <a:p>
            <a:endParaRPr lang="en-US" dirty="0"/>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8</a:t>
            </a:fld>
            <a:endParaRPr lang="en-US" dirty="0"/>
          </a:p>
        </p:txBody>
      </p:sp>
    </p:spTree>
    <p:extLst>
      <p:ext uri="{BB962C8B-B14F-4D97-AF65-F5344CB8AC3E}">
        <p14:creationId xmlns:p14="http://schemas.microsoft.com/office/powerpoint/2010/main" val="113953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7600" y="720725"/>
            <a:ext cx="2400300" cy="1800225"/>
          </a:xfrm>
        </p:spPr>
      </p:sp>
      <p:sp>
        <p:nvSpPr>
          <p:cNvPr id="3" name="Notes Placeholder 2"/>
          <p:cNvSpPr>
            <a:spLocks noGrp="1"/>
          </p:cNvSpPr>
          <p:nvPr>
            <p:ph type="body" idx="1"/>
          </p:nvPr>
        </p:nvSpPr>
        <p:spPr>
          <a:xfrm>
            <a:off x="731190" y="2708476"/>
            <a:ext cx="5852822" cy="6172061"/>
          </a:xfrm>
        </p:spPr>
        <p:txBody>
          <a:bodyPr>
            <a:normAutofit fontScale="92500" lnSpcReduction="10000"/>
          </a:bodyPr>
          <a:lstStyle/>
          <a:p>
            <a:pPr marL="0" indent="0">
              <a:buFont typeface="Arial" panose="020B0604020202020204" pitchFamily="34" charset="0"/>
              <a:buNone/>
            </a:pPr>
            <a:r>
              <a:rPr lang="en-US" baseline="0" dirty="0" smtClean="0"/>
              <a:t>We’ve broken up R3 into about 40 different wireframes &amp; page templates.</a:t>
            </a:r>
          </a:p>
          <a:p>
            <a:pPr marL="0" indent="0">
              <a:buFont typeface="Arial" panose="020B0604020202020204" pitchFamily="34" charset="0"/>
              <a:buNone/>
            </a:pPr>
            <a:r>
              <a:rPr lang="en-US" baseline="0" dirty="0" smtClean="0"/>
              <a:t>On each of those pages there are about the same number of unique tiles that we are going to use to display information.</a:t>
            </a:r>
          </a:p>
          <a:p>
            <a:pPr marL="0" indent="0">
              <a:buFont typeface="Arial" panose="020B0604020202020204" pitchFamily="34" charset="0"/>
              <a:buNone/>
            </a:pPr>
            <a:r>
              <a:rPr lang="en-US" baseline="0" dirty="0" smtClean="0"/>
              <a:t>Stuff like:</a:t>
            </a:r>
          </a:p>
          <a:p>
            <a:pPr marL="171450" indent="-171450">
              <a:buFont typeface="Arial" panose="020B0604020202020204" pitchFamily="34" charset="0"/>
              <a:buChar char="•"/>
            </a:pPr>
            <a:r>
              <a:rPr lang="en-US" baseline="0" dirty="0" smtClean="0"/>
              <a:t>other articles you might like</a:t>
            </a:r>
          </a:p>
          <a:p>
            <a:pPr marL="171450" indent="-171450">
              <a:buFont typeface="Arial" panose="020B0604020202020204" pitchFamily="34" charset="0"/>
              <a:buChar char="•"/>
            </a:pPr>
            <a:r>
              <a:rPr lang="en-US" baseline="0" dirty="0" smtClean="0"/>
              <a:t>Sponsorship tiles</a:t>
            </a:r>
          </a:p>
          <a:p>
            <a:pPr marL="171450" indent="-171450">
              <a:buFont typeface="Arial" panose="020B0604020202020204" pitchFamily="34" charset="0"/>
              <a:buChar char="•"/>
            </a:pPr>
            <a:r>
              <a:rPr lang="en-US" baseline="0" dirty="0" smtClean="0"/>
              <a:t>Upcoming events</a:t>
            </a:r>
          </a:p>
          <a:p>
            <a:pPr marL="171450" indent="-171450">
              <a:buFont typeface="Arial" panose="020B0604020202020204" pitchFamily="34" charset="0"/>
              <a:buChar char="•"/>
            </a:pPr>
            <a:r>
              <a:rPr lang="en-US" baseline="0" dirty="0" smtClean="0"/>
              <a:t>Contact information</a:t>
            </a:r>
          </a:p>
          <a:p>
            <a:pPr marL="171450" indent="-171450">
              <a:buFont typeface="Arial" panose="020B0604020202020204" pitchFamily="34" charset="0"/>
              <a:buChar char="•"/>
            </a:pPr>
            <a:r>
              <a:rPr lang="en-US" baseline="0" dirty="0" smtClean="0"/>
              <a:t>Special notice boxes</a:t>
            </a:r>
          </a:p>
          <a:p>
            <a:pPr marL="171450" indent="-171450">
              <a:buFont typeface="Arial" panose="020B0604020202020204" pitchFamily="34" charset="0"/>
              <a:buChar char="•"/>
            </a:pPr>
            <a:r>
              <a:rPr lang="en-US" baseline="0" dirty="0" smtClean="0"/>
              <a:t>Etc.</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So what we’re seeing here is the wire and comp for the home page.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This is a highly customized page.</a:t>
            </a:r>
          </a:p>
          <a:p>
            <a:pPr marL="0" indent="0">
              <a:buFont typeface="Arial" panose="020B0604020202020204" pitchFamily="34" charset="0"/>
              <a:buNone/>
            </a:pPr>
            <a:r>
              <a:rPr lang="en-US" baseline="0" dirty="0" smtClean="0"/>
              <a:t>Every member that comes to the site will see something that is different and specific to them and their interests. </a:t>
            </a:r>
          </a:p>
          <a:p>
            <a:pPr marL="0" indent="0">
              <a:buFont typeface="Arial" panose="020B0604020202020204" pitchFamily="34" charset="0"/>
              <a:buNone/>
            </a:pPr>
            <a:r>
              <a:rPr lang="en-US" baseline="0" dirty="0" smtClean="0"/>
              <a:t>If we know that Ann is an architect who works on commercial projects and we know that she has taken mostly sustainable education courses, we’ll focus on surfacing the latest articles and resources in those areas.  </a:t>
            </a:r>
          </a:p>
          <a:p>
            <a:pPr marL="0" indent="0">
              <a:buFont typeface="Arial" panose="020B0604020202020204" pitchFamily="34" charset="0"/>
              <a:buNone/>
            </a:pPr>
            <a:r>
              <a:rPr lang="en-US" baseline="0" dirty="0" smtClean="0"/>
              <a:t>Additionally, the next time she comes to the site, we’ll surface other things so that each time she comes back we’re showing her something new and useful for her specific interests, location, and career stage.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We’re working on the actual words used in the navigation.  </a:t>
            </a:r>
          </a:p>
          <a:p>
            <a:pPr marL="0" indent="0">
              <a:buFont typeface="Arial" panose="020B0604020202020204" pitchFamily="34" charset="0"/>
              <a:buNone/>
            </a:pPr>
            <a:r>
              <a:rPr lang="en-US" baseline="0" dirty="0" smtClean="0"/>
              <a:t>Everything we do we are user testing.</a:t>
            </a:r>
          </a:p>
          <a:p>
            <a:pPr marL="0" indent="0">
              <a:buFont typeface="Arial" panose="020B0604020202020204" pitchFamily="34" charset="0"/>
              <a:buNone/>
            </a:pPr>
            <a:r>
              <a:rPr lang="en-US" baseline="0" dirty="0" smtClean="0"/>
              <a:t>So while “Advocacy” might make sense to us, we’re finding that members think about advocacy in terms of “advocating or elevating for the profession” and that words like “policy” or “Legislative issues” might work better.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41D689-0765-CD4D-A77A-840B2494C4F6}" type="slidenum">
              <a:rPr lang="en-US" smtClean="0"/>
              <a:pPr>
                <a:defRPr/>
              </a:pPr>
              <a:t>9</a:t>
            </a:fld>
            <a:endParaRPr lang="en-US" dirty="0"/>
          </a:p>
        </p:txBody>
      </p:sp>
    </p:spTree>
    <p:extLst>
      <p:ext uri="{BB962C8B-B14F-4D97-AF65-F5344CB8AC3E}">
        <p14:creationId xmlns:p14="http://schemas.microsoft.com/office/powerpoint/2010/main" val="2752027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10"/>
          <p:cNvSpPr txBox="1">
            <a:spLocks/>
          </p:cNvSpPr>
          <p:nvPr/>
        </p:nvSpPr>
        <p:spPr>
          <a:xfrm>
            <a:off x="1102139" y="6157279"/>
            <a:ext cx="6223000" cy="236538"/>
          </a:xfrm>
          <a:prstGeom prst="rect">
            <a:avLst/>
          </a:prstGeom>
        </p:spPr>
        <p:txBody>
          <a:bodyPr anchor="ctr"/>
          <a:lstStyle>
            <a:lvl1pPr algn="l">
              <a:defRPr sz="1600">
                <a:solidFill>
                  <a:schemeClr val="bg2"/>
                </a:solidFill>
                <a:latin typeface="Architype Light"/>
                <a:cs typeface="Architype Light"/>
              </a:defRPr>
            </a:lvl1pPr>
          </a:lstStyle>
          <a:p>
            <a:pPr fontAlgn="auto">
              <a:spcBef>
                <a:spcPts val="0"/>
              </a:spcBef>
              <a:spcAft>
                <a:spcPts val="0"/>
              </a:spcAft>
              <a:defRPr/>
            </a:pPr>
            <a:endParaRPr lang="en-US" dirty="0">
              <a:solidFill>
                <a:srgbClr val="000000"/>
              </a:solidFill>
              <a:ea typeface="+mn-ea"/>
            </a:endParaRPr>
          </a:p>
        </p:txBody>
      </p:sp>
      <p:sp>
        <p:nvSpPr>
          <p:cNvPr id="2" name="Title 1"/>
          <p:cNvSpPr>
            <a:spLocks noGrp="1"/>
          </p:cNvSpPr>
          <p:nvPr>
            <p:ph type="title"/>
          </p:nvPr>
        </p:nvSpPr>
        <p:spPr>
          <a:xfrm>
            <a:off x="457200" y="274638"/>
            <a:ext cx="8229600" cy="5107864"/>
          </a:xfrm>
        </p:spPr>
        <p:txBody>
          <a:bodyPr/>
          <a:lstStyle>
            <a:lvl1pPr>
              <a:lnSpc>
                <a:spcPts val="8800"/>
              </a:lnSpc>
              <a:defRPr sz="8800">
                <a:solidFill>
                  <a:srgbClr val="000000"/>
                </a:solidFill>
              </a:defRPr>
            </a:lvl1pPr>
          </a:lstStyle>
          <a:p>
            <a:r>
              <a:rPr lang="en-US" smtClean="0"/>
              <a:t>Click to edit Master title style</a:t>
            </a:r>
            <a:endParaRPr lang="en-US" dirty="0"/>
          </a:p>
        </p:txBody>
      </p:sp>
      <p:pic>
        <p:nvPicPr>
          <p:cNvPr id="5" name="Picture 4" descr="AIA_red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337" y="5927296"/>
            <a:ext cx="615875" cy="615875"/>
          </a:xfrm>
          <a:prstGeom prst="rect">
            <a:avLst/>
          </a:prstGeom>
        </p:spPr>
      </p:pic>
    </p:spTree>
    <p:extLst>
      <p:ext uri="{BB962C8B-B14F-4D97-AF65-F5344CB8AC3E}">
        <p14:creationId xmlns:p14="http://schemas.microsoft.com/office/powerpoint/2010/main" val="192072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3" name="Title 3"/>
          <p:cNvSpPr>
            <a:spLocks noGrp="1"/>
          </p:cNvSpPr>
          <p:nvPr>
            <p:ph type="title"/>
          </p:nvPr>
        </p:nvSpPr>
        <p:spPr>
          <a:xfrm>
            <a:off x="474813" y="375800"/>
            <a:ext cx="8187548" cy="1143000"/>
          </a:xfrm>
        </p:spPr>
        <p:txBody>
          <a:bodyPr/>
          <a:lstStyle>
            <a:lvl1pPr>
              <a:defRPr sz="4000">
                <a:solidFill>
                  <a:srgbClr val="000000"/>
                </a:solidFill>
              </a:defRPr>
            </a:lvl1pPr>
          </a:lstStyle>
          <a:p>
            <a:r>
              <a:rPr lang="en-US" smtClean="0"/>
              <a:t>Click to edit Master title style</a:t>
            </a:r>
            <a:endParaRPr lang="en-US" dirty="0"/>
          </a:p>
        </p:txBody>
      </p:sp>
      <p:sp>
        <p:nvSpPr>
          <p:cNvPr id="14" name="Content Placeholder 4"/>
          <p:cNvSpPr>
            <a:spLocks noGrp="1"/>
          </p:cNvSpPr>
          <p:nvPr>
            <p:ph idx="1"/>
          </p:nvPr>
        </p:nvSpPr>
        <p:spPr>
          <a:xfrm>
            <a:off x="507014" y="1522944"/>
            <a:ext cx="8155347" cy="4141818"/>
          </a:xfrm>
        </p:spPr>
        <p:txBody>
          <a:bodyPr>
            <a:normAutofit/>
          </a:bodyPr>
          <a:lstStyle>
            <a:lvl1pPr>
              <a:defRPr>
                <a:solidFill>
                  <a:srgbClr val="000000"/>
                </a:solidFill>
              </a:defRPr>
            </a:lvl1pPr>
          </a:lstStyle>
          <a:p>
            <a:pPr lvl="0"/>
            <a:r>
              <a:rPr lang="en-US" smtClean="0"/>
              <a:t>Click to edit Master text styles</a:t>
            </a:r>
          </a:p>
          <a:p>
            <a:pPr lvl="1"/>
            <a:r>
              <a:rPr lang="en-US" smtClean="0"/>
              <a:t>Second level</a:t>
            </a:r>
          </a:p>
        </p:txBody>
      </p:sp>
      <p:pic>
        <p:nvPicPr>
          <p:cNvPr id="7" name="Picture 6" descr="AIA_red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337" y="5927296"/>
            <a:ext cx="615875" cy="615875"/>
          </a:xfrm>
          <a:prstGeom prst="rect">
            <a:avLst/>
          </a:prstGeom>
        </p:spPr>
      </p:pic>
    </p:spTree>
    <p:extLst>
      <p:ext uri="{BB962C8B-B14F-4D97-AF65-F5344CB8AC3E}">
        <p14:creationId xmlns:p14="http://schemas.microsoft.com/office/powerpoint/2010/main" val="305393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3"/>
          <p:cNvSpPr>
            <a:spLocks noGrp="1"/>
          </p:cNvSpPr>
          <p:nvPr>
            <p:ph type="title"/>
          </p:nvPr>
        </p:nvSpPr>
        <p:spPr>
          <a:xfrm>
            <a:off x="474813" y="2709304"/>
            <a:ext cx="8187548" cy="1143000"/>
          </a:xfrm>
        </p:spPr>
        <p:txBody>
          <a:bodyPr/>
          <a:lstStyle>
            <a:lvl1pPr>
              <a:defRPr sz="4000">
                <a:solidFill>
                  <a:schemeClr val="tx2"/>
                </a:solidFill>
              </a:defRPr>
            </a:lvl1pPr>
          </a:lstStyle>
          <a:p>
            <a:r>
              <a:rPr lang="en-US" smtClean="0"/>
              <a:t>Click to edit Master title style</a:t>
            </a:r>
            <a:endParaRPr lang="en-US" dirty="0"/>
          </a:p>
        </p:txBody>
      </p:sp>
      <p:pic>
        <p:nvPicPr>
          <p:cNvPr id="2" name="Picture 1" descr="AIA_whit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240" y="5897248"/>
            <a:ext cx="653905" cy="653905"/>
          </a:xfrm>
          <a:prstGeom prst="rect">
            <a:avLst/>
          </a:prstGeom>
        </p:spPr>
      </p:pic>
    </p:spTree>
    <p:extLst>
      <p:ext uri="{BB962C8B-B14F-4D97-AF65-F5344CB8AC3E}">
        <p14:creationId xmlns:p14="http://schemas.microsoft.com/office/powerpoint/2010/main" val="28600385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10"/>
          <p:cNvSpPr txBox="1">
            <a:spLocks/>
          </p:cNvSpPr>
          <p:nvPr/>
        </p:nvSpPr>
        <p:spPr>
          <a:xfrm>
            <a:off x="1069975" y="6121400"/>
            <a:ext cx="6223000" cy="236538"/>
          </a:xfrm>
          <a:prstGeom prst="rect">
            <a:avLst/>
          </a:prstGeom>
        </p:spPr>
        <p:txBody>
          <a:bodyPr anchor="ctr"/>
          <a:lstStyle>
            <a:lvl1pPr algn="l">
              <a:defRPr sz="1600">
                <a:solidFill>
                  <a:schemeClr val="bg2"/>
                </a:solidFill>
                <a:latin typeface="Architype Light"/>
                <a:cs typeface="Architype Light"/>
              </a:defRPr>
            </a:lvl1pPr>
          </a:lstStyle>
          <a:p>
            <a:pPr fontAlgn="auto">
              <a:spcBef>
                <a:spcPts val="0"/>
              </a:spcBef>
              <a:spcAft>
                <a:spcPts val="0"/>
              </a:spcAft>
              <a:defRPr/>
            </a:pPr>
            <a:r>
              <a:rPr lang="en-US" dirty="0" smtClean="0">
                <a:solidFill>
                  <a:srgbClr val="FFFFFF"/>
                </a:solidFill>
                <a:ea typeface="+mn-ea"/>
              </a:rPr>
              <a:t>Robert Ivy, FAIA  |  Chief Executive Officer  |  May 21, 2013</a:t>
            </a:r>
            <a:endParaRPr lang="en-US" dirty="0">
              <a:solidFill>
                <a:srgbClr val="FFFFFF"/>
              </a:solidFill>
              <a:ea typeface="+mn-ea"/>
            </a:endParaRPr>
          </a:p>
        </p:txBody>
      </p:sp>
      <p:pic>
        <p:nvPicPr>
          <p:cNvPr id="4" name="Picture 4" descr="logo_aia_emblem_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5864225"/>
            <a:ext cx="55721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p:cNvSpPr>
            <a:spLocks noGrp="1"/>
          </p:cNvSpPr>
          <p:nvPr>
            <p:ph idx="1"/>
          </p:nvPr>
        </p:nvSpPr>
        <p:spPr>
          <a:xfrm>
            <a:off x="0" y="0"/>
            <a:ext cx="9144000" cy="6858000"/>
          </a:xfrm>
        </p:spPr>
        <p:txBody>
          <a:bodyPr>
            <a:normAutofit/>
          </a:bodyPr>
          <a:lstStyle>
            <a:lvl1pPr>
              <a:defRPr>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084021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2333625"/>
            <a:ext cx="82296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3"/>
            <a:r>
              <a:rPr lang="en-US"/>
              <a:t>Second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p:txStyles>
    <p:titleStyle>
      <a:lvl1pPr algn="l" defTabSz="457200" rtl="0" eaLnBrk="1" fontAlgn="base" hangingPunct="1">
        <a:spcBef>
          <a:spcPct val="0"/>
        </a:spcBef>
        <a:spcAft>
          <a:spcPct val="0"/>
        </a:spcAft>
        <a:defRPr sz="6000" kern="1200">
          <a:solidFill>
            <a:srgbClr val="000000"/>
          </a:solidFill>
          <a:latin typeface="Architype"/>
          <a:ea typeface="ＭＳ Ｐゴシック" charset="0"/>
          <a:cs typeface="Architype"/>
        </a:defRPr>
      </a:lvl1pPr>
      <a:lvl2pPr algn="l" defTabSz="457200" rtl="0" eaLnBrk="1" fontAlgn="base" hangingPunct="1">
        <a:spcBef>
          <a:spcPct val="0"/>
        </a:spcBef>
        <a:spcAft>
          <a:spcPct val="0"/>
        </a:spcAft>
        <a:defRPr sz="6000">
          <a:solidFill>
            <a:srgbClr val="000000"/>
          </a:solidFill>
          <a:latin typeface="Architype" charset="0"/>
          <a:ea typeface="ＭＳ Ｐゴシック" charset="0"/>
        </a:defRPr>
      </a:lvl2pPr>
      <a:lvl3pPr algn="l" defTabSz="457200" rtl="0" eaLnBrk="1" fontAlgn="base" hangingPunct="1">
        <a:spcBef>
          <a:spcPct val="0"/>
        </a:spcBef>
        <a:spcAft>
          <a:spcPct val="0"/>
        </a:spcAft>
        <a:defRPr sz="6000">
          <a:solidFill>
            <a:srgbClr val="000000"/>
          </a:solidFill>
          <a:latin typeface="Architype" charset="0"/>
          <a:ea typeface="ＭＳ Ｐゴシック" charset="0"/>
        </a:defRPr>
      </a:lvl3pPr>
      <a:lvl4pPr algn="l" defTabSz="457200" rtl="0" eaLnBrk="1" fontAlgn="base" hangingPunct="1">
        <a:spcBef>
          <a:spcPct val="0"/>
        </a:spcBef>
        <a:spcAft>
          <a:spcPct val="0"/>
        </a:spcAft>
        <a:defRPr sz="6000">
          <a:solidFill>
            <a:srgbClr val="000000"/>
          </a:solidFill>
          <a:latin typeface="Architype" charset="0"/>
          <a:ea typeface="ＭＳ Ｐゴシック" charset="0"/>
        </a:defRPr>
      </a:lvl4pPr>
      <a:lvl5pPr algn="l" defTabSz="457200" rtl="0" eaLnBrk="1" fontAlgn="base" hangingPunct="1">
        <a:spcBef>
          <a:spcPct val="0"/>
        </a:spcBef>
        <a:spcAft>
          <a:spcPct val="0"/>
        </a:spcAft>
        <a:defRPr sz="6000">
          <a:solidFill>
            <a:srgbClr val="000000"/>
          </a:solidFill>
          <a:latin typeface="Architype" charset="0"/>
          <a:ea typeface="ＭＳ Ｐゴシック" charset="0"/>
        </a:defRPr>
      </a:lvl5pPr>
      <a:lvl6pPr marL="457200" algn="l" defTabSz="457200" rtl="0" eaLnBrk="1" fontAlgn="base" hangingPunct="1">
        <a:spcBef>
          <a:spcPct val="0"/>
        </a:spcBef>
        <a:spcAft>
          <a:spcPct val="0"/>
        </a:spcAft>
        <a:defRPr sz="6000">
          <a:solidFill>
            <a:srgbClr val="000000"/>
          </a:solidFill>
          <a:latin typeface="Architype" charset="0"/>
          <a:ea typeface="ＭＳ Ｐゴシック" charset="0"/>
        </a:defRPr>
      </a:lvl6pPr>
      <a:lvl7pPr marL="914400" algn="l" defTabSz="457200" rtl="0" eaLnBrk="1" fontAlgn="base" hangingPunct="1">
        <a:spcBef>
          <a:spcPct val="0"/>
        </a:spcBef>
        <a:spcAft>
          <a:spcPct val="0"/>
        </a:spcAft>
        <a:defRPr sz="6000">
          <a:solidFill>
            <a:srgbClr val="000000"/>
          </a:solidFill>
          <a:latin typeface="Architype" charset="0"/>
          <a:ea typeface="ＭＳ Ｐゴシック" charset="0"/>
        </a:defRPr>
      </a:lvl7pPr>
      <a:lvl8pPr marL="1371600" algn="l" defTabSz="457200" rtl="0" eaLnBrk="1" fontAlgn="base" hangingPunct="1">
        <a:spcBef>
          <a:spcPct val="0"/>
        </a:spcBef>
        <a:spcAft>
          <a:spcPct val="0"/>
        </a:spcAft>
        <a:defRPr sz="6000">
          <a:solidFill>
            <a:srgbClr val="000000"/>
          </a:solidFill>
          <a:latin typeface="Architype" charset="0"/>
          <a:ea typeface="ＭＳ Ｐゴシック" charset="0"/>
        </a:defRPr>
      </a:lvl8pPr>
      <a:lvl9pPr marL="1828800" algn="l" defTabSz="457200" rtl="0" eaLnBrk="1" fontAlgn="base" hangingPunct="1">
        <a:spcBef>
          <a:spcPct val="0"/>
        </a:spcBef>
        <a:spcAft>
          <a:spcPct val="0"/>
        </a:spcAft>
        <a:defRPr sz="6000">
          <a:solidFill>
            <a:srgbClr val="000000"/>
          </a:solidFill>
          <a:latin typeface="Architype" charset="0"/>
          <a:ea typeface="ＭＳ Ｐゴシック" charset="0"/>
        </a:defRPr>
      </a:lvl9pPr>
    </p:titleStyle>
    <p:bodyStyle>
      <a:lvl1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1pPr>
      <a:lvl2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2pPr>
      <a:lvl3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3pPr>
      <a:lvl4pPr marL="346075" indent="346075" algn="l" defTabSz="457200" rtl="0" eaLnBrk="1" fontAlgn="base" hangingPunct="1">
        <a:lnSpc>
          <a:spcPts val="3000"/>
        </a:lnSpc>
        <a:spcBef>
          <a:spcPct val="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4pPr>
      <a:lvl5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iastg.prod.acquia-site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chitype Bold" pitchFamily="2" charset="0"/>
              </a:rPr>
              <a:t>Digital Transformation</a:t>
            </a:r>
            <a:endParaRPr lang="en-US" dirty="0">
              <a:latin typeface="Architype Bold" pitchFamily="2" charset="0"/>
            </a:endParaRPr>
          </a:p>
        </p:txBody>
      </p:sp>
      <p:sp>
        <p:nvSpPr>
          <p:cNvPr id="3" name="TextBox 2"/>
          <p:cNvSpPr txBox="1"/>
          <p:nvPr/>
        </p:nvSpPr>
        <p:spPr>
          <a:xfrm>
            <a:off x="474813" y="5170917"/>
            <a:ext cx="3992183" cy="369332"/>
          </a:xfrm>
          <a:prstGeom prst="rect">
            <a:avLst/>
          </a:prstGeom>
          <a:noFill/>
        </p:spPr>
        <p:txBody>
          <a:bodyPr wrap="none" rtlCol="0">
            <a:spAutoFit/>
          </a:bodyPr>
          <a:lstStyle/>
          <a:p>
            <a:r>
              <a:rPr lang="en-US" dirty="0" smtClean="0"/>
              <a:t>CRAN Newsletter – February 2016 Issues</a:t>
            </a:r>
            <a:endParaRPr lang="en-US" dirty="0"/>
          </a:p>
        </p:txBody>
      </p:sp>
    </p:spTree>
    <p:extLst>
      <p:ext uri="{BB962C8B-B14F-4D97-AF65-F5344CB8AC3E}">
        <p14:creationId xmlns:p14="http://schemas.microsoft.com/office/powerpoint/2010/main" val="3980242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endParaRPr lang="en-US" dirty="0" smtClean="0">
              <a:latin typeface="Architype Light" pitchFamily="2" charset="0"/>
            </a:endParaRPr>
          </a:p>
          <a:p>
            <a:pPr marL="0" indent="0">
              <a:buNone/>
            </a:pPr>
            <a:endParaRPr lang="en-US" dirty="0">
              <a:latin typeface="Architype Light" pitchFamily="2" charset="0"/>
            </a:endParaRPr>
          </a:p>
          <a:p>
            <a:pPr marL="0" indent="0">
              <a:buNone/>
            </a:pPr>
            <a:endParaRPr lang="en-US" dirty="0" smtClean="0">
              <a:latin typeface="Architype Light" pitchFamily="2" charset="0"/>
            </a:endParaRPr>
          </a:p>
          <a:p>
            <a:pPr marL="0" indent="0">
              <a:buNone/>
            </a:pPr>
            <a:endParaRPr lang="en-US" dirty="0">
              <a:latin typeface="Architype Light" pitchFamily="2" charset="0"/>
            </a:endParaRPr>
          </a:p>
          <a:p>
            <a:pPr marL="0" indent="0">
              <a:buNone/>
            </a:pPr>
            <a:r>
              <a:rPr lang="en-US" dirty="0" smtClean="0">
                <a:latin typeface="Architype Light" pitchFamily="2" charset="0"/>
              </a:rPr>
              <a:t>Release 3</a:t>
            </a:r>
          </a:p>
          <a:p>
            <a:pPr marL="0" indent="0">
              <a:buNone/>
            </a:pPr>
            <a:r>
              <a:rPr lang="en-US" dirty="0" smtClean="0">
                <a:latin typeface="Architype Bold" pitchFamily="2" charset="0"/>
              </a:rPr>
              <a:t>Next!</a:t>
            </a:r>
            <a:endParaRPr lang="en-US" dirty="0">
              <a:latin typeface="Architype Bold" pitchFamily="2" charset="0"/>
            </a:endParaRPr>
          </a:p>
        </p:txBody>
      </p:sp>
      <p:sp>
        <p:nvSpPr>
          <p:cNvPr id="2" name="Title 1"/>
          <p:cNvSpPr>
            <a:spLocks noGrp="1"/>
          </p:cNvSpPr>
          <p:nvPr>
            <p:ph type="title"/>
          </p:nvPr>
        </p:nvSpPr>
        <p:spPr/>
        <p:txBody>
          <a:bodyPr/>
          <a:lstStyle/>
          <a:p>
            <a:r>
              <a:rPr lang="en-US" dirty="0">
                <a:latin typeface="Architype Bold" pitchFamily="2" charset="0"/>
              </a:rPr>
              <a:t>Wireframe and Creative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744" y="1262768"/>
            <a:ext cx="4173105" cy="4191882"/>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215" y="2538035"/>
            <a:ext cx="3037414" cy="3830828"/>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7652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88"/>
          <a:stretch/>
        </p:blipFill>
        <p:spPr bwMode="auto">
          <a:xfrm>
            <a:off x="6242796" y="459444"/>
            <a:ext cx="2300625" cy="2230357"/>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0414"/>
          <a:stretch/>
        </p:blipFill>
        <p:spPr bwMode="auto">
          <a:xfrm>
            <a:off x="6242798" y="4258568"/>
            <a:ext cx="2300624" cy="2599431"/>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6156"/>
          <a:stretch/>
        </p:blipFill>
        <p:spPr bwMode="auto">
          <a:xfrm>
            <a:off x="410874" y="4258568"/>
            <a:ext cx="2334530" cy="2599431"/>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55789" y="2834411"/>
            <a:ext cx="1409360" cy="1754326"/>
          </a:xfrm>
          <a:prstGeom prst="rect">
            <a:avLst/>
          </a:prstGeom>
          <a:noFill/>
        </p:spPr>
        <p:txBody>
          <a:bodyPr wrap="none" rtlCol="0">
            <a:spAutoFit/>
          </a:bodyPr>
          <a:lstStyle/>
          <a:p>
            <a:pPr algn="ctr"/>
            <a:r>
              <a:rPr lang="en-US" dirty="0" smtClean="0">
                <a:solidFill>
                  <a:srgbClr val="000000"/>
                </a:solidFill>
                <a:latin typeface="Wingdings" panose="05000000000000000000" pitchFamily="2" charset="2"/>
              </a:rPr>
              <a:t>ê</a:t>
            </a:r>
          </a:p>
          <a:p>
            <a:pPr algn="ctr"/>
            <a:endParaRPr lang="en-US" dirty="0" smtClean="0">
              <a:solidFill>
                <a:srgbClr val="000000"/>
              </a:solidFill>
              <a:latin typeface="Wingdings" panose="05000000000000000000" pitchFamily="2" charset="2"/>
            </a:endParaRPr>
          </a:p>
          <a:p>
            <a:pPr algn="ctr"/>
            <a:r>
              <a:rPr lang="en-US" dirty="0" smtClean="0">
                <a:solidFill>
                  <a:srgbClr val="000000"/>
                </a:solidFill>
                <a:latin typeface="Architype Bold" pitchFamily="2" charset="0"/>
              </a:rPr>
              <a:t>Home Page</a:t>
            </a:r>
          </a:p>
          <a:p>
            <a:pPr algn="ctr"/>
            <a:endParaRPr lang="en-US" dirty="0" smtClean="0">
              <a:solidFill>
                <a:srgbClr val="000000"/>
              </a:solidFill>
              <a:latin typeface="Wingdings" panose="05000000000000000000" pitchFamily="2" charset="2"/>
            </a:endParaRPr>
          </a:p>
          <a:p>
            <a:pPr algn="ctr"/>
            <a:r>
              <a:rPr lang="en-US" dirty="0" smtClean="0">
                <a:solidFill>
                  <a:srgbClr val="000000"/>
                </a:solidFill>
                <a:latin typeface="Wingdings" panose="05000000000000000000" pitchFamily="2" charset="2"/>
              </a:rPr>
              <a:t>ê</a:t>
            </a:r>
            <a:endParaRPr lang="en-US" dirty="0">
              <a:solidFill>
                <a:srgbClr val="000000"/>
              </a:solidFill>
              <a:latin typeface="Wingdings" panose="05000000000000000000" pitchFamily="2" charset="2"/>
            </a:endParaRPr>
          </a:p>
          <a:p>
            <a:pPr algn="ctr"/>
            <a:endParaRPr lang="en-US" dirty="0">
              <a:solidFill>
                <a:srgbClr val="000000"/>
              </a:solidFill>
              <a:latin typeface="Architype Bold" pitchFamily="2" charset="0"/>
            </a:endParaRPr>
          </a:p>
        </p:txBody>
      </p:sp>
      <p:sp>
        <p:nvSpPr>
          <p:cNvPr id="13" name="TextBox 12"/>
          <p:cNvSpPr txBox="1"/>
          <p:nvPr/>
        </p:nvSpPr>
        <p:spPr>
          <a:xfrm>
            <a:off x="3650344" y="2834411"/>
            <a:ext cx="1747594" cy="1754326"/>
          </a:xfrm>
          <a:prstGeom prst="rect">
            <a:avLst/>
          </a:prstGeom>
          <a:noFill/>
        </p:spPr>
        <p:txBody>
          <a:bodyPr wrap="none" rtlCol="0">
            <a:spAutoFit/>
          </a:bodyPr>
          <a:lstStyle/>
          <a:p>
            <a:pPr algn="ctr"/>
            <a:r>
              <a:rPr lang="en-US" dirty="0">
                <a:solidFill>
                  <a:srgbClr val="000000"/>
                </a:solidFill>
                <a:latin typeface="Wingdings" panose="05000000000000000000" pitchFamily="2" charset="2"/>
              </a:rPr>
              <a:t>ê</a:t>
            </a:r>
          </a:p>
          <a:p>
            <a:pPr algn="ctr"/>
            <a:endParaRPr lang="en-US" dirty="0" smtClean="0">
              <a:solidFill>
                <a:srgbClr val="000000"/>
              </a:solidFill>
              <a:latin typeface="Architype Bold" pitchFamily="2" charset="0"/>
            </a:endParaRPr>
          </a:p>
          <a:p>
            <a:pPr algn="ctr"/>
            <a:r>
              <a:rPr lang="en-US" dirty="0" smtClean="0">
                <a:solidFill>
                  <a:srgbClr val="000000"/>
                </a:solidFill>
                <a:latin typeface="Architype Bold" pitchFamily="2" charset="0"/>
              </a:rPr>
              <a:t>Find a Chapter</a:t>
            </a:r>
          </a:p>
          <a:p>
            <a:pPr algn="ctr"/>
            <a:endParaRPr lang="en-US" dirty="0" smtClean="0">
              <a:solidFill>
                <a:srgbClr val="000000"/>
              </a:solidFill>
              <a:latin typeface="Wingdings" panose="05000000000000000000" pitchFamily="2" charset="2"/>
            </a:endParaRPr>
          </a:p>
          <a:p>
            <a:pPr algn="ctr"/>
            <a:r>
              <a:rPr lang="en-US" dirty="0" smtClean="0">
                <a:solidFill>
                  <a:srgbClr val="000000"/>
                </a:solidFill>
                <a:latin typeface="Wingdings" panose="05000000000000000000" pitchFamily="2" charset="2"/>
              </a:rPr>
              <a:t>ê</a:t>
            </a:r>
            <a:endParaRPr lang="en-US" dirty="0">
              <a:solidFill>
                <a:srgbClr val="000000"/>
              </a:solidFill>
              <a:latin typeface="Wingdings" panose="05000000000000000000" pitchFamily="2" charset="2"/>
            </a:endParaRPr>
          </a:p>
          <a:p>
            <a:pPr algn="ctr"/>
            <a:endParaRPr lang="en-US" dirty="0">
              <a:solidFill>
                <a:srgbClr val="000000"/>
              </a:solidFill>
              <a:latin typeface="Architype Bold" pitchFamily="2" charset="0"/>
            </a:endParaRPr>
          </a:p>
        </p:txBody>
      </p:sp>
      <p:sp>
        <p:nvSpPr>
          <p:cNvPr id="14" name="TextBox 13"/>
          <p:cNvSpPr txBox="1"/>
          <p:nvPr/>
        </p:nvSpPr>
        <p:spPr>
          <a:xfrm>
            <a:off x="6332564" y="2834411"/>
            <a:ext cx="2121093" cy="1754326"/>
          </a:xfrm>
          <a:prstGeom prst="rect">
            <a:avLst/>
          </a:prstGeom>
          <a:noFill/>
        </p:spPr>
        <p:txBody>
          <a:bodyPr wrap="none" rtlCol="0">
            <a:spAutoFit/>
          </a:bodyPr>
          <a:lstStyle/>
          <a:p>
            <a:pPr algn="ctr"/>
            <a:r>
              <a:rPr lang="en-US" dirty="0">
                <a:solidFill>
                  <a:srgbClr val="000000"/>
                </a:solidFill>
                <a:latin typeface="Wingdings" panose="05000000000000000000" pitchFamily="2" charset="2"/>
              </a:rPr>
              <a:t>ê</a:t>
            </a:r>
          </a:p>
          <a:p>
            <a:pPr algn="ctr"/>
            <a:endParaRPr lang="en-US" dirty="0" smtClean="0">
              <a:solidFill>
                <a:srgbClr val="000000"/>
              </a:solidFill>
              <a:latin typeface="Architype Bold" pitchFamily="2" charset="0"/>
            </a:endParaRPr>
          </a:p>
          <a:p>
            <a:pPr algn="ctr"/>
            <a:r>
              <a:rPr lang="en-US" dirty="0" smtClean="0">
                <a:solidFill>
                  <a:srgbClr val="000000"/>
                </a:solidFill>
                <a:latin typeface="Architype Bold" pitchFamily="2" charset="0"/>
              </a:rPr>
              <a:t>Member Directory</a:t>
            </a:r>
          </a:p>
          <a:p>
            <a:pPr algn="ctr"/>
            <a:endParaRPr lang="en-US" dirty="0" smtClean="0">
              <a:solidFill>
                <a:srgbClr val="000000"/>
              </a:solidFill>
              <a:latin typeface="Wingdings" panose="05000000000000000000" pitchFamily="2" charset="2"/>
            </a:endParaRPr>
          </a:p>
          <a:p>
            <a:pPr algn="ctr"/>
            <a:r>
              <a:rPr lang="en-US" dirty="0" smtClean="0">
                <a:solidFill>
                  <a:srgbClr val="000000"/>
                </a:solidFill>
                <a:latin typeface="Wingdings" panose="05000000000000000000" pitchFamily="2" charset="2"/>
              </a:rPr>
              <a:t>ê</a:t>
            </a:r>
            <a:endParaRPr lang="en-US" dirty="0">
              <a:solidFill>
                <a:srgbClr val="000000"/>
              </a:solidFill>
              <a:latin typeface="Wingdings" panose="05000000000000000000" pitchFamily="2" charset="2"/>
            </a:endParaRPr>
          </a:p>
          <a:p>
            <a:pPr algn="ctr"/>
            <a:endParaRPr lang="en-US" dirty="0">
              <a:solidFill>
                <a:srgbClr val="000000"/>
              </a:solidFill>
              <a:latin typeface="Architype Bold" pitchFamily="2" charset="0"/>
            </a:endParaRPr>
          </a:p>
        </p:txBody>
      </p:sp>
      <p:pic>
        <p:nvPicPr>
          <p:cNvPr id="15"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b="3751"/>
          <a:stretch/>
        </p:blipFill>
        <p:spPr bwMode="auto">
          <a:xfrm>
            <a:off x="423581" y="459444"/>
            <a:ext cx="2299193" cy="2230357"/>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943" y="459445"/>
            <a:ext cx="2300624" cy="2230356"/>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5943" y="4258569"/>
            <a:ext cx="2274502" cy="2599431"/>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2296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chitype Bold" pitchFamily="2" charset="0"/>
              </a:rPr>
              <a:t>What is going on?</a:t>
            </a:r>
            <a:endParaRPr lang="en-US" dirty="0">
              <a:latin typeface="Architype Bold" pitchFamily="2" charset="0"/>
            </a:endParaRPr>
          </a:p>
        </p:txBody>
      </p:sp>
      <p:sp>
        <p:nvSpPr>
          <p:cNvPr id="4" name="Content Placeholder 3"/>
          <p:cNvSpPr>
            <a:spLocks noGrp="1"/>
          </p:cNvSpPr>
          <p:nvPr>
            <p:ph idx="1"/>
          </p:nvPr>
        </p:nvSpPr>
        <p:spPr/>
        <p:txBody>
          <a:bodyPr/>
          <a:lstStyle/>
          <a:p>
            <a:pPr marL="0" indent="0">
              <a:buNone/>
            </a:pPr>
            <a:endParaRPr lang="en-US" dirty="0" smtClean="0">
              <a:latin typeface="Architype Light" pitchFamily="2" charset="0"/>
            </a:endParaRPr>
          </a:p>
          <a:p>
            <a:pPr marL="0" indent="0">
              <a:buNone/>
            </a:pPr>
            <a:endParaRPr lang="en-US" dirty="0">
              <a:latin typeface="Architype Light" pitchFamily="2" charset="0"/>
            </a:endParaRPr>
          </a:p>
          <a:p>
            <a:pPr marL="0" indent="0">
              <a:buNone/>
            </a:pPr>
            <a:endParaRPr lang="en-US" dirty="0" smtClean="0">
              <a:latin typeface="Architype Light" pitchFamily="2" charset="0"/>
            </a:endParaRPr>
          </a:p>
          <a:p>
            <a:pPr marL="0" indent="0">
              <a:buNone/>
            </a:pPr>
            <a:endParaRPr lang="en-US" dirty="0" smtClean="0">
              <a:latin typeface="Architype Light" pitchFamily="2" charset="0"/>
            </a:endParaRPr>
          </a:p>
          <a:p>
            <a:pPr marL="0" indent="0">
              <a:buNone/>
            </a:pPr>
            <a:r>
              <a:rPr lang="en-US" dirty="0" smtClean="0">
                <a:latin typeface="Architype Light" pitchFamily="2" charset="0"/>
              </a:rPr>
              <a:t>Release 1</a:t>
            </a:r>
          </a:p>
          <a:p>
            <a:pPr marL="0" indent="0">
              <a:buNone/>
            </a:pPr>
            <a:r>
              <a:rPr lang="en-US" dirty="0" smtClean="0">
                <a:latin typeface="Architype Bold" pitchFamily="2" charset="0"/>
              </a:rPr>
              <a:t>Success!</a:t>
            </a:r>
            <a:endParaRPr lang="en-US" dirty="0">
              <a:latin typeface="Architype Bold"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951" y="1084447"/>
            <a:ext cx="5676900" cy="5638800"/>
          </a:xfrm>
          <a:prstGeom prst="rect">
            <a:avLst/>
          </a:prstGeom>
          <a:noFill/>
          <a:ln w="9525">
            <a:solidFill>
              <a:schemeClr val="bg1">
                <a:lumMod val="65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4145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chitype Bold" pitchFamily="2" charset="0"/>
              </a:rPr>
              <a:t>What is going on?</a:t>
            </a:r>
            <a:br>
              <a:rPr lang="en-US" dirty="0" smtClean="0">
                <a:latin typeface="Architype Bold" pitchFamily="2" charset="0"/>
              </a:rPr>
            </a:br>
            <a:r>
              <a:rPr lang="en-US" sz="2800" dirty="0" smtClean="0">
                <a:latin typeface="Architype Light" pitchFamily="2" charset="0"/>
              </a:rPr>
              <a:t>Average Member Renewal Speed</a:t>
            </a:r>
            <a:endParaRPr lang="en-US" sz="3200" dirty="0">
              <a:latin typeface="Architype Light" pitchFamily="2" charset="0"/>
            </a:endParaRPr>
          </a:p>
        </p:txBody>
      </p:sp>
      <p:sp>
        <p:nvSpPr>
          <p:cNvPr id="4" name="Content Placeholder 3"/>
          <p:cNvSpPr>
            <a:spLocks noGrp="1"/>
          </p:cNvSpPr>
          <p:nvPr>
            <p:ph idx="1"/>
          </p:nvPr>
        </p:nvSpPr>
        <p:spPr>
          <a:xfrm>
            <a:off x="702440" y="3552563"/>
            <a:ext cx="2553419" cy="2002848"/>
          </a:xfrm>
        </p:spPr>
        <p:txBody>
          <a:bodyPr>
            <a:normAutofit fontScale="85000" lnSpcReduction="10000"/>
          </a:bodyPr>
          <a:lstStyle/>
          <a:p>
            <a:pPr marL="0" indent="0" algn="ctr">
              <a:lnSpc>
                <a:spcPct val="120000"/>
              </a:lnSpc>
              <a:spcBef>
                <a:spcPts val="500"/>
              </a:spcBef>
              <a:buNone/>
            </a:pPr>
            <a:r>
              <a:rPr lang="en-US" sz="4600" b="1" dirty="0" smtClean="0">
                <a:latin typeface="Architype Light" pitchFamily="2" charset="0"/>
              </a:rPr>
              <a:t>Time</a:t>
            </a:r>
          </a:p>
          <a:p>
            <a:pPr marL="0" indent="0" algn="ctr">
              <a:lnSpc>
                <a:spcPct val="120000"/>
              </a:lnSpc>
              <a:spcBef>
                <a:spcPts val="500"/>
              </a:spcBef>
              <a:buNone/>
            </a:pPr>
            <a:r>
              <a:rPr lang="en-US" dirty="0" smtClean="0">
                <a:latin typeface="Architype Light" pitchFamily="2" charset="0"/>
              </a:rPr>
              <a:t>minutes to complete</a:t>
            </a:r>
          </a:p>
          <a:p>
            <a:pPr marL="0" indent="0" algn="ctr">
              <a:lnSpc>
                <a:spcPct val="120000"/>
              </a:lnSpc>
              <a:spcBef>
                <a:spcPts val="500"/>
              </a:spcBef>
              <a:buNone/>
            </a:pPr>
            <a:endParaRPr lang="en-US" dirty="0">
              <a:latin typeface="Architype Light" pitchFamily="2" charset="0"/>
            </a:endParaRPr>
          </a:p>
          <a:p>
            <a:pPr marL="0" indent="0" algn="ctr">
              <a:lnSpc>
                <a:spcPct val="120000"/>
              </a:lnSpc>
              <a:spcBef>
                <a:spcPts val="500"/>
              </a:spcBef>
              <a:buNone/>
            </a:pPr>
            <a:r>
              <a:rPr lang="en-US" i="1" dirty="0" smtClean="0">
                <a:latin typeface="Architype Light" pitchFamily="2" charset="0"/>
              </a:rPr>
              <a:t>Before</a:t>
            </a:r>
          </a:p>
        </p:txBody>
      </p:sp>
      <p:sp>
        <p:nvSpPr>
          <p:cNvPr id="2" name="Block Arc 1"/>
          <p:cNvSpPr/>
          <p:nvPr/>
        </p:nvSpPr>
        <p:spPr>
          <a:xfrm>
            <a:off x="658949" y="2160917"/>
            <a:ext cx="2536166" cy="2536166"/>
          </a:xfrm>
          <a:prstGeom prst="blockArc">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23970" y="3076921"/>
            <a:ext cx="301686" cy="369332"/>
          </a:xfrm>
          <a:prstGeom prst="rect">
            <a:avLst/>
          </a:prstGeom>
          <a:noFill/>
        </p:spPr>
        <p:txBody>
          <a:bodyPr wrap="none" rtlCol="0">
            <a:spAutoFit/>
          </a:bodyPr>
          <a:lstStyle/>
          <a:p>
            <a:r>
              <a:rPr lang="en-US" dirty="0" smtClean="0"/>
              <a:t>0</a:t>
            </a:r>
            <a:endParaRPr lang="en-US" dirty="0"/>
          </a:p>
        </p:txBody>
      </p:sp>
      <p:sp>
        <p:nvSpPr>
          <p:cNvPr id="7" name="TextBox 6"/>
          <p:cNvSpPr txBox="1"/>
          <p:nvPr/>
        </p:nvSpPr>
        <p:spPr>
          <a:xfrm>
            <a:off x="3255860" y="3059668"/>
            <a:ext cx="418704" cy="369332"/>
          </a:xfrm>
          <a:prstGeom prst="rect">
            <a:avLst/>
          </a:prstGeom>
          <a:noFill/>
        </p:spPr>
        <p:txBody>
          <a:bodyPr wrap="none" rtlCol="0">
            <a:spAutoFit/>
          </a:bodyPr>
          <a:lstStyle/>
          <a:p>
            <a:r>
              <a:rPr lang="en-US" dirty="0" smtClean="0"/>
              <a:t>20</a:t>
            </a:r>
            <a:endParaRPr lang="en-US" dirty="0"/>
          </a:p>
        </p:txBody>
      </p:sp>
      <p:grpSp>
        <p:nvGrpSpPr>
          <p:cNvPr id="10" name="Group 9"/>
          <p:cNvGrpSpPr/>
          <p:nvPr/>
        </p:nvGrpSpPr>
        <p:grpSpPr>
          <a:xfrm rot="16200000">
            <a:off x="625656" y="2169543"/>
            <a:ext cx="2553419" cy="2553419"/>
            <a:chOff x="5467563" y="2851030"/>
            <a:chExt cx="2553419" cy="2553419"/>
          </a:xfrm>
        </p:grpSpPr>
        <p:sp>
          <p:nvSpPr>
            <p:cNvPr id="8" name="Oval 7"/>
            <p:cNvSpPr/>
            <p:nvPr/>
          </p:nvSpPr>
          <p:spPr>
            <a:xfrm>
              <a:off x="5467563" y="2851030"/>
              <a:ext cx="2553419" cy="255341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p:cNvSpPr/>
            <p:nvPr/>
          </p:nvSpPr>
          <p:spPr>
            <a:xfrm>
              <a:off x="6674468" y="2877546"/>
              <a:ext cx="139607" cy="1350034"/>
            </a:xfrm>
            <a:prstGeom prst="triangle">
              <a:avLst/>
            </a:prstGeom>
            <a:solidFill>
              <a:srgbClr val="D12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658949" y="2160917"/>
            <a:ext cx="301686" cy="369332"/>
          </a:xfrm>
          <a:prstGeom prst="rect">
            <a:avLst/>
          </a:prstGeom>
          <a:noFill/>
        </p:spPr>
        <p:txBody>
          <a:bodyPr wrap="none" rtlCol="0">
            <a:spAutoFit/>
          </a:bodyPr>
          <a:lstStyle/>
          <a:p>
            <a:r>
              <a:rPr lang="en-US" dirty="0" smtClean="0"/>
              <a:t>5</a:t>
            </a:r>
            <a:endParaRPr lang="en-US" dirty="0"/>
          </a:p>
        </p:txBody>
      </p:sp>
      <p:sp>
        <p:nvSpPr>
          <p:cNvPr id="12" name="TextBox 11"/>
          <p:cNvSpPr txBox="1"/>
          <p:nvPr/>
        </p:nvSpPr>
        <p:spPr>
          <a:xfrm>
            <a:off x="1683390" y="1791585"/>
            <a:ext cx="418704" cy="369332"/>
          </a:xfrm>
          <a:prstGeom prst="rect">
            <a:avLst/>
          </a:prstGeom>
          <a:noFill/>
        </p:spPr>
        <p:txBody>
          <a:bodyPr wrap="none" rtlCol="0">
            <a:spAutoFit/>
          </a:bodyPr>
          <a:lstStyle/>
          <a:p>
            <a:r>
              <a:rPr lang="en-US" dirty="0" smtClean="0"/>
              <a:t>10</a:t>
            </a:r>
            <a:endParaRPr lang="en-US" dirty="0"/>
          </a:p>
        </p:txBody>
      </p:sp>
      <p:sp>
        <p:nvSpPr>
          <p:cNvPr id="13" name="TextBox 12"/>
          <p:cNvSpPr txBox="1"/>
          <p:nvPr/>
        </p:nvSpPr>
        <p:spPr>
          <a:xfrm>
            <a:off x="2776411" y="2160917"/>
            <a:ext cx="418704" cy="369332"/>
          </a:xfrm>
          <a:prstGeom prst="rect">
            <a:avLst/>
          </a:prstGeom>
          <a:noFill/>
        </p:spPr>
        <p:txBody>
          <a:bodyPr wrap="none" rtlCol="0">
            <a:spAutoFit/>
          </a:bodyPr>
          <a:lstStyle/>
          <a:p>
            <a:r>
              <a:rPr lang="en-US" dirty="0" smtClean="0"/>
              <a:t>15</a:t>
            </a:r>
            <a:endParaRPr lang="en-US" dirty="0"/>
          </a:p>
        </p:txBody>
      </p:sp>
      <p:sp>
        <p:nvSpPr>
          <p:cNvPr id="14" name="Content Placeholder 3"/>
          <p:cNvSpPr txBox="1">
            <a:spLocks/>
          </p:cNvSpPr>
          <p:nvPr/>
        </p:nvSpPr>
        <p:spPr bwMode="auto">
          <a:xfrm>
            <a:off x="5464221" y="3500012"/>
            <a:ext cx="2553419" cy="200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1pPr>
            <a:lvl2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2pPr>
            <a:lvl3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3pPr>
            <a:lvl4pPr marL="346075" indent="346075" algn="l" defTabSz="457200" rtl="0" eaLnBrk="1" fontAlgn="base" hangingPunct="1">
              <a:lnSpc>
                <a:spcPts val="3000"/>
              </a:lnSpc>
              <a:spcBef>
                <a:spcPct val="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4pPr>
            <a:lvl5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500"/>
              </a:spcBef>
              <a:buFont typeface="Arial" charset="0"/>
              <a:buNone/>
            </a:pPr>
            <a:r>
              <a:rPr lang="en-US" sz="4600" b="1" dirty="0" smtClean="0">
                <a:latin typeface="Architype Light" pitchFamily="2" charset="0"/>
              </a:rPr>
              <a:t>Time</a:t>
            </a:r>
          </a:p>
          <a:p>
            <a:pPr marL="0" indent="0" algn="ctr">
              <a:lnSpc>
                <a:spcPct val="120000"/>
              </a:lnSpc>
              <a:spcBef>
                <a:spcPts val="500"/>
              </a:spcBef>
              <a:buFont typeface="Arial" charset="0"/>
              <a:buNone/>
            </a:pPr>
            <a:r>
              <a:rPr lang="en-US" dirty="0" smtClean="0">
                <a:latin typeface="Architype Light" pitchFamily="2" charset="0"/>
              </a:rPr>
              <a:t>minutes to complete</a:t>
            </a:r>
          </a:p>
          <a:p>
            <a:pPr marL="0" indent="0" algn="ctr">
              <a:lnSpc>
                <a:spcPct val="120000"/>
              </a:lnSpc>
              <a:spcBef>
                <a:spcPts val="500"/>
              </a:spcBef>
              <a:buFont typeface="Arial" charset="0"/>
              <a:buNone/>
            </a:pPr>
            <a:endParaRPr lang="en-US" dirty="0" smtClean="0">
              <a:latin typeface="Architype Light" pitchFamily="2" charset="0"/>
            </a:endParaRPr>
          </a:p>
          <a:p>
            <a:pPr marL="0" indent="0" algn="ctr">
              <a:lnSpc>
                <a:spcPct val="120000"/>
              </a:lnSpc>
              <a:spcBef>
                <a:spcPts val="500"/>
              </a:spcBef>
              <a:buFont typeface="Arial" charset="0"/>
              <a:buNone/>
            </a:pPr>
            <a:r>
              <a:rPr lang="en-US" i="1" dirty="0" smtClean="0">
                <a:latin typeface="Architype Light" pitchFamily="2" charset="0"/>
              </a:rPr>
              <a:t>After</a:t>
            </a:r>
          </a:p>
        </p:txBody>
      </p:sp>
      <p:sp>
        <p:nvSpPr>
          <p:cNvPr id="15" name="Block Arc 14"/>
          <p:cNvSpPr/>
          <p:nvPr/>
        </p:nvSpPr>
        <p:spPr>
          <a:xfrm>
            <a:off x="5420730" y="2108366"/>
            <a:ext cx="2536166" cy="2536166"/>
          </a:xfrm>
          <a:prstGeom prst="blockArc">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085751" y="3024370"/>
            <a:ext cx="301686" cy="369332"/>
          </a:xfrm>
          <a:prstGeom prst="rect">
            <a:avLst/>
          </a:prstGeom>
          <a:noFill/>
        </p:spPr>
        <p:txBody>
          <a:bodyPr wrap="none" rtlCol="0">
            <a:spAutoFit/>
          </a:bodyPr>
          <a:lstStyle/>
          <a:p>
            <a:r>
              <a:rPr lang="en-US" dirty="0" smtClean="0"/>
              <a:t>0</a:t>
            </a:r>
            <a:endParaRPr lang="en-US" dirty="0"/>
          </a:p>
        </p:txBody>
      </p:sp>
      <p:sp>
        <p:nvSpPr>
          <p:cNvPr id="17" name="TextBox 16"/>
          <p:cNvSpPr txBox="1"/>
          <p:nvPr/>
        </p:nvSpPr>
        <p:spPr>
          <a:xfrm>
            <a:off x="8017641" y="3007117"/>
            <a:ext cx="418704" cy="369332"/>
          </a:xfrm>
          <a:prstGeom prst="rect">
            <a:avLst/>
          </a:prstGeom>
          <a:noFill/>
        </p:spPr>
        <p:txBody>
          <a:bodyPr wrap="none" rtlCol="0">
            <a:spAutoFit/>
          </a:bodyPr>
          <a:lstStyle/>
          <a:p>
            <a:r>
              <a:rPr lang="en-US" dirty="0" smtClean="0"/>
              <a:t>20</a:t>
            </a:r>
            <a:endParaRPr lang="en-US" dirty="0"/>
          </a:p>
        </p:txBody>
      </p:sp>
      <p:grpSp>
        <p:nvGrpSpPr>
          <p:cNvPr id="18" name="Group 17"/>
          <p:cNvGrpSpPr/>
          <p:nvPr/>
        </p:nvGrpSpPr>
        <p:grpSpPr>
          <a:xfrm rot="16200000">
            <a:off x="5387437" y="2116992"/>
            <a:ext cx="2553419" cy="2553419"/>
            <a:chOff x="5467563" y="2851030"/>
            <a:chExt cx="2553419" cy="2553419"/>
          </a:xfrm>
        </p:grpSpPr>
        <p:sp>
          <p:nvSpPr>
            <p:cNvPr id="19" name="Oval 18"/>
            <p:cNvSpPr/>
            <p:nvPr/>
          </p:nvSpPr>
          <p:spPr>
            <a:xfrm>
              <a:off x="5467563" y="2851030"/>
              <a:ext cx="2553419" cy="255341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Isosceles Triangle 19"/>
            <p:cNvSpPr/>
            <p:nvPr/>
          </p:nvSpPr>
          <p:spPr>
            <a:xfrm>
              <a:off x="6674468" y="2877546"/>
              <a:ext cx="139607" cy="1350034"/>
            </a:xfrm>
            <a:prstGeom prst="triangle">
              <a:avLst/>
            </a:prstGeom>
            <a:solidFill>
              <a:srgbClr val="D12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p:nvSpPr>
        <p:spPr>
          <a:xfrm>
            <a:off x="5420730" y="2108366"/>
            <a:ext cx="301686" cy="369332"/>
          </a:xfrm>
          <a:prstGeom prst="rect">
            <a:avLst/>
          </a:prstGeom>
          <a:noFill/>
        </p:spPr>
        <p:txBody>
          <a:bodyPr wrap="none" rtlCol="0">
            <a:spAutoFit/>
          </a:bodyPr>
          <a:lstStyle/>
          <a:p>
            <a:r>
              <a:rPr lang="en-US" dirty="0" smtClean="0"/>
              <a:t>5</a:t>
            </a:r>
            <a:endParaRPr lang="en-US" dirty="0"/>
          </a:p>
        </p:txBody>
      </p:sp>
      <p:sp>
        <p:nvSpPr>
          <p:cNvPr id="22" name="TextBox 21"/>
          <p:cNvSpPr txBox="1"/>
          <p:nvPr/>
        </p:nvSpPr>
        <p:spPr>
          <a:xfrm>
            <a:off x="6445171" y="1739034"/>
            <a:ext cx="418704" cy="369332"/>
          </a:xfrm>
          <a:prstGeom prst="rect">
            <a:avLst/>
          </a:prstGeom>
          <a:noFill/>
        </p:spPr>
        <p:txBody>
          <a:bodyPr wrap="none" rtlCol="0">
            <a:spAutoFit/>
          </a:bodyPr>
          <a:lstStyle/>
          <a:p>
            <a:r>
              <a:rPr lang="en-US" dirty="0" smtClean="0"/>
              <a:t>10</a:t>
            </a:r>
            <a:endParaRPr lang="en-US" dirty="0"/>
          </a:p>
        </p:txBody>
      </p:sp>
      <p:sp>
        <p:nvSpPr>
          <p:cNvPr id="23" name="TextBox 22"/>
          <p:cNvSpPr txBox="1"/>
          <p:nvPr/>
        </p:nvSpPr>
        <p:spPr>
          <a:xfrm>
            <a:off x="7538192" y="2108366"/>
            <a:ext cx="418704"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30635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900000">
                                      <p:cBhvr>
                                        <p:cTn id="6" dur="1500" fill="hold"/>
                                        <p:tgtEl>
                                          <p:spTgt spid="10"/>
                                        </p:tgtEl>
                                        <p:attrNameLst>
                                          <p:attrName>r</p:attrName>
                                        </p:attrNameLst>
                                      </p:cBhvr>
                                    </p:animRot>
                                  </p:childTnLst>
                                </p:cTn>
                              </p:par>
                            </p:childTnLst>
                          </p:cTn>
                        </p:par>
                        <p:par>
                          <p:cTn id="7" fill="hold">
                            <p:stCondLst>
                              <p:cond delay="1500"/>
                            </p:stCondLst>
                            <p:childTnLst>
                              <p:par>
                                <p:cTn id="8" presetID="8" presetClass="emph" presetSubtype="0" fill="hold" nodeType="afterEffect">
                                  <p:stCondLst>
                                    <p:cond delay="250"/>
                                  </p:stCondLst>
                                  <p:childTnLst>
                                    <p:animRot by="900000">
                                      <p:cBhvr>
                                        <p:cTn id="9" dur="500" fill="hold"/>
                                        <p:tgtEl>
                                          <p:spTgt spid="10"/>
                                        </p:tgtEl>
                                        <p:attrNameLst>
                                          <p:attrName>r</p:attrName>
                                        </p:attrNameLst>
                                      </p:cBhvr>
                                    </p:animRot>
                                  </p:childTnLst>
                                </p:cTn>
                              </p:par>
                            </p:childTnLst>
                          </p:cTn>
                        </p:par>
                        <p:par>
                          <p:cTn id="10" fill="hold">
                            <p:stCondLst>
                              <p:cond delay="2250"/>
                            </p:stCondLst>
                            <p:childTnLst>
                              <p:par>
                                <p:cTn id="11" presetID="32" presetClass="emph" presetSubtype="0" fill="remove" nodeType="after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accel="25000" decel="45000" fill="hold" nodeType="clickEffect">
                                  <p:stCondLst>
                                    <p:cond delay="250"/>
                                  </p:stCondLst>
                                  <p:childTnLst>
                                    <p:animRot by="2100000">
                                      <p:cBhvr>
                                        <p:cTn id="20" dur="1000" fill="hold"/>
                                        <p:tgtEl>
                                          <p:spTgt spid="18"/>
                                        </p:tgtEl>
                                        <p:attrNameLst>
                                          <p:attrName>r</p:attrName>
                                        </p:attrNameLst>
                                      </p:cBhvr>
                                    </p:animRot>
                                  </p:childTnLst>
                                </p:cTn>
                              </p:par>
                              <p:par>
                                <p:cTn id="21" presetID="32" presetClass="emph" presetSubtype="0" fill="hold" nodeType="withEffect">
                                  <p:stCondLst>
                                    <p:cond delay="1000"/>
                                  </p:stCondLst>
                                  <p:childTnLst>
                                    <p:animRot by="120000">
                                      <p:cBhvr>
                                        <p:cTn id="22" dur="100" fill="hold">
                                          <p:stCondLst>
                                            <p:cond delay="0"/>
                                          </p:stCondLst>
                                        </p:cTn>
                                        <p:tgtEl>
                                          <p:spTgt spid="18"/>
                                        </p:tgtEl>
                                        <p:attrNameLst>
                                          <p:attrName>r</p:attrName>
                                        </p:attrNameLst>
                                      </p:cBhvr>
                                    </p:animRot>
                                    <p:animRot by="-240000">
                                      <p:cBhvr>
                                        <p:cTn id="23" dur="200" fill="hold">
                                          <p:stCondLst>
                                            <p:cond delay="200"/>
                                          </p:stCondLst>
                                        </p:cTn>
                                        <p:tgtEl>
                                          <p:spTgt spid="18"/>
                                        </p:tgtEl>
                                        <p:attrNameLst>
                                          <p:attrName>r</p:attrName>
                                        </p:attrNameLst>
                                      </p:cBhvr>
                                    </p:animRot>
                                    <p:animRot by="240000">
                                      <p:cBhvr>
                                        <p:cTn id="24" dur="200" fill="hold">
                                          <p:stCondLst>
                                            <p:cond delay="400"/>
                                          </p:stCondLst>
                                        </p:cTn>
                                        <p:tgtEl>
                                          <p:spTgt spid="18"/>
                                        </p:tgtEl>
                                        <p:attrNameLst>
                                          <p:attrName>r</p:attrName>
                                        </p:attrNameLst>
                                      </p:cBhvr>
                                    </p:animRot>
                                    <p:animRot by="-240000">
                                      <p:cBhvr>
                                        <p:cTn id="25" dur="200" fill="hold">
                                          <p:stCondLst>
                                            <p:cond delay="600"/>
                                          </p:stCondLst>
                                        </p:cTn>
                                        <p:tgtEl>
                                          <p:spTgt spid="18"/>
                                        </p:tgtEl>
                                        <p:attrNameLst>
                                          <p:attrName>r</p:attrName>
                                        </p:attrNameLst>
                                      </p:cBhvr>
                                    </p:animRot>
                                    <p:animRot by="120000">
                                      <p:cBhvr>
                                        <p:cTn id="26" dur="200" fill="hold">
                                          <p:stCondLst>
                                            <p:cond delay="800"/>
                                          </p:stCondLst>
                                        </p:cTn>
                                        <p:tgtEl>
                                          <p:spTgt spid="1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
                                            <p:txEl>
                                              <p:pRg st="0" end="0"/>
                                            </p:txEl>
                                          </p:spTgt>
                                        </p:tgtEl>
                                      </p:cBhvr>
                                    </p:animEffect>
                                    <p:set>
                                      <p:cBhvr>
                                        <p:cTn id="37" dur="1" fill="hold">
                                          <p:stCondLst>
                                            <p:cond delay="499"/>
                                          </p:stCondLst>
                                        </p:cTn>
                                        <p:tgtEl>
                                          <p:spTgt spid="4">
                                            <p:txEl>
                                              <p:pRg st="0" end="0"/>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
                                            <p:txEl>
                                              <p:pRg st="1" end="1"/>
                                            </p:txEl>
                                          </p:spTgt>
                                        </p:tgtEl>
                                      </p:cBhvr>
                                    </p:animEffect>
                                    <p:set>
                                      <p:cBhvr>
                                        <p:cTn id="40" dur="1" fill="hold">
                                          <p:stCondLst>
                                            <p:cond delay="499"/>
                                          </p:stCondLst>
                                        </p:cTn>
                                        <p:tgtEl>
                                          <p:spTgt spid="4">
                                            <p:txEl>
                                              <p:pRg st="1" end="1"/>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
                                            <p:txEl>
                                              <p:pRg st="3" end="3"/>
                                            </p:txEl>
                                          </p:spTgt>
                                        </p:tgtEl>
                                      </p:cBhvr>
                                    </p:animEffect>
                                    <p:set>
                                      <p:cBhvr>
                                        <p:cTn id="43" dur="1" fill="hold">
                                          <p:stCondLst>
                                            <p:cond delay="499"/>
                                          </p:stCondLst>
                                        </p:cTn>
                                        <p:tgtEl>
                                          <p:spTgt spid="4">
                                            <p:txEl>
                                              <p:pRg st="3" end="3"/>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P spid="6" grpId="0"/>
      <p:bldP spid="7" grpId="0"/>
      <p:bldP spid="11" grpId="0"/>
      <p:bldP spid="12" grpId="0"/>
      <p:bldP spid="13" grpId="0"/>
      <p:bldP spid="14" grpId="0"/>
      <p:bldP spid="15" grpId="0" animBg="1"/>
      <p:bldP spid="16" grpId="0"/>
      <p:bldP spid="17"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chitype Bold" pitchFamily="2" charset="0"/>
              </a:rPr>
              <a:t>What is going on?</a:t>
            </a:r>
            <a:endParaRPr lang="en-US" dirty="0">
              <a:latin typeface="Architype Bold" pitchFamily="2"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13" y="1154167"/>
            <a:ext cx="7217241" cy="2550092"/>
          </a:xfrm>
          <a:prstGeom prst="rect">
            <a:avLst/>
          </a:prstGeom>
        </p:spPr>
      </p:pic>
      <p:sp>
        <p:nvSpPr>
          <p:cNvPr id="25" name="TextBox 24"/>
          <p:cNvSpPr txBox="1"/>
          <p:nvPr/>
        </p:nvSpPr>
        <p:spPr>
          <a:xfrm>
            <a:off x="474812" y="3684830"/>
            <a:ext cx="8669187" cy="2436564"/>
          </a:xfrm>
          <a:prstGeom prst="rect">
            <a:avLst/>
          </a:prstGeom>
          <a:noFill/>
        </p:spPr>
        <p:txBody>
          <a:bodyPr wrap="square" rtlCol="0">
            <a:spAutoFit/>
          </a:bodyPr>
          <a:lstStyle/>
          <a:p>
            <a:pPr>
              <a:spcAft>
                <a:spcPts val="1000"/>
              </a:spcAft>
            </a:pPr>
            <a:r>
              <a:rPr lang="en-US" sz="2400" dirty="0" smtClean="0">
                <a:solidFill>
                  <a:schemeClr val="tx2"/>
                </a:solidFill>
                <a:latin typeface="Architype Bold" pitchFamily="2" charset="0"/>
              </a:rPr>
              <a:t>Usability Testing &amp; Member Feedback</a:t>
            </a:r>
            <a:endParaRPr lang="en-US" sz="2400" dirty="0" smtClean="0">
              <a:solidFill>
                <a:schemeClr val="tx2"/>
              </a:solidFill>
              <a:latin typeface="Architype Light" pitchFamily="2" charset="0"/>
            </a:endParaRPr>
          </a:p>
          <a:p>
            <a:r>
              <a:rPr lang="en-US" sz="2400" dirty="0" smtClean="0">
                <a:solidFill>
                  <a:schemeClr val="tx2"/>
                </a:solidFill>
                <a:latin typeface="Architype Light" pitchFamily="2" charset="0"/>
              </a:rPr>
              <a:t>Bug fixes based on live user results (24/7 site monitoring)</a:t>
            </a:r>
          </a:p>
          <a:p>
            <a:r>
              <a:rPr lang="en-US" sz="2400" dirty="0" smtClean="0">
                <a:solidFill>
                  <a:schemeClr val="tx2"/>
                </a:solidFill>
                <a:latin typeface="Architype Light" pitchFamily="2" charset="0"/>
              </a:rPr>
              <a:t>Post-Renewal Review: System Usability Scale</a:t>
            </a:r>
          </a:p>
          <a:p>
            <a:r>
              <a:rPr lang="en-US" sz="2400" dirty="0" smtClean="0">
                <a:solidFill>
                  <a:schemeClr val="tx2"/>
                </a:solidFill>
                <a:latin typeface="Architype Light" pitchFamily="2" charset="0"/>
              </a:rPr>
              <a:t>Primary Navigation and </a:t>
            </a:r>
            <a:r>
              <a:rPr lang="en-US" sz="2400" dirty="0" err="1" smtClean="0">
                <a:solidFill>
                  <a:schemeClr val="tx2"/>
                </a:solidFill>
                <a:latin typeface="Architype Light" pitchFamily="2" charset="0"/>
              </a:rPr>
              <a:t>Subnavigation</a:t>
            </a:r>
            <a:r>
              <a:rPr lang="en-US" sz="2400" dirty="0" smtClean="0">
                <a:solidFill>
                  <a:schemeClr val="tx2"/>
                </a:solidFill>
                <a:latin typeface="Architype Light" pitchFamily="2" charset="0"/>
              </a:rPr>
              <a:t> Testing</a:t>
            </a:r>
          </a:p>
          <a:p>
            <a:r>
              <a:rPr lang="en-US" sz="2400" dirty="0" err="1" smtClean="0">
                <a:solidFill>
                  <a:schemeClr val="tx2"/>
                </a:solidFill>
                <a:latin typeface="Architype Light" pitchFamily="2" charset="0"/>
              </a:rPr>
              <a:t>Heatmap</a:t>
            </a:r>
            <a:r>
              <a:rPr lang="en-US" sz="2400" dirty="0" smtClean="0">
                <a:solidFill>
                  <a:schemeClr val="tx2"/>
                </a:solidFill>
                <a:latin typeface="Architype Light" pitchFamily="2" charset="0"/>
              </a:rPr>
              <a:t> and click testing of design concepts</a:t>
            </a:r>
          </a:p>
          <a:p>
            <a:pPr marL="742950" lvl="1" indent="-285750">
              <a:buFont typeface="Arial" panose="020B0604020202020204" pitchFamily="34" charset="0"/>
              <a:buChar char="•"/>
            </a:pPr>
            <a:endParaRPr lang="en-US" sz="2400" dirty="0" smtClean="0">
              <a:solidFill>
                <a:schemeClr val="tx2"/>
              </a:solidFill>
              <a:latin typeface="Architype Light" pitchFamily="2" charset="0"/>
            </a:endParaRPr>
          </a:p>
        </p:txBody>
      </p:sp>
    </p:spTree>
    <p:extLst>
      <p:ext uri="{BB962C8B-B14F-4D97-AF65-F5344CB8AC3E}">
        <p14:creationId xmlns:p14="http://schemas.microsoft.com/office/powerpoint/2010/main" val="24741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endParaRPr lang="en-US" dirty="0" smtClean="0">
              <a:latin typeface="Architype Light" pitchFamily="2" charset="0"/>
            </a:endParaRPr>
          </a:p>
          <a:p>
            <a:pPr marL="0" indent="0">
              <a:buNone/>
            </a:pPr>
            <a:endParaRPr lang="en-US" dirty="0">
              <a:latin typeface="Architype Light" pitchFamily="2" charset="0"/>
            </a:endParaRPr>
          </a:p>
          <a:p>
            <a:pPr marL="0" indent="0">
              <a:buNone/>
            </a:pPr>
            <a:endParaRPr lang="en-US" dirty="0" smtClean="0">
              <a:latin typeface="Architype Light" pitchFamily="2" charset="0"/>
            </a:endParaRPr>
          </a:p>
          <a:p>
            <a:pPr marL="0" indent="0">
              <a:buNone/>
            </a:pPr>
            <a:endParaRPr lang="en-US" dirty="0">
              <a:latin typeface="Architype Light" pitchFamily="2" charset="0"/>
            </a:endParaRPr>
          </a:p>
          <a:p>
            <a:pPr marL="0" indent="0">
              <a:buNone/>
            </a:pPr>
            <a:r>
              <a:rPr lang="en-US" dirty="0" smtClean="0">
                <a:latin typeface="Architype Light" pitchFamily="2" charset="0"/>
              </a:rPr>
              <a:t>Release 1</a:t>
            </a:r>
          </a:p>
          <a:p>
            <a:pPr marL="0" indent="0">
              <a:buNone/>
            </a:pPr>
            <a:r>
              <a:rPr lang="en-US" dirty="0" smtClean="0">
                <a:latin typeface="Architype Bold" pitchFamily="2" charset="0"/>
              </a:rPr>
              <a:t>Next!</a:t>
            </a:r>
            <a:endParaRPr lang="en-US" dirty="0">
              <a:latin typeface="Architype Bold"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485" y="0"/>
            <a:ext cx="697951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355452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Introducing…</a:t>
            </a:r>
            <a:r>
              <a:rPr lang="en-US" dirty="0" smtClean="0"/>
              <a:t/>
            </a:r>
            <a:br>
              <a:rPr lang="en-US" dirty="0" smtClean="0"/>
            </a:br>
            <a:r>
              <a:rPr lang="en-US" dirty="0" smtClean="0"/>
              <a:t>Topic A</a:t>
            </a:r>
            <a:endParaRPr lang="en-US" dirty="0"/>
          </a:p>
        </p:txBody>
      </p:sp>
    </p:spTree>
    <p:extLst>
      <p:ext uri="{BB962C8B-B14F-4D97-AF65-F5344CB8AC3E}">
        <p14:creationId xmlns:p14="http://schemas.microsoft.com/office/powerpoint/2010/main" val="2817811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soon: Release 3</a:t>
            </a:r>
            <a:endParaRPr lang="en-US" dirty="0"/>
          </a:p>
        </p:txBody>
      </p:sp>
      <p:pic>
        <p:nvPicPr>
          <p:cNvPr id="5"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75" y="1846847"/>
            <a:ext cx="5943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997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chitype Bold" pitchFamily="2" charset="0"/>
              </a:rPr>
              <a:t>Process</a:t>
            </a:r>
            <a:endParaRPr lang="en-US" dirty="0">
              <a:latin typeface="Architype Bold" pitchFamily="2"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Architype Light" pitchFamily="2" charset="0"/>
              </a:rPr>
              <a:t>Discovery</a:t>
            </a:r>
          </a:p>
          <a:p>
            <a:pPr marL="0" indent="0">
              <a:buNone/>
            </a:pPr>
            <a:r>
              <a:rPr lang="en-US" sz="2800" dirty="0">
                <a:latin typeface="Architype Light" pitchFamily="2" charset="0"/>
              </a:rPr>
              <a:t>Information Architecture</a:t>
            </a:r>
          </a:p>
          <a:p>
            <a:pPr marL="0" indent="0">
              <a:buNone/>
            </a:pPr>
            <a:r>
              <a:rPr lang="en-US" sz="2800" dirty="0" smtClean="0">
                <a:latin typeface="Architype Light" pitchFamily="2" charset="0"/>
              </a:rPr>
              <a:t>Requirements &amp; Story-writing</a:t>
            </a:r>
          </a:p>
          <a:p>
            <a:pPr marL="0" indent="0">
              <a:buNone/>
            </a:pPr>
            <a:r>
              <a:rPr lang="en-US" sz="2800" dirty="0" smtClean="0">
                <a:latin typeface="Architype Light" pitchFamily="2" charset="0"/>
              </a:rPr>
              <a:t>Wireframes</a:t>
            </a:r>
          </a:p>
          <a:p>
            <a:pPr marL="0" indent="0">
              <a:buNone/>
            </a:pPr>
            <a:r>
              <a:rPr lang="en-US" sz="2800" dirty="0" smtClean="0">
                <a:latin typeface="Architype Light" pitchFamily="2" charset="0"/>
              </a:rPr>
              <a:t>Creative Comps</a:t>
            </a:r>
          </a:p>
          <a:p>
            <a:pPr marL="0" indent="0">
              <a:buNone/>
            </a:pPr>
            <a:r>
              <a:rPr lang="en-US" sz="2800" dirty="0" smtClean="0">
                <a:latin typeface="Architype Light" pitchFamily="2" charset="0"/>
              </a:rPr>
              <a:t>Development</a:t>
            </a:r>
          </a:p>
          <a:p>
            <a:pPr marL="0" indent="0">
              <a:buNone/>
            </a:pPr>
            <a:r>
              <a:rPr lang="en-US" sz="2800" dirty="0" smtClean="0">
                <a:latin typeface="Architype Light" pitchFamily="2" charset="0"/>
              </a:rPr>
              <a:t>Testing</a:t>
            </a:r>
          </a:p>
        </p:txBody>
      </p:sp>
    </p:spTree>
    <p:extLst>
      <p:ext uri="{BB962C8B-B14F-4D97-AF65-F5344CB8AC3E}">
        <p14:creationId xmlns:p14="http://schemas.microsoft.com/office/powerpoint/2010/main" val="709029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endParaRPr lang="en-US" dirty="0" smtClean="0">
              <a:latin typeface="Architype Light" pitchFamily="2" charset="0"/>
            </a:endParaRPr>
          </a:p>
          <a:p>
            <a:pPr marL="0" indent="0">
              <a:buNone/>
            </a:pPr>
            <a:endParaRPr lang="en-US" dirty="0">
              <a:latin typeface="Architype Light" pitchFamily="2" charset="0"/>
            </a:endParaRPr>
          </a:p>
          <a:p>
            <a:pPr marL="0" indent="0">
              <a:buNone/>
            </a:pPr>
            <a:endParaRPr lang="en-US" dirty="0" smtClean="0">
              <a:latin typeface="Architype Light" pitchFamily="2" charset="0"/>
            </a:endParaRPr>
          </a:p>
          <a:p>
            <a:pPr marL="0" indent="0">
              <a:buNone/>
            </a:pPr>
            <a:endParaRPr lang="en-US" dirty="0">
              <a:latin typeface="Architype Light" pitchFamily="2" charset="0"/>
            </a:endParaRPr>
          </a:p>
          <a:p>
            <a:pPr marL="0" indent="0">
              <a:buNone/>
            </a:pPr>
            <a:r>
              <a:rPr lang="en-US" dirty="0" smtClean="0">
                <a:latin typeface="Architype Light" pitchFamily="2" charset="0"/>
              </a:rPr>
              <a:t>Release 3</a:t>
            </a:r>
          </a:p>
          <a:p>
            <a:pPr marL="0" indent="0">
              <a:buNone/>
            </a:pPr>
            <a:r>
              <a:rPr lang="en-US" dirty="0" smtClean="0">
                <a:latin typeface="Architype Bold" pitchFamily="2" charset="0"/>
              </a:rPr>
              <a:t>Next!</a:t>
            </a:r>
            <a:endParaRPr lang="en-US" dirty="0">
              <a:latin typeface="Architype Bold" pitchFamily="2" charset="0"/>
            </a:endParaRPr>
          </a:p>
        </p:txBody>
      </p:sp>
      <p:sp>
        <p:nvSpPr>
          <p:cNvPr id="2" name="Title 1"/>
          <p:cNvSpPr>
            <a:spLocks noGrp="1"/>
          </p:cNvSpPr>
          <p:nvPr>
            <p:ph type="title"/>
          </p:nvPr>
        </p:nvSpPr>
        <p:spPr/>
        <p:txBody>
          <a:bodyPr/>
          <a:lstStyle/>
          <a:p>
            <a:r>
              <a:rPr lang="en-US" dirty="0" smtClean="0">
                <a:latin typeface="Architype Bold" pitchFamily="2" charset="0"/>
              </a:rPr>
              <a:t>Wireframe and Creative</a:t>
            </a:r>
            <a:endParaRPr lang="en-US" dirty="0">
              <a:latin typeface="Architype Bold" pitchFamily="2"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048" y="1242600"/>
            <a:ext cx="4179180" cy="4212050"/>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214" y="2458887"/>
            <a:ext cx="3261169" cy="3869403"/>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889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AIA_GeneralTemplate_140724">
  <a:themeElements>
    <a:clrScheme name="Custom 3">
      <a:dk1>
        <a:srgbClr val="D1272A"/>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D1272A"/>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AIA_GeneralTemplate_140724.pot</Template>
  <TotalTime>16731</TotalTime>
  <Words>1482</Words>
  <Application>Microsoft Office PowerPoint</Application>
  <PresentationFormat>On-screen Show (4:3)</PresentationFormat>
  <Paragraphs>227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AIA_GeneralTemplate_140724</vt:lpstr>
      <vt:lpstr>Digital Transformation</vt:lpstr>
      <vt:lpstr>What is going on?</vt:lpstr>
      <vt:lpstr>What is going on? Average Member Renewal Speed</vt:lpstr>
      <vt:lpstr>What is going on?</vt:lpstr>
      <vt:lpstr>PowerPoint Presentation</vt:lpstr>
      <vt:lpstr>Introducing… Topic A</vt:lpstr>
      <vt:lpstr>Coming soon: Release 3</vt:lpstr>
      <vt:lpstr>Process</vt:lpstr>
      <vt:lpstr>Wireframe and Creative</vt:lpstr>
      <vt:lpstr>Wireframe and Creative</vt:lpstr>
      <vt:lpstr>PowerPoint Presentation</vt:lpstr>
    </vt:vector>
  </TitlesOfParts>
  <Company>Pentagram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Vincent Meertens</dc:creator>
  <cp:lastModifiedBy>Ann Novakowski</cp:lastModifiedBy>
  <cp:revision>315</cp:revision>
  <cp:lastPrinted>2015-07-15T12:55:45Z</cp:lastPrinted>
  <dcterms:created xsi:type="dcterms:W3CDTF">2014-01-10T21:22:23Z</dcterms:created>
  <dcterms:modified xsi:type="dcterms:W3CDTF">2016-02-10T03:37:45Z</dcterms:modified>
</cp:coreProperties>
</file>