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Lst>
  <p:notesMasterIdLst>
    <p:notesMasterId r:id="rId37"/>
  </p:notesMasterIdLst>
  <p:sldIdLst>
    <p:sldId id="342" r:id="rId4"/>
    <p:sldId id="275" r:id="rId5"/>
    <p:sldId id="259" r:id="rId6"/>
    <p:sldId id="260" r:id="rId7"/>
    <p:sldId id="261" r:id="rId8"/>
    <p:sldId id="262" r:id="rId9"/>
    <p:sldId id="263" r:id="rId10"/>
    <p:sldId id="343" r:id="rId11"/>
    <p:sldId id="345" r:id="rId12"/>
    <p:sldId id="277" r:id="rId13"/>
    <p:sldId id="279" r:id="rId14"/>
    <p:sldId id="289" r:id="rId15"/>
    <p:sldId id="280" r:id="rId16"/>
    <p:sldId id="344" r:id="rId17"/>
    <p:sldId id="331" r:id="rId18"/>
    <p:sldId id="332" r:id="rId19"/>
    <p:sldId id="329" r:id="rId20"/>
    <p:sldId id="327" r:id="rId21"/>
    <p:sldId id="328" r:id="rId22"/>
    <p:sldId id="330" r:id="rId23"/>
    <p:sldId id="325" r:id="rId24"/>
    <p:sldId id="333" r:id="rId25"/>
    <p:sldId id="295" r:id="rId26"/>
    <p:sldId id="290" r:id="rId27"/>
    <p:sldId id="294" r:id="rId28"/>
    <p:sldId id="281" r:id="rId29"/>
    <p:sldId id="297" r:id="rId30"/>
    <p:sldId id="268" r:id="rId31"/>
    <p:sldId id="287" r:id="rId32"/>
    <p:sldId id="269" r:id="rId33"/>
    <p:sldId id="270" r:id="rId34"/>
    <p:sldId id="272" r:id="rId35"/>
    <p:sldId id="273" r:id="rId36"/>
  </p:sldIdLst>
  <p:sldSz cx="9144000" cy="5143500" type="screen16x9"/>
  <p:notesSz cx="7315200" cy="96012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s" id="{0A0535C9-8910-4C6C-BCE5-5719D098C300}">
          <p14:sldIdLst>
            <p14:sldId id="342"/>
            <p14:sldId id="275"/>
            <p14:sldId id="259"/>
            <p14:sldId id="260"/>
            <p14:sldId id="261"/>
            <p14:sldId id="262"/>
            <p14:sldId id="263"/>
            <p14:sldId id="343"/>
          </p14:sldIdLst>
        </p14:section>
        <p14:section name="Main presentation slides" id="{F83C0E37-F1E5-49BB-8199-7E7ABB7B7E72}">
          <p14:sldIdLst>
            <p14:sldId id="345"/>
            <p14:sldId id="277"/>
            <p14:sldId id="279"/>
            <p14:sldId id="289"/>
            <p14:sldId id="280"/>
            <p14:sldId id="344"/>
            <p14:sldId id="331"/>
            <p14:sldId id="332"/>
            <p14:sldId id="329"/>
            <p14:sldId id="327"/>
            <p14:sldId id="328"/>
            <p14:sldId id="330"/>
            <p14:sldId id="325"/>
            <p14:sldId id="333"/>
            <p14:sldId id="295"/>
            <p14:sldId id="290"/>
            <p14:sldId id="294"/>
            <p14:sldId id="281"/>
            <p14:sldId id="297"/>
            <p14:sldId id="268"/>
            <p14:sldId id="287"/>
          </p14:sldIdLst>
        </p14:section>
        <p14:section name="Conclusion slides" id="{9811D0FB-F834-4BEB-BD92-CB5A0E75D304}">
          <p14:sldIdLst>
            <p14:sldId id="269"/>
            <p14:sldId id="270"/>
            <p14:sldId id="272"/>
            <p14:sldId id="273"/>
          </p14:sldIdLst>
        </p14:section>
      </p14:sectionLst>
    </p:ext>
    <p:ext uri="{EFAFB233-063F-42B5-8137-9DF3F51BA10A}">
      <p15:sldGuideLst xmlns:p15="http://schemas.microsoft.com/office/powerpoint/2012/main">
        <p15:guide id="1" orient="horz" pos="3180"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16EE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49" autoAdjust="0"/>
    <p:restoredTop sz="93883" autoAdjust="0"/>
  </p:normalViewPr>
  <p:slideViewPr>
    <p:cSldViewPr snapToGrid="0">
      <p:cViewPr varScale="1">
        <p:scale>
          <a:sx n="90" d="100"/>
          <a:sy n="90" d="100"/>
        </p:scale>
        <p:origin x="508" y="52"/>
      </p:cViewPr>
      <p:guideLst>
        <p:guide orient="horz" pos="3180"/>
        <p:guide pos="312"/>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14630"/>
    </p:cViewPr>
  </p:sorterViewPr>
  <p:notesViewPr>
    <p:cSldViewPr snapToGrid="0">
      <p:cViewPr varScale="1">
        <p:scale>
          <a:sx n="91" d="100"/>
          <a:sy n="91" d="100"/>
        </p:scale>
        <p:origin x="362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A387F7-1859-4E42-A0EF-3F6E90D6057E}" type="doc">
      <dgm:prSet loTypeId="urn:microsoft.com/office/officeart/2018/5/layout/CenteredIconLabelDescriptionList" loCatId="icon" qsTypeId="urn:microsoft.com/office/officeart/2005/8/quickstyle/simple1" qsCatId="simple" csTypeId="urn:microsoft.com/office/officeart/2005/8/colors/accent1_3" csCatId="accent1" phldr="1"/>
      <dgm:spPr/>
      <dgm:t>
        <a:bodyPr/>
        <a:lstStyle/>
        <a:p>
          <a:endParaRPr lang="en-US"/>
        </a:p>
      </dgm:t>
    </dgm:pt>
    <dgm:pt modelId="{E14262C3-369E-49B5-8502-AE8E647128C6}">
      <dgm:prSet custT="1"/>
      <dgm:spPr/>
      <dgm:t>
        <a:bodyPr/>
        <a:lstStyle/>
        <a:p>
          <a:pPr>
            <a:lnSpc>
              <a:spcPct val="100000"/>
            </a:lnSpc>
            <a:defRPr b="1"/>
          </a:pPr>
          <a:r>
            <a:rPr lang="en-US" sz="1200" dirty="0">
              <a:latin typeface="HelveticaNeueLT Std Med" panose="020B0604020202020204" pitchFamily="34" charset="0"/>
            </a:rPr>
            <a:t>Collaboration between partners</a:t>
          </a:r>
        </a:p>
      </dgm:t>
    </dgm:pt>
    <dgm:pt modelId="{2E8CF354-A61F-45E4-9EF3-FBF14A8634DC}" type="parTrans" cxnId="{9B15A2CE-D368-469F-BB52-B259B9DB6C2D}">
      <dgm:prSet/>
      <dgm:spPr/>
      <dgm:t>
        <a:bodyPr/>
        <a:lstStyle/>
        <a:p>
          <a:endParaRPr lang="en-US"/>
        </a:p>
      </dgm:t>
    </dgm:pt>
    <dgm:pt modelId="{BECC51B7-23D9-4455-8399-D8982565E82C}" type="sibTrans" cxnId="{9B15A2CE-D368-469F-BB52-B259B9DB6C2D}">
      <dgm:prSet/>
      <dgm:spPr/>
      <dgm:t>
        <a:bodyPr/>
        <a:lstStyle/>
        <a:p>
          <a:endParaRPr lang="en-US"/>
        </a:p>
      </dgm:t>
    </dgm:pt>
    <dgm:pt modelId="{A5F15D0A-ACC3-4A7D-BF32-D82279BD5A65}">
      <dgm:prSet custT="1"/>
      <dgm:spPr/>
      <dgm:t>
        <a:bodyPr/>
        <a:lstStyle/>
        <a:p>
          <a:pPr>
            <a:lnSpc>
              <a:spcPct val="100000"/>
            </a:lnSpc>
          </a:pPr>
          <a:r>
            <a:rPr lang="en-US" sz="900" dirty="0">
              <a:latin typeface="HelveticaNeueLT Std Thin" panose="020B0403020202020204" pitchFamily="34" charset="0"/>
            </a:rPr>
            <a:t>AIA Academy of Architecture for Health (Research Initiative Committee)</a:t>
          </a:r>
          <a:br>
            <a:rPr lang="en-US" sz="900" dirty="0">
              <a:latin typeface="HelveticaNeueLT Std Thin" panose="020B0403020202020204" pitchFamily="34" charset="0"/>
            </a:rPr>
          </a:br>
          <a:r>
            <a:rPr lang="en-US" sz="900" dirty="0">
              <a:latin typeface="HelveticaNeueLT Std Thin" panose="020B0403020202020204" pitchFamily="34" charset="0"/>
            </a:rPr>
            <a:t>+</a:t>
          </a:r>
        </a:p>
      </dgm:t>
    </dgm:pt>
    <dgm:pt modelId="{D7A3F0A1-C4CC-4E5E-91CA-425C63E5556F}" type="parTrans" cxnId="{64F88DFE-2B1E-41A1-B820-EF8A71571947}">
      <dgm:prSet/>
      <dgm:spPr/>
      <dgm:t>
        <a:bodyPr/>
        <a:lstStyle/>
        <a:p>
          <a:endParaRPr lang="en-US"/>
        </a:p>
      </dgm:t>
    </dgm:pt>
    <dgm:pt modelId="{11EB9834-C3A7-4728-9307-F2F3E28785A0}" type="sibTrans" cxnId="{64F88DFE-2B1E-41A1-B820-EF8A71571947}">
      <dgm:prSet/>
      <dgm:spPr/>
      <dgm:t>
        <a:bodyPr/>
        <a:lstStyle/>
        <a:p>
          <a:endParaRPr lang="en-US"/>
        </a:p>
      </dgm:t>
    </dgm:pt>
    <dgm:pt modelId="{B86F72B8-D198-4E2C-B39A-EAB95759D440}">
      <dgm:prSet custT="1"/>
      <dgm:spPr/>
      <dgm:t>
        <a:bodyPr/>
        <a:lstStyle/>
        <a:p>
          <a:pPr>
            <a:lnSpc>
              <a:spcPct val="100000"/>
            </a:lnSpc>
          </a:pPr>
          <a:r>
            <a:rPr lang="en-US" sz="900" dirty="0">
              <a:latin typeface="HelveticaNeueLT Std Thin" panose="020B0403020202020204" pitchFamily="34" charset="0"/>
            </a:rPr>
            <a:t>The Center for Design</a:t>
          </a:r>
        </a:p>
      </dgm:t>
    </dgm:pt>
    <dgm:pt modelId="{CEBDB66A-371E-4155-B9B6-42190BC8F147}" type="parTrans" cxnId="{B792A312-D779-4C9B-AC01-3E7466C953E4}">
      <dgm:prSet/>
      <dgm:spPr/>
      <dgm:t>
        <a:bodyPr/>
        <a:lstStyle/>
        <a:p>
          <a:endParaRPr lang="en-US"/>
        </a:p>
      </dgm:t>
    </dgm:pt>
    <dgm:pt modelId="{F2D83234-96F0-482E-8D2C-DCABC47ECE8B}" type="sibTrans" cxnId="{B792A312-D779-4C9B-AC01-3E7466C953E4}">
      <dgm:prSet/>
      <dgm:spPr/>
      <dgm:t>
        <a:bodyPr/>
        <a:lstStyle/>
        <a:p>
          <a:endParaRPr lang="en-US"/>
        </a:p>
      </dgm:t>
    </dgm:pt>
    <dgm:pt modelId="{40C312CB-A1D1-4C1B-8224-C8E2429DC87B}">
      <dgm:prSet custT="1"/>
      <dgm:spPr/>
      <dgm:t>
        <a:bodyPr/>
        <a:lstStyle/>
        <a:p>
          <a:pPr>
            <a:lnSpc>
              <a:spcPct val="100000"/>
            </a:lnSpc>
            <a:defRPr b="1"/>
          </a:pPr>
          <a:r>
            <a:rPr lang="en-US" sz="1200" dirty="0">
              <a:latin typeface="HelveticaNeueLT Std Med" panose="020B0604020202020204" pitchFamily="34" charset="0"/>
            </a:rPr>
            <a:t>Research: what does it look like today</a:t>
          </a:r>
        </a:p>
      </dgm:t>
    </dgm:pt>
    <dgm:pt modelId="{5BB32695-B70D-4152-9413-13A09EB035F9}" type="parTrans" cxnId="{35ADF94D-5693-4FFA-8A6C-5C16BA23FE64}">
      <dgm:prSet/>
      <dgm:spPr/>
      <dgm:t>
        <a:bodyPr/>
        <a:lstStyle/>
        <a:p>
          <a:endParaRPr lang="en-US"/>
        </a:p>
      </dgm:t>
    </dgm:pt>
    <dgm:pt modelId="{23176E50-D4CF-47E9-B8CF-69FDA7366E8D}" type="sibTrans" cxnId="{35ADF94D-5693-4FFA-8A6C-5C16BA23FE64}">
      <dgm:prSet/>
      <dgm:spPr/>
      <dgm:t>
        <a:bodyPr/>
        <a:lstStyle/>
        <a:p>
          <a:endParaRPr lang="en-US"/>
        </a:p>
      </dgm:t>
    </dgm:pt>
    <dgm:pt modelId="{9891B037-A24B-4F16-9F69-4CB3A244F890}">
      <dgm:prSet custT="1"/>
      <dgm:spPr/>
      <dgm:t>
        <a:bodyPr/>
        <a:lstStyle/>
        <a:p>
          <a:pPr>
            <a:lnSpc>
              <a:spcPct val="100000"/>
            </a:lnSpc>
            <a:defRPr b="1"/>
          </a:pPr>
          <a:r>
            <a:rPr lang="en-US" sz="1200" dirty="0">
              <a:latin typeface="HelveticaNeueLT Std Med" panose="020B0604020202020204" pitchFamily="34" charset="0"/>
            </a:rPr>
            <a:t>Focus on access to information</a:t>
          </a:r>
        </a:p>
      </dgm:t>
    </dgm:pt>
    <dgm:pt modelId="{0DF5D53A-6117-441F-BB20-7E26C5378F3E}" type="parTrans" cxnId="{56AB46BA-4433-4530-8319-365DF60A064A}">
      <dgm:prSet/>
      <dgm:spPr/>
      <dgm:t>
        <a:bodyPr/>
        <a:lstStyle/>
        <a:p>
          <a:endParaRPr lang="en-US"/>
        </a:p>
      </dgm:t>
    </dgm:pt>
    <dgm:pt modelId="{B9ED75D3-B1D2-4B91-8C0C-7BA9CC2223D2}" type="sibTrans" cxnId="{56AB46BA-4433-4530-8319-365DF60A064A}">
      <dgm:prSet/>
      <dgm:spPr/>
      <dgm:t>
        <a:bodyPr/>
        <a:lstStyle/>
        <a:p>
          <a:endParaRPr lang="en-US"/>
        </a:p>
      </dgm:t>
    </dgm:pt>
    <dgm:pt modelId="{C457CFA2-C968-47EB-9A2E-CF691DD93EB3}">
      <dgm:prSet custT="1"/>
      <dgm:spPr/>
      <dgm:t>
        <a:bodyPr/>
        <a:lstStyle/>
        <a:p>
          <a:pPr>
            <a:lnSpc>
              <a:spcPct val="100000"/>
            </a:lnSpc>
            <a:defRPr b="1"/>
          </a:pPr>
          <a:r>
            <a:rPr lang="en-US" sz="1200" dirty="0">
              <a:latin typeface="HelveticaNeueLT Std Med" panose="020B0604020202020204" pitchFamily="34" charset="0"/>
            </a:rPr>
            <a:t>Q &amp; A</a:t>
          </a:r>
        </a:p>
      </dgm:t>
    </dgm:pt>
    <dgm:pt modelId="{C8F1F58B-A9FE-4FA3-815D-5979E62F51CA}" type="parTrans" cxnId="{EF2B5C61-0B7D-44C1-9515-EBE017C92BCB}">
      <dgm:prSet/>
      <dgm:spPr/>
      <dgm:t>
        <a:bodyPr/>
        <a:lstStyle/>
        <a:p>
          <a:endParaRPr lang="en-US"/>
        </a:p>
      </dgm:t>
    </dgm:pt>
    <dgm:pt modelId="{59C7B470-43D5-4460-8886-F68F33F7A25E}" type="sibTrans" cxnId="{EF2B5C61-0B7D-44C1-9515-EBE017C92BCB}">
      <dgm:prSet/>
      <dgm:spPr/>
      <dgm:t>
        <a:bodyPr/>
        <a:lstStyle/>
        <a:p>
          <a:endParaRPr lang="en-US"/>
        </a:p>
      </dgm:t>
    </dgm:pt>
    <dgm:pt modelId="{F70A0853-457A-45A7-A352-795365C992E8}" type="pres">
      <dgm:prSet presAssocID="{DEA387F7-1859-4E42-A0EF-3F6E90D6057E}" presName="root" presStyleCnt="0">
        <dgm:presLayoutVars>
          <dgm:dir/>
          <dgm:resizeHandles val="exact"/>
        </dgm:presLayoutVars>
      </dgm:prSet>
      <dgm:spPr/>
    </dgm:pt>
    <dgm:pt modelId="{E5E6E2DF-D1E9-420C-97F4-F8C92042C3CD}" type="pres">
      <dgm:prSet presAssocID="{E14262C3-369E-49B5-8502-AE8E647128C6}" presName="compNode" presStyleCnt="0"/>
      <dgm:spPr/>
    </dgm:pt>
    <dgm:pt modelId="{E0EF7B36-2398-4F94-B12F-64FFB007610C}" type="pres">
      <dgm:prSet presAssocID="{E14262C3-369E-49B5-8502-AE8E647128C6}"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dgm:pt>
    <dgm:pt modelId="{6DE8357C-F7C2-4DE4-A0D6-7E62E336CF91}" type="pres">
      <dgm:prSet presAssocID="{E14262C3-369E-49B5-8502-AE8E647128C6}" presName="iconSpace" presStyleCnt="0"/>
      <dgm:spPr/>
    </dgm:pt>
    <dgm:pt modelId="{AFF0BB48-C429-4795-93D2-AF7C367F9097}" type="pres">
      <dgm:prSet presAssocID="{E14262C3-369E-49B5-8502-AE8E647128C6}" presName="parTx" presStyleLbl="revTx" presStyleIdx="0" presStyleCnt="8">
        <dgm:presLayoutVars>
          <dgm:chMax val="0"/>
          <dgm:chPref val="0"/>
        </dgm:presLayoutVars>
      </dgm:prSet>
      <dgm:spPr/>
    </dgm:pt>
    <dgm:pt modelId="{CD9886EF-CE8D-4487-BD84-07F6F2DB2DF8}" type="pres">
      <dgm:prSet presAssocID="{E14262C3-369E-49B5-8502-AE8E647128C6}" presName="txSpace" presStyleCnt="0"/>
      <dgm:spPr/>
    </dgm:pt>
    <dgm:pt modelId="{8B556D4D-4FC1-4DC5-B356-D0422CBC1BED}" type="pres">
      <dgm:prSet presAssocID="{E14262C3-369E-49B5-8502-AE8E647128C6}" presName="desTx" presStyleLbl="revTx" presStyleIdx="1" presStyleCnt="8">
        <dgm:presLayoutVars/>
      </dgm:prSet>
      <dgm:spPr/>
    </dgm:pt>
    <dgm:pt modelId="{CC3DB15F-D3A8-455A-A815-1C923FF1AFB3}" type="pres">
      <dgm:prSet presAssocID="{BECC51B7-23D9-4455-8399-D8982565E82C}" presName="sibTrans" presStyleCnt="0"/>
      <dgm:spPr/>
    </dgm:pt>
    <dgm:pt modelId="{41A137E1-92E4-4C69-81EB-5FA95645F6D3}" type="pres">
      <dgm:prSet presAssocID="{40C312CB-A1D1-4C1B-8224-C8E2429DC87B}" presName="compNode" presStyleCnt="0"/>
      <dgm:spPr/>
    </dgm:pt>
    <dgm:pt modelId="{27F31A12-FC09-4BE5-B430-0B8B180B9DA9}" type="pres">
      <dgm:prSet presAssocID="{40C312CB-A1D1-4C1B-8224-C8E2429DC87B}"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A27F9F02-539B-46A4-8530-D709080B0ECE}" type="pres">
      <dgm:prSet presAssocID="{40C312CB-A1D1-4C1B-8224-C8E2429DC87B}" presName="iconSpace" presStyleCnt="0"/>
      <dgm:spPr/>
    </dgm:pt>
    <dgm:pt modelId="{6A032778-60C9-46EB-9EDB-6C307298851C}" type="pres">
      <dgm:prSet presAssocID="{40C312CB-A1D1-4C1B-8224-C8E2429DC87B}" presName="parTx" presStyleLbl="revTx" presStyleIdx="2" presStyleCnt="8">
        <dgm:presLayoutVars>
          <dgm:chMax val="0"/>
          <dgm:chPref val="0"/>
        </dgm:presLayoutVars>
      </dgm:prSet>
      <dgm:spPr/>
    </dgm:pt>
    <dgm:pt modelId="{84466FC1-BA83-46D1-8754-ABA83CFB8EE5}" type="pres">
      <dgm:prSet presAssocID="{40C312CB-A1D1-4C1B-8224-C8E2429DC87B}" presName="txSpace" presStyleCnt="0"/>
      <dgm:spPr/>
    </dgm:pt>
    <dgm:pt modelId="{8304B899-FAF9-48A1-81AE-22234AD4513C}" type="pres">
      <dgm:prSet presAssocID="{40C312CB-A1D1-4C1B-8224-C8E2429DC87B}" presName="desTx" presStyleLbl="revTx" presStyleIdx="3" presStyleCnt="8">
        <dgm:presLayoutVars/>
      </dgm:prSet>
      <dgm:spPr/>
    </dgm:pt>
    <dgm:pt modelId="{4768B55F-CE7E-4C69-B060-9BE2ADB33183}" type="pres">
      <dgm:prSet presAssocID="{23176E50-D4CF-47E9-B8CF-69FDA7366E8D}" presName="sibTrans" presStyleCnt="0"/>
      <dgm:spPr/>
    </dgm:pt>
    <dgm:pt modelId="{2AF82A3D-DB1C-403D-A2E9-3B86B5C9561B}" type="pres">
      <dgm:prSet presAssocID="{9891B037-A24B-4F16-9F69-4CB3A244F890}" presName="compNode" presStyleCnt="0"/>
      <dgm:spPr/>
    </dgm:pt>
    <dgm:pt modelId="{BDD3A09A-37CB-4149-AA71-DC69DA93D957}" type="pres">
      <dgm:prSet presAssocID="{9891B037-A24B-4F16-9F69-4CB3A244F890}"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36C89A29-B15B-4B61-B147-5660CE1FAC4F}" type="pres">
      <dgm:prSet presAssocID="{9891B037-A24B-4F16-9F69-4CB3A244F890}" presName="iconSpace" presStyleCnt="0"/>
      <dgm:spPr/>
    </dgm:pt>
    <dgm:pt modelId="{90860321-86FD-41B5-B185-9E1E753B866D}" type="pres">
      <dgm:prSet presAssocID="{9891B037-A24B-4F16-9F69-4CB3A244F890}" presName="parTx" presStyleLbl="revTx" presStyleIdx="4" presStyleCnt="8">
        <dgm:presLayoutVars>
          <dgm:chMax val="0"/>
          <dgm:chPref val="0"/>
        </dgm:presLayoutVars>
      </dgm:prSet>
      <dgm:spPr/>
    </dgm:pt>
    <dgm:pt modelId="{03077A1C-780C-468B-A664-286AE5FA745A}" type="pres">
      <dgm:prSet presAssocID="{9891B037-A24B-4F16-9F69-4CB3A244F890}" presName="txSpace" presStyleCnt="0"/>
      <dgm:spPr/>
    </dgm:pt>
    <dgm:pt modelId="{400EE331-4D18-46E3-B1F9-87D415245227}" type="pres">
      <dgm:prSet presAssocID="{9891B037-A24B-4F16-9F69-4CB3A244F890}" presName="desTx" presStyleLbl="revTx" presStyleIdx="5" presStyleCnt="8">
        <dgm:presLayoutVars/>
      </dgm:prSet>
      <dgm:spPr/>
    </dgm:pt>
    <dgm:pt modelId="{CDDC1F72-5895-4762-A5B3-FA05D8CC8EDD}" type="pres">
      <dgm:prSet presAssocID="{B9ED75D3-B1D2-4B91-8C0C-7BA9CC2223D2}" presName="sibTrans" presStyleCnt="0"/>
      <dgm:spPr/>
    </dgm:pt>
    <dgm:pt modelId="{81D87265-9807-4691-92FA-68ED83606FF6}" type="pres">
      <dgm:prSet presAssocID="{C457CFA2-C968-47EB-9A2E-CF691DD93EB3}" presName="compNode" presStyleCnt="0"/>
      <dgm:spPr/>
    </dgm:pt>
    <dgm:pt modelId="{D98EF383-251D-430B-B825-B706DD8C65B3}" type="pres">
      <dgm:prSet presAssocID="{C457CFA2-C968-47EB-9A2E-CF691DD93EB3}"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acher"/>
        </a:ext>
      </dgm:extLst>
    </dgm:pt>
    <dgm:pt modelId="{FC0A5C58-917D-4FBA-9FFE-E39F22A3300C}" type="pres">
      <dgm:prSet presAssocID="{C457CFA2-C968-47EB-9A2E-CF691DD93EB3}" presName="iconSpace" presStyleCnt="0"/>
      <dgm:spPr/>
    </dgm:pt>
    <dgm:pt modelId="{59317F22-66C0-4D2C-B761-FADDA9236D23}" type="pres">
      <dgm:prSet presAssocID="{C457CFA2-C968-47EB-9A2E-CF691DD93EB3}" presName="parTx" presStyleLbl="revTx" presStyleIdx="6" presStyleCnt="8">
        <dgm:presLayoutVars>
          <dgm:chMax val="0"/>
          <dgm:chPref val="0"/>
        </dgm:presLayoutVars>
      </dgm:prSet>
      <dgm:spPr/>
    </dgm:pt>
    <dgm:pt modelId="{D802E4F4-55D0-49EB-97BE-667E36EE7D7A}" type="pres">
      <dgm:prSet presAssocID="{C457CFA2-C968-47EB-9A2E-CF691DD93EB3}" presName="txSpace" presStyleCnt="0"/>
      <dgm:spPr/>
    </dgm:pt>
    <dgm:pt modelId="{D93D552F-3F18-49C1-B1B2-178D9B5F40CC}" type="pres">
      <dgm:prSet presAssocID="{C457CFA2-C968-47EB-9A2E-CF691DD93EB3}" presName="desTx" presStyleLbl="revTx" presStyleIdx="7" presStyleCnt="8">
        <dgm:presLayoutVars/>
      </dgm:prSet>
      <dgm:spPr/>
    </dgm:pt>
  </dgm:ptLst>
  <dgm:cxnLst>
    <dgm:cxn modelId="{B792A312-D779-4C9B-AC01-3E7466C953E4}" srcId="{E14262C3-369E-49B5-8502-AE8E647128C6}" destId="{B86F72B8-D198-4E2C-B39A-EAB95759D440}" srcOrd="1" destOrd="0" parTransId="{CEBDB66A-371E-4155-B9B6-42190BC8F147}" sibTransId="{F2D83234-96F0-482E-8D2C-DCABC47ECE8B}"/>
    <dgm:cxn modelId="{878D4125-C67B-466A-B4BE-4ECDC10E8966}" type="presOf" srcId="{A5F15D0A-ACC3-4A7D-BF32-D82279BD5A65}" destId="{8B556D4D-4FC1-4DC5-B356-D0422CBC1BED}" srcOrd="0" destOrd="0" presId="urn:microsoft.com/office/officeart/2018/5/layout/CenteredIconLabelDescriptionList"/>
    <dgm:cxn modelId="{B7F5C930-DBA1-4CBC-BD2D-846632F1D553}" type="presOf" srcId="{40C312CB-A1D1-4C1B-8224-C8E2429DC87B}" destId="{6A032778-60C9-46EB-9EDB-6C307298851C}" srcOrd="0" destOrd="0" presId="urn:microsoft.com/office/officeart/2018/5/layout/CenteredIconLabelDescriptionList"/>
    <dgm:cxn modelId="{8B555C5C-0F7F-4F2E-BE9F-7EF7540BB989}" type="presOf" srcId="{DEA387F7-1859-4E42-A0EF-3F6E90D6057E}" destId="{F70A0853-457A-45A7-A352-795365C992E8}" srcOrd="0" destOrd="0" presId="urn:microsoft.com/office/officeart/2018/5/layout/CenteredIconLabelDescriptionList"/>
    <dgm:cxn modelId="{EF2B5C61-0B7D-44C1-9515-EBE017C92BCB}" srcId="{DEA387F7-1859-4E42-A0EF-3F6E90D6057E}" destId="{C457CFA2-C968-47EB-9A2E-CF691DD93EB3}" srcOrd="3" destOrd="0" parTransId="{C8F1F58B-A9FE-4FA3-815D-5979E62F51CA}" sibTransId="{59C7B470-43D5-4460-8886-F68F33F7A25E}"/>
    <dgm:cxn modelId="{2FB38A66-C374-4A61-BD6B-668232867C0C}" type="presOf" srcId="{C457CFA2-C968-47EB-9A2E-CF691DD93EB3}" destId="{59317F22-66C0-4D2C-B761-FADDA9236D23}" srcOrd="0" destOrd="0" presId="urn:microsoft.com/office/officeart/2018/5/layout/CenteredIconLabelDescriptionList"/>
    <dgm:cxn modelId="{35ADF94D-5693-4FFA-8A6C-5C16BA23FE64}" srcId="{DEA387F7-1859-4E42-A0EF-3F6E90D6057E}" destId="{40C312CB-A1D1-4C1B-8224-C8E2429DC87B}" srcOrd="1" destOrd="0" parTransId="{5BB32695-B70D-4152-9413-13A09EB035F9}" sibTransId="{23176E50-D4CF-47E9-B8CF-69FDA7366E8D}"/>
    <dgm:cxn modelId="{8BEE8083-0B89-4479-A7F5-6F8BBF7ACBBD}" type="presOf" srcId="{9891B037-A24B-4F16-9F69-4CB3A244F890}" destId="{90860321-86FD-41B5-B185-9E1E753B866D}" srcOrd="0" destOrd="0" presId="urn:microsoft.com/office/officeart/2018/5/layout/CenteredIconLabelDescriptionList"/>
    <dgm:cxn modelId="{04EA119E-8183-4A82-BBA8-EE07E03338A5}" type="presOf" srcId="{E14262C3-369E-49B5-8502-AE8E647128C6}" destId="{AFF0BB48-C429-4795-93D2-AF7C367F9097}" srcOrd="0" destOrd="0" presId="urn:microsoft.com/office/officeart/2018/5/layout/CenteredIconLabelDescriptionList"/>
    <dgm:cxn modelId="{56AB46BA-4433-4530-8319-365DF60A064A}" srcId="{DEA387F7-1859-4E42-A0EF-3F6E90D6057E}" destId="{9891B037-A24B-4F16-9F69-4CB3A244F890}" srcOrd="2" destOrd="0" parTransId="{0DF5D53A-6117-441F-BB20-7E26C5378F3E}" sibTransId="{B9ED75D3-B1D2-4B91-8C0C-7BA9CC2223D2}"/>
    <dgm:cxn modelId="{D076DECA-7DFE-4206-BA85-F48CC63B15BF}" type="presOf" srcId="{B86F72B8-D198-4E2C-B39A-EAB95759D440}" destId="{8B556D4D-4FC1-4DC5-B356-D0422CBC1BED}" srcOrd="0" destOrd="1" presId="urn:microsoft.com/office/officeart/2018/5/layout/CenteredIconLabelDescriptionList"/>
    <dgm:cxn modelId="{9B15A2CE-D368-469F-BB52-B259B9DB6C2D}" srcId="{DEA387F7-1859-4E42-A0EF-3F6E90D6057E}" destId="{E14262C3-369E-49B5-8502-AE8E647128C6}" srcOrd="0" destOrd="0" parTransId="{2E8CF354-A61F-45E4-9EF3-FBF14A8634DC}" sibTransId="{BECC51B7-23D9-4455-8399-D8982565E82C}"/>
    <dgm:cxn modelId="{64F88DFE-2B1E-41A1-B820-EF8A71571947}" srcId="{E14262C3-369E-49B5-8502-AE8E647128C6}" destId="{A5F15D0A-ACC3-4A7D-BF32-D82279BD5A65}" srcOrd="0" destOrd="0" parTransId="{D7A3F0A1-C4CC-4E5E-91CA-425C63E5556F}" sibTransId="{11EB9834-C3A7-4728-9307-F2F3E28785A0}"/>
    <dgm:cxn modelId="{B4E99BCF-DDC2-4E9A-BA18-02D138A00D1E}" type="presParOf" srcId="{F70A0853-457A-45A7-A352-795365C992E8}" destId="{E5E6E2DF-D1E9-420C-97F4-F8C92042C3CD}" srcOrd="0" destOrd="0" presId="urn:microsoft.com/office/officeart/2018/5/layout/CenteredIconLabelDescriptionList"/>
    <dgm:cxn modelId="{9139EEDB-DECD-4670-847D-2ED7FC167635}" type="presParOf" srcId="{E5E6E2DF-D1E9-420C-97F4-F8C92042C3CD}" destId="{E0EF7B36-2398-4F94-B12F-64FFB007610C}" srcOrd="0" destOrd="0" presId="urn:microsoft.com/office/officeart/2018/5/layout/CenteredIconLabelDescriptionList"/>
    <dgm:cxn modelId="{C3A17437-BAF0-4A0D-B7D0-6840135152CB}" type="presParOf" srcId="{E5E6E2DF-D1E9-420C-97F4-F8C92042C3CD}" destId="{6DE8357C-F7C2-4DE4-A0D6-7E62E336CF91}" srcOrd="1" destOrd="0" presId="urn:microsoft.com/office/officeart/2018/5/layout/CenteredIconLabelDescriptionList"/>
    <dgm:cxn modelId="{1596192D-4D09-40F8-8ACF-1ABFA270FD3F}" type="presParOf" srcId="{E5E6E2DF-D1E9-420C-97F4-F8C92042C3CD}" destId="{AFF0BB48-C429-4795-93D2-AF7C367F9097}" srcOrd="2" destOrd="0" presId="urn:microsoft.com/office/officeart/2018/5/layout/CenteredIconLabelDescriptionList"/>
    <dgm:cxn modelId="{76252BF7-6F13-49FD-ADB4-9D589131AD40}" type="presParOf" srcId="{E5E6E2DF-D1E9-420C-97F4-F8C92042C3CD}" destId="{CD9886EF-CE8D-4487-BD84-07F6F2DB2DF8}" srcOrd="3" destOrd="0" presId="urn:microsoft.com/office/officeart/2018/5/layout/CenteredIconLabelDescriptionList"/>
    <dgm:cxn modelId="{9AA28FF1-6679-460D-85DC-9463439D26A6}" type="presParOf" srcId="{E5E6E2DF-D1E9-420C-97F4-F8C92042C3CD}" destId="{8B556D4D-4FC1-4DC5-B356-D0422CBC1BED}" srcOrd="4" destOrd="0" presId="urn:microsoft.com/office/officeart/2018/5/layout/CenteredIconLabelDescriptionList"/>
    <dgm:cxn modelId="{49BF4443-6352-4553-8E6F-E83C73F2F4ED}" type="presParOf" srcId="{F70A0853-457A-45A7-A352-795365C992E8}" destId="{CC3DB15F-D3A8-455A-A815-1C923FF1AFB3}" srcOrd="1" destOrd="0" presId="urn:microsoft.com/office/officeart/2018/5/layout/CenteredIconLabelDescriptionList"/>
    <dgm:cxn modelId="{73F43533-4418-4DB5-975C-C98F614828EE}" type="presParOf" srcId="{F70A0853-457A-45A7-A352-795365C992E8}" destId="{41A137E1-92E4-4C69-81EB-5FA95645F6D3}" srcOrd="2" destOrd="0" presId="urn:microsoft.com/office/officeart/2018/5/layout/CenteredIconLabelDescriptionList"/>
    <dgm:cxn modelId="{178EFC5A-9F66-47B4-968F-3AE54BBD10DB}" type="presParOf" srcId="{41A137E1-92E4-4C69-81EB-5FA95645F6D3}" destId="{27F31A12-FC09-4BE5-B430-0B8B180B9DA9}" srcOrd="0" destOrd="0" presId="urn:microsoft.com/office/officeart/2018/5/layout/CenteredIconLabelDescriptionList"/>
    <dgm:cxn modelId="{45FDB893-56A5-4F0D-AED7-534942A5034B}" type="presParOf" srcId="{41A137E1-92E4-4C69-81EB-5FA95645F6D3}" destId="{A27F9F02-539B-46A4-8530-D709080B0ECE}" srcOrd="1" destOrd="0" presId="urn:microsoft.com/office/officeart/2018/5/layout/CenteredIconLabelDescriptionList"/>
    <dgm:cxn modelId="{DB7ED93F-4C4E-4C36-8AEB-AEB2852F40A2}" type="presParOf" srcId="{41A137E1-92E4-4C69-81EB-5FA95645F6D3}" destId="{6A032778-60C9-46EB-9EDB-6C307298851C}" srcOrd="2" destOrd="0" presId="urn:microsoft.com/office/officeart/2018/5/layout/CenteredIconLabelDescriptionList"/>
    <dgm:cxn modelId="{4AA2CFF5-5662-49A0-AA8D-DD25AAE1996F}" type="presParOf" srcId="{41A137E1-92E4-4C69-81EB-5FA95645F6D3}" destId="{84466FC1-BA83-46D1-8754-ABA83CFB8EE5}" srcOrd="3" destOrd="0" presId="urn:microsoft.com/office/officeart/2018/5/layout/CenteredIconLabelDescriptionList"/>
    <dgm:cxn modelId="{B298C001-5FB6-4ADD-91E1-A1D7C750FF7A}" type="presParOf" srcId="{41A137E1-92E4-4C69-81EB-5FA95645F6D3}" destId="{8304B899-FAF9-48A1-81AE-22234AD4513C}" srcOrd="4" destOrd="0" presId="urn:microsoft.com/office/officeart/2018/5/layout/CenteredIconLabelDescriptionList"/>
    <dgm:cxn modelId="{CF3DF534-7C53-4195-850F-9871299635E4}" type="presParOf" srcId="{F70A0853-457A-45A7-A352-795365C992E8}" destId="{4768B55F-CE7E-4C69-B060-9BE2ADB33183}" srcOrd="3" destOrd="0" presId="urn:microsoft.com/office/officeart/2018/5/layout/CenteredIconLabelDescriptionList"/>
    <dgm:cxn modelId="{8A864E36-502D-47F2-BDB7-E2C374A7D8AD}" type="presParOf" srcId="{F70A0853-457A-45A7-A352-795365C992E8}" destId="{2AF82A3D-DB1C-403D-A2E9-3B86B5C9561B}" srcOrd="4" destOrd="0" presId="urn:microsoft.com/office/officeart/2018/5/layout/CenteredIconLabelDescriptionList"/>
    <dgm:cxn modelId="{18215676-273F-43E0-AB24-8DD2985B04E7}" type="presParOf" srcId="{2AF82A3D-DB1C-403D-A2E9-3B86B5C9561B}" destId="{BDD3A09A-37CB-4149-AA71-DC69DA93D957}" srcOrd="0" destOrd="0" presId="urn:microsoft.com/office/officeart/2018/5/layout/CenteredIconLabelDescriptionList"/>
    <dgm:cxn modelId="{FE73DE3C-6A1A-44C4-B05A-5ACD4EF54486}" type="presParOf" srcId="{2AF82A3D-DB1C-403D-A2E9-3B86B5C9561B}" destId="{36C89A29-B15B-4B61-B147-5660CE1FAC4F}" srcOrd="1" destOrd="0" presId="urn:microsoft.com/office/officeart/2018/5/layout/CenteredIconLabelDescriptionList"/>
    <dgm:cxn modelId="{EAECB3D7-9141-4912-9B18-C08877A4923E}" type="presParOf" srcId="{2AF82A3D-DB1C-403D-A2E9-3B86B5C9561B}" destId="{90860321-86FD-41B5-B185-9E1E753B866D}" srcOrd="2" destOrd="0" presId="urn:microsoft.com/office/officeart/2018/5/layout/CenteredIconLabelDescriptionList"/>
    <dgm:cxn modelId="{DEA75D56-30FA-4A2E-A48B-7F0B3FD973EF}" type="presParOf" srcId="{2AF82A3D-DB1C-403D-A2E9-3B86B5C9561B}" destId="{03077A1C-780C-468B-A664-286AE5FA745A}" srcOrd="3" destOrd="0" presId="urn:microsoft.com/office/officeart/2018/5/layout/CenteredIconLabelDescriptionList"/>
    <dgm:cxn modelId="{78ABE180-7AA7-4E5E-A32F-52BBC3B14683}" type="presParOf" srcId="{2AF82A3D-DB1C-403D-A2E9-3B86B5C9561B}" destId="{400EE331-4D18-46E3-B1F9-87D415245227}" srcOrd="4" destOrd="0" presId="urn:microsoft.com/office/officeart/2018/5/layout/CenteredIconLabelDescriptionList"/>
    <dgm:cxn modelId="{37365A41-735C-4042-8E8E-A80F68CB8596}" type="presParOf" srcId="{F70A0853-457A-45A7-A352-795365C992E8}" destId="{CDDC1F72-5895-4762-A5B3-FA05D8CC8EDD}" srcOrd="5" destOrd="0" presId="urn:microsoft.com/office/officeart/2018/5/layout/CenteredIconLabelDescriptionList"/>
    <dgm:cxn modelId="{BEB3346E-9B6C-4648-AA87-85ED27DF48D4}" type="presParOf" srcId="{F70A0853-457A-45A7-A352-795365C992E8}" destId="{81D87265-9807-4691-92FA-68ED83606FF6}" srcOrd="6" destOrd="0" presId="urn:microsoft.com/office/officeart/2018/5/layout/CenteredIconLabelDescriptionList"/>
    <dgm:cxn modelId="{D62F5CD2-4B54-4390-B762-E6BB5EC0A4E5}" type="presParOf" srcId="{81D87265-9807-4691-92FA-68ED83606FF6}" destId="{D98EF383-251D-430B-B825-B706DD8C65B3}" srcOrd="0" destOrd="0" presId="urn:microsoft.com/office/officeart/2018/5/layout/CenteredIconLabelDescriptionList"/>
    <dgm:cxn modelId="{99F2FDE6-0EFC-4FDA-96C7-73A3A600872E}" type="presParOf" srcId="{81D87265-9807-4691-92FA-68ED83606FF6}" destId="{FC0A5C58-917D-4FBA-9FFE-E39F22A3300C}" srcOrd="1" destOrd="0" presId="urn:microsoft.com/office/officeart/2018/5/layout/CenteredIconLabelDescriptionList"/>
    <dgm:cxn modelId="{BBE525D8-D36D-4C69-ABF8-BBF0182386A4}" type="presParOf" srcId="{81D87265-9807-4691-92FA-68ED83606FF6}" destId="{59317F22-66C0-4D2C-B761-FADDA9236D23}" srcOrd="2" destOrd="0" presId="urn:microsoft.com/office/officeart/2018/5/layout/CenteredIconLabelDescriptionList"/>
    <dgm:cxn modelId="{CDEF285A-80F4-4E79-B723-DB0CAE1A27AB}" type="presParOf" srcId="{81D87265-9807-4691-92FA-68ED83606FF6}" destId="{D802E4F4-55D0-49EB-97BE-667E36EE7D7A}" srcOrd="3" destOrd="0" presId="urn:microsoft.com/office/officeart/2018/5/layout/CenteredIconLabelDescriptionList"/>
    <dgm:cxn modelId="{695DE728-6DF5-4593-93A7-BACFA9902B1B}" type="presParOf" srcId="{81D87265-9807-4691-92FA-68ED83606FF6}" destId="{D93D552F-3F18-49C1-B1B2-178D9B5F40C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F7B36-2398-4F94-B12F-64FFB007610C}">
      <dsp:nvSpPr>
        <dsp:cNvPr id="0" name=""/>
        <dsp:cNvSpPr/>
      </dsp:nvSpPr>
      <dsp:spPr>
        <a:xfrm>
          <a:off x="567558" y="738272"/>
          <a:ext cx="609820" cy="60982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F0BB48-C429-4795-93D2-AF7C367F9097}">
      <dsp:nvSpPr>
        <dsp:cNvPr id="0" name=""/>
        <dsp:cNvSpPr/>
      </dsp:nvSpPr>
      <dsp:spPr>
        <a:xfrm>
          <a:off x="1297" y="1424931"/>
          <a:ext cx="1742343" cy="351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b="1"/>
          </a:pPr>
          <a:r>
            <a:rPr lang="en-US" sz="1200" kern="1200" dirty="0">
              <a:latin typeface="HelveticaNeueLT Std Med" panose="020B0604020202020204" pitchFamily="34" charset="0"/>
            </a:rPr>
            <a:t>Collaboration between partners</a:t>
          </a:r>
        </a:p>
      </dsp:txBody>
      <dsp:txXfrm>
        <a:off x="1297" y="1424931"/>
        <a:ext cx="1742343" cy="351191"/>
      </dsp:txXfrm>
    </dsp:sp>
    <dsp:sp modelId="{8B556D4D-4FC1-4DC5-B356-D0422CBC1BED}">
      <dsp:nvSpPr>
        <dsp:cNvPr id="0" name=""/>
        <dsp:cNvSpPr/>
      </dsp:nvSpPr>
      <dsp:spPr>
        <a:xfrm>
          <a:off x="1297" y="1811862"/>
          <a:ext cx="1742343" cy="71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00050">
            <a:lnSpc>
              <a:spcPct val="100000"/>
            </a:lnSpc>
            <a:spcBef>
              <a:spcPct val="0"/>
            </a:spcBef>
            <a:spcAft>
              <a:spcPct val="35000"/>
            </a:spcAft>
            <a:buNone/>
          </a:pPr>
          <a:r>
            <a:rPr lang="en-US" sz="900" kern="1200" dirty="0">
              <a:latin typeface="HelveticaNeueLT Std Thin" panose="020B0403020202020204" pitchFamily="34" charset="0"/>
            </a:rPr>
            <a:t>AIA Academy of Architecture for Health (Research Initiative Committee)</a:t>
          </a:r>
          <a:br>
            <a:rPr lang="en-US" sz="900" kern="1200" dirty="0">
              <a:latin typeface="HelveticaNeueLT Std Thin" panose="020B0403020202020204" pitchFamily="34" charset="0"/>
            </a:rPr>
          </a:br>
          <a:r>
            <a:rPr lang="en-US" sz="900" kern="1200" dirty="0">
              <a:latin typeface="HelveticaNeueLT Std Thin" panose="020B0403020202020204" pitchFamily="34" charset="0"/>
            </a:rPr>
            <a:t>+</a:t>
          </a:r>
        </a:p>
        <a:p>
          <a:pPr marL="0" lvl="0" indent="0" algn="ctr" defTabSz="400050">
            <a:lnSpc>
              <a:spcPct val="100000"/>
            </a:lnSpc>
            <a:spcBef>
              <a:spcPct val="0"/>
            </a:spcBef>
            <a:spcAft>
              <a:spcPct val="35000"/>
            </a:spcAft>
            <a:buNone/>
          </a:pPr>
          <a:r>
            <a:rPr lang="en-US" sz="900" kern="1200" dirty="0">
              <a:latin typeface="HelveticaNeueLT Std Thin" panose="020B0403020202020204" pitchFamily="34" charset="0"/>
            </a:rPr>
            <a:t>The Center for Design</a:t>
          </a:r>
        </a:p>
      </dsp:txBody>
      <dsp:txXfrm>
        <a:off x="1297" y="1811862"/>
        <a:ext cx="1742343" cy="713369"/>
      </dsp:txXfrm>
    </dsp:sp>
    <dsp:sp modelId="{27F31A12-FC09-4BE5-B430-0B8B180B9DA9}">
      <dsp:nvSpPr>
        <dsp:cNvPr id="0" name=""/>
        <dsp:cNvSpPr/>
      </dsp:nvSpPr>
      <dsp:spPr>
        <a:xfrm>
          <a:off x="2614812" y="738272"/>
          <a:ext cx="609820" cy="60982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32778-60C9-46EB-9EDB-6C307298851C}">
      <dsp:nvSpPr>
        <dsp:cNvPr id="0" name=""/>
        <dsp:cNvSpPr/>
      </dsp:nvSpPr>
      <dsp:spPr>
        <a:xfrm>
          <a:off x="2048551" y="1424931"/>
          <a:ext cx="1742343" cy="351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b="1"/>
          </a:pPr>
          <a:r>
            <a:rPr lang="en-US" sz="1200" kern="1200" dirty="0">
              <a:latin typeface="HelveticaNeueLT Std Med" panose="020B0604020202020204" pitchFamily="34" charset="0"/>
            </a:rPr>
            <a:t>Research: what does it look like today</a:t>
          </a:r>
        </a:p>
      </dsp:txBody>
      <dsp:txXfrm>
        <a:off x="2048551" y="1424931"/>
        <a:ext cx="1742343" cy="351191"/>
      </dsp:txXfrm>
    </dsp:sp>
    <dsp:sp modelId="{8304B899-FAF9-48A1-81AE-22234AD4513C}">
      <dsp:nvSpPr>
        <dsp:cNvPr id="0" name=""/>
        <dsp:cNvSpPr/>
      </dsp:nvSpPr>
      <dsp:spPr>
        <a:xfrm>
          <a:off x="2048551" y="1811862"/>
          <a:ext cx="1742343" cy="713369"/>
        </a:xfrm>
        <a:prstGeom prst="rect">
          <a:avLst/>
        </a:prstGeom>
        <a:noFill/>
        <a:ln>
          <a:noFill/>
        </a:ln>
        <a:effectLst/>
      </dsp:spPr>
      <dsp:style>
        <a:lnRef idx="0">
          <a:scrgbClr r="0" g="0" b="0"/>
        </a:lnRef>
        <a:fillRef idx="0">
          <a:scrgbClr r="0" g="0" b="0"/>
        </a:fillRef>
        <a:effectRef idx="0">
          <a:scrgbClr r="0" g="0" b="0"/>
        </a:effectRef>
        <a:fontRef idx="minor"/>
      </dsp:style>
    </dsp:sp>
    <dsp:sp modelId="{BDD3A09A-37CB-4149-AA71-DC69DA93D957}">
      <dsp:nvSpPr>
        <dsp:cNvPr id="0" name=""/>
        <dsp:cNvSpPr/>
      </dsp:nvSpPr>
      <dsp:spPr>
        <a:xfrm>
          <a:off x="4662066" y="738272"/>
          <a:ext cx="609820" cy="60982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860321-86FD-41B5-B185-9E1E753B866D}">
      <dsp:nvSpPr>
        <dsp:cNvPr id="0" name=""/>
        <dsp:cNvSpPr/>
      </dsp:nvSpPr>
      <dsp:spPr>
        <a:xfrm>
          <a:off x="4095805" y="1424931"/>
          <a:ext cx="1742343" cy="351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b="1"/>
          </a:pPr>
          <a:r>
            <a:rPr lang="en-US" sz="1200" kern="1200" dirty="0">
              <a:latin typeface="HelveticaNeueLT Std Med" panose="020B0604020202020204" pitchFamily="34" charset="0"/>
            </a:rPr>
            <a:t>Focus on access to information</a:t>
          </a:r>
        </a:p>
      </dsp:txBody>
      <dsp:txXfrm>
        <a:off x="4095805" y="1424931"/>
        <a:ext cx="1742343" cy="351191"/>
      </dsp:txXfrm>
    </dsp:sp>
    <dsp:sp modelId="{400EE331-4D18-46E3-B1F9-87D415245227}">
      <dsp:nvSpPr>
        <dsp:cNvPr id="0" name=""/>
        <dsp:cNvSpPr/>
      </dsp:nvSpPr>
      <dsp:spPr>
        <a:xfrm>
          <a:off x="4095805" y="1811862"/>
          <a:ext cx="1742343" cy="713369"/>
        </a:xfrm>
        <a:prstGeom prst="rect">
          <a:avLst/>
        </a:prstGeom>
        <a:noFill/>
        <a:ln>
          <a:noFill/>
        </a:ln>
        <a:effectLst/>
      </dsp:spPr>
      <dsp:style>
        <a:lnRef idx="0">
          <a:scrgbClr r="0" g="0" b="0"/>
        </a:lnRef>
        <a:fillRef idx="0">
          <a:scrgbClr r="0" g="0" b="0"/>
        </a:fillRef>
        <a:effectRef idx="0">
          <a:scrgbClr r="0" g="0" b="0"/>
        </a:effectRef>
        <a:fontRef idx="minor"/>
      </dsp:style>
    </dsp:sp>
    <dsp:sp modelId="{D98EF383-251D-430B-B825-B706DD8C65B3}">
      <dsp:nvSpPr>
        <dsp:cNvPr id="0" name=""/>
        <dsp:cNvSpPr/>
      </dsp:nvSpPr>
      <dsp:spPr>
        <a:xfrm>
          <a:off x="6709320" y="738272"/>
          <a:ext cx="609820" cy="60982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17F22-66C0-4D2C-B761-FADDA9236D23}">
      <dsp:nvSpPr>
        <dsp:cNvPr id="0" name=""/>
        <dsp:cNvSpPr/>
      </dsp:nvSpPr>
      <dsp:spPr>
        <a:xfrm>
          <a:off x="6143058" y="1424931"/>
          <a:ext cx="1742343" cy="351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b="1"/>
          </a:pPr>
          <a:r>
            <a:rPr lang="en-US" sz="1200" kern="1200" dirty="0">
              <a:latin typeface="HelveticaNeueLT Std Med" panose="020B0604020202020204" pitchFamily="34" charset="0"/>
            </a:rPr>
            <a:t>Q &amp; A</a:t>
          </a:r>
        </a:p>
      </dsp:txBody>
      <dsp:txXfrm>
        <a:off x="6143058" y="1424931"/>
        <a:ext cx="1742343" cy="351191"/>
      </dsp:txXfrm>
    </dsp:sp>
    <dsp:sp modelId="{D93D552F-3F18-49C1-B1B2-178D9B5F40CC}">
      <dsp:nvSpPr>
        <dsp:cNvPr id="0" name=""/>
        <dsp:cNvSpPr/>
      </dsp:nvSpPr>
      <dsp:spPr>
        <a:xfrm>
          <a:off x="6143058" y="1811862"/>
          <a:ext cx="1742343" cy="71336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56" tIns="48328" rIns="96656" bIns="48328" rtlCol="0"/>
          <a:lstStyle>
            <a:lvl1pPr algn="r">
              <a:defRPr sz="1200"/>
            </a:lvl1pPr>
          </a:lstStyle>
          <a:p>
            <a:fld id="{92B7AB9E-72ED-4C11-9652-17445B30B1E2}" type="datetimeFigureOut">
              <a:rPr lang="en-US" smtClean="0"/>
              <a:t>4/9/2019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56" tIns="48328" rIns="96656" bIns="483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6" tIns="48328" rIns="96656" bIns="48328" rtlCol="0" anchor="b"/>
          <a:lstStyle>
            <a:lvl1pPr algn="r">
              <a:defRPr sz="1200"/>
            </a:lvl1pPr>
          </a:lstStyle>
          <a:p>
            <a:fld id="{55E6E7C7-C24E-4FE1-830E-A5A2B21F5256}" type="slidenum">
              <a:rPr lang="en-US" smtClean="0"/>
              <a:t>‹#›</a:t>
            </a:fld>
            <a:endParaRPr lang="en-US"/>
          </a:p>
        </p:txBody>
      </p:sp>
    </p:spTree>
    <p:extLst>
      <p:ext uri="{BB962C8B-B14F-4D97-AF65-F5344CB8AC3E}">
        <p14:creationId xmlns:p14="http://schemas.microsoft.com/office/powerpoint/2010/main" val="193849024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fld id="{55E6E7C7-C24E-4FE1-830E-A5A2B21F5256}" type="slidenum">
              <a:rPr lang="en-US" smtClean="0"/>
              <a:t>1</a:t>
            </a:fld>
            <a:endParaRPr lang="en-US"/>
          </a:p>
        </p:txBody>
      </p:sp>
    </p:spTree>
    <p:extLst>
      <p:ext uri="{BB962C8B-B14F-4D97-AF65-F5344CB8AC3E}">
        <p14:creationId xmlns:p14="http://schemas.microsoft.com/office/powerpoint/2010/main" val="588257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241FC273-C9F9-4930-9EAE-13AEFB2E3F38}" type="slidenum">
              <a:rPr lang="en-US"/>
              <a:pPr/>
              <a:t>10</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dirty="0">
              <a:ea typeface="ＭＳ Ｐゴシック" charset="-128"/>
            </a:endParaRPr>
          </a:p>
        </p:txBody>
      </p:sp>
    </p:spTree>
    <p:extLst>
      <p:ext uri="{BB962C8B-B14F-4D97-AF65-F5344CB8AC3E}">
        <p14:creationId xmlns:p14="http://schemas.microsoft.com/office/powerpoint/2010/main" val="161893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241FC273-C9F9-4930-9EAE-13AEFB2E3F38}" type="slidenum">
              <a:rPr lang="en-US"/>
              <a:pPr/>
              <a:t>11</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dirty="0">
              <a:ea typeface="ＭＳ Ｐゴシック" charset="-128"/>
            </a:endParaRPr>
          </a:p>
        </p:txBody>
      </p:sp>
    </p:spTree>
    <p:extLst>
      <p:ext uri="{BB962C8B-B14F-4D97-AF65-F5344CB8AC3E}">
        <p14:creationId xmlns:p14="http://schemas.microsoft.com/office/powerpoint/2010/main" val="126849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12</a:t>
            </a:fld>
            <a:endParaRPr lang="en-US"/>
          </a:p>
        </p:txBody>
      </p:sp>
    </p:spTree>
    <p:extLst>
      <p:ext uri="{BB962C8B-B14F-4D97-AF65-F5344CB8AC3E}">
        <p14:creationId xmlns:p14="http://schemas.microsoft.com/office/powerpoint/2010/main" val="301685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13</a:t>
            </a:fld>
            <a:endParaRPr lang="en-US"/>
          </a:p>
        </p:txBody>
      </p:sp>
    </p:spTree>
    <p:extLst>
      <p:ext uri="{BB962C8B-B14F-4D97-AF65-F5344CB8AC3E}">
        <p14:creationId xmlns:p14="http://schemas.microsoft.com/office/powerpoint/2010/main" val="3332974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14</a:t>
            </a:fld>
            <a:endParaRPr lang="en-US"/>
          </a:p>
        </p:txBody>
      </p:sp>
    </p:spTree>
    <p:extLst>
      <p:ext uri="{BB962C8B-B14F-4D97-AF65-F5344CB8AC3E}">
        <p14:creationId xmlns:p14="http://schemas.microsoft.com/office/powerpoint/2010/main" val="114049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15</a:t>
            </a:fld>
            <a:endParaRPr lang="en-US"/>
          </a:p>
        </p:txBody>
      </p:sp>
    </p:spTree>
    <p:extLst>
      <p:ext uri="{BB962C8B-B14F-4D97-AF65-F5344CB8AC3E}">
        <p14:creationId xmlns:p14="http://schemas.microsoft.com/office/powerpoint/2010/main" val="1875882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16</a:t>
            </a:fld>
            <a:endParaRPr lang="en-US"/>
          </a:p>
        </p:txBody>
      </p:sp>
    </p:spTree>
    <p:extLst>
      <p:ext uri="{BB962C8B-B14F-4D97-AF65-F5344CB8AC3E}">
        <p14:creationId xmlns:p14="http://schemas.microsoft.com/office/powerpoint/2010/main" val="4213524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17</a:t>
            </a:fld>
            <a:endParaRPr lang="en-US"/>
          </a:p>
        </p:txBody>
      </p:sp>
    </p:spTree>
    <p:extLst>
      <p:ext uri="{BB962C8B-B14F-4D97-AF65-F5344CB8AC3E}">
        <p14:creationId xmlns:p14="http://schemas.microsoft.com/office/powerpoint/2010/main" val="2106709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18</a:t>
            </a:fld>
            <a:endParaRPr lang="en-US"/>
          </a:p>
        </p:txBody>
      </p:sp>
    </p:spTree>
    <p:extLst>
      <p:ext uri="{BB962C8B-B14F-4D97-AF65-F5344CB8AC3E}">
        <p14:creationId xmlns:p14="http://schemas.microsoft.com/office/powerpoint/2010/main" val="3436033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19</a:t>
            </a:fld>
            <a:endParaRPr lang="en-US"/>
          </a:p>
        </p:txBody>
      </p:sp>
    </p:spTree>
    <p:extLst>
      <p:ext uri="{BB962C8B-B14F-4D97-AF65-F5344CB8AC3E}">
        <p14:creationId xmlns:p14="http://schemas.microsoft.com/office/powerpoint/2010/main" val="101796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t>
            </a:r>
          </a:p>
        </p:txBody>
      </p:sp>
      <p:sp>
        <p:nvSpPr>
          <p:cNvPr id="4" name="Slide Number Placeholder 3"/>
          <p:cNvSpPr>
            <a:spLocks noGrp="1"/>
          </p:cNvSpPr>
          <p:nvPr>
            <p:ph type="sldNum" sz="quarter" idx="10"/>
          </p:nvPr>
        </p:nvSpPr>
        <p:spPr/>
        <p:txBody>
          <a:bodyPr/>
          <a:lstStyle/>
          <a:p>
            <a:fld id="{55E6E7C7-C24E-4FE1-830E-A5A2B21F5256}" type="slidenum">
              <a:rPr lang="en-US" smtClean="0"/>
              <a:t>2</a:t>
            </a:fld>
            <a:endParaRPr lang="en-US"/>
          </a:p>
        </p:txBody>
      </p:sp>
    </p:spTree>
    <p:extLst>
      <p:ext uri="{BB962C8B-B14F-4D97-AF65-F5344CB8AC3E}">
        <p14:creationId xmlns:p14="http://schemas.microsoft.com/office/powerpoint/2010/main" val="2840344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20</a:t>
            </a:fld>
            <a:endParaRPr lang="en-US"/>
          </a:p>
        </p:txBody>
      </p:sp>
    </p:spTree>
    <p:extLst>
      <p:ext uri="{BB962C8B-B14F-4D97-AF65-F5344CB8AC3E}">
        <p14:creationId xmlns:p14="http://schemas.microsoft.com/office/powerpoint/2010/main" val="42353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21</a:t>
            </a:fld>
            <a:endParaRPr lang="en-US"/>
          </a:p>
        </p:txBody>
      </p:sp>
    </p:spTree>
    <p:extLst>
      <p:ext uri="{BB962C8B-B14F-4D97-AF65-F5344CB8AC3E}">
        <p14:creationId xmlns:p14="http://schemas.microsoft.com/office/powerpoint/2010/main" val="3857341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22</a:t>
            </a:fld>
            <a:endParaRPr lang="en-US"/>
          </a:p>
        </p:txBody>
      </p:sp>
    </p:spTree>
    <p:extLst>
      <p:ext uri="{BB962C8B-B14F-4D97-AF65-F5344CB8AC3E}">
        <p14:creationId xmlns:p14="http://schemas.microsoft.com/office/powerpoint/2010/main" val="3061864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23</a:t>
            </a:fld>
            <a:endParaRPr lang="en-US"/>
          </a:p>
        </p:txBody>
      </p:sp>
    </p:spTree>
    <p:extLst>
      <p:ext uri="{BB962C8B-B14F-4D97-AF65-F5344CB8AC3E}">
        <p14:creationId xmlns:p14="http://schemas.microsoft.com/office/powerpoint/2010/main" val="112270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24</a:t>
            </a:fld>
            <a:endParaRPr lang="en-US"/>
          </a:p>
        </p:txBody>
      </p:sp>
    </p:spTree>
    <p:extLst>
      <p:ext uri="{BB962C8B-B14F-4D97-AF65-F5344CB8AC3E}">
        <p14:creationId xmlns:p14="http://schemas.microsoft.com/office/powerpoint/2010/main" val="848416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6E7C7-C24E-4FE1-830E-A5A2B21F5256}" type="slidenum">
              <a:rPr lang="en-US" smtClean="0"/>
              <a:t>25</a:t>
            </a:fld>
            <a:endParaRPr lang="en-US"/>
          </a:p>
        </p:txBody>
      </p:sp>
    </p:spTree>
    <p:extLst>
      <p:ext uri="{BB962C8B-B14F-4D97-AF65-F5344CB8AC3E}">
        <p14:creationId xmlns:p14="http://schemas.microsoft.com/office/powerpoint/2010/main" val="3430703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26</a:t>
            </a:fld>
            <a:endParaRPr lang="en-US"/>
          </a:p>
        </p:txBody>
      </p:sp>
    </p:spTree>
    <p:extLst>
      <p:ext uri="{BB962C8B-B14F-4D97-AF65-F5344CB8AC3E}">
        <p14:creationId xmlns:p14="http://schemas.microsoft.com/office/powerpoint/2010/main" val="1222095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Ellen picks up from here</a:t>
            </a:r>
          </a:p>
        </p:txBody>
      </p:sp>
      <p:sp>
        <p:nvSpPr>
          <p:cNvPr id="4" name="Slide Number Placeholder 3"/>
          <p:cNvSpPr>
            <a:spLocks noGrp="1"/>
          </p:cNvSpPr>
          <p:nvPr>
            <p:ph type="sldNum" sz="quarter" idx="5"/>
          </p:nvPr>
        </p:nvSpPr>
        <p:spPr/>
        <p:txBody>
          <a:bodyPr/>
          <a:lstStyle/>
          <a:p>
            <a:fld id="{55E6E7C7-C24E-4FE1-830E-A5A2B21F5256}" type="slidenum">
              <a:rPr lang="en-US" smtClean="0"/>
              <a:t>27</a:t>
            </a:fld>
            <a:endParaRPr lang="en-US"/>
          </a:p>
        </p:txBody>
      </p:sp>
    </p:spTree>
    <p:extLst>
      <p:ext uri="{BB962C8B-B14F-4D97-AF65-F5344CB8AC3E}">
        <p14:creationId xmlns:p14="http://schemas.microsoft.com/office/powerpoint/2010/main" val="3824876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28</a:t>
            </a:fld>
            <a:endParaRPr lang="en-US"/>
          </a:p>
        </p:txBody>
      </p:sp>
    </p:spTree>
    <p:extLst>
      <p:ext uri="{BB962C8B-B14F-4D97-AF65-F5344CB8AC3E}">
        <p14:creationId xmlns:p14="http://schemas.microsoft.com/office/powerpoint/2010/main" val="754925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241FC273-C9F9-4930-9EAE-13AEFB2E3F38}" type="slidenum">
              <a:rPr lang="en-US"/>
              <a:pPr/>
              <a:t>29</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ea typeface="ＭＳ Ｐゴシック" charset="-128"/>
            </a:endParaRPr>
          </a:p>
        </p:txBody>
      </p:sp>
    </p:spTree>
    <p:extLst>
      <p:ext uri="{BB962C8B-B14F-4D97-AF65-F5344CB8AC3E}">
        <p14:creationId xmlns:p14="http://schemas.microsoft.com/office/powerpoint/2010/main" val="3879188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fld id="{55E6E7C7-C24E-4FE1-830E-A5A2B21F5256}" type="slidenum">
              <a:rPr lang="en-US" smtClean="0"/>
              <a:t>3</a:t>
            </a:fld>
            <a:endParaRPr lang="en-US"/>
          </a:p>
        </p:txBody>
      </p:sp>
    </p:spTree>
    <p:extLst>
      <p:ext uri="{BB962C8B-B14F-4D97-AF65-F5344CB8AC3E}">
        <p14:creationId xmlns:p14="http://schemas.microsoft.com/office/powerpoint/2010/main" val="2666776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498897"/>
          </a:xfrm>
        </p:spPr>
        <p:txBody>
          <a:bodyPr/>
          <a:lstStyle/>
          <a:p>
            <a:endParaRPr lang="en-US" sz="1600" dirty="0"/>
          </a:p>
        </p:txBody>
      </p:sp>
      <p:sp>
        <p:nvSpPr>
          <p:cNvPr id="4" name="Slide Number Placeholder 3"/>
          <p:cNvSpPr>
            <a:spLocks noGrp="1"/>
          </p:cNvSpPr>
          <p:nvPr>
            <p:ph type="sldNum" sz="quarter" idx="10"/>
          </p:nvPr>
        </p:nvSpPr>
        <p:spPr/>
        <p:txBody>
          <a:bodyPr/>
          <a:lstStyle/>
          <a:p>
            <a:fld id="{55E6E7C7-C24E-4FE1-830E-A5A2B21F5256}" type="slidenum">
              <a:rPr lang="en-US" smtClean="0"/>
              <a:t>30</a:t>
            </a:fld>
            <a:endParaRPr lang="en-US"/>
          </a:p>
        </p:txBody>
      </p:sp>
    </p:spTree>
    <p:extLst>
      <p:ext uri="{BB962C8B-B14F-4D97-AF65-F5344CB8AC3E}">
        <p14:creationId xmlns:p14="http://schemas.microsoft.com/office/powerpoint/2010/main" val="4222266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31</a:t>
            </a:fld>
            <a:endParaRPr lang="en-US"/>
          </a:p>
        </p:txBody>
      </p:sp>
    </p:spTree>
    <p:extLst>
      <p:ext uri="{BB962C8B-B14F-4D97-AF65-F5344CB8AC3E}">
        <p14:creationId xmlns:p14="http://schemas.microsoft.com/office/powerpoint/2010/main" val="2458761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32</a:t>
            </a:fld>
            <a:endParaRPr lang="en-US"/>
          </a:p>
        </p:txBody>
      </p:sp>
    </p:spTree>
    <p:extLst>
      <p:ext uri="{BB962C8B-B14F-4D97-AF65-F5344CB8AC3E}">
        <p14:creationId xmlns:p14="http://schemas.microsoft.com/office/powerpoint/2010/main" val="707217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p:txBody>
      </p:sp>
      <p:sp>
        <p:nvSpPr>
          <p:cNvPr id="4" name="Slide Number Placeholder 3"/>
          <p:cNvSpPr>
            <a:spLocks noGrp="1"/>
          </p:cNvSpPr>
          <p:nvPr>
            <p:ph type="sldNum" sz="quarter" idx="10"/>
          </p:nvPr>
        </p:nvSpPr>
        <p:spPr/>
        <p:txBody>
          <a:bodyPr/>
          <a:lstStyle/>
          <a:p>
            <a:fld id="{55E6E7C7-C24E-4FE1-830E-A5A2B21F5256}" type="slidenum">
              <a:rPr lang="en-US" smtClean="0"/>
              <a:t>33</a:t>
            </a:fld>
            <a:endParaRPr lang="en-US"/>
          </a:p>
        </p:txBody>
      </p:sp>
    </p:spTree>
    <p:extLst>
      <p:ext uri="{BB962C8B-B14F-4D97-AF65-F5344CB8AC3E}">
        <p14:creationId xmlns:p14="http://schemas.microsoft.com/office/powerpoint/2010/main" val="340824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4</a:t>
            </a:fld>
            <a:endParaRPr lang="en-US"/>
          </a:p>
        </p:txBody>
      </p:sp>
    </p:spTree>
    <p:extLst>
      <p:ext uri="{BB962C8B-B14F-4D97-AF65-F5344CB8AC3E}">
        <p14:creationId xmlns:p14="http://schemas.microsoft.com/office/powerpoint/2010/main" val="7073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6E7C7-C24E-4FE1-830E-A5A2B21F5256}" type="slidenum">
              <a:rPr lang="en-US" smtClean="0"/>
              <a:t>5</a:t>
            </a:fld>
            <a:endParaRPr lang="en-US"/>
          </a:p>
        </p:txBody>
      </p:sp>
    </p:spTree>
    <p:extLst>
      <p:ext uri="{BB962C8B-B14F-4D97-AF65-F5344CB8AC3E}">
        <p14:creationId xmlns:p14="http://schemas.microsoft.com/office/powerpoint/2010/main" val="151675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fld id="{55E6E7C7-C24E-4FE1-830E-A5A2B21F5256}" type="slidenum">
              <a:rPr lang="en-US" smtClean="0"/>
              <a:t>6</a:t>
            </a:fld>
            <a:endParaRPr lang="en-US"/>
          </a:p>
        </p:txBody>
      </p:sp>
    </p:spTree>
    <p:extLst>
      <p:ext uri="{BB962C8B-B14F-4D97-AF65-F5344CB8AC3E}">
        <p14:creationId xmlns:p14="http://schemas.microsoft.com/office/powerpoint/2010/main" val="3379056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a:p>
            <a:endParaRPr lang="en-US" sz="1500" dirty="0"/>
          </a:p>
        </p:txBody>
      </p:sp>
      <p:sp>
        <p:nvSpPr>
          <p:cNvPr id="4" name="Slide Number Placeholder 3"/>
          <p:cNvSpPr>
            <a:spLocks noGrp="1"/>
          </p:cNvSpPr>
          <p:nvPr>
            <p:ph type="sldNum" sz="quarter" idx="10"/>
          </p:nvPr>
        </p:nvSpPr>
        <p:spPr/>
        <p:txBody>
          <a:bodyPr/>
          <a:lstStyle/>
          <a:p>
            <a:fld id="{55E6E7C7-C24E-4FE1-830E-A5A2B21F5256}" type="slidenum">
              <a:rPr lang="en-US" smtClean="0"/>
              <a:t>7</a:t>
            </a:fld>
            <a:endParaRPr lang="en-US"/>
          </a:p>
        </p:txBody>
      </p:sp>
    </p:spTree>
    <p:extLst>
      <p:ext uri="{BB962C8B-B14F-4D97-AF65-F5344CB8AC3E}">
        <p14:creationId xmlns:p14="http://schemas.microsoft.com/office/powerpoint/2010/main" val="121675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r>
              <a:rPr lang="en-US" sz="1600" b="1" dirty="0"/>
              <a:t>Introduction</a:t>
            </a:r>
            <a:r>
              <a:rPr lang="en-US" sz="1600" b="1" baseline="0" dirty="0"/>
              <a:t> of presenter(s)</a:t>
            </a:r>
          </a:p>
          <a:p>
            <a:endParaRPr lang="en-US" sz="1600" b="1" baseline="0" dirty="0"/>
          </a:p>
          <a:p>
            <a:r>
              <a:rPr lang="en-US" sz="900" kern="1200" dirty="0">
                <a:solidFill>
                  <a:schemeClr val="tx1"/>
                </a:solidFill>
                <a:effectLst/>
                <a:latin typeface="+mn-lt"/>
                <a:ea typeface="+mn-ea"/>
                <a:cs typeface="+mn-cs"/>
              </a:rPr>
              <a:t>Lindsey Stang's focus on the intersection of healthcare environments and technology has yielded many unique design solutions. With experience in all phases of design from programming to occupancy, Lindsey is highly skilled in medical planning and healthcare design. Her portfolio includes both renovation and new construction projects which draw from her diverse skills in architectural design, medical space planning, building information model coordination, and interior design</a:t>
            </a:r>
            <a:r>
              <a:rPr lang="en-US" sz="1600" dirty="0">
                <a:effectLst/>
              </a:rPr>
              <a:t> </a:t>
            </a:r>
          </a:p>
          <a:p>
            <a:endParaRPr lang="en-US" sz="1600" b="1" dirty="0">
              <a:effectLst/>
            </a:endParaRPr>
          </a:p>
          <a:p>
            <a:r>
              <a:rPr lang="en-US" sz="900" kern="1200" dirty="0">
                <a:solidFill>
                  <a:schemeClr val="tx1"/>
                </a:solidFill>
                <a:effectLst/>
                <a:latin typeface="+mn-lt"/>
                <a:ea typeface="+mn-ea"/>
                <a:cs typeface="+mn-cs"/>
              </a:rPr>
              <a:t>Ellen brings more than 25 years of experience in architecture, research and business. A registered architect and member of the American Institute of Architects, she has been influential in many research efforts ranging from guiding individual Pebble Project Partners to supporting grant-funded initiatives such as programs with the Agency for Healthcare Research and Quality (AHRQ), the Kresge Foundation, and the California Health Care Foundation (CHCF). She is a nationally and internationally recognized writer and speaker on EBD, patient safety, and development of the business case.</a:t>
            </a:r>
            <a:r>
              <a:rPr lang="en-US" sz="1600" dirty="0">
                <a:effectLst/>
              </a:rPr>
              <a:t> </a:t>
            </a:r>
          </a:p>
          <a:p>
            <a:endParaRPr lang="en-US" sz="1600" b="1" dirty="0">
              <a:effectLs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Today, addressing </a:t>
            </a:r>
            <a:r>
              <a:rPr lang="en-US" sz="1600" b="1" i="0" baseline="0" dirty="0"/>
              <a:t>“Better than Google” </a:t>
            </a:r>
            <a:r>
              <a:rPr lang="en-US" sz="1600" b="1" dirty="0"/>
              <a:t>What’s out there and how to find it</a:t>
            </a:r>
            <a:r>
              <a:rPr lang="en-US" sz="1600" dirty="0"/>
              <a:t>  it is my pleasure to give you Lindsey Stang. . . LINDSEY!</a:t>
            </a:r>
          </a:p>
          <a:p>
            <a:endParaRPr lang="en-US" sz="1600" b="1" dirty="0"/>
          </a:p>
          <a:p>
            <a:endParaRPr lang="en-US" sz="1600" dirty="0"/>
          </a:p>
          <a:p>
            <a:r>
              <a:rPr lang="en-US" sz="1600" dirty="0"/>
              <a:t>[</a:t>
            </a:r>
            <a:r>
              <a:rPr lang="en-US" sz="1600" b="1" dirty="0"/>
              <a:t>Auto advance </a:t>
            </a:r>
            <a:r>
              <a:rPr lang="en-US" sz="1600" dirty="0"/>
              <a:t>in </a:t>
            </a:r>
            <a:r>
              <a:rPr lang="en-US" sz="1600" b="1" dirty="0"/>
              <a:t>60</a:t>
            </a:r>
            <a:r>
              <a:rPr lang="en-US" sz="1600" dirty="0"/>
              <a:t> seconds]</a:t>
            </a:r>
          </a:p>
          <a:p>
            <a:endParaRPr lang="en-US" sz="1500" dirty="0"/>
          </a:p>
          <a:p>
            <a:endParaRPr lang="en-US" sz="1500" dirty="0"/>
          </a:p>
        </p:txBody>
      </p:sp>
      <p:sp>
        <p:nvSpPr>
          <p:cNvPr id="4" name="Slide Number Placeholder 3"/>
          <p:cNvSpPr>
            <a:spLocks noGrp="1"/>
          </p:cNvSpPr>
          <p:nvPr>
            <p:ph type="sldNum" sz="quarter" idx="10"/>
          </p:nvPr>
        </p:nvSpPr>
        <p:spPr/>
        <p:txBody>
          <a:bodyPr/>
          <a:lstStyle/>
          <a:p>
            <a:fld id="{55E6E7C7-C24E-4FE1-830E-A5A2B21F5256}" type="slidenum">
              <a:rPr lang="en-US" smtClean="0"/>
              <a:t>8</a:t>
            </a:fld>
            <a:endParaRPr lang="en-US"/>
          </a:p>
        </p:txBody>
      </p:sp>
    </p:spTree>
    <p:extLst>
      <p:ext uri="{BB962C8B-B14F-4D97-AF65-F5344CB8AC3E}">
        <p14:creationId xmlns:p14="http://schemas.microsoft.com/office/powerpoint/2010/main" val="1271182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241FC273-C9F9-4930-9EAE-13AEFB2E3F38}" type="slidenum">
              <a:rPr lang="en-US"/>
              <a:pPr/>
              <a:t>9</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dirty="0">
              <a:ea typeface="ＭＳ Ｐゴシック" charset="-128"/>
            </a:endParaRPr>
          </a:p>
        </p:txBody>
      </p:sp>
    </p:spTree>
    <p:extLst>
      <p:ext uri="{BB962C8B-B14F-4D97-AF65-F5344CB8AC3E}">
        <p14:creationId xmlns:p14="http://schemas.microsoft.com/office/powerpoint/2010/main" val="161893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lvl1pPr algn="r">
              <a:defRPr/>
            </a:lvl1pPr>
          </a:lstStyle>
          <a:p>
            <a:fld id="{32BE35EE-24B3-481F-ACE3-087B8D4932BC}" type="slidenum">
              <a:rPr lang="en-US" smtClean="0"/>
              <a:pPr/>
              <a:t>‹#›</a:t>
            </a:fld>
            <a:endParaRPr lang="en-US"/>
          </a:p>
        </p:txBody>
      </p:sp>
    </p:spTree>
    <p:extLst>
      <p:ext uri="{BB962C8B-B14F-4D97-AF65-F5344CB8AC3E}">
        <p14:creationId xmlns:p14="http://schemas.microsoft.com/office/powerpoint/2010/main" val="323378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lIns="68580" tIns="34290" rIns="68580" bIns="34290"/>
          <a:lstStyle/>
          <a:p>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lIns="68580" tIns="34290" rIns="68580" bIns="34290"/>
          <a:lstStyle/>
          <a:p>
            <a:fld id="{32BE35EE-24B3-481F-ACE3-087B8D4932BC}" type="slidenum">
              <a:rPr lang="en-US" smtClean="0"/>
              <a:t>‹#›</a:t>
            </a:fld>
            <a:endParaRPr lang="en-US"/>
          </a:p>
        </p:txBody>
      </p:sp>
    </p:spTree>
    <p:extLst>
      <p:ext uri="{BB962C8B-B14F-4D97-AF65-F5344CB8AC3E}">
        <p14:creationId xmlns:p14="http://schemas.microsoft.com/office/powerpoint/2010/main" val="319473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lIns="68580" tIns="34290" rIns="68580" bIns="34290"/>
          <a:lstStyle/>
          <a:p>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lIns="68580" tIns="34290" rIns="68580" bIns="34290"/>
          <a:lstStyle/>
          <a:p>
            <a:fld id="{32BE35EE-24B3-481F-ACE3-087B8D4932BC}" type="slidenum">
              <a:rPr lang="en-US" smtClean="0"/>
              <a:t>‹#›</a:t>
            </a:fld>
            <a:endParaRPr lang="en-US"/>
          </a:p>
        </p:txBody>
      </p:sp>
    </p:spTree>
    <p:extLst>
      <p:ext uri="{BB962C8B-B14F-4D97-AF65-F5344CB8AC3E}">
        <p14:creationId xmlns:p14="http://schemas.microsoft.com/office/powerpoint/2010/main" val="432508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32BE35EE-24B3-481F-ACE3-087B8D4932BC}" type="slidenum">
              <a:rPr lang="en-US" smtClean="0"/>
              <a:t>‹#›</a:t>
            </a:fld>
            <a:endParaRPr lang="en-US"/>
          </a:p>
        </p:txBody>
      </p:sp>
    </p:spTree>
    <p:extLst>
      <p:ext uri="{BB962C8B-B14F-4D97-AF65-F5344CB8AC3E}">
        <p14:creationId xmlns:p14="http://schemas.microsoft.com/office/powerpoint/2010/main" val="2255516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32BE35EE-24B3-481F-ACE3-087B8D4932BC}" type="slidenum">
              <a:rPr lang="en-US" smtClean="0"/>
              <a:t>‹#›</a:t>
            </a:fld>
            <a:endParaRPr lang="en-US"/>
          </a:p>
        </p:txBody>
      </p:sp>
    </p:spTree>
    <p:extLst>
      <p:ext uri="{BB962C8B-B14F-4D97-AF65-F5344CB8AC3E}">
        <p14:creationId xmlns:p14="http://schemas.microsoft.com/office/powerpoint/2010/main" val="155393229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2235083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643269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814633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635800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1988049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1669448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20241"/>
            <a:ext cx="7886700" cy="994172"/>
          </a:xfrm>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600"/>
              </a:spcAft>
              <a:defRPr sz="2000">
                <a:latin typeface="Arial" panose="020B0604020202020204" pitchFamily="34" charset="0"/>
                <a:cs typeface="Arial" panose="020B0604020202020204" pitchFamily="34" charset="0"/>
              </a:defRPr>
            </a:lvl1pPr>
            <a:lvl2pPr>
              <a:lnSpc>
                <a:spcPct val="100000"/>
              </a:lnSpc>
              <a:spcBef>
                <a:spcPts val="0"/>
              </a:spcBef>
              <a:spcAft>
                <a:spcPts val="600"/>
              </a:spcAft>
              <a:defRPr>
                <a:latin typeface="Arial" panose="020B0604020202020204" pitchFamily="34" charset="0"/>
                <a:cs typeface="Arial" panose="020B0604020202020204" pitchFamily="34" charset="0"/>
              </a:defRPr>
            </a:lvl2pPr>
            <a:lvl3pPr>
              <a:lnSpc>
                <a:spcPct val="100000"/>
              </a:lnSpc>
              <a:spcBef>
                <a:spcPts val="0"/>
              </a:spcBef>
              <a:spcAft>
                <a:spcPts val="600"/>
              </a:spcAft>
              <a:defRPr>
                <a:latin typeface="Arial" panose="020B0604020202020204" pitchFamily="34" charset="0"/>
                <a:cs typeface="Arial" panose="020B0604020202020204" pitchFamily="34" charset="0"/>
              </a:defRPr>
            </a:lvl3pPr>
            <a:lvl4pPr>
              <a:lnSpc>
                <a:spcPct val="100000"/>
              </a:lnSpc>
              <a:spcBef>
                <a:spcPts val="0"/>
              </a:spcBef>
              <a:spcAft>
                <a:spcPts val="600"/>
              </a:spcAft>
              <a:defRPr>
                <a:latin typeface="Arial" panose="020B0604020202020204" pitchFamily="34" charset="0"/>
                <a:cs typeface="Arial" panose="020B0604020202020204" pitchFamily="34" charset="0"/>
              </a:defRPr>
            </a:lvl4pPr>
            <a:lvl5pPr>
              <a:lnSpc>
                <a:spcPct val="100000"/>
              </a:lnSpc>
              <a:spcBef>
                <a:spcPts val="0"/>
              </a:spcBef>
              <a:spcAft>
                <a:spcPts val="60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6479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3004400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2181093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3175527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1617380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D44C3-22CE-48BF-B187-FD09EB0CB3F7}" type="slidenum">
              <a:rPr lang="en-US" smtClean="0"/>
              <a:t>‹#›</a:t>
            </a:fld>
            <a:endParaRPr lang="en-US"/>
          </a:p>
        </p:txBody>
      </p:sp>
    </p:spTree>
    <p:extLst>
      <p:ext uri="{BB962C8B-B14F-4D97-AF65-F5344CB8AC3E}">
        <p14:creationId xmlns:p14="http://schemas.microsoft.com/office/powerpoint/2010/main" val="499350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1875704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513655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899935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2086829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5566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32937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1803461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200549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3982707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2223873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2286158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6F320-00D4-4670-AED2-7A876423CBE5}" type="slidenum">
              <a:rPr lang="en-US" smtClean="0"/>
              <a:t>‹#›</a:t>
            </a:fld>
            <a:endParaRPr lang="en-US"/>
          </a:p>
        </p:txBody>
      </p:sp>
    </p:spTree>
    <p:extLst>
      <p:ext uri="{BB962C8B-B14F-4D97-AF65-F5344CB8AC3E}">
        <p14:creationId xmlns:p14="http://schemas.microsoft.com/office/powerpoint/2010/main" val="240498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0607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182404"/>
            <a:ext cx="7886700" cy="994172"/>
          </a:xfr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266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9649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lIns="68580" tIns="34290" rIns="68580" bIns="34290"/>
          <a:lstStyle/>
          <a:p>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lIns="68580" tIns="34290" rIns="68580" bIns="34290"/>
          <a:lstStyle/>
          <a:p>
            <a:fld id="{32BE35EE-24B3-481F-ACE3-087B8D4932BC}" type="slidenum">
              <a:rPr lang="en-US" smtClean="0"/>
              <a:t>‹#›</a:t>
            </a:fld>
            <a:endParaRPr lang="en-US"/>
          </a:p>
        </p:txBody>
      </p:sp>
    </p:spTree>
    <p:extLst>
      <p:ext uri="{BB962C8B-B14F-4D97-AF65-F5344CB8AC3E}">
        <p14:creationId xmlns:p14="http://schemas.microsoft.com/office/powerpoint/2010/main" val="147681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lIns="68580" tIns="34290" rIns="68580" bIns="34290"/>
          <a:lstStyle/>
          <a:p>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4" name="Slide Number Placeholder 3"/>
          <p:cNvSpPr>
            <a:spLocks noGrp="1"/>
          </p:cNvSpPr>
          <p:nvPr>
            <p:ph type="sldNum" sz="quarter" idx="12"/>
          </p:nvPr>
        </p:nvSpPr>
        <p:spPr>
          <a:xfrm>
            <a:off x="6848935" y="4767263"/>
            <a:ext cx="2057400" cy="273844"/>
          </a:xfrm>
          <a:prstGeom prst="rect">
            <a:avLst/>
          </a:prstGeom>
        </p:spPr>
        <p:txBody>
          <a:bodyPr lIns="68580" tIns="34290" rIns="68580" bIns="34290"/>
          <a:lstStyle>
            <a:lvl1pPr algn="r">
              <a:defRPr/>
            </a:lvl1pPr>
          </a:lstStyle>
          <a:p>
            <a:fld id="{32BE35EE-24B3-481F-ACE3-087B8D4932BC}" type="slidenum">
              <a:rPr lang="en-US" smtClean="0"/>
              <a:pPr/>
              <a:t>‹#›</a:t>
            </a:fld>
            <a:endParaRPr lang="en-US"/>
          </a:p>
        </p:txBody>
      </p:sp>
    </p:spTree>
    <p:extLst>
      <p:ext uri="{BB962C8B-B14F-4D97-AF65-F5344CB8AC3E}">
        <p14:creationId xmlns:p14="http://schemas.microsoft.com/office/powerpoint/2010/main" val="176426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lIns="68580" tIns="34290" rIns="68580" bIns="34290"/>
          <a:lstStyle/>
          <a:p>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4" name="Slide Number Placeholder 3"/>
          <p:cNvSpPr>
            <a:spLocks noGrp="1"/>
          </p:cNvSpPr>
          <p:nvPr>
            <p:ph type="sldNum" sz="quarter" idx="12"/>
          </p:nvPr>
        </p:nvSpPr>
        <p:spPr>
          <a:xfrm>
            <a:off x="6848935" y="4767263"/>
            <a:ext cx="2057400" cy="273844"/>
          </a:xfrm>
          <a:prstGeom prst="rect">
            <a:avLst/>
          </a:prstGeom>
        </p:spPr>
        <p:txBody>
          <a:bodyPr lIns="68580" tIns="34290" rIns="68580" bIns="34290"/>
          <a:lstStyle>
            <a:lvl1pPr algn="r">
              <a:defRPr/>
            </a:lvl1pPr>
          </a:lstStyle>
          <a:p>
            <a:fld id="{32BE35EE-24B3-481F-ACE3-087B8D4932BC}" type="slidenum">
              <a:rPr lang="en-US" smtClean="0"/>
              <a:pPr/>
              <a:t>‹#›</a:t>
            </a:fld>
            <a:endParaRPr lang="en-US"/>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825910"/>
          </a:xfrm>
          <a:prstGeom prst="rect">
            <a:avLst/>
          </a:prstGeom>
        </p:spPr>
      </p:pic>
    </p:spTree>
    <p:extLst>
      <p:ext uri="{BB962C8B-B14F-4D97-AF65-F5344CB8AC3E}">
        <p14:creationId xmlns:p14="http://schemas.microsoft.com/office/powerpoint/2010/main" val="22475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62152"/>
            <a:ext cx="7886700" cy="577486"/>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7946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4" r:id="rId4"/>
    <p:sldLayoutId id="2147483652" r:id="rId5"/>
    <p:sldLayoutId id="2147483653" r:id="rId6"/>
    <p:sldLayoutId id="2147483654" r:id="rId7"/>
    <p:sldLayoutId id="2147483655" r:id="rId8"/>
    <p:sldLayoutId id="2147483685" r:id="rId9"/>
    <p:sldLayoutId id="2147483656" r:id="rId10"/>
    <p:sldLayoutId id="2147483657" r:id="rId11"/>
    <p:sldLayoutId id="2147483658" r:id="rId12"/>
    <p:sldLayoutId id="2147483659" r:id="rId13"/>
  </p:sldLayoutIdLst>
  <p:hf hdr="0" ftr="0" dt="0"/>
  <p:txStyles>
    <p:titleStyle>
      <a:lvl1pPr algn="l" defTabSz="6858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C71D44C3-22CE-48BF-B187-FD09EB0CB3F7}" type="slidenum">
              <a:rPr lang="en-US" smtClean="0"/>
              <a:t>‹#›</a:t>
            </a:fld>
            <a:endParaRPr lang="en-US"/>
          </a:p>
        </p:txBody>
      </p:sp>
    </p:spTree>
    <p:extLst>
      <p:ext uri="{BB962C8B-B14F-4D97-AF65-F5344CB8AC3E}">
        <p14:creationId xmlns:p14="http://schemas.microsoft.com/office/powerpoint/2010/main" val="2056603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9516F320-00D4-4670-AED2-7A876423CBE5}" type="slidenum">
              <a:rPr lang="en-US" smtClean="0"/>
              <a:t>‹#›</a:t>
            </a:fld>
            <a:endParaRPr lang="en-US"/>
          </a:p>
        </p:txBody>
      </p:sp>
    </p:spTree>
    <p:extLst>
      <p:ext uri="{BB962C8B-B14F-4D97-AF65-F5344CB8AC3E}">
        <p14:creationId xmlns:p14="http://schemas.microsoft.com/office/powerpoint/2010/main" val="490240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locatible.com/blog/medical/nurses-time-searching-for-equipment/?doing_wp_cr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s://www.techzone360.com/topics/techzone/articles/2013/11/05/359192-searchyourcloud-survey-it-takes-up-8-attempts-find.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knowledgecommunities@aia.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hyperlink" Target="http://www.aia.org/aah"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20;p30"/>
          <p:cNvSpPr txBox="1"/>
          <p:nvPr/>
        </p:nvSpPr>
        <p:spPr>
          <a:xfrm>
            <a:off x="398733" y="1605224"/>
            <a:ext cx="7788534" cy="297089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2682"/>
              <a:buFont typeface="Arial"/>
              <a:buNone/>
            </a:pPr>
            <a:r>
              <a:rPr lang="en-US" sz="2800" b="1" dirty="0">
                <a:solidFill>
                  <a:schemeClr val="dk1"/>
                </a:solidFill>
                <a:latin typeface="Arial" panose="020B0604020202020204" pitchFamily="34" charset="0"/>
                <a:cs typeface="Arial" panose="020B0604020202020204" pitchFamily="34" charset="0"/>
                <a:sym typeface="Arial"/>
              </a:rPr>
              <a:t> Better than Google</a:t>
            </a:r>
            <a:endParaRPr sz="2800" dirty="0">
              <a:latin typeface="Arial" panose="020B0604020202020204" pitchFamily="34" charset="0"/>
              <a:cs typeface="Arial" panose="020B0604020202020204" pitchFamily="34" charset="0"/>
            </a:endParaRPr>
          </a:p>
          <a:p>
            <a:pPr lvl="0">
              <a:lnSpc>
                <a:spcPct val="80000"/>
              </a:lnSpc>
              <a:buClr>
                <a:srgbClr val="000000"/>
              </a:buClr>
              <a:buSzPts val="2682"/>
            </a:pPr>
            <a:r>
              <a:rPr lang="en-US" sz="3600" b="1" dirty="0">
                <a:solidFill>
                  <a:schemeClr val="dk1"/>
                </a:solidFill>
                <a:latin typeface="Arial" panose="020B0604020202020204" pitchFamily="34" charset="0"/>
                <a:cs typeface="Arial" panose="020B0604020202020204" pitchFamily="34" charset="0"/>
                <a:sym typeface="Arial"/>
              </a:rPr>
              <a:t> </a:t>
            </a:r>
            <a:r>
              <a:rPr lang="en-US" sz="2400" b="1" dirty="0"/>
              <a:t>What’s out there and how to find it</a:t>
            </a:r>
            <a:r>
              <a:rPr lang="en-US" sz="2400" dirty="0"/>
              <a:t> </a:t>
            </a:r>
            <a:endParaRPr lang="en-US" sz="2400" dirty="0">
              <a:cs typeface="Arial" panose="020B0604020202020204" pitchFamily="34" charset="0"/>
            </a:endParaRPr>
          </a:p>
          <a:p>
            <a:pPr marL="0" marR="0" lvl="0" indent="0" algn="l" rtl="0">
              <a:lnSpc>
                <a:spcPct val="80000"/>
              </a:lnSpc>
              <a:spcBef>
                <a:spcPts val="1200"/>
              </a:spcBef>
              <a:spcAft>
                <a:spcPts val="0"/>
              </a:spcAft>
              <a:buClr>
                <a:srgbClr val="000000"/>
              </a:buClr>
              <a:buSzPts val="1572"/>
              <a:buFont typeface="Arial"/>
              <a:buNone/>
            </a:pPr>
            <a:endParaRPr sz="1572" b="0" i="0" u="none" strike="noStrike" cap="none" dirty="0">
              <a:solidFill>
                <a:srgbClr val="0065B0"/>
              </a:solidFill>
              <a:latin typeface="Arial"/>
              <a:ea typeface="Arial"/>
              <a:cs typeface="Arial"/>
              <a:sym typeface="Arial"/>
            </a:endParaRPr>
          </a:p>
          <a:p>
            <a:pPr marL="0" marR="0" lvl="0" indent="0" algn="l" rtl="0">
              <a:spcAft>
                <a:spcPts val="0"/>
              </a:spcAft>
              <a:buClr>
                <a:srgbClr val="000000"/>
              </a:buClr>
              <a:buSzPts val="2127"/>
              <a:buFont typeface="Arial"/>
              <a:buNone/>
            </a:pPr>
            <a:endParaRPr lang="en-US" sz="2000" b="0" i="0" u="none" strike="noStrike" cap="none" dirty="0">
              <a:solidFill>
                <a:schemeClr val="dk1"/>
              </a:solidFill>
              <a:latin typeface="Arial" panose="020B0604020202020204" pitchFamily="34" charset="0"/>
              <a:cs typeface="Arial" panose="020B0604020202020204" pitchFamily="34" charset="0"/>
              <a:sym typeface="Arial"/>
            </a:endParaRPr>
          </a:p>
          <a:p>
            <a:pPr marL="0" marR="0" lvl="0" indent="0" algn="l" rtl="0">
              <a:spcAft>
                <a:spcPts val="0"/>
              </a:spcAft>
              <a:buClr>
                <a:srgbClr val="000000"/>
              </a:buClr>
              <a:buSzPts val="2127"/>
              <a:buFont typeface="Arial"/>
              <a:buNone/>
            </a:pPr>
            <a:r>
              <a:rPr lang="en-US" sz="2000" b="0" i="0" u="none" strike="noStrike" cap="none" dirty="0">
                <a:solidFill>
                  <a:schemeClr val="dk1"/>
                </a:solidFill>
                <a:latin typeface="Arial" panose="020B0604020202020204" pitchFamily="34" charset="0"/>
                <a:cs typeface="Arial" panose="020B0604020202020204" pitchFamily="34" charset="0"/>
                <a:sym typeface="Arial"/>
              </a:rPr>
              <a:t>April</a:t>
            </a:r>
            <a:r>
              <a:rPr lang="en-US" sz="2000" dirty="0">
                <a:latin typeface="Arial" panose="020B0604020202020204" pitchFamily="34" charset="0"/>
                <a:cs typeface="Arial" panose="020B0604020202020204" pitchFamily="34" charset="0"/>
                <a:sym typeface="Arial"/>
              </a:rPr>
              <a:t> </a:t>
            </a:r>
            <a:r>
              <a:rPr lang="en-US" sz="2000" b="0" i="0" u="none" strike="noStrike" cap="none" dirty="0">
                <a:solidFill>
                  <a:schemeClr val="dk1"/>
                </a:solidFill>
                <a:latin typeface="Arial" panose="020B0604020202020204" pitchFamily="34" charset="0"/>
                <a:cs typeface="Arial" panose="020B0604020202020204" pitchFamily="34" charset="0"/>
                <a:sym typeface="Arial"/>
              </a:rPr>
              <a:t>9, 2019</a:t>
            </a:r>
          </a:p>
          <a:p>
            <a:pPr lvl="0">
              <a:buClr>
                <a:srgbClr val="000000"/>
              </a:buClr>
              <a:buSzPts val="2127"/>
            </a:pPr>
            <a:r>
              <a:rPr lang="en-US" dirty="0"/>
              <a:t>Lindsey Stang</a:t>
            </a:r>
            <a:r>
              <a:rPr lang="en-US" sz="2000" dirty="0"/>
              <a:t> </a:t>
            </a:r>
            <a:r>
              <a:rPr lang="en-US" dirty="0"/>
              <a:t>LS3P ASSOCIATES LTD</a:t>
            </a:r>
            <a:r>
              <a:rPr lang="en-US" sz="2000" dirty="0"/>
              <a:t> 			</a:t>
            </a:r>
            <a:r>
              <a:rPr lang="en-US" dirty="0"/>
              <a:t>Ellen Taylor  The Center for Health Design</a:t>
            </a:r>
            <a:r>
              <a:rPr lang="en-US" sz="2000" dirty="0"/>
              <a:t>  </a:t>
            </a:r>
            <a:endParaRPr lang="en-US" sz="2000" b="0" i="0" u="none" strike="noStrike" cap="none" dirty="0">
              <a:solidFill>
                <a:schemeClr val="dk1"/>
              </a:solidFill>
              <a:latin typeface="Arial" panose="020B0604020202020204" pitchFamily="34" charset="0"/>
              <a:cs typeface="Arial" panose="020B0604020202020204" pitchFamily="34" charset="0"/>
              <a:sym typeface="Arial"/>
            </a:endParaRPr>
          </a:p>
          <a:p>
            <a:pPr marL="0" marR="0" lvl="0" indent="0" algn="l" rtl="0">
              <a:spcAft>
                <a:spcPts val="0"/>
              </a:spcAft>
              <a:buClr>
                <a:srgbClr val="000000"/>
              </a:buClr>
              <a:buSzPts val="2127"/>
              <a:buFont typeface="Arial"/>
              <a:buNone/>
            </a:pPr>
            <a:endParaRPr lang="en-US" sz="2000" b="0" i="0" u="none" strike="noStrike" cap="none" dirty="0">
              <a:solidFill>
                <a:schemeClr val="dk1"/>
              </a:solidFill>
              <a:latin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pic>
        <p:nvPicPr>
          <p:cNvPr id="5" name="Picture 4">
            <a:extLst>
              <a:ext uri="{FF2B5EF4-FFF2-40B4-BE49-F238E27FC236}">
                <a16:creationId xmlns:a16="http://schemas.microsoft.com/office/drawing/2014/main" id="{01C4E53E-3EB5-854B-8B9C-C45FC9F87DCC}"/>
              </a:ext>
            </a:extLst>
          </p:cNvPr>
          <p:cNvPicPr/>
          <p:nvPr/>
        </p:nvPicPr>
        <p:blipFill>
          <a:blip r:embed="rId4"/>
          <a:stretch>
            <a:fillRect/>
          </a:stretch>
        </p:blipFill>
        <p:spPr bwMode="auto">
          <a:xfrm>
            <a:off x="453767" y="3709000"/>
            <a:ext cx="1390023" cy="941497"/>
          </a:xfrm>
          <a:prstGeom prst="rect">
            <a:avLst/>
          </a:prstGeom>
          <a:noFill/>
          <a:ln>
            <a:noFill/>
          </a:ln>
        </p:spPr>
      </p:pic>
      <p:pic>
        <p:nvPicPr>
          <p:cNvPr id="6" name="Picture 5">
            <a:extLst>
              <a:ext uri="{FF2B5EF4-FFF2-40B4-BE49-F238E27FC236}">
                <a16:creationId xmlns:a16="http://schemas.microsoft.com/office/drawing/2014/main" id="{356CED57-D532-564B-8F7C-3950A7D902C1}"/>
              </a:ext>
            </a:extLst>
          </p:cNvPr>
          <p:cNvPicPr/>
          <p:nvPr/>
        </p:nvPicPr>
        <p:blipFill>
          <a:blip r:embed="rId5"/>
          <a:stretch>
            <a:fillRect/>
          </a:stretch>
        </p:blipFill>
        <p:spPr bwMode="auto">
          <a:xfrm>
            <a:off x="4572000" y="3709000"/>
            <a:ext cx="1018638" cy="941497"/>
          </a:xfrm>
          <a:prstGeom prst="rect">
            <a:avLst/>
          </a:prstGeom>
          <a:noFill/>
          <a:ln>
            <a:noFill/>
          </a:ln>
        </p:spPr>
      </p:pic>
    </p:spTree>
    <p:extLst>
      <p:ext uri="{BB962C8B-B14F-4D97-AF65-F5344CB8AC3E}">
        <p14:creationId xmlns:p14="http://schemas.microsoft.com/office/powerpoint/2010/main" val="3418347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2974790-8852-4217-8EC5-00AD6F9A5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9AE485DA-524A-4260-9FC8-98FAACAFF5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5139928"/>
            <a:chOff x="-417513" y="0"/>
            <a:chExt cx="12584114" cy="6853238"/>
          </a:xfrm>
        </p:grpSpPr>
        <p:sp>
          <p:nvSpPr>
            <p:cNvPr id="49" name="Freeform 5">
              <a:extLst>
                <a:ext uri="{FF2B5EF4-FFF2-40B4-BE49-F238E27FC236}">
                  <a16:creationId xmlns:a16="http://schemas.microsoft.com/office/drawing/2014/main" id="{6B58B403-6C75-44AB-AE71-97BF1EB567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6">
              <a:extLst>
                <a:ext uri="{FF2B5EF4-FFF2-40B4-BE49-F238E27FC236}">
                  <a16:creationId xmlns:a16="http://schemas.microsoft.com/office/drawing/2014/main" id="{F012B86A-CF90-40CF-8B77-C382530E3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7">
              <a:extLst>
                <a:ext uri="{FF2B5EF4-FFF2-40B4-BE49-F238E27FC236}">
                  <a16:creationId xmlns:a16="http://schemas.microsoft.com/office/drawing/2014/main" id="{77EB535E-0753-4F7A-8E6A-A6BB3A3A42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8">
              <a:extLst>
                <a:ext uri="{FF2B5EF4-FFF2-40B4-BE49-F238E27FC236}">
                  <a16:creationId xmlns:a16="http://schemas.microsoft.com/office/drawing/2014/main" id="{6EA7969D-0525-4972-A406-A3ECCFB906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9">
              <a:extLst>
                <a:ext uri="{FF2B5EF4-FFF2-40B4-BE49-F238E27FC236}">
                  <a16:creationId xmlns:a16="http://schemas.microsoft.com/office/drawing/2014/main" id="{111A00F7-1251-40DA-95AA-8EB5A776D5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0">
              <a:extLst>
                <a:ext uri="{FF2B5EF4-FFF2-40B4-BE49-F238E27FC236}">
                  <a16:creationId xmlns:a16="http://schemas.microsoft.com/office/drawing/2014/main" id="{3B034E9C-0B6D-4740-B839-339A3CFE91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1">
              <a:extLst>
                <a:ext uri="{FF2B5EF4-FFF2-40B4-BE49-F238E27FC236}">
                  <a16:creationId xmlns:a16="http://schemas.microsoft.com/office/drawing/2014/main" id="{79BDE6BB-D9F6-4547-A3D5-0410D56864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2">
              <a:extLst>
                <a:ext uri="{FF2B5EF4-FFF2-40B4-BE49-F238E27FC236}">
                  <a16:creationId xmlns:a16="http://schemas.microsoft.com/office/drawing/2014/main" id="{0B171098-0659-4752-BCA7-80539A02B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3">
              <a:extLst>
                <a:ext uri="{FF2B5EF4-FFF2-40B4-BE49-F238E27FC236}">
                  <a16:creationId xmlns:a16="http://schemas.microsoft.com/office/drawing/2014/main" id="{19BB0F73-3E8F-4DB3-B047-5C5FAB474E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4">
              <a:extLst>
                <a:ext uri="{FF2B5EF4-FFF2-40B4-BE49-F238E27FC236}">
                  <a16:creationId xmlns:a16="http://schemas.microsoft.com/office/drawing/2014/main" id="{11EC89ED-7CE2-455E-9D3D-4F4F08846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5">
              <a:extLst>
                <a:ext uri="{FF2B5EF4-FFF2-40B4-BE49-F238E27FC236}">
                  <a16:creationId xmlns:a16="http://schemas.microsoft.com/office/drawing/2014/main" id="{A6116FC0-48C5-47DE-BEDD-5D395F751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16">
              <a:extLst>
                <a:ext uri="{FF2B5EF4-FFF2-40B4-BE49-F238E27FC236}">
                  <a16:creationId xmlns:a16="http://schemas.microsoft.com/office/drawing/2014/main" id="{540BFDCD-3B77-492C-A402-463DDC8C77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7">
              <a:extLst>
                <a:ext uri="{FF2B5EF4-FFF2-40B4-BE49-F238E27FC236}">
                  <a16:creationId xmlns:a16="http://schemas.microsoft.com/office/drawing/2014/main" id="{602FA0AD-30A8-4863-A785-0D72E7D6ED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18">
              <a:extLst>
                <a:ext uri="{FF2B5EF4-FFF2-40B4-BE49-F238E27FC236}">
                  <a16:creationId xmlns:a16="http://schemas.microsoft.com/office/drawing/2014/main" id="{F99711A0-AA25-427D-B4CB-45817E61F4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9">
              <a:extLst>
                <a:ext uri="{FF2B5EF4-FFF2-40B4-BE49-F238E27FC236}">
                  <a16:creationId xmlns:a16="http://schemas.microsoft.com/office/drawing/2014/main" id="{E0D52CC1-593C-4216-A5D3-5839D9F72A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0">
              <a:extLst>
                <a:ext uri="{FF2B5EF4-FFF2-40B4-BE49-F238E27FC236}">
                  <a16:creationId xmlns:a16="http://schemas.microsoft.com/office/drawing/2014/main" id="{E782A25F-17DE-4DC0-A536-76DCD24A82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21">
              <a:extLst>
                <a:ext uri="{FF2B5EF4-FFF2-40B4-BE49-F238E27FC236}">
                  <a16:creationId xmlns:a16="http://schemas.microsoft.com/office/drawing/2014/main" id="{9367600B-A73C-4101-8DA7-C76EDDACF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22">
              <a:extLst>
                <a:ext uri="{FF2B5EF4-FFF2-40B4-BE49-F238E27FC236}">
                  <a16:creationId xmlns:a16="http://schemas.microsoft.com/office/drawing/2014/main" id="{F432540E-8D0F-4CC2-8F09-378A28D617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23">
              <a:extLst>
                <a:ext uri="{FF2B5EF4-FFF2-40B4-BE49-F238E27FC236}">
                  <a16:creationId xmlns:a16="http://schemas.microsoft.com/office/drawing/2014/main" id="{EAE46CBD-5B80-44B6-AA1C-75E3684D9E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24">
              <a:extLst>
                <a:ext uri="{FF2B5EF4-FFF2-40B4-BE49-F238E27FC236}">
                  <a16:creationId xmlns:a16="http://schemas.microsoft.com/office/drawing/2014/main" id="{C4B1D7D7-5EFC-42D4-A6F3-49D60C396F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25">
              <a:extLst>
                <a:ext uri="{FF2B5EF4-FFF2-40B4-BE49-F238E27FC236}">
                  <a16:creationId xmlns:a16="http://schemas.microsoft.com/office/drawing/2014/main" id="{A43C462C-E5B7-4580-8853-16A0D4F340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1" name="Rectangle 70">
            <a:extLst>
              <a:ext uri="{FF2B5EF4-FFF2-40B4-BE49-F238E27FC236}">
                <a16:creationId xmlns:a16="http://schemas.microsoft.com/office/drawing/2014/main" id="{235421DC-A006-4825-B62F-7DE8D0DEA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761" y="785326"/>
            <a:ext cx="4452664" cy="3771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894FD15-2E33-4234-8160-FF85F03A4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2167" y="0"/>
            <a:ext cx="3480600" cy="51435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a:extLst>
              <a:ext uri="{FF2B5EF4-FFF2-40B4-BE49-F238E27FC236}">
                <a16:creationId xmlns:a16="http://schemas.microsoft.com/office/drawing/2014/main" id="{50F619CE-AEDB-4FF7-811E-E81460FFC4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193"/>
          <a:stretch/>
        </p:blipFill>
        <p:spPr>
          <a:xfrm>
            <a:off x="5899993" y="182617"/>
            <a:ext cx="3004206" cy="1595927"/>
          </a:xfrm>
          <a:prstGeom prst="rect">
            <a:avLst/>
          </a:prstGeom>
          <a:ln>
            <a:solidFill>
              <a:schemeClr val="bg1"/>
            </a:solidFill>
          </a:ln>
        </p:spPr>
      </p:pic>
      <p:sp>
        <p:nvSpPr>
          <p:cNvPr id="75" name="Isosceles Triangle 22">
            <a:extLst>
              <a:ext uri="{FF2B5EF4-FFF2-40B4-BE49-F238E27FC236}">
                <a16:creationId xmlns:a16="http://schemas.microsoft.com/office/drawing/2014/main" id="{6F4A2966-7C28-405D-BB02-5E542A255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01598" y="4159880"/>
            <a:ext cx="236991" cy="20430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58D9839-C203-4964-B486-7C0FFFDE5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761" y="1225794"/>
            <a:ext cx="4451847" cy="2937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FED8F832-59F0-45B3-9B6D-C429A2BE5641}"/>
              </a:ext>
            </a:extLst>
          </p:cNvPr>
          <p:cNvSpPr txBox="1">
            <a:spLocks/>
          </p:cNvSpPr>
          <p:nvPr/>
        </p:nvSpPr>
        <p:spPr>
          <a:xfrm>
            <a:off x="651655" y="571925"/>
            <a:ext cx="4325675" cy="804283"/>
          </a:xfrm>
          <a:prstGeom prst="rect">
            <a:avLst/>
          </a:prstGeom>
        </p:spPr>
        <p:txBody>
          <a:bodyPr vert="horz" lIns="91440" tIns="45720" rIns="91440" bIns="45720" rtlCol="0" anchor="ctr">
            <a:normAutofit/>
          </a:bodyPr>
          <a:lstStyle>
            <a:lvl1pPr marL="171450" indent="-171450" algn="l" defTabSz="6858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0"/>
              </a:spcBef>
              <a:spcAft>
                <a:spcPts val="60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914400">
              <a:lnSpc>
                <a:spcPct val="90000"/>
              </a:lnSpc>
              <a:spcBef>
                <a:spcPct val="0"/>
              </a:spcBef>
              <a:buNone/>
            </a:pPr>
            <a:r>
              <a:rPr lang="en-US" sz="1800" b="1" dirty="0">
                <a:solidFill>
                  <a:srgbClr val="FFFFFF"/>
                </a:solidFill>
                <a:latin typeface="HelveticaNeueLT Std Thin" panose="020B0403020202020204" pitchFamily="34" charset="0"/>
                <a:ea typeface="+mj-ea"/>
                <a:cs typeface="+mj-cs"/>
              </a:rPr>
              <a:t>AIA AAH Research Initiatives Committee</a:t>
            </a:r>
          </a:p>
        </p:txBody>
      </p:sp>
      <p:grpSp>
        <p:nvGrpSpPr>
          <p:cNvPr id="82" name="Group 81">
            <a:extLst>
              <a:ext uri="{FF2B5EF4-FFF2-40B4-BE49-F238E27FC236}">
                <a16:creationId xmlns:a16="http://schemas.microsoft.com/office/drawing/2014/main" id="{20D5691A-CEBE-4445-A88D-96E7264CC297}"/>
              </a:ext>
            </a:extLst>
          </p:cNvPr>
          <p:cNvGrpSpPr/>
          <p:nvPr/>
        </p:nvGrpSpPr>
        <p:grpSpPr>
          <a:xfrm>
            <a:off x="5763677" y="3484540"/>
            <a:ext cx="3295177" cy="1122405"/>
            <a:chOff x="5744320" y="2851782"/>
            <a:chExt cx="3295177" cy="1122405"/>
          </a:xfrm>
        </p:grpSpPr>
        <p:pic>
          <p:nvPicPr>
            <p:cNvPr id="14" name="Picture 13">
              <a:extLst>
                <a:ext uri="{FF2B5EF4-FFF2-40B4-BE49-F238E27FC236}">
                  <a16:creationId xmlns:a16="http://schemas.microsoft.com/office/drawing/2014/main" id="{F805684D-1E9E-4058-BCE6-0B6EA17E2B47}"/>
                </a:ext>
              </a:extLst>
            </p:cNvPr>
            <p:cNvPicPr>
              <a:picLocks noChangeAspect="1"/>
            </p:cNvPicPr>
            <p:nvPr/>
          </p:nvPicPr>
          <p:blipFill rotWithShape="1">
            <a:blip r:embed="rId4">
              <a:extLst>
                <a:ext uri="{28A0092B-C50C-407E-A947-70E740481C1C}">
                  <a14:useLocalDpi xmlns:a14="http://schemas.microsoft.com/office/drawing/2010/main" val="0"/>
                </a:ext>
              </a:extLst>
            </a:blip>
            <a:srcRect l="1343" t="-108" r="49082" b="51635"/>
            <a:stretch/>
          </p:blipFill>
          <p:spPr>
            <a:xfrm>
              <a:off x="5793134" y="2851782"/>
              <a:ext cx="3171827" cy="443047"/>
            </a:xfrm>
            <a:prstGeom prst="rect">
              <a:avLst/>
            </a:prstGeom>
          </p:spPr>
        </p:pic>
        <p:pic>
          <p:nvPicPr>
            <p:cNvPr id="37" name="Picture 36">
              <a:extLst>
                <a:ext uri="{FF2B5EF4-FFF2-40B4-BE49-F238E27FC236}">
                  <a16:creationId xmlns:a16="http://schemas.microsoft.com/office/drawing/2014/main" id="{25ADD383-6749-43E1-A8D4-E5BEF39DEE00}"/>
                </a:ext>
              </a:extLst>
            </p:cNvPr>
            <p:cNvPicPr>
              <a:picLocks noChangeAspect="1"/>
            </p:cNvPicPr>
            <p:nvPr/>
          </p:nvPicPr>
          <p:blipFill rotWithShape="1">
            <a:blip r:embed="rId4">
              <a:extLst>
                <a:ext uri="{28A0092B-C50C-407E-A947-70E740481C1C}">
                  <a14:useLocalDpi xmlns:a14="http://schemas.microsoft.com/office/drawing/2010/main" val="0"/>
                </a:ext>
              </a:extLst>
            </a:blip>
            <a:srcRect l="50918" t="16058" r="28065" b="51635"/>
            <a:stretch/>
          </p:blipFill>
          <p:spPr>
            <a:xfrm>
              <a:off x="5806954" y="3350133"/>
              <a:ext cx="1344686" cy="295290"/>
            </a:xfrm>
            <a:prstGeom prst="rect">
              <a:avLst/>
            </a:prstGeom>
          </p:spPr>
        </p:pic>
        <p:pic>
          <p:nvPicPr>
            <p:cNvPr id="47" name="Picture 46">
              <a:extLst>
                <a:ext uri="{FF2B5EF4-FFF2-40B4-BE49-F238E27FC236}">
                  <a16:creationId xmlns:a16="http://schemas.microsoft.com/office/drawing/2014/main" id="{A62383C7-F254-4DD2-B6E2-1EC923D3DB7C}"/>
                </a:ext>
              </a:extLst>
            </p:cNvPr>
            <p:cNvPicPr>
              <a:picLocks noChangeAspect="1"/>
            </p:cNvPicPr>
            <p:nvPr/>
          </p:nvPicPr>
          <p:blipFill rotWithShape="1">
            <a:blip r:embed="rId4">
              <a:extLst>
                <a:ext uri="{28A0092B-C50C-407E-A947-70E740481C1C}">
                  <a14:useLocalDpi xmlns:a14="http://schemas.microsoft.com/office/drawing/2010/main" val="0"/>
                </a:ext>
              </a:extLst>
            </a:blip>
            <a:srcRect t="56705" r="59705" b="13376"/>
            <a:stretch/>
          </p:blipFill>
          <p:spPr>
            <a:xfrm>
              <a:off x="5744320" y="3700727"/>
              <a:ext cx="2578053" cy="273460"/>
            </a:xfrm>
            <a:prstGeom prst="rect">
              <a:avLst/>
            </a:prstGeom>
          </p:spPr>
        </p:pic>
        <p:cxnSp>
          <p:nvCxnSpPr>
            <p:cNvPr id="78" name="Straight Connector 77">
              <a:extLst>
                <a:ext uri="{FF2B5EF4-FFF2-40B4-BE49-F238E27FC236}">
                  <a16:creationId xmlns:a16="http://schemas.microsoft.com/office/drawing/2014/main" id="{CA948388-3015-4B2D-A932-B48E2ACB10B3}"/>
                </a:ext>
              </a:extLst>
            </p:cNvPr>
            <p:cNvCxnSpPr>
              <a:cxnSpLocks/>
            </p:cNvCxnSpPr>
            <p:nvPr/>
          </p:nvCxnSpPr>
          <p:spPr>
            <a:xfrm>
              <a:off x="5806954" y="3695293"/>
              <a:ext cx="32325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1" name="Content Placeholder 3">
            <a:extLst>
              <a:ext uri="{FF2B5EF4-FFF2-40B4-BE49-F238E27FC236}">
                <a16:creationId xmlns:a16="http://schemas.microsoft.com/office/drawing/2014/main" id="{E0D3896D-56E7-4C2F-ADB9-EA7AF21866D9}"/>
              </a:ext>
            </a:extLst>
          </p:cNvPr>
          <p:cNvSpPr txBox="1">
            <a:spLocks/>
          </p:cNvSpPr>
          <p:nvPr/>
        </p:nvSpPr>
        <p:spPr>
          <a:xfrm>
            <a:off x="5235566" y="2263686"/>
            <a:ext cx="4325675" cy="804283"/>
          </a:xfrm>
          <a:prstGeom prst="rect">
            <a:avLst/>
          </a:prstGeom>
        </p:spPr>
        <p:txBody>
          <a:bodyPr vert="horz" lIns="91440" tIns="45720" rIns="91440" bIns="45720" rtlCol="0" anchor="ctr">
            <a:noAutofit/>
          </a:bodyPr>
          <a:lstStyle>
            <a:lvl1pPr marL="171450" indent="-171450" algn="l" defTabSz="6858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0"/>
              </a:spcBef>
              <a:spcAft>
                <a:spcPts val="60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ctr" defTabSz="914400">
              <a:lnSpc>
                <a:spcPct val="90000"/>
              </a:lnSpc>
              <a:spcBef>
                <a:spcPct val="0"/>
              </a:spcBef>
              <a:buNone/>
            </a:pPr>
            <a:r>
              <a:rPr lang="en-US" sz="8800" b="1" dirty="0">
                <a:latin typeface="HelveticaNeueLT Std Med" panose="020B0604020202020204" pitchFamily="34" charset="0"/>
                <a:ea typeface="+mj-ea"/>
                <a:cs typeface="+mj-cs"/>
              </a:rPr>
              <a:t>+</a:t>
            </a:r>
          </a:p>
        </p:txBody>
      </p:sp>
      <p:sp>
        <p:nvSpPr>
          <p:cNvPr id="83" name="TextBox 82">
            <a:extLst>
              <a:ext uri="{FF2B5EF4-FFF2-40B4-BE49-F238E27FC236}">
                <a16:creationId xmlns:a16="http://schemas.microsoft.com/office/drawing/2014/main" id="{7A8B46E5-56D3-46C0-BF18-5304DE847247}"/>
              </a:ext>
            </a:extLst>
          </p:cNvPr>
          <p:cNvSpPr txBox="1"/>
          <p:nvPr/>
        </p:nvSpPr>
        <p:spPr>
          <a:xfrm>
            <a:off x="746152" y="1469133"/>
            <a:ext cx="3710732" cy="2246769"/>
          </a:xfrm>
          <a:prstGeom prst="rect">
            <a:avLst/>
          </a:prstGeom>
          <a:noFill/>
        </p:spPr>
        <p:txBody>
          <a:bodyPr wrap="square" rtlCol="0">
            <a:spAutoFit/>
          </a:bodyPr>
          <a:lstStyle/>
          <a:p>
            <a:pPr marL="285750" indent="-285750">
              <a:buFont typeface="Wingdings" panose="05000000000000000000" pitchFamily="2" charset="2"/>
              <a:buChar char="§"/>
            </a:pPr>
            <a:r>
              <a:rPr lang="en-US" dirty="0">
                <a:solidFill>
                  <a:srgbClr val="FFFFFE"/>
                </a:solidFill>
                <a:latin typeface="HelveticaNeueLT Std Thin" panose="020B0403020202020204" pitchFamily="34" charset="0"/>
              </a:rPr>
              <a:t>Founded in 2009</a:t>
            </a:r>
          </a:p>
          <a:p>
            <a:endParaRPr lang="en-US" dirty="0">
              <a:solidFill>
                <a:srgbClr val="FFFFFE"/>
              </a:solidFill>
              <a:latin typeface="HelveticaNeueLT Std Thin" panose="020B0403020202020204" pitchFamily="34" charset="0"/>
            </a:endParaRPr>
          </a:p>
          <a:p>
            <a:pPr marL="285750" indent="-285750">
              <a:buFont typeface="Wingdings" panose="05000000000000000000" pitchFamily="2" charset="2"/>
              <a:buChar char="§"/>
            </a:pPr>
            <a:r>
              <a:rPr lang="en-US" dirty="0">
                <a:solidFill>
                  <a:srgbClr val="FFFFFE"/>
                </a:solidFill>
                <a:latin typeface="HelveticaNeueLT Std Thin" panose="020B0403020202020204" pitchFamily="34" charset="0"/>
              </a:rPr>
              <a:t>Collaboration between AIA Academy of Architecture for Health and The Center for Health Design</a:t>
            </a:r>
          </a:p>
          <a:p>
            <a:pPr marL="285750" indent="-285750">
              <a:buFont typeface="Wingdings" panose="05000000000000000000" pitchFamily="2" charset="2"/>
              <a:buChar char="§"/>
            </a:pPr>
            <a:endParaRPr lang="en-US" dirty="0">
              <a:solidFill>
                <a:srgbClr val="FFFFFE"/>
              </a:solidFill>
              <a:latin typeface="HelveticaNeueLT Std Thin" panose="020B0403020202020204" pitchFamily="34" charset="0"/>
            </a:endParaRPr>
          </a:p>
          <a:p>
            <a:pPr marL="285750" indent="-285750">
              <a:buFont typeface="Wingdings" panose="05000000000000000000" pitchFamily="2" charset="2"/>
              <a:buChar char="§"/>
            </a:pPr>
            <a:r>
              <a:rPr lang="en-US" dirty="0">
                <a:solidFill>
                  <a:srgbClr val="FFFFFE"/>
                </a:solidFill>
                <a:latin typeface="HelveticaNeueLT Std Thin" panose="020B0403020202020204" pitchFamily="34" charset="0"/>
              </a:rPr>
              <a:t>Commitment for Evidence Based Design</a:t>
            </a:r>
          </a:p>
          <a:p>
            <a:pPr marL="285750" indent="-285750">
              <a:buFont typeface="Wingdings" panose="05000000000000000000" pitchFamily="2" charset="2"/>
              <a:buChar char="§"/>
            </a:pPr>
            <a:endParaRPr lang="en-US" dirty="0">
              <a:solidFill>
                <a:srgbClr val="FFFFFE"/>
              </a:solidFill>
              <a:latin typeface="HelveticaNeueLT Std Thin" panose="020B0403020202020204" pitchFamily="34" charset="0"/>
            </a:endParaRPr>
          </a:p>
          <a:p>
            <a:pPr marL="285750" indent="-285750">
              <a:buFont typeface="Wingdings" panose="05000000000000000000" pitchFamily="2" charset="2"/>
              <a:buChar char="§"/>
            </a:pPr>
            <a:r>
              <a:rPr lang="en-US" dirty="0">
                <a:solidFill>
                  <a:srgbClr val="FFFFFE"/>
                </a:solidFill>
                <a:latin typeface="HelveticaNeueLT Std Thin" panose="020B0403020202020204" pitchFamily="34" charset="0"/>
              </a:rPr>
              <a:t>Knowledge Repository</a:t>
            </a:r>
          </a:p>
          <a:p>
            <a:endParaRPr lang="en-US" dirty="0"/>
          </a:p>
        </p:txBody>
      </p:sp>
    </p:spTree>
    <p:extLst>
      <p:ext uri="{BB962C8B-B14F-4D97-AF65-F5344CB8AC3E}">
        <p14:creationId xmlns:p14="http://schemas.microsoft.com/office/powerpoint/2010/main" val="36030301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B95A11A-0C1B-4DDF-8284-8ABC26227F5B}"/>
              </a:ext>
            </a:extLst>
          </p:cNvPr>
          <p:cNvSpPr/>
          <p:nvPr/>
        </p:nvSpPr>
        <p:spPr>
          <a:xfrm>
            <a:off x="-116506" y="2999682"/>
            <a:ext cx="2914901" cy="36430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8071F2-B0F0-481E-A2C5-F5D80039FC57}"/>
              </a:ext>
            </a:extLst>
          </p:cNvPr>
          <p:cNvSpPr/>
          <p:nvPr/>
        </p:nvSpPr>
        <p:spPr>
          <a:xfrm>
            <a:off x="-116506" y="2389595"/>
            <a:ext cx="2914901" cy="36430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41B3052-3BB6-4FF5-BC3B-19507D745AB1}"/>
              </a:ext>
            </a:extLst>
          </p:cNvPr>
          <p:cNvSpPr/>
          <p:nvPr/>
        </p:nvSpPr>
        <p:spPr>
          <a:xfrm>
            <a:off x="-116506" y="1761526"/>
            <a:ext cx="2914901" cy="36430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285441" y="723899"/>
            <a:ext cx="5074558" cy="3695701"/>
          </a:xfrm>
        </p:spPr>
        <p:txBody>
          <a:bodyPr vert="horz" lIns="91440" tIns="45720" rIns="91440" bIns="45720" rtlCol="0" anchor="ctr">
            <a:normAutofit/>
          </a:bodyPr>
          <a:lstStyle/>
          <a:p>
            <a:pPr defTabSz="914400"/>
            <a:r>
              <a:rPr lang="en-US" sz="4100" kern="1200" dirty="0">
                <a:solidFill>
                  <a:schemeClr val="tx1">
                    <a:lumMod val="85000"/>
                    <a:lumOff val="15000"/>
                  </a:schemeClr>
                </a:solidFill>
                <a:latin typeface="HelveticaNeueLT Std Thin" panose="020B0403020202020204" pitchFamily="34" charset="0"/>
                <a:cs typeface="+mj-cs"/>
              </a:rPr>
              <a:t>Research Initiatives Committee Missions</a:t>
            </a:r>
          </a:p>
        </p:txBody>
      </p:sp>
      <p:sp>
        <p:nvSpPr>
          <p:cNvPr id="6" name="Content Placeholder 5"/>
          <p:cNvSpPr>
            <a:spLocks noGrp="1"/>
          </p:cNvSpPr>
          <p:nvPr>
            <p:ph idx="1"/>
          </p:nvPr>
        </p:nvSpPr>
        <p:spPr>
          <a:xfrm>
            <a:off x="241174" y="723898"/>
            <a:ext cx="2557222" cy="3695702"/>
          </a:xfrm>
        </p:spPr>
        <p:txBody>
          <a:bodyPr vert="horz" lIns="91440" tIns="45720" rIns="91440" bIns="45720" rtlCol="0" anchor="ctr">
            <a:normAutofit/>
          </a:bodyPr>
          <a:lstStyle/>
          <a:p>
            <a:pPr marL="0" indent="0" algn="r" defTabSz="914400">
              <a:lnSpc>
                <a:spcPct val="90000"/>
              </a:lnSpc>
              <a:spcBef>
                <a:spcPts val="1000"/>
              </a:spcBef>
              <a:buNone/>
            </a:pPr>
            <a:r>
              <a:rPr lang="en-US" sz="1500" b="1" kern="1200" dirty="0">
                <a:solidFill>
                  <a:schemeClr val="bg1"/>
                </a:solidFill>
                <a:latin typeface="HelveticaNeueLT Std Thin" panose="020B0403020202020204" pitchFamily="34" charset="0"/>
                <a:cs typeface="+mn-cs"/>
              </a:rPr>
              <a:t>Identify Knowledge Needs</a:t>
            </a:r>
          </a:p>
          <a:p>
            <a:pPr marL="0" indent="0" algn="r" defTabSz="914400">
              <a:lnSpc>
                <a:spcPct val="90000"/>
              </a:lnSpc>
              <a:spcBef>
                <a:spcPts val="1000"/>
              </a:spcBef>
              <a:buNone/>
            </a:pPr>
            <a:br>
              <a:rPr lang="en-US" sz="1500" b="1" kern="1200" dirty="0">
                <a:solidFill>
                  <a:schemeClr val="bg1"/>
                </a:solidFill>
                <a:latin typeface="HelveticaNeueLT Std Thin" panose="020B0403020202020204" pitchFamily="34" charset="0"/>
                <a:cs typeface="+mn-cs"/>
              </a:rPr>
            </a:br>
            <a:r>
              <a:rPr lang="en-US" sz="1500" b="1" kern="1200" dirty="0">
                <a:solidFill>
                  <a:schemeClr val="bg1"/>
                </a:solidFill>
                <a:latin typeface="HelveticaNeueLT Std Thin" panose="020B0403020202020204" pitchFamily="34" charset="0"/>
                <a:cs typeface="+mn-cs"/>
              </a:rPr>
              <a:t>Support Research</a:t>
            </a:r>
          </a:p>
          <a:p>
            <a:pPr marL="0" indent="0" algn="r" defTabSz="914400">
              <a:lnSpc>
                <a:spcPct val="90000"/>
              </a:lnSpc>
              <a:spcBef>
                <a:spcPts val="1000"/>
              </a:spcBef>
              <a:buNone/>
            </a:pPr>
            <a:br>
              <a:rPr lang="en-US" sz="1500" b="1" kern="1200" dirty="0">
                <a:solidFill>
                  <a:schemeClr val="bg1"/>
                </a:solidFill>
                <a:latin typeface="HelveticaNeueLT Std Thin" panose="020B0403020202020204" pitchFamily="34" charset="0"/>
                <a:cs typeface="+mn-cs"/>
              </a:rPr>
            </a:br>
            <a:r>
              <a:rPr lang="en-US" sz="1500" b="1" i="1" kern="1200" dirty="0">
                <a:solidFill>
                  <a:schemeClr val="bg1"/>
                </a:solidFill>
                <a:latin typeface="HelveticaNeueLT Std Thin" panose="020B0403020202020204" pitchFamily="34" charset="0"/>
                <a:cs typeface="+mn-cs"/>
              </a:rPr>
              <a:t>Disseminate Knowledge</a:t>
            </a:r>
          </a:p>
        </p:txBody>
      </p:sp>
      <p:cxnSp>
        <p:nvCxnSpPr>
          <p:cNvPr id="31" name="Straight Connector 30">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1543049"/>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nvSpPr>
        <p:spPr>
          <a:xfrm>
            <a:off x="1672259" y="2571751"/>
            <a:ext cx="5816322" cy="1574720"/>
          </a:xfrm>
          <a:prstGeom prst="rect">
            <a:avLst/>
          </a:prstGeom>
        </p:spPr>
        <p:txBody>
          <a:bodyPr lIns="76412" tIns="38206" rIns="76412" bIns="38206" anchor="t"/>
          <a:lstStyle>
            <a:lvl1pPr algn="l" defTabSz="509412" rtl="0" eaLnBrk="1" latinLnBrk="0" hangingPunct="1">
              <a:spcBef>
                <a:spcPct val="0"/>
              </a:spcBef>
              <a:buNone/>
              <a:defRPr sz="4500" b="1" kern="1200" cap="all">
                <a:solidFill>
                  <a:schemeClr val="tx1"/>
                </a:solidFill>
                <a:latin typeface="+mj-lt"/>
                <a:ea typeface="+mj-ea"/>
                <a:cs typeface="+mj-cs"/>
              </a:defRPr>
            </a:lvl1pPr>
          </a:lstStyle>
          <a:p>
            <a:pPr eaLnBrk="1" hangingPunct="1"/>
            <a:endParaRPr lang="en-US" sz="2100" b="0" cap="none" dirty="0">
              <a:latin typeface="Helvetica" pitchFamily="34" charset="0"/>
              <a:cs typeface="Arial" pitchFamily="34" charset="0"/>
            </a:endParaRPr>
          </a:p>
        </p:txBody>
      </p:sp>
    </p:spTree>
    <p:extLst>
      <p:ext uri="{BB962C8B-B14F-4D97-AF65-F5344CB8AC3E}">
        <p14:creationId xmlns:p14="http://schemas.microsoft.com/office/powerpoint/2010/main" val="198922292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1"/>
            <a:ext cx="3052451" cy="514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25188" y="480060"/>
            <a:ext cx="2579732" cy="4209927"/>
          </a:xfrm>
        </p:spPr>
        <p:txBody>
          <a:bodyPr vert="horz" lIns="91440" tIns="45720" rIns="91440" bIns="45720" rtlCol="0" anchor="ctr">
            <a:normAutofit/>
          </a:bodyPr>
          <a:lstStyle/>
          <a:p>
            <a:pPr defTabSz="914400"/>
            <a:r>
              <a:rPr lang="en-US" sz="3700" kern="1200" dirty="0">
                <a:solidFill>
                  <a:srgbClr val="FFFFFF"/>
                </a:solidFill>
                <a:latin typeface="HelveticaNeueLT Std Thin" panose="020B0403020202020204" pitchFamily="34" charset="0"/>
                <a:cs typeface="+mj-cs"/>
              </a:rPr>
              <a:t>Knowledge Repository </a:t>
            </a:r>
            <a:r>
              <a:rPr lang="en-US" sz="3700" kern="1200" dirty="0">
                <a:solidFill>
                  <a:srgbClr val="FFFFFF"/>
                </a:solidFill>
                <a:latin typeface="HelveticaNeueLT Std Med" panose="020B0604020202020204" pitchFamily="34" charset="0"/>
                <a:cs typeface="+mj-cs"/>
              </a:rPr>
              <a:t>STARTUP</a:t>
            </a:r>
          </a:p>
        </p:txBody>
      </p:sp>
      <p:sp>
        <p:nvSpPr>
          <p:cNvPr id="3" name="Content Placeholder 2"/>
          <p:cNvSpPr>
            <a:spLocks noGrp="1"/>
          </p:cNvSpPr>
          <p:nvPr>
            <p:ph idx="1"/>
          </p:nvPr>
        </p:nvSpPr>
        <p:spPr>
          <a:xfrm>
            <a:off x="4942837" y="475624"/>
            <a:ext cx="4083764" cy="4606399"/>
          </a:xfrm>
        </p:spPr>
        <p:txBody>
          <a:bodyPr vert="horz" lIns="91440" tIns="45720" rIns="91440" bIns="45720" rtlCol="0" anchor="ctr">
            <a:normAutofit/>
          </a:bodyPr>
          <a:lstStyle/>
          <a:p>
            <a:pPr marL="285750" lvl="1" indent="0" defTabSz="914400">
              <a:lnSpc>
                <a:spcPct val="90000"/>
              </a:lnSpc>
              <a:buNone/>
            </a:pPr>
            <a:r>
              <a:rPr lang="en-US" sz="1500" dirty="0">
                <a:latin typeface="HelveticaNeueLT Std Thin" panose="020B0403020202020204" pitchFamily="34" charset="0"/>
                <a:cs typeface="+mn-cs"/>
              </a:rPr>
              <a:t>2012 - The Center for Health Design is ready to roll out the Knowledge Repository</a:t>
            </a:r>
          </a:p>
          <a:p>
            <a:pPr marL="285750" lvl="1" indent="0" defTabSz="914400">
              <a:lnSpc>
                <a:spcPct val="90000"/>
              </a:lnSpc>
              <a:buNone/>
            </a:pPr>
            <a:endParaRPr lang="en-US" sz="1500" dirty="0">
              <a:latin typeface="HelveticaNeueLT Std Thin" panose="020B0403020202020204" pitchFamily="34" charset="0"/>
              <a:cs typeface="+mn-cs"/>
            </a:endParaRPr>
          </a:p>
          <a:p>
            <a:pPr marL="285750" lvl="1" indent="0" defTabSz="914400">
              <a:lnSpc>
                <a:spcPct val="90000"/>
              </a:lnSpc>
              <a:buNone/>
            </a:pPr>
            <a:r>
              <a:rPr lang="en-US" sz="1500" dirty="0">
                <a:latin typeface="HelveticaNeueLT Std Thin" panose="020B0403020202020204" pitchFamily="34" charset="0"/>
                <a:cs typeface="+mn-cs"/>
              </a:rPr>
              <a:t>2012 - AAH funds $25K</a:t>
            </a:r>
          </a:p>
          <a:p>
            <a:pPr marL="285750" lvl="1" indent="0" defTabSz="914400">
              <a:lnSpc>
                <a:spcPct val="90000"/>
              </a:lnSpc>
              <a:buNone/>
            </a:pPr>
            <a:endParaRPr lang="en-US" sz="1500" dirty="0">
              <a:latin typeface="HelveticaNeueLT Std Thin" panose="020B0403020202020204" pitchFamily="34" charset="0"/>
              <a:cs typeface="+mn-cs"/>
            </a:endParaRPr>
          </a:p>
          <a:p>
            <a:pPr marL="285750" lvl="1" indent="0" defTabSz="914400">
              <a:lnSpc>
                <a:spcPct val="90000"/>
              </a:lnSpc>
              <a:buNone/>
            </a:pPr>
            <a:r>
              <a:rPr lang="en-US" sz="1500" dirty="0">
                <a:latin typeface="HelveticaNeueLT Std Thin" panose="020B0403020202020204" pitchFamily="34" charset="0"/>
                <a:cs typeface="+mn-cs"/>
              </a:rPr>
              <a:t>2013 - FGI &amp; ASHE funds $25k</a:t>
            </a:r>
          </a:p>
          <a:p>
            <a:pPr marL="285750" lvl="1" indent="0" defTabSz="914400">
              <a:lnSpc>
                <a:spcPct val="90000"/>
              </a:lnSpc>
              <a:buNone/>
            </a:pPr>
            <a:endParaRPr lang="en-US" sz="1500" dirty="0">
              <a:latin typeface="HelveticaNeueLT Std Thin" panose="020B0403020202020204" pitchFamily="34" charset="0"/>
              <a:cs typeface="+mn-cs"/>
            </a:endParaRPr>
          </a:p>
          <a:p>
            <a:pPr marL="285750" lvl="1" indent="0" defTabSz="914400">
              <a:lnSpc>
                <a:spcPct val="90000"/>
              </a:lnSpc>
              <a:buNone/>
            </a:pPr>
            <a:r>
              <a:rPr lang="en-US" sz="1500" dirty="0">
                <a:latin typeface="HelveticaNeueLT Std Thin" panose="020B0403020202020204" pitchFamily="34" charset="0"/>
                <a:cs typeface="+mn-cs"/>
              </a:rPr>
              <a:t>NIHD / Research Design Connections - contribution of writing summaries</a:t>
            </a:r>
          </a:p>
          <a:p>
            <a:pPr marL="285750" lvl="1" indent="0" defTabSz="914400">
              <a:lnSpc>
                <a:spcPct val="90000"/>
              </a:lnSpc>
              <a:buNone/>
            </a:pPr>
            <a:endParaRPr lang="en-US" sz="1500" dirty="0">
              <a:latin typeface="HelveticaNeueLT Std Thin" panose="020B0403020202020204" pitchFamily="34" charset="0"/>
              <a:cs typeface="+mn-cs"/>
            </a:endParaRPr>
          </a:p>
          <a:p>
            <a:pPr marL="285750" lvl="1" indent="0" defTabSz="914400">
              <a:lnSpc>
                <a:spcPct val="90000"/>
              </a:lnSpc>
              <a:buNone/>
            </a:pPr>
            <a:r>
              <a:rPr lang="en-US" sz="1500" dirty="0">
                <a:latin typeface="HelveticaNeueLT Std Thin" panose="020B0403020202020204" pitchFamily="34" charset="0"/>
                <a:cs typeface="+mn-cs"/>
              </a:rPr>
              <a:t>DFA joins in 2018</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571" t="7404" r="3750" b="1439"/>
          <a:stretch/>
        </p:blipFill>
        <p:spPr>
          <a:xfrm>
            <a:off x="3044951" y="54653"/>
            <a:ext cx="1657855" cy="5088847"/>
          </a:xfrm>
          <a:prstGeom prst="rect">
            <a:avLst/>
          </a:prstGeom>
        </p:spPr>
      </p:pic>
      <p:sp>
        <p:nvSpPr>
          <p:cNvPr id="64515" name="Rectangle 3"/>
          <p:cNvSpPr>
            <a:spLocks noChangeArrowheads="1"/>
          </p:cNvSpPr>
          <p:nvPr/>
        </p:nvSpPr>
        <p:spPr bwMode="auto">
          <a:xfrm>
            <a:off x="5338646" y="1402266"/>
            <a:ext cx="6057900" cy="1962068"/>
          </a:xfrm>
          <a:prstGeom prst="rect">
            <a:avLst/>
          </a:prstGeom>
          <a:noFill/>
          <a:ln w="9525">
            <a:noFill/>
            <a:miter lim="800000"/>
            <a:headEnd/>
            <a:tailEnd/>
          </a:ln>
        </p:spPr>
        <p:txBody>
          <a:bodyPr lIns="68572" tIns="34286" rIns="68572" bIns="34286">
            <a:spAutoFit/>
          </a:bodyPr>
          <a:lstStyle/>
          <a:p>
            <a:pPr>
              <a:spcAft>
                <a:spcPts val="600"/>
              </a:spcAft>
              <a:defRPr/>
            </a:pPr>
            <a:endParaRPr lang="en-US" sz="2700">
              <a:latin typeface="Calibri" pitchFamily="34" charset="0"/>
            </a:endParaRPr>
          </a:p>
          <a:p>
            <a:pPr>
              <a:spcAft>
                <a:spcPts val="600"/>
              </a:spcAft>
              <a:defRPr/>
            </a:pPr>
            <a:endParaRPr lang="en-US" sz="2700">
              <a:latin typeface="Calibri" pitchFamily="34" charset="0"/>
            </a:endParaRPr>
          </a:p>
          <a:p>
            <a:pPr>
              <a:spcAft>
                <a:spcPts val="600"/>
              </a:spcAft>
              <a:defRPr/>
            </a:pPr>
            <a:endParaRPr lang="en-US" sz="2700">
              <a:latin typeface="Calibri" pitchFamily="34" charset="0"/>
            </a:endParaRPr>
          </a:p>
          <a:p>
            <a:pPr>
              <a:spcAft>
                <a:spcPts val="600"/>
              </a:spcAft>
              <a:defRPr/>
            </a:pPr>
            <a:endParaRPr lang="en-US" sz="2700">
              <a:latin typeface="Calibri" pitchFamily="34" charset="0"/>
            </a:endParaRPr>
          </a:p>
        </p:txBody>
      </p:sp>
    </p:spTree>
    <p:extLst>
      <p:ext uri="{BB962C8B-B14F-4D97-AF65-F5344CB8AC3E}">
        <p14:creationId xmlns:p14="http://schemas.microsoft.com/office/powerpoint/2010/main" val="916172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C92A4EE-6A78-470D-A215-79E27C45FB93}"/>
              </a:ext>
            </a:extLst>
          </p:cNvPr>
          <p:cNvGrpSpPr/>
          <p:nvPr/>
        </p:nvGrpSpPr>
        <p:grpSpPr>
          <a:xfrm>
            <a:off x="0" y="36866"/>
            <a:ext cx="5688166" cy="5143500"/>
            <a:chOff x="3455834" y="0"/>
            <a:chExt cx="5688166" cy="5143500"/>
          </a:xfrm>
        </p:grpSpPr>
        <p:pic>
          <p:nvPicPr>
            <p:cNvPr id="6" name="Picture 5">
              <a:extLst>
                <a:ext uri="{FF2B5EF4-FFF2-40B4-BE49-F238E27FC236}">
                  <a16:creationId xmlns:a16="http://schemas.microsoft.com/office/drawing/2014/main" id="{390DC040-54F2-425D-9D96-FFDDBC93AD9A}"/>
                </a:ext>
              </a:extLst>
            </p:cNvPr>
            <p:cNvPicPr>
              <a:picLocks noChangeAspect="1"/>
            </p:cNvPicPr>
            <p:nvPr/>
          </p:nvPicPr>
          <p:blipFill>
            <a:blip r:embed="rId3"/>
            <a:stretch>
              <a:fillRect/>
            </a:stretch>
          </p:blipFill>
          <p:spPr>
            <a:xfrm>
              <a:off x="3455834" y="0"/>
              <a:ext cx="5688166" cy="5143500"/>
            </a:xfrm>
            <a:prstGeom prst="rect">
              <a:avLst/>
            </a:prstGeom>
          </p:spPr>
        </p:pic>
        <p:grpSp>
          <p:nvGrpSpPr>
            <p:cNvPr id="9" name="Group 8">
              <a:extLst>
                <a:ext uri="{FF2B5EF4-FFF2-40B4-BE49-F238E27FC236}">
                  <a16:creationId xmlns:a16="http://schemas.microsoft.com/office/drawing/2014/main" id="{58E36081-45D7-451B-B387-6D787219C236}"/>
                </a:ext>
              </a:extLst>
            </p:cNvPr>
            <p:cNvGrpSpPr/>
            <p:nvPr/>
          </p:nvGrpSpPr>
          <p:grpSpPr>
            <a:xfrm>
              <a:off x="4802012" y="312820"/>
              <a:ext cx="1365820" cy="379233"/>
              <a:chOff x="4802012" y="312820"/>
              <a:chExt cx="1365820" cy="379233"/>
            </a:xfrm>
          </p:grpSpPr>
          <p:sp>
            <p:nvSpPr>
              <p:cNvPr id="7" name="Rectangle 6">
                <a:extLst>
                  <a:ext uri="{FF2B5EF4-FFF2-40B4-BE49-F238E27FC236}">
                    <a16:creationId xmlns:a16="http://schemas.microsoft.com/office/drawing/2014/main" id="{884E12B6-00BA-42A9-B9B2-C7AE0B733FF1}"/>
                  </a:ext>
                </a:extLst>
              </p:cNvPr>
              <p:cNvSpPr/>
              <p:nvPr/>
            </p:nvSpPr>
            <p:spPr>
              <a:xfrm>
                <a:off x="4802012" y="312820"/>
                <a:ext cx="307075" cy="156949"/>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4D6C1F-FB6C-412F-A215-219E2D2434AE}"/>
                  </a:ext>
                </a:extLst>
              </p:cNvPr>
              <p:cNvSpPr/>
              <p:nvPr/>
            </p:nvSpPr>
            <p:spPr>
              <a:xfrm>
                <a:off x="4807959" y="535104"/>
                <a:ext cx="1359873" cy="156949"/>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9" name="Rectangle 18">
            <a:extLst>
              <a:ext uri="{FF2B5EF4-FFF2-40B4-BE49-F238E27FC236}">
                <a16:creationId xmlns:a16="http://schemas.microsoft.com/office/drawing/2014/main" id="{5B44FD5B-2F0F-423D-A974-7E1F1BF8B824}"/>
              </a:ext>
            </a:extLst>
          </p:cNvPr>
          <p:cNvSpPr/>
          <p:nvPr/>
        </p:nvSpPr>
        <p:spPr>
          <a:xfrm>
            <a:off x="-19136" y="2069452"/>
            <a:ext cx="5585679" cy="93500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1BDB03C-7F87-48DD-AB2D-B194F15FEDF8}"/>
              </a:ext>
            </a:extLst>
          </p:cNvPr>
          <p:cNvPicPr>
            <a:picLocks noChangeAspect="1"/>
          </p:cNvPicPr>
          <p:nvPr/>
        </p:nvPicPr>
        <p:blipFill>
          <a:blip r:embed="rId4"/>
          <a:stretch>
            <a:fillRect/>
          </a:stretch>
        </p:blipFill>
        <p:spPr>
          <a:xfrm>
            <a:off x="5804672" y="0"/>
            <a:ext cx="3294083" cy="2516144"/>
          </a:xfrm>
          <a:prstGeom prst="rect">
            <a:avLst/>
          </a:prstGeom>
        </p:spPr>
      </p:pic>
      <p:pic>
        <p:nvPicPr>
          <p:cNvPr id="11" name="Picture 10">
            <a:extLst>
              <a:ext uri="{FF2B5EF4-FFF2-40B4-BE49-F238E27FC236}">
                <a16:creationId xmlns:a16="http://schemas.microsoft.com/office/drawing/2014/main" id="{E0D32FC7-12E7-4B1D-8108-47F696C24E59}"/>
              </a:ext>
            </a:extLst>
          </p:cNvPr>
          <p:cNvPicPr>
            <a:picLocks noChangeAspect="1"/>
          </p:cNvPicPr>
          <p:nvPr/>
        </p:nvPicPr>
        <p:blipFill>
          <a:blip r:embed="rId5"/>
          <a:stretch>
            <a:fillRect/>
          </a:stretch>
        </p:blipFill>
        <p:spPr>
          <a:xfrm>
            <a:off x="5804672" y="2587716"/>
            <a:ext cx="3288006" cy="2546533"/>
          </a:xfrm>
          <a:prstGeom prst="rect">
            <a:avLst/>
          </a:prstGeom>
        </p:spPr>
      </p:pic>
      <p:sp>
        <p:nvSpPr>
          <p:cNvPr id="18" name="Content Placeholder 5">
            <a:extLst>
              <a:ext uri="{FF2B5EF4-FFF2-40B4-BE49-F238E27FC236}">
                <a16:creationId xmlns:a16="http://schemas.microsoft.com/office/drawing/2014/main" id="{3CF5708E-14B3-44CD-8D7E-8F50805DACA1}"/>
              </a:ext>
            </a:extLst>
          </p:cNvPr>
          <p:cNvSpPr>
            <a:spLocks noGrp="1"/>
          </p:cNvSpPr>
          <p:nvPr>
            <p:ph idx="1"/>
          </p:nvPr>
        </p:nvSpPr>
        <p:spPr>
          <a:xfrm>
            <a:off x="135641" y="2162560"/>
            <a:ext cx="5533390" cy="784934"/>
          </a:xfrm>
        </p:spPr>
        <p:txBody>
          <a:bodyPr vert="horz" lIns="91440" tIns="45720" rIns="91440" bIns="45720" rtlCol="0" anchor="t">
            <a:noAutofit/>
          </a:bodyPr>
          <a:lstStyle/>
          <a:p>
            <a:pPr marL="0" indent="0" defTabSz="914400">
              <a:lnSpc>
                <a:spcPct val="90000"/>
              </a:lnSpc>
              <a:spcBef>
                <a:spcPts val="1000"/>
              </a:spcBef>
              <a:buNone/>
            </a:pPr>
            <a:r>
              <a:rPr lang="en-US" sz="2400" b="1" kern="1200" dirty="0">
                <a:solidFill>
                  <a:schemeClr val="bg1"/>
                </a:solidFill>
                <a:latin typeface="HelveticaNeueLT Std Med" panose="020B0604020202020204" pitchFamily="34" charset="0"/>
                <a:cs typeface="+mn-cs"/>
              </a:rPr>
              <a:t>What else </a:t>
            </a:r>
            <a:r>
              <a:rPr lang="en-US" sz="2400" kern="1200" dirty="0">
                <a:solidFill>
                  <a:schemeClr val="bg1"/>
                </a:solidFill>
                <a:latin typeface="HelveticaNeueLT Std Thin" panose="020B0403020202020204" pitchFamily="34" charset="0"/>
                <a:cs typeface="+mn-cs"/>
              </a:rPr>
              <a:t>is the AIA AAH Research Initiative Committee doing?</a:t>
            </a:r>
          </a:p>
        </p:txBody>
      </p:sp>
    </p:spTree>
    <p:extLst>
      <p:ext uri="{BB962C8B-B14F-4D97-AF65-F5344CB8AC3E}">
        <p14:creationId xmlns:p14="http://schemas.microsoft.com/office/powerpoint/2010/main" val="3925034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CF8F44-E201-416F-9951-46DB9DEE12F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5260848"/>
          </a:xfrm>
          <a:prstGeom prst="rect">
            <a:avLst/>
          </a:prstGeom>
        </p:spPr>
      </p:pic>
      <p:sp>
        <p:nvSpPr>
          <p:cNvPr id="6" name="TextBox 5">
            <a:extLst>
              <a:ext uri="{FF2B5EF4-FFF2-40B4-BE49-F238E27FC236}">
                <a16:creationId xmlns:a16="http://schemas.microsoft.com/office/drawing/2014/main" id="{0BD53E67-AB03-4F17-A958-3F60A168F069}"/>
              </a:ext>
            </a:extLst>
          </p:cNvPr>
          <p:cNvSpPr txBox="1"/>
          <p:nvPr/>
        </p:nvSpPr>
        <p:spPr>
          <a:xfrm>
            <a:off x="2052316" y="1963841"/>
            <a:ext cx="2341330" cy="461665"/>
          </a:xfrm>
          <a:prstGeom prst="rect">
            <a:avLst/>
          </a:prstGeom>
          <a:noFill/>
        </p:spPr>
        <p:txBody>
          <a:bodyPr wrap="square" rtlCol="0">
            <a:spAutoFit/>
          </a:bodyPr>
          <a:lstStyle/>
          <a:p>
            <a:r>
              <a:rPr lang="en-US" sz="2400" dirty="0">
                <a:solidFill>
                  <a:srgbClr val="5B9BD5"/>
                </a:solidFill>
                <a:latin typeface="Arial Black" panose="020B0A04020102020204" pitchFamily="34" charset="0"/>
              </a:rPr>
              <a:t>RESEARCH</a:t>
            </a:r>
          </a:p>
        </p:txBody>
      </p:sp>
      <p:cxnSp>
        <p:nvCxnSpPr>
          <p:cNvPr id="8" name="Straight Connector 7">
            <a:extLst>
              <a:ext uri="{FF2B5EF4-FFF2-40B4-BE49-F238E27FC236}">
                <a16:creationId xmlns:a16="http://schemas.microsoft.com/office/drawing/2014/main" id="{E5491A9B-6ADC-4C97-AF79-DA94174B0299}"/>
              </a:ext>
            </a:extLst>
          </p:cNvPr>
          <p:cNvCxnSpPr>
            <a:cxnSpLocks/>
          </p:cNvCxnSpPr>
          <p:nvPr/>
        </p:nvCxnSpPr>
        <p:spPr>
          <a:xfrm>
            <a:off x="2199785" y="1297174"/>
            <a:ext cx="1504841" cy="673064"/>
          </a:xfrm>
          <a:prstGeom prst="line">
            <a:avLst/>
          </a:prstGeom>
          <a:ln w="381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3B9737-51E8-4CFF-996F-A2E8F048EE66}"/>
              </a:ext>
            </a:extLst>
          </p:cNvPr>
          <p:cNvCxnSpPr/>
          <p:nvPr/>
        </p:nvCxnSpPr>
        <p:spPr>
          <a:xfrm flipV="1">
            <a:off x="2157984" y="1269710"/>
            <a:ext cx="1729522" cy="727992"/>
          </a:xfrm>
          <a:prstGeom prst="line">
            <a:avLst/>
          </a:prstGeom>
          <a:ln w="38100">
            <a:solidFill>
              <a:srgbClr val="5B9BD5"/>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F8180EF-069F-4414-8E7C-D2284559C592}"/>
              </a:ext>
            </a:extLst>
          </p:cNvPr>
          <p:cNvGrpSpPr/>
          <p:nvPr/>
        </p:nvGrpSpPr>
        <p:grpSpPr>
          <a:xfrm>
            <a:off x="6843456" y="761388"/>
            <a:ext cx="2599862" cy="2599862"/>
            <a:chOff x="5025106" y="1858668"/>
            <a:chExt cx="2599862" cy="2599862"/>
          </a:xfrm>
        </p:grpSpPr>
        <p:sp>
          <p:nvSpPr>
            <p:cNvPr id="13" name="Oval 12">
              <a:extLst>
                <a:ext uri="{FF2B5EF4-FFF2-40B4-BE49-F238E27FC236}">
                  <a16:creationId xmlns:a16="http://schemas.microsoft.com/office/drawing/2014/main" id="{4A9ABD68-D487-492A-9CC1-AB0E8FD22AD2}"/>
                </a:ext>
              </a:extLst>
            </p:cNvPr>
            <p:cNvSpPr/>
            <p:nvPr/>
          </p:nvSpPr>
          <p:spPr>
            <a:xfrm>
              <a:off x="5025106" y="1858668"/>
              <a:ext cx="2599862" cy="2599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5">
              <a:extLst>
                <a:ext uri="{FF2B5EF4-FFF2-40B4-BE49-F238E27FC236}">
                  <a16:creationId xmlns:a16="http://schemas.microsoft.com/office/drawing/2014/main" id="{24F6A0BE-4F67-4B3E-95E0-C2AEDF254B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124" y="1858668"/>
              <a:ext cx="2575821" cy="2599862"/>
            </a:xfrm>
            <a:prstGeom prst="rect">
              <a:avLst/>
            </a:prstGeom>
          </p:spPr>
        </p:pic>
      </p:grpSp>
      <p:sp>
        <p:nvSpPr>
          <p:cNvPr id="15" name="TextBox 14">
            <a:extLst>
              <a:ext uri="{FF2B5EF4-FFF2-40B4-BE49-F238E27FC236}">
                <a16:creationId xmlns:a16="http://schemas.microsoft.com/office/drawing/2014/main" id="{4F570BA3-DA49-466C-BDD1-3228C6A567CC}"/>
              </a:ext>
            </a:extLst>
          </p:cNvPr>
          <p:cNvSpPr txBox="1"/>
          <p:nvPr/>
        </p:nvSpPr>
        <p:spPr>
          <a:xfrm>
            <a:off x="7184571" y="4399558"/>
            <a:ext cx="2341330" cy="461665"/>
          </a:xfrm>
          <a:prstGeom prst="rect">
            <a:avLst/>
          </a:prstGeom>
          <a:noFill/>
        </p:spPr>
        <p:txBody>
          <a:bodyPr wrap="square" rtlCol="0">
            <a:spAutoFit/>
          </a:bodyPr>
          <a:lstStyle/>
          <a:p>
            <a:r>
              <a:rPr lang="en-US" sz="2400" dirty="0">
                <a:solidFill>
                  <a:srgbClr val="5B9BD5"/>
                </a:solidFill>
                <a:latin typeface="Arial Black" panose="020B0A04020102020204" pitchFamily="34" charset="0"/>
              </a:rPr>
              <a:t>knowledge</a:t>
            </a:r>
          </a:p>
        </p:txBody>
      </p:sp>
    </p:spTree>
    <p:extLst>
      <p:ext uri="{BB962C8B-B14F-4D97-AF65-F5344CB8AC3E}">
        <p14:creationId xmlns:p14="http://schemas.microsoft.com/office/powerpoint/2010/main" val="672783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Pollution</a:t>
            </a:r>
          </a:p>
        </p:txBody>
      </p:sp>
      <p:sp>
        <p:nvSpPr>
          <p:cNvPr id="3" name="Text Placeholder 2"/>
          <p:cNvSpPr>
            <a:spLocks noGrp="1"/>
          </p:cNvSpPr>
          <p:nvPr>
            <p:ph type="body" idx="1"/>
          </p:nvPr>
        </p:nvSpPr>
        <p:spPr/>
        <p:txBody>
          <a:bodyPr/>
          <a:lstStyle/>
          <a:p>
            <a:r>
              <a:rPr lang="en-US" dirty="0"/>
              <a:t>An Era of Information Overload</a:t>
            </a:r>
          </a:p>
        </p:txBody>
      </p:sp>
    </p:spTree>
    <p:extLst>
      <p:ext uri="{BB962C8B-B14F-4D97-AF65-F5344CB8AC3E}">
        <p14:creationId xmlns:p14="http://schemas.microsoft.com/office/powerpoint/2010/main" val="1741447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7301" y="940001"/>
            <a:ext cx="7485750" cy="3263504"/>
          </a:xfrm>
        </p:spPr>
        <p:txBody>
          <a:bodyPr>
            <a:normAutofit/>
          </a:bodyPr>
          <a:lstStyle/>
          <a:p>
            <a:pPr marL="0" indent="0">
              <a:buNone/>
            </a:pPr>
            <a:r>
              <a:rPr lang="en-US" dirty="0"/>
              <a:t>The Web is a procrastination apparatus:</a:t>
            </a:r>
            <a:endParaRPr lang="en-US" sz="2800" i="1" dirty="0">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a:xfrm>
            <a:off x="2042051" y="1648839"/>
            <a:ext cx="4532429" cy="2073435"/>
          </a:xfrm>
          <a:prstGeom prst="rect">
            <a:avLst/>
          </a:prstGeom>
          <a:noFill/>
        </p:spPr>
        <p:txBody>
          <a:bodyPr vert="horz" lIns="68580" tIns="34290" rIns="68580" bIns="34290" rtlCol="0">
            <a:noAutofit/>
          </a:bodyPr>
          <a:lstStyle>
            <a:lvl1pPr marL="171450" indent="-171450" algn="l" defTabSz="6858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0"/>
              </a:spcBef>
              <a:spcAft>
                <a:spcPts val="60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73038" indent="0" algn="ctr">
              <a:buFont typeface="Arial" panose="020B0604020202020204" pitchFamily="34" charset="0"/>
              <a:buNone/>
            </a:pPr>
            <a:r>
              <a:rPr lang="en-US" sz="3200" i="1" dirty="0">
                <a:latin typeface="Times New Roman" panose="02020603050405020304" pitchFamily="18" charset="0"/>
                <a:cs typeface="Times New Roman" panose="02020603050405020304" pitchFamily="18" charset="0"/>
              </a:rPr>
              <a:t>It can absorb as much time as is required to ensure that you won't get any real work done.</a:t>
            </a:r>
          </a:p>
        </p:txBody>
      </p:sp>
      <p:sp>
        <p:nvSpPr>
          <p:cNvPr id="4" name="Rectangle 3"/>
          <p:cNvSpPr/>
          <p:nvPr/>
        </p:nvSpPr>
        <p:spPr>
          <a:xfrm>
            <a:off x="6403738" y="4208109"/>
            <a:ext cx="1856598" cy="307777"/>
          </a:xfrm>
          <a:prstGeom prst="rect">
            <a:avLst/>
          </a:prstGeom>
        </p:spPr>
        <p:txBody>
          <a:bodyPr wrap="none">
            <a:spAutoFit/>
          </a:bodyPr>
          <a:lstStyle/>
          <a:p>
            <a:r>
              <a:rPr lang="en-US" dirty="0" err="1">
                <a:latin typeface="Arial" panose="020B0604020202020204" pitchFamily="34" charset="0"/>
                <a:cs typeface="Arial" panose="020B0604020202020204" pitchFamily="34" charset="0"/>
              </a:rPr>
              <a:t>Jakob</a:t>
            </a:r>
            <a:r>
              <a:rPr lang="en-US" dirty="0">
                <a:latin typeface="Arial" panose="020B0604020202020204" pitchFamily="34" charset="0"/>
                <a:cs typeface="Arial" panose="020B0604020202020204" pitchFamily="34" charset="0"/>
              </a:rPr>
              <a:t> Nielsen, 2003 </a:t>
            </a:r>
          </a:p>
        </p:txBody>
      </p:sp>
      <p:sp>
        <p:nvSpPr>
          <p:cNvPr id="5" name="Rectangle 4"/>
          <p:cNvSpPr/>
          <p:nvPr/>
        </p:nvSpPr>
        <p:spPr>
          <a:xfrm>
            <a:off x="5631351" y="2660491"/>
            <a:ext cx="1369286" cy="2646878"/>
          </a:xfrm>
          <a:prstGeom prst="rect">
            <a:avLst/>
          </a:prstGeom>
        </p:spPr>
        <p:txBody>
          <a:bodyPr wrap="none">
            <a:spAutoFit/>
          </a:bodyPr>
          <a:lstStyle/>
          <a:p>
            <a:r>
              <a:rPr lang="en-US" sz="16600" i="1" dirty="0">
                <a:solidFill>
                  <a:srgbClr val="5B9BD5"/>
                </a:solidFill>
                <a:latin typeface="Times New Roman" panose="02020603050405020304" pitchFamily="18" charset="0"/>
                <a:cs typeface="Times New Roman" panose="02020603050405020304" pitchFamily="18" charset="0"/>
              </a:rPr>
              <a:t>”</a:t>
            </a:r>
            <a:endParaRPr lang="en-US" sz="16600" dirty="0">
              <a:solidFill>
                <a:srgbClr val="5B9BD5"/>
              </a:solidFill>
              <a:latin typeface="Times New Roman" panose="02020603050405020304" pitchFamily="18" charset="0"/>
              <a:cs typeface="Times New Roman" panose="02020603050405020304" pitchFamily="18" charset="0"/>
            </a:endParaRPr>
          </a:p>
        </p:txBody>
      </p:sp>
      <p:sp>
        <p:nvSpPr>
          <p:cNvPr id="7" name="Rectangle 6"/>
          <p:cNvSpPr/>
          <p:nvPr/>
        </p:nvSpPr>
        <p:spPr>
          <a:xfrm>
            <a:off x="1228105" y="980411"/>
            <a:ext cx="1369286" cy="2646878"/>
          </a:xfrm>
          <a:prstGeom prst="rect">
            <a:avLst/>
          </a:prstGeom>
        </p:spPr>
        <p:txBody>
          <a:bodyPr wrap="none">
            <a:spAutoFit/>
          </a:bodyPr>
          <a:lstStyle/>
          <a:p>
            <a:r>
              <a:rPr lang="en-US" sz="16600" i="1" dirty="0">
                <a:solidFill>
                  <a:srgbClr val="5B9BD5"/>
                </a:solidFill>
                <a:latin typeface="Times New Roman" panose="02020603050405020304" pitchFamily="18" charset="0"/>
                <a:cs typeface="Times New Roman" panose="02020603050405020304" pitchFamily="18" charset="0"/>
              </a:rPr>
              <a:t>“</a:t>
            </a:r>
            <a:endParaRPr lang="en-US" sz="4800" i="1" dirty="0">
              <a:solidFill>
                <a:srgbClr val="5B9BD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035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BE35EE-24B3-481F-ACE3-087B8D4932BC}" type="slidenum">
              <a:rPr lang="en-US" smtClean="0"/>
              <a:pPr/>
              <a:t>17</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05423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BE35EE-24B3-481F-ACE3-087B8D4932BC}" type="slidenum">
              <a:rPr lang="en-US" smtClean="0"/>
              <a:pPr/>
              <a:t>18</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80271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BE35EE-24B3-481F-ACE3-087B8D4932BC}" type="slidenum">
              <a:rPr lang="en-US" smtClean="0"/>
              <a:pPr/>
              <a:t>19</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71413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4" name="Google Shape;120;p30"/>
          <p:cNvSpPr txBox="1"/>
          <p:nvPr/>
        </p:nvSpPr>
        <p:spPr>
          <a:xfrm>
            <a:off x="487158" y="1783830"/>
            <a:ext cx="7702225" cy="2792288"/>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2682"/>
              <a:buFont typeface="Arial"/>
              <a:buNone/>
            </a:pPr>
            <a:r>
              <a:rPr lang="en-US" sz="2800" b="1" dirty="0">
                <a:solidFill>
                  <a:schemeClr val="dk1"/>
                </a:solidFill>
                <a:latin typeface="Arial" panose="020B0604020202020204" pitchFamily="34" charset="0"/>
                <a:cs typeface="Arial" panose="020B0604020202020204" pitchFamily="34" charset="0"/>
                <a:sym typeface="Arial"/>
              </a:rPr>
              <a:t> Better than Google</a:t>
            </a:r>
          </a:p>
          <a:p>
            <a:pPr lvl="0">
              <a:lnSpc>
                <a:spcPct val="80000"/>
              </a:lnSpc>
              <a:buClr>
                <a:srgbClr val="000000"/>
              </a:buClr>
              <a:buSzPts val="2682"/>
            </a:pPr>
            <a:r>
              <a:rPr lang="en-US" sz="2800" b="1" i="0" u="none" strike="noStrike" cap="none" dirty="0">
                <a:solidFill>
                  <a:schemeClr val="dk1"/>
                </a:solidFill>
                <a:latin typeface="Arial" panose="020B0604020202020204" pitchFamily="34" charset="0"/>
                <a:cs typeface="Arial" panose="020B0604020202020204" pitchFamily="34" charset="0"/>
                <a:sym typeface="Arial"/>
              </a:rPr>
              <a:t> </a:t>
            </a:r>
            <a:r>
              <a:rPr lang="en-US" sz="1800" b="1" dirty="0">
                <a:latin typeface="+mj-lt"/>
              </a:rPr>
              <a:t>What’s out there and how to find it</a:t>
            </a:r>
            <a:r>
              <a:rPr lang="en-US" sz="1800" dirty="0">
                <a:latin typeface="+mj-lt"/>
              </a:rPr>
              <a:t> </a:t>
            </a:r>
            <a:endParaRPr sz="1800" dirty="0">
              <a:latin typeface="+mj-lt"/>
              <a:cs typeface="Arial" panose="020B0604020202020204" pitchFamily="34" charset="0"/>
            </a:endParaRPr>
          </a:p>
          <a:p>
            <a:pPr marL="0" marR="0" lvl="0" indent="0" algn="l" rtl="0">
              <a:lnSpc>
                <a:spcPct val="80000"/>
              </a:lnSpc>
              <a:spcBef>
                <a:spcPts val="1200"/>
              </a:spcBef>
              <a:spcAft>
                <a:spcPts val="0"/>
              </a:spcAft>
              <a:buClr>
                <a:srgbClr val="000000"/>
              </a:buClr>
              <a:buSzPts val="1572"/>
              <a:buFont typeface="Arial"/>
              <a:buNone/>
            </a:pPr>
            <a:endParaRPr sz="1572" b="0" i="0" u="none" strike="noStrike" cap="none" dirty="0">
              <a:solidFill>
                <a:srgbClr val="0065B0"/>
              </a:solidFill>
              <a:latin typeface="Arial"/>
              <a:ea typeface="Arial"/>
              <a:cs typeface="Arial"/>
              <a:sym typeface="Arial"/>
            </a:endParaRPr>
          </a:p>
          <a:p>
            <a:pPr marL="0" marR="0" lvl="0" indent="0" algn="l" rtl="0">
              <a:spcAft>
                <a:spcPts val="0"/>
              </a:spcAft>
              <a:buClr>
                <a:srgbClr val="000000"/>
              </a:buClr>
              <a:buSzPts val="2127"/>
              <a:buFont typeface="Arial"/>
              <a:buNone/>
            </a:pPr>
            <a:endParaRPr lang="en-US" sz="2000" b="0" i="0" u="none" strike="noStrike" cap="none" dirty="0">
              <a:solidFill>
                <a:schemeClr val="dk1"/>
              </a:solidFill>
              <a:latin typeface="Arial" panose="020B0604020202020204" pitchFamily="34" charset="0"/>
              <a:cs typeface="Arial" panose="020B0604020202020204" pitchFamily="34" charset="0"/>
              <a:sym typeface="Arial"/>
            </a:endParaRPr>
          </a:p>
          <a:p>
            <a:pPr marL="0" marR="0" lvl="0" indent="0" algn="l" rtl="0">
              <a:spcAft>
                <a:spcPts val="0"/>
              </a:spcAft>
              <a:buClr>
                <a:srgbClr val="000000"/>
              </a:buClr>
              <a:buSzPts val="2127"/>
              <a:buFont typeface="Arial"/>
              <a:buNone/>
            </a:pPr>
            <a:r>
              <a:rPr lang="en-US" sz="2000" b="0" i="0" u="none" strike="noStrike" cap="none" dirty="0">
                <a:solidFill>
                  <a:schemeClr val="dk1"/>
                </a:solidFill>
                <a:latin typeface="Arial" panose="020B0604020202020204" pitchFamily="34" charset="0"/>
                <a:cs typeface="Arial" panose="020B0604020202020204" pitchFamily="34" charset="0"/>
                <a:sym typeface="Arial"/>
              </a:rPr>
              <a:t>April 9, 2019</a:t>
            </a:r>
          </a:p>
          <a:p>
            <a:pPr marL="0" marR="0" lvl="0" indent="0" algn="l" rtl="0">
              <a:spcAft>
                <a:spcPts val="0"/>
              </a:spcAft>
              <a:buClr>
                <a:srgbClr val="000000"/>
              </a:buClr>
              <a:buSzPts val="2127"/>
              <a:buFont typeface="Arial"/>
              <a:buNone/>
            </a:pPr>
            <a:r>
              <a:rPr lang="en-US" sz="2000" dirty="0">
                <a:solidFill>
                  <a:schemeClr val="dk1"/>
                </a:solidFill>
                <a:latin typeface="Arial" panose="020B0604020202020204" pitchFamily="34" charset="0"/>
                <a:cs typeface="Arial" panose="020B0604020202020204" pitchFamily="34" charset="0"/>
                <a:sym typeface="Arial"/>
              </a:rPr>
              <a:t>Moderated by: John Kreidich AIA</a:t>
            </a:r>
            <a:endParaRPr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159" y="271219"/>
            <a:ext cx="2468983" cy="402448"/>
          </a:xfrm>
          <a:prstGeom prst="rect">
            <a:avLst/>
          </a:prstGeom>
        </p:spPr>
      </p:pic>
    </p:spTree>
    <p:extLst>
      <p:ext uri="{BB962C8B-B14F-4D97-AF65-F5344CB8AC3E}">
        <p14:creationId xmlns:p14="http://schemas.microsoft.com/office/powerpoint/2010/main" val="385638601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BE35EE-24B3-481F-ACE3-087B8D4932BC}" type="slidenum">
              <a:rPr lang="en-US" smtClean="0"/>
              <a:pPr/>
              <a:t>20</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20517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BE35EE-24B3-481F-ACE3-087B8D4932BC}" type="slidenum">
              <a:rPr lang="en-US" smtClean="0"/>
              <a:pPr/>
              <a:t>21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29209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Seek and you </a:t>
            </a:r>
            <a:r>
              <a:rPr lang="en-US" b="0" i="1" dirty="0"/>
              <a:t>might</a:t>
            </a:r>
            <a:r>
              <a:rPr lang="en-US" dirty="0"/>
              <a:t> find</a:t>
            </a:r>
          </a:p>
        </p:txBody>
      </p:sp>
      <p:sp>
        <p:nvSpPr>
          <p:cNvPr id="6" name="Text Placeholder 5"/>
          <p:cNvSpPr>
            <a:spLocks noGrp="1"/>
          </p:cNvSpPr>
          <p:nvPr>
            <p:ph type="body" idx="1"/>
          </p:nvPr>
        </p:nvSpPr>
        <p:spPr/>
        <p:txBody>
          <a:bodyPr/>
          <a:lstStyle/>
          <a:p>
            <a:r>
              <a:rPr lang="en-US" dirty="0"/>
              <a:t>… if you’re looking in the right place</a:t>
            </a:r>
          </a:p>
        </p:txBody>
      </p:sp>
    </p:spTree>
    <p:extLst>
      <p:ext uri="{BB962C8B-B14F-4D97-AF65-F5344CB8AC3E}">
        <p14:creationId xmlns:p14="http://schemas.microsoft.com/office/powerpoint/2010/main" val="554666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220241"/>
            <a:ext cx="7298608" cy="994172"/>
          </a:xfrm>
        </p:spPr>
        <p:txBody>
          <a:bodyPr/>
          <a:lstStyle/>
          <a:p>
            <a:r>
              <a:rPr lang="en-US" dirty="0"/>
              <a:t>When we talk about searching in healthcare design…</a:t>
            </a:r>
          </a:p>
        </p:txBody>
      </p:sp>
      <p:sp>
        <p:nvSpPr>
          <p:cNvPr id="7" name="Content Placeholder 6"/>
          <p:cNvSpPr>
            <a:spLocks noGrp="1"/>
          </p:cNvSpPr>
          <p:nvPr>
            <p:ph idx="1"/>
          </p:nvPr>
        </p:nvSpPr>
        <p:spPr/>
        <p:txBody>
          <a:bodyPr/>
          <a:lstStyle/>
          <a:p>
            <a:endParaRPr lang="en-US" dirty="0"/>
          </a:p>
        </p:txBody>
      </p:sp>
      <p:sp>
        <p:nvSpPr>
          <p:cNvPr id="4" name="Rectangle 3"/>
          <p:cNvSpPr/>
          <p:nvPr/>
        </p:nvSpPr>
        <p:spPr>
          <a:xfrm>
            <a:off x="6020697" y="4589502"/>
            <a:ext cx="2992674" cy="553998"/>
          </a:xfrm>
          <a:prstGeom prst="rect">
            <a:avLst/>
          </a:prstGeom>
        </p:spPr>
        <p:txBody>
          <a:bodyPr wrap="square">
            <a:spAutoFit/>
          </a:bodyPr>
          <a:lstStyle/>
          <a:p>
            <a:r>
              <a:rPr lang="en-US" sz="1000" dirty="0">
                <a:solidFill>
                  <a:schemeClr val="bg1">
                    <a:lumMod val="65000"/>
                  </a:schemeClr>
                </a:solidFill>
              </a:rPr>
              <a:t>Image: </a:t>
            </a:r>
            <a:r>
              <a:rPr lang="en-US" sz="1000" dirty="0">
                <a:solidFill>
                  <a:schemeClr val="bg1">
                    <a:lumMod val="65000"/>
                  </a:schemeClr>
                </a:solidFill>
                <a:hlinkClick r:id="rId3">
                  <a:extLst>
                    <a:ext uri="{A12FA001-AC4F-418D-AE19-62706E023703}">
                      <ahyp:hlinkClr xmlns:ahyp="http://schemas.microsoft.com/office/drawing/2018/hyperlinkcolor" val="tx"/>
                    </a:ext>
                  </a:extLst>
                </a:hlinkClick>
              </a:rPr>
              <a:t>http://locatible.com/blog/medical/nurses-time-searching-for-equipment/?doing_wp_cron=</a:t>
            </a:r>
            <a:endParaRPr lang="en-US" sz="1000" dirty="0">
              <a:solidFill>
                <a:schemeClr val="bg1">
                  <a:lumMod val="65000"/>
                </a:schemeClr>
              </a:solidFill>
            </a:endParaRPr>
          </a:p>
          <a:p>
            <a:r>
              <a:rPr lang="en-US" sz="1000" dirty="0">
                <a:solidFill>
                  <a:schemeClr val="bg1">
                    <a:lumMod val="65000"/>
                  </a:schemeClr>
                </a:solidFill>
              </a:rPr>
              <a:t>1552686354.9644389152526855468750</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353634"/>
            <a:ext cx="5285392" cy="3789866"/>
          </a:xfrm>
          <a:prstGeom prst="rect">
            <a:avLst/>
          </a:prstGeom>
        </p:spPr>
      </p:pic>
    </p:spTree>
    <p:extLst>
      <p:ext uri="{BB962C8B-B14F-4D97-AF65-F5344CB8AC3E}">
        <p14:creationId xmlns:p14="http://schemas.microsoft.com/office/powerpoint/2010/main" val="912273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931742" y="1289972"/>
            <a:ext cx="2071534" cy="3263504"/>
          </a:xfrm>
        </p:spPr>
        <p:txBody>
          <a:bodyPr>
            <a:noAutofit/>
          </a:bodyPr>
          <a:lstStyle/>
          <a:p>
            <a:pPr marL="0" indent="0" algn="r">
              <a:buNone/>
            </a:pPr>
            <a:r>
              <a:rPr lang="en-US" sz="7200" b="1" dirty="0"/>
              <a:t>19%</a:t>
            </a:r>
            <a:r>
              <a:rPr lang="en-US" dirty="0"/>
              <a:t> </a:t>
            </a:r>
          </a:p>
          <a:p>
            <a:pPr marL="0" indent="0" algn="r">
              <a:buNone/>
            </a:pPr>
            <a:r>
              <a:rPr lang="en-US" dirty="0"/>
              <a:t>time each week spent searching for / gathering information at work </a:t>
            </a:r>
          </a:p>
          <a:p>
            <a:pPr marL="0" indent="0" algn="r">
              <a:buNone/>
            </a:pPr>
            <a:r>
              <a:rPr lang="en-US" sz="1100" dirty="0"/>
              <a:t>(International Data Corporation (IDC), McKinsey Global Institute analysis)</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34" r="896"/>
          <a:stretch/>
        </p:blipFill>
        <p:spPr>
          <a:xfrm>
            <a:off x="0" y="0"/>
            <a:ext cx="6861600" cy="5143500"/>
          </a:xfrm>
          <a:prstGeom prst="rect">
            <a:avLst/>
          </a:prstGeom>
        </p:spPr>
      </p:pic>
    </p:spTree>
    <p:extLst>
      <p:ext uri="{BB962C8B-B14F-4D97-AF65-F5344CB8AC3E}">
        <p14:creationId xmlns:p14="http://schemas.microsoft.com/office/powerpoint/2010/main" val="1254937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4372549"/>
          </a:xfrm>
          <a:prstGeom prst="rect">
            <a:avLst/>
          </a:prstGeom>
        </p:spPr>
      </p:pic>
      <p:sp>
        <p:nvSpPr>
          <p:cNvPr id="5" name="Rectangle 4"/>
          <p:cNvSpPr/>
          <p:nvPr/>
        </p:nvSpPr>
        <p:spPr>
          <a:xfrm>
            <a:off x="324463" y="4571445"/>
            <a:ext cx="8745795" cy="461665"/>
          </a:xfrm>
          <a:prstGeom prst="rect">
            <a:avLst/>
          </a:prstGeom>
        </p:spPr>
        <p:txBody>
          <a:bodyPr wrap="square">
            <a:spAutoFit/>
          </a:bodyPr>
          <a:lstStyle/>
          <a:p>
            <a:r>
              <a:rPr lang="en-US" sz="1200" dirty="0"/>
              <a:t>Bernstein, P. (2013). </a:t>
            </a:r>
            <a:r>
              <a:rPr lang="en-US" sz="1200" dirty="0" err="1"/>
              <a:t>SearchYourCloud</a:t>
            </a:r>
            <a:r>
              <a:rPr lang="en-US" sz="1200" dirty="0"/>
              <a:t> Survey, It Takes up to 8 Attempts to Find an Accurate Search Result. Retrieved from </a:t>
            </a:r>
            <a:r>
              <a:rPr lang="en-US" sz="1200" dirty="0">
                <a:hlinkClick r:id="rId4"/>
              </a:rPr>
              <a:t>https://www.techzone360.com/topics/techzone/articles/2013/11/05/359192-searchyourcloud-survey-it-takes-up-8-attempts-find.htm</a:t>
            </a:r>
            <a:endParaRPr lang="en-US" sz="1200" dirty="0">
              <a:effectLst/>
            </a:endParaRPr>
          </a:p>
        </p:txBody>
      </p:sp>
    </p:spTree>
    <p:extLst>
      <p:ext uri="{BB962C8B-B14F-4D97-AF65-F5344CB8AC3E}">
        <p14:creationId xmlns:p14="http://schemas.microsoft.com/office/powerpoint/2010/main" val="360479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NeueLT Std Med" panose="020B0604020202020204" pitchFamily="34" charset="0"/>
              </a:rPr>
              <a:t>Problem. Solved.</a:t>
            </a:r>
            <a:br>
              <a:rPr lang="en-US" dirty="0"/>
            </a:br>
            <a:r>
              <a:rPr lang="en-US" i="1" dirty="0">
                <a:latin typeface="HelveticaNeueLT Std Thin" panose="020B0403020202020204" pitchFamily="34" charset="0"/>
              </a:rPr>
              <a:t>The Knowledge Repository</a:t>
            </a:r>
          </a:p>
        </p:txBody>
      </p:sp>
      <p:sp>
        <p:nvSpPr>
          <p:cNvPr id="3" name="Subtitle 2"/>
          <p:cNvSpPr>
            <a:spLocks noGrp="1"/>
          </p:cNvSpPr>
          <p:nvPr>
            <p:ph idx="1"/>
          </p:nvPr>
        </p:nvSpPr>
        <p:spPr/>
        <p:txBody>
          <a:bodyPr/>
          <a:lstStyle/>
          <a:p>
            <a:r>
              <a:rPr lang="en-US" sz="1200" dirty="0"/>
              <a:t>https://www.healthdesign.org/knowledge-repository</a:t>
            </a:r>
          </a:p>
          <a:p>
            <a:endParaRPr lang="en-US" dirty="0"/>
          </a:p>
        </p:txBody>
      </p:sp>
      <p:pic>
        <p:nvPicPr>
          <p:cNvPr id="7" name="Picture 2" descr="http://webworkerdaily.files.wordpress.com/2010/08/library.jpg"/>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t="98" b="4498"/>
          <a:stretch/>
        </p:blipFill>
        <p:spPr bwMode="auto">
          <a:xfrm>
            <a:off x="0" y="1369219"/>
            <a:ext cx="9144000" cy="375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121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Latest stats</a:t>
            </a:r>
          </a:p>
        </p:txBody>
      </p:sp>
      <p:sp>
        <p:nvSpPr>
          <p:cNvPr id="3" name="Content Placeholder 2"/>
          <p:cNvSpPr>
            <a:spLocks noGrp="1"/>
          </p:cNvSpPr>
          <p:nvPr>
            <p:ph idx="1"/>
          </p:nvPr>
        </p:nvSpPr>
        <p:spPr>
          <a:xfrm>
            <a:off x="628649" y="1116884"/>
            <a:ext cx="6491165" cy="3931365"/>
          </a:xfrm>
        </p:spPr>
        <p:txBody>
          <a:bodyPr>
            <a:noAutofit/>
          </a:bodyPr>
          <a:lstStyle/>
          <a:p>
            <a:r>
              <a:rPr lang="en-US" dirty="0"/>
              <a:t>Who: 52.4% self-identify as architect/designer</a:t>
            </a:r>
          </a:p>
          <a:p>
            <a:r>
              <a:rPr lang="en-US" dirty="0"/>
              <a:t>750+ Key Point Summaries</a:t>
            </a:r>
          </a:p>
          <a:p>
            <a:r>
              <a:rPr lang="en-US" dirty="0"/>
              <a:t>4,330+ citations</a:t>
            </a:r>
          </a:p>
          <a:p>
            <a:r>
              <a:rPr lang="en-US" dirty="0"/>
              <a:t>Common search terms</a:t>
            </a:r>
          </a:p>
          <a:p>
            <a:pPr lvl="1">
              <a:spcAft>
                <a:spcPts val="300"/>
              </a:spcAft>
            </a:pPr>
            <a:r>
              <a:rPr lang="en-US" sz="1600" dirty="0"/>
              <a:t>Color</a:t>
            </a:r>
          </a:p>
          <a:p>
            <a:pPr lvl="1">
              <a:spcAft>
                <a:spcPts val="300"/>
              </a:spcAft>
            </a:pPr>
            <a:r>
              <a:rPr lang="en-US" sz="1600" dirty="0"/>
              <a:t>Art</a:t>
            </a:r>
          </a:p>
          <a:p>
            <a:pPr lvl="1">
              <a:spcAft>
                <a:spcPts val="300"/>
              </a:spcAft>
            </a:pPr>
            <a:r>
              <a:rPr lang="en-US" sz="1600" dirty="0"/>
              <a:t>Cancer/Oncology/Infusion</a:t>
            </a:r>
          </a:p>
          <a:p>
            <a:pPr lvl="1">
              <a:spcAft>
                <a:spcPts val="300"/>
              </a:spcAft>
            </a:pPr>
            <a:r>
              <a:rPr lang="en-US" sz="1600" dirty="0"/>
              <a:t>Flooring</a:t>
            </a:r>
          </a:p>
          <a:p>
            <a:pPr lvl="1">
              <a:spcAft>
                <a:spcPts val="300"/>
              </a:spcAft>
            </a:pPr>
            <a:r>
              <a:rPr lang="en-US" sz="1600" dirty="0"/>
              <a:t>Waiting</a:t>
            </a:r>
          </a:p>
          <a:p>
            <a:pPr lvl="1">
              <a:spcAft>
                <a:spcPts val="300"/>
              </a:spcAft>
            </a:pPr>
            <a:r>
              <a:rPr lang="en-US" sz="1600" dirty="0"/>
              <a:t>Lighting</a:t>
            </a:r>
          </a:p>
          <a:p>
            <a:pPr lvl="1">
              <a:spcAft>
                <a:spcPts val="300"/>
              </a:spcAft>
            </a:pPr>
            <a:r>
              <a:rPr lang="en-US" sz="1600" dirty="0"/>
              <a:t>Natural ventilation</a:t>
            </a:r>
          </a:p>
          <a:p>
            <a:pPr lvl="1">
              <a:spcAft>
                <a:spcPts val="300"/>
              </a:spcAft>
            </a:pPr>
            <a:r>
              <a:rPr lang="en-US" sz="1600" dirty="0"/>
              <a:t>Inpatient mental health</a:t>
            </a:r>
          </a:p>
        </p:txBody>
      </p:sp>
      <p:pic>
        <p:nvPicPr>
          <p:cNvPr id="7" name="Picture 6"/>
          <p:cNvPicPr>
            <a:picLocks noChangeAspect="1"/>
          </p:cNvPicPr>
          <p:nvPr/>
        </p:nvPicPr>
        <p:blipFill>
          <a:blip r:embed="rId3"/>
          <a:stretch>
            <a:fillRect/>
          </a:stretch>
        </p:blipFill>
        <p:spPr>
          <a:xfrm>
            <a:off x="4003762" y="1884151"/>
            <a:ext cx="4950381" cy="3164098"/>
          </a:xfrm>
          <a:prstGeom prst="rect">
            <a:avLst/>
          </a:prstGeom>
        </p:spPr>
      </p:pic>
    </p:spTree>
    <p:extLst>
      <p:ext uri="{BB962C8B-B14F-4D97-AF65-F5344CB8AC3E}">
        <p14:creationId xmlns:p14="http://schemas.microsoft.com/office/powerpoint/2010/main" val="2516153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12236" y="1092919"/>
            <a:ext cx="7747488"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lnSpc>
                <a:spcPct val="110000"/>
              </a:lnSpc>
              <a:defRPr/>
            </a:pPr>
            <a:r>
              <a:rPr lang="en-US" sz="2800" b="1" dirty="0">
                <a:solidFill>
                  <a:schemeClr val="tx1"/>
                </a:solidFill>
                <a:latin typeface="Arial"/>
              </a:rPr>
              <a:t>Question Reminder</a:t>
            </a:r>
          </a:p>
        </p:txBody>
      </p:sp>
      <p:sp>
        <p:nvSpPr>
          <p:cNvPr id="8" name="Content Placeholder 2"/>
          <p:cNvSpPr txBox="1">
            <a:spLocks/>
          </p:cNvSpPr>
          <p:nvPr/>
        </p:nvSpPr>
        <p:spPr>
          <a:xfrm>
            <a:off x="418297" y="2480634"/>
            <a:ext cx="4179104" cy="1205330"/>
          </a:xfrm>
          <a:prstGeom prst="rect">
            <a:avLst/>
          </a:prstGeom>
        </p:spPr>
        <p:txBody>
          <a:bodyPr lIns="68580" tIns="34290" rIns="68580" bIns="34290"/>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dirty="0">
                <a:latin typeface="Arial"/>
                <a:ea typeface="MS PGothic" pitchFamily="34" charset="-128"/>
              </a:rPr>
              <a:t>Submit your questions and comments via the chat box.</a:t>
            </a:r>
          </a:p>
          <a:p>
            <a:pPr marL="0" indent="0">
              <a:buNone/>
            </a:pPr>
            <a:endParaRPr lang="en-US" sz="1800" dirty="0">
              <a:solidFill>
                <a:srgbClr val="000000"/>
              </a:solidFill>
              <a:latin typeface="Arial"/>
              <a:ea typeface="MS PGothic" pitchFamily="34" charset="-128"/>
            </a:endParaRPr>
          </a:p>
        </p:txBody>
      </p:sp>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7332" y="1668569"/>
            <a:ext cx="1957388" cy="1900238"/>
          </a:xfrm>
          <a:prstGeom prst="rect">
            <a:avLst/>
          </a:prstGeom>
          <a:noFill/>
          <a:ln w="9525">
            <a:solidFill>
              <a:srgbClr val="4F81BD"/>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3" name="Straight Arrow Connector 12"/>
          <p:cNvCxnSpPr/>
          <p:nvPr/>
        </p:nvCxnSpPr>
        <p:spPr>
          <a:xfrm>
            <a:off x="5869459" y="2653707"/>
            <a:ext cx="506113" cy="0"/>
          </a:xfrm>
          <a:prstGeom prst="straightConnector1">
            <a:avLst/>
          </a:prstGeom>
          <a:noFill/>
          <a:ln w="57150" cap="flat" cmpd="sng" algn="ctr">
            <a:solidFill>
              <a:srgbClr val="FF0000"/>
            </a:solidFill>
            <a:prstDash val="solid"/>
            <a:tailEnd type="arrow"/>
          </a:ln>
          <a:effectLst>
            <a:outerShdw blurRad="40000" dist="20000" dir="5400000" rotWithShape="0">
              <a:srgbClr val="000000">
                <a:alpha val="38000"/>
              </a:srgbClr>
            </a:outerShdw>
          </a:effectLst>
        </p:spPr>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Tree>
    <p:extLst>
      <p:ext uri="{BB962C8B-B14F-4D97-AF65-F5344CB8AC3E}">
        <p14:creationId xmlns:p14="http://schemas.microsoft.com/office/powerpoint/2010/main" val="128551058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8650" y="220241"/>
            <a:ext cx="7886700" cy="737359"/>
          </a:xfrm>
        </p:spPr>
        <p:txBody>
          <a:bodyPr/>
          <a:lstStyle/>
          <a:p>
            <a:r>
              <a:rPr lang="en-US">
                <a:solidFill>
                  <a:schemeClr val="bg1"/>
                </a:solidFill>
              </a:rPr>
              <a:t>Knowledge Repository Demo</a:t>
            </a:r>
            <a:endParaRPr lang="en-US" dirty="0">
              <a:solidFill>
                <a:schemeClr val="bg1"/>
              </a:solidFill>
            </a:endParaRPr>
          </a:p>
        </p:txBody>
      </p:sp>
    </p:spTree>
    <p:extLst>
      <p:ext uri="{BB962C8B-B14F-4D97-AF65-F5344CB8AC3E}">
        <p14:creationId xmlns:p14="http://schemas.microsoft.com/office/powerpoint/2010/main" val="25954376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7;p32"/>
          <p:cNvSpPr txBox="1"/>
          <p:nvPr/>
        </p:nvSpPr>
        <p:spPr>
          <a:xfrm>
            <a:off x="400309" y="1207244"/>
            <a:ext cx="49657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a:solidFill>
                  <a:schemeClr val="tx1"/>
                </a:solidFill>
                <a:latin typeface="Arial" panose="020B0604020202020204" pitchFamily="34" charset="0"/>
                <a:cs typeface="Arial" panose="020B0604020202020204" pitchFamily="34" charset="0"/>
                <a:sym typeface="Arial"/>
              </a:rPr>
              <a:t>Beyond the Basics Series </a:t>
            </a:r>
            <a:endParaRPr sz="2800" b="1" dirty="0">
              <a:solidFill>
                <a:schemeClr val="tx1"/>
              </a:solidFill>
              <a:latin typeface="Arial" panose="020B0604020202020204" pitchFamily="34" charset="0"/>
              <a:cs typeface="Arial" panose="020B0604020202020204" pitchFamily="34" charset="0"/>
            </a:endParaRPr>
          </a:p>
        </p:txBody>
      </p:sp>
      <p:sp>
        <p:nvSpPr>
          <p:cNvPr id="7" name="Google Shape;138;p32"/>
          <p:cNvSpPr txBox="1"/>
          <p:nvPr/>
        </p:nvSpPr>
        <p:spPr>
          <a:xfrm>
            <a:off x="402428" y="2467128"/>
            <a:ext cx="7827172" cy="20903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67"/>
              <a:buFont typeface="Arial"/>
              <a:buNone/>
            </a:pPr>
            <a:r>
              <a:rPr lang="en-US" sz="1800" b="0" i="0" u="none" strike="noStrike" cap="none" dirty="0">
                <a:latin typeface="Arial" panose="020B0604020202020204" pitchFamily="34" charset="0"/>
                <a:cs typeface="Arial" panose="020B0604020202020204" pitchFamily="34" charset="0"/>
                <a:sym typeface="Arial"/>
              </a:rPr>
              <a:t>As part of the</a:t>
            </a:r>
            <a:r>
              <a:rPr lang="en-US" sz="1800" b="0" i="0" u="none" strike="noStrike" cap="none" dirty="0">
                <a:solidFill>
                  <a:srgbClr val="FF0000"/>
                </a:solidFill>
                <a:latin typeface="Arial" panose="020B0604020202020204" pitchFamily="34" charset="0"/>
                <a:cs typeface="Arial" panose="020B0604020202020204" pitchFamily="34" charset="0"/>
                <a:sym typeface="Arial"/>
              </a:rPr>
              <a:t> </a:t>
            </a:r>
            <a:r>
              <a:rPr lang="en-US" sz="1800" b="0" i="0" u="none" strike="noStrike" cap="none" dirty="0">
                <a:solidFill>
                  <a:srgbClr val="000000"/>
                </a:solidFill>
                <a:latin typeface="Arial" panose="020B0604020202020204" pitchFamily="34" charset="0"/>
                <a:cs typeface="Arial" panose="020B0604020202020204" pitchFamily="34" charset="0"/>
                <a:sym typeface="Arial"/>
              </a:rPr>
              <a:t>Academy’s multi-channel</a:t>
            </a:r>
            <a:r>
              <a:rPr lang="en-US" sz="1800" b="0" i="0" u="none" strike="noStrike" cap="none" dirty="0">
                <a:latin typeface="Arial" panose="020B0604020202020204" pitchFamily="34" charset="0"/>
                <a:cs typeface="Arial" panose="020B0604020202020204" pitchFamily="34" charset="0"/>
                <a:sym typeface="Arial"/>
              </a:rPr>
              <a:t>, </a:t>
            </a:r>
            <a:r>
              <a:rPr lang="en-US" sz="1800" b="0" i="0" u="none" strike="noStrike" cap="none" dirty="0">
                <a:solidFill>
                  <a:srgbClr val="000000"/>
                </a:solidFill>
                <a:latin typeface="Arial" panose="020B0604020202020204" pitchFamily="34" charset="0"/>
                <a:cs typeface="Arial" panose="020B0604020202020204" pitchFamily="34" charset="0"/>
                <a:sym typeface="Arial"/>
              </a:rPr>
              <a:t>on-line approach, </a:t>
            </a:r>
            <a:r>
              <a:rPr lang="en-US" sz="1800" b="0" i="0" u="none" strike="noStrike" cap="none" dirty="0">
                <a:latin typeface="Arial" panose="020B0604020202020204" pitchFamily="34" charset="0"/>
                <a:cs typeface="Arial" panose="020B0604020202020204" pitchFamily="34" charset="0"/>
                <a:sym typeface="Arial"/>
              </a:rPr>
              <a:t>these sessions provide </a:t>
            </a:r>
            <a:r>
              <a:rPr lang="en-US" sz="1800" b="0" i="0" u="none" strike="noStrike" cap="none" dirty="0">
                <a:solidFill>
                  <a:srgbClr val="000000"/>
                </a:solidFill>
                <a:latin typeface="Arial" panose="020B0604020202020204" pitchFamily="34" charset="0"/>
                <a:cs typeface="Arial" panose="020B0604020202020204" pitchFamily="34" charset="0"/>
                <a:sym typeface="Arial"/>
              </a:rPr>
              <a:t>emerging and </a:t>
            </a:r>
            <a:r>
              <a:rPr lang="en-US" sz="1800" b="0" i="0" u="none" strike="noStrike" cap="none" dirty="0">
                <a:latin typeface="Arial" panose="020B0604020202020204" pitchFamily="34" charset="0"/>
                <a:cs typeface="Arial" panose="020B0604020202020204" pitchFamily="34" charset="0"/>
                <a:sym typeface="Arial"/>
              </a:rPr>
              <a:t>experienced</a:t>
            </a:r>
            <a:r>
              <a:rPr lang="en-US" sz="1800" b="0" i="0" u="none" strike="noStrike" cap="none" dirty="0">
                <a:solidFill>
                  <a:srgbClr val="FF0000"/>
                </a:solidFill>
                <a:latin typeface="Arial" panose="020B0604020202020204" pitchFamily="34" charset="0"/>
                <a:cs typeface="Arial" panose="020B0604020202020204" pitchFamily="34" charset="0"/>
                <a:sym typeface="Arial"/>
              </a:rPr>
              <a:t> </a:t>
            </a:r>
            <a:r>
              <a:rPr lang="en-US" sz="1800" b="0" i="0" u="none" strike="noStrike" cap="none" dirty="0">
                <a:solidFill>
                  <a:srgbClr val="000000"/>
                </a:solidFill>
                <a:latin typeface="Arial" panose="020B0604020202020204" pitchFamily="34" charset="0"/>
                <a:cs typeface="Arial" panose="020B0604020202020204" pitchFamily="34" charset="0"/>
                <a:sym typeface="Arial"/>
              </a:rPr>
              <a:t>professionals with convenient and economical opportunities to develop their chosen area of interest. </a:t>
            </a:r>
          </a:p>
          <a:p>
            <a:pPr marL="0" marR="0" lvl="0" indent="0" algn="l" rtl="0">
              <a:spcBef>
                <a:spcPts val="0"/>
              </a:spcBef>
              <a:spcAft>
                <a:spcPts val="0"/>
              </a:spcAft>
              <a:buClr>
                <a:srgbClr val="000000"/>
              </a:buClr>
              <a:buSzPts val="2867"/>
              <a:buFont typeface="Arial"/>
              <a:buNone/>
            </a:pPr>
            <a:endParaRPr lang="en-US" sz="1800" dirty="0">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This  session is intended to expose healthcare-competent members of healthcare-centric practices timely information on evidence-based design research.</a:t>
            </a:r>
          </a:p>
          <a:p>
            <a:pPr marL="0" marR="0" lvl="0" indent="0" algn="l" rtl="0">
              <a:lnSpc>
                <a:spcPct val="90000"/>
              </a:lnSpc>
              <a:spcBef>
                <a:spcPts val="0"/>
              </a:spcBef>
              <a:spcAft>
                <a:spcPts val="0"/>
              </a:spcAft>
              <a:buClr>
                <a:srgbClr val="000000"/>
              </a:buClr>
              <a:buSzPts val="2867"/>
              <a:buFont typeface="Arial"/>
              <a:buNone/>
            </a:pPr>
            <a:endParaRPr sz="2000" dirty="0"/>
          </a:p>
          <a:p>
            <a:pPr marL="0" marR="0" lvl="0" indent="0" algn="l" rtl="0">
              <a:lnSpc>
                <a:spcPct val="90000"/>
              </a:lnSpc>
              <a:spcBef>
                <a:spcPts val="1496"/>
              </a:spcBef>
              <a:spcAft>
                <a:spcPts val="0"/>
              </a:spcAft>
              <a:buClr>
                <a:srgbClr val="000000"/>
              </a:buClr>
              <a:buSzPts val="1480"/>
              <a:buFont typeface="Arial"/>
              <a:buNone/>
            </a:pPr>
            <a:endParaRPr sz="1480" b="0" i="0" u="none" strike="noStrike" cap="none" dirty="0">
              <a:solidFill>
                <a:srgbClr val="000000"/>
              </a:solidFill>
              <a:latin typeface="Arial"/>
              <a:ea typeface="Arial"/>
              <a:cs typeface="Arial"/>
              <a:sym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Tree>
    <p:extLst>
      <p:ext uri="{BB962C8B-B14F-4D97-AF65-F5344CB8AC3E}">
        <p14:creationId xmlns:p14="http://schemas.microsoft.com/office/powerpoint/2010/main" val="133178040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20792" y="1097297"/>
            <a:ext cx="7747488"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800" b="1" dirty="0">
                <a:solidFill>
                  <a:schemeClr val="tx1"/>
                </a:solidFill>
                <a:latin typeface="Arial"/>
              </a:rPr>
              <a:t>Time for Questions and Comments</a:t>
            </a:r>
          </a:p>
        </p:txBody>
      </p:sp>
      <p:sp>
        <p:nvSpPr>
          <p:cNvPr id="2" name="Rectangle 1"/>
          <p:cNvSpPr/>
          <p:nvPr/>
        </p:nvSpPr>
        <p:spPr>
          <a:xfrm>
            <a:off x="2386782" y="2216416"/>
            <a:ext cx="4370436" cy="1608133"/>
          </a:xfrm>
          <a:prstGeom prst="rect">
            <a:avLst/>
          </a:prstGeom>
          <a:noFill/>
        </p:spPr>
        <p:txBody>
          <a:bodyPr wrap="square" lIns="68580" tIns="34290" rIns="68580" bIns="34290">
            <a:spAutoFit/>
          </a:bodyPr>
          <a:lstStyle/>
          <a:p>
            <a:pPr algn="ctr"/>
            <a:r>
              <a:rPr lang="en-US" sz="10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Tree>
    <p:extLst>
      <p:ext uri="{BB962C8B-B14F-4D97-AF65-F5344CB8AC3E}">
        <p14:creationId xmlns:p14="http://schemas.microsoft.com/office/powerpoint/2010/main" val="1396846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09144" y="1094096"/>
            <a:ext cx="8229600" cy="8572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800" b="1" dirty="0">
                <a:solidFill>
                  <a:schemeClr val="tx1"/>
                </a:solidFill>
                <a:latin typeface="Arial"/>
              </a:rPr>
              <a:t>CES Reminder </a:t>
            </a:r>
          </a:p>
        </p:txBody>
      </p:sp>
      <p:sp>
        <p:nvSpPr>
          <p:cNvPr id="8" name="Content Placeholder 2"/>
          <p:cNvSpPr txBox="1">
            <a:spLocks/>
          </p:cNvSpPr>
          <p:nvPr/>
        </p:nvSpPr>
        <p:spPr>
          <a:xfrm>
            <a:off x="457200" y="755966"/>
            <a:ext cx="8229600" cy="3794603"/>
          </a:xfrm>
          <a:prstGeom prst="rect">
            <a:avLst/>
          </a:prstGeom>
        </p:spPr>
        <p:txBody>
          <a:bodyPr vert="horz" lIns="68580" tIns="34290" rIns="68580" bIns="34290" rtlCol="0" anchor="t">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endParaRPr lang="en-US" sz="2100" dirty="0">
              <a:solidFill>
                <a:sysClr val="windowText" lastClr="000000"/>
              </a:solidFill>
              <a:latin typeface="Arial"/>
            </a:endParaRPr>
          </a:p>
        </p:txBody>
      </p:sp>
      <p:sp>
        <p:nvSpPr>
          <p:cNvPr id="2" name="TextBox 1"/>
          <p:cNvSpPr txBox="1"/>
          <p:nvPr/>
        </p:nvSpPr>
        <p:spPr>
          <a:xfrm>
            <a:off x="402531" y="2194477"/>
            <a:ext cx="7766136" cy="2600712"/>
          </a:xfrm>
          <a:prstGeom prst="rect">
            <a:avLst/>
          </a:prstGeom>
          <a:noFill/>
        </p:spPr>
        <p:txBody>
          <a:bodyPr wrap="square" rtlCol="0">
            <a:spAutoFit/>
          </a:bodyPr>
          <a:lstStyle/>
          <a:p>
            <a:pPr>
              <a:spcBef>
                <a:spcPts val="1800"/>
              </a:spcBef>
              <a:buSzPts val="2867"/>
            </a:pPr>
            <a:r>
              <a:rPr lang="en-US" sz="1800" dirty="0">
                <a:latin typeface="Arial" panose="020B0604020202020204" pitchFamily="34" charset="0"/>
                <a:cs typeface="Arial" panose="020B0604020202020204" pitchFamily="34" charset="0"/>
                <a:sym typeface="Arial"/>
              </a:rPr>
              <a:t>The URL to the webinar survey </a:t>
            </a:r>
            <a:r>
              <a:rPr lang="en-US" sz="2400" b="1" dirty="0">
                <a:solidFill>
                  <a:srgbClr val="FF0000"/>
                </a:solidFill>
                <a:latin typeface="Arial" panose="020B0604020202020204" pitchFamily="34" charset="0"/>
                <a:cs typeface="Arial" panose="020B0604020202020204" pitchFamily="34" charset="0"/>
                <a:sym typeface="Arial"/>
              </a:rPr>
              <a:t>https://</a:t>
            </a:r>
            <a:r>
              <a:rPr lang="en-US" sz="2400" b="1" dirty="0" err="1">
                <a:solidFill>
                  <a:srgbClr val="FF0000"/>
                </a:solidFill>
                <a:latin typeface="Arial" panose="020B0604020202020204" pitchFamily="34" charset="0"/>
                <a:cs typeface="Arial" panose="020B0604020202020204" pitchFamily="34" charset="0"/>
                <a:sym typeface="Arial"/>
              </a:rPr>
              <a:t>www.surveymonkey.com</a:t>
            </a:r>
            <a:r>
              <a:rPr lang="en-US" sz="2400" b="1" dirty="0">
                <a:solidFill>
                  <a:srgbClr val="FF0000"/>
                </a:solidFill>
                <a:latin typeface="Arial" panose="020B0604020202020204" pitchFamily="34" charset="0"/>
                <a:cs typeface="Arial" panose="020B0604020202020204" pitchFamily="34" charset="0"/>
                <a:sym typeface="Arial"/>
              </a:rPr>
              <a:t>/r/AAH1903</a:t>
            </a:r>
            <a:r>
              <a:rPr lang="en-US" sz="1800" b="1" dirty="0">
                <a:latin typeface="Arial" panose="020B0604020202020204" pitchFamily="34" charset="0"/>
                <a:cs typeface="Arial" panose="020B0604020202020204" pitchFamily="34" charset="0"/>
                <a:sym typeface="Arial"/>
              </a:rPr>
              <a:t> </a:t>
            </a:r>
            <a:r>
              <a:rPr lang="en-US" sz="1800" dirty="0">
                <a:latin typeface="Arial" panose="020B0604020202020204" pitchFamily="34" charset="0"/>
                <a:cs typeface="Arial" panose="020B0604020202020204" pitchFamily="34" charset="0"/>
                <a:sym typeface="Arial"/>
              </a:rPr>
              <a:t>will be emailed to the individual who registered your site. </a:t>
            </a:r>
          </a:p>
          <a:p>
            <a:pPr>
              <a:spcBef>
                <a:spcPts val="1800"/>
              </a:spcBef>
              <a:buSzPts val="2867"/>
            </a:pPr>
            <a:r>
              <a:rPr lang="en-US" sz="1800" dirty="0">
                <a:latin typeface="Arial" panose="020B0604020202020204" pitchFamily="34" charset="0"/>
                <a:cs typeface="Arial" panose="020B0604020202020204" pitchFamily="34" charset="0"/>
              </a:rPr>
              <a:t>The survey closes </a:t>
            </a:r>
            <a:r>
              <a:rPr lang="en-US" sz="1800" b="1" dirty="0">
                <a:solidFill>
                  <a:srgbClr val="FF0000"/>
                </a:solidFill>
                <a:latin typeface="Arial" panose="020B0604020202020204" pitchFamily="34" charset="0"/>
                <a:cs typeface="Arial" panose="020B0604020202020204" pitchFamily="34" charset="0"/>
              </a:rPr>
              <a:t>April 12</a:t>
            </a:r>
            <a:r>
              <a:rPr lang="en-US" sz="1800" b="1" baseline="30000" dirty="0">
                <a:solidFill>
                  <a:srgbClr val="FF0000"/>
                </a:solidFill>
                <a:latin typeface="Arial" panose="020B0604020202020204" pitchFamily="34" charset="0"/>
                <a:cs typeface="Arial" panose="020B0604020202020204" pitchFamily="34" charset="0"/>
              </a:rPr>
              <a:t>th</a:t>
            </a:r>
            <a:r>
              <a:rPr lang="en-US" sz="1800" b="1" dirty="0">
                <a:solidFill>
                  <a:srgbClr val="FF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at 12:30am ET.</a:t>
            </a:r>
          </a:p>
          <a:p>
            <a:pPr lvl="0">
              <a:lnSpc>
                <a:spcPct val="200000"/>
              </a:lnSpc>
              <a:spcBef>
                <a:spcPts val="2400"/>
              </a:spcBef>
              <a:buClr>
                <a:srgbClr val="000000"/>
              </a:buClr>
              <a:buSzPts val="2867"/>
            </a:pPr>
            <a:r>
              <a:rPr lang="en-US" sz="1800" dirty="0">
                <a:solidFill>
                  <a:srgbClr val="000000"/>
                </a:solidFill>
                <a:latin typeface="Arial" panose="020B0604020202020204" pitchFamily="34" charset="0"/>
                <a:cs typeface="Arial" panose="020B0604020202020204" pitchFamily="34" charset="0"/>
                <a:sym typeface="Arial"/>
              </a:rPr>
              <a:t>For questions, please email </a:t>
            </a:r>
            <a:r>
              <a:rPr lang="en-US" sz="1800" u="sng" dirty="0">
                <a:solidFill>
                  <a:schemeClr val="hlink"/>
                </a:solidFill>
                <a:latin typeface="Arial" panose="020B0604020202020204" pitchFamily="34" charset="0"/>
                <a:cs typeface="Arial" panose="020B0604020202020204" pitchFamily="34" charset="0"/>
                <a:sym typeface="Arial"/>
                <a:hlinkClick r:id="rId3"/>
              </a:rPr>
              <a:t>knowledgecommunities@aia.org</a:t>
            </a:r>
            <a:r>
              <a:rPr lang="en-US" sz="1800" dirty="0">
                <a:solidFill>
                  <a:srgbClr val="000000"/>
                </a:solidFill>
                <a:latin typeface="Arial" panose="020B0604020202020204" pitchFamily="34" charset="0"/>
                <a:cs typeface="Arial" panose="020B0604020202020204" pitchFamily="34" charset="0"/>
                <a:sym typeface="Arial"/>
              </a:rPr>
              <a:t> </a:t>
            </a:r>
            <a:endParaRPr lang="en-US" sz="1800" dirty="0">
              <a:latin typeface="Arial" panose="020B0604020202020204" pitchFamily="34" charset="0"/>
              <a:cs typeface="Arial" panose="020B0604020202020204" pitchFamily="34" charset="0"/>
            </a:endParaRP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Tree>
    <p:extLst>
      <p:ext uri="{BB962C8B-B14F-4D97-AF65-F5344CB8AC3E}">
        <p14:creationId xmlns:p14="http://schemas.microsoft.com/office/powerpoint/2010/main" val="380455357"/>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19197" y="1157928"/>
            <a:ext cx="7747348" cy="723051"/>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800" b="1" dirty="0">
                <a:solidFill>
                  <a:schemeClr val="tx1"/>
                </a:solidFill>
                <a:latin typeface="Arial"/>
              </a:rPr>
              <a:t>Join the Academy of Architecture for Health</a:t>
            </a:r>
          </a:p>
        </p:txBody>
      </p:sp>
      <p:sp>
        <p:nvSpPr>
          <p:cNvPr id="2" name="Rectangle 1"/>
          <p:cNvSpPr/>
          <p:nvPr/>
        </p:nvSpPr>
        <p:spPr>
          <a:xfrm>
            <a:off x="406841" y="1806476"/>
            <a:ext cx="1609594" cy="307777"/>
          </a:xfrm>
          <a:prstGeom prst="rect">
            <a:avLst/>
          </a:prstGeom>
        </p:spPr>
        <p:txBody>
          <a:bodyPr wrap="square">
            <a:spAutoFit/>
          </a:bodyPr>
          <a:lstStyle/>
          <a:p>
            <a:pPr defTabSz="342900">
              <a:defRPr/>
            </a:pPr>
            <a:r>
              <a:rPr lang="en-US" dirty="0">
                <a:solidFill>
                  <a:sysClr val="windowText" lastClr="000000"/>
                </a:solidFill>
                <a:latin typeface="Arial"/>
                <a:hlinkClick r:id="rId3"/>
              </a:rPr>
              <a:t>www.aia.org/aah</a:t>
            </a:r>
            <a:endParaRPr lang="en-US" dirty="0">
              <a:solidFill>
                <a:sysClr val="windowText" lastClr="000000"/>
              </a:solidFill>
              <a:latin typeface="Aria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0903" y="2218077"/>
            <a:ext cx="3842195" cy="24688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Tree>
    <p:extLst>
      <p:ext uri="{BB962C8B-B14F-4D97-AF65-F5344CB8AC3E}">
        <p14:creationId xmlns:p14="http://schemas.microsoft.com/office/powerpoint/2010/main" val="65107698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400849" y="1184100"/>
            <a:ext cx="3955413" cy="678129"/>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3600" kern="1200">
                <a:solidFill>
                  <a:schemeClr val="tx1">
                    <a:lumMod val="50000"/>
                    <a:lumOff val="50000"/>
                  </a:schemeClr>
                </a:solidFill>
                <a:latin typeface="+mj-lt"/>
                <a:ea typeface="+mj-ea"/>
                <a:cs typeface="+mj-cs"/>
              </a:defRPr>
            </a:lvl1pPr>
          </a:lstStyle>
          <a:p>
            <a:pPr defTabSz="342900">
              <a:defRPr/>
            </a:pPr>
            <a:r>
              <a:rPr lang="en-US" sz="2800" b="1" dirty="0">
                <a:solidFill>
                  <a:schemeClr val="tx1"/>
                </a:solidFill>
                <a:latin typeface="Arial"/>
              </a:rPr>
              <a:t>Upcoming Webinars </a:t>
            </a:r>
          </a:p>
        </p:txBody>
      </p:sp>
      <p:graphicFrame>
        <p:nvGraphicFramePr>
          <p:cNvPr id="7" name="Content Placeholder 7"/>
          <p:cNvGraphicFramePr>
            <a:graphicFrameLocks/>
          </p:cNvGraphicFramePr>
          <p:nvPr>
            <p:extLst>
              <p:ext uri="{D42A27DB-BD31-4B8C-83A1-F6EECF244321}">
                <p14:modId xmlns:p14="http://schemas.microsoft.com/office/powerpoint/2010/main" val="1496413597"/>
              </p:ext>
            </p:extLst>
          </p:nvPr>
        </p:nvGraphicFramePr>
        <p:xfrm>
          <a:off x="497062" y="2263513"/>
          <a:ext cx="7746657" cy="2011680"/>
        </p:xfrm>
        <a:graphic>
          <a:graphicData uri="http://schemas.openxmlformats.org/drawingml/2006/table">
            <a:tbl>
              <a:tblPr/>
              <a:tblGrid>
                <a:gridCol w="1337916">
                  <a:extLst>
                    <a:ext uri="{9D8B030D-6E8A-4147-A177-3AD203B41FA5}">
                      <a16:colId xmlns:a16="http://schemas.microsoft.com/office/drawing/2014/main" val="20000"/>
                    </a:ext>
                  </a:extLst>
                </a:gridCol>
                <a:gridCol w="2737022">
                  <a:extLst>
                    <a:ext uri="{9D8B030D-6E8A-4147-A177-3AD203B41FA5}">
                      <a16:colId xmlns:a16="http://schemas.microsoft.com/office/drawing/2014/main" val="20001"/>
                    </a:ext>
                  </a:extLst>
                </a:gridCol>
                <a:gridCol w="3671719">
                  <a:extLst>
                    <a:ext uri="{9D8B030D-6E8A-4147-A177-3AD203B41FA5}">
                      <a16:colId xmlns:a16="http://schemas.microsoft.com/office/drawing/2014/main" val="20002"/>
                    </a:ext>
                  </a:extLst>
                </a:gridCol>
              </a:tblGrid>
              <a:tr h="30604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1600" b="1" dirty="0">
                          <a:latin typeface="Arial" panose="020B0604020202020204" pitchFamily="34" charset="0"/>
                          <a:ea typeface="Times New Roman"/>
                          <a:cs typeface="Arial" panose="020B0604020202020204" pitchFamily="34" charset="0"/>
                        </a:rPr>
                        <a:t>Date</a:t>
                      </a:r>
                      <a:endParaRPr lang="en-US" sz="1600" dirty="0">
                        <a:latin typeface="Arial" panose="020B0604020202020204" pitchFamily="34" charset="0"/>
                        <a:ea typeface="Calibri"/>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15000"/>
                        </a:lnSpc>
                        <a:spcBef>
                          <a:spcPts val="0"/>
                        </a:spcBef>
                        <a:spcAft>
                          <a:spcPts val="0"/>
                        </a:spcAft>
                      </a:pPr>
                      <a:r>
                        <a:rPr lang="en-US" sz="1600" b="1" dirty="0">
                          <a:latin typeface="Arial" panose="020B0604020202020204" pitchFamily="34" charset="0"/>
                          <a:ea typeface="Times New Roman"/>
                          <a:cs typeface="Arial" panose="020B0604020202020204" pitchFamily="34" charset="0"/>
                        </a:rPr>
                        <a:t>Series</a:t>
                      </a:r>
                      <a:endParaRPr lang="en-US" sz="1600" dirty="0">
                        <a:latin typeface="Arial" panose="020B0604020202020204" pitchFamily="34" charset="0"/>
                        <a:ea typeface="Calibri"/>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600" b="1" dirty="0">
                          <a:latin typeface="Arial" panose="020B0604020202020204" pitchFamily="34" charset="0"/>
                          <a:ea typeface="Times New Roman"/>
                          <a:cs typeface="Arial" panose="020B0604020202020204" pitchFamily="34" charset="0"/>
                        </a:rPr>
                        <a:t>Topic</a:t>
                      </a:r>
                      <a:endParaRPr lang="en-US" sz="1600" dirty="0">
                        <a:latin typeface="Arial" panose="020B0604020202020204" pitchFamily="34" charset="0"/>
                        <a:ea typeface="Calibri"/>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a16="http://schemas.microsoft.com/office/drawing/2014/main" val="10000"/>
                  </a:ext>
                </a:extLst>
              </a:tr>
              <a:tr h="529043">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Arial" panose="020B0604020202020204" pitchFamily="34" charset="0"/>
                          <a:cs typeface="Arial" panose="020B0604020202020204" pitchFamily="34" charset="0"/>
                        </a:rPr>
                        <a:t>5/14/2019</a:t>
                      </a:r>
                    </a:p>
                  </a:txBody>
                  <a:tcPr marL="5715" marR="5715" marT="57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600" b="0" i="0" u="none" strike="noStrike" baseline="0" dirty="0">
                          <a:solidFill>
                            <a:srgbClr val="000000"/>
                          </a:solidFill>
                          <a:effectLst/>
                          <a:latin typeface="Arial" panose="020B0604020202020204" pitchFamily="34" charset="0"/>
                        </a:rPr>
                        <a:t>HC</a:t>
                      </a:r>
                      <a:r>
                        <a:rPr lang="en-US" sz="1200" b="0" i="0" u="none" strike="noStrike" dirty="0">
                          <a:solidFill>
                            <a:srgbClr val="000000"/>
                          </a:solidFill>
                          <a:effectLst/>
                          <a:latin typeface="Arial" panose="020B0604020202020204" pitchFamily="34" charset="0"/>
                        </a:rPr>
                        <a:t> </a:t>
                      </a:r>
                      <a:r>
                        <a:rPr lang="en-US" sz="1600" b="0" i="0" u="none" strike="noStrike" baseline="0" dirty="0">
                          <a:solidFill>
                            <a:srgbClr val="000000"/>
                          </a:solidFill>
                          <a:effectLst/>
                          <a:latin typeface="Arial" panose="020B0604020202020204" pitchFamily="34" charset="0"/>
                        </a:rPr>
                        <a:t>101 Series</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lnSpc>
                          <a:spcPct val="100000"/>
                        </a:lnSpc>
                        <a:spcBef>
                          <a:spcPts val="0"/>
                        </a:spcBef>
                        <a:spcAft>
                          <a:spcPts val="0"/>
                        </a:spcAft>
                      </a:pPr>
                      <a:r>
                        <a:rPr lang="en-US" sz="1600" b="0" i="0" kern="1200" baseline="0" dirty="0">
                          <a:solidFill>
                            <a:schemeClr val="tx1"/>
                          </a:solidFill>
                          <a:latin typeface="Arial" panose="020B0604020202020204" pitchFamily="34" charset="0"/>
                          <a:ea typeface="+mn-ea"/>
                          <a:cs typeface="Arial" panose="020B0604020202020204" pitchFamily="34" charset="0"/>
                        </a:rPr>
                        <a:t>Pharmacy Standards: USPS 795 and 800</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68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600" b="0" i="0" u="none" strike="noStrike" baseline="0" dirty="0">
                          <a:solidFill>
                            <a:schemeClr val="tx1"/>
                          </a:solidFill>
                          <a:effectLst/>
                          <a:latin typeface="Arial" panose="020B0604020202020204" pitchFamily="34" charset="0"/>
                          <a:cs typeface="Arial" panose="020B0604020202020204" pitchFamily="34" charset="0"/>
                        </a:rPr>
                        <a:t>6/11/2019</a:t>
                      </a:r>
                    </a:p>
                  </a:txBody>
                  <a:tcPr marL="5715" marR="5715" marT="57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kern="1200" baseline="0" dirty="0">
                          <a:solidFill>
                            <a:schemeClr val="tx1"/>
                          </a:solidFill>
                          <a:latin typeface="Arial" panose="020B0604020202020204" pitchFamily="34" charset="0"/>
                          <a:ea typeface="+mn-ea"/>
                          <a:cs typeface="Arial" panose="020B0604020202020204" pitchFamily="34" charset="0"/>
                        </a:rPr>
                        <a:t>HC 101 Series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baseline="0" dirty="0">
                          <a:solidFill>
                            <a:schemeClr val="tx1"/>
                          </a:solidFill>
                          <a:latin typeface="Arial" panose="020B0604020202020204" pitchFamily="34" charset="0"/>
                          <a:ea typeface="+mn-ea"/>
                          <a:cs typeface="Arial" panose="020B0604020202020204" pitchFamily="34" charset="0"/>
                        </a:rPr>
                        <a:t>Medical Equipment Planning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971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600" b="0" i="0" u="none" strike="noStrike" baseline="0">
                          <a:solidFill>
                            <a:schemeClr val="tx1"/>
                          </a:solidFill>
                          <a:effectLst/>
                          <a:latin typeface="Arial" panose="020B0604020202020204" pitchFamily="34" charset="0"/>
                          <a:cs typeface="Arial" panose="020B0604020202020204" pitchFamily="34" charset="0"/>
                        </a:rPr>
                        <a:t>7/9/2019</a:t>
                      </a:r>
                      <a:endParaRPr lang="en-US" sz="1600" b="0" i="0" u="none" strike="noStrike" baseline="0" dirty="0">
                        <a:solidFill>
                          <a:schemeClr val="tx1"/>
                        </a:solidFill>
                        <a:effectLst/>
                        <a:latin typeface="Arial" panose="020B0604020202020204" pitchFamily="34" charset="0"/>
                        <a:cs typeface="Arial" panose="020B0604020202020204" pitchFamily="34" charset="0"/>
                      </a:endParaRPr>
                    </a:p>
                  </a:txBody>
                  <a:tcPr marL="5715" marR="5715" marT="571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kern="1200" baseline="0" dirty="0">
                          <a:solidFill>
                            <a:schemeClr val="tx1"/>
                          </a:solidFill>
                          <a:latin typeface="Arial" panose="020B0604020202020204" pitchFamily="34" charset="0"/>
                          <a:ea typeface="+mn-ea"/>
                          <a:cs typeface="Arial" panose="020B0604020202020204" pitchFamily="34" charset="0"/>
                        </a:rPr>
                        <a:t>Beyond the Basics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baseline="0" dirty="0">
                          <a:solidFill>
                            <a:schemeClr val="tx1"/>
                          </a:solidFill>
                          <a:latin typeface="Arial" panose="020B0604020202020204" pitchFamily="34" charset="0"/>
                          <a:ea typeface="+mn-ea"/>
                          <a:cs typeface="Arial" panose="020B0604020202020204" pitchFamily="34" charset="0"/>
                        </a:rPr>
                        <a:t>Pre-Post areas of Ambulatory Surgery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2"/>
          <p:cNvSpPr txBox="1">
            <a:spLocks noChangeArrowheads="1"/>
          </p:cNvSpPr>
          <p:nvPr/>
        </p:nvSpPr>
        <p:spPr bwMode="auto">
          <a:xfrm>
            <a:off x="343966" y="4330480"/>
            <a:ext cx="381708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1050" kern="0" dirty="0">
                <a:solidFill>
                  <a:prstClr val="black"/>
                </a:solidFill>
              </a:rPr>
              <a:t>  Dates </a:t>
            </a:r>
            <a:r>
              <a:rPr lang="en-US" altLang="en-US" sz="1050" kern="0" dirty="0"/>
              <a:t>&amp;</a:t>
            </a:r>
            <a:r>
              <a:rPr lang="en-US" altLang="en-US" sz="1050" kern="0" dirty="0">
                <a:solidFill>
                  <a:prstClr val="black"/>
                </a:solidFill>
              </a:rPr>
              <a:t> topics are subject to change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Tree>
    <p:extLst>
      <p:ext uri="{BB962C8B-B14F-4D97-AF65-F5344CB8AC3E}">
        <p14:creationId xmlns:p14="http://schemas.microsoft.com/office/powerpoint/2010/main" val="365265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23502" y="1542125"/>
            <a:ext cx="4711814" cy="536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8193" tIns="29096" rIns="58193" bIns="29096"/>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67383" eaLnBrk="1" fontAlgn="base" hangingPunct="1">
              <a:spcBef>
                <a:spcPct val="0"/>
              </a:spcBef>
              <a:spcAft>
                <a:spcPct val="0"/>
              </a:spcAft>
              <a:defRPr/>
            </a:pPr>
            <a:r>
              <a:rPr lang="en-US" altLang="en-US" sz="2800" b="1" kern="0" dirty="0"/>
              <a:t>Copyright notice</a:t>
            </a:r>
          </a:p>
        </p:txBody>
      </p:sp>
      <p:sp>
        <p:nvSpPr>
          <p:cNvPr id="5" name="Content Placeholder 2"/>
          <p:cNvSpPr txBox="1">
            <a:spLocks/>
          </p:cNvSpPr>
          <p:nvPr/>
        </p:nvSpPr>
        <p:spPr>
          <a:xfrm>
            <a:off x="431968" y="2485875"/>
            <a:ext cx="7797632" cy="2151742"/>
          </a:xfrm>
          <a:prstGeom prst="rect">
            <a:avLst/>
          </a:prstGeom>
        </p:spPr>
        <p:txBody>
          <a:bodyPr lIns="58193" tIns="29096" rIns="58193" bIns="29096"/>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67383" eaLnBrk="1" hangingPunct="1">
              <a:spcBef>
                <a:spcPts val="0"/>
              </a:spcBef>
              <a:buNone/>
            </a:pPr>
            <a:r>
              <a:rPr lang="en-US" sz="1800" dirty="0">
                <a:latin typeface="Arial"/>
                <a:ea typeface="MS PGothic" pitchFamily="34" charset="-128"/>
              </a:rPr>
              <a:t>This presentation is protected by US and International Copyright laws. Reproduction, distribution, display and use of the presentation without written permission of the speaker is prohibited.</a:t>
            </a:r>
          </a:p>
          <a:p>
            <a:pPr marL="0" indent="0" defTabSz="367383" eaLnBrk="1" hangingPunct="1">
              <a:spcBef>
                <a:spcPts val="0"/>
              </a:spcBef>
              <a:buNone/>
            </a:pPr>
            <a:endParaRPr lang="en-US" sz="1800" dirty="0">
              <a:latin typeface="Arial"/>
              <a:ea typeface="MS PGothic" pitchFamily="34" charset="-128"/>
            </a:endParaRPr>
          </a:p>
          <a:p>
            <a:pPr marL="0" indent="0" defTabSz="367383" eaLnBrk="1" hangingPunct="1">
              <a:spcBef>
                <a:spcPts val="0"/>
              </a:spcBef>
              <a:buNone/>
            </a:pPr>
            <a:endParaRPr lang="en-US" sz="1800" dirty="0">
              <a:solidFill>
                <a:prstClr val="black"/>
              </a:solidFill>
              <a:latin typeface="Arial"/>
              <a:ea typeface="MS PGothic" pitchFamily="34" charset="-128"/>
            </a:endParaRPr>
          </a:p>
          <a:p>
            <a:pPr marL="0" indent="0" defTabSz="367383">
              <a:spcBef>
                <a:spcPts val="0"/>
              </a:spcBef>
              <a:buNone/>
            </a:pPr>
            <a:r>
              <a:rPr lang="en-US" sz="1800" dirty="0">
                <a:latin typeface="Arial"/>
                <a:ea typeface="MS PGothic" pitchFamily="34" charset="-128"/>
              </a:rPr>
              <a:t>© </a:t>
            </a:r>
            <a:r>
              <a:rPr lang="en-US" sz="1800" dirty="0">
                <a:solidFill>
                  <a:prstClr val="black"/>
                </a:solidFill>
                <a:latin typeface="Arial"/>
                <a:ea typeface="MS PGothic" pitchFamily="34" charset="-128"/>
              </a:rPr>
              <a:t>The American Institute of Architects (year)</a:t>
            </a:r>
            <a:endParaRPr lang="en-US" sz="1100" dirty="0">
              <a:solidFill>
                <a:prstClr val="black"/>
              </a:solidFill>
              <a:latin typeface="Arial"/>
              <a:ea typeface="ＭＳ Ｐゴシック" pitchFamily="22" charset="-12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Tree>
    <p:extLst>
      <p:ext uri="{BB962C8B-B14F-4D97-AF65-F5344CB8AC3E}">
        <p14:creationId xmlns:p14="http://schemas.microsoft.com/office/powerpoint/2010/main" val="105667351"/>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13619" y="1278405"/>
            <a:ext cx="6172200" cy="536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42900" eaLnBrk="1" fontAlgn="base" hangingPunct="1">
              <a:spcBef>
                <a:spcPct val="0"/>
              </a:spcBef>
              <a:spcAft>
                <a:spcPct val="0"/>
              </a:spcAft>
              <a:defRPr/>
            </a:pPr>
            <a:r>
              <a:rPr lang="en-US" altLang="en-US" sz="2800" b="1" kern="0" dirty="0"/>
              <a:t>Compliance Statement</a:t>
            </a:r>
          </a:p>
        </p:txBody>
      </p:sp>
      <p:sp>
        <p:nvSpPr>
          <p:cNvPr id="7" name="Content Placeholder 2"/>
          <p:cNvSpPr txBox="1">
            <a:spLocks/>
          </p:cNvSpPr>
          <p:nvPr/>
        </p:nvSpPr>
        <p:spPr>
          <a:xfrm>
            <a:off x="418381" y="2205887"/>
            <a:ext cx="8632000" cy="3193355"/>
          </a:xfrm>
          <a:prstGeom prst="rect">
            <a:avLst/>
          </a:prstGeom>
        </p:spPr>
        <p:txBody>
          <a:bodyPr lIns="68580" tIns="34290" rIns="68580" bIns="34290"/>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spcAft>
                <a:spcPts val="0"/>
              </a:spcAft>
              <a:buNone/>
              <a:defRPr/>
            </a:pPr>
            <a:r>
              <a:rPr lang="en-US" sz="1800" dirty="0">
                <a:solidFill>
                  <a:prstClr val="black"/>
                </a:solidFill>
                <a:latin typeface="Arial" panose="020B0604020202020204" pitchFamily="34" charset="0"/>
                <a:ea typeface="ＭＳ Ｐゴシック" pitchFamily="22" charset="-128"/>
                <a:cs typeface="Arial" panose="020B0604020202020204" pitchFamily="34" charset="0"/>
              </a:rPr>
              <a:t>“AIA Knowledge” is a Registered Provider with The American Institute of Architects Continuing Education Systems (AIA/CES). Credit(s) earned on completion of this program will be reported to AIA/CES for AIA members. Certificates of Completion for both AIA members and non-AIA members are available upon special request.</a:t>
            </a:r>
          </a:p>
          <a:p>
            <a:pPr marL="0" indent="0" eaLnBrk="1" hangingPunct="1">
              <a:spcBef>
                <a:spcPts val="0"/>
              </a:spcBef>
              <a:spcAft>
                <a:spcPts val="0"/>
              </a:spcAft>
              <a:buNone/>
              <a:defRPr/>
            </a:pPr>
            <a:endParaRPr lang="en-US" sz="1800" dirty="0">
              <a:solidFill>
                <a:prstClr val="black"/>
              </a:solidFill>
              <a:latin typeface="Arial" panose="020B0604020202020204" pitchFamily="34" charset="0"/>
              <a:ea typeface="ＭＳ Ｐゴシック" pitchFamily="22" charset="-128"/>
              <a:cs typeface="Arial" panose="020B0604020202020204" pitchFamily="34" charset="0"/>
            </a:endParaRPr>
          </a:p>
          <a:p>
            <a:pPr marL="0" indent="0" eaLnBrk="1" hangingPunct="1">
              <a:spcBef>
                <a:spcPts val="0"/>
              </a:spcBef>
              <a:spcAft>
                <a:spcPts val="0"/>
              </a:spcAft>
              <a:buNone/>
              <a:defRPr/>
            </a:pPr>
            <a:r>
              <a:rPr lang="en-US" sz="1800" dirty="0">
                <a:solidFill>
                  <a:prstClr val="black"/>
                </a:solidFill>
                <a:latin typeface="Arial" panose="020B0604020202020204" pitchFamily="34" charset="0"/>
                <a:ea typeface="ＭＳ Ｐゴシック" pitchFamily="22" charset="-128"/>
                <a:cs typeface="Arial" panose="020B0604020202020204" pitchFamily="34" charset="0"/>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Tree>
    <p:extLst>
      <p:ext uri="{BB962C8B-B14F-4D97-AF65-F5344CB8AC3E}">
        <p14:creationId xmlns:p14="http://schemas.microsoft.com/office/powerpoint/2010/main" val="3711573532"/>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9110" y="1536503"/>
            <a:ext cx="4711814" cy="536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8193" tIns="29096" rIns="58193" bIns="29096"/>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67383" eaLnBrk="1" fontAlgn="base" hangingPunct="1">
              <a:spcBef>
                <a:spcPct val="0"/>
              </a:spcBef>
              <a:spcAft>
                <a:spcPct val="0"/>
              </a:spcAft>
              <a:defRPr/>
            </a:pPr>
            <a:r>
              <a:rPr lang="en-US" altLang="en-US" sz="2800" b="1" kern="0" dirty="0"/>
              <a:t>AIA/CES Reporting Details</a:t>
            </a:r>
          </a:p>
        </p:txBody>
      </p:sp>
      <p:sp>
        <p:nvSpPr>
          <p:cNvPr id="8" name="Content Placeholder 2"/>
          <p:cNvSpPr txBox="1">
            <a:spLocks/>
          </p:cNvSpPr>
          <p:nvPr/>
        </p:nvSpPr>
        <p:spPr>
          <a:xfrm>
            <a:off x="418435" y="2485740"/>
            <a:ext cx="7811165" cy="2171175"/>
          </a:xfrm>
          <a:prstGeom prst="rect">
            <a:avLst/>
          </a:prstGeom>
        </p:spPr>
        <p:txBody>
          <a:bodyPr lIns="58193" tIns="29096" rIns="58193" bIns="29096"/>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Bef>
                <a:spcPts val="0"/>
              </a:spcBef>
              <a:spcAft>
                <a:spcPts val="0"/>
              </a:spcAft>
              <a:buClr>
                <a:srgbClr val="000000"/>
              </a:buClr>
              <a:buSzPts val="2700"/>
              <a:buNone/>
            </a:pPr>
            <a:r>
              <a:rPr lang="en-US" sz="1800" dirty="0">
                <a:solidFill>
                  <a:srgbClr val="000000"/>
                </a:solidFill>
                <a:latin typeface="Arial" panose="020B0604020202020204" pitchFamily="34" charset="0"/>
                <a:cs typeface="Arial" panose="020B0604020202020204" pitchFamily="34" charset="0"/>
                <a:sym typeface="Arial"/>
              </a:rPr>
              <a:t>In order to receive 1 AIA LU credit, each attendee must complete the webinar survey at the conclusion of the presentation.</a:t>
            </a:r>
            <a:endParaRPr lang="en-US" sz="1800" dirty="0">
              <a:latin typeface="Arial" panose="020B0604020202020204" pitchFamily="34" charset="0"/>
              <a:cs typeface="Arial" panose="020B0604020202020204" pitchFamily="34" charset="0"/>
              <a:sym typeface="Arial"/>
            </a:endParaRPr>
          </a:p>
          <a:p>
            <a:pPr marL="0" lvl="0" indent="0">
              <a:spcBef>
                <a:spcPts val="0"/>
              </a:spcBef>
              <a:spcAft>
                <a:spcPts val="0"/>
              </a:spcAft>
              <a:buClr>
                <a:srgbClr val="000000"/>
              </a:buClr>
              <a:buSzPts val="2700"/>
              <a:buNone/>
            </a:pPr>
            <a:endParaRPr lang="en-US" sz="1800" dirty="0">
              <a:solidFill>
                <a:srgbClr val="000000"/>
              </a:solidFill>
              <a:latin typeface="Arial" panose="020B0604020202020204" pitchFamily="34" charset="0"/>
              <a:cs typeface="Arial" panose="020B0604020202020204" pitchFamily="34" charset="0"/>
              <a:sym typeface="Arial"/>
            </a:endParaRPr>
          </a:p>
          <a:p>
            <a:pPr marL="0" lvl="0" indent="0">
              <a:spcBef>
                <a:spcPts val="1019"/>
              </a:spcBef>
              <a:spcAft>
                <a:spcPts val="0"/>
              </a:spcAft>
              <a:buClr>
                <a:srgbClr val="000000"/>
              </a:buClr>
              <a:buSzPts val="2700"/>
              <a:buNone/>
            </a:pPr>
            <a:r>
              <a:rPr lang="en-US" sz="1800" dirty="0">
                <a:latin typeface="Arial" panose="020B0604020202020204" pitchFamily="34" charset="0"/>
                <a:cs typeface="Arial" panose="020B0604020202020204" pitchFamily="34" charset="0"/>
              </a:rPr>
              <a:t>A link will be provided in the chat box and included in a follow-up email one (1) hour after the webinar to the individual who registered your site.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Tree>
    <p:extLst>
      <p:ext uri="{BB962C8B-B14F-4D97-AF65-F5344CB8AC3E}">
        <p14:creationId xmlns:p14="http://schemas.microsoft.com/office/powerpoint/2010/main" val="673008062"/>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11967" y="1277127"/>
            <a:ext cx="6172200" cy="536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42900" eaLnBrk="1" fontAlgn="base" hangingPunct="1">
              <a:spcBef>
                <a:spcPct val="0"/>
              </a:spcBef>
              <a:spcAft>
                <a:spcPct val="0"/>
              </a:spcAft>
              <a:defRPr/>
            </a:pPr>
            <a:r>
              <a:rPr lang="en-US" altLang="en-US" sz="2800" b="1" kern="0" dirty="0"/>
              <a:t>Questions?</a:t>
            </a:r>
          </a:p>
        </p:txBody>
      </p:sp>
      <p:sp>
        <p:nvSpPr>
          <p:cNvPr id="7" name="Content Placeholder 2"/>
          <p:cNvSpPr txBox="1">
            <a:spLocks/>
          </p:cNvSpPr>
          <p:nvPr/>
        </p:nvSpPr>
        <p:spPr>
          <a:xfrm>
            <a:off x="418317" y="1932171"/>
            <a:ext cx="5451142" cy="3015372"/>
          </a:xfrm>
          <a:prstGeom prst="rect">
            <a:avLst/>
          </a:prstGeom>
        </p:spPr>
        <p:txBody>
          <a:bodyPr lIns="68580" tIns="34290" rIns="68580" bIns="34290"/>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dirty="0">
                <a:solidFill>
                  <a:srgbClr val="000000"/>
                </a:solidFill>
                <a:latin typeface="Arial"/>
                <a:ea typeface="MS PGothic" pitchFamily="34" charset="-128"/>
              </a:rPr>
              <a:t>Submit a question to the moderator via the chat box. </a:t>
            </a:r>
          </a:p>
          <a:p>
            <a:pPr marL="0" indent="0">
              <a:spcBef>
                <a:spcPts val="0"/>
              </a:spcBef>
              <a:buNone/>
            </a:pPr>
            <a:endParaRPr lang="en-US" sz="1800" dirty="0">
              <a:solidFill>
                <a:srgbClr val="000000"/>
              </a:solidFill>
              <a:latin typeface="Arial"/>
              <a:ea typeface="MS PGothic" pitchFamily="34" charset="-128"/>
            </a:endParaRPr>
          </a:p>
          <a:p>
            <a:pPr marL="0" indent="0">
              <a:spcBef>
                <a:spcPts val="0"/>
              </a:spcBef>
              <a:buNone/>
            </a:pPr>
            <a:r>
              <a:rPr lang="en-US" sz="1800" dirty="0">
                <a:solidFill>
                  <a:srgbClr val="000000"/>
                </a:solidFill>
                <a:latin typeface="Arial"/>
                <a:ea typeface="MS PGothic" pitchFamily="34" charset="-128"/>
              </a:rPr>
              <a:t>Content-related questions will be answered during the Q&amp;A portion, </a:t>
            </a:r>
            <a:r>
              <a:rPr lang="en-US" sz="1800" dirty="0">
                <a:latin typeface="Arial"/>
                <a:ea typeface="MS PGothic" pitchFamily="34" charset="-128"/>
              </a:rPr>
              <a:t>at the end of the presentation, as time allows. Any questions not answered during Q&amp;A, will be answered and posted online within two (2) weeks. </a:t>
            </a:r>
          </a:p>
          <a:p>
            <a:pPr marL="0" indent="0">
              <a:spcBef>
                <a:spcPts val="0"/>
              </a:spcBef>
              <a:buNone/>
            </a:pPr>
            <a:endParaRPr lang="en-US" sz="1800" dirty="0">
              <a:solidFill>
                <a:srgbClr val="000000"/>
              </a:solidFill>
              <a:latin typeface="Arial"/>
              <a:ea typeface="MS PGothic" pitchFamily="34" charset="-128"/>
            </a:endParaRPr>
          </a:p>
          <a:p>
            <a:pPr marL="0" indent="0">
              <a:spcBef>
                <a:spcPts val="0"/>
              </a:spcBef>
              <a:buNone/>
            </a:pPr>
            <a:r>
              <a:rPr lang="en-US" sz="1800" dirty="0">
                <a:solidFill>
                  <a:srgbClr val="000000"/>
                </a:solidFill>
                <a:latin typeface="Arial"/>
                <a:ea typeface="MS PGothic" pitchFamily="34" charset="-128"/>
              </a:rPr>
              <a:t>Tech support questions will be answered by AIA staff promptly.</a:t>
            </a: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7332" y="1668569"/>
            <a:ext cx="1957388" cy="1900238"/>
          </a:xfrm>
          <a:prstGeom prst="rect">
            <a:avLst/>
          </a:prstGeom>
          <a:noFill/>
          <a:ln w="9525">
            <a:solidFill>
              <a:srgbClr val="4F81BD"/>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1" name="Straight Arrow Connector 10"/>
          <p:cNvCxnSpPr/>
          <p:nvPr/>
        </p:nvCxnSpPr>
        <p:spPr>
          <a:xfrm>
            <a:off x="5869459" y="2653707"/>
            <a:ext cx="506113" cy="0"/>
          </a:xfrm>
          <a:prstGeom prst="straightConnector1">
            <a:avLst/>
          </a:prstGeom>
          <a:noFill/>
          <a:ln w="57150" cap="flat" cmpd="sng" algn="ctr">
            <a:solidFill>
              <a:srgbClr val="FF0000"/>
            </a:solidFill>
            <a:prstDash val="solid"/>
            <a:tailEnd type="arrow"/>
          </a:ln>
          <a:effectLst>
            <a:outerShdw blurRad="40000" dist="20000" dir="5400000" rotWithShape="0">
              <a:srgbClr val="000000">
                <a:alpha val="38000"/>
              </a:srgbClr>
            </a:outerShdw>
          </a:effectLst>
        </p:spPr>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Tree>
    <p:extLst>
      <p:ext uri="{BB962C8B-B14F-4D97-AF65-F5344CB8AC3E}">
        <p14:creationId xmlns:p14="http://schemas.microsoft.com/office/powerpoint/2010/main" val="90760286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18316" y="1932171"/>
            <a:ext cx="8562181" cy="3015372"/>
          </a:xfrm>
          <a:prstGeom prst="rect">
            <a:avLst/>
          </a:prstGeom>
        </p:spPr>
        <p:txBody>
          <a:bodyPr lIns="68580" tIns="34290" rIns="68580" bIns="34290"/>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endParaRPr lang="en-US" sz="1800" dirty="0">
              <a:solidFill>
                <a:srgbClr val="000000"/>
              </a:solidFill>
              <a:latin typeface="Arial"/>
              <a:ea typeface="MS PGothic" pitchFamily="34" charset="-128"/>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67" y="304560"/>
            <a:ext cx="2472111" cy="409424"/>
          </a:xfrm>
          <a:prstGeom prst="rect">
            <a:avLst/>
          </a:prstGeom>
        </p:spPr>
      </p:pic>
      <p:sp>
        <p:nvSpPr>
          <p:cNvPr id="2" name="Rectangle 1">
            <a:extLst>
              <a:ext uri="{FF2B5EF4-FFF2-40B4-BE49-F238E27FC236}">
                <a16:creationId xmlns:a16="http://schemas.microsoft.com/office/drawing/2014/main" id="{25DFB7E6-B770-ED42-BC5C-18960A1BE543}"/>
              </a:ext>
            </a:extLst>
          </p:cNvPr>
          <p:cNvSpPr/>
          <p:nvPr/>
        </p:nvSpPr>
        <p:spPr>
          <a:xfrm>
            <a:off x="418316" y="2217807"/>
            <a:ext cx="8171048" cy="400110"/>
          </a:xfrm>
          <a:prstGeom prst="rect">
            <a:avLst/>
          </a:prstGeom>
        </p:spPr>
        <p:txBody>
          <a:bodyPr wrap="square">
            <a:spAutoFit/>
          </a:bodyPr>
          <a:lstStyle/>
          <a:p>
            <a:pPr lvl="0">
              <a:buClr>
                <a:srgbClr val="000000"/>
              </a:buClr>
              <a:buSzPts val="2127"/>
            </a:pPr>
            <a:r>
              <a:rPr lang="en-US" dirty="0"/>
              <a:t>Lindsey Stang</a:t>
            </a:r>
            <a:r>
              <a:rPr lang="en-US" sz="2000" dirty="0"/>
              <a:t> </a:t>
            </a:r>
            <a:r>
              <a:rPr lang="en-US" dirty="0"/>
              <a:t>LS3P ASSOCIATES LTD</a:t>
            </a:r>
            <a:r>
              <a:rPr lang="en-US" sz="2000" dirty="0"/>
              <a:t> 			</a:t>
            </a:r>
            <a:r>
              <a:rPr lang="en-US" dirty="0"/>
              <a:t>Ellen Taylor  Center for Health Design</a:t>
            </a:r>
            <a:r>
              <a:rPr lang="en-US" sz="2000" dirty="0"/>
              <a:t>  </a:t>
            </a:r>
            <a:endParaRPr lang="en-US" sz="2000" dirty="0">
              <a:solidFill>
                <a:schemeClr val="dk1"/>
              </a:solidFill>
              <a:latin typeface="Arial" panose="020B0604020202020204" pitchFamily="34" charset="0"/>
              <a:cs typeface="Arial" panose="020B0604020202020204" pitchFamily="34" charset="0"/>
              <a:sym typeface="Arial"/>
            </a:endParaRPr>
          </a:p>
        </p:txBody>
      </p:sp>
      <p:pic>
        <p:nvPicPr>
          <p:cNvPr id="3" name="Picture 2">
            <a:extLst>
              <a:ext uri="{FF2B5EF4-FFF2-40B4-BE49-F238E27FC236}">
                <a16:creationId xmlns:a16="http://schemas.microsoft.com/office/drawing/2014/main" id="{7CABD903-C6FB-7149-8819-45167C0D7030}"/>
              </a:ext>
            </a:extLst>
          </p:cNvPr>
          <p:cNvPicPr>
            <a:picLocks noChangeAspect="1"/>
          </p:cNvPicPr>
          <p:nvPr/>
        </p:nvPicPr>
        <p:blipFill>
          <a:blip r:embed="rId4"/>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375BB351-B1A5-9D49-BE6B-77B7FF36093F}"/>
              </a:ext>
            </a:extLst>
          </p:cNvPr>
          <p:cNvPicPr/>
          <p:nvPr/>
        </p:nvPicPr>
        <p:blipFill>
          <a:blip r:embed="rId5"/>
          <a:stretch>
            <a:fillRect/>
          </a:stretch>
        </p:blipFill>
        <p:spPr bwMode="auto">
          <a:xfrm>
            <a:off x="496206" y="2607517"/>
            <a:ext cx="2049590" cy="1438398"/>
          </a:xfrm>
          <a:prstGeom prst="rect">
            <a:avLst/>
          </a:prstGeom>
          <a:noFill/>
          <a:ln>
            <a:noFill/>
          </a:ln>
        </p:spPr>
      </p:pic>
      <p:pic>
        <p:nvPicPr>
          <p:cNvPr id="9" name="Picture 8">
            <a:extLst>
              <a:ext uri="{FF2B5EF4-FFF2-40B4-BE49-F238E27FC236}">
                <a16:creationId xmlns:a16="http://schemas.microsoft.com/office/drawing/2014/main" id="{3BA1846B-4C31-A349-9588-D8BC567E105C}"/>
              </a:ext>
            </a:extLst>
          </p:cNvPr>
          <p:cNvPicPr/>
          <p:nvPr/>
        </p:nvPicPr>
        <p:blipFill>
          <a:blip r:embed="rId6"/>
          <a:stretch>
            <a:fillRect/>
          </a:stretch>
        </p:blipFill>
        <p:spPr bwMode="auto">
          <a:xfrm>
            <a:off x="4699406" y="2571750"/>
            <a:ext cx="1439056" cy="1438397"/>
          </a:xfrm>
          <a:prstGeom prst="rect">
            <a:avLst/>
          </a:prstGeom>
          <a:noFill/>
          <a:ln>
            <a:noFill/>
          </a:ln>
        </p:spPr>
      </p:pic>
    </p:spTree>
    <p:extLst>
      <p:ext uri="{BB962C8B-B14F-4D97-AF65-F5344CB8AC3E}">
        <p14:creationId xmlns:p14="http://schemas.microsoft.com/office/powerpoint/2010/main" val="1341301808"/>
      </p:ext>
    </p:extLst>
  </p:cSld>
  <p:clrMapOvr>
    <a:masterClrMapping/>
  </p:clrMapOvr>
  <mc:AlternateContent xmlns:mc="http://schemas.openxmlformats.org/markup-compatibility/2006" xmlns:p14="http://schemas.microsoft.com/office/powerpoint/2010/main">
    <mc:Choice Requires="p14">
      <p:transition p14:dur="10" advClick="0" advTm="60000"/>
    </mc:Choice>
    <mc:Fallback xmlns="">
      <p:transition advClick="0" advTm="6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134963C-40C7-4FCF-852D-C7421F9CD5DD}"/>
              </a:ext>
            </a:extLst>
          </p:cNvPr>
          <p:cNvSpPr/>
          <p:nvPr/>
        </p:nvSpPr>
        <p:spPr>
          <a:xfrm>
            <a:off x="-90380" y="279063"/>
            <a:ext cx="5247596" cy="98895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28650" y="273843"/>
            <a:ext cx="4021727" cy="994173"/>
          </a:xfrm>
        </p:spPr>
        <p:txBody>
          <a:bodyPr vert="horz" lIns="91440" tIns="45720" rIns="91440" bIns="45720" rtlCol="0" anchor="ctr">
            <a:normAutofit fontScale="90000"/>
          </a:bodyPr>
          <a:lstStyle/>
          <a:p>
            <a:pPr lvl="0" algn="just" defTabSz="914400">
              <a:buClr>
                <a:srgbClr val="000000"/>
              </a:buClr>
              <a:buSzPts val="2682"/>
            </a:pPr>
            <a:r>
              <a:rPr lang="en-US" sz="3100" kern="1200" dirty="0">
                <a:solidFill>
                  <a:schemeClr val="bg1"/>
                </a:solidFill>
                <a:latin typeface="HelveticaNeueLT Std Med" panose="020B0604020202020204" pitchFamily="34" charset="0"/>
                <a:cs typeface="+mj-cs"/>
                <a:sym typeface="Arial"/>
              </a:rPr>
              <a:t>Better than Google</a:t>
            </a:r>
            <a:br>
              <a:rPr lang="en-US" sz="3100" kern="1200" dirty="0">
                <a:solidFill>
                  <a:schemeClr val="bg1"/>
                </a:solidFill>
                <a:latin typeface="HelveticaNeueLT Std Med" panose="020B0604020202020204" pitchFamily="34" charset="0"/>
                <a:cs typeface="+mj-cs"/>
                <a:sym typeface="Arial"/>
              </a:rPr>
            </a:br>
            <a:r>
              <a:rPr lang="en-US" sz="2000" i="1" kern="1200" dirty="0">
                <a:solidFill>
                  <a:schemeClr val="bg1"/>
                </a:solidFill>
                <a:latin typeface="HelveticaNeueLT Std Thin" panose="020B0403020202020204" pitchFamily="34" charset="0"/>
                <a:cs typeface="+mj-cs"/>
              </a:rPr>
              <a:t>What’s out there and how to find it </a:t>
            </a:r>
          </a:p>
        </p:txBody>
      </p:sp>
      <p:graphicFrame>
        <p:nvGraphicFramePr>
          <p:cNvPr id="6" name="Content Placeholder 3">
            <a:extLst>
              <a:ext uri="{FF2B5EF4-FFF2-40B4-BE49-F238E27FC236}">
                <a16:creationId xmlns:a16="http://schemas.microsoft.com/office/drawing/2014/main" id="{6BEE2EBE-BDAA-4B2B-AB15-468D69EDD06A}"/>
              </a:ext>
            </a:extLst>
          </p:cNvPr>
          <p:cNvGraphicFramePr>
            <a:graphicFrameLocks noGrp="1"/>
          </p:cNvGraphicFramePr>
          <p:nvPr>
            <p:ph idx="1"/>
            <p:extLst>
              <p:ext uri="{D42A27DB-BD31-4B8C-83A1-F6EECF244321}">
                <p14:modId xmlns:p14="http://schemas.microsoft.com/office/powerpoint/2010/main" val="3772592644"/>
              </p:ext>
            </p:extLst>
          </p:nvPr>
        </p:nvGraphicFramePr>
        <p:xfrm>
          <a:off x="628650" y="1369218"/>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B9B9F0A2-8322-43F5-B6F6-72093753A4D3}"/>
              </a:ext>
            </a:extLst>
          </p:cNvPr>
          <p:cNvGrpSpPr/>
          <p:nvPr/>
        </p:nvGrpSpPr>
        <p:grpSpPr>
          <a:xfrm>
            <a:off x="4751288" y="3337132"/>
            <a:ext cx="1742343" cy="569743"/>
            <a:chOff x="1297" y="1982557"/>
            <a:chExt cx="1742343" cy="569743"/>
          </a:xfrm>
        </p:grpSpPr>
        <p:sp>
          <p:nvSpPr>
            <p:cNvPr id="7" name="Rectangle 6">
              <a:extLst>
                <a:ext uri="{FF2B5EF4-FFF2-40B4-BE49-F238E27FC236}">
                  <a16:creationId xmlns:a16="http://schemas.microsoft.com/office/drawing/2014/main" id="{C1C500E8-FFC6-490D-9CC1-03FDF63D6DDF}"/>
                </a:ext>
              </a:extLst>
            </p:cNvPr>
            <p:cNvSpPr/>
            <p:nvPr/>
          </p:nvSpPr>
          <p:spPr>
            <a:xfrm>
              <a:off x="1297" y="1982557"/>
              <a:ext cx="1742343" cy="5697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F9933671-F5EC-4B68-9C4B-233D3F942BDF}"/>
                </a:ext>
              </a:extLst>
            </p:cNvPr>
            <p:cNvSpPr txBox="1"/>
            <p:nvPr/>
          </p:nvSpPr>
          <p:spPr>
            <a:xfrm>
              <a:off x="1297" y="1982557"/>
              <a:ext cx="1742343" cy="5697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00050">
                <a:lnSpc>
                  <a:spcPct val="100000"/>
                </a:lnSpc>
                <a:spcBef>
                  <a:spcPct val="0"/>
                </a:spcBef>
                <a:spcAft>
                  <a:spcPct val="35000"/>
                </a:spcAft>
                <a:buNone/>
              </a:pPr>
              <a:r>
                <a:rPr lang="en-US" sz="900" kern="1200" dirty="0">
                  <a:latin typeface="HelveticaNeueLT Std Thin" panose="020B0403020202020204" pitchFamily="34" charset="0"/>
                </a:rPr>
                <a:t>Knowledge Repository Demonstration</a:t>
              </a:r>
            </a:p>
          </p:txBody>
        </p:sp>
      </p:grpSp>
      <p:grpSp>
        <p:nvGrpSpPr>
          <p:cNvPr id="9" name="Group 8">
            <a:extLst>
              <a:ext uri="{FF2B5EF4-FFF2-40B4-BE49-F238E27FC236}">
                <a16:creationId xmlns:a16="http://schemas.microsoft.com/office/drawing/2014/main" id="{424668D6-4952-4772-B960-2206982DABE8}"/>
              </a:ext>
            </a:extLst>
          </p:cNvPr>
          <p:cNvGrpSpPr/>
          <p:nvPr/>
        </p:nvGrpSpPr>
        <p:grpSpPr>
          <a:xfrm>
            <a:off x="2729569" y="3337131"/>
            <a:ext cx="1742343" cy="569743"/>
            <a:chOff x="1297" y="1982557"/>
            <a:chExt cx="1742343" cy="569743"/>
          </a:xfrm>
        </p:grpSpPr>
        <p:sp>
          <p:nvSpPr>
            <p:cNvPr id="10" name="Rectangle 9">
              <a:extLst>
                <a:ext uri="{FF2B5EF4-FFF2-40B4-BE49-F238E27FC236}">
                  <a16:creationId xmlns:a16="http://schemas.microsoft.com/office/drawing/2014/main" id="{1CD2B309-DA87-4516-967E-0211BC667BA1}"/>
                </a:ext>
              </a:extLst>
            </p:cNvPr>
            <p:cNvSpPr/>
            <p:nvPr/>
          </p:nvSpPr>
          <p:spPr>
            <a:xfrm>
              <a:off x="1297" y="1982557"/>
              <a:ext cx="1742343" cy="5697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D2F81248-3B53-45E5-A3F6-719E7A5405ED}"/>
                </a:ext>
              </a:extLst>
            </p:cNvPr>
            <p:cNvSpPr txBox="1"/>
            <p:nvPr/>
          </p:nvSpPr>
          <p:spPr>
            <a:xfrm>
              <a:off x="1297" y="1982557"/>
              <a:ext cx="1742343" cy="5697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00050">
                <a:lnSpc>
                  <a:spcPct val="100000"/>
                </a:lnSpc>
                <a:spcBef>
                  <a:spcPct val="0"/>
                </a:spcBef>
                <a:spcAft>
                  <a:spcPct val="35000"/>
                </a:spcAft>
                <a:buNone/>
              </a:pPr>
              <a:r>
                <a:rPr lang="en-US" sz="900" kern="1200" dirty="0">
                  <a:latin typeface="HelveticaNeueLT Std Thin" panose="020B0403020202020204" pitchFamily="34" charset="0"/>
                </a:rPr>
                <a:t>Evidence based design in a world of knowledge pollution</a:t>
              </a:r>
            </a:p>
          </p:txBody>
        </p:sp>
      </p:grpSp>
    </p:spTree>
    <p:extLst>
      <p:ext uri="{BB962C8B-B14F-4D97-AF65-F5344CB8AC3E}">
        <p14:creationId xmlns:p14="http://schemas.microsoft.com/office/powerpoint/2010/main" val="2909632781"/>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1087</Words>
  <Application>Microsoft Office PowerPoint</Application>
  <PresentationFormat>On-screen Show (16:9)</PresentationFormat>
  <Paragraphs>180</Paragraphs>
  <Slides>33</Slides>
  <Notes>33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MS PGothic</vt:lpstr>
      <vt:lpstr>MS PGothic</vt:lpstr>
      <vt:lpstr>Arial</vt:lpstr>
      <vt:lpstr>Arial Black</vt:lpstr>
      <vt:lpstr>Calibri</vt:lpstr>
      <vt:lpstr>Calibri Light</vt:lpstr>
      <vt:lpstr>Helvetica</vt:lpstr>
      <vt:lpstr>HelveticaNeueLT Std Med</vt:lpstr>
      <vt:lpstr>HelveticaNeueLT Std Thin</vt:lpstr>
      <vt:lpstr>Times New Roman</vt:lpstr>
      <vt:lpstr>Wingdings</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Better than Google What’s out there and how to find it </vt:lpstr>
      <vt:lpstr>PowerPoint Presentation</vt:lpstr>
      <vt:lpstr>Research Initiatives Committee Missions</vt:lpstr>
      <vt:lpstr>Knowledge Repository STARTUP</vt:lpstr>
      <vt:lpstr>PowerPoint Presentation</vt:lpstr>
      <vt:lpstr>PowerPoint Presentation</vt:lpstr>
      <vt:lpstr>Information Pollution</vt:lpstr>
      <vt:lpstr>PowerPoint Presentation</vt:lpstr>
      <vt:lpstr>PowerPoint Presentation</vt:lpstr>
      <vt:lpstr>PowerPoint Presentation</vt:lpstr>
      <vt:lpstr>PowerPoint Presentation</vt:lpstr>
      <vt:lpstr>PowerPoint Presentation</vt:lpstr>
      <vt:lpstr>PowerPoint Presentation</vt:lpstr>
      <vt:lpstr>Seek and you might find</vt:lpstr>
      <vt:lpstr>When we talk about searching in healthcare design…</vt:lpstr>
      <vt:lpstr>PowerPoint Presentation</vt:lpstr>
      <vt:lpstr>PowerPoint Presentation</vt:lpstr>
      <vt:lpstr>Problem. Solved. The Knowledge Repository</vt:lpstr>
      <vt:lpstr>Latest stats</vt:lpstr>
      <vt:lpstr>PowerPoint Presentation</vt:lpstr>
      <vt:lpstr>Knowledge Repository Demo</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Lindsey Stang</dc:creator>
  <cp:keywords/>
  <dc:description/>
  <cp:lastModifiedBy>Paul, Douglas</cp:lastModifiedBy>
  <cp:revision>21</cp:revision>
  <dcterms:created xsi:type="dcterms:W3CDTF">2019-04-08T21:28:06Z</dcterms:created>
  <dcterms:modified xsi:type="dcterms:W3CDTF">2019-04-09T15:32:32Z</dcterms:modified>
  <cp:category/>
</cp:coreProperties>
</file>