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7" r:id="rId1"/>
    <p:sldMasterId id="2147484005" r:id="rId2"/>
    <p:sldMasterId id="2147483995" r:id="rId3"/>
  </p:sldMasterIdLst>
  <p:notesMasterIdLst>
    <p:notesMasterId r:id="rId45"/>
  </p:notesMasterIdLst>
  <p:handoutMasterIdLst>
    <p:handoutMasterId r:id="rId46"/>
  </p:handoutMasterIdLst>
  <p:sldIdLst>
    <p:sldId id="461" r:id="rId4"/>
    <p:sldId id="462" r:id="rId5"/>
    <p:sldId id="463" r:id="rId6"/>
    <p:sldId id="464" r:id="rId7"/>
    <p:sldId id="466" r:id="rId8"/>
    <p:sldId id="467" r:id="rId9"/>
    <p:sldId id="468" r:id="rId10"/>
    <p:sldId id="475" r:id="rId11"/>
    <p:sldId id="469" r:id="rId12"/>
    <p:sldId id="476" r:id="rId13"/>
    <p:sldId id="478" r:id="rId14"/>
    <p:sldId id="485" r:id="rId15"/>
    <p:sldId id="503" r:id="rId16"/>
    <p:sldId id="479" r:id="rId17"/>
    <p:sldId id="480" r:id="rId18"/>
    <p:sldId id="481" r:id="rId19"/>
    <p:sldId id="504" r:id="rId20"/>
    <p:sldId id="486" r:id="rId21"/>
    <p:sldId id="487" r:id="rId22"/>
    <p:sldId id="488" r:id="rId23"/>
    <p:sldId id="489" r:id="rId24"/>
    <p:sldId id="490" r:id="rId25"/>
    <p:sldId id="491" r:id="rId26"/>
    <p:sldId id="492" r:id="rId27"/>
    <p:sldId id="493" r:id="rId28"/>
    <p:sldId id="494" r:id="rId29"/>
    <p:sldId id="495" r:id="rId30"/>
    <p:sldId id="497" r:id="rId31"/>
    <p:sldId id="498" r:id="rId32"/>
    <p:sldId id="499" r:id="rId33"/>
    <p:sldId id="500" r:id="rId34"/>
    <p:sldId id="501" r:id="rId35"/>
    <p:sldId id="502" r:id="rId36"/>
    <p:sldId id="472" r:id="rId37"/>
    <p:sldId id="505" r:id="rId38"/>
    <p:sldId id="506" r:id="rId39"/>
    <p:sldId id="507" r:id="rId40"/>
    <p:sldId id="508" r:id="rId41"/>
    <p:sldId id="509" r:id="rId42"/>
    <p:sldId id="510" r:id="rId43"/>
    <p:sldId id="511" r:id="rId44"/>
  </p:sldIdLst>
  <p:sldSz cx="9144000" cy="6858000" type="screen4x3"/>
  <p:notesSz cx="7010400" cy="9296400"/>
  <p:defaultTextStyle>
    <a:defPPr>
      <a:defRPr lang="en-US"/>
    </a:defPPr>
    <a:lvl1pPr algn="ctr" rtl="0" eaLnBrk="0" fontAlgn="base" hangingPunct="0">
      <a:spcBef>
        <a:spcPct val="20000"/>
      </a:spcBef>
      <a:spcAft>
        <a:spcPct val="0"/>
      </a:spcAft>
      <a:buClr>
        <a:srgbClr val="024998"/>
      </a:buClr>
      <a:buFont typeface="Wingdings" pitchFamily="2" charset="2"/>
      <a:defRPr sz="1100" b="1" kern="1200">
        <a:solidFill>
          <a:schemeClr val="bg2"/>
        </a:solidFill>
        <a:latin typeface="Arial" pitchFamily="34" charset="0"/>
        <a:ea typeface="ＭＳ Ｐゴシック" pitchFamily="34" charset="-128"/>
        <a:cs typeface="+mn-cs"/>
      </a:defRPr>
    </a:lvl1pPr>
    <a:lvl2pPr marL="457200" algn="ctr" rtl="0" eaLnBrk="0" fontAlgn="base" hangingPunct="0">
      <a:spcBef>
        <a:spcPct val="20000"/>
      </a:spcBef>
      <a:spcAft>
        <a:spcPct val="0"/>
      </a:spcAft>
      <a:buClr>
        <a:srgbClr val="024998"/>
      </a:buClr>
      <a:buFont typeface="Wingdings" pitchFamily="2" charset="2"/>
      <a:defRPr sz="1100" b="1" kern="1200">
        <a:solidFill>
          <a:schemeClr val="bg2"/>
        </a:solidFill>
        <a:latin typeface="Arial" pitchFamily="34" charset="0"/>
        <a:ea typeface="ＭＳ Ｐゴシック" pitchFamily="34" charset="-128"/>
        <a:cs typeface="+mn-cs"/>
      </a:defRPr>
    </a:lvl2pPr>
    <a:lvl3pPr marL="914400" algn="ctr" rtl="0" eaLnBrk="0" fontAlgn="base" hangingPunct="0">
      <a:spcBef>
        <a:spcPct val="20000"/>
      </a:spcBef>
      <a:spcAft>
        <a:spcPct val="0"/>
      </a:spcAft>
      <a:buClr>
        <a:srgbClr val="024998"/>
      </a:buClr>
      <a:buFont typeface="Wingdings" pitchFamily="2" charset="2"/>
      <a:defRPr sz="1100" b="1" kern="1200">
        <a:solidFill>
          <a:schemeClr val="bg2"/>
        </a:solidFill>
        <a:latin typeface="Arial" pitchFamily="34" charset="0"/>
        <a:ea typeface="ＭＳ Ｐゴシック" pitchFamily="34" charset="-128"/>
        <a:cs typeface="+mn-cs"/>
      </a:defRPr>
    </a:lvl3pPr>
    <a:lvl4pPr marL="1371600" algn="ctr" rtl="0" eaLnBrk="0" fontAlgn="base" hangingPunct="0">
      <a:spcBef>
        <a:spcPct val="20000"/>
      </a:spcBef>
      <a:spcAft>
        <a:spcPct val="0"/>
      </a:spcAft>
      <a:buClr>
        <a:srgbClr val="024998"/>
      </a:buClr>
      <a:buFont typeface="Wingdings" pitchFamily="2" charset="2"/>
      <a:defRPr sz="1100" b="1" kern="1200">
        <a:solidFill>
          <a:schemeClr val="bg2"/>
        </a:solidFill>
        <a:latin typeface="Arial" pitchFamily="34" charset="0"/>
        <a:ea typeface="ＭＳ Ｐゴシック" pitchFamily="34" charset="-128"/>
        <a:cs typeface="+mn-cs"/>
      </a:defRPr>
    </a:lvl4pPr>
    <a:lvl5pPr marL="1828800" algn="ctr" rtl="0" eaLnBrk="0" fontAlgn="base" hangingPunct="0">
      <a:spcBef>
        <a:spcPct val="20000"/>
      </a:spcBef>
      <a:spcAft>
        <a:spcPct val="0"/>
      </a:spcAft>
      <a:buClr>
        <a:srgbClr val="024998"/>
      </a:buClr>
      <a:buFont typeface="Wingdings" pitchFamily="2" charset="2"/>
      <a:defRPr sz="1100" b="1" kern="1200">
        <a:solidFill>
          <a:schemeClr val="bg2"/>
        </a:solidFill>
        <a:latin typeface="Arial" pitchFamily="34" charset="0"/>
        <a:ea typeface="ＭＳ Ｐゴシック" pitchFamily="34" charset="-128"/>
        <a:cs typeface="+mn-cs"/>
      </a:defRPr>
    </a:lvl5pPr>
    <a:lvl6pPr marL="2286000" algn="l" defTabSz="914400" rtl="0" eaLnBrk="1" latinLnBrk="0" hangingPunct="1">
      <a:defRPr sz="1100" b="1" kern="1200">
        <a:solidFill>
          <a:schemeClr val="bg2"/>
        </a:solidFill>
        <a:latin typeface="Arial" pitchFamily="34" charset="0"/>
        <a:ea typeface="ＭＳ Ｐゴシック" pitchFamily="34" charset="-128"/>
        <a:cs typeface="+mn-cs"/>
      </a:defRPr>
    </a:lvl6pPr>
    <a:lvl7pPr marL="2743200" algn="l" defTabSz="914400" rtl="0" eaLnBrk="1" latinLnBrk="0" hangingPunct="1">
      <a:defRPr sz="1100" b="1" kern="1200">
        <a:solidFill>
          <a:schemeClr val="bg2"/>
        </a:solidFill>
        <a:latin typeface="Arial" pitchFamily="34" charset="0"/>
        <a:ea typeface="ＭＳ Ｐゴシック" pitchFamily="34" charset="-128"/>
        <a:cs typeface="+mn-cs"/>
      </a:defRPr>
    </a:lvl7pPr>
    <a:lvl8pPr marL="3200400" algn="l" defTabSz="914400" rtl="0" eaLnBrk="1" latinLnBrk="0" hangingPunct="1">
      <a:defRPr sz="1100" b="1" kern="1200">
        <a:solidFill>
          <a:schemeClr val="bg2"/>
        </a:solidFill>
        <a:latin typeface="Arial" pitchFamily="34" charset="0"/>
        <a:ea typeface="ＭＳ Ｐゴシック" pitchFamily="34" charset="-128"/>
        <a:cs typeface="+mn-cs"/>
      </a:defRPr>
    </a:lvl8pPr>
    <a:lvl9pPr marL="3657600" algn="l" defTabSz="914400" rtl="0" eaLnBrk="1" latinLnBrk="0" hangingPunct="1">
      <a:defRPr sz="1100" b="1" kern="1200">
        <a:solidFill>
          <a:schemeClr val="bg2"/>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3174B1"/>
    <a:srgbClr val="333333"/>
    <a:srgbClr val="BED683"/>
    <a:srgbClr val="9BC2E9"/>
    <a:srgbClr val="1D4B74"/>
    <a:srgbClr val="522C5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28" autoAdjust="0"/>
    <p:restoredTop sz="86875" autoAdjust="0"/>
  </p:normalViewPr>
  <p:slideViewPr>
    <p:cSldViewPr>
      <p:cViewPr varScale="1">
        <p:scale>
          <a:sx n="115" d="100"/>
          <a:sy n="115" d="100"/>
        </p:scale>
        <p:origin x="1116" y="102"/>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137" d="100"/>
          <a:sy n="137" d="100"/>
        </p:scale>
        <p:origin x="-369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l" defTabSz="931863" eaLnBrk="1" hangingPunct="1">
              <a:spcBef>
                <a:spcPct val="0"/>
              </a:spcBef>
              <a:buClrTx/>
              <a:buFontTx/>
              <a:buNone/>
              <a:defRPr sz="1200" b="0">
                <a:solidFill>
                  <a:schemeClr val="tx1"/>
                </a:solidFill>
                <a:latin typeface="Arial Narrow"/>
                <a:ea typeface="ＭＳ Ｐゴシック" charset="0"/>
                <a:cs typeface="+mn-cs"/>
              </a:defRPr>
            </a:lvl1pPr>
          </a:lstStyle>
          <a:p>
            <a:pPr>
              <a:defRPr/>
            </a:pPr>
            <a:endParaRPr lang="en-US"/>
          </a:p>
        </p:txBody>
      </p:sp>
      <p:sp>
        <p:nvSpPr>
          <p:cNvPr id="71683" name="Rectangle 3"/>
          <p:cNvSpPr>
            <a:spLocks noGrp="1" noChangeArrowheads="1"/>
          </p:cNvSpPr>
          <p:nvPr>
            <p:ph type="dt" sz="quarter"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defTabSz="931863" eaLnBrk="1" hangingPunct="1">
              <a:spcBef>
                <a:spcPct val="0"/>
              </a:spcBef>
              <a:buClrTx/>
              <a:buFontTx/>
              <a:buNone/>
              <a:defRPr sz="1200" b="0">
                <a:solidFill>
                  <a:schemeClr val="tx1"/>
                </a:solidFill>
                <a:latin typeface="Arial Narrow"/>
                <a:ea typeface="ＭＳ Ｐゴシック" charset="0"/>
                <a:cs typeface="+mn-cs"/>
              </a:defRPr>
            </a:lvl1pPr>
          </a:lstStyle>
          <a:p>
            <a:pPr>
              <a:defRPr/>
            </a:pPr>
            <a:endParaRPr lang="en-US"/>
          </a:p>
        </p:txBody>
      </p:sp>
      <p:sp>
        <p:nvSpPr>
          <p:cNvPr id="71684" name="Rectangle 4"/>
          <p:cNvSpPr>
            <a:spLocks noGrp="1" noChangeArrowheads="1"/>
          </p:cNvSpPr>
          <p:nvPr>
            <p:ph type="ftr" sz="quarter" idx="2"/>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l" defTabSz="931863" eaLnBrk="1" hangingPunct="1">
              <a:spcBef>
                <a:spcPct val="0"/>
              </a:spcBef>
              <a:buClrTx/>
              <a:buFontTx/>
              <a:buNone/>
              <a:defRPr sz="1200" b="0">
                <a:solidFill>
                  <a:schemeClr val="tx1"/>
                </a:solidFill>
                <a:latin typeface="Arial Narrow"/>
                <a:ea typeface="ＭＳ Ｐゴシック" charset="0"/>
                <a:cs typeface="+mn-cs"/>
              </a:defRPr>
            </a:lvl1pPr>
          </a:lstStyle>
          <a:p>
            <a:pPr>
              <a:defRPr/>
            </a:pPr>
            <a:endParaRPr lang="en-US"/>
          </a:p>
        </p:txBody>
      </p:sp>
      <p:sp>
        <p:nvSpPr>
          <p:cNvPr id="71685" name="Rectangle 5"/>
          <p:cNvSpPr>
            <a:spLocks noGrp="1" noChangeArrowheads="1"/>
          </p:cNvSpPr>
          <p:nvPr>
            <p:ph type="sldNum" sz="quarter" idx="3"/>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defTabSz="931863" eaLnBrk="1" hangingPunct="1">
              <a:spcBef>
                <a:spcPct val="0"/>
              </a:spcBef>
              <a:buClrTx/>
              <a:buFontTx/>
              <a:buNone/>
              <a:defRPr sz="1200" b="0">
                <a:solidFill>
                  <a:schemeClr val="tx1"/>
                </a:solidFill>
                <a:latin typeface="Arial Narrow" pitchFamily="34" charset="0"/>
              </a:defRPr>
            </a:lvl1pPr>
          </a:lstStyle>
          <a:p>
            <a:pPr>
              <a:defRPr/>
            </a:pPr>
            <a:fld id="{29807739-B794-4D46-98E7-05BBFCE5506E}" type="slidenum">
              <a:rPr lang="en-US"/>
              <a:pPr>
                <a:defRPr/>
              </a:pPr>
              <a:t>‹#›</a:t>
            </a:fld>
            <a:endParaRPr lang="en-US"/>
          </a:p>
        </p:txBody>
      </p:sp>
    </p:spTree>
    <p:extLst>
      <p:ext uri="{BB962C8B-B14F-4D97-AF65-F5344CB8AC3E}">
        <p14:creationId xmlns:p14="http://schemas.microsoft.com/office/powerpoint/2010/main" val="2793192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l" defTabSz="931863" eaLnBrk="1" hangingPunct="1">
              <a:spcBef>
                <a:spcPct val="0"/>
              </a:spcBef>
              <a:buClrTx/>
              <a:buFontTx/>
              <a:buNone/>
              <a:defRPr sz="1200" b="0">
                <a:solidFill>
                  <a:schemeClr val="tx1"/>
                </a:solidFill>
                <a:latin typeface="Arial Narrow"/>
                <a:ea typeface="ＭＳ Ｐゴシック" charset="0"/>
                <a:cs typeface="+mn-cs"/>
              </a:defRPr>
            </a:lvl1pPr>
          </a:lstStyle>
          <a:p>
            <a:pPr>
              <a:defRPr/>
            </a:pPr>
            <a:endParaRPr lang="en-US"/>
          </a:p>
        </p:txBody>
      </p:sp>
      <p:sp>
        <p:nvSpPr>
          <p:cNvPr id="70659" name="Rectangle 3"/>
          <p:cNvSpPr>
            <a:spLocks noGrp="1" noChangeArrowheads="1"/>
          </p:cNvSpPr>
          <p:nvPr>
            <p:ph type="dt" idx="1"/>
          </p:nvPr>
        </p:nvSpPr>
        <p:spPr bwMode="auto">
          <a:xfrm>
            <a:off x="3970338" y="0"/>
            <a:ext cx="3038475" cy="465138"/>
          </a:xfrm>
          <a:prstGeom prst="rect">
            <a:avLst/>
          </a:prstGeom>
          <a:noFill/>
          <a:ln>
            <a:noFill/>
          </a:ln>
          <a:effectLst/>
          <a:extLst/>
        </p:spPr>
        <p:txBody>
          <a:bodyPr vert="horz" wrap="square" lIns="93177" tIns="46589" rIns="93177" bIns="46589" numCol="1" anchor="t" anchorCtr="0" compatLnSpc="1">
            <a:prstTxWarp prst="textNoShape">
              <a:avLst/>
            </a:prstTxWarp>
          </a:bodyPr>
          <a:lstStyle>
            <a:lvl1pPr algn="r" defTabSz="931863" eaLnBrk="1" hangingPunct="1">
              <a:spcBef>
                <a:spcPct val="0"/>
              </a:spcBef>
              <a:buClrTx/>
              <a:buFontTx/>
              <a:buNone/>
              <a:defRPr sz="1200" b="0">
                <a:solidFill>
                  <a:schemeClr val="tx1"/>
                </a:solidFill>
                <a:latin typeface="Arial Narrow"/>
                <a:ea typeface="ＭＳ Ｐゴシック" charset="0"/>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701675" y="4416425"/>
            <a:ext cx="5607050" cy="4183063"/>
          </a:xfrm>
          <a:prstGeom prst="rect">
            <a:avLst/>
          </a:prstGeom>
          <a:noFill/>
          <a:ln>
            <a:noFill/>
          </a:ln>
          <a:effectLst/>
          <a:extLst/>
        </p:spPr>
        <p:txBody>
          <a:bodyPr vert="horz" wrap="square" lIns="93177" tIns="46589" rIns="93177" bIns="4658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0662" name="Rectangle 6"/>
          <p:cNvSpPr>
            <a:spLocks noGrp="1" noChangeArrowheads="1"/>
          </p:cNvSpPr>
          <p:nvPr>
            <p:ph type="ftr" sz="quarter" idx="4"/>
          </p:nvPr>
        </p:nvSpPr>
        <p:spPr bwMode="auto">
          <a:xfrm>
            <a:off x="0"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l" defTabSz="931863" eaLnBrk="1" hangingPunct="1">
              <a:spcBef>
                <a:spcPct val="0"/>
              </a:spcBef>
              <a:buClrTx/>
              <a:buFontTx/>
              <a:buNone/>
              <a:defRPr sz="1200" b="0">
                <a:solidFill>
                  <a:schemeClr val="tx1"/>
                </a:solidFill>
                <a:latin typeface="Arial Narrow"/>
                <a:ea typeface="ＭＳ Ｐゴシック" charset="0"/>
                <a:cs typeface="+mn-cs"/>
              </a:defRPr>
            </a:lvl1pPr>
          </a:lstStyle>
          <a:p>
            <a:pPr>
              <a:defRPr/>
            </a:pPr>
            <a:endParaRPr lang="en-US"/>
          </a:p>
        </p:txBody>
      </p:sp>
      <p:sp>
        <p:nvSpPr>
          <p:cNvPr id="70663" name="Rectangle 7"/>
          <p:cNvSpPr>
            <a:spLocks noGrp="1" noChangeArrowheads="1"/>
          </p:cNvSpPr>
          <p:nvPr>
            <p:ph type="sldNum" sz="quarter" idx="5"/>
          </p:nvPr>
        </p:nvSpPr>
        <p:spPr bwMode="auto">
          <a:xfrm>
            <a:off x="3970338" y="8829675"/>
            <a:ext cx="3038475" cy="465138"/>
          </a:xfrm>
          <a:prstGeom prst="rect">
            <a:avLst/>
          </a:prstGeom>
          <a:noFill/>
          <a:ln>
            <a:noFill/>
          </a:ln>
          <a:effectLst/>
          <a:extLst/>
        </p:spPr>
        <p:txBody>
          <a:bodyPr vert="horz" wrap="square" lIns="93177" tIns="46589" rIns="93177" bIns="46589" numCol="1" anchor="b" anchorCtr="0" compatLnSpc="1">
            <a:prstTxWarp prst="textNoShape">
              <a:avLst/>
            </a:prstTxWarp>
          </a:bodyPr>
          <a:lstStyle>
            <a:lvl1pPr algn="r" defTabSz="931863" eaLnBrk="1" hangingPunct="1">
              <a:spcBef>
                <a:spcPct val="0"/>
              </a:spcBef>
              <a:buClrTx/>
              <a:buFontTx/>
              <a:buNone/>
              <a:defRPr sz="1200" b="0">
                <a:solidFill>
                  <a:schemeClr val="tx1"/>
                </a:solidFill>
                <a:latin typeface="Arial Narrow" pitchFamily="34" charset="0"/>
              </a:defRPr>
            </a:lvl1pPr>
          </a:lstStyle>
          <a:p>
            <a:pPr>
              <a:defRPr/>
            </a:pPr>
            <a:fld id="{D100BD93-E702-43C3-A010-735A14F93517}" type="slidenum">
              <a:rPr lang="en-US"/>
              <a:pPr>
                <a:defRPr/>
              </a:pPr>
              <a:t>‹#›</a:t>
            </a:fld>
            <a:endParaRPr lang="en-US"/>
          </a:p>
        </p:txBody>
      </p:sp>
    </p:spTree>
    <p:extLst>
      <p:ext uri="{BB962C8B-B14F-4D97-AF65-F5344CB8AC3E}">
        <p14:creationId xmlns:p14="http://schemas.microsoft.com/office/powerpoint/2010/main" val="366705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Narrow"/>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Narrow"/>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Narrow"/>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Narrow"/>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00BD93-E702-43C3-A010-735A14F93517}" type="slidenum">
              <a:rPr lang="en-US" smtClean="0"/>
              <a:pPr>
                <a:defRPr/>
              </a:pPr>
              <a:t>5</a:t>
            </a:fld>
            <a:endParaRPr lang="en-US"/>
          </a:p>
        </p:txBody>
      </p:sp>
    </p:spTree>
    <p:extLst>
      <p:ext uri="{BB962C8B-B14F-4D97-AF65-F5344CB8AC3E}">
        <p14:creationId xmlns:p14="http://schemas.microsoft.com/office/powerpoint/2010/main" val="211341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size </a:t>
            </a:r>
            <a:r>
              <a:rPr lang="en-US" baseline="0" dirty="0"/>
              <a:t>may not be news to those at this convention.</a:t>
            </a:r>
          </a:p>
          <a:p>
            <a:endParaRPr lang="en-US" baseline="0" dirty="0"/>
          </a:p>
          <a:p>
            <a:r>
              <a:rPr lang="en-US" baseline="0" dirty="0"/>
              <a:t>What might be news is that most of these people will be considered low vision.</a:t>
            </a:r>
          </a:p>
          <a:p>
            <a:endParaRPr lang="en-US" dirty="0"/>
          </a:p>
        </p:txBody>
      </p:sp>
      <p:sp>
        <p:nvSpPr>
          <p:cNvPr id="4" name="Slide Number Placeholder 3"/>
          <p:cNvSpPr>
            <a:spLocks noGrp="1"/>
          </p:cNvSpPr>
          <p:nvPr>
            <p:ph type="sldNum" sz="quarter" idx="10"/>
          </p:nvPr>
        </p:nvSpPr>
        <p:spPr/>
        <p:txBody>
          <a:bodyPr/>
          <a:lstStyle/>
          <a:p>
            <a:pPr>
              <a:defRPr/>
            </a:pPr>
            <a:fld id="{D100BD93-E702-43C3-A010-735A14F93517}" type="slidenum">
              <a:rPr lang="en-US" smtClean="0"/>
              <a:pPr>
                <a:defRPr/>
              </a:pPr>
              <a:t>11</a:t>
            </a:fld>
            <a:endParaRPr lang="en-US"/>
          </a:p>
        </p:txBody>
      </p:sp>
    </p:spTree>
    <p:extLst>
      <p:ext uri="{BB962C8B-B14F-4D97-AF65-F5344CB8AC3E}">
        <p14:creationId xmlns:p14="http://schemas.microsoft.com/office/powerpoint/2010/main" val="22494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00BD93-E702-43C3-A010-735A14F93517}" type="slidenum">
              <a:rPr lang="en-US" smtClean="0"/>
              <a:pPr>
                <a:defRPr/>
              </a:pPr>
              <a:t>17</a:t>
            </a:fld>
            <a:endParaRPr lang="en-US"/>
          </a:p>
        </p:txBody>
      </p:sp>
    </p:spTree>
    <p:extLst>
      <p:ext uri="{BB962C8B-B14F-4D97-AF65-F5344CB8AC3E}">
        <p14:creationId xmlns:p14="http://schemas.microsoft.com/office/powerpoint/2010/main" val="1998691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50220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73336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421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oken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mart Art Graphic">
    <p:spTree>
      <p:nvGrpSpPr>
        <p:cNvPr id="1" name=""/>
        <p:cNvGrpSpPr/>
        <p:nvPr/>
      </p:nvGrpSpPr>
      <p:grpSpPr>
        <a:xfrm>
          <a:off x="0" y="0"/>
          <a:ext cx="0" cy="0"/>
          <a:chOff x="0" y="0"/>
          <a:chExt cx="0" cy="0"/>
        </a:xfrm>
      </p:grpSpPr>
      <p:sp>
        <p:nvSpPr>
          <p:cNvPr id="8" name="SmartArt Placeholder 7"/>
          <p:cNvSpPr>
            <a:spLocks noGrp="1"/>
          </p:cNvSpPr>
          <p:nvPr>
            <p:ph type="dgm" sz="quarter" idx="10"/>
          </p:nvPr>
        </p:nvSpPr>
        <p:spPr>
          <a:xfrm>
            <a:off x="457200" y="914400"/>
            <a:ext cx="8918448" cy="4876800"/>
          </a:xfrm>
          <a:prstGeom prst="rect">
            <a:avLst/>
          </a:prstGeom>
        </p:spPr>
        <p:txBody>
          <a:bodyPr/>
          <a:lstStyle>
            <a:lvl1pPr>
              <a:buNone/>
              <a:defRPr lang="en-US" sz="1790" baseline="0">
                <a:solidFill>
                  <a:srgbClr val="323232"/>
                </a:solidFill>
              </a:defRPr>
            </a:lvl1pPr>
          </a:lstStyle>
          <a:p>
            <a:pPr lvl="0"/>
            <a:endParaRPr lang="en-US" noProof="0" dirty="0"/>
          </a:p>
          <a:p>
            <a:pPr lvl="0"/>
            <a:r>
              <a:rPr lang="en-US" noProof="0" dirty="0"/>
              <a:t>Please take the time to fill out the session survey and return it to the</a:t>
            </a:r>
          </a:p>
          <a:p>
            <a:pPr lvl="0"/>
            <a:r>
              <a:rPr lang="en-US" noProof="0" dirty="0"/>
              <a:t>room monitor.  </a:t>
            </a:r>
          </a:p>
          <a:p>
            <a:pPr lvl="0"/>
            <a:r>
              <a:rPr lang="en-US" noProof="0" dirty="0"/>
              <a:t> </a:t>
            </a:r>
          </a:p>
          <a:p>
            <a:pPr lvl="0"/>
            <a:r>
              <a:rPr lang="en-US" noProof="0" dirty="0"/>
              <a:t>To continue the conversation or provide additional comments for this</a:t>
            </a:r>
          </a:p>
          <a:p>
            <a:pPr lvl="0"/>
            <a:r>
              <a:rPr lang="en-US" noProof="0" dirty="0"/>
              <a:t>session, log into the HCD Mobile app and search for this session.   </a:t>
            </a:r>
          </a:p>
          <a:p>
            <a:pPr lvl="0"/>
            <a:r>
              <a:rPr lang="en-US" noProof="0" dirty="0"/>
              <a:t>Post a comment in the “CHATTER” section. </a:t>
            </a:r>
          </a:p>
          <a:p>
            <a:pPr lvl="0"/>
            <a:r>
              <a:rPr lang="en-US" noProof="0" dirty="0"/>
              <a:t> </a:t>
            </a:r>
          </a:p>
          <a:p>
            <a:pPr lvl="0"/>
            <a:r>
              <a:rPr lang="en-US" noProof="0" dirty="0"/>
              <a:t>To access this presentation, log on to the HCD Mobile app, </a:t>
            </a:r>
          </a:p>
          <a:p>
            <a:pPr lvl="0"/>
            <a:r>
              <a:rPr lang="en-US" noProof="0" dirty="0"/>
              <a:t>click on the session title under “Agenda” and the presentation will be</a:t>
            </a:r>
          </a:p>
          <a:p>
            <a:pPr lvl="0"/>
            <a:r>
              <a:rPr lang="en-US" noProof="0" dirty="0"/>
              <a:t>located under “Collateral”.  </a:t>
            </a:r>
          </a:p>
          <a:p>
            <a:pPr lvl="0"/>
            <a:r>
              <a:rPr lang="en-US" noProof="0" dirty="0"/>
              <a:t> </a:t>
            </a:r>
          </a:p>
          <a:p>
            <a:pPr lvl="0"/>
            <a:r>
              <a:rPr lang="en-US" noProof="0" dirty="0"/>
              <a:t>If you have CE questions, please refer to the program guide for </a:t>
            </a:r>
          </a:p>
          <a:p>
            <a:pPr lvl="0"/>
            <a:r>
              <a:rPr lang="en-US" noProof="0" dirty="0"/>
              <a:t>specific instructions.</a:t>
            </a:r>
          </a:p>
          <a:p>
            <a:pPr lvl="0"/>
            <a:r>
              <a:rPr lang="en-US" noProof="0" dirty="0"/>
              <a:t> </a:t>
            </a:r>
          </a:p>
          <a:p>
            <a:pPr lvl="0"/>
            <a:r>
              <a:rPr lang="en-US" noProof="0" dirty="0"/>
              <a:t> If you were not scanned in for this session, please see the room monitor.</a:t>
            </a:r>
          </a:p>
        </p:txBody>
      </p:sp>
      <p:sp>
        <p:nvSpPr>
          <p:cNvPr id="3" name="Rectangle 3"/>
          <p:cNvSpPr>
            <a:spLocks noGrp="1" noChangeArrowheads="1"/>
          </p:cNvSpPr>
          <p:nvPr>
            <p:ph type="title"/>
          </p:nvPr>
        </p:nvSpPr>
        <p:spPr bwMode="auto">
          <a:xfrm>
            <a:off x="457200" y="228600"/>
            <a:ext cx="8074152" cy="838200"/>
          </a:xfrm>
          <a:prstGeom prst="rect">
            <a:avLst/>
          </a:prstGeom>
          <a:noFill/>
          <a:ln>
            <a:noFill/>
          </a:ln>
          <a:effectLst/>
          <a:extLst/>
        </p:spPr>
        <p:txBody>
          <a:bodyPr/>
          <a:lstStyle>
            <a:lvl1pPr>
              <a:defRPr baseline="0"/>
            </a:lvl1pPr>
          </a:lstStyle>
          <a:p>
            <a:pPr lvl="0"/>
            <a:r>
              <a:rPr lang="en-US"/>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2E360A-41EA-6942-96C2-2123816EC450}"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976687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E360A-41EA-6942-96C2-2123816EC450}"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4034842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2E360A-41EA-6942-96C2-2123816EC450}"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2139025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E360A-41EA-6942-96C2-2123816EC450}" type="datetimeFigureOut">
              <a:rPr lang="en-US" smtClean="0"/>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1693977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E360A-41EA-6942-96C2-2123816EC450}" type="datetimeFigureOut">
              <a:rPr lang="en-US" smtClean="0"/>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3546544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E360A-41EA-6942-96C2-2123816EC450}" type="datetimeFigureOut">
              <a:rPr lang="en-US" smtClean="0"/>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299842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1010"/>
            <a:ext cx="8229600" cy="67081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66144" y="1726240"/>
            <a:ext cx="8229600" cy="45526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2253490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E360A-41EA-6942-96C2-2123816EC450}" type="datetimeFigureOut">
              <a:rPr lang="en-US" smtClean="0"/>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324312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2E360A-41EA-6942-96C2-2123816EC450}" type="datetimeFigureOut">
              <a:rPr lang="en-US" smtClean="0"/>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2758098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2E360A-41EA-6942-96C2-2123816EC450}" type="datetimeFigureOut">
              <a:rPr lang="en-US" smtClean="0"/>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365565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E360A-41EA-6942-96C2-2123816EC450}"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513833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E360A-41EA-6942-96C2-2123816EC450}"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55458-589C-5840-A4E6-2DC748ADFC5A}" type="slidenum">
              <a:rPr lang="en-US" smtClean="0"/>
              <a:t>‹#›</a:t>
            </a:fld>
            <a:endParaRPr lang="en-US"/>
          </a:p>
        </p:txBody>
      </p:sp>
    </p:spTree>
    <p:extLst>
      <p:ext uri="{BB962C8B-B14F-4D97-AF65-F5344CB8AC3E}">
        <p14:creationId xmlns:p14="http://schemas.microsoft.com/office/powerpoint/2010/main" val="2184465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738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7683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5"/>
            <a:ext cx="3703320" cy="40233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906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2915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22961" y="6459786"/>
            <a:ext cx="1854203" cy="365125"/>
          </a:xfrm>
          <a:prstGeom prst="rect">
            <a:avLst/>
          </a:prstGeom>
        </p:spPr>
        <p:txBody>
          <a:bodyPr/>
          <a:lstStyle/>
          <a:p>
            <a:fld id="{BC6A22B0-5331-4FC7-9E9E-595C55F8F703}" type="datetimeFigureOut">
              <a:rPr lang="en-US" smtClean="0"/>
              <a:t>3/6/2017</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F1B90049-B878-42AA-A04E-D8919D0D97E7}" type="slidenum">
              <a:rPr lang="en-US" smtClean="0"/>
              <a:t>‹#›</a:t>
            </a:fld>
            <a:endParaRPr lang="en-US"/>
          </a:p>
        </p:txBody>
      </p:sp>
    </p:spTree>
    <p:extLst>
      <p:ext uri="{BB962C8B-B14F-4D97-AF65-F5344CB8AC3E}">
        <p14:creationId xmlns:p14="http://schemas.microsoft.com/office/powerpoint/2010/main" val="225742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1711812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0D8E91-B59E-4FEE-9975-D63C04F17740}" type="datetimeFigureOut">
              <a:rPr lang="en-US" smtClean="0"/>
              <a:t>3/6/2017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CD87659-A71D-4B0A-B19A-CB79B4C7C6CE}" type="slidenum">
              <a:rPr lang="en-US" smtClean="0"/>
              <a:t>‹#›</a:t>
            </a:fld>
            <a:endParaRPr lang="en-US"/>
          </a:p>
        </p:txBody>
      </p:sp>
    </p:spTree>
    <p:extLst>
      <p:ext uri="{BB962C8B-B14F-4D97-AF65-F5344CB8AC3E}">
        <p14:creationId xmlns:p14="http://schemas.microsoft.com/office/powerpoint/2010/main" val="678117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3751073-6736-44CB-A2E6-28ABB59E91B1}" type="datetimeFigureOut">
              <a:rPr lang="en-US" smtClean="0"/>
              <a:pPr/>
              <a:t>3/6/2017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2D29A72-71D6-42B0-BADF-C7CF0F632405}" type="slidenum">
              <a:rPr lang="en-US" smtClean="0"/>
              <a:pPr/>
              <a:t>‹#›</a:t>
            </a:fld>
            <a:endParaRPr lang="en-US"/>
          </a:p>
        </p:txBody>
      </p:sp>
    </p:spTree>
    <p:extLst>
      <p:ext uri="{BB962C8B-B14F-4D97-AF65-F5344CB8AC3E}">
        <p14:creationId xmlns:p14="http://schemas.microsoft.com/office/powerpoint/2010/main" val="3205396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751073-6736-44CB-A2E6-28ABB59E91B1}" type="datetimeFigureOut">
              <a:rPr lang="en-US" smtClean="0"/>
              <a:pPr/>
              <a:t>3/6/2017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2D29A72-71D6-42B0-BADF-C7CF0F632405}" type="slidenum">
              <a:rPr lang="en-US" smtClean="0"/>
              <a:pPr/>
              <a:t>‹#›</a:t>
            </a:fld>
            <a:endParaRPr lang="en-US"/>
          </a:p>
        </p:txBody>
      </p:sp>
    </p:spTree>
    <p:extLst>
      <p:ext uri="{BB962C8B-B14F-4D97-AF65-F5344CB8AC3E}">
        <p14:creationId xmlns:p14="http://schemas.microsoft.com/office/powerpoint/2010/main" val="18461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1010"/>
            <a:ext cx="8229600" cy="67081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321732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1010"/>
            <a:ext cx="8229600" cy="67081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16537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81010"/>
            <a:ext cx="8229600" cy="67081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264358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33837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280289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E800F08-BA6E-8E4A-9C02-383CFBB7B08C}" type="datetimeFigureOut">
              <a:rPr lang="en-US" smtClean="0"/>
              <a:t>3/6/2017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0737485-2451-4D45-AF30-56374FBCB705}" type="slidenum">
              <a:rPr lang="en-US" smtClean="0"/>
              <a:t>‹#›</a:t>
            </a:fld>
            <a:endParaRPr lang="en-US"/>
          </a:p>
        </p:txBody>
      </p:sp>
    </p:spTree>
    <p:extLst>
      <p:ext uri="{BB962C8B-B14F-4D97-AF65-F5344CB8AC3E}">
        <p14:creationId xmlns:p14="http://schemas.microsoft.com/office/powerpoint/2010/main" val="343786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png"/><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EFA16_PP_Image.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4670" y="27813"/>
            <a:ext cx="9076765" cy="6858000"/>
          </a:xfrm>
          <a:prstGeom prst="rect">
            <a:avLst/>
          </a:prstGeom>
        </p:spPr>
      </p:pic>
    </p:spTree>
    <p:extLst>
      <p:ext uri="{BB962C8B-B14F-4D97-AF65-F5344CB8AC3E}">
        <p14:creationId xmlns:p14="http://schemas.microsoft.com/office/powerpoint/2010/main" val="164150204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3969"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E360A-41EA-6942-96C2-2123816EC450}" type="datetimeFigureOut">
              <a:rPr lang="en-US" smtClean="0"/>
              <a:t>3/6/2017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55458-589C-5840-A4E6-2DC748ADFC5A}" type="slidenum">
              <a:rPr lang="en-US" smtClean="0"/>
              <a:t>‹#›</a:t>
            </a:fld>
            <a:endParaRPr lang="en-US"/>
          </a:p>
        </p:txBody>
      </p:sp>
    </p:spTree>
    <p:extLst>
      <p:ext uri="{BB962C8B-B14F-4D97-AF65-F5344CB8AC3E}">
        <p14:creationId xmlns:p14="http://schemas.microsoft.com/office/powerpoint/2010/main" val="89838183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2382" y="6303146"/>
            <a:ext cx="9141619" cy="5548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V="1">
            <a:off x="0" y="6257427"/>
            <a:ext cx="914161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60" y="1219200"/>
            <a:ext cx="7543800" cy="4649894"/>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a:off x="895149" y="975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4" name="Picture 10" descr="http://www.environmentsforaging.com/sites/environmentsforaging.com/files/u180/logo.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0" y="6325539"/>
            <a:ext cx="1011551" cy="504105"/>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nibs-logo"/>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4938630" y="6350506"/>
            <a:ext cx="2554789" cy="465159"/>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ulda B. and Maurice Rothschild Foundation"/>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7615351" y="6361864"/>
            <a:ext cx="1502817" cy="45084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Subtitle 2"/>
          <p:cNvSpPr txBox="1">
            <a:spLocks/>
          </p:cNvSpPr>
          <p:nvPr userDrawn="1"/>
        </p:nvSpPr>
        <p:spPr>
          <a:xfrm>
            <a:off x="762000" y="228600"/>
            <a:ext cx="7543800" cy="685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4000" dirty="0">
                <a:solidFill>
                  <a:srgbClr val="FFFFFF"/>
                </a:solidFill>
              </a:rPr>
              <a:t>Designing for low vision</a:t>
            </a:r>
          </a:p>
        </p:txBody>
      </p:sp>
      <p:pic>
        <p:nvPicPr>
          <p:cNvPr id="12" name="Picture 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1207134" y="6352008"/>
            <a:ext cx="3488524" cy="448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078869"/>
      </p:ext>
    </p:extLst>
  </p:cSld>
  <p:clrMap bg1="dk1" tx1="lt1" bg2="dk2" tx2="lt2" accent1="accent1" accent2="accent2" accent3="accent3" accent4="accent4" accent5="accent5" accent6="accent6" hlink="hlink" folHlink="folHlink"/>
  <p:sldLayoutIdLst>
    <p:sldLayoutId id="2147483996" r:id="rId1"/>
    <p:sldLayoutId id="2147483997" r:id="rId2"/>
    <p:sldLayoutId id="2147483999" r:id="rId3"/>
    <p:sldLayoutId id="2147484000" r:id="rId4"/>
    <p:sldLayoutId id="2147484001" r:id="rId5"/>
    <p:sldLayoutId id="2147484034" r:id="rId6"/>
    <p:sldLayoutId id="2147484035" r:id="rId7"/>
    <p:sldLayoutId id="2147484036" r:id="rId8"/>
  </p:sldLayoutIdLst>
  <p:txStyles>
    <p:titleStyle>
      <a:lvl1pPr marL="0" marR="0" indent="0" algn="l" defTabSz="914400" rtl="0" eaLnBrk="1" fontAlgn="auto" latinLnBrk="0" hangingPunct="1">
        <a:lnSpc>
          <a:spcPct val="85000"/>
        </a:lnSpc>
        <a:spcBef>
          <a:spcPct val="0"/>
        </a:spcBef>
        <a:spcAft>
          <a:spcPts val="0"/>
        </a:spcAft>
        <a:buClrTx/>
        <a:buSzTx/>
        <a:buFontTx/>
        <a:buNone/>
        <a:tabLst/>
        <a:defRPr sz="4800" b="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mailto:sstubbs@nibs.org" TargetMode="External"/><Relationship Id="rId2" Type="http://schemas.openxmlformats.org/officeDocument/2006/relationships/hyperlink" Target="http://www.nibs.org/?page=lvdc" TargetMode="External"/><Relationship Id="rId1" Type="http://schemas.openxmlformats.org/officeDocument/2006/relationships/slideLayout" Target="../slideLayouts/slideLayout26.xml"/><Relationship Id="rId4" Type="http://schemas.openxmlformats.org/officeDocument/2006/relationships/hyperlink" Target="http://www.ies.org/stor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066800"/>
            <a:ext cx="8001000" cy="4953000"/>
          </a:xfrm>
        </p:spPr>
        <p:txBody>
          <a:bodyPr>
            <a:noAutofit/>
          </a:bodyPr>
          <a:lstStyle/>
          <a:p>
            <a:endParaRPr lang="en-US" sz="4000" b="1" dirty="0">
              <a:solidFill>
                <a:schemeClr val="tx1"/>
              </a:solidFill>
            </a:endParaRPr>
          </a:p>
          <a:p>
            <a:r>
              <a:rPr lang="en-US" sz="4000" b="1" dirty="0">
                <a:solidFill>
                  <a:schemeClr val="tx1"/>
                </a:solidFill>
              </a:rPr>
              <a:t>National Institute of Building Sciences </a:t>
            </a:r>
          </a:p>
          <a:p>
            <a:endParaRPr lang="en-US" sz="4000" b="1" dirty="0">
              <a:solidFill>
                <a:schemeClr val="tx1"/>
              </a:solidFill>
            </a:endParaRPr>
          </a:p>
          <a:p>
            <a:endParaRPr lang="en-US" sz="4000" b="1" dirty="0">
              <a:solidFill>
                <a:schemeClr val="tx1"/>
              </a:solidFill>
            </a:endParaRPr>
          </a:p>
          <a:p>
            <a:r>
              <a:rPr lang="en-US" dirty="0">
                <a:solidFill>
                  <a:schemeClr val="tx1"/>
                </a:solidFill>
              </a:rPr>
              <a:t>Eunice Noell-Waggoner, LC, IES</a:t>
            </a:r>
          </a:p>
          <a:p>
            <a:r>
              <a:rPr lang="en-US" dirty="0">
                <a:solidFill>
                  <a:schemeClr val="tx1"/>
                </a:solidFill>
              </a:rPr>
              <a:t>Edward L. </a:t>
            </a:r>
            <a:r>
              <a:rPr lang="en-US" dirty="0" err="1">
                <a:solidFill>
                  <a:schemeClr val="tx1"/>
                </a:solidFill>
              </a:rPr>
              <a:t>Soenke</a:t>
            </a:r>
            <a:r>
              <a:rPr lang="en-US" dirty="0">
                <a:solidFill>
                  <a:schemeClr val="tx1"/>
                </a:solidFill>
              </a:rPr>
              <a:t>, FCSI, AIA, CCS, NCARB</a:t>
            </a:r>
          </a:p>
          <a:p>
            <a:endParaRPr lang="en-US" sz="4000" b="1" dirty="0">
              <a:solidFill>
                <a:schemeClr val="tx1"/>
              </a:solidFill>
            </a:endParaRPr>
          </a:p>
          <a:p>
            <a:endParaRPr lang="en-US" sz="4000" b="1" dirty="0">
              <a:solidFill>
                <a:schemeClr val="tx1"/>
              </a:solidFill>
            </a:endParaRPr>
          </a:p>
          <a:p>
            <a:endParaRPr lang="en-US" sz="4000" b="1" dirty="0">
              <a:solidFill>
                <a:schemeClr val="tx1"/>
              </a:solidFill>
            </a:endParaRPr>
          </a:p>
          <a:p>
            <a:endParaRPr lang="en-US" sz="4000" b="1" dirty="0">
              <a:solidFill>
                <a:schemeClr val="tx1"/>
              </a:solidFill>
            </a:endParaRPr>
          </a:p>
        </p:txBody>
      </p:sp>
    </p:spTree>
    <p:extLst>
      <p:ext uri="{BB962C8B-B14F-4D97-AF65-F5344CB8AC3E}">
        <p14:creationId xmlns:p14="http://schemas.microsoft.com/office/powerpoint/2010/main" val="3845775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r>
              <a:rPr lang="en-US" dirty="0"/>
              <a:t>What is low vision?</a:t>
            </a:r>
          </a:p>
          <a:p>
            <a:pPr>
              <a:buFont typeface="Arial"/>
              <a:buChar char="•"/>
            </a:pPr>
            <a:r>
              <a:rPr lang="en-US" dirty="0"/>
              <a:t> 20/70 acuity or worse after correction (glasses or surgery)</a:t>
            </a:r>
          </a:p>
        </p:txBody>
      </p:sp>
    </p:spTree>
    <p:extLst>
      <p:ext uri="{BB962C8B-B14F-4D97-AF65-F5344CB8AC3E}">
        <p14:creationId xmlns:p14="http://schemas.microsoft.com/office/powerpoint/2010/main" val="2483513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tretch>
            <a:fillRect/>
          </a:stretch>
        </p:blipFill>
        <p:spPr>
          <a:xfrm>
            <a:off x="838200" y="1066800"/>
            <a:ext cx="7300630" cy="3657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52400" y="4953000"/>
            <a:ext cx="8915400" cy="904863"/>
          </a:xfrm>
          <a:prstGeom prst="rect">
            <a:avLst/>
          </a:prstGeom>
          <a:noFill/>
        </p:spPr>
        <p:txBody>
          <a:bodyPr wrap="square" rtlCol="0">
            <a:spAutoFit/>
          </a:bodyPr>
          <a:lstStyle/>
          <a:p>
            <a:pPr marL="742950" lvl="1" indent="-285750" algn="l">
              <a:buFont typeface="Arial"/>
              <a:buChar char="•"/>
            </a:pPr>
            <a:r>
              <a:rPr lang="en-US" sz="2400" b="0" dirty="0">
                <a:solidFill>
                  <a:srgbClr val="FFFFFF"/>
                </a:solidFill>
              </a:rPr>
              <a:t>Population aged &gt;=80 years </a:t>
            </a:r>
          </a:p>
          <a:p>
            <a:pPr marL="1200150" lvl="2" indent="-285750" algn="l">
              <a:buFont typeface="Arial"/>
              <a:buChar char="•"/>
            </a:pPr>
            <a:r>
              <a:rPr lang="en-US" sz="2400" b="0" dirty="0">
                <a:solidFill>
                  <a:srgbClr val="FFFFFF"/>
                </a:solidFill>
              </a:rPr>
              <a:t>from </a:t>
            </a:r>
            <a:r>
              <a:rPr lang="en-US" sz="2400" b="0" u="sng" dirty="0">
                <a:solidFill>
                  <a:srgbClr val="FFFFFF"/>
                </a:solidFill>
              </a:rPr>
              <a:t>9.3 million </a:t>
            </a:r>
            <a:r>
              <a:rPr lang="en-US" sz="2400" b="0" dirty="0">
                <a:solidFill>
                  <a:srgbClr val="FFFFFF"/>
                </a:solidFill>
              </a:rPr>
              <a:t>in 2000 to </a:t>
            </a:r>
            <a:r>
              <a:rPr lang="en-US" sz="2400" b="0" u="sng" dirty="0">
                <a:solidFill>
                  <a:srgbClr val="FFFFFF"/>
                </a:solidFill>
              </a:rPr>
              <a:t>19.5 million </a:t>
            </a:r>
            <a:r>
              <a:rPr lang="en-US" sz="2400" b="0" dirty="0">
                <a:solidFill>
                  <a:srgbClr val="FFFFFF"/>
                </a:solidFill>
              </a:rPr>
              <a:t>in 2030 </a:t>
            </a:r>
          </a:p>
        </p:txBody>
      </p:sp>
    </p:spTree>
    <p:extLst>
      <p:ext uri="{BB962C8B-B14F-4D97-AF65-F5344CB8AC3E}">
        <p14:creationId xmlns:p14="http://schemas.microsoft.com/office/powerpoint/2010/main" val="3859590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Physiological &amp; Psychological effects</a:t>
            </a:r>
          </a:p>
          <a:p>
            <a:pPr lvl="1"/>
            <a:r>
              <a:rPr lang="en-US" dirty="0"/>
              <a:t>Perception of quality of life (Psychological)</a:t>
            </a:r>
          </a:p>
          <a:p>
            <a:pPr lvl="2"/>
            <a:r>
              <a:rPr lang="en-US" sz="3200" dirty="0"/>
              <a:t>At the top of the list of public health fears for Americans is vision loss (21%)</a:t>
            </a:r>
          </a:p>
          <a:p>
            <a:pPr lvl="3"/>
            <a:r>
              <a:rPr lang="en-US" sz="3200" dirty="0"/>
              <a:t>Americans say their biggest concern about low vision is </a:t>
            </a:r>
            <a:r>
              <a:rPr lang="en-US" sz="3200" b="1" dirty="0"/>
              <a:t>losing their ability to live independently (75%)</a:t>
            </a:r>
          </a:p>
        </p:txBody>
      </p:sp>
      <p:sp>
        <p:nvSpPr>
          <p:cNvPr id="5" name="TextBox 4"/>
          <p:cNvSpPr txBox="1"/>
          <p:nvPr/>
        </p:nvSpPr>
        <p:spPr>
          <a:xfrm>
            <a:off x="6096000" y="5943600"/>
            <a:ext cx="2206346" cy="230832"/>
          </a:xfrm>
          <a:prstGeom prst="rect">
            <a:avLst/>
          </a:prstGeom>
          <a:noFill/>
        </p:spPr>
        <p:txBody>
          <a:bodyPr wrap="square" rtlCol="0">
            <a:spAutoFit/>
          </a:bodyPr>
          <a:lstStyle/>
          <a:p>
            <a:r>
              <a:rPr lang="en-US" sz="900" dirty="0">
                <a:solidFill>
                  <a:srgbClr val="FFFFFF"/>
                </a:solidFill>
              </a:rPr>
              <a:t>American Foundation for the Blind</a:t>
            </a:r>
          </a:p>
        </p:txBody>
      </p:sp>
    </p:spTree>
    <p:extLst>
      <p:ext uri="{BB962C8B-B14F-4D97-AF65-F5344CB8AC3E}">
        <p14:creationId xmlns:p14="http://schemas.microsoft.com/office/powerpoint/2010/main" val="8137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Physiological &amp; Psychological effects (</a:t>
            </a:r>
            <a:r>
              <a:rPr lang="en-US" dirty="0" err="1"/>
              <a:t>cont</a:t>
            </a:r>
            <a:r>
              <a:rPr lang="en-US" dirty="0"/>
              <a:t>)</a:t>
            </a:r>
          </a:p>
          <a:p>
            <a:pPr lvl="2"/>
            <a:r>
              <a:rPr lang="en-US" sz="3200" dirty="0"/>
              <a:t>Impaired Concentration and Learning</a:t>
            </a:r>
          </a:p>
          <a:p>
            <a:pPr lvl="2"/>
            <a:r>
              <a:rPr lang="en-US" sz="3200" dirty="0"/>
              <a:t>Pain Perception</a:t>
            </a:r>
          </a:p>
          <a:p>
            <a:pPr lvl="2"/>
            <a:r>
              <a:rPr lang="en-US" sz="3200" dirty="0"/>
              <a:t>Decreased Productivity</a:t>
            </a:r>
          </a:p>
          <a:p>
            <a:pPr lvl="2"/>
            <a:r>
              <a:rPr lang="en-US" sz="3200" dirty="0"/>
              <a:t>Depression</a:t>
            </a:r>
          </a:p>
          <a:p>
            <a:pPr lvl="2"/>
            <a:endParaRPr lang="en-US" sz="3200" dirty="0"/>
          </a:p>
          <a:p>
            <a:pPr lvl="2"/>
            <a:r>
              <a:rPr lang="en-US" sz="3200" dirty="0"/>
              <a:t>Links to facility satisfaction, quality of life = care demands </a:t>
            </a:r>
            <a:br>
              <a:rPr lang="en-US" sz="3200" dirty="0"/>
            </a:br>
            <a:r>
              <a:rPr lang="en-US" sz="3200" dirty="0"/>
              <a:t>($$$$$$$$)</a:t>
            </a:r>
          </a:p>
        </p:txBody>
      </p:sp>
      <p:sp>
        <p:nvSpPr>
          <p:cNvPr id="5" name="TextBox 4"/>
          <p:cNvSpPr txBox="1"/>
          <p:nvPr/>
        </p:nvSpPr>
        <p:spPr>
          <a:xfrm>
            <a:off x="6096000" y="5943600"/>
            <a:ext cx="2206346" cy="230832"/>
          </a:xfrm>
          <a:prstGeom prst="rect">
            <a:avLst/>
          </a:prstGeom>
          <a:noFill/>
        </p:spPr>
        <p:txBody>
          <a:bodyPr wrap="square" rtlCol="0">
            <a:spAutoFit/>
          </a:bodyPr>
          <a:lstStyle/>
          <a:p>
            <a:r>
              <a:rPr lang="en-US" sz="900" dirty="0">
                <a:solidFill>
                  <a:srgbClr val="FFFFFF"/>
                </a:solidFill>
              </a:rPr>
              <a:t>American Foundation for the Blind</a:t>
            </a:r>
          </a:p>
        </p:txBody>
      </p:sp>
      <p:sp>
        <p:nvSpPr>
          <p:cNvPr id="4" name="Down Arrow 3"/>
          <p:cNvSpPr/>
          <p:nvPr/>
        </p:nvSpPr>
        <p:spPr>
          <a:xfrm>
            <a:off x="4213860" y="4038600"/>
            <a:ext cx="381000" cy="457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52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 clinical problems as we age</a:t>
            </a:r>
          </a:p>
          <a:p>
            <a:pPr lvl="1"/>
            <a:r>
              <a:rPr lang="en-US" sz="2800" dirty="0"/>
              <a:t>Natural age related issues</a:t>
            </a:r>
          </a:p>
          <a:p>
            <a:pPr lvl="2"/>
            <a:r>
              <a:rPr lang="en-US" sz="2800" dirty="0"/>
              <a:t>Reduction in retinal photoreceptors (Rods)</a:t>
            </a:r>
          </a:p>
          <a:p>
            <a:pPr lvl="2"/>
            <a:r>
              <a:rPr lang="en-US" sz="2800" dirty="0"/>
              <a:t>Lens hardens (Presbyopia)</a:t>
            </a:r>
          </a:p>
          <a:p>
            <a:pPr lvl="2"/>
            <a:r>
              <a:rPr lang="en-US" sz="2800" dirty="0"/>
              <a:t>Lens yellows (</a:t>
            </a:r>
            <a:r>
              <a:rPr lang="en-US" sz="2800" dirty="0" err="1"/>
              <a:t>Opacification</a:t>
            </a:r>
            <a:r>
              <a:rPr lang="en-US" sz="2800" dirty="0"/>
              <a:t>)</a:t>
            </a:r>
          </a:p>
          <a:p>
            <a:pPr lvl="2"/>
            <a:r>
              <a:rPr lang="en-US" sz="2800" dirty="0"/>
              <a:t>Pupil gets smaller (Pupillary </a:t>
            </a:r>
            <a:r>
              <a:rPr lang="en-US" sz="2800" dirty="0" err="1"/>
              <a:t>Miosos</a:t>
            </a:r>
            <a:r>
              <a:rPr lang="en-US" sz="2800" dirty="0"/>
              <a:t>)</a:t>
            </a:r>
          </a:p>
          <a:p>
            <a:pPr lvl="2"/>
            <a:r>
              <a:rPr lang="en-US" sz="2800" dirty="0"/>
              <a:t>Floaters</a:t>
            </a:r>
          </a:p>
          <a:p>
            <a:pPr lvl="2"/>
            <a:r>
              <a:rPr lang="en-US" sz="2800" dirty="0"/>
              <a:t>Dark adaptation slows (Delayed rhodopsin regeneration</a:t>
            </a:r>
            <a:r>
              <a:rPr lang="en-US" dirty="0"/>
              <a:t>)</a:t>
            </a:r>
          </a:p>
        </p:txBody>
      </p:sp>
    </p:spTree>
    <p:extLst>
      <p:ext uri="{BB962C8B-B14F-4D97-AF65-F5344CB8AC3E}">
        <p14:creationId xmlns:p14="http://schemas.microsoft.com/office/powerpoint/2010/main" val="1392261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4953000" cy="4649894"/>
          </a:xfrm>
        </p:spPr>
        <p:txBody>
          <a:bodyPr>
            <a:normAutofit/>
          </a:bodyPr>
          <a:lstStyle/>
          <a:p>
            <a:pPr lvl="1"/>
            <a:r>
              <a:rPr lang="en-US" dirty="0"/>
              <a:t>Disease</a:t>
            </a:r>
          </a:p>
          <a:p>
            <a:pPr lvl="2"/>
            <a:r>
              <a:rPr lang="en-US" sz="3200" dirty="0"/>
              <a:t>Cataracts</a:t>
            </a:r>
          </a:p>
          <a:p>
            <a:pPr lvl="2"/>
            <a:r>
              <a:rPr lang="en-US" sz="3200" dirty="0"/>
              <a:t>Glaucoma</a:t>
            </a:r>
          </a:p>
          <a:p>
            <a:pPr lvl="2"/>
            <a:r>
              <a:rPr lang="en-US" sz="3200" dirty="0"/>
              <a:t>Retinal Detachment</a:t>
            </a:r>
          </a:p>
          <a:p>
            <a:pPr lvl="2"/>
            <a:r>
              <a:rPr lang="en-US" sz="3200" dirty="0"/>
              <a:t>Age Related Macular Degeneration</a:t>
            </a:r>
          </a:p>
          <a:p>
            <a:pPr lvl="2"/>
            <a:r>
              <a:rPr lang="en-US" sz="3200" dirty="0"/>
              <a:t>Diabetic Retinopathy</a:t>
            </a:r>
          </a:p>
          <a:p>
            <a:pPr lvl="2"/>
            <a:r>
              <a:rPr lang="en-US" sz="3200" dirty="0"/>
              <a:t>Retinitis </a:t>
            </a:r>
            <a:r>
              <a:rPr lang="en-US" sz="3200" dirty="0" err="1"/>
              <a:t>Pigmentosa</a:t>
            </a:r>
            <a:r>
              <a:rPr lang="en-US" sz="3200" dirty="0"/>
              <a:t> </a:t>
            </a:r>
          </a:p>
        </p:txBody>
      </p:sp>
      <p:pic>
        <p:nvPicPr>
          <p:cNvPr id="4" name="Picture 3"/>
          <p:cNvPicPr>
            <a:picLocks noChangeAspect="1"/>
          </p:cNvPicPr>
          <p:nvPr/>
        </p:nvPicPr>
        <p:blipFill>
          <a:blip r:embed="rId2"/>
          <a:stretch>
            <a:fillRect/>
          </a:stretch>
        </p:blipFill>
        <p:spPr>
          <a:xfrm>
            <a:off x="5486401" y="1027517"/>
            <a:ext cx="3644900" cy="1219200"/>
          </a:xfrm>
          <a:prstGeom prst="rect">
            <a:avLst/>
          </a:prstGeom>
        </p:spPr>
      </p:pic>
      <p:pic>
        <p:nvPicPr>
          <p:cNvPr id="5" name="Picture 4" descr="Screen shot 2012-04-12 at 3.55.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1" y="2246717"/>
            <a:ext cx="3632200" cy="1332678"/>
          </a:xfrm>
          <a:prstGeom prst="rect">
            <a:avLst/>
          </a:prstGeom>
        </p:spPr>
      </p:pic>
      <p:pic>
        <p:nvPicPr>
          <p:cNvPr id="6" name="Picture 5" descr="Screen shot 2012-04-12 at 3.28.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6400" y="3542117"/>
            <a:ext cx="3629541" cy="1345474"/>
          </a:xfrm>
          <a:prstGeom prst="rect">
            <a:avLst/>
          </a:prstGeom>
        </p:spPr>
      </p:pic>
      <p:pic>
        <p:nvPicPr>
          <p:cNvPr id="7" name="Picture 6" descr="Screen shot 2012-04-12 at 3.42.20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6401" y="4884496"/>
            <a:ext cx="3629504" cy="1336496"/>
          </a:xfrm>
          <a:prstGeom prst="rect">
            <a:avLst/>
          </a:prstGeom>
        </p:spPr>
      </p:pic>
    </p:spTree>
    <p:extLst>
      <p:ext uri="{BB962C8B-B14F-4D97-AF65-F5344CB8AC3E}">
        <p14:creationId xmlns:p14="http://schemas.microsoft.com/office/powerpoint/2010/main" val="1759619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What do all these have in common?</a:t>
            </a:r>
          </a:p>
          <a:p>
            <a:pPr marL="971550" lvl="1" indent="-514350">
              <a:buFont typeface="+mj-lt"/>
              <a:buAutoNum type="arabicPeriod"/>
            </a:pPr>
            <a:r>
              <a:rPr lang="en-US" dirty="0"/>
              <a:t>Reduced amount of light entering eye</a:t>
            </a:r>
          </a:p>
          <a:p>
            <a:pPr marL="1348740" lvl="4" indent="-342900"/>
            <a:r>
              <a:rPr lang="en-US" dirty="0"/>
              <a:t>More light is required to see in general</a:t>
            </a:r>
            <a:br>
              <a:rPr lang="en-US" dirty="0"/>
            </a:br>
            <a:endParaRPr lang="en-US" dirty="0"/>
          </a:p>
          <a:p>
            <a:pPr marL="971550" lvl="1" indent="-514350">
              <a:buFont typeface="+mj-lt"/>
              <a:buAutoNum type="arabicPeriod"/>
            </a:pPr>
            <a:r>
              <a:rPr lang="en-US" dirty="0"/>
              <a:t>Increased light scatter in eye</a:t>
            </a:r>
          </a:p>
          <a:p>
            <a:pPr lvl="5"/>
            <a:r>
              <a:rPr lang="en-US" sz="2400" dirty="0">
                <a:latin typeface="+mj-lt"/>
              </a:rPr>
              <a:t>Greater likelihood of glare (Direct &amp; Reflected)</a:t>
            </a:r>
            <a:br>
              <a:rPr lang="en-US" sz="2400" dirty="0">
                <a:latin typeface="+mj-lt"/>
              </a:rPr>
            </a:br>
            <a:endParaRPr lang="en-US" sz="2400" dirty="0">
              <a:latin typeface="+mj-lt"/>
            </a:endParaRPr>
          </a:p>
          <a:p>
            <a:pPr marL="971550" lvl="1" indent="-514350">
              <a:buFont typeface="+mj-lt"/>
              <a:buAutoNum type="arabicPeriod"/>
            </a:pPr>
            <a:r>
              <a:rPr lang="en-US" dirty="0"/>
              <a:t> Reduction of blue wavelengths of light</a:t>
            </a:r>
          </a:p>
          <a:p>
            <a:pPr lvl="5"/>
            <a:r>
              <a:rPr lang="en-US" sz="2400" dirty="0">
                <a:latin typeface="+mj-lt"/>
              </a:rPr>
              <a:t>Circadian rhythm is compromised</a:t>
            </a:r>
          </a:p>
          <a:p>
            <a:pPr lvl="1"/>
            <a:endParaRPr lang="en-US" dirty="0"/>
          </a:p>
          <a:p>
            <a:pPr lvl="1"/>
            <a:endParaRPr lang="en-US" dirty="0"/>
          </a:p>
        </p:txBody>
      </p:sp>
    </p:spTree>
    <p:extLst>
      <p:ext uri="{BB962C8B-B14F-4D97-AF65-F5344CB8AC3E}">
        <p14:creationId xmlns:p14="http://schemas.microsoft.com/office/powerpoint/2010/main" val="3740284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15 at 11.43.26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0600" y="3303952"/>
            <a:ext cx="6553200" cy="2593693"/>
          </a:xfrm>
          <a:prstGeom prst="rect">
            <a:avLst/>
          </a:prstGeom>
        </p:spPr>
      </p:pic>
      <p:sp>
        <p:nvSpPr>
          <p:cNvPr id="3" name="Content Placeholder 2"/>
          <p:cNvSpPr>
            <a:spLocks noGrp="1"/>
          </p:cNvSpPr>
          <p:nvPr>
            <p:ph idx="1"/>
          </p:nvPr>
        </p:nvSpPr>
        <p:spPr>
          <a:xfrm>
            <a:off x="822960" y="1219200"/>
            <a:ext cx="7787640" cy="4649894"/>
          </a:xfrm>
        </p:spPr>
        <p:txBody>
          <a:bodyPr>
            <a:normAutofit/>
          </a:bodyPr>
          <a:lstStyle/>
          <a:p>
            <a:r>
              <a:rPr lang="en-US" dirty="0"/>
              <a:t>Physical Hazards</a:t>
            </a:r>
          </a:p>
          <a:p>
            <a:pPr lvl="1"/>
            <a:r>
              <a:rPr lang="en-US" dirty="0"/>
              <a:t>Trips and falls</a:t>
            </a:r>
          </a:p>
        </p:txBody>
      </p:sp>
      <p:sp>
        <p:nvSpPr>
          <p:cNvPr id="4" name="TextBox 3"/>
          <p:cNvSpPr txBox="1"/>
          <p:nvPr/>
        </p:nvSpPr>
        <p:spPr>
          <a:xfrm>
            <a:off x="6172200" y="6322368"/>
            <a:ext cx="2743200" cy="230832"/>
          </a:xfrm>
          <a:prstGeom prst="rect">
            <a:avLst/>
          </a:prstGeom>
          <a:noFill/>
        </p:spPr>
        <p:txBody>
          <a:bodyPr wrap="square" rtlCol="0">
            <a:spAutoFit/>
          </a:bodyPr>
          <a:lstStyle/>
          <a:p>
            <a:pPr algn="r"/>
            <a:r>
              <a:rPr lang="en-US" sz="900" dirty="0">
                <a:solidFill>
                  <a:srgbClr val="FFFFFF"/>
                </a:solidFill>
              </a:rPr>
              <a:t>Centers for Disease Control and Prevention </a:t>
            </a:r>
          </a:p>
        </p:txBody>
      </p:sp>
      <p:sp>
        <p:nvSpPr>
          <p:cNvPr id="6" name="TextBox 5"/>
          <p:cNvSpPr txBox="1"/>
          <p:nvPr/>
        </p:nvSpPr>
        <p:spPr>
          <a:xfrm>
            <a:off x="287609" y="2362200"/>
            <a:ext cx="8018191" cy="769441"/>
          </a:xfrm>
          <a:prstGeom prst="rect">
            <a:avLst/>
          </a:prstGeom>
          <a:noFill/>
        </p:spPr>
        <p:txBody>
          <a:bodyPr wrap="square" rtlCol="0">
            <a:spAutoFit/>
          </a:bodyPr>
          <a:lstStyle/>
          <a:p>
            <a:pPr algn="ctr"/>
            <a:r>
              <a:rPr lang="en-US" sz="2000" b="1" dirty="0">
                <a:solidFill>
                  <a:srgbClr val="FFFFFF"/>
                </a:solidFill>
              </a:rPr>
              <a:t>5 Leading Causes of Unintentional Injury Deaths, United States  </a:t>
            </a:r>
          </a:p>
          <a:p>
            <a:pPr algn="ctr"/>
            <a:r>
              <a:rPr lang="en-US" sz="2000" b="1" dirty="0">
                <a:solidFill>
                  <a:srgbClr val="FFFFFF"/>
                </a:solidFill>
              </a:rPr>
              <a:t>2000 - 2007, All Races, Both Sexes  Ages: 65-85</a:t>
            </a:r>
            <a:endParaRPr lang="en-US" sz="2000" dirty="0">
              <a:solidFill>
                <a:srgbClr val="FFFFFF"/>
              </a:solidFill>
            </a:endParaRPr>
          </a:p>
        </p:txBody>
      </p:sp>
      <p:sp>
        <p:nvSpPr>
          <p:cNvPr id="11" name="TextBox 10"/>
          <p:cNvSpPr txBox="1"/>
          <p:nvPr/>
        </p:nvSpPr>
        <p:spPr>
          <a:xfrm>
            <a:off x="7120363" y="2985125"/>
            <a:ext cx="184730" cy="276999"/>
          </a:xfrm>
          <a:prstGeom prst="rect">
            <a:avLst/>
          </a:prstGeom>
          <a:noFill/>
        </p:spPr>
        <p:txBody>
          <a:bodyPr wrap="none" rtlCol="0">
            <a:spAutoFit/>
          </a:bodyPr>
          <a:lstStyle/>
          <a:p>
            <a:pPr algn="ctr"/>
            <a:endParaRPr lang="en-US" sz="1200" dirty="0">
              <a:solidFill>
                <a:srgbClr val="FFFFFF"/>
              </a:solidFill>
            </a:endParaRPr>
          </a:p>
        </p:txBody>
      </p:sp>
      <p:sp>
        <p:nvSpPr>
          <p:cNvPr id="12" name="Rectangle 11"/>
          <p:cNvSpPr/>
          <p:nvPr/>
        </p:nvSpPr>
        <p:spPr>
          <a:xfrm>
            <a:off x="-5372100" y="5181600"/>
            <a:ext cx="3543300" cy="201930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endParaRPr>
          </a:p>
        </p:txBody>
      </p:sp>
      <p:sp>
        <p:nvSpPr>
          <p:cNvPr id="13" name="Rectangle 12"/>
          <p:cNvSpPr/>
          <p:nvPr/>
        </p:nvSpPr>
        <p:spPr>
          <a:xfrm>
            <a:off x="8839200" y="5715000"/>
            <a:ext cx="325876" cy="15240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endParaRPr>
          </a:p>
        </p:txBody>
      </p:sp>
      <p:sp>
        <p:nvSpPr>
          <p:cNvPr id="2" name="TextBox 1"/>
          <p:cNvSpPr txBox="1"/>
          <p:nvPr/>
        </p:nvSpPr>
        <p:spPr>
          <a:xfrm>
            <a:off x="0" y="5867400"/>
            <a:ext cx="3029852" cy="261610"/>
          </a:xfrm>
          <a:prstGeom prst="rect">
            <a:avLst/>
          </a:prstGeom>
          <a:noFill/>
        </p:spPr>
        <p:txBody>
          <a:bodyPr wrap="none" rtlCol="0">
            <a:spAutoFit/>
          </a:bodyPr>
          <a:lstStyle/>
          <a:p>
            <a:r>
              <a:rPr lang="en-US" dirty="0">
                <a:solidFill>
                  <a:schemeClr val="tx1"/>
                </a:solidFill>
              </a:rPr>
              <a:t>National Center for Health Statistics (CDC)</a:t>
            </a:r>
          </a:p>
        </p:txBody>
      </p:sp>
    </p:spTree>
    <p:extLst>
      <p:ext uri="{BB962C8B-B14F-4D97-AF65-F5344CB8AC3E}">
        <p14:creationId xmlns:p14="http://schemas.microsoft.com/office/powerpoint/2010/main" val="184170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z="3600" dirty="0"/>
              <a:t>Building elements can make a dramatic impact on a persons ability to reach their destination.</a:t>
            </a:r>
          </a:p>
          <a:p>
            <a:pPr lvl="1"/>
            <a:r>
              <a:rPr lang="en-US" sz="3600" dirty="0"/>
              <a:t>Exterior Building Challenges</a:t>
            </a:r>
          </a:p>
          <a:p>
            <a:pPr lvl="2"/>
            <a:r>
              <a:rPr lang="en-US" sz="3200" dirty="0"/>
              <a:t>Walking Surface</a:t>
            </a:r>
          </a:p>
          <a:p>
            <a:pPr lvl="2"/>
            <a:r>
              <a:rPr lang="en-US" sz="3200" dirty="0"/>
              <a:t>Level Changes</a:t>
            </a:r>
          </a:p>
          <a:p>
            <a:pPr lvl="2"/>
            <a:r>
              <a:rPr lang="en-US" sz="3200" dirty="0"/>
              <a:t>Reflective surfaces</a:t>
            </a:r>
          </a:p>
          <a:p>
            <a:pPr lvl="2"/>
            <a:r>
              <a:rPr lang="en-US" sz="3200" dirty="0"/>
              <a:t>Lighting transitions</a:t>
            </a:r>
          </a:p>
        </p:txBody>
      </p:sp>
    </p:spTree>
    <p:extLst>
      <p:ext uri="{BB962C8B-B14F-4D97-AF65-F5344CB8AC3E}">
        <p14:creationId xmlns:p14="http://schemas.microsoft.com/office/powerpoint/2010/main" val="387254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914400" y="1066800"/>
            <a:ext cx="7239000" cy="1477962"/>
          </a:xfrm>
          <a:prstGeom prst="rect">
            <a:avLst/>
          </a:prstGeom>
        </p:spPr>
        <p:txBody>
          <a:bodyPr>
            <a:normAutofit/>
          </a:bodyPr>
          <a:lstStyle/>
          <a:p>
            <a:r>
              <a:rPr lang="en-US" dirty="0"/>
              <a:t>Exterior Walking Surface:</a:t>
            </a:r>
            <a:br>
              <a:rPr lang="en-US" dirty="0"/>
            </a:br>
            <a:r>
              <a:rPr lang="en-US" sz="3200" dirty="0"/>
              <a:t>Avoid confusing patterns</a:t>
            </a:r>
            <a:endParaRPr lang="en-US" sz="3100" dirty="0"/>
          </a:p>
        </p:txBody>
      </p:sp>
      <p:pic>
        <p:nvPicPr>
          <p:cNvPr id="9" name="Content Placeholder 8" descr="LVDBankPlaza.jp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28800" y="2514600"/>
            <a:ext cx="5567884" cy="3551540"/>
          </a:xfrm>
        </p:spPr>
      </p:pic>
    </p:spTree>
    <p:extLst>
      <p:ext uri="{BB962C8B-B14F-4D97-AF65-F5344CB8AC3E}">
        <p14:creationId xmlns:p14="http://schemas.microsoft.com/office/powerpoint/2010/main" val="291588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Institute’s Mission:</a:t>
            </a:r>
          </a:p>
          <a:p>
            <a:endParaRPr lang="en-US" dirty="0"/>
          </a:p>
          <a:p>
            <a:r>
              <a:rPr lang="en-US" dirty="0"/>
              <a:t>“. . . to serve the nation and the public interest by supporting advances in building sciences and technology to improve the built environment.”</a:t>
            </a:r>
          </a:p>
          <a:p>
            <a:endParaRPr lang="en-US" dirty="0"/>
          </a:p>
        </p:txBody>
      </p:sp>
    </p:spTree>
    <p:extLst>
      <p:ext uri="{BB962C8B-B14F-4D97-AF65-F5344CB8AC3E}">
        <p14:creationId xmlns:p14="http://schemas.microsoft.com/office/powerpoint/2010/main" val="3964910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62000" y="1143000"/>
            <a:ext cx="8077200" cy="1143000"/>
          </a:xfrm>
          <a:prstGeom prst="rect">
            <a:avLst/>
          </a:prstGeom>
        </p:spPr>
        <p:txBody>
          <a:bodyPr>
            <a:normAutofit/>
          </a:bodyPr>
          <a:lstStyle/>
          <a:p>
            <a:r>
              <a:rPr lang="en-US" sz="4000" dirty="0"/>
              <a:t>The intensity of sunlight reflects off walking surfaces with light values </a:t>
            </a:r>
          </a:p>
        </p:txBody>
      </p:sp>
      <p:sp>
        <p:nvSpPr>
          <p:cNvPr id="5" name="Text Placeholder 4"/>
          <p:cNvSpPr>
            <a:spLocks noGrp="1"/>
          </p:cNvSpPr>
          <p:nvPr>
            <p:ph type="body" idx="1"/>
          </p:nvPr>
        </p:nvSpPr>
        <p:spPr>
          <a:xfrm>
            <a:off x="838200" y="2412439"/>
            <a:ext cx="3887788" cy="639762"/>
          </a:xfrm>
        </p:spPr>
        <p:txBody>
          <a:bodyPr>
            <a:normAutofit fontScale="92500" lnSpcReduction="10000"/>
          </a:bodyPr>
          <a:lstStyle/>
          <a:p>
            <a:r>
              <a:rPr lang="en-US" dirty="0"/>
              <a:t>Value comparison of old &amp; new concrete</a:t>
            </a:r>
          </a:p>
        </p:txBody>
      </p:sp>
      <p:pic>
        <p:nvPicPr>
          <p:cNvPr id="9" name="Content Placeholder 8" descr="Contrast between New and Old Concrete.jpg"/>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869536" y="3151971"/>
            <a:ext cx="3672714" cy="2911315"/>
          </a:xfrm>
        </p:spPr>
      </p:pic>
      <p:sp>
        <p:nvSpPr>
          <p:cNvPr id="7" name="Text Placeholder 6"/>
          <p:cNvSpPr>
            <a:spLocks noGrp="1"/>
          </p:cNvSpPr>
          <p:nvPr>
            <p:ph type="body" sz="quarter" idx="3"/>
          </p:nvPr>
        </p:nvSpPr>
        <p:spPr>
          <a:xfrm>
            <a:off x="4800600" y="2412439"/>
            <a:ext cx="3886200" cy="639762"/>
          </a:xfrm>
        </p:spPr>
        <p:txBody>
          <a:bodyPr>
            <a:normAutofit fontScale="92500" lnSpcReduction="10000"/>
          </a:bodyPr>
          <a:lstStyle/>
          <a:p>
            <a:r>
              <a:rPr lang="en-US" dirty="0"/>
              <a:t>Walking surfaces should be medium to dark in value</a:t>
            </a:r>
          </a:p>
        </p:txBody>
      </p:sp>
      <p:pic>
        <p:nvPicPr>
          <p:cNvPr id="10" name="Content Placeholder 9" descr="White Concrete and Colored Concrete.jpg"/>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4829555" y="3124200"/>
            <a:ext cx="3672714" cy="2937765"/>
          </a:xfrm>
        </p:spPr>
      </p:pic>
    </p:spTree>
    <p:extLst>
      <p:ext uri="{BB962C8B-B14F-4D97-AF65-F5344CB8AC3E}">
        <p14:creationId xmlns:p14="http://schemas.microsoft.com/office/powerpoint/2010/main" val="847145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143000"/>
            <a:ext cx="8229600" cy="1143000"/>
          </a:xfrm>
          <a:prstGeom prst="rect">
            <a:avLst/>
          </a:prstGeom>
        </p:spPr>
        <p:txBody>
          <a:bodyPr>
            <a:normAutofit fontScale="90000"/>
          </a:bodyPr>
          <a:lstStyle/>
          <a:p>
            <a:r>
              <a:rPr lang="en-US" dirty="0"/>
              <a:t>Clearly define walkway obstructions</a:t>
            </a:r>
          </a:p>
        </p:txBody>
      </p:sp>
      <p:sp>
        <p:nvSpPr>
          <p:cNvPr id="3" name="Text Placeholder 2"/>
          <p:cNvSpPr>
            <a:spLocks noGrp="1"/>
          </p:cNvSpPr>
          <p:nvPr>
            <p:ph type="body" idx="1"/>
          </p:nvPr>
        </p:nvSpPr>
        <p:spPr>
          <a:xfrm>
            <a:off x="685800" y="2117281"/>
            <a:ext cx="3657600" cy="1589087"/>
          </a:xfrm>
        </p:spPr>
        <p:txBody>
          <a:bodyPr>
            <a:normAutofit/>
          </a:bodyPr>
          <a:lstStyle/>
          <a:p>
            <a:r>
              <a:rPr lang="en-US" dirty="0"/>
              <a:t>Pedestrians with low vision might not detect the planters.</a:t>
            </a:r>
          </a:p>
          <a:p>
            <a:r>
              <a:rPr lang="en-US" dirty="0"/>
              <a:t>Few people with low vision use long canes</a:t>
            </a:r>
          </a:p>
        </p:txBody>
      </p:sp>
      <p:pic>
        <p:nvPicPr>
          <p:cNvPr id="7" name="Content Placeholder 6" descr="Barnes&amp;Noble2A.tif"/>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85800" y="3897579"/>
            <a:ext cx="3657600" cy="2046021"/>
          </a:xfrm>
        </p:spPr>
      </p:pic>
      <p:sp>
        <p:nvSpPr>
          <p:cNvPr id="5" name="Text Placeholder 4"/>
          <p:cNvSpPr>
            <a:spLocks noGrp="1"/>
          </p:cNvSpPr>
          <p:nvPr>
            <p:ph type="body" sz="quarter" idx="3"/>
          </p:nvPr>
        </p:nvSpPr>
        <p:spPr>
          <a:xfrm>
            <a:off x="4645025" y="2117282"/>
            <a:ext cx="4041775" cy="639762"/>
          </a:xfrm>
        </p:spPr>
        <p:txBody>
          <a:bodyPr/>
          <a:lstStyle/>
          <a:p>
            <a:r>
              <a:rPr lang="en-US" dirty="0"/>
              <a:t>Clearly marked obstruction.</a:t>
            </a:r>
          </a:p>
        </p:txBody>
      </p:sp>
      <p:pic>
        <p:nvPicPr>
          <p:cNvPr id="8" name="Content Placeholder 7" descr="Sidewalk tripping hazard..JPG"/>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4645025" y="2912221"/>
            <a:ext cx="4041775" cy="3031331"/>
          </a:xfrm>
        </p:spPr>
      </p:pic>
    </p:spTree>
    <p:extLst>
      <p:ext uri="{BB962C8B-B14F-4D97-AF65-F5344CB8AC3E}">
        <p14:creationId xmlns:p14="http://schemas.microsoft.com/office/powerpoint/2010/main" val="109907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04800" y="1143000"/>
            <a:ext cx="8229600" cy="1143000"/>
          </a:xfrm>
          <a:prstGeom prst="rect">
            <a:avLst/>
          </a:prstGeom>
        </p:spPr>
        <p:txBody>
          <a:bodyPr/>
          <a:lstStyle/>
          <a:p>
            <a:r>
              <a:rPr lang="en-US" dirty="0"/>
              <a:t>Define changes of levels</a:t>
            </a:r>
          </a:p>
        </p:txBody>
      </p:sp>
      <p:sp>
        <p:nvSpPr>
          <p:cNvPr id="8" name="Text Placeholder 7"/>
          <p:cNvSpPr>
            <a:spLocks noGrp="1"/>
          </p:cNvSpPr>
          <p:nvPr>
            <p:ph type="body" idx="1"/>
          </p:nvPr>
        </p:nvSpPr>
        <p:spPr>
          <a:xfrm>
            <a:off x="457200" y="1812528"/>
            <a:ext cx="4040188" cy="979487"/>
          </a:xfrm>
        </p:spPr>
        <p:txBody>
          <a:bodyPr>
            <a:normAutofit/>
          </a:bodyPr>
          <a:lstStyle/>
          <a:p>
            <a:pPr>
              <a:lnSpc>
                <a:spcPct val="100000"/>
              </a:lnSpc>
              <a:spcBef>
                <a:spcPts val="0"/>
              </a:spcBef>
              <a:spcAft>
                <a:spcPts val="0"/>
              </a:spcAft>
            </a:pPr>
            <a:r>
              <a:rPr lang="en-US" dirty="0"/>
              <a:t>Steps lack definition </a:t>
            </a:r>
          </a:p>
          <a:p>
            <a:pPr>
              <a:lnSpc>
                <a:spcPct val="100000"/>
              </a:lnSpc>
              <a:spcBef>
                <a:spcPts val="0"/>
              </a:spcBef>
              <a:spcAft>
                <a:spcPts val="0"/>
              </a:spcAft>
            </a:pPr>
            <a:r>
              <a:rPr lang="en-US" dirty="0"/>
              <a:t>+ Water hazard</a:t>
            </a:r>
          </a:p>
        </p:txBody>
      </p:sp>
      <p:pic>
        <p:nvPicPr>
          <p:cNvPr id="5" name="Content Placeholder 4" descr="IMG_1602.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 y="2912864"/>
            <a:ext cx="4040188" cy="3030141"/>
          </a:xfrm>
        </p:spPr>
      </p:pic>
      <p:sp>
        <p:nvSpPr>
          <p:cNvPr id="9" name="Text Placeholder 8"/>
          <p:cNvSpPr>
            <a:spLocks noGrp="1"/>
          </p:cNvSpPr>
          <p:nvPr>
            <p:ph type="body" sz="quarter" idx="3"/>
          </p:nvPr>
        </p:nvSpPr>
        <p:spPr>
          <a:xfrm>
            <a:off x="4648200" y="2106216"/>
            <a:ext cx="4041775" cy="639762"/>
          </a:xfrm>
        </p:spPr>
        <p:txBody>
          <a:bodyPr>
            <a:normAutofit fontScale="92500"/>
          </a:bodyPr>
          <a:lstStyle/>
          <a:p>
            <a:r>
              <a:rPr lang="en-US" dirty="0"/>
              <a:t>Strong contrast strip on each step.</a:t>
            </a:r>
          </a:p>
        </p:txBody>
      </p:sp>
      <p:pic>
        <p:nvPicPr>
          <p:cNvPr id="6" name="Content Placeholder 5" descr="IMG_1605.JPG"/>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4645025" y="2912269"/>
            <a:ext cx="4041775" cy="3031331"/>
          </a:xfrm>
        </p:spPr>
      </p:pic>
    </p:spTree>
    <p:extLst>
      <p:ext uri="{BB962C8B-B14F-4D97-AF65-F5344CB8AC3E}">
        <p14:creationId xmlns:p14="http://schemas.microsoft.com/office/powerpoint/2010/main" val="3425651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143000"/>
            <a:ext cx="8229600" cy="819912"/>
          </a:xfrm>
          <a:prstGeom prst="rect">
            <a:avLst/>
          </a:prstGeom>
        </p:spPr>
        <p:txBody>
          <a:bodyPr>
            <a:normAutofit/>
          </a:bodyPr>
          <a:lstStyle/>
          <a:p>
            <a:r>
              <a:rPr lang="en-US" dirty="0"/>
              <a:t>Define curbs, ramps &amp; steps</a:t>
            </a:r>
          </a:p>
        </p:txBody>
      </p:sp>
      <p:sp>
        <p:nvSpPr>
          <p:cNvPr id="10" name="Text Placeholder 9"/>
          <p:cNvSpPr>
            <a:spLocks noGrp="1"/>
          </p:cNvSpPr>
          <p:nvPr>
            <p:ph type="body" idx="1"/>
          </p:nvPr>
        </p:nvSpPr>
        <p:spPr>
          <a:xfrm>
            <a:off x="457200" y="1819473"/>
            <a:ext cx="4040188" cy="1066800"/>
          </a:xfrm>
        </p:spPr>
        <p:txBody>
          <a:bodyPr/>
          <a:lstStyle/>
          <a:p>
            <a:r>
              <a:rPr lang="en-US" dirty="0">
                <a:solidFill>
                  <a:schemeClr val="tx1"/>
                </a:solidFill>
              </a:rPr>
              <a:t>Contrast needed @ ramps &amp; curbs to alert for trip hazards</a:t>
            </a:r>
          </a:p>
        </p:txBody>
      </p:sp>
      <p:sp>
        <p:nvSpPr>
          <p:cNvPr id="11" name="Text Placeholder 10"/>
          <p:cNvSpPr>
            <a:spLocks noGrp="1"/>
          </p:cNvSpPr>
          <p:nvPr>
            <p:ph type="body" sz="half" idx="3"/>
          </p:nvPr>
        </p:nvSpPr>
        <p:spPr>
          <a:xfrm>
            <a:off x="4645025" y="2096890"/>
            <a:ext cx="4041775" cy="838200"/>
          </a:xfrm>
        </p:spPr>
        <p:txBody>
          <a:bodyPr anchor="t" anchorCtr="0"/>
          <a:lstStyle/>
          <a:p>
            <a:r>
              <a:rPr lang="en-US" dirty="0">
                <a:solidFill>
                  <a:schemeClr val="tx1"/>
                </a:solidFill>
              </a:rPr>
              <a:t>Avoid tapered steps or add a handrail at the location.</a:t>
            </a:r>
          </a:p>
        </p:txBody>
      </p:sp>
      <p:pic>
        <p:nvPicPr>
          <p:cNvPr id="17" name="Content Placeholder 16" descr="ramp curb and parking stripe view 2.jpg"/>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a:off x="457200" y="3065859"/>
            <a:ext cx="4040188" cy="3030141"/>
          </a:xfrm>
        </p:spPr>
      </p:pic>
      <p:pic>
        <p:nvPicPr>
          <p:cNvPr id="9" name="Content Placeholder 8" descr="DSC01267.JPG"/>
          <p:cNvPicPr>
            <a:picLocks noGrp="1" noChangeAspect="1"/>
          </p:cNvPicPr>
          <p:nvPr>
            <p:ph sz="quarter" idx="4"/>
          </p:nvPr>
        </p:nvPicPr>
        <p:blipFill>
          <a:blip r:embed="rId3" cstate="print"/>
          <a:stretch>
            <a:fillRect/>
          </a:stretch>
        </p:blipFill>
        <p:spPr>
          <a:xfrm>
            <a:off x="4645025" y="3055342"/>
            <a:ext cx="4041775" cy="3031331"/>
          </a:xfrm>
        </p:spPr>
      </p:pic>
    </p:spTree>
    <p:extLst>
      <p:ext uri="{BB962C8B-B14F-4D97-AF65-F5344CB8AC3E}">
        <p14:creationId xmlns:p14="http://schemas.microsoft.com/office/powerpoint/2010/main" val="80636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990600"/>
            <a:ext cx="8229600" cy="1143000"/>
          </a:xfrm>
          <a:prstGeom prst="rect">
            <a:avLst/>
          </a:prstGeom>
        </p:spPr>
        <p:txBody>
          <a:bodyPr>
            <a:noAutofit/>
          </a:bodyPr>
          <a:lstStyle/>
          <a:p>
            <a:r>
              <a:rPr lang="en-US" dirty="0"/>
              <a:t>Avoid Reflective &amp; Transparent </a:t>
            </a:r>
            <a:br>
              <a:rPr lang="en-US" dirty="0"/>
            </a:br>
            <a:r>
              <a:rPr lang="en-US" dirty="0"/>
              <a:t>Vertical Surfaces</a:t>
            </a:r>
          </a:p>
        </p:txBody>
      </p:sp>
      <p:sp>
        <p:nvSpPr>
          <p:cNvPr id="7" name="Text Placeholder 6"/>
          <p:cNvSpPr>
            <a:spLocks noGrp="1"/>
          </p:cNvSpPr>
          <p:nvPr>
            <p:ph type="body" idx="1"/>
          </p:nvPr>
        </p:nvSpPr>
        <p:spPr>
          <a:xfrm>
            <a:off x="457200" y="2373313"/>
            <a:ext cx="4040188" cy="979487"/>
          </a:xfrm>
        </p:spPr>
        <p:txBody>
          <a:bodyPr>
            <a:normAutofit lnSpcReduction="10000"/>
          </a:bodyPr>
          <a:lstStyle/>
          <a:p>
            <a:r>
              <a:rPr lang="en-US" dirty="0"/>
              <a:t>Vertical mirrors at entry way create optical illusions leading to accidents.</a:t>
            </a:r>
          </a:p>
        </p:txBody>
      </p:sp>
      <p:pic>
        <p:nvPicPr>
          <p:cNvPr id="5" name="Content Placeholder 4" descr="Moscone Center Entry.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 y="3392720"/>
            <a:ext cx="4040188" cy="2703280"/>
          </a:xfrm>
        </p:spPr>
      </p:pic>
      <p:sp>
        <p:nvSpPr>
          <p:cNvPr id="8" name="Text Placeholder 7"/>
          <p:cNvSpPr>
            <a:spLocks noGrp="1"/>
          </p:cNvSpPr>
          <p:nvPr>
            <p:ph type="body" sz="quarter" idx="3"/>
          </p:nvPr>
        </p:nvSpPr>
        <p:spPr>
          <a:xfrm>
            <a:off x="5181600" y="1828800"/>
            <a:ext cx="3733800" cy="639762"/>
          </a:xfrm>
        </p:spPr>
        <p:txBody>
          <a:bodyPr>
            <a:noAutofit/>
          </a:bodyPr>
          <a:lstStyle/>
          <a:p>
            <a:pPr>
              <a:spcBef>
                <a:spcPts val="0"/>
              </a:spcBef>
              <a:spcAft>
                <a:spcPts val="0"/>
              </a:spcAft>
            </a:pPr>
            <a:r>
              <a:rPr lang="en-US" dirty="0"/>
              <a:t>Transparent panels lack </a:t>
            </a:r>
          </a:p>
          <a:p>
            <a:pPr>
              <a:spcBef>
                <a:spcPts val="0"/>
              </a:spcBef>
              <a:spcAft>
                <a:spcPts val="0"/>
              </a:spcAft>
            </a:pPr>
            <a:r>
              <a:rPr lang="en-US" dirty="0"/>
              <a:t>definition and create hazards.</a:t>
            </a:r>
          </a:p>
        </p:txBody>
      </p:sp>
      <p:pic>
        <p:nvPicPr>
          <p:cNvPr id="6" name="Content Placeholder 5" descr="Bus Stop.jpg"/>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5410200" y="2514600"/>
            <a:ext cx="2694060" cy="3592080"/>
          </a:xfrm>
        </p:spPr>
      </p:pic>
    </p:spTree>
    <p:extLst>
      <p:ext uri="{BB962C8B-B14F-4D97-AF65-F5344CB8AC3E}">
        <p14:creationId xmlns:p14="http://schemas.microsoft.com/office/powerpoint/2010/main" val="1797217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Interior Building Challenges</a:t>
            </a:r>
          </a:p>
          <a:p>
            <a:pPr lvl="1"/>
            <a:r>
              <a:rPr lang="en-US" dirty="0"/>
              <a:t>Space Planning</a:t>
            </a:r>
          </a:p>
          <a:p>
            <a:pPr lvl="1"/>
            <a:r>
              <a:rPr lang="en-US" dirty="0"/>
              <a:t>Signage &amp; Wayfinding</a:t>
            </a:r>
          </a:p>
          <a:p>
            <a:pPr lvl="1"/>
            <a:r>
              <a:rPr lang="en-US" dirty="0"/>
              <a:t>Floor patterns / Finishes</a:t>
            </a:r>
          </a:p>
          <a:p>
            <a:pPr lvl="1"/>
            <a:r>
              <a:rPr lang="en-US" dirty="0"/>
              <a:t>Transition zones</a:t>
            </a:r>
          </a:p>
          <a:p>
            <a:pPr lvl="1"/>
            <a:r>
              <a:rPr lang="en-US" dirty="0"/>
              <a:t>Low value contrast</a:t>
            </a:r>
          </a:p>
          <a:p>
            <a:pPr lvl="1"/>
            <a:r>
              <a:rPr lang="en-US" dirty="0"/>
              <a:t>Lighting</a:t>
            </a:r>
          </a:p>
          <a:p>
            <a:pPr lvl="1"/>
            <a:endParaRPr lang="en-US" dirty="0"/>
          </a:p>
        </p:txBody>
      </p:sp>
    </p:spTree>
    <p:extLst>
      <p:ext uri="{BB962C8B-B14F-4D97-AF65-F5344CB8AC3E}">
        <p14:creationId xmlns:p14="http://schemas.microsoft.com/office/powerpoint/2010/main" val="248585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1313688"/>
            <a:ext cx="8229600" cy="972312"/>
          </a:xfrm>
          <a:prstGeom prst="rect">
            <a:avLst/>
          </a:prstGeom>
        </p:spPr>
        <p:txBody>
          <a:bodyPr>
            <a:noAutofit/>
          </a:bodyPr>
          <a:lstStyle/>
          <a:p>
            <a:r>
              <a:rPr lang="en-US" sz="4400" spc="-150" dirty="0">
                <a:solidFill>
                  <a:schemeClr val="tx1"/>
                </a:solidFill>
              </a:rPr>
              <a:t>Space Planning: Be Consistent!</a:t>
            </a:r>
          </a:p>
        </p:txBody>
      </p:sp>
      <p:sp>
        <p:nvSpPr>
          <p:cNvPr id="3" name="Content Placeholder 2"/>
          <p:cNvSpPr>
            <a:spLocks noGrp="1"/>
          </p:cNvSpPr>
          <p:nvPr>
            <p:ph sz="half" idx="1"/>
          </p:nvPr>
        </p:nvSpPr>
        <p:spPr>
          <a:xfrm>
            <a:off x="457200" y="2133600"/>
            <a:ext cx="4038600" cy="3992563"/>
          </a:xfrm>
        </p:spPr>
        <p:txBody>
          <a:bodyPr/>
          <a:lstStyle/>
          <a:p>
            <a:pPr lvl="1"/>
            <a:r>
              <a:rPr lang="en-US" sz="2800" b="1" dirty="0"/>
              <a:t>Intuitive Reception desk location.</a:t>
            </a:r>
          </a:p>
          <a:p>
            <a:pPr lvl="1"/>
            <a:r>
              <a:rPr lang="en-US" sz="2800" b="1" dirty="0"/>
              <a:t>Consistent Bathroom locations</a:t>
            </a:r>
          </a:p>
          <a:p>
            <a:pPr lvl="1"/>
            <a:r>
              <a:rPr lang="en-US" sz="2800" b="1" dirty="0"/>
              <a:t>Avoid Circular routes.</a:t>
            </a:r>
          </a:p>
          <a:p>
            <a:pPr>
              <a:buNone/>
            </a:pPr>
            <a:endParaRPr lang="en-US" dirty="0"/>
          </a:p>
        </p:txBody>
      </p:sp>
    </p:spTree>
    <p:extLst>
      <p:ext uri="{BB962C8B-B14F-4D97-AF65-F5344CB8AC3E}">
        <p14:creationId xmlns:p14="http://schemas.microsoft.com/office/powerpoint/2010/main" val="1323399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781050"/>
            <a:ext cx="8229600" cy="1047750"/>
          </a:xfrm>
          <a:prstGeom prst="rect">
            <a:avLst/>
          </a:prstGeom>
        </p:spPr>
        <p:txBody>
          <a:bodyPr anchor="b">
            <a:noAutofit/>
          </a:bodyPr>
          <a:lstStyle/>
          <a:p>
            <a:r>
              <a:rPr lang="en-US" dirty="0">
                <a:solidFill>
                  <a:schemeClr val="tx1"/>
                </a:solidFill>
              </a:rPr>
              <a:t>Increase contrast</a:t>
            </a:r>
          </a:p>
        </p:txBody>
      </p:sp>
      <p:sp>
        <p:nvSpPr>
          <p:cNvPr id="3" name="Content Placeholder 2"/>
          <p:cNvSpPr>
            <a:spLocks noGrp="1"/>
          </p:cNvSpPr>
          <p:nvPr>
            <p:ph sz="half" idx="1"/>
          </p:nvPr>
        </p:nvSpPr>
        <p:spPr>
          <a:xfrm>
            <a:off x="822960" y="1981200"/>
            <a:ext cx="3703320" cy="3887894"/>
          </a:xfrm>
        </p:spPr>
        <p:txBody>
          <a:bodyPr/>
          <a:lstStyle/>
          <a:p>
            <a:r>
              <a:rPr lang="en-US" dirty="0"/>
              <a:t>Signage:</a:t>
            </a:r>
          </a:p>
          <a:p>
            <a:r>
              <a:rPr lang="en-US" dirty="0"/>
              <a:t>Contrast between letters and ground</a:t>
            </a:r>
          </a:p>
          <a:p>
            <a:r>
              <a:rPr lang="en-US" dirty="0"/>
              <a:t>Contrast between sign and wall</a:t>
            </a:r>
          </a:p>
        </p:txBody>
      </p:sp>
      <p:pic>
        <p:nvPicPr>
          <p:cNvPr id="6146" name="Picture 2" descr="C:\Users\Erin\Documents\Low Vision Research\Typology pages\typology images\Wayfinding 1.jpg"/>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93525" y="2022934"/>
            <a:ext cx="3578323" cy="36693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43128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0" y="2057400"/>
            <a:ext cx="3962400" cy="4023359"/>
          </a:xfrm>
        </p:spPr>
        <p:txBody>
          <a:bodyPr/>
          <a:lstStyle/>
          <a:p>
            <a:r>
              <a:rPr lang="en-US" dirty="0"/>
              <a:t>Use high contrast features and accents </a:t>
            </a:r>
          </a:p>
          <a:p>
            <a:pPr>
              <a:buFont typeface="Arial"/>
              <a:buChar char="•"/>
            </a:pPr>
            <a:r>
              <a:rPr lang="en-US" sz="2800" dirty="0"/>
              <a:t>Highlight destinations</a:t>
            </a:r>
          </a:p>
          <a:p>
            <a:pPr>
              <a:buFont typeface="Arial"/>
              <a:buChar char="•"/>
            </a:pPr>
            <a:r>
              <a:rPr lang="en-US" sz="2800" dirty="0"/>
              <a:t>Delineate boundaries</a:t>
            </a:r>
          </a:p>
        </p:txBody>
      </p:sp>
      <p:sp>
        <p:nvSpPr>
          <p:cNvPr id="4" name="Title 1"/>
          <p:cNvSpPr txBox="1">
            <a:spLocks/>
          </p:cNvSpPr>
          <p:nvPr/>
        </p:nvSpPr>
        <p:spPr>
          <a:xfrm>
            <a:off x="762000" y="781050"/>
            <a:ext cx="8229600" cy="1047750"/>
          </a:xfrm>
          <a:prstGeom prst="rect">
            <a:avLst/>
          </a:prstGeom>
        </p:spPr>
        <p:txBody>
          <a:bodyPr anchor="b">
            <a:noAutofit/>
          </a:bodyPr>
          <a:lstStyle>
            <a:lvl1pPr marL="0" marR="0" indent="0" algn="l" defTabSz="914400" rtl="0" eaLnBrk="1" fontAlgn="auto" latinLnBrk="0" hangingPunct="1">
              <a:lnSpc>
                <a:spcPct val="85000"/>
              </a:lnSpc>
              <a:spcBef>
                <a:spcPct val="0"/>
              </a:spcBef>
              <a:spcAft>
                <a:spcPts val="0"/>
              </a:spcAft>
              <a:buClrTx/>
              <a:buSzTx/>
              <a:buFontTx/>
              <a:buNone/>
              <a:tabLst/>
              <a:defRPr sz="4800" b="0" kern="1200" spc="-50" baseline="0">
                <a:solidFill>
                  <a:schemeClr val="tx1">
                    <a:lumMod val="75000"/>
                    <a:lumOff val="25000"/>
                  </a:schemeClr>
                </a:solidFill>
                <a:latin typeface="+mj-lt"/>
                <a:ea typeface="+mj-ea"/>
                <a:cs typeface="+mj-cs"/>
              </a:defRPr>
            </a:lvl1pPr>
          </a:lstStyle>
          <a:p>
            <a:r>
              <a:rPr lang="en-US" dirty="0" err="1">
                <a:solidFill>
                  <a:schemeClr val="tx1"/>
                </a:solidFill>
              </a:rPr>
              <a:t>Wayfinding</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4953000" y="3657600"/>
            <a:ext cx="3429000" cy="2588491"/>
          </a:xfrm>
          <a:prstGeom prst="rect">
            <a:avLst/>
          </a:prstGeom>
        </p:spPr>
      </p:pic>
      <p:pic>
        <p:nvPicPr>
          <p:cNvPr id="8194" name="Picture 2" descr="C:\Users\Erin\Documents\Low Vision Research\Typology images\Typology shoot 7-24-13\Good Contrast Signage 2 in NNH\DSC0778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53000" y="1066800"/>
            <a:ext cx="3373178" cy="2590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96866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822960" y="2301664"/>
            <a:ext cx="3703320" cy="736282"/>
          </a:xfrm>
        </p:spPr>
        <p:txBody>
          <a:bodyPr>
            <a:noAutofit/>
          </a:bodyPr>
          <a:lstStyle/>
          <a:p>
            <a:pPr>
              <a:spcBef>
                <a:spcPts val="0"/>
              </a:spcBef>
              <a:spcAft>
                <a:spcPts val="0"/>
              </a:spcAft>
            </a:pPr>
            <a:r>
              <a:rPr lang="en-US" dirty="0"/>
              <a:t>Pattern conceals the edge of the steps</a:t>
            </a:r>
            <a:endParaRPr lang="en-US" dirty="0">
              <a:solidFill>
                <a:schemeClr val="tx1"/>
              </a:solidFill>
            </a:endParaRPr>
          </a:p>
        </p:txBody>
      </p:sp>
      <p:sp>
        <p:nvSpPr>
          <p:cNvPr id="2" name="Title 1"/>
          <p:cNvSpPr>
            <a:spLocks noGrp="1"/>
          </p:cNvSpPr>
          <p:nvPr>
            <p:ph type="title" idx="4294967295"/>
          </p:nvPr>
        </p:nvSpPr>
        <p:spPr>
          <a:xfrm>
            <a:off x="762000" y="1066800"/>
            <a:ext cx="8229600" cy="1047750"/>
          </a:xfrm>
          <a:prstGeom prst="rect">
            <a:avLst/>
          </a:prstGeom>
        </p:spPr>
        <p:txBody>
          <a:bodyPr anchor="b">
            <a:noAutofit/>
          </a:bodyPr>
          <a:lstStyle/>
          <a:p>
            <a:r>
              <a:rPr lang="en-US" sz="3200" dirty="0">
                <a:solidFill>
                  <a:schemeClr val="tx1"/>
                </a:solidFill>
              </a:rPr>
              <a:t>Floor Patterns and Finishes</a:t>
            </a:r>
            <a:br>
              <a:rPr lang="en-US" sz="3200" dirty="0">
                <a:solidFill>
                  <a:schemeClr val="tx1"/>
                </a:solidFill>
              </a:rPr>
            </a:br>
            <a:endParaRPr lang="en-US" sz="3200" dirty="0">
              <a:solidFill>
                <a:schemeClr val="tx1"/>
              </a:solidFill>
            </a:endParaRPr>
          </a:p>
        </p:txBody>
      </p:sp>
      <p:sp>
        <p:nvSpPr>
          <p:cNvPr id="3" name="Text Placeholder 2"/>
          <p:cNvSpPr>
            <a:spLocks noGrp="1"/>
          </p:cNvSpPr>
          <p:nvPr>
            <p:ph type="body" sz="quarter" idx="3"/>
          </p:nvPr>
        </p:nvSpPr>
        <p:spPr>
          <a:xfrm>
            <a:off x="4664075" y="2309333"/>
            <a:ext cx="3703320" cy="736282"/>
          </a:xfrm>
        </p:spPr>
        <p:txBody>
          <a:bodyPr/>
          <a:lstStyle/>
          <a:p>
            <a:r>
              <a:rPr lang="en-US" dirty="0"/>
              <a:t>Reflective surfaces are difficult to decipher</a:t>
            </a:r>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2325" y="3185435"/>
            <a:ext cx="3703638" cy="2080981"/>
          </a:xfrm>
        </p:spPr>
      </p:pic>
      <p:pic>
        <p:nvPicPr>
          <p:cNvPr id="15" name="Content Placeholder 1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64075" y="3185680"/>
            <a:ext cx="3702050" cy="2080490"/>
          </a:xfrm>
        </p:spPr>
      </p:pic>
    </p:spTree>
    <p:extLst>
      <p:ext uri="{BB962C8B-B14F-4D97-AF65-F5344CB8AC3E}">
        <p14:creationId xmlns:p14="http://schemas.microsoft.com/office/powerpoint/2010/main" val="203442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solidFill>
                  <a:schemeClr val="tx1"/>
                </a:solidFill>
              </a:rPr>
              <a:t>The Institute’s Low Vision Design Committee (LVDC) w</a:t>
            </a:r>
            <a:r>
              <a:rPr lang="en-US" dirty="0"/>
              <a:t>as established in November 2011 to:</a:t>
            </a:r>
          </a:p>
          <a:p>
            <a:pPr marL="0" indent="0">
              <a:buNone/>
            </a:pPr>
            <a:r>
              <a:rPr lang="en-US" dirty="0"/>
              <a:t>“Address the needs of all occupants of the built environment, including those with low vision, through improvements in designs and operational procedures for new and existing facilities to enhance the function, safety, and quality of life. </a:t>
            </a:r>
          </a:p>
          <a:p>
            <a:pPr marL="0" indent="0">
              <a:buNone/>
            </a:pPr>
            <a:r>
              <a:rPr lang="en-US" dirty="0"/>
              <a:t>Identify existing knowledge and needs for further research to accomplish these objectives.”</a:t>
            </a:r>
          </a:p>
          <a:p>
            <a:endParaRPr lang="en-US" dirty="0"/>
          </a:p>
        </p:txBody>
      </p:sp>
    </p:spTree>
    <p:extLst>
      <p:ext uri="{BB962C8B-B14F-4D97-AF65-F5344CB8AC3E}">
        <p14:creationId xmlns:p14="http://schemas.microsoft.com/office/powerpoint/2010/main" val="793534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1313688"/>
            <a:ext cx="8229600" cy="972312"/>
          </a:xfrm>
          <a:prstGeom prst="rect">
            <a:avLst/>
          </a:prstGeom>
        </p:spPr>
        <p:txBody>
          <a:bodyPr>
            <a:noAutofit/>
          </a:bodyPr>
          <a:lstStyle/>
          <a:p>
            <a:r>
              <a:rPr lang="en-US" sz="4400" spc="-150" dirty="0">
                <a:solidFill>
                  <a:schemeClr val="tx1"/>
                </a:solidFill>
              </a:rPr>
              <a:t>Reflected Glare on a Polished Surface</a:t>
            </a:r>
          </a:p>
        </p:txBody>
      </p:sp>
      <p:sp>
        <p:nvSpPr>
          <p:cNvPr id="3" name="Content Placeholder 2"/>
          <p:cNvSpPr>
            <a:spLocks noGrp="1"/>
          </p:cNvSpPr>
          <p:nvPr>
            <p:ph sz="half" idx="1"/>
          </p:nvPr>
        </p:nvSpPr>
        <p:spPr>
          <a:xfrm>
            <a:off x="457200" y="2133600"/>
            <a:ext cx="4038600" cy="3992563"/>
          </a:xfrm>
        </p:spPr>
        <p:txBody>
          <a:bodyPr/>
          <a:lstStyle/>
          <a:p>
            <a:pPr>
              <a:buNone/>
            </a:pPr>
            <a:r>
              <a:rPr lang="en-US" b="1" dirty="0"/>
              <a:t>Disability Glare:</a:t>
            </a:r>
          </a:p>
          <a:p>
            <a:pPr>
              <a:buNone/>
            </a:pPr>
            <a:r>
              <a:rPr lang="en-US" b="1" dirty="0"/>
              <a:t>Distorts the pathway</a:t>
            </a:r>
          </a:p>
          <a:p>
            <a:pPr>
              <a:buNone/>
            </a:pPr>
            <a:endParaRPr lang="en-US" b="1" dirty="0"/>
          </a:p>
          <a:p>
            <a:pPr>
              <a:buNone/>
            </a:pPr>
            <a:r>
              <a:rPr lang="en-US" b="1" dirty="0"/>
              <a:t>Reflected glare from</a:t>
            </a:r>
            <a:r>
              <a:rPr lang="en-US" dirty="0"/>
              <a:t>:</a:t>
            </a:r>
          </a:p>
          <a:p>
            <a:r>
              <a:rPr lang="en-US" dirty="0"/>
              <a:t>Windows</a:t>
            </a:r>
          </a:p>
          <a:p>
            <a:r>
              <a:rPr lang="en-US" dirty="0"/>
              <a:t>Skylights</a:t>
            </a:r>
          </a:p>
          <a:p>
            <a:r>
              <a:rPr lang="en-US" dirty="0"/>
              <a:t>Electric down lights</a:t>
            </a:r>
          </a:p>
        </p:txBody>
      </p:sp>
      <p:pic>
        <p:nvPicPr>
          <p:cNvPr id="6" name="Content Placeholder 5" descr="06__DSC0011.56747362ae94f.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904" t="6909" r="24904"/>
          <a:stretch/>
        </p:blipFill>
        <p:spPr>
          <a:xfrm>
            <a:off x="4648200" y="1912926"/>
            <a:ext cx="4038600" cy="4213237"/>
          </a:xfrm>
        </p:spPr>
      </p:pic>
    </p:spTree>
    <p:extLst>
      <p:ext uri="{BB962C8B-B14F-4D97-AF65-F5344CB8AC3E}">
        <p14:creationId xmlns:p14="http://schemas.microsoft.com/office/powerpoint/2010/main" val="394084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62200"/>
            <a:ext cx="3703320" cy="3659294"/>
          </a:xfrm>
        </p:spPr>
        <p:txBody>
          <a:bodyPr>
            <a:noAutofit/>
          </a:bodyPr>
          <a:lstStyle/>
          <a:p>
            <a:pPr>
              <a:buFont typeface="Arial" panose="020B0604020202020204" pitchFamily="34" charset="0"/>
              <a:buChar char="•"/>
            </a:pPr>
            <a:r>
              <a:rPr lang="en-US" sz="2400" dirty="0"/>
              <a:t>Inadequate for those with low vision</a:t>
            </a:r>
          </a:p>
          <a:p>
            <a:pPr>
              <a:buFont typeface="Arial" panose="020B0604020202020204" pitchFamily="34" charset="0"/>
              <a:buChar char="•"/>
            </a:pPr>
            <a:r>
              <a:rPr lang="en-US" sz="2400" dirty="0"/>
              <a:t>Same for Corridors &amp; Stairs (Stairs are more hazardous)  </a:t>
            </a:r>
          </a:p>
          <a:p>
            <a:pPr>
              <a:buFont typeface="Arial" panose="020B0604020202020204" pitchFamily="34" charset="0"/>
              <a:buChar char="•"/>
            </a:pPr>
            <a:r>
              <a:rPr lang="en-US" sz="2400" dirty="0"/>
              <a:t>Current Regulations:</a:t>
            </a:r>
          </a:p>
          <a:p>
            <a:pPr lvl="1">
              <a:buFont typeface="Arial" panose="020B0604020202020204" pitchFamily="34" charset="0"/>
              <a:buChar char="•"/>
            </a:pPr>
            <a:r>
              <a:rPr lang="en-US" sz="2000" dirty="0"/>
              <a:t>Initial average of one </a:t>
            </a:r>
            <a:r>
              <a:rPr lang="en-US" sz="2000" dirty="0" err="1"/>
              <a:t>footcandle</a:t>
            </a:r>
            <a:r>
              <a:rPr lang="en-US" sz="2000" dirty="0"/>
              <a:t>, not less than one-tenth of a </a:t>
            </a:r>
            <a:r>
              <a:rPr lang="en-US" sz="2000" dirty="0" err="1"/>
              <a:t>footcandle</a:t>
            </a:r>
            <a:endParaRPr lang="en-US" sz="2000" dirty="0"/>
          </a:p>
          <a:p>
            <a:pPr lvl="1">
              <a:buFont typeface="Arial" panose="020B0604020202020204" pitchFamily="34" charset="0"/>
              <a:buChar char="•"/>
            </a:pPr>
            <a:r>
              <a:rPr lang="en-US" sz="2000" dirty="0"/>
              <a:t>Minimum to maximum ratio not to exceed 40 to 1</a:t>
            </a:r>
          </a:p>
        </p:txBody>
      </p:sp>
      <p:pic>
        <p:nvPicPr>
          <p:cNvPr id="5" name="Content Placeholder 4" descr="DSC01234.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64075" y="2469357"/>
            <a:ext cx="3702050" cy="2776537"/>
          </a:xfrm>
        </p:spPr>
      </p:pic>
      <p:sp>
        <p:nvSpPr>
          <p:cNvPr id="2" name="Title 1"/>
          <p:cNvSpPr>
            <a:spLocks noGrp="1"/>
          </p:cNvSpPr>
          <p:nvPr>
            <p:ph type="title" idx="4294967295"/>
          </p:nvPr>
        </p:nvSpPr>
        <p:spPr>
          <a:xfrm>
            <a:off x="838200" y="1066800"/>
            <a:ext cx="8153400" cy="971550"/>
          </a:xfrm>
          <a:prstGeom prst="rect">
            <a:avLst/>
          </a:prstGeom>
        </p:spPr>
        <p:txBody>
          <a:bodyPr>
            <a:noAutofit/>
          </a:bodyPr>
          <a:lstStyle/>
          <a:p>
            <a:r>
              <a:rPr lang="en-US" sz="4000" dirty="0">
                <a:solidFill>
                  <a:schemeClr val="tx1"/>
                </a:solidFill>
              </a:rPr>
              <a:t>Inadequate Emergency Egress Lighting:  </a:t>
            </a:r>
            <a:br>
              <a:rPr lang="en-US" sz="4000" dirty="0">
                <a:solidFill>
                  <a:schemeClr val="tx1"/>
                </a:solidFill>
              </a:rPr>
            </a:br>
            <a:r>
              <a:rPr lang="en-US" sz="4000" dirty="0">
                <a:solidFill>
                  <a:schemeClr val="tx1"/>
                </a:solidFill>
              </a:rPr>
              <a:t>National Fire Protection Agency</a:t>
            </a:r>
          </a:p>
        </p:txBody>
      </p:sp>
    </p:spTree>
    <p:extLst>
      <p:ext uri="{BB962C8B-B14F-4D97-AF65-F5344CB8AC3E}">
        <p14:creationId xmlns:p14="http://schemas.microsoft.com/office/powerpoint/2010/main" val="2116205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990600"/>
            <a:ext cx="8229600" cy="1143000"/>
          </a:xfrm>
        </p:spPr>
        <p:txBody>
          <a:bodyPr/>
          <a:lstStyle/>
          <a:p>
            <a:r>
              <a:rPr lang="en-US" dirty="0"/>
              <a:t>ASHRAE/IES 90.1 - 2013</a:t>
            </a:r>
          </a:p>
        </p:txBody>
      </p:sp>
      <p:sp>
        <p:nvSpPr>
          <p:cNvPr id="4" name="Content Placeholder 3"/>
          <p:cNvSpPr>
            <a:spLocks noGrp="1"/>
          </p:cNvSpPr>
          <p:nvPr>
            <p:ph idx="1"/>
          </p:nvPr>
        </p:nvSpPr>
        <p:spPr>
          <a:xfrm>
            <a:off x="457200" y="1874837"/>
            <a:ext cx="8229600" cy="4449763"/>
          </a:xfrm>
        </p:spPr>
        <p:txBody>
          <a:bodyPr>
            <a:normAutofit fontScale="92500" lnSpcReduction="20000"/>
          </a:bodyPr>
          <a:lstStyle/>
          <a:p>
            <a:pPr>
              <a:buNone/>
            </a:pPr>
            <a:r>
              <a:rPr lang="en-US" sz="2800" dirty="0"/>
              <a:t>Higher LPD’s provided for Visually Impaired: </a:t>
            </a:r>
          </a:p>
          <a:p>
            <a:pPr>
              <a:buNone/>
            </a:pPr>
            <a:r>
              <a:rPr lang="en-US" dirty="0"/>
              <a:t>Table 9.6.1 (Pages 95 – 99)</a:t>
            </a:r>
          </a:p>
          <a:p>
            <a:pPr>
              <a:buNone/>
            </a:pPr>
            <a:r>
              <a:rPr lang="en-US" sz="2400" u="sng" dirty="0"/>
              <a:t>Space type:			Typical		Visually impaired </a:t>
            </a:r>
            <a:endParaRPr lang="en-US" sz="2400" dirty="0"/>
          </a:p>
          <a:p>
            <a:r>
              <a:rPr lang="en-US" sz="2400" dirty="0"/>
              <a:t>Dining/Activity Areas: 		.65		2.65	</a:t>
            </a:r>
          </a:p>
          <a:p>
            <a:r>
              <a:rPr lang="en-US" sz="2400" dirty="0"/>
              <a:t>Corridors:	 		.66		.92</a:t>
            </a:r>
          </a:p>
          <a:p>
            <a:r>
              <a:rPr lang="en-US" sz="2400" dirty="0"/>
              <a:t>Lobbies:	 		.90		1.80</a:t>
            </a:r>
          </a:p>
          <a:p>
            <a:r>
              <a:rPr lang="en-US" sz="2400" dirty="0"/>
              <a:t>Restrooms:	 		.98		1.21</a:t>
            </a:r>
          </a:p>
          <a:p>
            <a:pPr>
              <a:buNone/>
            </a:pPr>
            <a:r>
              <a:rPr lang="en-US" dirty="0"/>
              <a:t> </a:t>
            </a:r>
            <a:r>
              <a:rPr lang="en-US" sz="2400" u="sng" dirty="0"/>
              <a:t>Building Type			Typical		Visually Impaired </a:t>
            </a:r>
            <a:endParaRPr lang="en-US" sz="2400" dirty="0"/>
          </a:p>
          <a:p>
            <a:r>
              <a:rPr lang="en-US" sz="2400" dirty="0"/>
              <a:t>Living Room/Recreation:	.73		2.41</a:t>
            </a:r>
          </a:p>
          <a:p>
            <a:r>
              <a:rPr lang="en-US" sz="2400" dirty="0"/>
              <a:t>Chapel 	  	 		1.53		2.21</a:t>
            </a:r>
          </a:p>
          <a:p>
            <a:endParaRPr lang="en-US" dirty="0"/>
          </a:p>
          <a:p>
            <a:endParaRPr lang="en-US" dirty="0"/>
          </a:p>
        </p:txBody>
      </p:sp>
    </p:spTree>
    <p:extLst>
      <p:ext uri="{BB962C8B-B14F-4D97-AF65-F5344CB8AC3E}">
        <p14:creationId xmlns:p14="http://schemas.microsoft.com/office/powerpoint/2010/main" val="2338101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990600"/>
            <a:ext cx="7543800" cy="609600"/>
          </a:xfrm>
        </p:spPr>
        <p:txBody>
          <a:bodyPr>
            <a:normAutofit lnSpcReduction="10000"/>
          </a:bodyPr>
          <a:lstStyle/>
          <a:p>
            <a:r>
              <a:rPr lang="en-US" dirty="0"/>
              <a:t>Resources:</a:t>
            </a:r>
          </a:p>
          <a:p>
            <a:endParaRPr lang="en-US" dirty="0"/>
          </a:p>
        </p:txBody>
      </p:sp>
      <p:sp>
        <p:nvSpPr>
          <p:cNvPr id="3" name="Rectangle 2"/>
          <p:cNvSpPr/>
          <p:nvPr/>
        </p:nvSpPr>
        <p:spPr>
          <a:xfrm>
            <a:off x="609600" y="1600200"/>
            <a:ext cx="8305800" cy="5035225"/>
          </a:xfrm>
          <a:prstGeom prst="rect">
            <a:avLst/>
          </a:prstGeom>
        </p:spPr>
        <p:txBody>
          <a:bodyPr wrap="square">
            <a:spAutoFit/>
          </a:bodyPr>
          <a:lstStyle/>
          <a:p>
            <a:pPr marL="457200" indent="-457200" algn="l">
              <a:buFont typeface="Arial"/>
              <a:buChar char="•"/>
            </a:pPr>
            <a:r>
              <a:rPr lang="en-US" sz="2200" dirty="0">
                <a:solidFill>
                  <a:schemeClr val="tx1"/>
                </a:solidFill>
                <a:latin typeface="+mj-lt"/>
              </a:rPr>
              <a:t>National Institute of Building Sciences Low Vision Design Committee:   “Design Guidelines for the Visual Environment”  </a:t>
            </a:r>
          </a:p>
          <a:p>
            <a:r>
              <a:rPr lang="en-US" sz="2200" u="sng" dirty="0">
                <a:solidFill>
                  <a:schemeClr val="tx1"/>
                </a:solidFill>
                <a:latin typeface="+mj-lt"/>
                <a:hlinkClick r:id="rId2"/>
              </a:rPr>
              <a:t>http://www.nibs.org/?page=lvdc</a:t>
            </a:r>
            <a:endParaRPr lang="en-US" sz="2200" u="sng" dirty="0">
              <a:solidFill>
                <a:schemeClr val="tx1"/>
              </a:solidFill>
              <a:latin typeface="+mj-lt"/>
            </a:endParaRPr>
          </a:p>
          <a:p>
            <a:r>
              <a:rPr lang="en-US" sz="2200" u="sng" dirty="0">
                <a:solidFill>
                  <a:schemeClr val="tx1"/>
                </a:solidFill>
                <a:latin typeface="+mj-lt"/>
              </a:rPr>
              <a:t>Stephanie Stubbs: </a:t>
            </a:r>
            <a:r>
              <a:rPr lang="en-US" sz="2200" b="0" u="sng" dirty="0">
                <a:hlinkClick r:id="rId3"/>
              </a:rPr>
              <a:t>sstubbs@nibs.org</a:t>
            </a:r>
            <a:endParaRPr lang="en-US" sz="2200" b="0" u="sng" dirty="0">
              <a:solidFill>
                <a:schemeClr val="tx1"/>
              </a:solidFill>
              <a:latin typeface="+mj-lt"/>
            </a:endParaRPr>
          </a:p>
          <a:p>
            <a:pPr marL="457200" indent="-457200" algn="l">
              <a:buFont typeface="Arial" panose="020B0604020202020204" pitchFamily="34" charset="0"/>
              <a:buChar char="•"/>
            </a:pPr>
            <a:r>
              <a:rPr lang="en-US" sz="2200" dirty="0">
                <a:solidFill>
                  <a:schemeClr val="tx1"/>
                </a:solidFill>
                <a:latin typeface="+mj-lt"/>
              </a:rPr>
              <a:t> Illuminating Engineering Society:  “ANSI-IES RP-28-16: Lighting and the Visual  Environment for Seniors and the Low Vision 	Population” </a:t>
            </a:r>
            <a:r>
              <a:rPr lang="en-US" sz="2200" u="sng" dirty="0">
                <a:solidFill>
                  <a:srgbClr val="00B0F0"/>
                </a:solidFill>
                <a:latin typeface="+mj-lt"/>
                <a:hlinkClick r:id="rId4"/>
              </a:rPr>
              <a:t>http://www.ies.org/store/</a:t>
            </a:r>
            <a:endParaRPr lang="en-US" sz="2200" u="sng" dirty="0">
              <a:solidFill>
                <a:srgbClr val="00B0F0"/>
              </a:solidFill>
              <a:latin typeface="+mj-lt"/>
            </a:endParaRPr>
          </a:p>
          <a:p>
            <a:pPr marL="457200" indent="-457200" algn="l">
              <a:buFont typeface="Arial" panose="020B0604020202020204" pitchFamily="34" charset="0"/>
              <a:buChar char="•"/>
            </a:pPr>
            <a:endParaRPr lang="en-US" sz="2200" u="sng" dirty="0">
              <a:solidFill>
                <a:schemeClr val="tx1"/>
              </a:solidFill>
              <a:latin typeface="+mj-lt"/>
            </a:endParaRPr>
          </a:p>
          <a:p>
            <a:pPr marL="457200" indent="-457200" algn="l">
              <a:buFont typeface="Arial" panose="020B0604020202020204" pitchFamily="34" charset="0"/>
              <a:buChar char="•"/>
            </a:pPr>
            <a:r>
              <a:rPr lang="en-US" sz="2200" b="0" dirty="0">
                <a:solidFill>
                  <a:schemeClr val="tx1"/>
                </a:solidFill>
              </a:rPr>
              <a:t>2014 FGI Guidelines for Residential Health, Care, and Support Facilities</a:t>
            </a:r>
          </a:p>
          <a:p>
            <a:pPr marL="457200" indent="-457200" algn="l">
              <a:buFont typeface="Arial" panose="020B0604020202020204" pitchFamily="34" charset="0"/>
              <a:buChar char="•"/>
            </a:pPr>
            <a:endParaRPr lang="en-US" sz="2200" u="sng" dirty="0">
              <a:solidFill>
                <a:schemeClr val="tx1"/>
              </a:solidFill>
              <a:latin typeface="+mj-lt"/>
            </a:endParaRPr>
          </a:p>
          <a:p>
            <a:pPr marL="457200" indent="-457200" algn="l">
              <a:buFont typeface="Arial" panose="020B0604020202020204" pitchFamily="34" charset="0"/>
              <a:buChar char="•"/>
            </a:pPr>
            <a:endParaRPr lang="en-US" sz="2200" u="sng" dirty="0">
              <a:solidFill>
                <a:schemeClr val="tx1"/>
              </a:solidFill>
              <a:latin typeface="+mj-lt"/>
            </a:endParaRPr>
          </a:p>
          <a:p>
            <a:pPr marL="457200" indent="-457200" algn="l">
              <a:buFont typeface="Arial" panose="020B0604020202020204" pitchFamily="34" charset="0"/>
              <a:buChar char="•"/>
            </a:pPr>
            <a:endParaRPr lang="en-US" sz="2200" u="sng" dirty="0">
              <a:solidFill>
                <a:schemeClr val="tx1"/>
              </a:solidFill>
              <a:latin typeface="+mj-lt"/>
            </a:endParaRPr>
          </a:p>
        </p:txBody>
      </p:sp>
    </p:spTree>
    <p:extLst>
      <p:ext uri="{BB962C8B-B14F-4D97-AF65-F5344CB8AC3E}">
        <p14:creationId xmlns:p14="http://schemas.microsoft.com/office/powerpoint/2010/main" val="4289718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6226" y="1143000"/>
            <a:ext cx="9144000" cy="533400"/>
          </a:xfrm>
        </p:spPr>
        <p:txBody>
          <a:bodyPr/>
          <a:lstStyle/>
          <a:p>
            <a:pPr algn="ctr"/>
            <a:r>
              <a:rPr lang="en-US" sz="2400" b="1" dirty="0">
                <a:latin typeface="HelveticaNeue MediumExt" charset="0"/>
                <a:cs typeface="HelveticaNeue MediumExt" charset="0"/>
              </a:rPr>
              <a:t>Key Learning, Process Improvements and Take-</a:t>
            </a:r>
            <a:r>
              <a:rPr lang="en-US" sz="2400" b="1" dirty="0" err="1">
                <a:latin typeface="HelveticaNeue MediumExt" charset="0"/>
                <a:cs typeface="HelveticaNeue MediumExt" charset="0"/>
              </a:rPr>
              <a:t>Aways</a:t>
            </a:r>
            <a:endParaRPr lang="en-US" sz="2400" dirty="0">
              <a:latin typeface="HelveticaNeue MediumExt" charset="0"/>
              <a:cs typeface="HelveticaNeue MediumExt" charset="0"/>
            </a:endParaRPr>
          </a:p>
        </p:txBody>
      </p:sp>
      <p:sp>
        <p:nvSpPr>
          <p:cNvPr id="3" name="Content Placeholder 2"/>
          <p:cNvSpPr>
            <a:spLocks noGrp="1"/>
          </p:cNvSpPr>
          <p:nvPr>
            <p:ph idx="1"/>
          </p:nvPr>
        </p:nvSpPr>
        <p:spPr>
          <a:xfrm>
            <a:off x="76200" y="1524000"/>
            <a:ext cx="9067800" cy="4876800"/>
          </a:xfrm>
        </p:spPr>
        <p:txBody>
          <a:bodyPr>
            <a:normAutofit/>
          </a:bodyPr>
          <a:lstStyle/>
          <a:p>
            <a:pPr>
              <a:defRPr/>
            </a:pPr>
            <a:r>
              <a:rPr lang="en-US" sz="2000" dirty="0">
                <a:solidFill>
                  <a:schemeClr val="tx1"/>
                </a:solidFill>
              </a:rPr>
              <a:t>Low vision population is exploding</a:t>
            </a:r>
          </a:p>
          <a:p>
            <a:pPr>
              <a:defRPr/>
            </a:pPr>
            <a:r>
              <a:rPr lang="en-US" sz="2000" dirty="0">
                <a:solidFill>
                  <a:schemeClr val="tx1"/>
                </a:solidFill>
              </a:rPr>
              <a:t>Designers must understand what creates low vision and the physical, physiological &amp; psychological results </a:t>
            </a:r>
          </a:p>
          <a:p>
            <a:pPr>
              <a:defRPr/>
            </a:pPr>
            <a:r>
              <a:rPr lang="en-US" sz="2000" dirty="0">
                <a:solidFill>
                  <a:schemeClr val="tx1"/>
                </a:solidFill>
              </a:rPr>
              <a:t>Different forms of low vision may respond best to different design solutions</a:t>
            </a:r>
          </a:p>
          <a:p>
            <a:pPr>
              <a:defRPr/>
            </a:pPr>
            <a:r>
              <a:rPr lang="en-US" sz="2000" dirty="0">
                <a:solidFill>
                  <a:schemeClr val="tx1"/>
                </a:solidFill>
              </a:rPr>
              <a:t>Low vision design needs to be integrated into the overall design process (interior &amp; exterior)</a:t>
            </a:r>
          </a:p>
          <a:p>
            <a:pPr>
              <a:defRPr/>
            </a:pPr>
            <a:r>
              <a:rPr lang="en-US" sz="2000" dirty="0">
                <a:solidFill>
                  <a:schemeClr val="tx1"/>
                </a:solidFill>
              </a:rPr>
              <a:t>Supportive environments consider lighting, architectural elements, finishes, &amp; signage</a:t>
            </a:r>
          </a:p>
          <a:p>
            <a:pPr>
              <a:defRPr/>
            </a:pPr>
            <a:r>
              <a:rPr lang="en-US" sz="2000" dirty="0">
                <a:solidFill>
                  <a:schemeClr val="tx1"/>
                </a:solidFill>
              </a:rPr>
              <a:t>Federal guidelines, as they currently exist, do not adequately accommodate people with low vision</a:t>
            </a:r>
          </a:p>
          <a:p>
            <a:pPr>
              <a:defRPr/>
            </a:pPr>
            <a:r>
              <a:rPr lang="en-US" sz="2000" dirty="0">
                <a:solidFill>
                  <a:schemeClr val="tx1"/>
                </a:solidFill>
              </a:rPr>
              <a:t>Know your resources:</a:t>
            </a:r>
          </a:p>
          <a:p>
            <a:pPr lvl="1">
              <a:defRPr/>
            </a:pPr>
            <a:r>
              <a:rPr lang="en-US" sz="2000" dirty="0">
                <a:solidFill>
                  <a:schemeClr val="tx1"/>
                </a:solidFill>
              </a:rPr>
              <a:t>NIBS: “Design Guidelines for the Visual Environment”</a:t>
            </a:r>
          </a:p>
          <a:p>
            <a:pPr lvl="1">
              <a:defRPr/>
            </a:pPr>
            <a:r>
              <a:rPr lang="en-US" sz="2000" dirty="0">
                <a:solidFill>
                  <a:schemeClr val="tx1"/>
                </a:solidFill>
              </a:rPr>
              <a:t>ANSI/IES  RP-28-16: “Lighting and the Visual Environment for Seniors &amp; Low Vision”</a:t>
            </a:r>
          </a:p>
        </p:txBody>
      </p:sp>
    </p:spTree>
    <p:extLst>
      <p:ext uri="{BB962C8B-B14F-4D97-AF65-F5344CB8AC3E}">
        <p14:creationId xmlns:p14="http://schemas.microsoft.com/office/powerpoint/2010/main" val="43013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A-Clinic_Kun Int Atrium Flr A2_jm.jpg"/>
          <p:cNvPicPr>
            <a:picLocks noGrp="1" noChangeAspect="1"/>
          </p:cNvPicPr>
          <p:nvPr>
            <p:ph idx="1"/>
          </p:nvPr>
        </p:nvPicPr>
        <p:blipFill>
          <a:blip r:embed="rId2">
            <a:extLst>
              <a:ext uri="{28A0092B-C50C-407E-A947-70E740481C1C}">
                <a14:useLocalDpi xmlns:a14="http://schemas.microsoft.com/office/drawing/2010/main" val="0"/>
              </a:ext>
            </a:extLst>
          </a:blip>
          <a:srcRect l="-72708" r="-72708"/>
          <a:stretch>
            <a:fillRect/>
          </a:stretch>
        </p:blipFill>
        <p:spPr>
          <a:xfrm>
            <a:off x="438554" y="1020239"/>
            <a:ext cx="8400646" cy="5178042"/>
          </a:xfrm>
        </p:spPr>
      </p:pic>
      <p:sp>
        <p:nvSpPr>
          <p:cNvPr id="2" name="TextBox 1"/>
          <p:cNvSpPr txBox="1"/>
          <p:nvPr/>
        </p:nvSpPr>
        <p:spPr>
          <a:xfrm>
            <a:off x="5125747" y="1025049"/>
            <a:ext cx="1198853" cy="307777"/>
          </a:xfrm>
          <a:prstGeom prst="rect">
            <a:avLst/>
          </a:prstGeom>
          <a:solidFill>
            <a:schemeClr val="tx1"/>
          </a:solidFill>
        </p:spPr>
        <p:txBody>
          <a:bodyPr wrap="none" rtlCol="0">
            <a:spAutoFit/>
          </a:bodyPr>
          <a:lstStyle/>
          <a:p>
            <a:r>
              <a:rPr lang="en-US" sz="1400" dirty="0"/>
              <a:t>PROJECT A</a:t>
            </a:r>
          </a:p>
        </p:txBody>
      </p:sp>
      <p:sp>
        <p:nvSpPr>
          <p:cNvPr id="3" name="TextBox 2"/>
          <p:cNvSpPr txBox="1"/>
          <p:nvPr/>
        </p:nvSpPr>
        <p:spPr>
          <a:xfrm>
            <a:off x="6858000" y="5638800"/>
            <a:ext cx="2204625" cy="464743"/>
          </a:xfrm>
          <a:prstGeom prst="rect">
            <a:avLst/>
          </a:prstGeom>
          <a:noFill/>
        </p:spPr>
        <p:txBody>
          <a:bodyPr wrap="none" rtlCol="0">
            <a:spAutoFit/>
          </a:bodyPr>
          <a:lstStyle/>
          <a:p>
            <a:pPr algn="r"/>
            <a:r>
              <a:rPr lang="en-US" b="0" dirty="0">
                <a:solidFill>
                  <a:schemeClr val="tx1"/>
                </a:solidFill>
              </a:rPr>
              <a:t>Architect: RDG Planning/Design</a:t>
            </a:r>
          </a:p>
          <a:p>
            <a:pPr algn="r"/>
            <a:r>
              <a:rPr lang="en-US" b="0" dirty="0">
                <a:solidFill>
                  <a:schemeClr val="tx1"/>
                </a:solidFill>
              </a:rPr>
              <a:t>Photo: Kun </a:t>
            </a:r>
            <a:r>
              <a:rPr lang="en-US" b="0" dirty="0" err="1">
                <a:solidFill>
                  <a:schemeClr val="tx1"/>
                </a:solidFill>
              </a:rPr>
              <a:t>Ahang</a:t>
            </a:r>
            <a:endParaRPr lang="en-US" b="0" dirty="0">
              <a:solidFill>
                <a:schemeClr val="tx1"/>
              </a:solidFill>
            </a:endParaRPr>
          </a:p>
        </p:txBody>
      </p:sp>
    </p:spTree>
    <p:extLst>
      <p:ext uri="{BB962C8B-B14F-4D97-AF65-F5344CB8AC3E}">
        <p14:creationId xmlns:p14="http://schemas.microsoft.com/office/powerpoint/2010/main" val="1314459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IEC RiversEdge Kun open dining A2.jpg"/>
          <p:cNvPicPr>
            <a:picLocks noGrp="1" noChangeAspect="1"/>
          </p:cNvPicPr>
          <p:nvPr>
            <p:ph idx="1"/>
          </p:nvPr>
        </p:nvPicPr>
        <p:blipFill>
          <a:blip r:embed="rId2">
            <a:extLst>
              <a:ext uri="{28A0092B-C50C-407E-A947-70E740481C1C}">
                <a14:useLocalDpi xmlns:a14="http://schemas.microsoft.com/office/drawing/2010/main" val="0"/>
              </a:ext>
            </a:extLst>
          </a:blip>
          <a:srcRect t="3772" b="3772"/>
          <a:stretch>
            <a:fillRect/>
          </a:stretch>
        </p:blipFill>
        <p:spPr>
          <a:xfrm>
            <a:off x="380999" y="990600"/>
            <a:ext cx="8470704" cy="5221225"/>
          </a:xfrm>
        </p:spPr>
      </p:pic>
      <p:sp>
        <p:nvSpPr>
          <p:cNvPr id="4" name="TextBox 3"/>
          <p:cNvSpPr txBox="1"/>
          <p:nvPr/>
        </p:nvSpPr>
        <p:spPr>
          <a:xfrm>
            <a:off x="7627022" y="984862"/>
            <a:ext cx="1212178" cy="307777"/>
          </a:xfrm>
          <a:prstGeom prst="rect">
            <a:avLst/>
          </a:prstGeom>
          <a:solidFill>
            <a:schemeClr val="tx1"/>
          </a:solidFill>
        </p:spPr>
        <p:txBody>
          <a:bodyPr wrap="none" rtlCol="0">
            <a:spAutoFit/>
          </a:bodyPr>
          <a:lstStyle/>
          <a:p>
            <a:r>
              <a:rPr lang="en-US" sz="1400" dirty="0"/>
              <a:t>PROJECT B</a:t>
            </a:r>
          </a:p>
        </p:txBody>
      </p:sp>
      <p:sp>
        <p:nvSpPr>
          <p:cNvPr id="5" name="TextBox 4"/>
          <p:cNvSpPr txBox="1"/>
          <p:nvPr/>
        </p:nvSpPr>
        <p:spPr>
          <a:xfrm>
            <a:off x="457200" y="5638800"/>
            <a:ext cx="2204625" cy="464743"/>
          </a:xfrm>
          <a:prstGeom prst="rect">
            <a:avLst/>
          </a:prstGeom>
          <a:noFill/>
        </p:spPr>
        <p:txBody>
          <a:bodyPr wrap="none" rtlCol="0">
            <a:spAutoFit/>
          </a:bodyPr>
          <a:lstStyle/>
          <a:p>
            <a:pPr algn="l"/>
            <a:r>
              <a:rPr lang="en-US" b="0" dirty="0">
                <a:solidFill>
                  <a:srgbClr val="FFFFFF"/>
                </a:solidFill>
              </a:rPr>
              <a:t>Architect: RDG Planning/Design</a:t>
            </a:r>
          </a:p>
          <a:p>
            <a:pPr algn="l"/>
            <a:r>
              <a:rPr lang="en-US" b="0" dirty="0">
                <a:solidFill>
                  <a:srgbClr val="FFFFFF"/>
                </a:solidFill>
              </a:rPr>
              <a:t>Photo: Kun </a:t>
            </a:r>
            <a:r>
              <a:rPr lang="en-US" b="0" dirty="0" err="1">
                <a:solidFill>
                  <a:srgbClr val="FFFFFF"/>
                </a:solidFill>
              </a:rPr>
              <a:t>Ahang</a:t>
            </a:r>
            <a:endParaRPr lang="en-US" b="0" dirty="0">
              <a:solidFill>
                <a:srgbClr val="FFFFFF"/>
              </a:solidFill>
            </a:endParaRPr>
          </a:p>
        </p:txBody>
      </p:sp>
    </p:spTree>
    <p:extLst>
      <p:ext uri="{BB962C8B-B14F-4D97-AF65-F5344CB8AC3E}">
        <p14:creationId xmlns:p14="http://schemas.microsoft.com/office/powerpoint/2010/main" val="1503049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RH_PHII_Kun_Surgery_PrePost Nurse A2.jpg"/>
          <p:cNvPicPr>
            <a:picLocks noGrp="1" noChangeAspect="1"/>
          </p:cNvPicPr>
          <p:nvPr>
            <p:ph idx="1"/>
          </p:nvPr>
        </p:nvPicPr>
        <p:blipFill>
          <a:blip r:embed="rId2">
            <a:extLst>
              <a:ext uri="{28A0092B-C50C-407E-A947-70E740481C1C}">
                <a14:useLocalDpi xmlns:a14="http://schemas.microsoft.com/office/drawing/2010/main" val="0"/>
              </a:ext>
            </a:extLst>
          </a:blip>
          <a:srcRect t="3772" b="3772"/>
          <a:stretch>
            <a:fillRect/>
          </a:stretch>
        </p:blipFill>
        <p:spPr>
          <a:xfrm>
            <a:off x="368497" y="1027176"/>
            <a:ext cx="8470703" cy="5221224"/>
          </a:xfrm>
        </p:spPr>
      </p:pic>
      <p:sp>
        <p:nvSpPr>
          <p:cNvPr id="3" name="TextBox 2"/>
          <p:cNvSpPr txBox="1"/>
          <p:nvPr/>
        </p:nvSpPr>
        <p:spPr>
          <a:xfrm>
            <a:off x="7610946" y="1038825"/>
            <a:ext cx="1212178" cy="307777"/>
          </a:xfrm>
          <a:prstGeom prst="rect">
            <a:avLst/>
          </a:prstGeom>
          <a:solidFill>
            <a:schemeClr val="tx1"/>
          </a:solidFill>
        </p:spPr>
        <p:txBody>
          <a:bodyPr wrap="none" rtlCol="0">
            <a:spAutoFit/>
          </a:bodyPr>
          <a:lstStyle/>
          <a:p>
            <a:r>
              <a:rPr lang="en-US" sz="1400" dirty="0"/>
              <a:t>PROJECT C</a:t>
            </a:r>
          </a:p>
        </p:txBody>
      </p:sp>
      <p:sp>
        <p:nvSpPr>
          <p:cNvPr id="5" name="TextBox 4"/>
          <p:cNvSpPr txBox="1"/>
          <p:nvPr/>
        </p:nvSpPr>
        <p:spPr>
          <a:xfrm>
            <a:off x="6634575" y="5638800"/>
            <a:ext cx="2204625" cy="464743"/>
          </a:xfrm>
          <a:prstGeom prst="rect">
            <a:avLst/>
          </a:prstGeom>
          <a:noFill/>
        </p:spPr>
        <p:txBody>
          <a:bodyPr wrap="none" rtlCol="0">
            <a:spAutoFit/>
          </a:bodyPr>
          <a:lstStyle/>
          <a:p>
            <a:pPr algn="r"/>
            <a:r>
              <a:rPr lang="en-US" b="0" dirty="0">
                <a:solidFill>
                  <a:schemeClr val="tx1"/>
                </a:solidFill>
              </a:rPr>
              <a:t>Architect: RDG Planning/Design</a:t>
            </a:r>
          </a:p>
          <a:p>
            <a:pPr algn="r"/>
            <a:r>
              <a:rPr lang="en-US" b="0" dirty="0">
                <a:solidFill>
                  <a:schemeClr val="tx1"/>
                </a:solidFill>
              </a:rPr>
              <a:t>Photo: Kun </a:t>
            </a:r>
            <a:r>
              <a:rPr lang="en-US" b="0" dirty="0" err="1">
                <a:solidFill>
                  <a:schemeClr val="tx1"/>
                </a:solidFill>
              </a:rPr>
              <a:t>Ahang</a:t>
            </a:r>
            <a:endParaRPr lang="en-US" b="0" dirty="0">
              <a:solidFill>
                <a:schemeClr val="tx1"/>
              </a:solidFill>
            </a:endParaRPr>
          </a:p>
        </p:txBody>
      </p:sp>
    </p:spTree>
    <p:extLst>
      <p:ext uri="{BB962C8B-B14F-4D97-AF65-F5344CB8AC3E}">
        <p14:creationId xmlns:p14="http://schemas.microsoft.com/office/powerpoint/2010/main" val="710999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rcy Endo Nurses Station 2.jpg"/>
          <p:cNvPicPr>
            <a:picLocks noGrp="1" noChangeAspect="1"/>
          </p:cNvPicPr>
          <p:nvPr>
            <p:ph idx="1"/>
          </p:nvPr>
        </p:nvPicPr>
        <p:blipFill>
          <a:blip r:embed="rId2">
            <a:extLst>
              <a:ext uri="{28A0092B-C50C-407E-A947-70E740481C1C}">
                <a14:useLocalDpi xmlns:a14="http://schemas.microsoft.com/office/drawing/2010/main" val="0"/>
              </a:ext>
            </a:extLst>
          </a:blip>
          <a:srcRect t="3053" b="3053"/>
          <a:stretch>
            <a:fillRect/>
          </a:stretch>
        </p:blipFill>
        <p:spPr>
          <a:xfrm>
            <a:off x="381000" y="1027176"/>
            <a:ext cx="8470703" cy="5221224"/>
          </a:xfrm>
        </p:spPr>
      </p:pic>
      <p:sp>
        <p:nvSpPr>
          <p:cNvPr id="3" name="TextBox 2"/>
          <p:cNvSpPr txBox="1"/>
          <p:nvPr/>
        </p:nvSpPr>
        <p:spPr>
          <a:xfrm>
            <a:off x="7627022" y="1023635"/>
            <a:ext cx="1212178" cy="307777"/>
          </a:xfrm>
          <a:prstGeom prst="rect">
            <a:avLst/>
          </a:prstGeom>
          <a:solidFill>
            <a:schemeClr val="tx1"/>
          </a:solidFill>
        </p:spPr>
        <p:txBody>
          <a:bodyPr wrap="none" rtlCol="0">
            <a:spAutoFit/>
          </a:bodyPr>
          <a:lstStyle/>
          <a:p>
            <a:r>
              <a:rPr lang="en-US" sz="1400" dirty="0"/>
              <a:t>PROJECT D</a:t>
            </a:r>
          </a:p>
        </p:txBody>
      </p:sp>
      <p:sp>
        <p:nvSpPr>
          <p:cNvPr id="5" name="TextBox 4"/>
          <p:cNvSpPr txBox="1"/>
          <p:nvPr/>
        </p:nvSpPr>
        <p:spPr>
          <a:xfrm>
            <a:off x="381000" y="5638800"/>
            <a:ext cx="2204625" cy="464743"/>
          </a:xfrm>
          <a:prstGeom prst="rect">
            <a:avLst/>
          </a:prstGeom>
          <a:noFill/>
        </p:spPr>
        <p:txBody>
          <a:bodyPr wrap="none" rtlCol="0">
            <a:spAutoFit/>
          </a:bodyPr>
          <a:lstStyle/>
          <a:p>
            <a:pPr algn="l"/>
            <a:r>
              <a:rPr lang="en-US" b="0" dirty="0">
                <a:solidFill>
                  <a:schemeClr val="tx1"/>
                </a:solidFill>
              </a:rPr>
              <a:t>Architect: RDG Planning/Design</a:t>
            </a:r>
          </a:p>
          <a:p>
            <a:pPr algn="l"/>
            <a:r>
              <a:rPr lang="en-US" b="0" dirty="0">
                <a:solidFill>
                  <a:schemeClr val="tx1"/>
                </a:solidFill>
              </a:rPr>
              <a:t>Photo: Kun </a:t>
            </a:r>
            <a:r>
              <a:rPr lang="en-US" b="0" dirty="0" err="1">
                <a:solidFill>
                  <a:schemeClr val="tx1"/>
                </a:solidFill>
              </a:rPr>
              <a:t>Ahang</a:t>
            </a:r>
            <a:endParaRPr lang="en-US" b="0" dirty="0">
              <a:solidFill>
                <a:schemeClr val="tx1"/>
              </a:solidFill>
            </a:endParaRPr>
          </a:p>
        </p:txBody>
      </p:sp>
    </p:spTree>
    <p:extLst>
      <p:ext uri="{BB962C8B-B14F-4D97-AF65-F5344CB8AC3E}">
        <p14:creationId xmlns:p14="http://schemas.microsoft.com/office/powerpoint/2010/main" val="213151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Weinhardt&amp;Logan Law Firm_KZ_Reception-Waiting E-2.jpg"/>
          <p:cNvPicPr>
            <a:picLocks noGrp="1" noChangeAspect="1"/>
          </p:cNvPicPr>
          <p:nvPr>
            <p:ph idx="1"/>
          </p:nvPr>
        </p:nvPicPr>
        <p:blipFill>
          <a:blip r:embed="rId2">
            <a:extLst>
              <a:ext uri="{28A0092B-C50C-407E-A947-70E740481C1C}">
                <a14:useLocalDpi xmlns:a14="http://schemas.microsoft.com/office/drawing/2010/main" val="0"/>
              </a:ext>
            </a:extLst>
          </a:blip>
          <a:srcRect t="3772" b="3772"/>
          <a:stretch>
            <a:fillRect/>
          </a:stretch>
        </p:blipFill>
        <p:spPr>
          <a:xfrm>
            <a:off x="368497" y="1027176"/>
            <a:ext cx="8470703" cy="5221224"/>
          </a:xfrm>
        </p:spPr>
      </p:pic>
      <p:sp>
        <p:nvSpPr>
          <p:cNvPr id="3" name="TextBox 2"/>
          <p:cNvSpPr txBox="1"/>
          <p:nvPr/>
        </p:nvSpPr>
        <p:spPr>
          <a:xfrm>
            <a:off x="7631975" y="1031673"/>
            <a:ext cx="1202272" cy="307777"/>
          </a:xfrm>
          <a:prstGeom prst="rect">
            <a:avLst/>
          </a:prstGeom>
          <a:solidFill>
            <a:schemeClr val="tx1"/>
          </a:solidFill>
        </p:spPr>
        <p:txBody>
          <a:bodyPr wrap="none" rtlCol="0">
            <a:spAutoFit/>
          </a:bodyPr>
          <a:lstStyle/>
          <a:p>
            <a:r>
              <a:rPr lang="en-US" sz="1400" dirty="0"/>
              <a:t>PROJECT E</a:t>
            </a:r>
          </a:p>
        </p:txBody>
      </p:sp>
      <p:sp>
        <p:nvSpPr>
          <p:cNvPr id="4" name="TextBox 3"/>
          <p:cNvSpPr txBox="1"/>
          <p:nvPr/>
        </p:nvSpPr>
        <p:spPr>
          <a:xfrm>
            <a:off x="6629400" y="5638800"/>
            <a:ext cx="2204625" cy="464743"/>
          </a:xfrm>
          <a:prstGeom prst="rect">
            <a:avLst/>
          </a:prstGeom>
          <a:noFill/>
        </p:spPr>
        <p:txBody>
          <a:bodyPr wrap="none" rtlCol="0">
            <a:spAutoFit/>
          </a:bodyPr>
          <a:lstStyle/>
          <a:p>
            <a:pPr algn="r"/>
            <a:r>
              <a:rPr lang="en-US" b="0" dirty="0">
                <a:solidFill>
                  <a:schemeClr val="tx1"/>
                </a:solidFill>
              </a:rPr>
              <a:t>Architect: RDG Planning/Design</a:t>
            </a:r>
          </a:p>
          <a:p>
            <a:pPr algn="r"/>
            <a:r>
              <a:rPr lang="en-US" b="0" dirty="0">
                <a:solidFill>
                  <a:schemeClr val="tx1"/>
                </a:solidFill>
              </a:rPr>
              <a:t>Photo: Kun </a:t>
            </a:r>
            <a:r>
              <a:rPr lang="en-US" b="0" dirty="0" err="1">
                <a:solidFill>
                  <a:schemeClr val="tx1"/>
                </a:solidFill>
              </a:rPr>
              <a:t>Ahang</a:t>
            </a:r>
            <a:endParaRPr lang="en-US" b="0" dirty="0">
              <a:solidFill>
                <a:schemeClr val="tx1"/>
              </a:solidFill>
            </a:endParaRPr>
          </a:p>
        </p:txBody>
      </p:sp>
    </p:spTree>
    <p:extLst>
      <p:ext uri="{BB962C8B-B14F-4D97-AF65-F5344CB8AC3E}">
        <p14:creationId xmlns:p14="http://schemas.microsoft.com/office/powerpoint/2010/main" val="174065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856919" y="1142999"/>
            <a:ext cx="7601281" cy="49494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133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are and reflected glare from windows.jpg"/>
          <p:cNvPicPr>
            <a:picLocks noGrp="1" noChangeAspect="1"/>
          </p:cNvPicPr>
          <p:nvPr>
            <p:ph idx="1"/>
          </p:nvPr>
        </p:nvPicPr>
        <p:blipFill>
          <a:blip r:embed="rId2">
            <a:extLst>
              <a:ext uri="{28A0092B-C50C-407E-A947-70E740481C1C}">
                <a14:useLocalDpi xmlns:a14="http://schemas.microsoft.com/office/drawing/2010/main" val="0"/>
              </a:ext>
            </a:extLst>
          </a:blip>
          <a:srcRect t="3675" b="3675"/>
          <a:stretch>
            <a:fillRect/>
          </a:stretch>
        </p:blipFill>
        <p:spPr/>
      </p:pic>
      <p:sp>
        <p:nvSpPr>
          <p:cNvPr id="5" name="TextBox 4"/>
          <p:cNvSpPr txBox="1"/>
          <p:nvPr/>
        </p:nvSpPr>
        <p:spPr>
          <a:xfrm>
            <a:off x="7170824" y="1225987"/>
            <a:ext cx="1192191" cy="307777"/>
          </a:xfrm>
          <a:prstGeom prst="rect">
            <a:avLst/>
          </a:prstGeom>
          <a:solidFill>
            <a:schemeClr val="tx1"/>
          </a:solidFill>
        </p:spPr>
        <p:txBody>
          <a:bodyPr wrap="none" rtlCol="0">
            <a:spAutoFit/>
          </a:bodyPr>
          <a:lstStyle/>
          <a:p>
            <a:r>
              <a:rPr lang="en-US" sz="1400" dirty="0"/>
              <a:t>PROJECT F</a:t>
            </a:r>
          </a:p>
        </p:txBody>
      </p:sp>
    </p:spTree>
    <p:extLst>
      <p:ext uri="{BB962C8B-B14F-4D97-AF65-F5344CB8AC3E}">
        <p14:creationId xmlns:p14="http://schemas.microsoft.com/office/powerpoint/2010/main" val="2459913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Glare from windows.jpg"/>
          <p:cNvPicPr>
            <a:picLocks noGrp="1" noChangeAspect="1"/>
          </p:cNvPicPr>
          <p:nvPr>
            <p:ph idx="1"/>
          </p:nvPr>
        </p:nvPicPr>
        <p:blipFill>
          <a:blip r:embed="rId2">
            <a:extLst>
              <a:ext uri="{28A0092B-C50C-407E-A947-70E740481C1C}">
                <a14:useLocalDpi xmlns:a14="http://schemas.microsoft.com/office/drawing/2010/main" val="0"/>
              </a:ext>
            </a:extLst>
          </a:blip>
          <a:srcRect t="3681" b="3681"/>
          <a:stretch>
            <a:fillRect/>
          </a:stretch>
        </p:blipFill>
        <p:spPr/>
      </p:pic>
      <p:sp>
        <p:nvSpPr>
          <p:cNvPr id="4" name="TextBox 3"/>
          <p:cNvSpPr txBox="1"/>
          <p:nvPr/>
        </p:nvSpPr>
        <p:spPr>
          <a:xfrm>
            <a:off x="7155833" y="1225987"/>
            <a:ext cx="1222172" cy="307777"/>
          </a:xfrm>
          <a:prstGeom prst="rect">
            <a:avLst/>
          </a:prstGeom>
          <a:solidFill>
            <a:schemeClr val="tx1"/>
          </a:solidFill>
        </p:spPr>
        <p:txBody>
          <a:bodyPr wrap="none" rtlCol="0">
            <a:spAutoFit/>
          </a:bodyPr>
          <a:lstStyle/>
          <a:p>
            <a:r>
              <a:rPr lang="en-US" sz="1400"/>
              <a:t>PROJECT G</a:t>
            </a:r>
            <a:endParaRPr lang="en-US" sz="1400" dirty="0"/>
          </a:p>
        </p:txBody>
      </p:sp>
    </p:spTree>
    <p:extLst>
      <p:ext uri="{BB962C8B-B14F-4D97-AF65-F5344CB8AC3E}">
        <p14:creationId xmlns:p14="http://schemas.microsoft.com/office/powerpoint/2010/main" val="7588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219200"/>
            <a:ext cx="7543800" cy="4649894"/>
          </a:xfrm>
        </p:spPr>
        <p:txBody>
          <a:bodyPr>
            <a:normAutofit/>
          </a:bodyPr>
          <a:lstStyle/>
          <a:p>
            <a:pPr marL="0" marR="0" indent="0">
              <a:lnSpc>
                <a:spcPct val="115000"/>
              </a:lnSpc>
              <a:spcBef>
                <a:spcPts val="0"/>
              </a:spcBef>
              <a:spcAft>
                <a:spcPts val="1000"/>
              </a:spcAft>
              <a:buNone/>
            </a:pPr>
            <a:r>
              <a:rPr lang="en-US" b="1" dirty="0">
                <a:ea typeface="Calibri"/>
                <a:cs typeface="Times New Roman"/>
              </a:rPr>
              <a:t>Seven Major Points of the Guidelines:</a:t>
            </a:r>
            <a:br>
              <a:rPr lang="en-US" b="1" dirty="0">
                <a:ea typeface="Calibri"/>
                <a:cs typeface="Times New Roman"/>
              </a:rPr>
            </a:br>
            <a:endParaRPr lang="en-US" dirty="0">
              <a:ea typeface="Calibri"/>
              <a:cs typeface="Times New Roman"/>
            </a:endParaRPr>
          </a:p>
          <a:p>
            <a:pPr marL="0" lvl="0" indent="0">
              <a:lnSpc>
                <a:spcPct val="80000"/>
              </a:lnSpc>
              <a:spcBef>
                <a:spcPts val="0"/>
              </a:spcBef>
              <a:spcAft>
                <a:spcPts val="0"/>
              </a:spcAft>
              <a:buNone/>
            </a:pPr>
            <a:r>
              <a:rPr lang="en-US" sz="3000" b="1" u="sng" dirty="0">
                <a:ea typeface="Calibri"/>
                <a:cs typeface="Times New Roman"/>
              </a:rPr>
              <a:t>1. Need:</a:t>
            </a:r>
            <a:r>
              <a:rPr lang="en-US" sz="3000" b="1" dirty="0">
                <a:ea typeface="Calibri"/>
                <a:cs typeface="Times New Roman"/>
              </a:rPr>
              <a:t>  </a:t>
            </a:r>
            <a:r>
              <a:rPr lang="en-US" sz="3000" dirty="0">
                <a:ea typeface="Calibri"/>
                <a:cs typeface="Times New Roman"/>
              </a:rPr>
              <a:t>The ADA and ABA are not adequate to serve the needs of the growing population with low vision</a:t>
            </a:r>
          </a:p>
          <a:p>
            <a:pPr marL="0" lvl="0" indent="0">
              <a:lnSpc>
                <a:spcPct val="80000"/>
              </a:lnSpc>
              <a:spcBef>
                <a:spcPts val="0"/>
              </a:spcBef>
              <a:spcAft>
                <a:spcPts val="0"/>
              </a:spcAft>
              <a:buNone/>
            </a:pPr>
            <a:endParaRPr lang="en-US" sz="3000" dirty="0">
              <a:ea typeface="Calibri"/>
              <a:cs typeface="Times New Roman"/>
            </a:endParaRPr>
          </a:p>
          <a:p>
            <a:pPr marL="0" lvl="0" indent="0">
              <a:lnSpc>
                <a:spcPct val="80000"/>
              </a:lnSpc>
              <a:spcBef>
                <a:spcPts val="0"/>
              </a:spcBef>
              <a:spcAft>
                <a:spcPts val="0"/>
              </a:spcAft>
              <a:buNone/>
            </a:pPr>
            <a:r>
              <a:rPr lang="en-US" sz="3000" b="1" u="sng" dirty="0">
                <a:ea typeface="Calibri"/>
                <a:cs typeface="Times New Roman"/>
              </a:rPr>
              <a:t>2. More than lighting:</a:t>
            </a:r>
            <a:r>
              <a:rPr lang="en-US" sz="3000" dirty="0">
                <a:ea typeface="Calibri"/>
                <a:cs typeface="Times New Roman"/>
              </a:rPr>
              <a:t>  Emphasize the importance of other architectural elements </a:t>
            </a:r>
          </a:p>
          <a:p>
            <a:endParaRPr lang="en-US" dirty="0"/>
          </a:p>
        </p:txBody>
      </p:sp>
    </p:spTree>
    <p:extLst>
      <p:ext uri="{BB962C8B-B14F-4D97-AF65-F5344CB8AC3E}">
        <p14:creationId xmlns:p14="http://schemas.microsoft.com/office/powerpoint/2010/main" val="95505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lvl="0" eaLnBrk="0" fontAlgn="base" hangingPunct="0">
              <a:lnSpc>
                <a:spcPct val="115000"/>
              </a:lnSpc>
            </a:pPr>
            <a:r>
              <a:rPr lang="en-US" b="1" u="sng" dirty="0">
                <a:solidFill>
                  <a:schemeClr val="tx1"/>
                </a:solidFill>
                <a:ea typeface="Calibri"/>
                <a:cs typeface="Times New Roman"/>
              </a:rPr>
              <a:t>3. Site:</a:t>
            </a:r>
            <a:r>
              <a:rPr lang="en-US" dirty="0">
                <a:solidFill>
                  <a:schemeClr val="tx1"/>
                </a:solidFill>
                <a:ea typeface="Calibri"/>
                <a:cs typeface="Times New Roman"/>
              </a:rPr>
              <a:t> The site and transition from outside are as important as the interior design.</a:t>
            </a:r>
            <a:endParaRPr lang="en-US" sz="3200" dirty="0">
              <a:solidFill>
                <a:schemeClr val="tx1"/>
              </a:solidFill>
              <a:ea typeface="Calibri"/>
              <a:cs typeface="Times New Roman"/>
            </a:endParaRPr>
          </a:p>
          <a:p>
            <a:pPr lvl="0" eaLnBrk="0" fontAlgn="base" hangingPunct="0">
              <a:lnSpc>
                <a:spcPct val="115000"/>
              </a:lnSpc>
            </a:pPr>
            <a:r>
              <a:rPr lang="en-US" b="1" u="sng" dirty="0">
                <a:solidFill>
                  <a:schemeClr val="tx1"/>
                </a:solidFill>
                <a:ea typeface="Calibri"/>
                <a:cs typeface="Times New Roman"/>
              </a:rPr>
              <a:t>4. Lighting design method:</a:t>
            </a:r>
            <a:r>
              <a:rPr lang="en-US" dirty="0">
                <a:solidFill>
                  <a:schemeClr val="tx1"/>
                </a:solidFill>
                <a:ea typeface="Calibri"/>
                <a:cs typeface="Times New Roman"/>
              </a:rPr>
              <a:t> The illuminance method is standard practice for today; other methods might be more applicable in the future.</a:t>
            </a:r>
          </a:p>
          <a:p>
            <a:pPr lvl="0" eaLnBrk="0" fontAlgn="base" hangingPunct="0">
              <a:lnSpc>
                <a:spcPct val="115000"/>
              </a:lnSpc>
            </a:pPr>
            <a:r>
              <a:rPr lang="en-US" b="1" u="sng" dirty="0">
                <a:solidFill>
                  <a:schemeClr val="tx1"/>
                </a:solidFill>
                <a:ea typeface="Calibri"/>
                <a:cs typeface="Times New Roman"/>
              </a:rPr>
              <a:t>5. Different forms of low vision:</a:t>
            </a:r>
            <a:r>
              <a:rPr lang="en-US" dirty="0">
                <a:solidFill>
                  <a:schemeClr val="tx1"/>
                </a:solidFill>
                <a:ea typeface="Calibri"/>
                <a:cs typeface="Times New Roman"/>
              </a:rPr>
              <a:t> Reconciling the different needs of various forms of low vision for an optimal solution. </a:t>
            </a:r>
            <a:endParaRPr lang="en-US" dirty="0"/>
          </a:p>
        </p:txBody>
      </p:sp>
    </p:spTree>
    <p:extLst>
      <p:ext uri="{BB962C8B-B14F-4D97-AF65-F5344CB8AC3E}">
        <p14:creationId xmlns:p14="http://schemas.microsoft.com/office/powerpoint/2010/main" val="264347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534400" cy="4649894"/>
          </a:xfrm>
        </p:spPr>
        <p:txBody>
          <a:bodyPr>
            <a:normAutofit/>
          </a:bodyPr>
          <a:lstStyle/>
          <a:p>
            <a:pPr lvl="0"/>
            <a:r>
              <a:rPr lang="en-US" sz="2800" b="1" u="sng" dirty="0"/>
              <a:t>6. Seniors:</a:t>
            </a:r>
            <a:r>
              <a:rPr lang="en-US" sz="2800" dirty="0"/>
              <a:t>  The senior population is disproportionately affected by low vision </a:t>
            </a:r>
          </a:p>
          <a:p>
            <a:pPr lvl="1"/>
            <a:r>
              <a:rPr lang="en-US" sz="2400" dirty="0"/>
              <a:t>other causes of low vision including traumatic head injury</a:t>
            </a:r>
          </a:p>
          <a:p>
            <a:pPr lvl="0"/>
            <a:endParaRPr lang="en-US" sz="2800" b="1" dirty="0"/>
          </a:p>
          <a:p>
            <a:pPr lvl="0"/>
            <a:r>
              <a:rPr lang="en-US" sz="2800" b="1" u="sng" dirty="0"/>
              <a:t>7. Design integration</a:t>
            </a:r>
            <a:r>
              <a:rPr lang="en-US" sz="2800" u="sng" dirty="0"/>
              <a:t>:</a:t>
            </a:r>
            <a:r>
              <a:rPr lang="en-US" sz="2800" dirty="0"/>
              <a:t>  Integrating low vision design into the overall design process is the goal</a:t>
            </a:r>
          </a:p>
          <a:p>
            <a:pPr lvl="1"/>
            <a:r>
              <a:rPr lang="en-US" sz="2400" dirty="0"/>
              <a:t>Thermal and energy implications are not included </a:t>
            </a:r>
          </a:p>
          <a:p>
            <a:pPr lvl="1"/>
            <a:r>
              <a:rPr lang="en-US" sz="2400" dirty="0"/>
              <a:t>The purpose is to concentrate on design for people with low vision</a:t>
            </a:r>
          </a:p>
          <a:p>
            <a:pPr lvl="1"/>
            <a:r>
              <a:rPr lang="en-US" sz="2400" dirty="0"/>
              <a:t>Design that does not support it’s occupants is inherently wasteful</a:t>
            </a:r>
          </a:p>
          <a:p>
            <a:endParaRPr lang="en-US" dirty="0"/>
          </a:p>
        </p:txBody>
      </p:sp>
    </p:spTree>
    <p:extLst>
      <p:ext uri="{BB962C8B-B14F-4D97-AF65-F5344CB8AC3E}">
        <p14:creationId xmlns:p14="http://schemas.microsoft.com/office/powerpoint/2010/main" val="1177097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066800"/>
            <a:ext cx="8534400" cy="5105400"/>
          </a:xfrm>
        </p:spPr>
        <p:txBody>
          <a:bodyPr>
            <a:normAutofit/>
          </a:bodyPr>
          <a:lstStyle/>
          <a:p>
            <a:r>
              <a:rPr lang="en-US" sz="2400" dirty="0"/>
              <a:t>Document Content:</a:t>
            </a:r>
          </a:p>
          <a:p>
            <a:pPr>
              <a:buFont typeface="Wingdings" charset="2"/>
              <a:buChar char="ü"/>
            </a:pPr>
            <a:r>
              <a:rPr lang="en-US" sz="2400" dirty="0"/>
              <a:t>General Design Principals</a:t>
            </a:r>
          </a:p>
          <a:p>
            <a:pPr lvl="1">
              <a:buFont typeface="Wingdings" charset="2"/>
              <a:buChar char="ü"/>
            </a:pPr>
            <a:r>
              <a:rPr lang="en-US" sz="2000" dirty="0"/>
              <a:t>How we see</a:t>
            </a:r>
          </a:p>
          <a:p>
            <a:pPr lvl="1">
              <a:buFont typeface="Wingdings" charset="2"/>
              <a:buChar char="ü"/>
            </a:pPr>
            <a:r>
              <a:rPr lang="en-US" sz="2000" dirty="0"/>
              <a:t>Lighting Design Methods</a:t>
            </a:r>
          </a:p>
          <a:p>
            <a:pPr lvl="1">
              <a:buFont typeface="Wingdings" charset="2"/>
              <a:buChar char="ü"/>
            </a:pPr>
            <a:r>
              <a:rPr lang="en-US" sz="2000" dirty="0"/>
              <a:t>General Considerations</a:t>
            </a:r>
          </a:p>
          <a:p>
            <a:pPr>
              <a:buFont typeface="Wingdings" charset="2"/>
              <a:buChar char="ü"/>
            </a:pPr>
            <a:r>
              <a:rPr lang="en-US" sz="2400" dirty="0"/>
              <a:t>Site and Landscape Design</a:t>
            </a:r>
          </a:p>
          <a:p>
            <a:pPr lvl="1">
              <a:buFont typeface="Wingdings" charset="2"/>
              <a:buChar char="ü"/>
            </a:pPr>
            <a:r>
              <a:rPr lang="en-US" sz="2000" dirty="0"/>
              <a:t>Approaches to sites and building location</a:t>
            </a:r>
          </a:p>
          <a:p>
            <a:pPr>
              <a:buFont typeface="Wingdings" charset="2"/>
              <a:buChar char="ü"/>
            </a:pPr>
            <a:r>
              <a:rPr lang="en-US" sz="2400" dirty="0"/>
              <a:t>Architecture, Lighting and Interior Design</a:t>
            </a:r>
          </a:p>
          <a:p>
            <a:pPr lvl="1">
              <a:buFont typeface="Wingdings" charset="2"/>
              <a:buChar char="ü"/>
            </a:pPr>
            <a:r>
              <a:rPr lang="en-US" sz="2000" dirty="0"/>
              <a:t>Space Layout, furniture, fixtures, </a:t>
            </a:r>
            <a:r>
              <a:rPr lang="en-US" sz="2000" dirty="0" err="1"/>
              <a:t>wayfinding</a:t>
            </a:r>
            <a:r>
              <a:rPr lang="en-US" sz="2000" dirty="0"/>
              <a:t>, finishes, lighting, fenestrations, signals and controls</a:t>
            </a:r>
          </a:p>
          <a:p>
            <a:pPr>
              <a:buFont typeface="Wingdings" charset="2"/>
              <a:buChar char="ü"/>
            </a:pPr>
            <a:r>
              <a:rPr lang="en-US" sz="2400" dirty="0"/>
              <a:t>References</a:t>
            </a:r>
          </a:p>
          <a:p>
            <a:pPr>
              <a:buFont typeface="Wingdings" charset="2"/>
              <a:buChar char="ü"/>
            </a:pPr>
            <a:r>
              <a:rPr lang="en-US" sz="2400" dirty="0"/>
              <a:t>Technical Appendices</a:t>
            </a:r>
          </a:p>
        </p:txBody>
      </p:sp>
    </p:spTree>
    <p:extLst>
      <p:ext uri="{BB962C8B-B14F-4D97-AF65-F5344CB8AC3E}">
        <p14:creationId xmlns:p14="http://schemas.microsoft.com/office/powerpoint/2010/main" val="246377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60" y="1143000"/>
            <a:ext cx="7635240" cy="4953000"/>
          </a:xfrm>
        </p:spPr>
        <p:txBody>
          <a:bodyPr>
            <a:normAutofit fontScale="70000" lnSpcReduction="20000"/>
          </a:bodyPr>
          <a:lstStyle/>
          <a:p>
            <a:pPr marL="0" marR="0" lvl="0" indent="0">
              <a:lnSpc>
                <a:spcPct val="115000"/>
              </a:lnSpc>
              <a:spcBef>
                <a:spcPts val="0"/>
              </a:spcBef>
              <a:spcAft>
                <a:spcPts val="0"/>
              </a:spcAft>
              <a:buNone/>
            </a:pPr>
            <a:r>
              <a:rPr lang="en-US" sz="5200" dirty="0">
                <a:ea typeface="Calibri"/>
                <a:cs typeface="Times New Roman"/>
              </a:rPr>
              <a:t>Next steps:</a:t>
            </a:r>
          </a:p>
          <a:p>
            <a:pPr marL="342900" marR="0" lvl="0" indent="-342900">
              <a:lnSpc>
                <a:spcPct val="115000"/>
              </a:lnSpc>
              <a:spcBef>
                <a:spcPts val="0"/>
              </a:spcBef>
              <a:spcAft>
                <a:spcPts val="0"/>
              </a:spcAft>
              <a:buFont typeface="Symbol"/>
              <a:buChar char=""/>
            </a:pPr>
            <a:endParaRPr lang="en-US" dirty="0">
              <a:ea typeface="Calibri"/>
              <a:cs typeface="Times New Roman"/>
            </a:endParaRPr>
          </a:p>
          <a:p>
            <a:pPr marL="342900" marR="0" lvl="0" indent="-342900">
              <a:lnSpc>
                <a:spcPct val="115000"/>
              </a:lnSpc>
              <a:spcBef>
                <a:spcPts val="0"/>
              </a:spcBef>
              <a:spcAft>
                <a:spcPts val="0"/>
              </a:spcAft>
              <a:buFont typeface="Symbol"/>
              <a:buChar char=""/>
            </a:pPr>
            <a:endParaRPr lang="en-US" dirty="0">
              <a:ea typeface="Calibri"/>
              <a:cs typeface="Times New Roman"/>
            </a:endParaRPr>
          </a:p>
          <a:p>
            <a:pPr marL="342900" marR="0" lvl="0" indent="-342900">
              <a:lnSpc>
                <a:spcPct val="150000"/>
              </a:lnSpc>
              <a:spcBef>
                <a:spcPts val="0"/>
              </a:spcBef>
              <a:spcAft>
                <a:spcPts val="0"/>
              </a:spcAft>
              <a:buFont typeface="Symbol"/>
              <a:buChar char=""/>
            </a:pPr>
            <a:r>
              <a:rPr lang="en-US" dirty="0">
                <a:ea typeface="Calibri"/>
                <a:cs typeface="Times New Roman"/>
              </a:rPr>
              <a:t>Presentation at </a:t>
            </a:r>
            <a:r>
              <a:rPr lang="en-US" u="sng" dirty="0">
                <a:ea typeface="Calibri"/>
                <a:cs typeface="Times New Roman"/>
              </a:rPr>
              <a:t>AIA National Convention</a:t>
            </a:r>
            <a:r>
              <a:rPr lang="en-US" dirty="0">
                <a:ea typeface="Calibri"/>
                <a:cs typeface="Times New Roman"/>
              </a:rPr>
              <a:t>. </a:t>
            </a:r>
            <a:endParaRPr lang="en-US" sz="3200" dirty="0">
              <a:ea typeface="Calibri"/>
              <a:cs typeface="Times New Roman"/>
            </a:endParaRPr>
          </a:p>
          <a:p>
            <a:pPr marL="342900" marR="0" lvl="0" indent="-342900">
              <a:lnSpc>
                <a:spcPct val="150000"/>
              </a:lnSpc>
              <a:spcBef>
                <a:spcPts val="0"/>
              </a:spcBef>
              <a:spcAft>
                <a:spcPts val="0"/>
              </a:spcAft>
              <a:buFont typeface="Symbol"/>
              <a:buChar char=""/>
            </a:pPr>
            <a:r>
              <a:rPr lang="en-US" dirty="0">
                <a:ea typeface="Calibri"/>
                <a:cs typeface="Times New Roman"/>
              </a:rPr>
              <a:t>Approach national standards writing organizations about developing a </a:t>
            </a:r>
            <a:r>
              <a:rPr lang="en-US" u="sng" dirty="0">
                <a:ea typeface="Calibri"/>
                <a:cs typeface="Times New Roman"/>
              </a:rPr>
              <a:t>low-vision standard</a:t>
            </a:r>
            <a:r>
              <a:rPr lang="en-US" dirty="0">
                <a:ea typeface="Calibri"/>
                <a:cs typeface="Times New Roman"/>
              </a:rPr>
              <a:t>.</a:t>
            </a:r>
            <a:endParaRPr lang="en-US" sz="3200" dirty="0">
              <a:ea typeface="Calibri"/>
              <a:cs typeface="Times New Roman"/>
            </a:endParaRPr>
          </a:p>
          <a:p>
            <a:pPr marL="342900" marR="0" lvl="0" indent="-342900">
              <a:lnSpc>
                <a:spcPct val="150000"/>
              </a:lnSpc>
              <a:spcBef>
                <a:spcPts val="0"/>
              </a:spcBef>
              <a:spcAft>
                <a:spcPts val="0"/>
              </a:spcAft>
              <a:buFont typeface="Symbol"/>
              <a:buChar char=""/>
            </a:pPr>
            <a:r>
              <a:rPr lang="en-US" dirty="0">
                <a:ea typeface="Calibri"/>
                <a:cs typeface="Times New Roman"/>
              </a:rPr>
              <a:t>Seek placement for the LVDC committee on the </a:t>
            </a:r>
            <a:r>
              <a:rPr lang="en-US" u="sng" dirty="0">
                <a:ea typeface="Calibri"/>
                <a:cs typeface="Times New Roman"/>
              </a:rPr>
              <a:t>A117.1 </a:t>
            </a:r>
            <a:r>
              <a:rPr lang="en-US" dirty="0">
                <a:ea typeface="Calibri"/>
                <a:cs typeface="Times New Roman"/>
              </a:rPr>
              <a:t>development committee.</a:t>
            </a:r>
            <a:endParaRPr lang="en-US" sz="3200" dirty="0">
              <a:ea typeface="Calibri"/>
              <a:cs typeface="Times New Roman"/>
            </a:endParaRPr>
          </a:p>
          <a:p>
            <a:pPr marL="342900" marR="0" lvl="0" indent="-342900">
              <a:lnSpc>
                <a:spcPct val="150000"/>
              </a:lnSpc>
              <a:spcBef>
                <a:spcPts val="0"/>
              </a:spcBef>
              <a:spcAft>
                <a:spcPts val="1000"/>
              </a:spcAft>
              <a:buFont typeface="Symbol"/>
              <a:buChar char=""/>
            </a:pPr>
            <a:r>
              <a:rPr lang="en-US" dirty="0">
                <a:ea typeface="Calibri"/>
                <a:cs typeface="Times New Roman"/>
              </a:rPr>
              <a:t>Seek funding and commitments to further develop the </a:t>
            </a:r>
            <a:r>
              <a:rPr lang="en-US" u="sng" dirty="0">
                <a:ea typeface="Calibri"/>
                <a:cs typeface="Times New Roman"/>
              </a:rPr>
              <a:t>design guideline with graphics</a:t>
            </a:r>
            <a:r>
              <a:rPr lang="en-US" dirty="0">
                <a:ea typeface="Calibri"/>
                <a:cs typeface="Times New Roman"/>
              </a:rPr>
              <a:t>.</a:t>
            </a:r>
            <a:endParaRPr lang="en-US" sz="3200" dirty="0">
              <a:ea typeface="Calibri"/>
              <a:cs typeface="Times New Roman"/>
            </a:endParaRPr>
          </a:p>
          <a:p>
            <a:endParaRPr lang="en-US" dirty="0"/>
          </a:p>
        </p:txBody>
      </p:sp>
      <p:pic>
        <p:nvPicPr>
          <p:cNvPr id="3" name="Picture 2" descr="C:\Users\sstubbs\Desktop\Picture3.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9800" y="1066800"/>
            <a:ext cx="2358219" cy="1447800"/>
          </a:xfrm>
          <a:prstGeom prst="rect">
            <a:avLst/>
          </a:prstGeom>
          <a:noFill/>
          <a:ln>
            <a:noFill/>
          </a:ln>
        </p:spPr>
      </p:pic>
    </p:spTree>
    <p:extLst>
      <p:ext uri="{BB962C8B-B14F-4D97-AF65-F5344CB8AC3E}">
        <p14:creationId xmlns:p14="http://schemas.microsoft.com/office/powerpoint/2010/main" val="3151626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etrospect">
  <a:themeElements>
    <a:clrScheme name="Custom 2">
      <a:dk1>
        <a:sysClr val="windowText" lastClr="000000"/>
      </a:dk1>
      <a:lt1>
        <a:sysClr val="window" lastClr="FFFFFF"/>
      </a:lt1>
      <a:dk2>
        <a:srgbClr val="242852"/>
      </a:dk2>
      <a:lt2>
        <a:srgbClr val="90A2CF"/>
      </a:lt2>
      <a:accent1>
        <a:srgbClr val="90A2CF"/>
      </a:accent1>
      <a:accent2>
        <a:srgbClr val="A0C4E3"/>
      </a:accent2>
      <a:accent3>
        <a:srgbClr val="297FD5"/>
      </a:accent3>
      <a:accent4>
        <a:srgbClr val="7F8FA9"/>
      </a:accent4>
      <a:accent5>
        <a:srgbClr val="5AA2AE"/>
      </a:accent5>
      <a:accent6>
        <a:srgbClr val="9D90A0"/>
      </a:accent6>
      <a:hlink>
        <a:srgbClr val="9454C3"/>
      </a:hlink>
      <a:folHlink>
        <a:srgbClr val="B1E3F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Mike's IMAC:Applications:Microsoft Office 2004:Templates:Presentations:Designs:Blue Horizon</Template>
  <TotalTime>15415</TotalTime>
  <Words>1096</Words>
  <Application>Microsoft Office PowerPoint</Application>
  <PresentationFormat>On-screen Show (4:3)</PresentationFormat>
  <Paragraphs>206</Paragraphs>
  <Slides>41</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ＭＳ Ｐゴシック</vt:lpstr>
      <vt:lpstr>Arial</vt:lpstr>
      <vt:lpstr>Arial Narrow</vt:lpstr>
      <vt:lpstr>Calibri</vt:lpstr>
      <vt:lpstr>Calibri Light</vt:lpstr>
      <vt:lpstr>HelveticaNeue MediumExt</vt:lpstr>
      <vt:lpstr>Symbol</vt:lpstr>
      <vt:lpstr>Times New Roman</vt:lpstr>
      <vt:lpstr>Wingdings</vt:lpstr>
      <vt:lpstr>Office Theme</vt:lpstr>
      <vt:lpstr>Custom Design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Exterior Walking Surface: Avoid confusing patterns</vt:lpstr>
      <vt:lpstr>The intensity of sunlight reflects off walking surfaces with light values </vt:lpstr>
      <vt:lpstr>Clearly define walkway obstructions</vt:lpstr>
      <vt:lpstr>Define changes of levels</vt:lpstr>
      <vt:lpstr>Define curbs, ramps &amp; steps</vt:lpstr>
      <vt:lpstr>Avoid Reflective &amp; Transparent  Vertical Surfaces</vt:lpstr>
      <vt:lpstr>PowerPoint Presentation</vt:lpstr>
      <vt:lpstr>Space Planning: Be Consistent!</vt:lpstr>
      <vt:lpstr>Increase contrast</vt:lpstr>
      <vt:lpstr>PowerPoint Presentation</vt:lpstr>
      <vt:lpstr>Floor Patterns and Finishes </vt:lpstr>
      <vt:lpstr>Reflected Glare on a Polished Surface</vt:lpstr>
      <vt:lpstr>Inadequate Emergency Egress Lighting:   National Fire Protection Agency</vt:lpstr>
      <vt:lpstr>ASHRAE/IES 90.1 - 2013</vt:lpstr>
      <vt:lpstr>PowerPoint Presentation</vt:lpstr>
      <vt:lpstr>Key Learning, Process Improvements and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SAPPI FINE PAPER NORTH AMERICA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Certification</dc:subject>
  <dc:creator>Ron Lovaglio</dc:creator>
  <cp:lastModifiedBy>Rosse, Isabella</cp:lastModifiedBy>
  <cp:revision>537</cp:revision>
  <dcterms:created xsi:type="dcterms:W3CDTF">2006-09-18T14:16:04Z</dcterms:created>
  <dcterms:modified xsi:type="dcterms:W3CDTF">2017-03-06T15:59:54Z</dcterms:modified>
</cp:coreProperties>
</file>