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4"/>
  </p:notesMasterIdLst>
  <p:sldIdLst>
    <p:sldId id="353" r:id="rId4"/>
    <p:sldId id="354" r:id="rId5"/>
    <p:sldId id="355" r:id="rId6"/>
    <p:sldId id="356" r:id="rId7"/>
    <p:sldId id="357" r:id="rId8"/>
    <p:sldId id="358" r:id="rId9"/>
    <p:sldId id="264" r:id="rId10"/>
    <p:sldId id="275" r:id="rId11"/>
    <p:sldId id="322" r:id="rId12"/>
    <p:sldId id="274" r:id="rId13"/>
    <p:sldId id="283" r:id="rId14"/>
    <p:sldId id="284" r:id="rId15"/>
    <p:sldId id="332" r:id="rId16"/>
    <p:sldId id="285" r:id="rId17"/>
    <p:sldId id="386" r:id="rId18"/>
    <p:sldId id="290" r:id="rId19"/>
    <p:sldId id="291" r:id="rId20"/>
    <p:sldId id="292" r:id="rId21"/>
    <p:sldId id="293" r:id="rId22"/>
    <p:sldId id="294" r:id="rId23"/>
    <p:sldId id="295" r:id="rId24"/>
    <p:sldId id="296" r:id="rId25"/>
    <p:sldId id="333" r:id="rId26"/>
    <p:sldId id="334" r:id="rId27"/>
    <p:sldId id="325" r:id="rId28"/>
    <p:sldId id="326" r:id="rId29"/>
    <p:sldId id="297" r:id="rId30"/>
    <p:sldId id="298" r:id="rId31"/>
    <p:sldId id="299" r:id="rId32"/>
    <p:sldId id="371" r:id="rId33"/>
    <p:sldId id="301" r:id="rId34"/>
    <p:sldId id="302" r:id="rId35"/>
    <p:sldId id="305" r:id="rId36"/>
    <p:sldId id="306" r:id="rId37"/>
    <p:sldId id="304" r:id="rId38"/>
    <p:sldId id="303" r:id="rId39"/>
    <p:sldId id="309" r:id="rId40"/>
    <p:sldId id="367" r:id="rId41"/>
    <p:sldId id="374" r:id="rId42"/>
    <p:sldId id="381" r:id="rId43"/>
    <p:sldId id="382" r:id="rId44"/>
    <p:sldId id="380" r:id="rId45"/>
    <p:sldId id="364" r:id="rId46"/>
    <p:sldId id="377" r:id="rId47"/>
    <p:sldId id="368" r:id="rId48"/>
    <p:sldId id="378" r:id="rId49"/>
    <p:sldId id="372" r:id="rId50"/>
    <p:sldId id="307" r:id="rId51"/>
    <p:sldId id="313" r:id="rId52"/>
    <p:sldId id="314" r:id="rId53"/>
    <p:sldId id="315" r:id="rId54"/>
    <p:sldId id="316" r:id="rId55"/>
    <p:sldId id="317" r:id="rId56"/>
    <p:sldId id="351" r:id="rId57"/>
    <p:sldId id="323" r:id="rId58"/>
    <p:sldId id="288" r:id="rId59"/>
    <p:sldId id="289" r:id="rId60"/>
    <p:sldId id="324" r:id="rId61"/>
    <p:sldId id="327" r:id="rId62"/>
    <p:sldId id="328" r:id="rId63"/>
    <p:sldId id="329" r:id="rId64"/>
    <p:sldId id="330" r:id="rId65"/>
    <p:sldId id="339" r:id="rId66"/>
    <p:sldId id="341" r:id="rId67"/>
    <p:sldId id="384" r:id="rId68"/>
    <p:sldId id="342" r:id="rId69"/>
    <p:sldId id="343" r:id="rId70"/>
    <p:sldId id="282" r:id="rId71"/>
    <p:sldId id="344" r:id="rId72"/>
    <p:sldId id="345" r:id="rId73"/>
    <p:sldId id="346" r:id="rId74"/>
    <p:sldId id="319" r:id="rId75"/>
    <p:sldId id="347" r:id="rId76"/>
    <p:sldId id="348" r:id="rId77"/>
    <p:sldId id="385" r:id="rId78"/>
    <p:sldId id="350" r:id="rId79"/>
    <p:sldId id="362" r:id="rId80"/>
    <p:sldId id="360" r:id="rId81"/>
    <p:sldId id="361" r:id="rId82"/>
    <p:sldId id="352" r:id="rId8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0A0535C9-8910-4C6C-BCE5-5719D098C300}">
          <p14:sldIdLst>
            <p14:sldId id="353"/>
            <p14:sldId id="354"/>
            <p14:sldId id="355"/>
            <p14:sldId id="356"/>
            <p14:sldId id="357"/>
            <p14:sldId id="358"/>
            <p14:sldId id="264"/>
          </p14:sldIdLst>
        </p14:section>
        <p14:section name="Main presentation slides" id="{F83C0E37-F1E5-49BB-8199-7E7ABB7B7E72}">
          <p14:sldIdLst>
            <p14:sldId id="275"/>
            <p14:sldId id="322"/>
            <p14:sldId id="274"/>
            <p14:sldId id="283"/>
            <p14:sldId id="284"/>
            <p14:sldId id="332"/>
            <p14:sldId id="285"/>
            <p14:sldId id="386"/>
            <p14:sldId id="290"/>
            <p14:sldId id="291"/>
            <p14:sldId id="292"/>
            <p14:sldId id="293"/>
            <p14:sldId id="294"/>
            <p14:sldId id="295"/>
            <p14:sldId id="296"/>
            <p14:sldId id="333"/>
            <p14:sldId id="334"/>
            <p14:sldId id="325"/>
            <p14:sldId id="326"/>
            <p14:sldId id="297"/>
            <p14:sldId id="298"/>
            <p14:sldId id="299"/>
            <p14:sldId id="371"/>
            <p14:sldId id="301"/>
            <p14:sldId id="302"/>
            <p14:sldId id="305"/>
            <p14:sldId id="306"/>
            <p14:sldId id="304"/>
            <p14:sldId id="303"/>
            <p14:sldId id="309"/>
            <p14:sldId id="367"/>
            <p14:sldId id="374"/>
            <p14:sldId id="381"/>
            <p14:sldId id="382"/>
            <p14:sldId id="380"/>
            <p14:sldId id="364"/>
            <p14:sldId id="377"/>
            <p14:sldId id="368"/>
            <p14:sldId id="378"/>
            <p14:sldId id="372"/>
            <p14:sldId id="307"/>
            <p14:sldId id="313"/>
            <p14:sldId id="314"/>
            <p14:sldId id="315"/>
            <p14:sldId id="316"/>
            <p14:sldId id="317"/>
            <p14:sldId id="351"/>
            <p14:sldId id="323"/>
            <p14:sldId id="288"/>
            <p14:sldId id="289"/>
            <p14:sldId id="324"/>
            <p14:sldId id="327"/>
            <p14:sldId id="328"/>
            <p14:sldId id="329"/>
            <p14:sldId id="330"/>
            <p14:sldId id="339"/>
            <p14:sldId id="341"/>
            <p14:sldId id="384"/>
            <p14:sldId id="342"/>
            <p14:sldId id="343"/>
            <p14:sldId id="282"/>
            <p14:sldId id="344"/>
            <p14:sldId id="345"/>
            <p14:sldId id="346"/>
            <p14:sldId id="319"/>
            <p14:sldId id="347"/>
            <p14:sldId id="348"/>
            <p14:sldId id="385"/>
          </p14:sldIdLst>
        </p14:section>
        <p14:section name="Conclusion slides" id="{9811D0FB-F834-4BEB-BD92-CB5A0E75D304}">
          <p14:sldIdLst>
            <p14:sldId id="350"/>
            <p14:sldId id="362"/>
            <p14:sldId id="360"/>
            <p14:sldId id="361"/>
            <p14:sldId id="35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8262" autoAdjust="0"/>
  </p:normalViewPr>
  <p:slideViewPr>
    <p:cSldViewPr snapToGrid="0">
      <p:cViewPr varScale="1">
        <p:scale>
          <a:sx n="117" d="100"/>
          <a:sy n="117" d="100"/>
        </p:scale>
        <p:origin x="180" y="108"/>
      </p:cViewPr>
      <p:guideLst/>
    </p:cSldViewPr>
  </p:slideViewPr>
  <p:notesTextViewPr>
    <p:cViewPr>
      <p:scale>
        <a:sx n="100" d="100"/>
        <a:sy n="100" d="100"/>
      </p:scale>
      <p:origin x="0" y="0"/>
    </p:cViewPr>
  </p:notesTextViewPr>
  <p:notesViewPr>
    <p:cSldViewPr snapToGrid="0" showGuides="1">
      <p:cViewPr varScale="1">
        <p:scale>
          <a:sx n="91" d="100"/>
          <a:sy n="91" d="100"/>
        </p:scale>
        <p:origin x="3624"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298" tIns="46149" rIns="92298" bIns="46149" rtlCol="0"/>
          <a:lstStyle>
            <a:lvl1pPr algn="l">
              <a:defRPr sz="1200"/>
            </a:lvl1pPr>
          </a:lstStyle>
          <a:p>
            <a:endParaRPr lang="en-US" dirty="0"/>
          </a:p>
        </p:txBody>
      </p:sp>
      <p:sp>
        <p:nvSpPr>
          <p:cNvPr id="3" name="Date Placeholder 2"/>
          <p:cNvSpPr>
            <a:spLocks noGrp="1"/>
          </p:cNvSpPr>
          <p:nvPr>
            <p:ph type="dt" idx="1"/>
          </p:nvPr>
        </p:nvSpPr>
        <p:spPr>
          <a:xfrm>
            <a:off x="3884613" y="1"/>
            <a:ext cx="2971800" cy="466434"/>
          </a:xfrm>
          <a:prstGeom prst="rect">
            <a:avLst/>
          </a:prstGeom>
        </p:spPr>
        <p:txBody>
          <a:bodyPr vert="horz" lIns="92298" tIns="46149" rIns="92298" bIns="46149" rtlCol="0"/>
          <a:lstStyle>
            <a:lvl1pPr algn="r">
              <a:defRPr sz="1200"/>
            </a:lvl1pPr>
          </a:lstStyle>
          <a:p>
            <a:fld id="{83112480-AD02-4C36-A99A-2E4422A71E9E}" type="datetimeFigureOut">
              <a:rPr lang="en-US" smtClean="0"/>
              <a:t>5/9/2017</a:t>
            </a:fld>
            <a:endParaRPr lang="en-US" dirty="0"/>
          </a:p>
        </p:txBody>
      </p:sp>
      <p:sp>
        <p:nvSpPr>
          <p:cNvPr id="4" name="Slide Image Placeholder 3"/>
          <p:cNvSpPr>
            <a:spLocks noGrp="1" noRot="1" noChangeAspect="1"/>
          </p:cNvSpPr>
          <p:nvPr>
            <p:ph type="sldImg" idx="2"/>
          </p:nvPr>
        </p:nvSpPr>
        <p:spPr>
          <a:xfrm>
            <a:off x="641350" y="1162050"/>
            <a:ext cx="5576888" cy="3136900"/>
          </a:xfrm>
          <a:prstGeom prst="rect">
            <a:avLst/>
          </a:prstGeom>
          <a:noFill/>
          <a:ln w="12700">
            <a:solidFill>
              <a:prstClr val="black"/>
            </a:solidFill>
          </a:ln>
        </p:spPr>
        <p:txBody>
          <a:bodyPr vert="horz" lIns="92298" tIns="46149" rIns="92298" bIns="46149"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298" tIns="46149" rIns="92298" bIns="461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2298" tIns="46149" rIns="92298" bIns="461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2298" tIns="46149" rIns="92298" bIns="46149" rtlCol="0" anchor="b"/>
          <a:lstStyle>
            <a:lvl1pPr algn="r">
              <a:defRPr sz="1200"/>
            </a:lvl1pPr>
          </a:lstStyle>
          <a:p>
            <a:fld id="{43523C6B-AC82-4465-AE3A-01CFC2107AE7}" type="slidenum">
              <a:rPr lang="en-US" smtClean="0"/>
              <a:t>‹#›</a:t>
            </a:fld>
            <a:endParaRPr lang="en-US" dirty="0"/>
          </a:p>
        </p:txBody>
      </p:sp>
    </p:spTree>
    <p:extLst>
      <p:ext uri="{BB962C8B-B14F-4D97-AF65-F5344CB8AC3E}">
        <p14:creationId xmlns:p14="http://schemas.microsoft.com/office/powerpoint/2010/main" val="4004379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a:t>
            </a:fld>
            <a:endParaRPr lang="en-US" dirty="0"/>
          </a:p>
        </p:txBody>
      </p:sp>
    </p:spTree>
    <p:extLst>
      <p:ext uri="{BB962C8B-B14F-4D97-AF65-F5344CB8AC3E}">
        <p14:creationId xmlns:p14="http://schemas.microsoft.com/office/powerpoint/2010/main" val="244316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10</a:t>
            </a:fld>
            <a:endParaRPr lang="en-US" dirty="0"/>
          </a:p>
        </p:txBody>
      </p:sp>
    </p:spTree>
    <p:extLst>
      <p:ext uri="{BB962C8B-B14F-4D97-AF65-F5344CB8AC3E}">
        <p14:creationId xmlns:p14="http://schemas.microsoft.com/office/powerpoint/2010/main" val="377837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11</a:t>
            </a:fld>
            <a:endParaRPr lang="en-US" dirty="0"/>
          </a:p>
        </p:txBody>
      </p:sp>
    </p:spTree>
    <p:extLst>
      <p:ext uri="{BB962C8B-B14F-4D97-AF65-F5344CB8AC3E}">
        <p14:creationId xmlns:p14="http://schemas.microsoft.com/office/powerpoint/2010/main" val="59430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12</a:t>
            </a:fld>
            <a:endParaRPr lang="en-US" dirty="0"/>
          </a:p>
        </p:txBody>
      </p:sp>
    </p:spTree>
    <p:extLst>
      <p:ext uri="{BB962C8B-B14F-4D97-AF65-F5344CB8AC3E}">
        <p14:creationId xmlns:p14="http://schemas.microsoft.com/office/powerpoint/2010/main" val="2876127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13</a:t>
            </a:fld>
            <a:endParaRPr lang="en-US" dirty="0"/>
          </a:p>
        </p:txBody>
      </p:sp>
    </p:spTree>
    <p:extLst>
      <p:ext uri="{BB962C8B-B14F-4D97-AF65-F5344CB8AC3E}">
        <p14:creationId xmlns:p14="http://schemas.microsoft.com/office/powerpoint/2010/main" val="244873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14</a:t>
            </a:fld>
            <a:endParaRPr lang="en-US" dirty="0"/>
          </a:p>
        </p:txBody>
      </p:sp>
    </p:spTree>
    <p:extLst>
      <p:ext uri="{BB962C8B-B14F-4D97-AF65-F5344CB8AC3E}">
        <p14:creationId xmlns:p14="http://schemas.microsoft.com/office/powerpoint/2010/main" val="4034595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15</a:t>
            </a:fld>
            <a:endParaRPr lang="en-US" dirty="0"/>
          </a:p>
        </p:txBody>
      </p:sp>
    </p:spTree>
    <p:extLst>
      <p:ext uri="{BB962C8B-B14F-4D97-AF65-F5344CB8AC3E}">
        <p14:creationId xmlns:p14="http://schemas.microsoft.com/office/powerpoint/2010/main" val="2991296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16</a:t>
            </a:fld>
            <a:endParaRPr lang="en-US" dirty="0"/>
          </a:p>
        </p:txBody>
      </p:sp>
    </p:spTree>
    <p:extLst>
      <p:ext uri="{BB962C8B-B14F-4D97-AF65-F5344CB8AC3E}">
        <p14:creationId xmlns:p14="http://schemas.microsoft.com/office/powerpoint/2010/main" val="236923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17</a:t>
            </a:fld>
            <a:endParaRPr lang="en-US" dirty="0"/>
          </a:p>
        </p:txBody>
      </p:sp>
    </p:spTree>
    <p:extLst>
      <p:ext uri="{BB962C8B-B14F-4D97-AF65-F5344CB8AC3E}">
        <p14:creationId xmlns:p14="http://schemas.microsoft.com/office/powerpoint/2010/main" val="2139837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18</a:t>
            </a:fld>
            <a:endParaRPr lang="en-US" dirty="0"/>
          </a:p>
        </p:txBody>
      </p:sp>
    </p:spTree>
    <p:extLst>
      <p:ext uri="{BB962C8B-B14F-4D97-AF65-F5344CB8AC3E}">
        <p14:creationId xmlns:p14="http://schemas.microsoft.com/office/powerpoint/2010/main" val="45034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19</a:t>
            </a:fld>
            <a:endParaRPr lang="en-US" dirty="0"/>
          </a:p>
        </p:txBody>
      </p:sp>
    </p:spTree>
    <p:extLst>
      <p:ext uri="{BB962C8B-B14F-4D97-AF65-F5344CB8AC3E}">
        <p14:creationId xmlns:p14="http://schemas.microsoft.com/office/powerpoint/2010/main" val="169999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a:t>
            </a:fld>
            <a:endParaRPr lang="en-US" dirty="0"/>
          </a:p>
        </p:txBody>
      </p:sp>
    </p:spTree>
    <p:extLst>
      <p:ext uri="{BB962C8B-B14F-4D97-AF65-F5344CB8AC3E}">
        <p14:creationId xmlns:p14="http://schemas.microsoft.com/office/powerpoint/2010/main" val="64211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20</a:t>
            </a:fld>
            <a:endParaRPr lang="en-US" dirty="0"/>
          </a:p>
        </p:txBody>
      </p:sp>
    </p:spTree>
    <p:extLst>
      <p:ext uri="{BB962C8B-B14F-4D97-AF65-F5344CB8AC3E}">
        <p14:creationId xmlns:p14="http://schemas.microsoft.com/office/powerpoint/2010/main" val="320153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21</a:t>
            </a:fld>
            <a:endParaRPr lang="en-US" dirty="0"/>
          </a:p>
        </p:txBody>
      </p:sp>
    </p:spTree>
    <p:extLst>
      <p:ext uri="{BB962C8B-B14F-4D97-AF65-F5344CB8AC3E}">
        <p14:creationId xmlns:p14="http://schemas.microsoft.com/office/powerpoint/2010/main" val="82797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22</a:t>
            </a:fld>
            <a:endParaRPr lang="en-US" dirty="0"/>
          </a:p>
        </p:txBody>
      </p:sp>
    </p:spTree>
    <p:extLst>
      <p:ext uri="{BB962C8B-B14F-4D97-AF65-F5344CB8AC3E}">
        <p14:creationId xmlns:p14="http://schemas.microsoft.com/office/powerpoint/2010/main" val="3867731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23</a:t>
            </a:fld>
            <a:endParaRPr lang="en-US" dirty="0"/>
          </a:p>
        </p:txBody>
      </p:sp>
    </p:spTree>
    <p:extLst>
      <p:ext uri="{BB962C8B-B14F-4D97-AF65-F5344CB8AC3E}">
        <p14:creationId xmlns:p14="http://schemas.microsoft.com/office/powerpoint/2010/main" val="235425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24</a:t>
            </a:fld>
            <a:endParaRPr lang="en-US" dirty="0"/>
          </a:p>
        </p:txBody>
      </p:sp>
    </p:spTree>
    <p:extLst>
      <p:ext uri="{BB962C8B-B14F-4D97-AF65-F5344CB8AC3E}">
        <p14:creationId xmlns:p14="http://schemas.microsoft.com/office/powerpoint/2010/main" val="313760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25</a:t>
            </a:fld>
            <a:endParaRPr lang="en-US" dirty="0"/>
          </a:p>
        </p:txBody>
      </p:sp>
    </p:spTree>
    <p:extLst>
      <p:ext uri="{BB962C8B-B14F-4D97-AF65-F5344CB8AC3E}">
        <p14:creationId xmlns:p14="http://schemas.microsoft.com/office/powerpoint/2010/main" val="2165933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26</a:t>
            </a:fld>
            <a:endParaRPr lang="en-US" dirty="0"/>
          </a:p>
        </p:txBody>
      </p:sp>
    </p:spTree>
    <p:extLst>
      <p:ext uri="{BB962C8B-B14F-4D97-AF65-F5344CB8AC3E}">
        <p14:creationId xmlns:p14="http://schemas.microsoft.com/office/powerpoint/2010/main" val="2228891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27</a:t>
            </a:fld>
            <a:endParaRPr lang="en-US" dirty="0"/>
          </a:p>
        </p:txBody>
      </p:sp>
    </p:spTree>
    <p:extLst>
      <p:ext uri="{BB962C8B-B14F-4D97-AF65-F5344CB8AC3E}">
        <p14:creationId xmlns:p14="http://schemas.microsoft.com/office/powerpoint/2010/main" val="3677193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28</a:t>
            </a:fld>
            <a:endParaRPr lang="en-US" dirty="0"/>
          </a:p>
        </p:txBody>
      </p:sp>
    </p:spTree>
    <p:extLst>
      <p:ext uri="{BB962C8B-B14F-4D97-AF65-F5344CB8AC3E}">
        <p14:creationId xmlns:p14="http://schemas.microsoft.com/office/powerpoint/2010/main" val="2335758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29</a:t>
            </a:fld>
            <a:endParaRPr lang="en-US" dirty="0"/>
          </a:p>
        </p:txBody>
      </p:sp>
    </p:spTree>
    <p:extLst>
      <p:ext uri="{BB962C8B-B14F-4D97-AF65-F5344CB8AC3E}">
        <p14:creationId xmlns:p14="http://schemas.microsoft.com/office/powerpoint/2010/main" val="71239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3</a:t>
            </a:fld>
            <a:endParaRPr lang="en-US" dirty="0"/>
          </a:p>
        </p:txBody>
      </p:sp>
    </p:spTree>
    <p:extLst>
      <p:ext uri="{BB962C8B-B14F-4D97-AF65-F5344CB8AC3E}">
        <p14:creationId xmlns:p14="http://schemas.microsoft.com/office/powerpoint/2010/main" val="71165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30</a:t>
            </a:fld>
            <a:endParaRPr lang="en-US" dirty="0"/>
          </a:p>
        </p:txBody>
      </p:sp>
    </p:spTree>
    <p:extLst>
      <p:ext uri="{BB962C8B-B14F-4D97-AF65-F5344CB8AC3E}">
        <p14:creationId xmlns:p14="http://schemas.microsoft.com/office/powerpoint/2010/main" val="16036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31</a:t>
            </a:fld>
            <a:endParaRPr lang="en-US" dirty="0"/>
          </a:p>
        </p:txBody>
      </p:sp>
    </p:spTree>
    <p:extLst>
      <p:ext uri="{BB962C8B-B14F-4D97-AF65-F5344CB8AC3E}">
        <p14:creationId xmlns:p14="http://schemas.microsoft.com/office/powerpoint/2010/main" val="2192756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32</a:t>
            </a:fld>
            <a:endParaRPr lang="en-US" dirty="0"/>
          </a:p>
        </p:txBody>
      </p:sp>
    </p:spTree>
    <p:extLst>
      <p:ext uri="{BB962C8B-B14F-4D97-AF65-F5344CB8AC3E}">
        <p14:creationId xmlns:p14="http://schemas.microsoft.com/office/powerpoint/2010/main" val="268931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33</a:t>
            </a:fld>
            <a:endParaRPr lang="en-US" dirty="0"/>
          </a:p>
        </p:txBody>
      </p:sp>
    </p:spTree>
    <p:extLst>
      <p:ext uri="{BB962C8B-B14F-4D97-AF65-F5344CB8AC3E}">
        <p14:creationId xmlns:p14="http://schemas.microsoft.com/office/powerpoint/2010/main" val="3967232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34</a:t>
            </a:fld>
            <a:endParaRPr lang="en-US" dirty="0"/>
          </a:p>
        </p:txBody>
      </p:sp>
    </p:spTree>
    <p:extLst>
      <p:ext uri="{BB962C8B-B14F-4D97-AF65-F5344CB8AC3E}">
        <p14:creationId xmlns:p14="http://schemas.microsoft.com/office/powerpoint/2010/main" val="816529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35</a:t>
            </a:fld>
            <a:endParaRPr lang="en-US" dirty="0"/>
          </a:p>
        </p:txBody>
      </p:sp>
    </p:spTree>
    <p:extLst>
      <p:ext uri="{BB962C8B-B14F-4D97-AF65-F5344CB8AC3E}">
        <p14:creationId xmlns:p14="http://schemas.microsoft.com/office/powerpoint/2010/main" val="2792237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36</a:t>
            </a:fld>
            <a:endParaRPr lang="en-US" dirty="0"/>
          </a:p>
        </p:txBody>
      </p:sp>
    </p:spTree>
    <p:extLst>
      <p:ext uri="{BB962C8B-B14F-4D97-AF65-F5344CB8AC3E}">
        <p14:creationId xmlns:p14="http://schemas.microsoft.com/office/powerpoint/2010/main" val="317848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37</a:t>
            </a:fld>
            <a:endParaRPr lang="en-US" dirty="0"/>
          </a:p>
        </p:txBody>
      </p:sp>
    </p:spTree>
    <p:extLst>
      <p:ext uri="{BB962C8B-B14F-4D97-AF65-F5344CB8AC3E}">
        <p14:creationId xmlns:p14="http://schemas.microsoft.com/office/powerpoint/2010/main" val="384766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38</a:t>
            </a:fld>
            <a:endParaRPr lang="en-US" dirty="0"/>
          </a:p>
        </p:txBody>
      </p:sp>
    </p:spTree>
    <p:extLst>
      <p:ext uri="{BB962C8B-B14F-4D97-AF65-F5344CB8AC3E}">
        <p14:creationId xmlns:p14="http://schemas.microsoft.com/office/powerpoint/2010/main" val="3952630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39</a:t>
            </a:fld>
            <a:endParaRPr lang="en-US" dirty="0"/>
          </a:p>
        </p:txBody>
      </p:sp>
    </p:spTree>
    <p:extLst>
      <p:ext uri="{BB962C8B-B14F-4D97-AF65-F5344CB8AC3E}">
        <p14:creationId xmlns:p14="http://schemas.microsoft.com/office/powerpoint/2010/main" val="3708472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a:t>
            </a:fld>
            <a:endParaRPr lang="en-US" dirty="0"/>
          </a:p>
        </p:txBody>
      </p:sp>
    </p:spTree>
    <p:extLst>
      <p:ext uri="{BB962C8B-B14F-4D97-AF65-F5344CB8AC3E}">
        <p14:creationId xmlns:p14="http://schemas.microsoft.com/office/powerpoint/2010/main" val="3448241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40</a:t>
            </a:fld>
            <a:endParaRPr lang="en-US" dirty="0"/>
          </a:p>
        </p:txBody>
      </p:sp>
    </p:spTree>
    <p:extLst>
      <p:ext uri="{BB962C8B-B14F-4D97-AF65-F5344CB8AC3E}">
        <p14:creationId xmlns:p14="http://schemas.microsoft.com/office/powerpoint/2010/main" val="1717476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41</a:t>
            </a:fld>
            <a:endParaRPr lang="en-US" dirty="0"/>
          </a:p>
        </p:txBody>
      </p:sp>
    </p:spTree>
    <p:extLst>
      <p:ext uri="{BB962C8B-B14F-4D97-AF65-F5344CB8AC3E}">
        <p14:creationId xmlns:p14="http://schemas.microsoft.com/office/powerpoint/2010/main" val="560509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42</a:t>
            </a:fld>
            <a:endParaRPr lang="en-US" dirty="0"/>
          </a:p>
        </p:txBody>
      </p:sp>
    </p:spTree>
    <p:extLst>
      <p:ext uri="{BB962C8B-B14F-4D97-AF65-F5344CB8AC3E}">
        <p14:creationId xmlns:p14="http://schemas.microsoft.com/office/powerpoint/2010/main" val="3882848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43</a:t>
            </a:fld>
            <a:endParaRPr lang="en-US" dirty="0"/>
          </a:p>
        </p:txBody>
      </p:sp>
    </p:spTree>
    <p:extLst>
      <p:ext uri="{BB962C8B-B14F-4D97-AF65-F5344CB8AC3E}">
        <p14:creationId xmlns:p14="http://schemas.microsoft.com/office/powerpoint/2010/main" val="1375312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44</a:t>
            </a:fld>
            <a:endParaRPr lang="en-US" dirty="0"/>
          </a:p>
        </p:txBody>
      </p:sp>
    </p:spTree>
    <p:extLst>
      <p:ext uri="{BB962C8B-B14F-4D97-AF65-F5344CB8AC3E}">
        <p14:creationId xmlns:p14="http://schemas.microsoft.com/office/powerpoint/2010/main" val="2361478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45</a:t>
            </a:fld>
            <a:endParaRPr lang="en-US" dirty="0"/>
          </a:p>
        </p:txBody>
      </p:sp>
    </p:spTree>
    <p:extLst>
      <p:ext uri="{BB962C8B-B14F-4D97-AF65-F5344CB8AC3E}">
        <p14:creationId xmlns:p14="http://schemas.microsoft.com/office/powerpoint/2010/main" val="2288677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46</a:t>
            </a:fld>
            <a:endParaRPr lang="en-US" dirty="0"/>
          </a:p>
        </p:txBody>
      </p:sp>
    </p:spTree>
    <p:extLst>
      <p:ext uri="{BB962C8B-B14F-4D97-AF65-F5344CB8AC3E}">
        <p14:creationId xmlns:p14="http://schemas.microsoft.com/office/powerpoint/2010/main" val="344320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47</a:t>
            </a:fld>
            <a:endParaRPr lang="en-US" dirty="0"/>
          </a:p>
        </p:txBody>
      </p:sp>
    </p:spTree>
    <p:extLst>
      <p:ext uri="{BB962C8B-B14F-4D97-AF65-F5344CB8AC3E}">
        <p14:creationId xmlns:p14="http://schemas.microsoft.com/office/powerpoint/2010/main" val="3282231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48</a:t>
            </a:fld>
            <a:endParaRPr lang="en-US" dirty="0"/>
          </a:p>
        </p:txBody>
      </p:sp>
    </p:spTree>
    <p:extLst>
      <p:ext uri="{BB962C8B-B14F-4D97-AF65-F5344CB8AC3E}">
        <p14:creationId xmlns:p14="http://schemas.microsoft.com/office/powerpoint/2010/main" val="1521661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49</a:t>
            </a:fld>
            <a:endParaRPr lang="en-US" dirty="0"/>
          </a:p>
        </p:txBody>
      </p:sp>
    </p:spTree>
    <p:extLst>
      <p:ext uri="{BB962C8B-B14F-4D97-AF65-F5344CB8AC3E}">
        <p14:creationId xmlns:p14="http://schemas.microsoft.com/office/powerpoint/2010/main" val="186052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5</a:t>
            </a:fld>
            <a:endParaRPr lang="en-US" dirty="0"/>
          </a:p>
        </p:txBody>
      </p:sp>
    </p:spTree>
    <p:extLst>
      <p:ext uri="{BB962C8B-B14F-4D97-AF65-F5344CB8AC3E}">
        <p14:creationId xmlns:p14="http://schemas.microsoft.com/office/powerpoint/2010/main" val="3315501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50</a:t>
            </a:fld>
            <a:endParaRPr lang="en-US" dirty="0"/>
          </a:p>
        </p:txBody>
      </p:sp>
    </p:spTree>
    <p:extLst>
      <p:ext uri="{BB962C8B-B14F-4D97-AF65-F5344CB8AC3E}">
        <p14:creationId xmlns:p14="http://schemas.microsoft.com/office/powerpoint/2010/main" val="1073376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51</a:t>
            </a:fld>
            <a:endParaRPr lang="en-US" dirty="0"/>
          </a:p>
        </p:txBody>
      </p:sp>
    </p:spTree>
    <p:extLst>
      <p:ext uri="{BB962C8B-B14F-4D97-AF65-F5344CB8AC3E}">
        <p14:creationId xmlns:p14="http://schemas.microsoft.com/office/powerpoint/2010/main" val="1635634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52</a:t>
            </a:fld>
            <a:endParaRPr lang="en-US" dirty="0"/>
          </a:p>
        </p:txBody>
      </p:sp>
    </p:spTree>
    <p:extLst>
      <p:ext uri="{BB962C8B-B14F-4D97-AF65-F5344CB8AC3E}">
        <p14:creationId xmlns:p14="http://schemas.microsoft.com/office/powerpoint/2010/main" val="3002765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53</a:t>
            </a:fld>
            <a:endParaRPr lang="en-US" dirty="0"/>
          </a:p>
        </p:txBody>
      </p:sp>
    </p:spTree>
    <p:extLst>
      <p:ext uri="{BB962C8B-B14F-4D97-AF65-F5344CB8AC3E}">
        <p14:creationId xmlns:p14="http://schemas.microsoft.com/office/powerpoint/2010/main" val="19235734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54</a:t>
            </a:fld>
            <a:endParaRPr lang="en-US" dirty="0"/>
          </a:p>
        </p:txBody>
      </p:sp>
    </p:spTree>
    <p:extLst>
      <p:ext uri="{BB962C8B-B14F-4D97-AF65-F5344CB8AC3E}">
        <p14:creationId xmlns:p14="http://schemas.microsoft.com/office/powerpoint/2010/main" val="2061260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55</a:t>
            </a:fld>
            <a:endParaRPr lang="en-US" dirty="0"/>
          </a:p>
        </p:txBody>
      </p:sp>
    </p:spTree>
    <p:extLst>
      <p:ext uri="{BB962C8B-B14F-4D97-AF65-F5344CB8AC3E}">
        <p14:creationId xmlns:p14="http://schemas.microsoft.com/office/powerpoint/2010/main" val="1861872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56</a:t>
            </a:fld>
            <a:endParaRPr lang="en-US" dirty="0"/>
          </a:p>
        </p:txBody>
      </p:sp>
    </p:spTree>
    <p:extLst>
      <p:ext uri="{BB962C8B-B14F-4D97-AF65-F5344CB8AC3E}">
        <p14:creationId xmlns:p14="http://schemas.microsoft.com/office/powerpoint/2010/main" val="4040793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57</a:t>
            </a:fld>
            <a:endParaRPr lang="en-US" dirty="0"/>
          </a:p>
        </p:txBody>
      </p:sp>
    </p:spTree>
    <p:extLst>
      <p:ext uri="{BB962C8B-B14F-4D97-AF65-F5344CB8AC3E}">
        <p14:creationId xmlns:p14="http://schemas.microsoft.com/office/powerpoint/2010/main" val="20723322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58</a:t>
            </a:fld>
            <a:endParaRPr lang="en-US" dirty="0"/>
          </a:p>
        </p:txBody>
      </p:sp>
    </p:spTree>
    <p:extLst>
      <p:ext uri="{BB962C8B-B14F-4D97-AF65-F5344CB8AC3E}">
        <p14:creationId xmlns:p14="http://schemas.microsoft.com/office/powerpoint/2010/main" val="2089714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59</a:t>
            </a:fld>
            <a:endParaRPr lang="en-US" dirty="0"/>
          </a:p>
        </p:txBody>
      </p:sp>
    </p:spTree>
    <p:extLst>
      <p:ext uri="{BB962C8B-B14F-4D97-AF65-F5344CB8AC3E}">
        <p14:creationId xmlns:p14="http://schemas.microsoft.com/office/powerpoint/2010/main" val="239845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6</a:t>
            </a:fld>
            <a:endParaRPr lang="en-US" dirty="0"/>
          </a:p>
        </p:txBody>
      </p:sp>
    </p:spTree>
    <p:extLst>
      <p:ext uri="{BB962C8B-B14F-4D97-AF65-F5344CB8AC3E}">
        <p14:creationId xmlns:p14="http://schemas.microsoft.com/office/powerpoint/2010/main" val="13403877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60</a:t>
            </a:fld>
            <a:endParaRPr lang="en-US" dirty="0"/>
          </a:p>
        </p:txBody>
      </p:sp>
    </p:spTree>
    <p:extLst>
      <p:ext uri="{BB962C8B-B14F-4D97-AF65-F5344CB8AC3E}">
        <p14:creationId xmlns:p14="http://schemas.microsoft.com/office/powerpoint/2010/main" val="518134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61</a:t>
            </a:fld>
            <a:endParaRPr lang="en-US" dirty="0"/>
          </a:p>
        </p:txBody>
      </p:sp>
    </p:spTree>
    <p:extLst>
      <p:ext uri="{BB962C8B-B14F-4D97-AF65-F5344CB8AC3E}">
        <p14:creationId xmlns:p14="http://schemas.microsoft.com/office/powerpoint/2010/main" val="36973015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62</a:t>
            </a:fld>
            <a:endParaRPr lang="en-US" dirty="0"/>
          </a:p>
        </p:txBody>
      </p:sp>
    </p:spTree>
    <p:extLst>
      <p:ext uri="{BB962C8B-B14F-4D97-AF65-F5344CB8AC3E}">
        <p14:creationId xmlns:p14="http://schemas.microsoft.com/office/powerpoint/2010/main" val="2519297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63</a:t>
            </a:fld>
            <a:endParaRPr lang="en-US" dirty="0"/>
          </a:p>
        </p:txBody>
      </p:sp>
    </p:spTree>
    <p:extLst>
      <p:ext uri="{BB962C8B-B14F-4D97-AF65-F5344CB8AC3E}">
        <p14:creationId xmlns:p14="http://schemas.microsoft.com/office/powerpoint/2010/main" val="1654464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64</a:t>
            </a:fld>
            <a:endParaRPr lang="en-US" dirty="0"/>
          </a:p>
        </p:txBody>
      </p:sp>
    </p:spTree>
    <p:extLst>
      <p:ext uri="{BB962C8B-B14F-4D97-AF65-F5344CB8AC3E}">
        <p14:creationId xmlns:p14="http://schemas.microsoft.com/office/powerpoint/2010/main" val="714263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65</a:t>
            </a:fld>
            <a:endParaRPr lang="en-US" dirty="0"/>
          </a:p>
        </p:txBody>
      </p:sp>
    </p:spTree>
    <p:extLst>
      <p:ext uri="{BB962C8B-B14F-4D97-AF65-F5344CB8AC3E}">
        <p14:creationId xmlns:p14="http://schemas.microsoft.com/office/powerpoint/2010/main" val="1324344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66</a:t>
            </a:fld>
            <a:endParaRPr lang="en-US" dirty="0"/>
          </a:p>
        </p:txBody>
      </p:sp>
    </p:spTree>
    <p:extLst>
      <p:ext uri="{BB962C8B-B14F-4D97-AF65-F5344CB8AC3E}">
        <p14:creationId xmlns:p14="http://schemas.microsoft.com/office/powerpoint/2010/main" val="3432549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67</a:t>
            </a:fld>
            <a:endParaRPr lang="en-US" dirty="0"/>
          </a:p>
        </p:txBody>
      </p:sp>
    </p:spTree>
    <p:extLst>
      <p:ext uri="{BB962C8B-B14F-4D97-AF65-F5344CB8AC3E}">
        <p14:creationId xmlns:p14="http://schemas.microsoft.com/office/powerpoint/2010/main" val="1105839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68</a:t>
            </a:fld>
            <a:endParaRPr lang="en-US" dirty="0"/>
          </a:p>
        </p:txBody>
      </p:sp>
    </p:spTree>
    <p:extLst>
      <p:ext uri="{BB962C8B-B14F-4D97-AF65-F5344CB8AC3E}">
        <p14:creationId xmlns:p14="http://schemas.microsoft.com/office/powerpoint/2010/main" val="862560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69</a:t>
            </a:fld>
            <a:endParaRPr lang="en-US" dirty="0"/>
          </a:p>
        </p:txBody>
      </p:sp>
    </p:spTree>
    <p:extLst>
      <p:ext uri="{BB962C8B-B14F-4D97-AF65-F5344CB8AC3E}">
        <p14:creationId xmlns:p14="http://schemas.microsoft.com/office/powerpoint/2010/main" val="2891907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3989454"/>
          </a:xfrm>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a:t>
            </a:fld>
            <a:endParaRPr lang="en-US" dirty="0"/>
          </a:p>
        </p:txBody>
      </p:sp>
    </p:spTree>
    <p:extLst>
      <p:ext uri="{BB962C8B-B14F-4D97-AF65-F5344CB8AC3E}">
        <p14:creationId xmlns:p14="http://schemas.microsoft.com/office/powerpoint/2010/main" val="9354807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70</a:t>
            </a:fld>
            <a:endParaRPr lang="en-US" dirty="0"/>
          </a:p>
        </p:txBody>
      </p:sp>
    </p:spTree>
    <p:extLst>
      <p:ext uri="{BB962C8B-B14F-4D97-AF65-F5344CB8AC3E}">
        <p14:creationId xmlns:p14="http://schemas.microsoft.com/office/powerpoint/2010/main" val="16676444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71</a:t>
            </a:fld>
            <a:endParaRPr lang="en-US" dirty="0"/>
          </a:p>
        </p:txBody>
      </p:sp>
    </p:spTree>
    <p:extLst>
      <p:ext uri="{BB962C8B-B14F-4D97-AF65-F5344CB8AC3E}">
        <p14:creationId xmlns:p14="http://schemas.microsoft.com/office/powerpoint/2010/main" val="36568619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72</a:t>
            </a:fld>
            <a:endParaRPr lang="en-US" dirty="0"/>
          </a:p>
        </p:txBody>
      </p:sp>
    </p:spTree>
    <p:extLst>
      <p:ext uri="{BB962C8B-B14F-4D97-AF65-F5344CB8AC3E}">
        <p14:creationId xmlns:p14="http://schemas.microsoft.com/office/powerpoint/2010/main" val="29164968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94735">
              <a:defRPr/>
            </a:pPr>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73</a:t>
            </a:fld>
            <a:endParaRPr lang="en-US" dirty="0"/>
          </a:p>
        </p:txBody>
      </p:sp>
    </p:spTree>
    <p:extLst>
      <p:ext uri="{BB962C8B-B14F-4D97-AF65-F5344CB8AC3E}">
        <p14:creationId xmlns:p14="http://schemas.microsoft.com/office/powerpoint/2010/main" val="3693597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74</a:t>
            </a:fld>
            <a:endParaRPr lang="en-US" dirty="0"/>
          </a:p>
        </p:txBody>
      </p:sp>
    </p:spTree>
    <p:extLst>
      <p:ext uri="{BB962C8B-B14F-4D97-AF65-F5344CB8AC3E}">
        <p14:creationId xmlns:p14="http://schemas.microsoft.com/office/powerpoint/2010/main" val="26484484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75</a:t>
            </a:fld>
            <a:endParaRPr lang="en-US" dirty="0"/>
          </a:p>
        </p:txBody>
      </p:sp>
    </p:spTree>
    <p:extLst>
      <p:ext uri="{BB962C8B-B14F-4D97-AF65-F5344CB8AC3E}">
        <p14:creationId xmlns:p14="http://schemas.microsoft.com/office/powerpoint/2010/main" val="5234850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97587"/>
            <a:ext cx="5852160" cy="4573879"/>
          </a:xfrm>
        </p:spPr>
        <p:txBody>
          <a:bodyPr/>
          <a:lstStyle/>
          <a:p>
            <a:endParaRPr lang="en-US" dirty="0"/>
          </a:p>
        </p:txBody>
      </p:sp>
      <p:sp>
        <p:nvSpPr>
          <p:cNvPr id="4" name="Slide Number Placeholder 3"/>
          <p:cNvSpPr>
            <a:spLocks noGrp="1"/>
          </p:cNvSpPr>
          <p:nvPr>
            <p:ph type="sldNum" sz="quarter" idx="10"/>
          </p:nvPr>
        </p:nvSpPr>
        <p:spPr/>
        <p:txBody>
          <a:bodyPr/>
          <a:lstStyle/>
          <a:p>
            <a:pPr defTabSz="922981">
              <a:defRPr/>
            </a:pPr>
            <a:fld id="{55E6E7C7-C24E-4FE1-830E-A5A2B21F5256}" type="slidenum">
              <a:rPr lang="en-US" sz="1800" kern="0">
                <a:solidFill>
                  <a:sysClr val="windowText" lastClr="000000"/>
                </a:solidFill>
              </a:rPr>
              <a:pPr defTabSz="922981">
                <a:defRPr/>
              </a:pPr>
              <a:t>76</a:t>
            </a:fld>
            <a:endParaRPr lang="en-US" sz="1800" kern="0" dirty="0">
              <a:solidFill>
                <a:sysClr val="windowText" lastClr="000000"/>
              </a:solidFill>
            </a:endParaRPr>
          </a:p>
        </p:txBody>
      </p:sp>
    </p:spTree>
    <p:extLst>
      <p:ext uri="{BB962C8B-B14F-4D97-AF65-F5344CB8AC3E}">
        <p14:creationId xmlns:p14="http://schemas.microsoft.com/office/powerpoint/2010/main" val="992377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73125">
              <a:defRPr/>
            </a:pPr>
            <a:fld id="{55E6E7C7-C24E-4FE1-830E-A5A2B21F5256}" type="slidenum">
              <a:rPr lang="en-US" sz="1700" kern="0">
                <a:solidFill>
                  <a:sysClr val="windowText" lastClr="000000"/>
                </a:solidFill>
              </a:rPr>
              <a:pPr defTabSz="873125">
                <a:defRPr/>
              </a:pPr>
              <a:t>77</a:t>
            </a:fld>
            <a:endParaRPr lang="en-US" sz="1700" kern="0" dirty="0">
              <a:solidFill>
                <a:sysClr val="windowText" lastClr="000000"/>
              </a:solidFill>
            </a:endParaRPr>
          </a:p>
        </p:txBody>
      </p:sp>
    </p:spTree>
    <p:extLst>
      <p:ext uri="{BB962C8B-B14F-4D97-AF65-F5344CB8AC3E}">
        <p14:creationId xmlns:p14="http://schemas.microsoft.com/office/powerpoint/2010/main" val="13491818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78</a:t>
            </a:fld>
            <a:endParaRPr lang="en-US" dirty="0"/>
          </a:p>
        </p:txBody>
      </p:sp>
    </p:spTree>
    <p:extLst>
      <p:ext uri="{BB962C8B-B14F-4D97-AF65-F5344CB8AC3E}">
        <p14:creationId xmlns:p14="http://schemas.microsoft.com/office/powerpoint/2010/main" val="30554902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79</a:t>
            </a:fld>
            <a:endParaRPr lang="en-US" dirty="0"/>
          </a:p>
        </p:txBody>
      </p:sp>
    </p:spTree>
    <p:extLst>
      <p:ext uri="{BB962C8B-B14F-4D97-AF65-F5344CB8AC3E}">
        <p14:creationId xmlns:p14="http://schemas.microsoft.com/office/powerpoint/2010/main" val="1165549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8</a:t>
            </a:fld>
            <a:endParaRPr lang="en-US" dirty="0"/>
          </a:p>
        </p:txBody>
      </p:sp>
    </p:spTree>
    <p:extLst>
      <p:ext uri="{BB962C8B-B14F-4D97-AF65-F5344CB8AC3E}">
        <p14:creationId xmlns:p14="http://schemas.microsoft.com/office/powerpoint/2010/main" val="23146960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981">
              <a:defRPr/>
            </a:pPr>
            <a:fld id="{55E6E7C7-C24E-4FE1-830E-A5A2B21F5256}" type="slidenum">
              <a:rPr lang="en-US" sz="1800" kern="0">
                <a:solidFill>
                  <a:sysClr val="windowText" lastClr="000000"/>
                </a:solidFill>
              </a:rPr>
              <a:pPr defTabSz="922981">
                <a:defRPr/>
              </a:pPr>
              <a:t>80</a:t>
            </a:fld>
            <a:endParaRPr lang="en-US" sz="1800" kern="0" dirty="0">
              <a:solidFill>
                <a:sysClr val="windowText" lastClr="000000"/>
              </a:solidFill>
            </a:endParaRPr>
          </a:p>
        </p:txBody>
      </p:sp>
    </p:spTree>
    <p:extLst>
      <p:ext uri="{BB962C8B-B14F-4D97-AF65-F5344CB8AC3E}">
        <p14:creationId xmlns:p14="http://schemas.microsoft.com/office/powerpoint/2010/main" val="73420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3C6B-AC82-4465-AE3A-01CFC2107AE7}" type="slidenum">
              <a:rPr lang="en-US" smtClean="0"/>
              <a:t>9</a:t>
            </a:fld>
            <a:endParaRPr lang="en-US" dirty="0"/>
          </a:p>
        </p:txBody>
      </p:sp>
    </p:spTree>
    <p:extLst>
      <p:ext uri="{BB962C8B-B14F-4D97-AF65-F5344CB8AC3E}">
        <p14:creationId xmlns:p14="http://schemas.microsoft.com/office/powerpoint/2010/main" val="4012307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5368" y="6240275"/>
            <a:ext cx="1688432" cy="51034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920" y="6109104"/>
            <a:ext cx="4554066" cy="641517"/>
          </a:xfrm>
          <a:prstGeom prst="rect">
            <a:avLst/>
          </a:prstGeom>
        </p:spPr>
      </p:pic>
    </p:spTree>
    <p:extLst>
      <p:ext uri="{BB962C8B-B14F-4D97-AF65-F5344CB8AC3E}">
        <p14:creationId xmlns:p14="http://schemas.microsoft.com/office/powerpoint/2010/main" val="323378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225551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155393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223508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64326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814633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635800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1988049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1669448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3004400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218109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20" y="6148327"/>
            <a:ext cx="4275627" cy="60229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947" y="6240276"/>
            <a:ext cx="1688432" cy="510345"/>
          </a:xfrm>
          <a:prstGeom prst="rect">
            <a:avLst/>
          </a:prstGeom>
        </p:spPr>
      </p:pic>
    </p:spTree>
    <p:extLst>
      <p:ext uri="{BB962C8B-B14F-4D97-AF65-F5344CB8AC3E}">
        <p14:creationId xmlns:p14="http://schemas.microsoft.com/office/powerpoint/2010/main" val="81647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3175527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161738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34E71-7630-4324-B615-A8A80FFB361E}"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499350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1875704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51365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899935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086829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556641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1803461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0054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532937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3982707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223873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286158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0A229-8E86-4051-9AC0-7978F6D6CC7B}" type="datetimeFigureOut">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40498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141926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401964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147681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176426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31947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37706F-31AD-47B8-9172-F5B413E3E060}" type="datetimeFigureOut">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BE35EE-24B3-481F-ACE3-087B8D4932BC}" type="slidenum">
              <a:rPr lang="en-US" smtClean="0"/>
              <a:t>‹#›</a:t>
            </a:fld>
            <a:endParaRPr lang="en-US" dirty="0"/>
          </a:p>
        </p:txBody>
      </p:sp>
    </p:spTree>
    <p:extLst>
      <p:ext uri="{BB962C8B-B14F-4D97-AF65-F5344CB8AC3E}">
        <p14:creationId xmlns:p14="http://schemas.microsoft.com/office/powerpoint/2010/main" val="432508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7706F-31AD-47B8-9172-F5B413E3E060}" type="datetimeFigureOut">
              <a:rPr lang="en-US" smtClean="0"/>
              <a:t>5/9/2017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E35EE-24B3-481F-ACE3-087B8D4932BC}" type="slidenum">
              <a:rPr lang="en-US" smtClean="0"/>
              <a:t>‹#›</a:t>
            </a:fld>
            <a:endParaRPr lang="en-US" dirty="0"/>
          </a:p>
        </p:txBody>
      </p:sp>
    </p:spTree>
    <p:extLst>
      <p:ext uri="{BB962C8B-B14F-4D97-AF65-F5344CB8AC3E}">
        <p14:creationId xmlns:p14="http://schemas.microsoft.com/office/powerpoint/2010/main" val="1827946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34E71-7630-4324-B615-A8A80FFB361E}" type="datetimeFigureOut">
              <a:rPr lang="en-US" smtClean="0"/>
              <a:t>5/9/2017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D44C3-22CE-48BF-B187-FD09EB0CB3F7}" type="slidenum">
              <a:rPr lang="en-US" smtClean="0"/>
              <a:t>‹#›</a:t>
            </a:fld>
            <a:endParaRPr lang="en-US" dirty="0"/>
          </a:p>
        </p:txBody>
      </p:sp>
    </p:spTree>
    <p:extLst>
      <p:ext uri="{BB962C8B-B14F-4D97-AF65-F5344CB8AC3E}">
        <p14:creationId xmlns:p14="http://schemas.microsoft.com/office/powerpoint/2010/main" val="2056603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0A229-8E86-4051-9AC0-7978F6D6CC7B}" type="datetimeFigureOut">
              <a:rPr lang="en-US" smtClean="0"/>
              <a:t>5/9/2017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6F320-00D4-4670-AED2-7A876423CBE5}" type="slidenum">
              <a:rPr lang="en-US" smtClean="0"/>
              <a:t>‹#›</a:t>
            </a:fld>
            <a:endParaRPr lang="en-US" dirty="0"/>
          </a:p>
        </p:txBody>
      </p:sp>
    </p:spTree>
    <p:extLst>
      <p:ext uri="{BB962C8B-B14F-4D97-AF65-F5344CB8AC3E}">
        <p14:creationId xmlns:p14="http://schemas.microsoft.com/office/powerpoint/2010/main" val="490240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G"/></Relationships>
</file>

<file path=ppt/slides/_rels/slide5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11.jpg"/><Relationship Id="rId7"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13.jpg"/><Relationship Id="rId4" Type="http://schemas.openxmlformats.org/officeDocument/2006/relationships/image" Target="../media/image112.jpg"/></Relationships>
</file>

<file path=ppt/slides/_rels/slide6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18.jpeg"/><Relationship Id="rId5" Type="http://schemas.microsoft.com/office/2007/relationships/hdphoto" Target="../media/hdphoto1.wdp"/><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26.JPG"/><Relationship Id="rId4" Type="http://schemas.openxmlformats.org/officeDocument/2006/relationships/image" Target="../media/image125.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research.net/r/AAH1704"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mailto:knowledgecommunities@aia.org"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6247" y="331569"/>
            <a:ext cx="10515600" cy="1325563"/>
          </a:xfrm>
        </p:spPr>
        <p:txBody>
          <a:bodyPr>
            <a:normAutofit/>
          </a:bodyPr>
          <a:lstStyle/>
          <a:p>
            <a:r>
              <a:rPr lang="en-US" sz="3600" dirty="0">
                <a:solidFill>
                  <a:srgbClr val="E20000"/>
                </a:solidFill>
                <a:latin typeface="Arial" panose="020B0604020202020204" pitchFamily="34" charset="0"/>
                <a:cs typeface="Arial" panose="020B0604020202020204" pitchFamily="34" charset="0"/>
              </a:rPr>
              <a:t>Academy of Architecture for Health </a:t>
            </a:r>
            <a:br>
              <a:rPr lang="en-US" sz="3600" dirty="0">
                <a:solidFill>
                  <a:srgbClr val="E20000"/>
                </a:solidFill>
                <a:latin typeface="Arial" panose="020B0604020202020204" pitchFamily="34" charset="0"/>
                <a:cs typeface="Arial" panose="020B0604020202020204" pitchFamily="34" charset="0"/>
              </a:rPr>
            </a:br>
            <a:r>
              <a:rPr lang="en-US" sz="3600" dirty="0">
                <a:solidFill>
                  <a:srgbClr val="E20000"/>
                </a:solidFill>
                <a:latin typeface="Arial" panose="020B0604020202020204" pitchFamily="34" charset="0"/>
                <a:cs typeface="Arial" panose="020B0604020202020204" pitchFamily="34" charset="0"/>
              </a:rPr>
              <a:t>On-line Professional Development</a:t>
            </a:r>
          </a:p>
        </p:txBody>
      </p:sp>
      <p:sp>
        <p:nvSpPr>
          <p:cNvPr id="7" name="Subtitle 2"/>
          <p:cNvSpPr txBox="1">
            <a:spLocks/>
          </p:cNvSpPr>
          <p:nvPr/>
        </p:nvSpPr>
        <p:spPr>
          <a:xfrm>
            <a:off x="666247" y="1931438"/>
            <a:ext cx="11020926" cy="3598095"/>
          </a:xfrm>
          <a:prstGeom prst="rect">
            <a:avLst/>
          </a:prstGeom>
          <a:noFill/>
        </p:spPr>
        <p:txBody>
          <a:bodyPr vert="horz" lIns="91440" tIns="45720" rIns="91440" bIns="45720" rtlCol="0">
            <a:normAutofit fontScale="85000" lnSpcReduction="20000"/>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spcAft>
                <a:spcPts val="1200"/>
              </a:spcAft>
              <a:defRPr/>
            </a:pPr>
            <a:r>
              <a:rPr lang="en-US" sz="3500" b="1" noProof="0" dirty="0">
                <a:solidFill>
                  <a:sysClr val="windowText" lastClr="000000"/>
                </a:solidFill>
                <a:latin typeface="Arial"/>
              </a:rPr>
              <a:t>Building Enclosure Fundamentals</a:t>
            </a:r>
            <a:r>
              <a:rPr lang="en-US" sz="3200" b="1" dirty="0"/>
              <a:t>—</a:t>
            </a:r>
            <a:r>
              <a:rPr lang="en-US" sz="3500" b="1" noProof="0" dirty="0">
                <a:solidFill>
                  <a:sysClr val="windowText" lastClr="000000"/>
                </a:solidFill>
                <a:latin typeface="Arial"/>
              </a:rPr>
              <a:t>Air Barriers for Health Care Facilities</a:t>
            </a:r>
            <a:endParaRPr kumimoji="0" lang="en-US" sz="3500" b="1"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200"/>
              </a:spcAft>
              <a:buClrTx/>
              <a:buSzTx/>
              <a:buFont typeface="Arial"/>
              <a:buNone/>
              <a:tabLst/>
              <a:defRPr/>
            </a:pPr>
            <a:r>
              <a:rPr kumimoji="0" lang="en-US" sz="3900" b="0" i="0" u="none" strike="noStrike" kern="1200" cap="none" spc="0" normalizeH="0" baseline="0" noProof="0" dirty="0">
                <a:ln>
                  <a:noFill/>
                </a:ln>
                <a:solidFill>
                  <a:srgbClr val="0065B0"/>
                </a:solidFill>
                <a:effectLst/>
                <a:uLnTx/>
                <a:uFillTx/>
                <a:latin typeface="Arial"/>
                <a:ea typeface="+mn-ea"/>
                <a:cs typeface="+mn-cs"/>
              </a:rPr>
              <a:t>HC 101 </a:t>
            </a:r>
            <a:r>
              <a:rPr kumimoji="0" lang="en-US" sz="3900" b="0" i="0" u="none" strike="noStrike" kern="1200" cap="none" spc="0" normalizeH="0" noProof="0" dirty="0">
                <a:ln>
                  <a:noFill/>
                </a:ln>
                <a:solidFill>
                  <a:srgbClr val="0065B0"/>
                </a:solidFill>
                <a:effectLst/>
                <a:uLnTx/>
                <a:uFillTx/>
                <a:latin typeface="Arial"/>
                <a:ea typeface="+mn-ea"/>
                <a:cs typeface="+mn-cs"/>
              </a:rPr>
              <a:t>Series</a:t>
            </a:r>
            <a:endParaRPr kumimoji="0" lang="en-US" sz="3900" b="0" i="0" u="none" strike="noStrike" kern="1200" cap="none" spc="0" normalizeH="0" baseline="0" noProof="0" dirty="0">
              <a:ln>
                <a:noFill/>
              </a:ln>
              <a:solidFill>
                <a:srgbClr val="0065B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en-US" sz="2600" dirty="0">
                <a:solidFill>
                  <a:sysClr val="windowText" lastClr="000000"/>
                </a:solidFill>
                <a:latin typeface="Arial"/>
              </a:rPr>
              <a:t>Tuesday, May 9, 2017</a:t>
            </a:r>
            <a:endParaRPr kumimoji="0" lang="en-US" sz="26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sysClr val="windowText" lastClr="000000">
                    <a:lumMod val="50000"/>
                    <a:lumOff val="50000"/>
                  </a:sysClr>
                </a:solidFill>
                <a:effectLst/>
                <a:uLnTx/>
                <a:uFillTx/>
                <a:latin typeface="Arial"/>
                <a:ea typeface="+mn-ea"/>
                <a:cs typeface="+mn-cs"/>
              </a:rPr>
              <a:t>2:00 pm – 3:00 pm ET</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sysClr val="windowText" lastClr="000000">
                    <a:lumMod val="50000"/>
                    <a:lumOff val="50000"/>
                  </a:sysClr>
                </a:solidFill>
                <a:effectLst/>
                <a:uLnTx/>
                <a:uFillTx/>
                <a:latin typeface="Arial"/>
                <a:ea typeface="+mn-ea"/>
                <a:cs typeface="+mn-cs"/>
              </a:rPr>
              <a:t>1:00 pm – 2:00 pm CT</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sysClr val="windowText" lastClr="000000">
                    <a:lumMod val="50000"/>
                    <a:lumOff val="50000"/>
                  </a:sysClr>
                </a:solidFill>
                <a:effectLst/>
                <a:uLnTx/>
                <a:uFillTx/>
                <a:latin typeface="Arial"/>
                <a:ea typeface="+mn-ea"/>
                <a:cs typeface="+mn-cs"/>
              </a:rPr>
              <a:t>12:00 am – 1:00 pm MT</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sysClr val="windowText" lastClr="000000">
                    <a:lumMod val="50000"/>
                    <a:lumOff val="50000"/>
                  </a:sysClr>
                </a:solidFill>
                <a:effectLst/>
                <a:uLnTx/>
                <a:uFillTx/>
                <a:latin typeface="Arial"/>
                <a:ea typeface="+mn-ea"/>
                <a:cs typeface="+mn-cs"/>
              </a:rPr>
              <a:t>11:00 am – 12:00 pm PT</a:t>
            </a:r>
            <a:endParaRPr kumimoji="0" lang="en-US" sz="2400" b="0" i="0" u="none" strike="noStrike" kern="1200" cap="none" spc="0" normalizeH="0" baseline="0" noProof="0" dirty="0">
              <a:ln>
                <a:noFill/>
              </a:ln>
              <a:solidFill>
                <a:sysClr val="windowText" lastClr="000000">
                  <a:lumMod val="50000"/>
                  <a:lumOff val="50000"/>
                </a:sysClr>
              </a:solidFill>
              <a:effectLst/>
              <a:uLnTx/>
              <a:uFillTx/>
              <a:latin typeface="Arial"/>
              <a:ea typeface="+mn-ea"/>
              <a:cs typeface="+mn-cs"/>
            </a:endParaRPr>
          </a:p>
        </p:txBody>
      </p:sp>
      <p:sp>
        <p:nvSpPr>
          <p:cNvPr id="5" name="TextBox 4"/>
          <p:cNvSpPr txBox="1"/>
          <p:nvPr/>
        </p:nvSpPr>
        <p:spPr>
          <a:xfrm>
            <a:off x="7624065" y="5315358"/>
            <a:ext cx="3925784" cy="923330"/>
          </a:xfrm>
          <a:prstGeom prst="rect">
            <a:avLst/>
          </a:prstGeom>
          <a:noFill/>
        </p:spPr>
        <p:txBody>
          <a:bodyPr wrap="square" rtlCol="0">
            <a:spAutoFit/>
          </a:bodyPr>
          <a:lstStyle/>
          <a:p>
            <a:pPr fontAlgn="base">
              <a:spcBef>
                <a:spcPct val="0"/>
              </a:spcBef>
              <a:spcAft>
                <a:spcPct val="0"/>
              </a:spcAft>
              <a:defRPr/>
            </a:pPr>
            <a:r>
              <a:rPr lang="en-US" b="1" dirty="0">
                <a:solidFill>
                  <a:srgbClr val="000000"/>
                </a:solidFill>
                <a:latin typeface="Arial"/>
              </a:rPr>
              <a:t>Presenter</a:t>
            </a:r>
          </a:p>
          <a:p>
            <a:r>
              <a:rPr lang="en-US" b="1" dirty="0">
                <a:solidFill>
                  <a:prstClr val="black"/>
                </a:solidFill>
                <a:latin typeface="Arial"/>
              </a:rPr>
              <a:t>Kevin Kalata, RA, SE </a:t>
            </a:r>
          </a:p>
          <a:p>
            <a:r>
              <a:rPr lang="en-US" dirty="0">
                <a:solidFill>
                  <a:prstClr val="black"/>
                </a:solidFill>
                <a:latin typeface="Arial"/>
              </a:rPr>
              <a:t>Wiss, Janney, Elstner &amp; Associates</a:t>
            </a:r>
          </a:p>
        </p:txBody>
      </p:sp>
      <p:sp>
        <p:nvSpPr>
          <p:cNvPr id="6" name="TextBox 5"/>
          <p:cNvSpPr txBox="1"/>
          <p:nvPr/>
        </p:nvSpPr>
        <p:spPr>
          <a:xfrm>
            <a:off x="4582359" y="5315358"/>
            <a:ext cx="4672208" cy="923330"/>
          </a:xfrm>
          <a:prstGeom prst="rect">
            <a:avLst/>
          </a:prstGeom>
          <a:noFill/>
        </p:spPr>
        <p:txBody>
          <a:bodyPr wrap="square" rtlCol="0">
            <a:spAutoFit/>
          </a:bodyPr>
          <a:lstStyle/>
          <a:p>
            <a:pPr fontAlgn="base">
              <a:spcBef>
                <a:spcPct val="0"/>
              </a:spcBef>
              <a:spcAft>
                <a:spcPct val="0"/>
              </a:spcAft>
              <a:defRPr/>
            </a:pPr>
            <a:r>
              <a:rPr lang="en-US" b="1" dirty="0">
                <a:solidFill>
                  <a:srgbClr val="000000"/>
                </a:solidFill>
                <a:latin typeface="Arial"/>
              </a:rPr>
              <a:t>Moderator</a:t>
            </a:r>
          </a:p>
          <a:p>
            <a:r>
              <a:rPr lang="en-US" b="1" dirty="0"/>
              <a:t>John Kreidich</a:t>
            </a:r>
          </a:p>
          <a:p>
            <a:r>
              <a:rPr lang="en-US" dirty="0"/>
              <a:t>McCarthy Building Companies</a:t>
            </a:r>
          </a:p>
        </p:txBody>
      </p:sp>
    </p:spTree>
    <p:extLst>
      <p:ext uri="{BB962C8B-B14F-4D97-AF65-F5344CB8AC3E}">
        <p14:creationId xmlns:p14="http://schemas.microsoft.com/office/powerpoint/2010/main" val="113993880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Science Basics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Definition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558416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base">
              <a:spcBef>
                <a:spcPct val="0"/>
              </a:spcBef>
              <a:spcAft>
                <a:spcPts val="1800"/>
              </a:spcAft>
              <a:buNone/>
              <a:defRPr/>
            </a:pPr>
            <a:r>
              <a:rPr lang="en-US" b="1" dirty="0">
                <a:latin typeface="Calibri" panose="020F0502020204030204" pitchFamily="34" charset="0"/>
              </a:rPr>
              <a:t>Building science</a:t>
            </a:r>
            <a:r>
              <a:rPr lang="en-US" dirty="0">
                <a:latin typeface="Calibri" panose="020F0502020204030204" pitchFamily="34" charset="0"/>
              </a:rPr>
              <a:t> </a:t>
            </a:r>
          </a:p>
          <a:p>
            <a:pPr marL="0" lvl="0" indent="0" fontAlgn="base">
              <a:spcBef>
                <a:spcPct val="0"/>
              </a:spcBef>
              <a:spcAft>
                <a:spcPts val="1800"/>
              </a:spcAft>
              <a:buNone/>
              <a:defRPr/>
            </a:pPr>
            <a:r>
              <a:rPr lang="en-US" dirty="0">
                <a:latin typeface="Calibri" panose="020F0502020204030204" pitchFamily="34" charset="0"/>
              </a:rPr>
              <a:t>Can be defined as the study of the  movement of air, moisture, and energy through the building envelope </a:t>
            </a:r>
            <a:endParaRPr kumimoji="0" lang="en-US" sz="280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766" y="1720971"/>
            <a:ext cx="5435369" cy="3989716"/>
          </a:xfrm>
          <a:prstGeom prst="rect">
            <a:avLst/>
          </a:prstGeom>
        </p:spPr>
      </p:pic>
    </p:spTree>
    <p:extLst>
      <p:ext uri="{BB962C8B-B14F-4D97-AF65-F5344CB8AC3E}">
        <p14:creationId xmlns:p14="http://schemas.microsoft.com/office/powerpoint/2010/main" val="2487259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Science Basics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Enclosure Problems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15" name="TextBox 14"/>
          <p:cNvSpPr txBox="1"/>
          <p:nvPr/>
        </p:nvSpPr>
        <p:spPr>
          <a:xfrm>
            <a:off x="3157268" y="2639683"/>
            <a:ext cx="2938732" cy="646331"/>
          </a:xfrm>
          <a:prstGeom prst="rect">
            <a:avLst/>
          </a:prstGeom>
          <a:noFill/>
        </p:spPr>
        <p:txBody>
          <a:bodyPr wrap="square" rtlCol="0">
            <a:spAutoFit/>
          </a:bodyPr>
          <a:lstStyle/>
          <a:p>
            <a:r>
              <a:rPr lang="en-US" dirty="0">
                <a:solidFill>
                  <a:srgbClr val="FF0000"/>
                </a:solidFill>
              </a:rPr>
              <a:t>Insert leakage, air barrier, condensation issues, etc</a:t>
            </a:r>
            <a:r>
              <a:rPr lang="en-US" dirty="0"/>
              <a:t>.</a:t>
            </a:r>
          </a:p>
        </p:txBody>
      </p:sp>
      <p:pic>
        <p:nvPicPr>
          <p:cNvPr id="5" name="Picture 4" descr="P:\2015\2015.0xxx\2015.0604.1 - BAYLOR ST. LUKE'S TESTING (KAK)\Photos\jmwpix (week one)\jmwpix 2015.04.29\088.JPG"/>
          <p:cNvPicPr/>
          <p:nvPr/>
        </p:nvPicPr>
        <p:blipFill rotWithShape="1">
          <a:blip r:embed="rId3" cstate="print">
            <a:extLst>
              <a:ext uri="{28A0092B-C50C-407E-A947-70E740481C1C}">
                <a14:useLocalDpi xmlns:a14="http://schemas.microsoft.com/office/drawing/2010/main" val="0"/>
              </a:ext>
            </a:extLst>
          </a:blip>
          <a:srcRect l="20176" r="6089" b="13117"/>
          <a:stretch/>
        </p:blipFill>
        <p:spPr bwMode="auto">
          <a:xfrm>
            <a:off x="5731282" y="1143000"/>
            <a:ext cx="2975892" cy="2629913"/>
          </a:xfrm>
          <a:prstGeom prst="rect">
            <a:avLst/>
          </a:prstGeom>
          <a:noFill/>
          <a:ln>
            <a:noFill/>
          </a:ln>
        </p:spPr>
      </p:pic>
      <p:pic>
        <p:nvPicPr>
          <p:cNvPr id="7" name="Picture 1" descr="IMG_5839.jpg"/>
          <p:cNvPicPr>
            <a:picLocks noChangeAspect="1"/>
          </p:cNvPicPr>
          <p:nvPr/>
        </p:nvPicPr>
        <p:blipFill rotWithShape="1">
          <a:blip r:embed="rId4">
            <a:extLst>
              <a:ext uri="{28A0092B-C50C-407E-A947-70E740481C1C}">
                <a14:useLocalDpi xmlns:a14="http://schemas.microsoft.com/office/drawing/2010/main"/>
              </a:ext>
            </a:extLst>
          </a:blip>
          <a:srcRect t="500" b="1"/>
          <a:stretch/>
        </p:blipFill>
        <p:spPr bwMode="auto">
          <a:xfrm>
            <a:off x="546094" y="1143000"/>
            <a:ext cx="5052896"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4376" b="18853"/>
          <a:stretch/>
        </p:blipFill>
        <p:spPr>
          <a:xfrm>
            <a:off x="5731282" y="3854192"/>
            <a:ext cx="4240275" cy="2123441"/>
          </a:xfrm>
          <a:prstGeom prst="rect">
            <a:avLst/>
          </a:prstGeom>
        </p:spPr>
      </p:pic>
    </p:spTree>
    <p:extLst>
      <p:ext uri="{BB962C8B-B14F-4D97-AF65-F5344CB8AC3E}">
        <p14:creationId xmlns:p14="http://schemas.microsoft.com/office/powerpoint/2010/main" val="851937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Science Basics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Enclosure Problems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4" name="Content Placeholder 6" descr="P:\2011\0701-0800\2011.0790 - Turner - U of C\Photos\KAK 2-18-11 &amp; 2-21-11\letter\2291.JPG"/>
          <p:cNvPicPr>
            <a:picLocks/>
          </p:cNvPicPr>
          <p:nvPr/>
        </p:nvPicPr>
        <p:blipFill rotWithShape="1">
          <a:blip r:embed="rId3" cstate="screen">
            <a:extLst>
              <a:ext uri="{28A0092B-C50C-407E-A947-70E740481C1C}">
                <a14:useLocalDpi xmlns:a14="http://schemas.microsoft.com/office/drawing/2010/main"/>
              </a:ext>
            </a:extLst>
          </a:blip>
          <a:srcRect t="1" b="4412"/>
          <a:stretch/>
        </p:blipFill>
        <p:spPr bwMode="auto">
          <a:xfrm>
            <a:off x="609600" y="1341478"/>
            <a:ext cx="5256362" cy="4628001"/>
          </a:xfrm>
          <a:prstGeom prst="rect">
            <a:avLst/>
          </a:prstGeom>
          <a:noFill/>
          <a:ln w="9525">
            <a:noFill/>
            <a:miter lim="800000"/>
            <a:headEnd/>
            <a:tailEnd/>
          </a:ln>
        </p:spPr>
      </p:pic>
      <p:pic>
        <p:nvPicPr>
          <p:cNvPr id="8" name="Content Placeholder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984" r="-1" b="22702"/>
          <a:stretch/>
        </p:blipFill>
        <p:spPr>
          <a:xfrm>
            <a:off x="6143925" y="4058870"/>
            <a:ext cx="3441550" cy="1975727"/>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r="-162"/>
          <a:stretch/>
        </p:blipFill>
        <p:spPr>
          <a:xfrm>
            <a:off x="6154468" y="1253093"/>
            <a:ext cx="3600090" cy="2695684"/>
          </a:xfrm>
          <a:prstGeom prst="rect">
            <a:avLst/>
          </a:prstGeom>
        </p:spPr>
      </p:pic>
    </p:spTree>
    <p:extLst>
      <p:ext uri="{BB962C8B-B14F-4D97-AF65-F5344CB8AC3E}">
        <p14:creationId xmlns:p14="http://schemas.microsoft.com/office/powerpoint/2010/main" val="2070721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Science Basics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Overview</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4566249"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500"/>
              </a:lnSpc>
              <a:spcBef>
                <a:spcPts val="600"/>
              </a:spcBef>
              <a:spcAft>
                <a:spcPts val="600"/>
              </a:spcAft>
              <a:buFont typeface="Wingdings" panose="05000000000000000000" pitchFamily="2" charset="2"/>
              <a:buChar char="§"/>
            </a:pPr>
            <a:r>
              <a:rPr lang="en-US" dirty="0"/>
              <a:t>Involved in all aspects of the building enclosure design</a:t>
            </a:r>
          </a:p>
          <a:p>
            <a:pPr>
              <a:lnSpc>
                <a:spcPts val="2500"/>
              </a:lnSpc>
              <a:spcBef>
                <a:spcPts val="600"/>
              </a:spcBef>
              <a:spcAft>
                <a:spcPts val="600"/>
              </a:spcAft>
              <a:buFont typeface="Wingdings" panose="05000000000000000000" pitchFamily="2" charset="2"/>
              <a:buChar char="§"/>
            </a:pPr>
            <a:r>
              <a:rPr lang="en-US" dirty="0"/>
              <a:t>Principles relate to structures everywhere</a:t>
            </a:r>
          </a:p>
          <a:p>
            <a:pPr>
              <a:lnSpc>
                <a:spcPts val="2500"/>
              </a:lnSpc>
              <a:spcBef>
                <a:spcPts val="600"/>
              </a:spcBef>
              <a:spcAft>
                <a:spcPts val="600"/>
              </a:spcAft>
              <a:buFont typeface="Wingdings" panose="05000000000000000000" pitchFamily="2" charset="2"/>
              <a:buChar char="§"/>
            </a:pPr>
            <a:r>
              <a:rPr lang="en-US" dirty="0"/>
              <a:t>Key to understanding moisture problems</a:t>
            </a:r>
          </a:p>
          <a:p>
            <a:pPr>
              <a:lnSpc>
                <a:spcPts val="2500"/>
              </a:lnSpc>
              <a:spcBef>
                <a:spcPts val="600"/>
              </a:spcBef>
              <a:spcAft>
                <a:spcPts val="600"/>
              </a:spcAft>
              <a:buFont typeface="Wingdings" panose="05000000000000000000" pitchFamily="2" charset="2"/>
              <a:buChar char="§"/>
            </a:pPr>
            <a:r>
              <a:rPr lang="en-US" dirty="0"/>
              <a:t>Primary goals are to reduce energy costs &amp; prevent moisture problems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363" r="10739" b="17522"/>
          <a:stretch/>
        </p:blipFill>
        <p:spPr>
          <a:xfrm>
            <a:off x="5175849" y="1600201"/>
            <a:ext cx="6786110" cy="4283014"/>
          </a:xfrm>
          <a:prstGeom prst="rect">
            <a:avLst/>
          </a:prstGeom>
        </p:spPr>
      </p:pic>
    </p:spTree>
    <p:extLst>
      <p:ext uri="{BB962C8B-B14F-4D97-AF65-F5344CB8AC3E}">
        <p14:creationId xmlns:p14="http://schemas.microsoft.com/office/powerpoint/2010/main" val="1291165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Science Basics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Overview</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9" name="Content Placeholder 2"/>
          <p:cNvSpPr>
            <a:spLocks noGrp="1"/>
          </p:cNvSpPr>
          <p:nvPr>
            <p:ph idx="1"/>
          </p:nvPr>
        </p:nvSpPr>
        <p:spPr>
          <a:xfrm>
            <a:off x="1686560" y="1511436"/>
            <a:ext cx="5069840" cy="4525963"/>
          </a:xfrm>
        </p:spPr>
        <p:txBody>
          <a:bodyPr/>
          <a:lstStyle/>
          <a:p>
            <a:pPr>
              <a:lnSpc>
                <a:spcPct val="100000"/>
              </a:lnSpc>
            </a:pPr>
            <a:r>
              <a:rPr lang="en-US" dirty="0"/>
              <a:t>Air movement</a:t>
            </a:r>
          </a:p>
          <a:p>
            <a:pPr lvl="1">
              <a:lnSpc>
                <a:spcPct val="100000"/>
              </a:lnSpc>
            </a:pPr>
            <a:r>
              <a:rPr lang="en-US" dirty="0"/>
              <a:t>Air barriers </a:t>
            </a:r>
          </a:p>
          <a:p>
            <a:pPr lvl="1">
              <a:lnSpc>
                <a:spcPct val="100000"/>
              </a:lnSpc>
            </a:pPr>
            <a:r>
              <a:rPr lang="en-US" dirty="0"/>
              <a:t>Drying and moisture transport</a:t>
            </a:r>
          </a:p>
          <a:p>
            <a:pPr>
              <a:lnSpc>
                <a:spcPct val="100000"/>
              </a:lnSpc>
            </a:pPr>
            <a:r>
              <a:rPr lang="en-US" sz="2800" dirty="0"/>
              <a:t>Heat energy movement</a:t>
            </a:r>
          </a:p>
          <a:p>
            <a:pPr lvl="1">
              <a:lnSpc>
                <a:spcPct val="100000"/>
              </a:lnSpc>
            </a:pPr>
            <a:r>
              <a:rPr lang="en-US" sz="2400" dirty="0">
                <a:solidFill>
                  <a:schemeClr val="tx1"/>
                </a:solidFill>
              </a:rPr>
              <a:t>Insulation effect &amp; placement</a:t>
            </a:r>
          </a:p>
          <a:p>
            <a:pPr lvl="1">
              <a:lnSpc>
                <a:spcPct val="100000"/>
              </a:lnSpc>
            </a:pPr>
            <a:r>
              <a:rPr lang="en-US" sz="2400" dirty="0">
                <a:solidFill>
                  <a:schemeClr val="tx1"/>
                </a:solidFill>
              </a:rPr>
              <a:t>Material conductivity</a:t>
            </a:r>
          </a:p>
          <a:p>
            <a:pPr>
              <a:lnSpc>
                <a:spcPct val="100000"/>
              </a:lnSpc>
            </a:pPr>
            <a:r>
              <a:rPr lang="en-US" sz="2800" dirty="0"/>
              <a:t>Moisture problems</a:t>
            </a:r>
          </a:p>
          <a:p>
            <a:pPr lvl="1">
              <a:lnSpc>
                <a:spcPct val="100000"/>
              </a:lnSpc>
            </a:pPr>
            <a:r>
              <a:rPr lang="en-US" sz="2400" dirty="0">
                <a:solidFill>
                  <a:schemeClr val="tx1"/>
                </a:solidFill>
              </a:rPr>
              <a:t>Water leakage</a:t>
            </a:r>
          </a:p>
          <a:p>
            <a:pPr lvl="1">
              <a:lnSpc>
                <a:spcPct val="100000"/>
              </a:lnSpc>
            </a:pPr>
            <a:r>
              <a:rPr lang="en-US" sz="2400" dirty="0">
                <a:solidFill>
                  <a:schemeClr val="tx1"/>
                </a:solidFill>
              </a:rPr>
              <a:t>Vapor diffusion</a:t>
            </a:r>
          </a:p>
        </p:txBody>
      </p:sp>
      <p:sp>
        <p:nvSpPr>
          <p:cNvPr id="11" name="Curved Right Arrow 10"/>
          <p:cNvSpPr/>
          <p:nvPr/>
        </p:nvSpPr>
        <p:spPr>
          <a:xfrm>
            <a:off x="608065" y="2145030"/>
            <a:ext cx="1201575" cy="2594610"/>
          </a:xfrm>
          <a:prstGeom prst="curvedRightArrow">
            <a:avLst>
              <a:gd name="adj1" fmla="val 25000"/>
              <a:gd name="adj2" fmla="val 46801"/>
              <a:gd name="adj3" fmla="val 263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Curved Right Arrow 11"/>
          <p:cNvSpPr/>
          <p:nvPr/>
        </p:nvSpPr>
        <p:spPr>
          <a:xfrm>
            <a:off x="1375613" y="4023259"/>
            <a:ext cx="721361" cy="108481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Curved Left Arrow 12"/>
          <p:cNvSpPr/>
          <p:nvPr/>
        </p:nvSpPr>
        <p:spPr>
          <a:xfrm rot="10800000">
            <a:off x="1098567" y="3390899"/>
            <a:ext cx="998407" cy="2164841"/>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Curved Right Arrow 14"/>
          <p:cNvSpPr/>
          <p:nvPr/>
        </p:nvSpPr>
        <p:spPr>
          <a:xfrm rot="11202165">
            <a:off x="6130411" y="2429912"/>
            <a:ext cx="1344250" cy="298543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Curved Left Arrow 16"/>
          <p:cNvSpPr/>
          <p:nvPr/>
        </p:nvSpPr>
        <p:spPr>
          <a:xfrm>
            <a:off x="6284327" y="3515016"/>
            <a:ext cx="894080" cy="125456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Curved Left Arrow 15"/>
          <p:cNvSpPr/>
          <p:nvPr/>
        </p:nvSpPr>
        <p:spPr>
          <a:xfrm rot="10800000">
            <a:off x="1008449" y="2466974"/>
            <a:ext cx="998407" cy="3195243"/>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 name="Curved Right Arrow 17"/>
          <p:cNvSpPr/>
          <p:nvPr/>
        </p:nvSpPr>
        <p:spPr>
          <a:xfrm rot="10057571">
            <a:off x="6052650" y="1645742"/>
            <a:ext cx="1201575" cy="1984885"/>
          </a:xfrm>
          <a:prstGeom prst="curvedRightArrow">
            <a:avLst>
              <a:gd name="adj1" fmla="val 25000"/>
              <a:gd name="adj2" fmla="val 46801"/>
              <a:gd name="adj3" fmla="val 263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1148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Enclosure Fundamentals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noProof="0" dirty="0">
                <a:solidFill>
                  <a:sysClr val="windowText" lastClr="000000">
                    <a:lumMod val="50000"/>
                    <a:lumOff val="50000"/>
                  </a:sysClr>
                </a:solidFill>
                <a:latin typeface="Arial"/>
              </a:rPr>
              <a:t>Air Barriers for Health Care Facilities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2514601"/>
            <a:ext cx="8379125" cy="14017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base">
              <a:spcBef>
                <a:spcPct val="0"/>
              </a:spcBef>
              <a:spcAft>
                <a:spcPts val="1800"/>
              </a:spcAft>
              <a:buNone/>
              <a:defRPr/>
            </a:pPr>
            <a:r>
              <a:rPr lang="en-US" sz="4800" b="1" dirty="0">
                <a:latin typeface="Calibri" panose="020F0502020204030204" pitchFamily="34" charset="0"/>
              </a:rPr>
              <a:t> </a:t>
            </a:r>
            <a:r>
              <a:rPr lang="en-US" sz="4800" b="1" dirty="0" smtClean="0">
                <a:latin typeface="Calibri" panose="020F0502020204030204" pitchFamily="34" charset="0"/>
              </a:rPr>
              <a:t>Air Barriers</a:t>
            </a:r>
            <a:endParaRPr lang="en-US" sz="4800" dirty="0">
              <a:latin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884824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Air Movement &amp; Barriers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Flow Concepts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599632"/>
            <a:ext cx="435260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b="1" dirty="0">
                <a:latin typeface="Calibri" panose="020F0502020204030204" pitchFamily="34" charset="0"/>
              </a:rPr>
              <a:t>Air Movement</a:t>
            </a:r>
          </a:p>
          <a:p>
            <a:pPr>
              <a:lnSpc>
                <a:spcPct val="100000"/>
              </a:lnSpc>
            </a:pPr>
            <a:r>
              <a:rPr lang="en-US" dirty="0"/>
              <a:t>High to low pressure</a:t>
            </a:r>
          </a:p>
          <a:p>
            <a:pPr>
              <a:lnSpc>
                <a:spcPct val="100000"/>
              </a:lnSpc>
            </a:pPr>
            <a:r>
              <a:rPr lang="en-US" dirty="0"/>
              <a:t>Pressurization affected by:</a:t>
            </a:r>
          </a:p>
          <a:p>
            <a:pPr lvl="1">
              <a:lnSpc>
                <a:spcPct val="100000"/>
              </a:lnSpc>
            </a:pPr>
            <a:r>
              <a:rPr lang="en-US" sz="2575" dirty="0"/>
              <a:t>Wind effects</a:t>
            </a:r>
          </a:p>
          <a:p>
            <a:pPr lvl="1">
              <a:lnSpc>
                <a:spcPct val="100000"/>
              </a:lnSpc>
            </a:pPr>
            <a:r>
              <a:rPr lang="en-US" sz="2575" dirty="0"/>
              <a:t>Mechanical systems</a:t>
            </a:r>
          </a:p>
          <a:p>
            <a:pPr lvl="1">
              <a:lnSpc>
                <a:spcPct val="100000"/>
              </a:lnSpc>
            </a:pPr>
            <a:r>
              <a:rPr lang="en-US" sz="2575" dirty="0"/>
              <a:t>Stack effect</a:t>
            </a:r>
          </a:p>
          <a:p>
            <a:pPr>
              <a:lnSpc>
                <a:spcPct val="100000"/>
              </a:lnSpc>
            </a:pPr>
            <a:r>
              <a:rPr lang="en-US" dirty="0"/>
              <a:t>Transports: Heat </a:t>
            </a:r>
            <a:r>
              <a:rPr lang="en-US" dirty="0" smtClean="0"/>
              <a:t>&amp; </a:t>
            </a:r>
            <a:r>
              <a:rPr lang="en-US" dirty="0"/>
              <a:t>Vapor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4" name="Picture 2" descr="Figure 07"/>
          <p:cNvPicPr>
            <a:picLocks noGrp="1" noChangeAspect="1" noChangeArrowheads="1"/>
          </p:cNvPicPr>
          <p:nvPr>
            <p:ph sz="quarter" idx="4294967295"/>
          </p:nvPr>
        </p:nvPicPr>
        <p:blipFill rotWithShape="1">
          <a:blip r:embed="rId3" cstate="print">
            <a:extLst>
              <a:ext uri="{28A0092B-C50C-407E-A947-70E740481C1C}">
                <a14:useLocalDpi xmlns:a14="http://schemas.microsoft.com/office/drawing/2010/main" val="0"/>
              </a:ext>
            </a:extLst>
          </a:blip>
          <a:srcRect l="26443" t="-622" r="7781" b="-1"/>
          <a:stretch/>
        </p:blipFill>
        <p:spPr bwMode="auto">
          <a:xfrm>
            <a:off x="9071847" y="3299791"/>
            <a:ext cx="2670066" cy="271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443" y="177549"/>
            <a:ext cx="4466470" cy="284416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2816" t="18089" r="31040" b="33215"/>
          <a:stretch/>
        </p:blipFill>
        <p:spPr>
          <a:xfrm>
            <a:off x="5457370" y="3299791"/>
            <a:ext cx="3428213" cy="271338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457" t="21897" r="14512"/>
          <a:stretch/>
        </p:blipFill>
        <p:spPr>
          <a:xfrm>
            <a:off x="5370859" y="3299791"/>
            <a:ext cx="3514725" cy="2707924"/>
          </a:xfrm>
          <a:prstGeom prst="rect">
            <a:avLst/>
          </a:prstGeom>
        </p:spPr>
      </p:pic>
    </p:spTree>
    <p:extLst>
      <p:ext uri="{BB962C8B-B14F-4D97-AF65-F5344CB8AC3E}">
        <p14:creationId xmlns:p14="http://schemas.microsoft.com/office/powerpoint/2010/main" val="3468916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008" y="180197"/>
            <a:ext cx="4142969" cy="2631856"/>
          </a:xfrm>
          <a:prstGeom prst="rect">
            <a:avLst/>
          </a:prstGeom>
        </p:spPr>
      </p:pic>
      <p:sp>
        <p:nvSpPr>
          <p:cNvPr id="67" name="Rectangle 66"/>
          <p:cNvSpPr/>
          <p:nvPr/>
        </p:nvSpPr>
        <p:spPr>
          <a:xfrm>
            <a:off x="9627273" y="754485"/>
            <a:ext cx="426719" cy="1928431"/>
          </a:xfrm>
          <a:prstGeom prst="rect">
            <a:avLst/>
          </a:prstGeom>
          <a:solidFill>
            <a:srgbClr val="FFFF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8168640" y="2286888"/>
            <a:ext cx="252915" cy="396028"/>
          </a:xfrm>
          <a:prstGeom prst="rect">
            <a:avLst/>
          </a:prstGeom>
          <a:solidFill>
            <a:srgbClr val="FFFF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8025632" y="1987791"/>
            <a:ext cx="389326" cy="299097"/>
          </a:xfrm>
          <a:prstGeom prst="rect">
            <a:avLst/>
          </a:prstGeom>
          <a:solidFill>
            <a:srgbClr val="FFFF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7922757" y="1422401"/>
            <a:ext cx="474609" cy="565392"/>
          </a:xfrm>
          <a:prstGeom prst="rect">
            <a:avLst/>
          </a:prstGeom>
          <a:solidFill>
            <a:srgbClr val="FFFF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7799549" y="765313"/>
            <a:ext cx="607605" cy="653475"/>
          </a:xfrm>
          <a:prstGeom prst="rect">
            <a:avLst/>
          </a:prstGeom>
          <a:solidFill>
            <a:srgbClr val="FFFF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Wind 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558416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dirty="0"/>
              <a:t>External Pressures</a:t>
            </a:r>
          </a:p>
          <a:p>
            <a:pPr lvl="1"/>
            <a:r>
              <a:rPr lang="en-US" sz="2800" dirty="0"/>
              <a:t>Windward</a:t>
            </a:r>
          </a:p>
          <a:p>
            <a:pPr lvl="1"/>
            <a:r>
              <a:rPr lang="en-US" sz="2800" dirty="0"/>
              <a:t>Leeward</a:t>
            </a:r>
          </a:p>
          <a:p>
            <a:pPr>
              <a:lnSpc>
                <a:spcPct val="100000"/>
              </a:lnSpc>
            </a:pPr>
            <a:r>
              <a:rPr lang="en-US" dirty="0"/>
              <a:t>Internal Pressures</a:t>
            </a:r>
          </a:p>
          <a:p>
            <a:pPr lvl="1"/>
            <a:r>
              <a:rPr lang="en-US" sz="2800" dirty="0"/>
              <a:t>Positive and negative pressure</a:t>
            </a:r>
          </a:p>
          <a:p>
            <a:pPr lvl="1"/>
            <a:r>
              <a:rPr lang="en-US" sz="2800" dirty="0"/>
              <a:t>Affected by: Building type (open, closed, partially enclosed)</a:t>
            </a:r>
          </a:p>
        </p:txBody>
      </p:sp>
      <p:sp>
        <p:nvSpPr>
          <p:cNvPr id="8" name="Content Placeholder 1"/>
          <p:cNvSpPr>
            <a:spLocks noGrp="1"/>
          </p:cNvSpPr>
          <p:nvPr>
            <p:ph sz="half" idx="4294967295"/>
          </p:nvPr>
        </p:nvSpPr>
        <p:spPr>
          <a:xfrm>
            <a:off x="7200379" y="2795477"/>
            <a:ext cx="2151882" cy="635408"/>
          </a:xfrm>
          <a:prstGeom prst="rect">
            <a:avLst/>
          </a:prstGeom>
        </p:spPr>
        <p:txBody>
          <a:bodyPr/>
          <a:lstStyle/>
          <a:p>
            <a:pPr marL="0" indent="0">
              <a:lnSpc>
                <a:spcPct val="100000"/>
              </a:lnSpc>
              <a:buNone/>
            </a:pPr>
            <a:r>
              <a:rPr lang="en-US" sz="2000" dirty="0"/>
              <a:t>External Pressures</a:t>
            </a:r>
            <a:endParaRPr lang="en-US" sz="2000" baseline="-25000" dirty="0"/>
          </a:p>
          <a:p>
            <a:endParaRPr lang="en-US" dirty="0"/>
          </a:p>
          <a:p>
            <a:endParaRPr lang="en-US" dirty="0"/>
          </a:p>
        </p:txBody>
      </p:sp>
      <p:sp>
        <p:nvSpPr>
          <p:cNvPr id="9" name="Content Placeholder 1"/>
          <p:cNvSpPr>
            <a:spLocks noGrp="1"/>
          </p:cNvSpPr>
          <p:nvPr>
            <p:ph sz="half" idx="4294967295"/>
          </p:nvPr>
        </p:nvSpPr>
        <p:spPr>
          <a:xfrm>
            <a:off x="7236418" y="5566673"/>
            <a:ext cx="4071662" cy="508909"/>
          </a:xfrm>
          <a:prstGeom prst="rect">
            <a:avLst/>
          </a:prstGeom>
        </p:spPr>
        <p:txBody>
          <a:bodyPr>
            <a:normAutofit/>
          </a:bodyPr>
          <a:lstStyle/>
          <a:p>
            <a:pPr marL="0" indent="0">
              <a:lnSpc>
                <a:spcPct val="100000"/>
              </a:lnSpc>
              <a:buNone/>
            </a:pPr>
            <a:r>
              <a:rPr lang="en-US" sz="2000" dirty="0"/>
              <a:t>Internal </a:t>
            </a:r>
            <a:r>
              <a:rPr lang="en-US" sz="2000" dirty="0" smtClean="0"/>
              <a:t>Pressures (per ASCE 7)</a:t>
            </a:r>
            <a:endParaRPr lang="en-US" dirty="0"/>
          </a:p>
          <a:p>
            <a:pPr marL="0" indent="0">
              <a:buNone/>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788703960"/>
              </p:ext>
            </p:extLst>
          </p:nvPr>
        </p:nvGraphicFramePr>
        <p:xfrm>
          <a:off x="6666949" y="3929445"/>
          <a:ext cx="5098774" cy="1483360"/>
        </p:xfrm>
        <a:graphic>
          <a:graphicData uri="http://schemas.openxmlformats.org/drawingml/2006/table">
            <a:tbl>
              <a:tblPr firstRow="1" bandRow="1">
                <a:tableStyleId>{5C22544A-7EE6-4342-B048-85BDC9FD1C3A}</a:tableStyleId>
              </a:tblPr>
              <a:tblGrid>
                <a:gridCol w="3026195">
                  <a:extLst>
                    <a:ext uri="{9D8B030D-6E8A-4147-A177-3AD203B41FA5}">
                      <a16:colId xmlns="" xmlns:a16="http://schemas.microsoft.com/office/drawing/2014/main" val="20000"/>
                    </a:ext>
                  </a:extLst>
                </a:gridCol>
                <a:gridCol w="2072579">
                  <a:extLst>
                    <a:ext uri="{9D8B030D-6E8A-4147-A177-3AD203B41FA5}">
                      <a16:colId xmlns="" xmlns:a16="http://schemas.microsoft.com/office/drawing/2014/main" val="20001"/>
                    </a:ext>
                  </a:extLst>
                </a:gridCol>
              </a:tblGrid>
              <a:tr h="370840">
                <a:tc>
                  <a:txBody>
                    <a:bodyPr/>
                    <a:lstStyle/>
                    <a:p>
                      <a:r>
                        <a:rPr lang="en-US" dirty="0"/>
                        <a:t>Enclosure Classification</a:t>
                      </a:r>
                    </a:p>
                  </a:txBody>
                  <a:tcPr/>
                </a:tc>
                <a:tc>
                  <a:txBody>
                    <a:bodyPr/>
                    <a:lstStyle/>
                    <a:p>
                      <a:pPr algn="ctr"/>
                      <a:r>
                        <a:rPr lang="en-US" dirty="0"/>
                        <a:t>(Gc</a:t>
                      </a:r>
                      <a:r>
                        <a:rPr lang="en-US" baseline="-25000" dirty="0"/>
                        <a:t>pi</a:t>
                      </a:r>
                      <a:r>
                        <a:rPr lang="en-US" dirty="0"/>
                        <a:t>) </a:t>
                      </a:r>
                    </a:p>
                  </a:txBody>
                  <a:tcPr/>
                </a:tc>
                <a:extLst>
                  <a:ext uri="{0D108BD9-81ED-4DB2-BD59-A6C34878D82A}">
                    <a16:rowId xmlns="" xmlns:a16="http://schemas.microsoft.com/office/drawing/2014/main" val="10000"/>
                  </a:ext>
                </a:extLst>
              </a:tr>
              <a:tr h="370840">
                <a:tc>
                  <a:txBody>
                    <a:bodyPr/>
                    <a:lstStyle/>
                    <a:p>
                      <a:r>
                        <a:rPr lang="en-US" dirty="0"/>
                        <a:t>Open Buildings</a:t>
                      </a:r>
                    </a:p>
                  </a:txBody>
                  <a:tcPr/>
                </a:tc>
                <a:tc>
                  <a:txBody>
                    <a:bodyPr/>
                    <a:lstStyle/>
                    <a:p>
                      <a:pPr algn="ctr"/>
                      <a:r>
                        <a:rPr lang="en-US" dirty="0"/>
                        <a:t>0.00</a:t>
                      </a:r>
                    </a:p>
                  </a:txBody>
                  <a:tcPr/>
                </a:tc>
                <a:extLst>
                  <a:ext uri="{0D108BD9-81ED-4DB2-BD59-A6C34878D82A}">
                    <a16:rowId xmlns="" xmlns:a16="http://schemas.microsoft.com/office/drawing/2014/main" val="10001"/>
                  </a:ext>
                </a:extLst>
              </a:tr>
              <a:tr h="370840">
                <a:tc>
                  <a:txBody>
                    <a:bodyPr/>
                    <a:lstStyle/>
                    <a:p>
                      <a:r>
                        <a:rPr lang="en-US" dirty="0"/>
                        <a:t>Partially Enclosed Buildings</a:t>
                      </a:r>
                    </a:p>
                  </a:txBody>
                  <a:tcPr/>
                </a:tc>
                <a:tc>
                  <a:txBody>
                    <a:bodyPr/>
                    <a:lstStyle/>
                    <a:p>
                      <a:pPr algn="ctr"/>
                      <a:r>
                        <a:rPr lang="en-US" dirty="0"/>
                        <a:t>+/-</a:t>
                      </a:r>
                      <a:r>
                        <a:rPr lang="en-US" baseline="0" dirty="0"/>
                        <a:t> 0.55</a:t>
                      </a:r>
                      <a:endParaRPr lang="en-US" dirty="0"/>
                    </a:p>
                  </a:txBody>
                  <a:tcPr/>
                </a:tc>
                <a:extLst>
                  <a:ext uri="{0D108BD9-81ED-4DB2-BD59-A6C34878D82A}">
                    <a16:rowId xmlns="" xmlns:a16="http://schemas.microsoft.com/office/drawing/2014/main" val="10002"/>
                  </a:ext>
                </a:extLst>
              </a:tr>
              <a:tr h="370840">
                <a:tc>
                  <a:txBody>
                    <a:bodyPr/>
                    <a:lstStyle/>
                    <a:p>
                      <a:r>
                        <a:rPr lang="en-US" dirty="0"/>
                        <a:t>Enclosed Buildings</a:t>
                      </a:r>
                    </a:p>
                  </a:txBody>
                  <a:tcPr/>
                </a:tc>
                <a:tc>
                  <a:txBody>
                    <a:bodyPr/>
                    <a:lstStyle/>
                    <a:p>
                      <a:pPr algn="ctr"/>
                      <a:r>
                        <a:rPr lang="en-US" dirty="0"/>
                        <a:t>+/- 0.18</a:t>
                      </a:r>
                    </a:p>
                  </a:txBody>
                  <a:tcPr/>
                </a:tc>
                <a:extLst>
                  <a:ext uri="{0D108BD9-81ED-4DB2-BD59-A6C34878D82A}">
                    <a16:rowId xmlns="" xmlns:a16="http://schemas.microsoft.com/office/drawing/2014/main" val="10003"/>
                  </a:ext>
                </a:extLst>
              </a:tr>
            </a:tbl>
          </a:graphicData>
        </a:graphic>
      </p:graphicFrame>
      <p:sp>
        <p:nvSpPr>
          <p:cNvPr id="3" name="Rectangle 2"/>
          <p:cNvSpPr/>
          <p:nvPr/>
        </p:nvSpPr>
        <p:spPr>
          <a:xfrm>
            <a:off x="8478078" y="467139"/>
            <a:ext cx="1162879" cy="298174"/>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8686800" y="457200"/>
            <a:ext cx="0" cy="288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928652" y="457200"/>
            <a:ext cx="0" cy="288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9160565" y="457200"/>
            <a:ext cx="0" cy="288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405327" y="457200"/>
            <a:ext cx="0" cy="288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154840" y="118341"/>
            <a:ext cx="1311965" cy="646972"/>
          </a:xfrm>
          <a:prstGeom prst="rect">
            <a:avLst/>
          </a:prstGeom>
          <a:solidFill>
            <a:schemeClr val="bg1"/>
          </a:solidFill>
          <a:effectLst/>
        </p:spPr>
        <p:txBody>
          <a:bodyPr wrap="square" rtlCol="0">
            <a:spAutoFit/>
          </a:bodyPr>
          <a:lstStyle/>
          <a:p>
            <a:pPr>
              <a:lnSpc>
                <a:spcPts val="1400"/>
              </a:lnSpc>
            </a:pPr>
            <a:r>
              <a:rPr lang="en-US" b="1" dirty="0" smtClean="0"/>
              <a:t>Windward </a:t>
            </a:r>
          </a:p>
          <a:p>
            <a:pPr>
              <a:lnSpc>
                <a:spcPts val="1400"/>
              </a:lnSpc>
            </a:pPr>
            <a:r>
              <a:rPr lang="en-US" b="1" dirty="0" smtClean="0"/>
              <a:t>Pressure</a:t>
            </a:r>
          </a:p>
          <a:p>
            <a:pPr>
              <a:lnSpc>
                <a:spcPts val="1400"/>
              </a:lnSpc>
            </a:pPr>
            <a:endParaRPr lang="en-US" b="1" dirty="0"/>
          </a:p>
        </p:txBody>
      </p:sp>
      <p:sp>
        <p:nvSpPr>
          <p:cNvPr id="15" name="TextBox 14"/>
          <p:cNvSpPr txBox="1"/>
          <p:nvPr/>
        </p:nvSpPr>
        <p:spPr>
          <a:xfrm>
            <a:off x="9647593" y="107204"/>
            <a:ext cx="1458212" cy="630942"/>
          </a:xfrm>
          <a:prstGeom prst="rect">
            <a:avLst/>
          </a:prstGeom>
          <a:solidFill>
            <a:schemeClr val="bg1"/>
          </a:solidFill>
          <a:effectLst/>
        </p:spPr>
        <p:txBody>
          <a:bodyPr wrap="square" rtlCol="0">
            <a:spAutoFit/>
          </a:bodyPr>
          <a:lstStyle/>
          <a:p>
            <a:pPr>
              <a:lnSpc>
                <a:spcPts val="1400"/>
              </a:lnSpc>
            </a:pPr>
            <a:r>
              <a:rPr lang="en-US" b="1" dirty="0" smtClean="0"/>
              <a:t>Leeward </a:t>
            </a:r>
          </a:p>
          <a:p>
            <a:pPr>
              <a:lnSpc>
                <a:spcPts val="1400"/>
              </a:lnSpc>
            </a:pPr>
            <a:r>
              <a:rPr lang="en-US" b="1" dirty="0" smtClean="0"/>
              <a:t>Pressure</a:t>
            </a:r>
          </a:p>
          <a:p>
            <a:pPr>
              <a:lnSpc>
                <a:spcPts val="1400"/>
              </a:lnSpc>
            </a:pPr>
            <a:endParaRPr lang="en-US" b="1" dirty="0"/>
          </a:p>
        </p:txBody>
      </p:sp>
      <p:sp>
        <p:nvSpPr>
          <p:cNvPr id="16" name="TextBox 15"/>
          <p:cNvSpPr txBox="1"/>
          <p:nvPr/>
        </p:nvSpPr>
        <p:spPr>
          <a:xfrm>
            <a:off x="6402279" y="1510090"/>
            <a:ext cx="1311965" cy="646972"/>
          </a:xfrm>
          <a:prstGeom prst="rect">
            <a:avLst/>
          </a:prstGeom>
          <a:solidFill>
            <a:schemeClr val="bg1"/>
          </a:solidFill>
          <a:effectLst/>
        </p:spPr>
        <p:txBody>
          <a:bodyPr wrap="square" rtlCol="0">
            <a:spAutoFit/>
          </a:bodyPr>
          <a:lstStyle/>
          <a:p>
            <a:pPr>
              <a:lnSpc>
                <a:spcPts val="1400"/>
              </a:lnSpc>
            </a:pPr>
            <a:r>
              <a:rPr lang="en-US" b="1" dirty="0" smtClean="0"/>
              <a:t>WIND</a:t>
            </a:r>
          </a:p>
          <a:p>
            <a:pPr>
              <a:lnSpc>
                <a:spcPts val="1400"/>
              </a:lnSpc>
            </a:pPr>
            <a:endParaRPr lang="en-US" b="1" dirty="0" smtClean="0"/>
          </a:p>
          <a:p>
            <a:pPr>
              <a:lnSpc>
                <a:spcPts val="1400"/>
              </a:lnSpc>
            </a:pPr>
            <a:endParaRPr lang="en-US" b="1" dirty="0"/>
          </a:p>
        </p:txBody>
      </p:sp>
      <p:cxnSp>
        <p:nvCxnSpPr>
          <p:cNvPr id="17" name="Straight Arrow Connector 16"/>
          <p:cNvCxnSpPr/>
          <p:nvPr/>
        </p:nvCxnSpPr>
        <p:spPr>
          <a:xfrm>
            <a:off x="9647593" y="966715"/>
            <a:ext cx="406399" cy="1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9627273" y="1220932"/>
            <a:ext cx="426719" cy="1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9647593" y="1461350"/>
            <a:ext cx="406399" cy="3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9625709" y="1955292"/>
            <a:ext cx="428283" cy="8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635077" y="2251181"/>
            <a:ext cx="4189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647593" y="2507180"/>
            <a:ext cx="40639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810822" y="987916"/>
            <a:ext cx="610733" cy="4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810822" y="1219256"/>
            <a:ext cx="6247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810822" y="1427159"/>
            <a:ext cx="624792" cy="13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922757" y="1630755"/>
            <a:ext cx="484396" cy="6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922757" y="1834352"/>
            <a:ext cx="4761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922757" y="1978224"/>
            <a:ext cx="498798" cy="232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8" idx="1"/>
          </p:cNvCxnSpPr>
          <p:nvPr/>
        </p:nvCxnSpPr>
        <p:spPr>
          <a:xfrm>
            <a:off x="8025632" y="2137340"/>
            <a:ext cx="4099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066272" y="2286888"/>
            <a:ext cx="36934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199120" y="2416699"/>
            <a:ext cx="2364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8199120" y="2566250"/>
            <a:ext cx="236494"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9647593" y="1694493"/>
            <a:ext cx="406399" cy="3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Right Arrow 80"/>
          <p:cNvSpPr/>
          <p:nvPr/>
        </p:nvSpPr>
        <p:spPr>
          <a:xfrm>
            <a:off x="6539949" y="1706576"/>
            <a:ext cx="905842" cy="354001"/>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0296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Mechanical 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11" name="Rectangle 2"/>
          <p:cNvSpPr>
            <a:spLocks noChangeArrowheads="1"/>
          </p:cNvSpPr>
          <p:nvPr/>
        </p:nvSpPr>
        <p:spPr bwMode="auto">
          <a:xfrm>
            <a:off x="3862388" y="2071688"/>
            <a:ext cx="4532312" cy="3432175"/>
          </a:xfrm>
          <a:prstGeom prst="rect">
            <a:avLst/>
          </a:prstGeom>
          <a:solidFill>
            <a:schemeClr val="accent1"/>
          </a:solidFill>
          <a:ln w="63500">
            <a:solidFill>
              <a:schemeClr val="tx1"/>
            </a:solidFill>
            <a:miter lim="800000"/>
            <a:headEnd/>
            <a:tailEnd/>
          </a:ln>
        </p:spPr>
        <p:txBody>
          <a:bodyPr wrap="none" anchor="ctr"/>
          <a:lstStyle/>
          <a:p>
            <a:endParaRPr lang="en-US" dirty="0"/>
          </a:p>
        </p:txBody>
      </p:sp>
      <p:sp>
        <p:nvSpPr>
          <p:cNvPr id="12" name="Line 3"/>
          <p:cNvSpPr>
            <a:spLocks noChangeShapeType="1"/>
          </p:cNvSpPr>
          <p:nvPr/>
        </p:nvSpPr>
        <p:spPr bwMode="auto">
          <a:xfrm>
            <a:off x="3862388" y="3421063"/>
            <a:ext cx="0" cy="76835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4"/>
          <p:cNvSpPr>
            <a:spLocks noChangeShapeType="1"/>
          </p:cNvSpPr>
          <p:nvPr/>
        </p:nvSpPr>
        <p:spPr bwMode="auto">
          <a:xfrm>
            <a:off x="8388350" y="3575050"/>
            <a:ext cx="0" cy="409575"/>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7"/>
          <p:cNvSpPr>
            <a:spLocks noChangeShapeType="1"/>
          </p:cNvSpPr>
          <p:nvPr/>
        </p:nvSpPr>
        <p:spPr bwMode="auto">
          <a:xfrm>
            <a:off x="7874000" y="3784600"/>
            <a:ext cx="1484313" cy="0"/>
          </a:xfrm>
          <a:prstGeom prst="line">
            <a:avLst/>
          </a:prstGeom>
          <a:noFill/>
          <a:ln w="635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p>
        </p:txBody>
      </p:sp>
      <p:sp>
        <p:nvSpPr>
          <p:cNvPr id="15" name="Line 9"/>
          <p:cNvSpPr>
            <a:spLocks noChangeShapeType="1"/>
          </p:cNvSpPr>
          <p:nvPr/>
        </p:nvSpPr>
        <p:spPr bwMode="auto">
          <a:xfrm flipV="1">
            <a:off x="4618038" y="505460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6" name="Line 10"/>
          <p:cNvSpPr>
            <a:spLocks noChangeShapeType="1"/>
          </p:cNvSpPr>
          <p:nvPr/>
        </p:nvSpPr>
        <p:spPr bwMode="auto">
          <a:xfrm flipV="1">
            <a:off x="4987925" y="50434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 name="Line 11"/>
          <p:cNvSpPr>
            <a:spLocks noChangeShapeType="1"/>
          </p:cNvSpPr>
          <p:nvPr/>
        </p:nvSpPr>
        <p:spPr bwMode="auto">
          <a:xfrm flipV="1">
            <a:off x="5357813" y="503237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Line 12"/>
          <p:cNvSpPr>
            <a:spLocks noChangeShapeType="1"/>
          </p:cNvSpPr>
          <p:nvPr/>
        </p:nvSpPr>
        <p:spPr bwMode="auto">
          <a:xfrm flipV="1">
            <a:off x="4252913" y="504983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9" name="Line 13"/>
          <p:cNvSpPr>
            <a:spLocks noChangeShapeType="1"/>
          </p:cNvSpPr>
          <p:nvPr/>
        </p:nvSpPr>
        <p:spPr bwMode="auto">
          <a:xfrm flipV="1">
            <a:off x="7948613" y="503555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0" name="Line 14"/>
          <p:cNvSpPr>
            <a:spLocks noChangeShapeType="1"/>
          </p:cNvSpPr>
          <p:nvPr/>
        </p:nvSpPr>
        <p:spPr bwMode="auto">
          <a:xfrm flipV="1">
            <a:off x="5711825" y="50434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Line 15"/>
          <p:cNvSpPr>
            <a:spLocks noChangeShapeType="1"/>
          </p:cNvSpPr>
          <p:nvPr/>
        </p:nvSpPr>
        <p:spPr bwMode="auto">
          <a:xfrm flipV="1">
            <a:off x="6081713" y="504507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2" name="Line 16"/>
          <p:cNvSpPr>
            <a:spLocks noChangeShapeType="1"/>
          </p:cNvSpPr>
          <p:nvPr/>
        </p:nvSpPr>
        <p:spPr bwMode="auto">
          <a:xfrm flipV="1">
            <a:off x="6451600" y="5046663"/>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3" name="Line 17"/>
          <p:cNvSpPr>
            <a:spLocks noChangeShapeType="1"/>
          </p:cNvSpPr>
          <p:nvPr/>
        </p:nvSpPr>
        <p:spPr bwMode="auto">
          <a:xfrm flipV="1">
            <a:off x="6829425" y="50434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4" name="Line 18"/>
          <p:cNvSpPr>
            <a:spLocks noChangeShapeType="1"/>
          </p:cNvSpPr>
          <p:nvPr/>
        </p:nvSpPr>
        <p:spPr bwMode="auto">
          <a:xfrm flipV="1">
            <a:off x="7199313" y="504507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5" name="Line 19"/>
          <p:cNvSpPr>
            <a:spLocks noChangeShapeType="1"/>
          </p:cNvSpPr>
          <p:nvPr/>
        </p:nvSpPr>
        <p:spPr bwMode="auto">
          <a:xfrm flipV="1">
            <a:off x="7569200" y="5033963"/>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 name="Line 20"/>
          <p:cNvSpPr>
            <a:spLocks noChangeShapeType="1"/>
          </p:cNvSpPr>
          <p:nvPr/>
        </p:nvSpPr>
        <p:spPr bwMode="auto">
          <a:xfrm>
            <a:off x="4643438" y="2151063"/>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7" name="Line 21"/>
          <p:cNvSpPr>
            <a:spLocks noChangeShapeType="1"/>
          </p:cNvSpPr>
          <p:nvPr/>
        </p:nvSpPr>
        <p:spPr bwMode="auto">
          <a:xfrm>
            <a:off x="5013325" y="2152650"/>
            <a:ext cx="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8" name="Line 22"/>
          <p:cNvSpPr>
            <a:spLocks noChangeShapeType="1"/>
          </p:cNvSpPr>
          <p:nvPr/>
        </p:nvSpPr>
        <p:spPr bwMode="auto">
          <a:xfrm>
            <a:off x="5383213" y="2154238"/>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9" name="Line 23"/>
          <p:cNvSpPr>
            <a:spLocks noChangeShapeType="1"/>
          </p:cNvSpPr>
          <p:nvPr/>
        </p:nvSpPr>
        <p:spPr bwMode="auto">
          <a:xfrm>
            <a:off x="4278313" y="214630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 name="Line 24"/>
          <p:cNvSpPr>
            <a:spLocks noChangeShapeType="1"/>
          </p:cNvSpPr>
          <p:nvPr/>
        </p:nvSpPr>
        <p:spPr bwMode="auto">
          <a:xfrm>
            <a:off x="5737225" y="215265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1" name="Line 25"/>
          <p:cNvSpPr>
            <a:spLocks noChangeShapeType="1"/>
          </p:cNvSpPr>
          <p:nvPr/>
        </p:nvSpPr>
        <p:spPr bwMode="auto">
          <a:xfrm>
            <a:off x="6107113" y="2154238"/>
            <a:ext cx="0" cy="41275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2" name="Line 26"/>
          <p:cNvSpPr>
            <a:spLocks noChangeShapeType="1"/>
          </p:cNvSpPr>
          <p:nvPr/>
        </p:nvSpPr>
        <p:spPr bwMode="auto">
          <a:xfrm flipH="1">
            <a:off x="6464300" y="2157413"/>
            <a:ext cx="1270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3" name="Line 27"/>
          <p:cNvSpPr>
            <a:spLocks noChangeShapeType="1"/>
          </p:cNvSpPr>
          <p:nvPr/>
        </p:nvSpPr>
        <p:spPr bwMode="auto">
          <a:xfrm>
            <a:off x="6854825" y="216535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4" name="Line 28"/>
          <p:cNvSpPr>
            <a:spLocks noChangeShapeType="1"/>
          </p:cNvSpPr>
          <p:nvPr/>
        </p:nvSpPr>
        <p:spPr bwMode="auto">
          <a:xfrm>
            <a:off x="7226300" y="2155825"/>
            <a:ext cx="0" cy="41275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5" name="Line 29"/>
          <p:cNvSpPr>
            <a:spLocks noChangeShapeType="1"/>
          </p:cNvSpPr>
          <p:nvPr/>
        </p:nvSpPr>
        <p:spPr bwMode="auto">
          <a:xfrm flipH="1">
            <a:off x="7583488" y="2146300"/>
            <a:ext cx="1270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6" name="Line 30"/>
          <p:cNvSpPr>
            <a:spLocks noChangeShapeType="1"/>
          </p:cNvSpPr>
          <p:nvPr/>
        </p:nvSpPr>
        <p:spPr bwMode="auto">
          <a:xfrm>
            <a:off x="7974013" y="213995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7" name="Line 31"/>
          <p:cNvSpPr>
            <a:spLocks noChangeShapeType="1"/>
          </p:cNvSpPr>
          <p:nvPr/>
        </p:nvSpPr>
        <p:spPr bwMode="auto">
          <a:xfrm>
            <a:off x="3957638" y="34671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8" name="Line 32"/>
          <p:cNvSpPr>
            <a:spLocks noChangeShapeType="1"/>
          </p:cNvSpPr>
          <p:nvPr/>
        </p:nvSpPr>
        <p:spPr bwMode="auto">
          <a:xfrm flipH="1">
            <a:off x="7870825" y="3481388"/>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9" name="Line 33"/>
          <p:cNvSpPr>
            <a:spLocks noChangeShapeType="1"/>
          </p:cNvSpPr>
          <p:nvPr/>
        </p:nvSpPr>
        <p:spPr bwMode="auto">
          <a:xfrm>
            <a:off x="3957638" y="41275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0" name="Line 34"/>
          <p:cNvSpPr>
            <a:spLocks noChangeShapeType="1"/>
          </p:cNvSpPr>
          <p:nvPr/>
        </p:nvSpPr>
        <p:spPr bwMode="auto">
          <a:xfrm flipH="1">
            <a:off x="7870825" y="4141788"/>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1" name="Line 35"/>
          <p:cNvSpPr>
            <a:spLocks noChangeShapeType="1"/>
          </p:cNvSpPr>
          <p:nvPr/>
        </p:nvSpPr>
        <p:spPr bwMode="auto">
          <a:xfrm>
            <a:off x="3959225" y="4484688"/>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2" name="Line 36"/>
          <p:cNvSpPr>
            <a:spLocks noChangeShapeType="1"/>
          </p:cNvSpPr>
          <p:nvPr/>
        </p:nvSpPr>
        <p:spPr bwMode="auto">
          <a:xfrm flipH="1">
            <a:off x="7872413" y="4498975"/>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3" name="Line 37"/>
          <p:cNvSpPr>
            <a:spLocks noChangeShapeType="1"/>
          </p:cNvSpPr>
          <p:nvPr/>
        </p:nvSpPr>
        <p:spPr bwMode="auto">
          <a:xfrm>
            <a:off x="3959225" y="4827588"/>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4" name="Line 38"/>
          <p:cNvSpPr>
            <a:spLocks noChangeShapeType="1"/>
          </p:cNvSpPr>
          <p:nvPr/>
        </p:nvSpPr>
        <p:spPr bwMode="auto">
          <a:xfrm flipH="1">
            <a:off x="7872413" y="4841875"/>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5" name="Line 39"/>
          <p:cNvSpPr>
            <a:spLocks noChangeShapeType="1"/>
          </p:cNvSpPr>
          <p:nvPr/>
        </p:nvSpPr>
        <p:spPr bwMode="auto">
          <a:xfrm>
            <a:off x="3943350" y="27416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6" name="Line 40"/>
          <p:cNvSpPr>
            <a:spLocks noChangeShapeType="1"/>
          </p:cNvSpPr>
          <p:nvPr/>
        </p:nvSpPr>
        <p:spPr bwMode="auto">
          <a:xfrm flipH="1">
            <a:off x="7856538" y="2755900"/>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7" name="Line 41"/>
          <p:cNvSpPr>
            <a:spLocks noChangeShapeType="1"/>
          </p:cNvSpPr>
          <p:nvPr/>
        </p:nvSpPr>
        <p:spPr bwMode="auto">
          <a:xfrm>
            <a:off x="3944938" y="30988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8" name="Line 42"/>
          <p:cNvSpPr>
            <a:spLocks noChangeShapeType="1"/>
          </p:cNvSpPr>
          <p:nvPr/>
        </p:nvSpPr>
        <p:spPr bwMode="auto">
          <a:xfrm flipH="1">
            <a:off x="7858125" y="3113088"/>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9" name="Line 44"/>
          <p:cNvSpPr>
            <a:spLocks noChangeShapeType="1"/>
          </p:cNvSpPr>
          <p:nvPr/>
        </p:nvSpPr>
        <p:spPr bwMode="auto">
          <a:xfrm>
            <a:off x="5770563" y="3635375"/>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6"/>
          <p:cNvSpPr>
            <a:spLocks noChangeShapeType="1"/>
          </p:cNvSpPr>
          <p:nvPr/>
        </p:nvSpPr>
        <p:spPr bwMode="auto">
          <a:xfrm>
            <a:off x="2989263" y="3784600"/>
            <a:ext cx="2133600" cy="0"/>
          </a:xfrm>
          <a:prstGeom prst="line">
            <a:avLst/>
          </a:prstGeom>
          <a:noFill/>
          <a:ln w="203200">
            <a:solidFill>
              <a:srgbClr val="FF6600"/>
            </a:solidFill>
            <a:round/>
            <a:headEnd type="triangle" w="med" len="med"/>
            <a:tailEnd type="none" w="lg" len="lg"/>
          </a:ln>
          <a:extLst>
            <a:ext uri="{909E8E84-426E-40DD-AFC4-6F175D3DCCD1}">
              <a14:hiddenFill xmlns:a14="http://schemas.microsoft.com/office/drawing/2010/main">
                <a:noFill/>
              </a14:hiddenFill>
            </a:ext>
          </a:extLst>
        </p:spPr>
        <p:txBody>
          <a:bodyPr/>
          <a:lstStyle/>
          <a:p>
            <a:endParaRPr lang="en-US" dirty="0"/>
          </a:p>
        </p:txBody>
      </p:sp>
      <p:sp>
        <p:nvSpPr>
          <p:cNvPr id="51" name="Text Box 5"/>
          <p:cNvSpPr txBox="1">
            <a:spLocks noChangeArrowheads="1"/>
          </p:cNvSpPr>
          <p:nvPr/>
        </p:nvSpPr>
        <p:spPr bwMode="auto">
          <a:xfrm>
            <a:off x="1408111" y="2781519"/>
            <a:ext cx="2027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3200" dirty="0">
                <a:latin typeface="Arial" charset="0"/>
              </a:rPr>
              <a:t>Exhaust</a:t>
            </a:r>
          </a:p>
        </p:txBody>
      </p:sp>
      <p:sp>
        <p:nvSpPr>
          <p:cNvPr id="52" name="TextBox 51"/>
          <p:cNvSpPr txBox="1"/>
          <p:nvPr/>
        </p:nvSpPr>
        <p:spPr>
          <a:xfrm>
            <a:off x="4380706" y="5787380"/>
            <a:ext cx="3925888" cy="461665"/>
          </a:xfrm>
          <a:prstGeom prst="rect">
            <a:avLst/>
          </a:prstGeom>
          <a:noFill/>
        </p:spPr>
        <p:txBody>
          <a:bodyPr wrap="square" rtlCol="0">
            <a:spAutoFit/>
          </a:bodyPr>
          <a:lstStyle/>
          <a:p>
            <a:r>
              <a:rPr lang="en-US" sz="2400" dirty="0"/>
              <a:t>Negative Internal Pressure</a:t>
            </a:r>
          </a:p>
        </p:txBody>
      </p:sp>
      <p:sp>
        <p:nvSpPr>
          <p:cNvPr id="53" name="Text Box 8"/>
          <p:cNvSpPr txBox="1">
            <a:spLocks noChangeArrowheads="1"/>
          </p:cNvSpPr>
          <p:nvPr/>
        </p:nvSpPr>
        <p:spPr bwMode="auto">
          <a:xfrm>
            <a:off x="9063041" y="2831208"/>
            <a:ext cx="25272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3200" dirty="0">
                <a:latin typeface="Arial" charset="0"/>
              </a:rPr>
              <a:t>Outside</a:t>
            </a:r>
            <a:r>
              <a:rPr lang="en-US" sz="3200" dirty="0">
                <a:solidFill>
                  <a:srgbClr val="FF9966"/>
                </a:solidFill>
                <a:latin typeface="Arial" charset="0"/>
              </a:rPr>
              <a:t> </a:t>
            </a:r>
            <a:r>
              <a:rPr lang="en-US" sz="3200" dirty="0">
                <a:latin typeface="Arial" charset="0"/>
              </a:rPr>
              <a:t>Air</a:t>
            </a:r>
          </a:p>
        </p:txBody>
      </p:sp>
    </p:spTree>
    <p:extLst>
      <p:ext uri="{BB962C8B-B14F-4D97-AF65-F5344CB8AC3E}">
        <p14:creationId xmlns:p14="http://schemas.microsoft.com/office/powerpoint/2010/main" val="287224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500"/>
                                        <p:tgtEl>
                                          <p:spTgt spid="1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500"/>
                                        <p:tgtEl>
                                          <p:spTgt spid="4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Mechanical 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52" name="TextBox 51"/>
          <p:cNvSpPr txBox="1"/>
          <p:nvPr/>
        </p:nvSpPr>
        <p:spPr>
          <a:xfrm>
            <a:off x="4380706" y="5787380"/>
            <a:ext cx="3925888" cy="461665"/>
          </a:xfrm>
          <a:prstGeom prst="rect">
            <a:avLst/>
          </a:prstGeom>
          <a:noFill/>
        </p:spPr>
        <p:txBody>
          <a:bodyPr wrap="square" rtlCol="0">
            <a:spAutoFit/>
          </a:bodyPr>
          <a:lstStyle/>
          <a:p>
            <a:r>
              <a:rPr lang="en-US" sz="2400" dirty="0"/>
              <a:t>Positive Internal Pressure</a:t>
            </a:r>
          </a:p>
        </p:txBody>
      </p:sp>
      <p:sp>
        <p:nvSpPr>
          <p:cNvPr id="54" name="Rectangle 2"/>
          <p:cNvSpPr>
            <a:spLocks noChangeArrowheads="1"/>
          </p:cNvSpPr>
          <p:nvPr/>
        </p:nvSpPr>
        <p:spPr bwMode="auto">
          <a:xfrm>
            <a:off x="3862388" y="2071688"/>
            <a:ext cx="4532312" cy="3432175"/>
          </a:xfrm>
          <a:prstGeom prst="rect">
            <a:avLst/>
          </a:prstGeom>
          <a:solidFill>
            <a:schemeClr val="accent1"/>
          </a:solidFill>
          <a:ln w="63500">
            <a:solidFill>
              <a:schemeClr val="tx1"/>
            </a:solidFill>
            <a:miter lim="800000"/>
            <a:headEnd/>
            <a:tailEnd/>
          </a:ln>
        </p:spPr>
        <p:txBody>
          <a:bodyPr wrap="none" anchor="ctr"/>
          <a:lstStyle/>
          <a:p>
            <a:endParaRPr lang="en-US" dirty="0"/>
          </a:p>
        </p:txBody>
      </p:sp>
      <p:sp>
        <p:nvSpPr>
          <p:cNvPr id="55" name="Line 3"/>
          <p:cNvSpPr>
            <a:spLocks noChangeShapeType="1"/>
          </p:cNvSpPr>
          <p:nvPr/>
        </p:nvSpPr>
        <p:spPr bwMode="auto">
          <a:xfrm>
            <a:off x="3862388" y="3421063"/>
            <a:ext cx="0" cy="76835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Line 4"/>
          <p:cNvSpPr>
            <a:spLocks noChangeShapeType="1"/>
          </p:cNvSpPr>
          <p:nvPr/>
        </p:nvSpPr>
        <p:spPr bwMode="auto">
          <a:xfrm>
            <a:off x="8388350" y="3575050"/>
            <a:ext cx="0" cy="409575"/>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 name="Line 6"/>
          <p:cNvSpPr>
            <a:spLocks noChangeShapeType="1"/>
          </p:cNvSpPr>
          <p:nvPr/>
        </p:nvSpPr>
        <p:spPr bwMode="auto">
          <a:xfrm>
            <a:off x="2989263" y="3798888"/>
            <a:ext cx="2133600" cy="0"/>
          </a:xfrm>
          <a:prstGeom prst="line">
            <a:avLst/>
          </a:prstGeom>
          <a:noFill/>
          <a:ln w="127000">
            <a:solidFill>
              <a:srgbClr val="FF66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58" name="Line 7"/>
          <p:cNvSpPr>
            <a:spLocks noChangeShapeType="1"/>
          </p:cNvSpPr>
          <p:nvPr/>
        </p:nvSpPr>
        <p:spPr bwMode="auto">
          <a:xfrm>
            <a:off x="7566025" y="3795713"/>
            <a:ext cx="1484313" cy="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59" name="Text Box 8"/>
          <p:cNvSpPr txBox="1">
            <a:spLocks noChangeArrowheads="1"/>
          </p:cNvSpPr>
          <p:nvPr/>
        </p:nvSpPr>
        <p:spPr bwMode="auto">
          <a:xfrm>
            <a:off x="849313" y="2833688"/>
            <a:ext cx="2962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4000" dirty="0">
                <a:latin typeface="Arial" charset="0"/>
              </a:rPr>
              <a:t>Outside</a:t>
            </a:r>
            <a:r>
              <a:rPr lang="en-US" sz="4000" dirty="0">
                <a:solidFill>
                  <a:srgbClr val="FF9966"/>
                </a:solidFill>
                <a:latin typeface="Arial" charset="0"/>
              </a:rPr>
              <a:t> </a:t>
            </a:r>
            <a:r>
              <a:rPr lang="en-US" sz="4000" dirty="0">
                <a:latin typeface="Arial" charset="0"/>
              </a:rPr>
              <a:t>Air</a:t>
            </a:r>
          </a:p>
        </p:txBody>
      </p:sp>
      <p:sp>
        <p:nvSpPr>
          <p:cNvPr id="60" name="Line 9"/>
          <p:cNvSpPr>
            <a:spLocks noChangeShapeType="1"/>
          </p:cNvSpPr>
          <p:nvPr/>
        </p:nvSpPr>
        <p:spPr bwMode="auto">
          <a:xfrm flipV="1">
            <a:off x="4618038" y="217805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1" name="Line 10"/>
          <p:cNvSpPr>
            <a:spLocks noChangeShapeType="1"/>
          </p:cNvSpPr>
          <p:nvPr/>
        </p:nvSpPr>
        <p:spPr bwMode="auto">
          <a:xfrm flipV="1">
            <a:off x="4987925" y="216693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2" name="Line 11"/>
          <p:cNvSpPr>
            <a:spLocks noChangeShapeType="1"/>
          </p:cNvSpPr>
          <p:nvPr/>
        </p:nvSpPr>
        <p:spPr bwMode="auto">
          <a:xfrm flipV="1">
            <a:off x="5357813" y="215582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3" name="Line 12"/>
          <p:cNvSpPr>
            <a:spLocks noChangeShapeType="1"/>
          </p:cNvSpPr>
          <p:nvPr/>
        </p:nvSpPr>
        <p:spPr bwMode="auto">
          <a:xfrm flipV="1">
            <a:off x="4252913" y="21732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4" name="Line 13"/>
          <p:cNvSpPr>
            <a:spLocks noChangeShapeType="1"/>
          </p:cNvSpPr>
          <p:nvPr/>
        </p:nvSpPr>
        <p:spPr bwMode="auto">
          <a:xfrm flipV="1">
            <a:off x="7948613" y="213360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5" name="Line 14"/>
          <p:cNvSpPr>
            <a:spLocks noChangeShapeType="1"/>
          </p:cNvSpPr>
          <p:nvPr/>
        </p:nvSpPr>
        <p:spPr bwMode="auto">
          <a:xfrm flipV="1">
            <a:off x="5711825" y="216693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6" name="Line 15"/>
          <p:cNvSpPr>
            <a:spLocks noChangeShapeType="1"/>
          </p:cNvSpPr>
          <p:nvPr/>
        </p:nvSpPr>
        <p:spPr bwMode="auto">
          <a:xfrm flipV="1">
            <a:off x="6081713" y="215582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7" name="Line 16"/>
          <p:cNvSpPr>
            <a:spLocks noChangeShapeType="1"/>
          </p:cNvSpPr>
          <p:nvPr/>
        </p:nvSpPr>
        <p:spPr bwMode="auto">
          <a:xfrm flipV="1">
            <a:off x="6451600" y="2157413"/>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8" name="Line 17"/>
          <p:cNvSpPr>
            <a:spLocks noChangeShapeType="1"/>
          </p:cNvSpPr>
          <p:nvPr/>
        </p:nvSpPr>
        <p:spPr bwMode="auto">
          <a:xfrm flipV="1">
            <a:off x="6829425" y="215423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9" name="Line 18"/>
          <p:cNvSpPr>
            <a:spLocks noChangeShapeType="1"/>
          </p:cNvSpPr>
          <p:nvPr/>
        </p:nvSpPr>
        <p:spPr bwMode="auto">
          <a:xfrm flipV="1">
            <a:off x="7199313" y="214312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0" name="Line 19"/>
          <p:cNvSpPr>
            <a:spLocks noChangeShapeType="1"/>
          </p:cNvSpPr>
          <p:nvPr/>
        </p:nvSpPr>
        <p:spPr bwMode="auto">
          <a:xfrm flipV="1">
            <a:off x="7569200" y="2132013"/>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1" name="Line 20"/>
          <p:cNvSpPr>
            <a:spLocks noChangeShapeType="1"/>
          </p:cNvSpPr>
          <p:nvPr/>
        </p:nvSpPr>
        <p:spPr bwMode="auto">
          <a:xfrm>
            <a:off x="4645025" y="5053013"/>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2" name="Line 21"/>
          <p:cNvSpPr>
            <a:spLocks noChangeShapeType="1"/>
          </p:cNvSpPr>
          <p:nvPr/>
        </p:nvSpPr>
        <p:spPr bwMode="auto">
          <a:xfrm>
            <a:off x="5014913" y="5054600"/>
            <a:ext cx="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 name="Line 22"/>
          <p:cNvSpPr>
            <a:spLocks noChangeShapeType="1"/>
          </p:cNvSpPr>
          <p:nvPr/>
        </p:nvSpPr>
        <p:spPr bwMode="auto">
          <a:xfrm>
            <a:off x="5384800" y="5056188"/>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4" name="Line 23"/>
          <p:cNvSpPr>
            <a:spLocks noChangeShapeType="1"/>
          </p:cNvSpPr>
          <p:nvPr/>
        </p:nvSpPr>
        <p:spPr bwMode="auto">
          <a:xfrm>
            <a:off x="4279900" y="504825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5" name="Line 24"/>
          <p:cNvSpPr>
            <a:spLocks noChangeShapeType="1"/>
          </p:cNvSpPr>
          <p:nvPr/>
        </p:nvSpPr>
        <p:spPr bwMode="auto">
          <a:xfrm>
            <a:off x="5738813" y="505460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6" name="Line 25"/>
          <p:cNvSpPr>
            <a:spLocks noChangeShapeType="1"/>
          </p:cNvSpPr>
          <p:nvPr/>
        </p:nvSpPr>
        <p:spPr bwMode="auto">
          <a:xfrm>
            <a:off x="6108700" y="5056188"/>
            <a:ext cx="0" cy="41275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7" name="Line 26"/>
          <p:cNvSpPr>
            <a:spLocks noChangeShapeType="1"/>
          </p:cNvSpPr>
          <p:nvPr/>
        </p:nvSpPr>
        <p:spPr bwMode="auto">
          <a:xfrm flipH="1">
            <a:off x="6465888" y="5059363"/>
            <a:ext cx="1270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8" name="Line 27"/>
          <p:cNvSpPr>
            <a:spLocks noChangeShapeType="1"/>
          </p:cNvSpPr>
          <p:nvPr/>
        </p:nvSpPr>
        <p:spPr bwMode="auto">
          <a:xfrm>
            <a:off x="6856413" y="506730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9" name="Line 28"/>
          <p:cNvSpPr>
            <a:spLocks noChangeShapeType="1"/>
          </p:cNvSpPr>
          <p:nvPr/>
        </p:nvSpPr>
        <p:spPr bwMode="auto">
          <a:xfrm>
            <a:off x="7227888" y="5070475"/>
            <a:ext cx="0" cy="41275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0" name="Line 29"/>
          <p:cNvSpPr>
            <a:spLocks noChangeShapeType="1"/>
          </p:cNvSpPr>
          <p:nvPr/>
        </p:nvSpPr>
        <p:spPr bwMode="auto">
          <a:xfrm flipH="1">
            <a:off x="7585075" y="5073650"/>
            <a:ext cx="1270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1" name="Line 30"/>
          <p:cNvSpPr>
            <a:spLocks noChangeShapeType="1"/>
          </p:cNvSpPr>
          <p:nvPr/>
        </p:nvSpPr>
        <p:spPr bwMode="auto">
          <a:xfrm>
            <a:off x="7975600" y="505460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2" name="Line 31"/>
          <p:cNvSpPr>
            <a:spLocks noChangeShapeType="1"/>
          </p:cNvSpPr>
          <p:nvPr/>
        </p:nvSpPr>
        <p:spPr bwMode="auto">
          <a:xfrm>
            <a:off x="7959725" y="34655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3" name="Line 32"/>
          <p:cNvSpPr>
            <a:spLocks noChangeShapeType="1"/>
          </p:cNvSpPr>
          <p:nvPr/>
        </p:nvSpPr>
        <p:spPr bwMode="auto">
          <a:xfrm flipH="1">
            <a:off x="3960813" y="3468688"/>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4" name="Line 33"/>
          <p:cNvSpPr>
            <a:spLocks noChangeShapeType="1"/>
          </p:cNvSpPr>
          <p:nvPr/>
        </p:nvSpPr>
        <p:spPr bwMode="auto">
          <a:xfrm>
            <a:off x="7959725" y="41259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5" name="Line 34"/>
          <p:cNvSpPr>
            <a:spLocks noChangeShapeType="1"/>
          </p:cNvSpPr>
          <p:nvPr/>
        </p:nvSpPr>
        <p:spPr bwMode="auto">
          <a:xfrm flipH="1">
            <a:off x="3960813" y="4129088"/>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6" name="Line 35"/>
          <p:cNvSpPr>
            <a:spLocks noChangeShapeType="1"/>
          </p:cNvSpPr>
          <p:nvPr/>
        </p:nvSpPr>
        <p:spPr bwMode="auto">
          <a:xfrm>
            <a:off x="7961313" y="44831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7" name="Line 36"/>
          <p:cNvSpPr>
            <a:spLocks noChangeShapeType="1"/>
          </p:cNvSpPr>
          <p:nvPr/>
        </p:nvSpPr>
        <p:spPr bwMode="auto">
          <a:xfrm flipH="1">
            <a:off x="3962400" y="4486275"/>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8" name="Line 37"/>
          <p:cNvSpPr>
            <a:spLocks noChangeShapeType="1"/>
          </p:cNvSpPr>
          <p:nvPr/>
        </p:nvSpPr>
        <p:spPr bwMode="auto">
          <a:xfrm>
            <a:off x="7961313" y="48260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9" name="Line 38"/>
          <p:cNvSpPr>
            <a:spLocks noChangeShapeType="1"/>
          </p:cNvSpPr>
          <p:nvPr/>
        </p:nvSpPr>
        <p:spPr bwMode="auto">
          <a:xfrm flipH="1">
            <a:off x="3962400" y="4829175"/>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0" name="Line 39"/>
          <p:cNvSpPr>
            <a:spLocks noChangeShapeType="1"/>
          </p:cNvSpPr>
          <p:nvPr/>
        </p:nvSpPr>
        <p:spPr bwMode="auto">
          <a:xfrm>
            <a:off x="7945438" y="2740025"/>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1" name="Line 40"/>
          <p:cNvSpPr>
            <a:spLocks noChangeShapeType="1"/>
          </p:cNvSpPr>
          <p:nvPr/>
        </p:nvSpPr>
        <p:spPr bwMode="auto">
          <a:xfrm flipH="1">
            <a:off x="3946525" y="2743200"/>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 name="Line 41"/>
          <p:cNvSpPr>
            <a:spLocks noChangeShapeType="1"/>
          </p:cNvSpPr>
          <p:nvPr/>
        </p:nvSpPr>
        <p:spPr bwMode="auto">
          <a:xfrm>
            <a:off x="7947025" y="30972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3" name="Line 42"/>
          <p:cNvSpPr>
            <a:spLocks noChangeShapeType="1"/>
          </p:cNvSpPr>
          <p:nvPr/>
        </p:nvSpPr>
        <p:spPr bwMode="auto">
          <a:xfrm flipH="1">
            <a:off x="3948113" y="3100388"/>
            <a:ext cx="4095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4" name="Line 44"/>
          <p:cNvSpPr>
            <a:spLocks noChangeShapeType="1"/>
          </p:cNvSpPr>
          <p:nvPr/>
        </p:nvSpPr>
        <p:spPr bwMode="auto">
          <a:xfrm>
            <a:off x="5770563" y="3635375"/>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5" name="Line 45"/>
          <p:cNvSpPr>
            <a:spLocks noChangeShapeType="1"/>
          </p:cNvSpPr>
          <p:nvPr/>
        </p:nvSpPr>
        <p:spPr bwMode="auto">
          <a:xfrm>
            <a:off x="6010275" y="3409950"/>
            <a:ext cx="0" cy="45085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6" name="Text Box 5"/>
          <p:cNvSpPr txBox="1">
            <a:spLocks noChangeArrowheads="1"/>
          </p:cNvSpPr>
          <p:nvPr/>
        </p:nvSpPr>
        <p:spPr bwMode="auto">
          <a:xfrm>
            <a:off x="8759825" y="2852738"/>
            <a:ext cx="2027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4000" dirty="0">
                <a:latin typeface="Arial" charset="0"/>
              </a:rPr>
              <a:t>Exhaust</a:t>
            </a:r>
          </a:p>
        </p:txBody>
      </p:sp>
    </p:spTree>
    <p:extLst>
      <p:ext uri="{BB962C8B-B14F-4D97-AF65-F5344CB8AC3E}">
        <p14:creationId xmlns:p14="http://schemas.microsoft.com/office/powerpoint/2010/main" val="12668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1000"/>
                                        <p:tgtEl>
                                          <p:spTgt spid="6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1000"/>
                                        <p:tgtEl>
                                          <p:spTgt spid="6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000"/>
                                        <p:tgtEl>
                                          <p:spTgt spid="6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1000"/>
                                        <p:tgtEl>
                                          <p:spTgt spid="6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1000"/>
                                        <p:tgtEl>
                                          <p:spTgt spid="7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1000"/>
                                        <p:tgtEl>
                                          <p:spTgt spid="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1000"/>
                                        <p:tgtEl>
                                          <p:spTgt spid="9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1000"/>
                                        <p:tgtEl>
                                          <p:spTgt spid="9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1000"/>
                                        <p:tgtEl>
                                          <p:spTgt spid="8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1000"/>
                                        <p:tgtEl>
                                          <p:spTgt spid="8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1000"/>
                                        <p:tgtEl>
                                          <p:spTgt spid="8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1000"/>
                                        <p:tgtEl>
                                          <p:spTgt spid="8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1000"/>
                                        <p:tgtEl>
                                          <p:spTgt spid="8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1000"/>
                                        <p:tgtEl>
                                          <p:spTgt spid="8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fade">
                                      <p:cBhvr>
                                        <p:cTn id="74" dur="1000"/>
                                        <p:tgtEl>
                                          <p:spTgt spid="7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1000"/>
                                        <p:tgtEl>
                                          <p:spTgt spid="7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fade">
                                      <p:cBhvr>
                                        <p:cTn id="80" dur="1000"/>
                                        <p:tgtEl>
                                          <p:spTgt spid="7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1000"/>
                                        <p:tgtEl>
                                          <p:spTgt spid="7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fade">
                                      <p:cBhvr>
                                        <p:cTn id="86" dur="1000"/>
                                        <p:tgtEl>
                                          <p:spTgt spid="7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1000"/>
                                        <p:tgtEl>
                                          <p:spTgt spid="7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fade">
                                      <p:cBhvr>
                                        <p:cTn id="92" dur="1000"/>
                                        <p:tgtEl>
                                          <p:spTgt spid="7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1000"/>
                                        <p:tgtEl>
                                          <p:spTgt spid="7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1000"/>
                                        <p:tgtEl>
                                          <p:spTgt spid="7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9"/>
                                        </p:tgtEl>
                                        <p:attrNameLst>
                                          <p:attrName>style.visibility</p:attrName>
                                        </p:attrNameLst>
                                      </p:cBhvr>
                                      <p:to>
                                        <p:strVal val="visible"/>
                                      </p:to>
                                    </p:set>
                                    <p:animEffect transition="in" filter="fade">
                                      <p:cBhvr>
                                        <p:cTn id="101" dur="1000"/>
                                        <p:tgtEl>
                                          <p:spTgt spid="8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fade">
                                      <p:cBhvr>
                                        <p:cTn id="104" dur="1000"/>
                                        <p:tgtEl>
                                          <p:spTgt spid="8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5"/>
                                        </p:tgtEl>
                                        <p:attrNameLst>
                                          <p:attrName>style.visibility</p:attrName>
                                        </p:attrNameLst>
                                      </p:cBhvr>
                                      <p:to>
                                        <p:strVal val="visible"/>
                                      </p:to>
                                    </p:set>
                                    <p:animEffect transition="in" filter="fade">
                                      <p:cBhvr>
                                        <p:cTn id="107" dur="1000"/>
                                        <p:tgtEl>
                                          <p:spTgt spid="8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10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3"/>
                                        </p:tgtEl>
                                        <p:attrNameLst>
                                          <p:attrName>style.visibility</p:attrName>
                                        </p:attrNameLst>
                                      </p:cBhvr>
                                      <p:to>
                                        <p:strVal val="visible"/>
                                      </p:to>
                                    </p:set>
                                    <p:animEffect transition="in" filter="fade">
                                      <p:cBhvr>
                                        <p:cTn id="113" dur="1000"/>
                                        <p:tgtEl>
                                          <p:spTgt spid="9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1000"/>
                                        <p:tgtEl>
                                          <p:spTgt spid="91"/>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00362"/>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spcBef>
                <a:spcPts val="0"/>
              </a:spcBef>
              <a:spcAft>
                <a:spcPts val="1200"/>
              </a:spcAft>
              <a:defRPr/>
            </a:pPr>
            <a:r>
              <a:rPr lang="en-US" dirty="0">
                <a:solidFill>
                  <a:srgbClr val="0065B0"/>
                </a:solidFill>
                <a:latin typeface="Arial"/>
              </a:rPr>
              <a:t>Health Care 101 Series </a:t>
            </a:r>
          </a:p>
        </p:txBody>
      </p:sp>
      <p:sp>
        <p:nvSpPr>
          <p:cNvPr id="5" name="Content Placeholder 2"/>
          <p:cNvSpPr txBox="1">
            <a:spLocks/>
          </p:cNvSpPr>
          <p:nvPr/>
        </p:nvSpPr>
        <p:spPr>
          <a:xfrm>
            <a:off x="563418" y="1343362"/>
            <a:ext cx="11018982" cy="19253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kumimoji="0" lang="en-US" b="0" i="0" u="none" strike="noStrike" kern="1200" cap="none" spc="0" normalizeH="0" baseline="0" noProof="0" dirty="0">
                <a:ln>
                  <a:noFill/>
                </a:ln>
                <a:solidFill>
                  <a:sysClr val="windowText" lastClr="000000"/>
                </a:solidFill>
                <a:effectLst/>
                <a:uLnTx/>
                <a:uFillTx/>
                <a:latin typeface="Arial"/>
                <a:ea typeface="+mn-ea"/>
                <a:cs typeface="+mn-cs"/>
              </a:rPr>
              <a:t>The Academy’s multi-channel on-line approach provides emerging professionals, journeymen, and master professionals with convenient and economical opportunities to develop their chosen area of interest.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Rectangle 7"/>
          <p:cNvSpPr/>
          <p:nvPr/>
        </p:nvSpPr>
        <p:spPr>
          <a:xfrm>
            <a:off x="609600" y="3088613"/>
            <a:ext cx="11018982" cy="1384995"/>
          </a:xfrm>
          <a:prstGeom prst="rect">
            <a:avLst/>
          </a:prstGeom>
        </p:spPr>
        <p:txBody>
          <a:bodyPr wrap="square">
            <a:spAutoFit/>
          </a:bodyPr>
          <a:lstStyle/>
          <a:p>
            <a:pPr defTabSz="457200">
              <a:spcBef>
                <a:spcPts val="672"/>
              </a:spcBef>
            </a:pPr>
            <a:r>
              <a:rPr lang="en-US" sz="2800" dirty="0">
                <a:solidFill>
                  <a:srgbClr val="0065B0"/>
                </a:solidFill>
                <a:latin typeface="Arial"/>
              </a:rPr>
              <a:t>The HC 101 Series sessions are tailored to provide budding healthcare design professionals with conceptual and practical primer-level knowledge.</a:t>
            </a:r>
          </a:p>
        </p:txBody>
      </p:sp>
      <p:sp>
        <p:nvSpPr>
          <p:cNvPr id="2" name="Rectangle 1"/>
          <p:cNvSpPr/>
          <p:nvPr/>
        </p:nvSpPr>
        <p:spPr>
          <a:xfrm>
            <a:off x="563418" y="4501622"/>
            <a:ext cx="10972800" cy="1384995"/>
          </a:xfrm>
          <a:prstGeom prst="rect">
            <a:avLst/>
          </a:prstGeom>
        </p:spPr>
        <p:txBody>
          <a:bodyPr wrap="square">
            <a:spAutoFit/>
          </a:bodyPr>
          <a:lstStyle/>
          <a:p>
            <a:pPr defTabSz="457200">
              <a:spcAft>
                <a:spcPts val="1200"/>
              </a:spcAft>
              <a:defRPr/>
            </a:pPr>
            <a:r>
              <a:rPr lang="en-US" sz="2800" dirty="0">
                <a:solidFill>
                  <a:sysClr val="windowText" lastClr="000000"/>
                </a:solidFill>
                <a:latin typeface="Arial"/>
              </a:rPr>
              <a:t>Series topics include: Master planning; Programming; Ambulatory care; Clinical support services; Emergency; ICI-acute care; Imaging; Long-term care; Maternal care; Mental health; Surgery.</a:t>
            </a:r>
          </a:p>
        </p:txBody>
      </p:sp>
    </p:spTree>
    <p:extLst>
      <p:ext uri="{BB962C8B-B14F-4D97-AF65-F5344CB8AC3E}">
        <p14:creationId xmlns:p14="http://schemas.microsoft.com/office/powerpoint/2010/main" val="354342560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Mechanical 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52" name="TextBox 51"/>
          <p:cNvSpPr txBox="1"/>
          <p:nvPr/>
        </p:nvSpPr>
        <p:spPr>
          <a:xfrm>
            <a:off x="3872705" y="5787380"/>
            <a:ext cx="4590767" cy="461665"/>
          </a:xfrm>
          <a:prstGeom prst="rect">
            <a:avLst/>
          </a:prstGeom>
          <a:noFill/>
        </p:spPr>
        <p:txBody>
          <a:bodyPr wrap="square" rtlCol="0">
            <a:spAutoFit/>
          </a:bodyPr>
          <a:lstStyle/>
          <a:p>
            <a:r>
              <a:rPr lang="en-US" sz="2400" dirty="0"/>
              <a:t>Return Air (Vent Restricts Airflow)</a:t>
            </a:r>
          </a:p>
        </p:txBody>
      </p:sp>
      <p:sp>
        <p:nvSpPr>
          <p:cNvPr id="47" name="Rectangle 2"/>
          <p:cNvSpPr>
            <a:spLocks noChangeArrowheads="1"/>
          </p:cNvSpPr>
          <p:nvPr/>
        </p:nvSpPr>
        <p:spPr bwMode="auto">
          <a:xfrm>
            <a:off x="3735388" y="2071688"/>
            <a:ext cx="4532312" cy="3432175"/>
          </a:xfrm>
          <a:prstGeom prst="rect">
            <a:avLst/>
          </a:prstGeom>
          <a:solidFill>
            <a:schemeClr val="accent1"/>
          </a:solidFill>
          <a:ln w="63500">
            <a:solidFill>
              <a:schemeClr val="tx1"/>
            </a:solidFill>
            <a:miter lim="800000"/>
            <a:headEnd/>
            <a:tailEnd/>
          </a:ln>
        </p:spPr>
        <p:txBody>
          <a:bodyPr wrap="none" anchor="ctr"/>
          <a:lstStyle/>
          <a:p>
            <a:endParaRPr lang="en-US" dirty="0"/>
          </a:p>
        </p:txBody>
      </p:sp>
      <p:sp>
        <p:nvSpPr>
          <p:cNvPr id="48" name="AutoShape 4"/>
          <p:cNvSpPr>
            <a:spLocks noChangeArrowheads="1"/>
          </p:cNvSpPr>
          <p:nvPr/>
        </p:nvSpPr>
        <p:spPr bwMode="auto">
          <a:xfrm rot="10800000">
            <a:off x="6683375" y="4465638"/>
            <a:ext cx="530225" cy="5810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6E670"/>
          </a:solidFill>
          <a:ln w="9525">
            <a:solidFill>
              <a:schemeClr val="tx1"/>
            </a:solidFill>
            <a:miter lim="800000"/>
            <a:headEnd/>
            <a:tailEnd/>
          </a:ln>
        </p:spPr>
        <p:txBody>
          <a:bodyPr wrap="none" anchor="ctr"/>
          <a:lstStyle/>
          <a:p>
            <a:endParaRPr lang="en-US" dirty="0"/>
          </a:p>
        </p:txBody>
      </p:sp>
      <p:sp>
        <p:nvSpPr>
          <p:cNvPr id="49" name="Line 5"/>
          <p:cNvSpPr>
            <a:spLocks noChangeShapeType="1"/>
          </p:cNvSpPr>
          <p:nvPr/>
        </p:nvSpPr>
        <p:spPr bwMode="auto">
          <a:xfrm flipH="1">
            <a:off x="6067425" y="2586038"/>
            <a:ext cx="12700" cy="2184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AutoShape 6"/>
          <p:cNvSpPr>
            <a:spLocks noChangeArrowheads="1"/>
          </p:cNvSpPr>
          <p:nvPr/>
        </p:nvSpPr>
        <p:spPr bwMode="auto">
          <a:xfrm rot="5400000">
            <a:off x="6662737" y="2222501"/>
            <a:ext cx="582613" cy="7540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44E0C"/>
          </a:solidFill>
          <a:ln w="9525">
            <a:solidFill>
              <a:schemeClr val="tx1"/>
            </a:solidFill>
            <a:miter lim="800000"/>
            <a:headEnd/>
            <a:tailEnd/>
          </a:ln>
        </p:spPr>
        <p:txBody>
          <a:bodyPr wrap="none" anchor="ctr"/>
          <a:lstStyle/>
          <a:p>
            <a:endParaRPr lang="en-US" dirty="0"/>
          </a:p>
        </p:txBody>
      </p:sp>
      <p:sp>
        <p:nvSpPr>
          <p:cNvPr id="51" name="AutoShape 7"/>
          <p:cNvSpPr>
            <a:spLocks noChangeArrowheads="1"/>
          </p:cNvSpPr>
          <p:nvPr/>
        </p:nvSpPr>
        <p:spPr bwMode="auto">
          <a:xfrm>
            <a:off x="4886325" y="2216150"/>
            <a:ext cx="661988" cy="7127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10E5F0"/>
          </a:solidFill>
          <a:ln w="9525">
            <a:solidFill>
              <a:schemeClr val="tx1"/>
            </a:solidFill>
            <a:miter lim="800000"/>
            <a:headEnd/>
            <a:tailEnd/>
          </a:ln>
        </p:spPr>
        <p:txBody>
          <a:bodyPr wrap="none" anchor="ctr"/>
          <a:lstStyle/>
          <a:p>
            <a:endParaRPr lang="en-US" dirty="0"/>
          </a:p>
        </p:txBody>
      </p:sp>
      <p:sp>
        <p:nvSpPr>
          <p:cNvPr id="53" name="AutoShape 8"/>
          <p:cNvSpPr>
            <a:spLocks noChangeArrowheads="1"/>
          </p:cNvSpPr>
          <p:nvPr/>
        </p:nvSpPr>
        <p:spPr bwMode="auto">
          <a:xfrm rot="-5400000">
            <a:off x="4881563" y="4673600"/>
            <a:ext cx="265112" cy="3000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1FC6C"/>
          </a:solidFill>
          <a:ln w="9525">
            <a:solidFill>
              <a:schemeClr val="tx1"/>
            </a:solidFill>
            <a:miter lim="800000"/>
            <a:headEnd/>
            <a:tailEnd/>
          </a:ln>
        </p:spPr>
        <p:txBody>
          <a:bodyPr wrap="none" anchor="ctr"/>
          <a:lstStyle/>
          <a:p>
            <a:endParaRPr lang="en-US" dirty="0"/>
          </a:p>
        </p:txBody>
      </p:sp>
      <p:sp>
        <p:nvSpPr>
          <p:cNvPr id="97" name="Rectangle 9"/>
          <p:cNvSpPr>
            <a:spLocks noChangeArrowheads="1"/>
          </p:cNvSpPr>
          <p:nvPr/>
        </p:nvSpPr>
        <p:spPr bwMode="auto">
          <a:xfrm>
            <a:off x="5654675" y="2178050"/>
            <a:ext cx="822325" cy="423863"/>
          </a:xfrm>
          <a:prstGeom prst="rect">
            <a:avLst/>
          </a:prstGeom>
          <a:solidFill>
            <a:srgbClr val="CC99FF"/>
          </a:solidFill>
          <a:ln w="9525">
            <a:solidFill>
              <a:schemeClr val="tx1"/>
            </a:solidFill>
            <a:miter lim="800000"/>
            <a:headEnd/>
            <a:tailEnd/>
          </a:ln>
        </p:spPr>
        <p:txBody>
          <a:bodyPr wrap="none" anchor="ctr"/>
          <a:lstStyle/>
          <a:p>
            <a:endParaRPr lang="en-US" dirty="0"/>
          </a:p>
        </p:txBody>
      </p:sp>
      <p:sp>
        <p:nvSpPr>
          <p:cNvPr id="98" name="Text Box 10"/>
          <p:cNvSpPr txBox="1">
            <a:spLocks noChangeArrowheads="1"/>
          </p:cNvSpPr>
          <p:nvPr/>
        </p:nvSpPr>
        <p:spPr bwMode="auto">
          <a:xfrm>
            <a:off x="5726113" y="219710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spcBef>
                <a:spcPct val="50000"/>
              </a:spcBef>
            </a:pPr>
            <a:r>
              <a:rPr lang="en-US" sz="2000" b="1" dirty="0">
                <a:solidFill>
                  <a:srgbClr val="3333FF"/>
                </a:solidFill>
                <a:latin typeface="Arial" charset="0"/>
              </a:rPr>
              <a:t>Fan</a:t>
            </a:r>
          </a:p>
        </p:txBody>
      </p:sp>
      <p:sp>
        <p:nvSpPr>
          <p:cNvPr id="99" name="AutoShape 11"/>
          <p:cNvSpPr>
            <a:spLocks noChangeArrowheads="1"/>
          </p:cNvSpPr>
          <p:nvPr/>
        </p:nvSpPr>
        <p:spPr bwMode="auto">
          <a:xfrm>
            <a:off x="6956425" y="3371850"/>
            <a:ext cx="371475" cy="755650"/>
          </a:xfrm>
          <a:prstGeom prst="downArrow">
            <a:avLst>
              <a:gd name="adj1" fmla="val 50000"/>
              <a:gd name="adj2" fmla="val 50855"/>
            </a:avLst>
          </a:prstGeom>
          <a:solidFill>
            <a:srgbClr val="FF9966"/>
          </a:solidFill>
          <a:ln w="9525">
            <a:solidFill>
              <a:schemeClr val="tx1"/>
            </a:solidFill>
            <a:miter lim="800000"/>
            <a:headEnd/>
            <a:tailEnd/>
          </a:ln>
        </p:spPr>
        <p:txBody>
          <a:bodyPr wrap="none" anchor="ctr"/>
          <a:lstStyle/>
          <a:p>
            <a:endParaRPr lang="en-US" dirty="0"/>
          </a:p>
        </p:txBody>
      </p:sp>
      <p:sp>
        <p:nvSpPr>
          <p:cNvPr id="100" name="AutoShape 12"/>
          <p:cNvSpPr>
            <a:spLocks noChangeArrowheads="1"/>
          </p:cNvSpPr>
          <p:nvPr/>
        </p:nvSpPr>
        <p:spPr bwMode="auto">
          <a:xfrm>
            <a:off x="4886325" y="3306763"/>
            <a:ext cx="157163" cy="504825"/>
          </a:xfrm>
          <a:prstGeom prst="upArrow">
            <a:avLst>
              <a:gd name="adj1" fmla="val 50000"/>
              <a:gd name="adj2" fmla="val 80303"/>
            </a:avLst>
          </a:prstGeom>
          <a:solidFill>
            <a:srgbClr val="60EAA8"/>
          </a:solidFill>
          <a:ln w="9525">
            <a:solidFill>
              <a:schemeClr val="tx1"/>
            </a:solidFill>
            <a:miter lim="800000"/>
            <a:headEnd/>
            <a:tailEnd/>
          </a:ln>
        </p:spPr>
        <p:txBody>
          <a:bodyPr wrap="none" anchor="ctr"/>
          <a:lstStyle/>
          <a:p>
            <a:endParaRPr lang="en-US" dirty="0"/>
          </a:p>
        </p:txBody>
      </p:sp>
      <p:sp>
        <p:nvSpPr>
          <p:cNvPr id="101" name="Line 13"/>
          <p:cNvSpPr>
            <a:spLocks noChangeShapeType="1"/>
          </p:cNvSpPr>
          <p:nvPr/>
        </p:nvSpPr>
        <p:spPr bwMode="auto">
          <a:xfrm>
            <a:off x="6067425" y="2058988"/>
            <a:ext cx="0" cy="1047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 name="Text Box 14"/>
          <p:cNvSpPr txBox="1">
            <a:spLocks noChangeArrowheads="1"/>
          </p:cNvSpPr>
          <p:nvPr/>
        </p:nvSpPr>
        <p:spPr bwMode="auto">
          <a:xfrm>
            <a:off x="5668963" y="4733925"/>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spcBef>
                <a:spcPct val="50000"/>
              </a:spcBef>
            </a:pPr>
            <a:r>
              <a:rPr lang="en-US" sz="1400" b="1" dirty="0">
                <a:solidFill>
                  <a:schemeClr val="folHlink"/>
                </a:solidFill>
                <a:latin typeface="Arial" charset="0"/>
              </a:rPr>
              <a:t>Vent</a:t>
            </a:r>
          </a:p>
        </p:txBody>
      </p:sp>
      <p:sp>
        <p:nvSpPr>
          <p:cNvPr id="103" name="Text Box 15"/>
          <p:cNvSpPr txBox="1">
            <a:spLocks noChangeArrowheads="1"/>
          </p:cNvSpPr>
          <p:nvPr/>
        </p:nvSpPr>
        <p:spPr bwMode="auto">
          <a:xfrm>
            <a:off x="6419850" y="2890838"/>
            <a:ext cx="1138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r" eaLnBrk="1" hangingPunct="1">
              <a:spcBef>
                <a:spcPct val="50000"/>
              </a:spcBef>
            </a:pPr>
            <a:r>
              <a:rPr lang="en-US" sz="2000" b="1" dirty="0">
                <a:solidFill>
                  <a:srgbClr val="3333FF"/>
                </a:solidFill>
                <a:latin typeface="Arial" charset="0"/>
              </a:rPr>
              <a:t>Supply</a:t>
            </a:r>
          </a:p>
        </p:txBody>
      </p:sp>
      <p:sp>
        <p:nvSpPr>
          <p:cNvPr id="104" name="Text Box 16"/>
          <p:cNvSpPr txBox="1">
            <a:spLocks noChangeArrowheads="1"/>
          </p:cNvSpPr>
          <p:nvPr/>
        </p:nvSpPr>
        <p:spPr bwMode="auto">
          <a:xfrm>
            <a:off x="4483100" y="2903538"/>
            <a:ext cx="1111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2000" b="1" dirty="0">
                <a:solidFill>
                  <a:srgbClr val="3333FF"/>
                </a:solidFill>
                <a:latin typeface="Arial" charset="0"/>
              </a:rPr>
              <a:t>Return</a:t>
            </a:r>
          </a:p>
        </p:txBody>
      </p:sp>
      <p:sp>
        <p:nvSpPr>
          <p:cNvPr id="105" name="Line 17"/>
          <p:cNvSpPr>
            <a:spLocks noChangeShapeType="1"/>
          </p:cNvSpPr>
          <p:nvPr/>
        </p:nvSpPr>
        <p:spPr bwMode="auto">
          <a:xfrm>
            <a:off x="3830638" y="35941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6" name="Line 18"/>
          <p:cNvSpPr>
            <a:spLocks noChangeShapeType="1"/>
          </p:cNvSpPr>
          <p:nvPr/>
        </p:nvSpPr>
        <p:spPr bwMode="auto">
          <a:xfrm>
            <a:off x="3830638" y="42799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7" name="Line 19"/>
          <p:cNvSpPr>
            <a:spLocks noChangeShapeType="1"/>
          </p:cNvSpPr>
          <p:nvPr/>
        </p:nvSpPr>
        <p:spPr bwMode="auto">
          <a:xfrm>
            <a:off x="3832225" y="4637088"/>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8" name="Line 20"/>
          <p:cNvSpPr>
            <a:spLocks noChangeShapeType="1"/>
          </p:cNvSpPr>
          <p:nvPr/>
        </p:nvSpPr>
        <p:spPr bwMode="auto">
          <a:xfrm>
            <a:off x="3832225" y="4979988"/>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9" name="Line 21"/>
          <p:cNvSpPr>
            <a:spLocks noChangeShapeType="1"/>
          </p:cNvSpPr>
          <p:nvPr/>
        </p:nvSpPr>
        <p:spPr bwMode="auto">
          <a:xfrm>
            <a:off x="3816350" y="28686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0" name="Line 22"/>
          <p:cNvSpPr>
            <a:spLocks noChangeShapeType="1"/>
          </p:cNvSpPr>
          <p:nvPr/>
        </p:nvSpPr>
        <p:spPr bwMode="auto">
          <a:xfrm>
            <a:off x="3817938" y="32258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1" name="Line 23"/>
          <p:cNvSpPr>
            <a:spLocks noChangeShapeType="1"/>
          </p:cNvSpPr>
          <p:nvPr/>
        </p:nvSpPr>
        <p:spPr bwMode="auto">
          <a:xfrm>
            <a:off x="7824788" y="3552825"/>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2" name="Line 24"/>
          <p:cNvSpPr>
            <a:spLocks noChangeShapeType="1"/>
          </p:cNvSpPr>
          <p:nvPr/>
        </p:nvSpPr>
        <p:spPr bwMode="auto">
          <a:xfrm>
            <a:off x="7824788" y="3933825"/>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3" name="Line 25"/>
          <p:cNvSpPr>
            <a:spLocks noChangeShapeType="1"/>
          </p:cNvSpPr>
          <p:nvPr/>
        </p:nvSpPr>
        <p:spPr bwMode="auto">
          <a:xfrm>
            <a:off x="7826375" y="42910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4" name="Line 26"/>
          <p:cNvSpPr>
            <a:spLocks noChangeShapeType="1"/>
          </p:cNvSpPr>
          <p:nvPr/>
        </p:nvSpPr>
        <p:spPr bwMode="auto">
          <a:xfrm>
            <a:off x="7826375" y="4633913"/>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5" name="Line 27"/>
          <p:cNvSpPr>
            <a:spLocks noChangeShapeType="1"/>
          </p:cNvSpPr>
          <p:nvPr/>
        </p:nvSpPr>
        <p:spPr bwMode="auto">
          <a:xfrm>
            <a:off x="7810500" y="2827338"/>
            <a:ext cx="396875" cy="1587"/>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6" name="Line 28"/>
          <p:cNvSpPr>
            <a:spLocks noChangeShapeType="1"/>
          </p:cNvSpPr>
          <p:nvPr/>
        </p:nvSpPr>
        <p:spPr bwMode="auto">
          <a:xfrm>
            <a:off x="7812088" y="3184525"/>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7" name="Line 29"/>
          <p:cNvSpPr>
            <a:spLocks noChangeShapeType="1"/>
          </p:cNvSpPr>
          <p:nvPr/>
        </p:nvSpPr>
        <p:spPr bwMode="auto">
          <a:xfrm>
            <a:off x="7827963" y="4978400"/>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8" name="Line 30"/>
          <p:cNvSpPr>
            <a:spLocks noChangeShapeType="1"/>
          </p:cNvSpPr>
          <p:nvPr/>
        </p:nvSpPr>
        <p:spPr bwMode="auto">
          <a:xfrm>
            <a:off x="3829050" y="3940175"/>
            <a:ext cx="396875" cy="158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9" name="Line 31"/>
          <p:cNvSpPr>
            <a:spLocks noChangeShapeType="1"/>
          </p:cNvSpPr>
          <p:nvPr/>
        </p:nvSpPr>
        <p:spPr bwMode="auto">
          <a:xfrm flipV="1">
            <a:off x="4706938" y="5054600"/>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0" name="Line 32"/>
          <p:cNvSpPr>
            <a:spLocks noChangeShapeType="1"/>
          </p:cNvSpPr>
          <p:nvPr/>
        </p:nvSpPr>
        <p:spPr bwMode="auto">
          <a:xfrm flipV="1">
            <a:off x="5446713" y="503237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1" name="Line 33"/>
          <p:cNvSpPr>
            <a:spLocks noChangeShapeType="1"/>
          </p:cNvSpPr>
          <p:nvPr/>
        </p:nvSpPr>
        <p:spPr bwMode="auto">
          <a:xfrm flipV="1">
            <a:off x="4341813" y="504983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2" name="Line 34"/>
          <p:cNvSpPr>
            <a:spLocks noChangeShapeType="1"/>
          </p:cNvSpPr>
          <p:nvPr/>
        </p:nvSpPr>
        <p:spPr bwMode="auto">
          <a:xfrm flipV="1">
            <a:off x="5800725" y="50434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3" name="Line 35"/>
          <p:cNvSpPr>
            <a:spLocks noChangeShapeType="1"/>
          </p:cNvSpPr>
          <p:nvPr/>
        </p:nvSpPr>
        <p:spPr bwMode="auto">
          <a:xfrm>
            <a:off x="6067425" y="5014913"/>
            <a:ext cx="0" cy="4762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4" name="AutoShape 36"/>
          <p:cNvSpPr>
            <a:spLocks noChangeArrowheads="1"/>
          </p:cNvSpPr>
          <p:nvPr/>
        </p:nvSpPr>
        <p:spPr bwMode="auto">
          <a:xfrm>
            <a:off x="5378450" y="4837113"/>
            <a:ext cx="381000" cy="152400"/>
          </a:xfrm>
          <a:prstGeom prst="leftArrow">
            <a:avLst>
              <a:gd name="adj1" fmla="val 50000"/>
              <a:gd name="adj2" fmla="val 62500"/>
            </a:avLst>
          </a:prstGeom>
          <a:solidFill>
            <a:srgbClr val="81FC6C"/>
          </a:solidFill>
          <a:ln w="9525">
            <a:solidFill>
              <a:schemeClr val="tx1"/>
            </a:solidFill>
            <a:miter lim="800000"/>
            <a:headEnd/>
            <a:tailEnd/>
          </a:ln>
        </p:spPr>
        <p:txBody>
          <a:bodyPr wrap="none" anchor="ctr"/>
          <a:lstStyle/>
          <a:p>
            <a:endParaRPr lang="en-US" dirty="0"/>
          </a:p>
        </p:txBody>
      </p:sp>
      <p:sp>
        <p:nvSpPr>
          <p:cNvPr id="125" name="AutoShape 37"/>
          <p:cNvSpPr>
            <a:spLocks noChangeArrowheads="1"/>
          </p:cNvSpPr>
          <p:nvPr/>
        </p:nvSpPr>
        <p:spPr bwMode="auto">
          <a:xfrm>
            <a:off x="4868863" y="4030663"/>
            <a:ext cx="171450" cy="463550"/>
          </a:xfrm>
          <a:prstGeom prst="upArrow">
            <a:avLst>
              <a:gd name="adj1" fmla="val 50000"/>
              <a:gd name="adj2" fmla="val 67593"/>
            </a:avLst>
          </a:prstGeom>
          <a:solidFill>
            <a:srgbClr val="60EAA8"/>
          </a:solidFill>
          <a:ln w="9525">
            <a:solidFill>
              <a:schemeClr val="tx1"/>
            </a:solidFill>
            <a:miter lim="800000"/>
            <a:headEnd/>
            <a:tailEnd/>
          </a:ln>
        </p:spPr>
        <p:txBody>
          <a:bodyPr wrap="none" anchor="ctr"/>
          <a:lstStyle/>
          <a:p>
            <a:endParaRPr lang="en-US" dirty="0"/>
          </a:p>
        </p:txBody>
      </p:sp>
      <p:sp>
        <p:nvSpPr>
          <p:cNvPr id="126" name="Line 38"/>
          <p:cNvSpPr>
            <a:spLocks noChangeShapeType="1"/>
          </p:cNvSpPr>
          <p:nvPr/>
        </p:nvSpPr>
        <p:spPr bwMode="auto">
          <a:xfrm flipV="1">
            <a:off x="5089525" y="50434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7" name="Line 39"/>
          <p:cNvSpPr>
            <a:spLocks noChangeShapeType="1"/>
          </p:cNvSpPr>
          <p:nvPr/>
        </p:nvSpPr>
        <p:spPr bwMode="auto">
          <a:xfrm flipV="1">
            <a:off x="6835775" y="2160588"/>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8" name="Line 40"/>
          <p:cNvSpPr>
            <a:spLocks noChangeShapeType="1"/>
          </p:cNvSpPr>
          <p:nvPr/>
        </p:nvSpPr>
        <p:spPr bwMode="auto">
          <a:xfrm flipV="1">
            <a:off x="7575550" y="2138363"/>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9" name="Line 41"/>
          <p:cNvSpPr>
            <a:spLocks noChangeShapeType="1"/>
          </p:cNvSpPr>
          <p:nvPr/>
        </p:nvSpPr>
        <p:spPr bwMode="auto">
          <a:xfrm flipV="1">
            <a:off x="7929563" y="214947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0" name="Line 42"/>
          <p:cNvSpPr>
            <a:spLocks noChangeShapeType="1"/>
          </p:cNvSpPr>
          <p:nvPr/>
        </p:nvSpPr>
        <p:spPr bwMode="auto">
          <a:xfrm flipV="1">
            <a:off x="7218363" y="2149475"/>
            <a:ext cx="0" cy="3841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1" name="Line 43"/>
          <p:cNvSpPr>
            <a:spLocks noChangeShapeType="1"/>
          </p:cNvSpPr>
          <p:nvPr/>
        </p:nvSpPr>
        <p:spPr bwMode="auto">
          <a:xfrm>
            <a:off x="6665913" y="5053013"/>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2" name="Line 44"/>
          <p:cNvSpPr>
            <a:spLocks noChangeShapeType="1"/>
          </p:cNvSpPr>
          <p:nvPr/>
        </p:nvSpPr>
        <p:spPr bwMode="auto">
          <a:xfrm>
            <a:off x="7035800" y="5054600"/>
            <a:ext cx="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3" name="Line 45"/>
          <p:cNvSpPr>
            <a:spLocks noChangeShapeType="1"/>
          </p:cNvSpPr>
          <p:nvPr/>
        </p:nvSpPr>
        <p:spPr bwMode="auto">
          <a:xfrm>
            <a:off x="7405688" y="5056188"/>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4" name="Line 46"/>
          <p:cNvSpPr>
            <a:spLocks noChangeShapeType="1"/>
          </p:cNvSpPr>
          <p:nvPr/>
        </p:nvSpPr>
        <p:spPr bwMode="auto">
          <a:xfrm>
            <a:off x="6300788" y="504825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5" name="Line 47"/>
          <p:cNvSpPr>
            <a:spLocks noChangeShapeType="1"/>
          </p:cNvSpPr>
          <p:nvPr/>
        </p:nvSpPr>
        <p:spPr bwMode="auto">
          <a:xfrm>
            <a:off x="7759700" y="505460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6" name="Line 48"/>
          <p:cNvSpPr>
            <a:spLocks noChangeShapeType="1"/>
          </p:cNvSpPr>
          <p:nvPr/>
        </p:nvSpPr>
        <p:spPr bwMode="auto">
          <a:xfrm>
            <a:off x="4475163" y="2136775"/>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7" name="Line 49"/>
          <p:cNvSpPr>
            <a:spLocks noChangeShapeType="1"/>
          </p:cNvSpPr>
          <p:nvPr/>
        </p:nvSpPr>
        <p:spPr bwMode="auto">
          <a:xfrm>
            <a:off x="4845050" y="2138363"/>
            <a:ext cx="0" cy="409575"/>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8" name="Line 50"/>
          <p:cNvSpPr>
            <a:spLocks noChangeShapeType="1"/>
          </p:cNvSpPr>
          <p:nvPr/>
        </p:nvSpPr>
        <p:spPr bwMode="auto">
          <a:xfrm>
            <a:off x="5214938" y="2139950"/>
            <a:ext cx="0" cy="411163"/>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9" name="Line 51"/>
          <p:cNvSpPr>
            <a:spLocks noChangeShapeType="1"/>
          </p:cNvSpPr>
          <p:nvPr/>
        </p:nvSpPr>
        <p:spPr bwMode="auto">
          <a:xfrm>
            <a:off x="4110038" y="2132013"/>
            <a:ext cx="0" cy="411162"/>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 name="Line 52"/>
          <p:cNvSpPr>
            <a:spLocks noChangeShapeType="1"/>
          </p:cNvSpPr>
          <p:nvPr/>
        </p:nvSpPr>
        <p:spPr bwMode="auto">
          <a:xfrm>
            <a:off x="5360988" y="3673475"/>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1" name="Line 53"/>
          <p:cNvSpPr>
            <a:spLocks noChangeShapeType="1"/>
          </p:cNvSpPr>
          <p:nvPr/>
        </p:nvSpPr>
        <p:spPr bwMode="auto">
          <a:xfrm>
            <a:off x="6265863" y="3675063"/>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2" name="Line 54"/>
          <p:cNvSpPr>
            <a:spLocks noChangeShapeType="1"/>
          </p:cNvSpPr>
          <p:nvPr/>
        </p:nvSpPr>
        <p:spPr bwMode="auto">
          <a:xfrm>
            <a:off x="6505575" y="3449638"/>
            <a:ext cx="0" cy="45085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 name="AutoShape 55"/>
          <p:cNvSpPr>
            <a:spLocks noChangeArrowheads="1"/>
          </p:cNvSpPr>
          <p:nvPr/>
        </p:nvSpPr>
        <p:spPr bwMode="auto">
          <a:xfrm rot="-10404999">
            <a:off x="6261100" y="4367213"/>
            <a:ext cx="354013" cy="487362"/>
          </a:xfrm>
          <a:prstGeom prst="curvedLeftArrow">
            <a:avLst>
              <a:gd name="adj1" fmla="val 27534"/>
              <a:gd name="adj2" fmla="val 55067"/>
              <a:gd name="adj3" fmla="val 33333"/>
            </a:avLst>
          </a:prstGeom>
          <a:solidFill>
            <a:schemeClr val="folHlink"/>
          </a:solidFill>
          <a:ln w="9525">
            <a:solidFill>
              <a:schemeClr val="tx1"/>
            </a:solidFill>
            <a:miter lim="800000"/>
            <a:headEnd/>
            <a:tailEnd/>
          </a:ln>
        </p:spPr>
        <p:txBody>
          <a:bodyPr wrap="none" anchor="ctr"/>
          <a:lstStyle/>
          <a:p>
            <a:endParaRPr lang="en-US" dirty="0"/>
          </a:p>
        </p:txBody>
      </p:sp>
      <p:sp>
        <p:nvSpPr>
          <p:cNvPr id="144" name="AutoShape 56"/>
          <p:cNvSpPr>
            <a:spLocks noChangeArrowheads="1"/>
          </p:cNvSpPr>
          <p:nvPr/>
        </p:nvSpPr>
        <p:spPr bwMode="auto">
          <a:xfrm>
            <a:off x="6292850" y="4906963"/>
            <a:ext cx="277813" cy="477837"/>
          </a:xfrm>
          <a:prstGeom prst="curvedRightArrow">
            <a:avLst>
              <a:gd name="adj1" fmla="val 34400"/>
              <a:gd name="adj2" fmla="val 68800"/>
              <a:gd name="adj3" fmla="val 33333"/>
            </a:avLst>
          </a:prstGeom>
          <a:solidFill>
            <a:schemeClr val="folHlink"/>
          </a:solidFill>
          <a:ln w="9525">
            <a:solidFill>
              <a:schemeClr val="tx1"/>
            </a:solidFill>
            <a:miter lim="800000"/>
            <a:headEnd/>
            <a:tailEnd/>
          </a:ln>
        </p:spPr>
        <p:txBody>
          <a:bodyPr wrap="none" anchor="ctr"/>
          <a:lstStyle/>
          <a:p>
            <a:endParaRPr lang="en-US" dirty="0"/>
          </a:p>
        </p:txBody>
      </p:sp>
    </p:spTree>
    <p:extLst>
      <p:ext uri="{BB962C8B-B14F-4D97-AF65-F5344CB8AC3E}">
        <p14:creationId xmlns:p14="http://schemas.microsoft.com/office/powerpoint/2010/main" val="27375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500"/>
                                        <p:tgtEl>
                                          <p:spTgt spid="9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fade">
                                      <p:cBhvr>
                                        <p:cTn id="26" dur="500"/>
                                        <p:tgtEl>
                                          <p:spTgt spid="12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2"/>
                                        </p:tgtEl>
                                        <p:attrNameLst>
                                          <p:attrName>style.visibility</p:attrName>
                                        </p:attrNameLst>
                                      </p:cBhvr>
                                      <p:to>
                                        <p:strVal val="visible"/>
                                      </p:to>
                                    </p:set>
                                    <p:animEffect transition="in" filter="fade">
                                      <p:cBhvr>
                                        <p:cTn id="50" dur="500"/>
                                        <p:tgtEl>
                                          <p:spTgt spid="1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7"/>
                                        </p:tgtEl>
                                        <p:attrNameLst>
                                          <p:attrName>style.visibility</p:attrName>
                                        </p:attrNameLst>
                                      </p:cBhvr>
                                      <p:to>
                                        <p:strVal val="visible"/>
                                      </p:to>
                                    </p:set>
                                    <p:animEffect transition="in" filter="fade">
                                      <p:cBhvr>
                                        <p:cTn id="53" dur="500"/>
                                        <p:tgtEl>
                                          <p:spTgt spid="1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0"/>
                                        </p:tgtEl>
                                        <p:attrNameLst>
                                          <p:attrName>style.visibility</p:attrName>
                                        </p:attrNameLst>
                                      </p:cBhvr>
                                      <p:to>
                                        <p:strVal val="visible"/>
                                      </p:to>
                                    </p:set>
                                    <p:animEffect transition="in" filter="fade">
                                      <p:cBhvr>
                                        <p:cTn id="56" dur="500"/>
                                        <p:tgtEl>
                                          <p:spTgt spid="1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fade">
                                      <p:cBhvr>
                                        <p:cTn id="59" dur="500"/>
                                        <p:tgtEl>
                                          <p:spTgt spid="1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fade">
                                      <p:cBhvr>
                                        <p:cTn id="62" dur="500"/>
                                        <p:tgtEl>
                                          <p:spTgt spid="1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5"/>
                                        </p:tgtEl>
                                        <p:attrNameLst>
                                          <p:attrName>style.visibility</p:attrName>
                                        </p:attrNameLst>
                                      </p:cBhvr>
                                      <p:to>
                                        <p:strVal val="visible"/>
                                      </p:to>
                                    </p:set>
                                    <p:animEffect transition="in" filter="fade">
                                      <p:cBhvr>
                                        <p:cTn id="65" dur="500"/>
                                        <p:tgtEl>
                                          <p:spTgt spid="1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500"/>
                                        <p:tgtEl>
                                          <p:spTgt spid="1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500"/>
                                        <p:tgtEl>
                                          <p:spTgt spid="1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2"/>
                                        </p:tgtEl>
                                        <p:attrNameLst>
                                          <p:attrName>style.visibility</p:attrName>
                                        </p:attrNameLst>
                                      </p:cBhvr>
                                      <p:to>
                                        <p:strVal val="visible"/>
                                      </p:to>
                                    </p:set>
                                    <p:animEffect transition="in" filter="fade">
                                      <p:cBhvr>
                                        <p:cTn id="74" dur="500"/>
                                        <p:tgtEl>
                                          <p:spTgt spid="1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3"/>
                                        </p:tgtEl>
                                        <p:attrNameLst>
                                          <p:attrName>style.visibility</p:attrName>
                                        </p:attrNameLst>
                                      </p:cBhvr>
                                      <p:to>
                                        <p:strVal val="visible"/>
                                      </p:to>
                                    </p:set>
                                    <p:animEffect transition="in" filter="fade">
                                      <p:cBhvr>
                                        <p:cTn id="77" dur="500"/>
                                        <p:tgtEl>
                                          <p:spTgt spid="11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fade">
                                      <p:cBhvr>
                                        <p:cTn id="80" dur="500"/>
                                        <p:tgtEl>
                                          <p:spTgt spid="1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fade">
                                      <p:cBhvr>
                                        <p:cTn id="83" dur="500"/>
                                        <p:tgtEl>
                                          <p:spTgt spid="1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5"/>
                                        </p:tgtEl>
                                        <p:attrNameLst>
                                          <p:attrName>style.visibility</p:attrName>
                                        </p:attrNameLst>
                                      </p:cBhvr>
                                      <p:to>
                                        <p:strVal val="visible"/>
                                      </p:to>
                                    </p:set>
                                    <p:animEffect transition="in" filter="fade">
                                      <p:cBhvr>
                                        <p:cTn id="86" dur="500"/>
                                        <p:tgtEl>
                                          <p:spTgt spid="1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3"/>
                                        </p:tgtEl>
                                        <p:attrNameLst>
                                          <p:attrName>style.visibility</p:attrName>
                                        </p:attrNameLst>
                                      </p:cBhvr>
                                      <p:to>
                                        <p:strVal val="visible"/>
                                      </p:to>
                                    </p:set>
                                    <p:animEffect transition="in" filter="fade">
                                      <p:cBhvr>
                                        <p:cTn id="89" dur="500"/>
                                        <p:tgtEl>
                                          <p:spTgt spid="13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2"/>
                                        </p:tgtEl>
                                        <p:attrNameLst>
                                          <p:attrName>style.visibility</p:attrName>
                                        </p:attrNameLst>
                                      </p:cBhvr>
                                      <p:to>
                                        <p:strVal val="visible"/>
                                      </p:to>
                                    </p:set>
                                    <p:animEffect transition="in" filter="fade">
                                      <p:cBhvr>
                                        <p:cTn id="92" dur="500"/>
                                        <p:tgtEl>
                                          <p:spTgt spid="13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31"/>
                                        </p:tgtEl>
                                        <p:attrNameLst>
                                          <p:attrName>style.visibility</p:attrName>
                                        </p:attrNameLst>
                                      </p:cBhvr>
                                      <p:to>
                                        <p:strVal val="visible"/>
                                      </p:to>
                                    </p:set>
                                    <p:animEffect transition="in" filter="fade">
                                      <p:cBhvr>
                                        <p:cTn id="95" dur="500"/>
                                        <p:tgtEl>
                                          <p:spTgt spid="1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4"/>
                                        </p:tgtEl>
                                        <p:attrNameLst>
                                          <p:attrName>style.visibility</p:attrName>
                                        </p:attrNameLst>
                                      </p:cBhvr>
                                      <p:to>
                                        <p:strVal val="visible"/>
                                      </p:to>
                                    </p:set>
                                    <p:animEffect transition="in" filter="fade">
                                      <p:cBhvr>
                                        <p:cTn id="98" dur="500"/>
                                        <p:tgtEl>
                                          <p:spTgt spid="13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22"/>
                                        </p:tgtEl>
                                        <p:attrNameLst>
                                          <p:attrName>style.visibility</p:attrName>
                                        </p:attrNameLst>
                                      </p:cBhvr>
                                      <p:to>
                                        <p:strVal val="visible"/>
                                      </p:to>
                                    </p:set>
                                    <p:animEffect transition="in" filter="fade">
                                      <p:cBhvr>
                                        <p:cTn id="103" dur="500"/>
                                        <p:tgtEl>
                                          <p:spTgt spid="12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0"/>
                                        </p:tgtEl>
                                        <p:attrNameLst>
                                          <p:attrName>style.visibility</p:attrName>
                                        </p:attrNameLst>
                                      </p:cBhvr>
                                      <p:to>
                                        <p:strVal val="visible"/>
                                      </p:to>
                                    </p:set>
                                    <p:animEffect transition="in" filter="fade">
                                      <p:cBhvr>
                                        <p:cTn id="106" dur="500"/>
                                        <p:tgtEl>
                                          <p:spTgt spid="12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6"/>
                                        </p:tgtEl>
                                        <p:attrNameLst>
                                          <p:attrName>style.visibility</p:attrName>
                                        </p:attrNameLst>
                                      </p:cBhvr>
                                      <p:to>
                                        <p:strVal val="visible"/>
                                      </p:to>
                                    </p:set>
                                    <p:animEffect transition="in" filter="fade">
                                      <p:cBhvr>
                                        <p:cTn id="109" dur="500"/>
                                        <p:tgtEl>
                                          <p:spTgt spid="12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9"/>
                                        </p:tgtEl>
                                        <p:attrNameLst>
                                          <p:attrName>style.visibility</p:attrName>
                                        </p:attrNameLst>
                                      </p:cBhvr>
                                      <p:to>
                                        <p:strVal val="visible"/>
                                      </p:to>
                                    </p:set>
                                    <p:animEffect transition="in" filter="fade">
                                      <p:cBhvr>
                                        <p:cTn id="112" dur="500"/>
                                        <p:tgtEl>
                                          <p:spTgt spid="11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21"/>
                                        </p:tgtEl>
                                        <p:attrNameLst>
                                          <p:attrName>style.visibility</p:attrName>
                                        </p:attrNameLst>
                                      </p:cBhvr>
                                      <p:to>
                                        <p:strVal val="visible"/>
                                      </p:to>
                                    </p:set>
                                    <p:animEffect transition="in" filter="fade">
                                      <p:cBhvr>
                                        <p:cTn id="115" dur="500"/>
                                        <p:tgtEl>
                                          <p:spTgt spid="12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8"/>
                                        </p:tgtEl>
                                        <p:attrNameLst>
                                          <p:attrName>style.visibility</p:attrName>
                                        </p:attrNameLst>
                                      </p:cBhvr>
                                      <p:to>
                                        <p:strVal val="visible"/>
                                      </p:to>
                                    </p:set>
                                    <p:animEffect transition="in" filter="fade">
                                      <p:cBhvr>
                                        <p:cTn id="118" dur="500"/>
                                        <p:tgtEl>
                                          <p:spTgt spid="10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7"/>
                                        </p:tgtEl>
                                        <p:attrNameLst>
                                          <p:attrName>style.visibility</p:attrName>
                                        </p:attrNameLst>
                                      </p:cBhvr>
                                      <p:to>
                                        <p:strVal val="visible"/>
                                      </p:to>
                                    </p:set>
                                    <p:animEffect transition="in" filter="fade">
                                      <p:cBhvr>
                                        <p:cTn id="121" dur="500"/>
                                        <p:tgtEl>
                                          <p:spTgt spid="10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06"/>
                                        </p:tgtEl>
                                        <p:attrNameLst>
                                          <p:attrName>style.visibility</p:attrName>
                                        </p:attrNameLst>
                                      </p:cBhvr>
                                      <p:to>
                                        <p:strVal val="visible"/>
                                      </p:to>
                                    </p:set>
                                    <p:animEffect transition="in" filter="fade">
                                      <p:cBhvr>
                                        <p:cTn id="124" dur="500"/>
                                        <p:tgtEl>
                                          <p:spTgt spid="10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18"/>
                                        </p:tgtEl>
                                        <p:attrNameLst>
                                          <p:attrName>style.visibility</p:attrName>
                                        </p:attrNameLst>
                                      </p:cBhvr>
                                      <p:to>
                                        <p:strVal val="visible"/>
                                      </p:to>
                                    </p:set>
                                    <p:animEffect transition="in" filter="fade">
                                      <p:cBhvr>
                                        <p:cTn id="127" dur="500"/>
                                        <p:tgtEl>
                                          <p:spTgt spid="11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05"/>
                                        </p:tgtEl>
                                        <p:attrNameLst>
                                          <p:attrName>style.visibility</p:attrName>
                                        </p:attrNameLst>
                                      </p:cBhvr>
                                      <p:to>
                                        <p:strVal val="visible"/>
                                      </p:to>
                                    </p:set>
                                    <p:animEffect transition="in" filter="fade">
                                      <p:cBhvr>
                                        <p:cTn id="130" dur="500"/>
                                        <p:tgtEl>
                                          <p:spTgt spid="10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10"/>
                                        </p:tgtEl>
                                        <p:attrNameLst>
                                          <p:attrName>style.visibility</p:attrName>
                                        </p:attrNameLst>
                                      </p:cBhvr>
                                      <p:to>
                                        <p:strVal val="visible"/>
                                      </p:to>
                                    </p:set>
                                    <p:animEffect transition="in" filter="fade">
                                      <p:cBhvr>
                                        <p:cTn id="133" dur="500"/>
                                        <p:tgtEl>
                                          <p:spTgt spid="11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9"/>
                                        </p:tgtEl>
                                        <p:attrNameLst>
                                          <p:attrName>style.visibility</p:attrName>
                                        </p:attrNameLst>
                                      </p:cBhvr>
                                      <p:to>
                                        <p:strVal val="visible"/>
                                      </p:to>
                                    </p:set>
                                    <p:animEffect transition="in" filter="fade">
                                      <p:cBhvr>
                                        <p:cTn id="136" dur="500"/>
                                        <p:tgtEl>
                                          <p:spTgt spid="10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fade">
                                      <p:cBhvr>
                                        <p:cTn id="139" dur="500"/>
                                        <p:tgtEl>
                                          <p:spTgt spid="13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36"/>
                                        </p:tgtEl>
                                        <p:attrNameLst>
                                          <p:attrName>style.visibility</p:attrName>
                                        </p:attrNameLst>
                                      </p:cBhvr>
                                      <p:to>
                                        <p:strVal val="visible"/>
                                      </p:to>
                                    </p:set>
                                    <p:animEffect transition="in" filter="fade">
                                      <p:cBhvr>
                                        <p:cTn id="142" dur="500"/>
                                        <p:tgtEl>
                                          <p:spTgt spid="13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37"/>
                                        </p:tgtEl>
                                        <p:attrNameLst>
                                          <p:attrName>style.visibility</p:attrName>
                                        </p:attrNameLst>
                                      </p:cBhvr>
                                      <p:to>
                                        <p:strVal val="visible"/>
                                      </p:to>
                                    </p:set>
                                    <p:animEffect transition="in" filter="fade">
                                      <p:cBhvr>
                                        <p:cTn id="145" dur="500"/>
                                        <p:tgtEl>
                                          <p:spTgt spid="13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38"/>
                                        </p:tgtEl>
                                        <p:attrNameLst>
                                          <p:attrName>style.visibility</p:attrName>
                                        </p:attrNameLst>
                                      </p:cBhvr>
                                      <p:to>
                                        <p:strVal val="visible"/>
                                      </p:to>
                                    </p:set>
                                    <p:animEffect transition="in" filter="fade">
                                      <p:cBhvr>
                                        <p:cTn id="148" dur="500"/>
                                        <p:tgtEl>
                                          <p:spTgt spid="13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0"/>
                                        </p:tgtEl>
                                        <p:attrNameLst>
                                          <p:attrName>style.visibility</p:attrName>
                                        </p:attrNameLst>
                                      </p:cBhvr>
                                      <p:to>
                                        <p:strVal val="visible"/>
                                      </p:to>
                                    </p:set>
                                    <p:animEffect transition="in" filter="fade">
                                      <p:cBhvr>
                                        <p:cTn id="15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1" grpId="0" animBg="1"/>
      <p:bldP spid="53" grpId="0" animBg="1"/>
      <p:bldP spid="99" grpId="0" animBg="1"/>
      <p:bldP spid="100"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Mechanical </a:t>
            </a:r>
            <a:r>
              <a:rPr lang="en-US" sz="2400" i="1" dirty="0">
                <a:solidFill>
                  <a:sysClr val="windowText" lastClr="000000">
                    <a:lumMod val="50000"/>
                    <a:lumOff val="50000"/>
                  </a:sysClr>
                </a:solidFill>
                <a:latin typeface="Arial"/>
              </a:rPr>
              <a:t>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52" name="TextBox 51"/>
          <p:cNvSpPr txBox="1"/>
          <p:nvPr/>
        </p:nvSpPr>
        <p:spPr>
          <a:xfrm>
            <a:off x="4507705" y="6168380"/>
            <a:ext cx="4590767" cy="461665"/>
          </a:xfrm>
          <a:prstGeom prst="rect">
            <a:avLst/>
          </a:prstGeom>
          <a:noFill/>
        </p:spPr>
        <p:txBody>
          <a:bodyPr wrap="square" rtlCol="0">
            <a:spAutoFit/>
          </a:bodyPr>
          <a:lstStyle/>
          <a:p>
            <a:r>
              <a:rPr lang="en-US" sz="2400" dirty="0"/>
              <a:t>Stack Effect: Hot Climate</a:t>
            </a:r>
          </a:p>
        </p:txBody>
      </p:sp>
      <p:sp>
        <p:nvSpPr>
          <p:cNvPr id="58" name="Rectangle 2"/>
          <p:cNvSpPr>
            <a:spLocks noChangeArrowheads="1"/>
          </p:cNvSpPr>
          <p:nvPr/>
        </p:nvSpPr>
        <p:spPr bwMode="auto">
          <a:xfrm>
            <a:off x="3713163" y="1598613"/>
            <a:ext cx="4651375" cy="4481512"/>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59" name="AutoShape 4"/>
          <p:cNvSpPr>
            <a:spLocks noChangeArrowheads="1"/>
          </p:cNvSpPr>
          <p:nvPr/>
        </p:nvSpPr>
        <p:spPr bwMode="auto">
          <a:xfrm rot="-5400000">
            <a:off x="5029200" y="5383213"/>
            <a:ext cx="530225" cy="5810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1FC6C"/>
          </a:solidFill>
          <a:ln w="9525">
            <a:solidFill>
              <a:schemeClr val="tx1"/>
            </a:solidFill>
            <a:miter lim="800000"/>
            <a:headEnd/>
            <a:tailEnd/>
          </a:ln>
        </p:spPr>
        <p:txBody>
          <a:bodyPr wrap="none" anchor="ctr"/>
          <a:lstStyle/>
          <a:p>
            <a:endParaRPr lang="en-US" dirty="0"/>
          </a:p>
        </p:txBody>
      </p:sp>
      <p:sp>
        <p:nvSpPr>
          <p:cNvPr id="60" name="AutoShape 5"/>
          <p:cNvSpPr>
            <a:spLocks noChangeArrowheads="1"/>
          </p:cNvSpPr>
          <p:nvPr/>
        </p:nvSpPr>
        <p:spPr bwMode="auto">
          <a:xfrm>
            <a:off x="5853113" y="1370013"/>
            <a:ext cx="371475" cy="755650"/>
          </a:xfrm>
          <a:prstGeom prst="downArrow">
            <a:avLst>
              <a:gd name="adj1" fmla="val 50000"/>
              <a:gd name="adj2" fmla="val 50855"/>
            </a:avLst>
          </a:prstGeom>
          <a:solidFill>
            <a:srgbClr val="FF0000"/>
          </a:solidFill>
          <a:ln w="9525">
            <a:solidFill>
              <a:schemeClr val="tx1"/>
            </a:solidFill>
            <a:miter lim="800000"/>
            <a:headEnd/>
            <a:tailEnd/>
          </a:ln>
        </p:spPr>
        <p:txBody>
          <a:bodyPr wrap="none" anchor="ctr"/>
          <a:lstStyle/>
          <a:p>
            <a:endParaRPr lang="en-US" dirty="0"/>
          </a:p>
        </p:txBody>
      </p:sp>
      <p:sp>
        <p:nvSpPr>
          <p:cNvPr id="61" name="AutoShape 6"/>
          <p:cNvSpPr>
            <a:spLocks noChangeArrowheads="1"/>
          </p:cNvSpPr>
          <p:nvPr/>
        </p:nvSpPr>
        <p:spPr bwMode="auto">
          <a:xfrm rot="5436174" flipH="1">
            <a:off x="6490494" y="5404644"/>
            <a:ext cx="530225" cy="5381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1FC6C"/>
          </a:solidFill>
          <a:ln w="9525">
            <a:solidFill>
              <a:schemeClr val="tx1"/>
            </a:solidFill>
            <a:miter lim="800000"/>
            <a:headEnd/>
            <a:tailEnd/>
          </a:ln>
        </p:spPr>
        <p:txBody>
          <a:bodyPr wrap="none" anchor="ctr"/>
          <a:lstStyle/>
          <a:p>
            <a:endParaRPr lang="en-US" dirty="0"/>
          </a:p>
        </p:txBody>
      </p:sp>
      <p:sp>
        <p:nvSpPr>
          <p:cNvPr id="62" name="Line 7"/>
          <p:cNvSpPr>
            <a:spLocks noChangeShapeType="1"/>
          </p:cNvSpPr>
          <p:nvPr/>
        </p:nvSpPr>
        <p:spPr bwMode="auto">
          <a:xfrm>
            <a:off x="3725863" y="4621213"/>
            <a:ext cx="192246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Line 8"/>
          <p:cNvSpPr>
            <a:spLocks noChangeShapeType="1"/>
          </p:cNvSpPr>
          <p:nvPr/>
        </p:nvSpPr>
        <p:spPr bwMode="auto">
          <a:xfrm>
            <a:off x="6370638" y="4643438"/>
            <a:ext cx="192246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Line 9"/>
          <p:cNvSpPr>
            <a:spLocks noChangeShapeType="1"/>
          </p:cNvSpPr>
          <p:nvPr/>
        </p:nvSpPr>
        <p:spPr bwMode="auto">
          <a:xfrm>
            <a:off x="3733800" y="3092450"/>
            <a:ext cx="192246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5" name="Line 10"/>
          <p:cNvSpPr>
            <a:spLocks noChangeShapeType="1"/>
          </p:cNvSpPr>
          <p:nvPr/>
        </p:nvSpPr>
        <p:spPr bwMode="auto">
          <a:xfrm>
            <a:off x="6402388" y="3082925"/>
            <a:ext cx="192246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6" name="Line 11"/>
          <p:cNvSpPr>
            <a:spLocks noChangeShapeType="1"/>
          </p:cNvSpPr>
          <p:nvPr/>
        </p:nvSpPr>
        <p:spPr bwMode="auto">
          <a:xfrm>
            <a:off x="7416800" y="2466975"/>
            <a:ext cx="477838"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7" name="Line 12"/>
          <p:cNvSpPr>
            <a:spLocks noChangeShapeType="1"/>
          </p:cNvSpPr>
          <p:nvPr/>
        </p:nvSpPr>
        <p:spPr bwMode="auto">
          <a:xfrm>
            <a:off x="4159250" y="2486025"/>
            <a:ext cx="477838"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Line 13"/>
          <p:cNvSpPr>
            <a:spLocks noChangeShapeType="1"/>
          </p:cNvSpPr>
          <p:nvPr/>
        </p:nvSpPr>
        <p:spPr bwMode="auto">
          <a:xfrm>
            <a:off x="7542213" y="5389563"/>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9" name="Line 14"/>
          <p:cNvSpPr>
            <a:spLocks noChangeShapeType="1"/>
          </p:cNvSpPr>
          <p:nvPr/>
        </p:nvSpPr>
        <p:spPr bwMode="auto">
          <a:xfrm>
            <a:off x="7781925" y="5126038"/>
            <a:ext cx="0" cy="542925"/>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0" name="Line 15"/>
          <p:cNvSpPr>
            <a:spLocks noChangeShapeType="1"/>
          </p:cNvSpPr>
          <p:nvPr/>
        </p:nvSpPr>
        <p:spPr bwMode="auto">
          <a:xfrm>
            <a:off x="4065588" y="5411788"/>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 name="Line 16"/>
          <p:cNvSpPr>
            <a:spLocks noChangeShapeType="1"/>
          </p:cNvSpPr>
          <p:nvPr/>
        </p:nvSpPr>
        <p:spPr bwMode="auto">
          <a:xfrm>
            <a:off x="4305300" y="5148263"/>
            <a:ext cx="0" cy="542925"/>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2" name="AutoShape 17"/>
          <p:cNvSpPr>
            <a:spLocks noChangeArrowheads="1"/>
          </p:cNvSpPr>
          <p:nvPr/>
        </p:nvSpPr>
        <p:spPr bwMode="auto">
          <a:xfrm>
            <a:off x="5835650" y="2490788"/>
            <a:ext cx="371475" cy="755650"/>
          </a:xfrm>
          <a:prstGeom prst="downArrow">
            <a:avLst>
              <a:gd name="adj1" fmla="val 50000"/>
              <a:gd name="adj2" fmla="val 50855"/>
            </a:avLst>
          </a:prstGeom>
          <a:solidFill>
            <a:srgbClr val="FF9966"/>
          </a:solidFill>
          <a:ln w="9525">
            <a:solidFill>
              <a:schemeClr val="tx1"/>
            </a:solidFill>
            <a:miter lim="800000"/>
            <a:headEnd/>
            <a:tailEnd/>
          </a:ln>
        </p:spPr>
        <p:txBody>
          <a:bodyPr wrap="none" anchor="ctr"/>
          <a:lstStyle/>
          <a:p>
            <a:endParaRPr lang="en-US" dirty="0"/>
          </a:p>
        </p:txBody>
      </p:sp>
      <p:sp>
        <p:nvSpPr>
          <p:cNvPr id="73" name="AutoShape 18"/>
          <p:cNvSpPr>
            <a:spLocks noChangeArrowheads="1"/>
          </p:cNvSpPr>
          <p:nvPr/>
        </p:nvSpPr>
        <p:spPr bwMode="auto">
          <a:xfrm>
            <a:off x="5821363" y="3565525"/>
            <a:ext cx="371475" cy="755650"/>
          </a:xfrm>
          <a:prstGeom prst="downArrow">
            <a:avLst>
              <a:gd name="adj1" fmla="val 50000"/>
              <a:gd name="adj2" fmla="val 50855"/>
            </a:avLst>
          </a:prstGeom>
          <a:solidFill>
            <a:srgbClr val="FFCC00"/>
          </a:solidFill>
          <a:ln w="9525">
            <a:solidFill>
              <a:schemeClr val="tx1"/>
            </a:solidFill>
            <a:miter lim="800000"/>
            <a:headEnd/>
            <a:tailEnd/>
          </a:ln>
        </p:spPr>
        <p:txBody>
          <a:bodyPr wrap="none" anchor="ctr"/>
          <a:lstStyle/>
          <a:p>
            <a:endParaRPr lang="en-US" dirty="0"/>
          </a:p>
        </p:txBody>
      </p:sp>
      <p:sp>
        <p:nvSpPr>
          <p:cNvPr id="74" name="AutoShape 19"/>
          <p:cNvSpPr>
            <a:spLocks noChangeArrowheads="1"/>
          </p:cNvSpPr>
          <p:nvPr/>
        </p:nvSpPr>
        <p:spPr bwMode="auto">
          <a:xfrm>
            <a:off x="5808663" y="4783138"/>
            <a:ext cx="371475" cy="755650"/>
          </a:xfrm>
          <a:prstGeom prst="downArrow">
            <a:avLst>
              <a:gd name="adj1" fmla="val 50000"/>
              <a:gd name="adj2" fmla="val 50855"/>
            </a:avLst>
          </a:prstGeom>
          <a:solidFill>
            <a:srgbClr val="FFFF00"/>
          </a:solidFill>
          <a:ln w="9525">
            <a:solidFill>
              <a:schemeClr val="tx1"/>
            </a:solidFill>
            <a:miter lim="800000"/>
            <a:headEnd/>
            <a:tailEnd/>
          </a:ln>
        </p:spPr>
        <p:txBody>
          <a:bodyPr wrap="none" anchor="ctr"/>
          <a:lstStyle/>
          <a:p>
            <a:endParaRPr lang="en-US" dirty="0"/>
          </a:p>
        </p:txBody>
      </p:sp>
      <p:sp>
        <p:nvSpPr>
          <p:cNvPr id="75" name="AutoShape 20"/>
          <p:cNvSpPr>
            <a:spLocks noChangeArrowheads="1"/>
          </p:cNvSpPr>
          <p:nvPr/>
        </p:nvSpPr>
        <p:spPr bwMode="auto">
          <a:xfrm rot="-5400000">
            <a:off x="5021262" y="1797051"/>
            <a:ext cx="371475" cy="755650"/>
          </a:xfrm>
          <a:prstGeom prst="downArrow">
            <a:avLst>
              <a:gd name="adj1" fmla="val 50000"/>
              <a:gd name="adj2" fmla="val 50855"/>
            </a:avLst>
          </a:prstGeom>
          <a:solidFill>
            <a:srgbClr val="FF9966"/>
          </a:solidFill>
          <a:ln w="9525">
            <a:solidFill>
              <a:schemeClr val="tx1"/>
            </a:solidFill>
            <a:miter lim="800000"/>
            <a:headEnd/>
            <a:tailEnd/>
          </a:ln>
        </p:spPr>
        <p:txBody>
          <a:bodyPr wrap="none" anchor="ctr"/>
          <a:lstStyle/>
          <a:p>
            <a:endParaRPr lang="en-US" dirty="0"/>
          </a:p>
        </p:txBody>
      </p:sp>
      <p:sp>
        <p:nvSpPr>
          <p:cNvPr id="76" name="AutoShape 21"/>
          <p:cNvSpPr>
            <a:spLocks noChangeArrowheads="1"/>
          </p:cNvSpPr>
          <p:nvPr/>
        </p:nvSpPr>
        <p:spPr bwMode="auto">
          <a:xfrm rot="5400000">
            <a:off x="6638925" y="1782763"/>
            <a:ext cx="371475" cy="755650"/>
          </a:xfrm>
          <a:prstGeom prst="downArrow">
            <a:avLst>
              <a:gd name="adj1" fmla="val 50000"/>
              <a:gd name="adj2" fmla="val 50855"/>
            </a:avLst>
          </a:prstGeom>
          <a:solidFill>
            <a:srgbClr val="FF9966"/>
          </a:solidFill>
          <a:ln w="9525">
            <a:solidFill>
              <a:schemeClr val="tx1"/>
            </a:solidFill>
            <a:miter lim="800000"/>
            <a:headEnd/>
            <a:tailEnd/>
          </a:ln>
        </p:spPr>
        <p:txBody>
          <a:bodyPr wrap="none" anchor="ctr"/>
          <a:lstStyle/>
          <a:p>
            <a:endParaRPr lang="en-US" dirty="0"/>
          </a:p>
        </p:txBody>
      </p:sp>
      <p:sp>
        <p:nvSpPr>
          <p:cNvPr id="77" name="Text Box 23"/>
          <p:cNvSpPr txBox="1">
            <a:spLocks noChangeArrowheads="1"/>
          </p:cNvSpPr>
          <p:nvPr/>
        </p:nvSpPr>
        <p:spPr bwMode="auto">
          <a:xfrm>
            <a:off x="6635750" y="3489325"/>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3600" b="1" dirty="0">
                <a:solidFill>
                  <a:srgbClr val="3333FF"/>
                </a:solidFill>
                <a:latin typeface="Arial" charset="0"/>
              </a:rPr>
              <a:t>COOL</a:t>
            </a:r>
          </a:p>
        </p:txBody>
      </p:sp>
      <p:sp>
        <p:nvSpPr>
          <p:cNvPr id="78" name="TextBox 77"/>
          <p:cNvSpPr txBox="1"/>
          <p:nvPr/>
        </p:nvSpPr>
        <p:spPr>
          <a:xfrm>
            <a:off x="1978025" y="1652498"/>
            <a:ext cx="1620838" cy="830997"/>
          </a:xfrm>
          <a:prstGeom prst="rect">
            <a:avLst/>
          </a:prstGeom>
          <a:noFill/>
        </p:spPr>
        <p:txBody>
          <a:bodyPr wrap="square" rtlCol="0">
            <a:spAutoFit/>
          </a:bodyPr>
          <a:lstStyle/>
          <a:p>
            <a:r>
              <a:rPr lang="en-US" sz="2400" dirty="0"/>
              <a:t>Stack Effect</a:t>
            </a:r>
          </a:p>
        </p:txBody>
      </p:sp>
    </p:spTree>
    <p:extLst>
      <p:ext uri="{BB962C8B-B14F-4D97-AF65-F5344CB8AC3E}">
        <p14:creationId xmlns:p14="http://schemas.microsoft.com/office/powerpoint/2010/main" val="70540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par>
                          <p:cTn id="8" fill="hold">
                            <p:stCondLst>
                              <p:cond delay="500"/>
                            </p:stCondLst>
                            <p:childTnLst>
                              <p:par>
                                <p:cTn id="9" presetID="10" presetClass="exit" presetSubtype="0" fill="hold" grpId="1" nodeType="afterEffect">
                                  <p:stCondLst>
                                    <p:cond delay="500"/>
                                  </p:stCondLst>
                                  <p:childTnLst>
                                    <p:animEffect transition="out" filter="fade">
                                      <p:cBhvr>
                                        <p:cTn id="10" dur="500"/>
                                        <p:tgtEl>
                                          <p:spTgt spid="60"/>
                                        </p:tgtEl>
                                      </p:cBhvr>
                                    </p:animEffect>
                                    <p:set>
                                      <p:cBhvr>
                                        <p:cTn id="11" dur="1" fill="hold">
                                          <p:stCondLst>
                                            <p:cond delay="499"/>
                                          </p:stCondLst>
                                        </p:cTn>
                                        <p:tgtEl>
                                          <p:spTgt spid="60"/>
                                        </p:tgtEl>
                                        <p:attrNameLst>
                                          <p:attrName>style.visibility</p:attrName>
                                        </p:attrNameLst>
                                      </p:cBhvr>
                                      <p:to>
                                        <p:strVal val="hidden"/>
                                      </p:to>
                                    </p:set>
                                  </p:childTnLst>
                                </p:cTn>
                              </p:par>
                              <p:par>
                                <p:cTn id="12" presetID="9" presetClass="entr" presetSubtype="0" fill="hold" grpId="0" nodeType="withEffect">
                                  <p:stCondLst>
                                    <p:cond delay="500"/>
                                  </p:stCondLst>
                                  <p:childTnLst>
                                    <p:set>
                                      <p:cBhvr>
                                        <p:cTn id="13" dur="1" fill="hold">
                                          <p:stCondLst>
                                            <p:cond delay="0"/>
                                          </p:stCondLst>
                                        </p:cTn>
                                        <p:tgtEl>
                                          <p:spTgt spid="72"/>
                                        </p:tgtEl>
                                        <p:attrNameLst>
                                          <p:attrName>style.visibility</p:attrName>
                                        </p:attrNameLst>
                                      </p:cBhvr>
                                      <p:to>
                                        <p:strVal val="visible"/>
                                      </p:to>
                                    </p:set>
                                    <p:animEffect transition="in" filter="dissolve">
                                      <p:cBhvr>
                                        <p:cTn id="14" dur="500"/>
                                        <p:tgtEl>
                                          <p:spTgt spid="72"/>
                                        </p:tgtEl>
                                      </p:cBhvr>
                                    </p:animEffect>
                                  </p:childTnLst>
                                </p:cTn>
                              </p:par>
                            </p:childTnLst>
                          </p:cTn>
                        </p:par>
                        <p:par>
                          <p:cTn id="15" fill="hold">
                            <p:stCondLst>
                              <p:cond delay="1500"/>
                            </p:stCondLst>
                            <p:childTnLst>
                              <p:par>
                                <p:cTn id="16" presetID="10" presetClass="exit" presetSubtype="0" fill="hold" grpId="1" nodeType="afterEffect">
                                  <p:stCondLst>
                                    <p:cond delay="500"/>
                                  </p:stCondLst>
                                  <p:childTnLst>
                                    <p:animEffect transition="out" filter="fade">
                                      <p:cBhvr>
                                        <p:cTn id="17" dur="500"/>
                                        <p:tgtEl>
                                          <p:spTgt spid="72"/>
                                        </p:tgtEl>
                                      </p:cBhvr>
                                    </p:animEffect>
                                    <p:set>
                                      <p:cBhvr>
                                        <p:cTn id="18" dur="1" fill="hold">
                                          <p:stCondLst>
                                            <p:cond delay="499"/>
                                          </p:stCondLst>
                                        </p:cTn>
                                        <p:tgtEl>
                                          <p:spTgt spid="72"/>
                                        </p:tgtEl>
                                        <p:attrNameLst>
                                          <p:attrName>style.visibility</p:attrName>
                                        </p:attrNameLst>
                                      </p:cBhvr>
                                      <p:to>
                                        <p:strVal val="hidden"/>
                                      </p:to>
                                    </p:set>
                                  </p:childTnLst>
                                </p:cTn>
                              </p:par>
                              <p:par>
                                <p:cTn id="19" presetID="9" presetClass="entr" presetSubtype="0" fill="hold" grpId="0" nodeType="withEffect">
                                  <p:stCondLst>
                                    <p:cond delay="500"/>
                                  </p:stCondLst>
                                  <p:childTnLst>
                                    <p:set>
                                      <p:cBhvr>
                                        <p:cTn id="20" dur="1" fill="hold">
                                          <p:stCondLst>
                                            <p:cond delay="0"/>
                                          </p:stCondLst>
                                        </p:cTn>
                                        <p:tgtEl>
                                          <p:spTgt spid="73"/>
                                        </p:tgtEl>
                                        <p:attrNameLst>
                                          <p:attrName>style.visibility</p:attrName>
                                        </p:attrNameLst>
                                      </p:cBhvr>
                                      <p:to>
                                        <p:strVal val="visible"/>
                                      </p:to>
                                    </p:set>
                                    <p:animEffect transition="in" filter="dissolve">
                                      <p:cBhvr>
                                        <p:cTn id="21" dur="500"/>
                                        <p:tgtEl>
                                          <p:spTgt spid="73"/>
                                        </p:tgtEl>
                                      </p:cBhvr>
                                    </p:animEffect>
                                  </p:childTnLst>
                                </p:cTn>
                              </p:par>
                            </p:childTnLst>
                          </p:cTn>
                        </p:par>
                        <p:par>
                          <p:cTn id="22" fill="hold">
                            <p:stCondLst>
                              <p:cond delay="2500"/>
                            </p:stCondLst>
                            <p:childTnLst>
                              <p:par>
                                <p:cTn id="23" presetID="10" presetClass="exit" presetSubtype="0" fill="hold" grpId="1" nodeType="afterEffect">
                                  <p:stCondLst>
                                    <p:cond delay="500"/>
                                  </p:stCondLst>
                                  <p:childTnLst>
                                    <p:animEffect transition="out" filter="fade">
                                      <p:cBhvr>
                                        <p:cTn id="24" dur="500"/>
                                        <p:tgtEl>
                                          <p:spTgt spid="73"/>
                                        </p:tgtEl>
                                      </p:cBhvr>
                                    </p:animEffect>
                                    <p:set>
                                      <p:cBhvr>
                                        <p:cTn id="25" dur="1" fill="hold">
                                          <p:stCondLst>
                                            <p:cond delay="499"/>
                                          </p:stCondLst>
                                        </p:cTn>
                                        <p:tgtEl>
                                          <p:spTgt spid="73"/>
                                        </p:tgtEl>
                                        <p:attrNameLst>
                                          <p:attrName>style.visibility</p:attrName>
                                        </p:attrNameLst>
                                      </p:cBhvr>
                                      <p:to>
                                        <p:strVal val="hidden"/>
                                      </p:to>
                                    </p:set>
                                  </p:childTnLst>
                                </p:cTn>
                              </p:par>
                              <p:par>
                                <p:cTn id="26" presetID="9" presetClass="entr" presetSubtype="0" fill="hold" grpId="0" nodeType="withEffect">
                                  <p:stCondLst>
                                    <p:cond delay="500"/>
                                  </p:stCondLst>
                                  <p:childTnLst>
                                    <p:set>
                                      <p:cBhvr>
                                        <p:cTn id="27" dur="1" fill="hold">
                                          <p:stCondLst>
                                            <p:cond delay="0"/>
                                          </p:stCondLst>
                                        </p:cTn>
                                        <p:tgtEl>
                                          <p:spTgt spid="74"/>
                                        </p:tgtEl>
                                        <p:attrNameLst>
                                          <p:attrName>style.visibility</p:attrName>
                                        </p:attrNameLst>
                                      </p:cBhvr>
                                      <p:to>
                                        <p:strVal val="visible"/>
                                      </p:to>
                                    </p:set>
                                    <p:animEffect transition="in" filter="dissolve">
                                      <p:cBhvr>
                                        <p:cTn id="28" dur="500"/>
                                        <p:tgtEl>
                                          <p:spTgt spid="74"/>
                                        </p:tgtEl>
                                      </p:cBhvr>
                                    </p:animEffect>
                                  </p:childTnLst>
                                </p:cTn>
                              </p:par>
                            </p:childTnLst>
                          </p:cTn>
                        </p:par>
                        <p:par>
                          <p:cTn id="29" fill="hold">
                            <p:stCondLst>
                              <p:cond delay="3500"/>
                            </p:stCondLst>
                            <p:childTnLst>
                              <p:par>
                                <p:cTn id="30" presetID="10" presetClass="exit" presetSubtype="0" fill="hold" grpId="1" nodeType="afterEffect">
                                  <p:stCondLst>
                                    <p:cond delay="500"/>
                                  </p:stCondLst>
                                  <p:childTnLst>
                                    <p:animEffect transition="out" filter="fade">
                                      <p:cBhvr>
                                        <p:cTn id="31" dur="500"/>
                                        <p:tgtEl>
                                          <p:spTgt spid="74"/>
                                        </p:tgtEl>
                                      </p:cBhvr>
                                    </p:animEffect>
                                    <p:set>
                                      <p:cBhvr>
                                        <p:cTn id="32" dur="1" fill="hold">
                                          <p:stCondLst>
                                            <p:cond delay="499"/>
                                          </p:stCondLst>
                                        </p:cTn>
                                        <p:tgtEl>
                                          <p:spTgt spid="74"/>
                                        </p:tgtEl>
                                        <p:attrNameLst>
                                          <p:attrName>style.visibility</p:attrName>
                                        </p:attrNameLst>
                                      </p:cBhvr>
                                      <p:to>
                                        <p:strVal val="hidden"/>
                                      </p:to>
                                    </p:set>
                                  </p:childTnLst>
                                </p:cTn>
                              </p:par>
                              <p:par>
                                <p:cTn id="33" presetID="9" presetClass="entr" presetSubtype="0" fill="hold" grpId="2" nodeType="withEffect">
                                  <p:stCondLst>
                                    <p:cond delay="500"/>
                                  </p:stCondLst>
                                  <p:childTnLst>
                                    <p:set>
                                      <p:cBhvr>
                                        <p:cTn id="34" dur="1" fill="hold">
                                          <p:stCondLst>
                                            <p:cond delay="0"/>
                                          </p:stCondLst>
                                        </p:cTn>
                                        <p:tgtEl>
                                          <p:spTgt spid="60"/>
                                        </p:tgtEl>
                                        <p:attrNameLst>
                                          <p:attrName>style.visibility</p:attrName>
                                        </p:attrNameLst>
                                      </p:cBhvr>
                                      <p:to>
                                        <p:strVal val="visible"/>
                                      </p:to>
                                    </p:set>
                                    <p:animEffect transition="in" filter="dissolve">
                                      <p:cBhvr>
                                        <p:cTn id="35" dur="500"/>
                                        <p:tgtEl>
                                          <p:spTgt spid="60"/>
                                        </p:tgtEl>
                                      </p:cBhvr>
                                    </p:animEffect>
                                  </p:childTnLst>
                                </p:cTn>
                              </p:par>
                            </p:childTnLst>
                          </p:cTn>
                        </p:par>
                        <p:par>
                          <p:cTn id="36" fill="hold">
                            <p:stCondLst>
                              <p:cond delay="4500"/>
                            </p:stCondLst>
                            <p:childTnLst>
                              <p:par>
                                <p:cTn id="37" presetID="10" presetClass="exit" presetSubtype="0" fill="hold" grpId="3" nodeType="afterEffect">
                                  <p:stCondLst>
                                    <p:cond delay="500"/>
                                  </p:stCondLst>
                                  <p:childTnLst>
                                    <p:animEffect transition="out" filter="fade">
                                      <p:cBhvr>
                                        <p:cTn id="38" dur="500"/>
                                        <p:tgtEl>
                                          <p:spTgt spid="60"/>
                                        </p:tgtEl>
                                      </p:cBhvr>
                                    </p:animEffect>
                                    <p:set>
                                      <p:cBhvr>
                                        <p:cTn id="39" dur="1" fill="hold">
                                          <p:stCondLst>
                                            <p:cond delay="499"/>
                                          </p:stCondLst>
                                        </p:cTn>
                                        <p:tgtEl>
                                          <p:spTgt spid="60"/>
                                        </p:tgtEl>
                                        <p:attrNameLst>
                                          <p:attrName>style.visibility</p:attrName>
                                        </p:attrNameLst>
                                      </p:cBhvr>
                                      <p:to>
                                        <p:strVal val="hidden"/>
                                      </p:to>
                                    </p:set>
                                  </p:childTnLst>
                                </p:cTn>
                              </p:par>
                              <p:par>
                                <p:cTn id="40" presetID="9" presetClass="entr" presetSubtype="0" fill="hold" grpId="2" nodeType="withEffect">
                                  <p:stCondLst>
                                    <p:cond delay="500"/>
                                  </p:stCondLst>
                                  <p:childTnLst>
                                    <p:set>
                                      <p:cBhvr>
                                        <p:cTn id="41" dur="1" fill="hold">
                                          <p:stCondLst>
                                            <p:cond delay="0"/>
                                          </p:stCondLst>
                                        </p:cTn>
                                        <p:tgtEl>
                                          <p:spTgt spid="72"/>
                                        </p:tgtEl>
                                        <p:attrNameLst>
                                          <p:attrName>style.visibility</p:attrName>
                                        </p:attrNameLst>
                                      </p:cBhvr>
                                      <p:to>
                                        <p:strVal val="visible"/>
                                      </p:to>
                                    </p:set>
                                    <p:animEffect transition="in" filter="dissolve">
                                      <p:cBhvr>
                                        <p:cTn id="42" dur="500"/>
                                        <p:tgtEl>
                                          <p:spTgt spid="72"/>
                                        </p:tgtEl>
                                      </p:cBhvr>
                                    </p:animEffect>
                                  </p:childTnLst>
                                </p:cTn>
                              </p:par>
                            </p:childTnLst>
                          </p:cTn>
                        </p:par>
                        <p:par>
                          <p:cTn id="43" fill="hold">
                            <p:stCondLst>
                              <p:cond delay="5500"/>
                            </p:stCondLst>
                            <p:childTnLst>
                              <p:par>
                                <p:cTn id="44" presetID="10" presetClass="exit" presetSubtype="0" fill="hold" grpId="3" nodeType="afterEffect">
                                  <p:stCondLst>
                                    <p:cond delay="500"/>
                                  </p:stCondLst>
                                  <p:childTnLst>
                                    <p:animEffect transition="out" filter="fade">
                                      <p:cBhvr>
                                        <p:cTn id="45" dur="500"/>
                                        <p:tgtEl>
                                          <p:spTgt spid="72"/>
                                        </p:tgtEl>
                                      </p:cBhvr>
                                    </p:animEffect>
                                    <p:set>
                                      <p:cBhvr>
                                        <p:cTn id="46" dur="1" fill="hold">
                                          <p:stCondLst>
                                            <p:cond delay="499"/>
                                          </p:stCondLst>
                                        </p:cTn>
                                        <p:tgtEl>
                                          <p:spTgt spid="72"/>
                                        </p:tgtEl>
                                        <p:attrNameLst>
                                          <p:attrName>style.visibility</p:attrName>
                                        </p:attrNameLst>
                                      </p:cBhvr>
                                      <p:to>
                                        <p:strVal val="hidden"/>
                                      </p:to>
                                    </p:set>
                                  </p:childTnLst>
                                </p:cTn>
                              </p:par>
                              <p:par>
                                <p:cTn id="47" presetID="9" presetClass="entr" presetSubtype="0" fill="hold" grpId="2" nodeType="withEffect">
                                  <p:stCondLst>
                                    <p:cond delay="500"/>
                                  </p:stCondLst>
                                  <p:childTnLst>
                                    <p:set>
                                      <p:cBhvr>
                                        <p:cTn id="48" dur="1" fill="hold">
                                          <p:stCondLst>
                                            <p:cond delay="0"/>
                                          </p:stCondLst>
                                        </p:cTn>
                                        <p:tgtEl>
                                          <p:spTgt spid="73"/>
                                        </p:tgtEl>
                                        <p:attrNameLst>
                                          <p:attrName>style.visibility</p:attrName>
                                        </p:attrNameLst>
                                      </p:cBhvr>
                                      <p:to>
                                        <p:strVal val="visible"/>
                                      </p:to>
                                    </p:set>
                                    <p:animEffect transition="in" filter="dissolve">
                                      <p:cBhvr>
                                        <p:cTn id="49" dur="500"/>
                                        <p:tgtEl>
                                          <p:spTgt spid="73"/>
                                        </p:tgtEl>
                                      </p:cBhvr>
                                    </p:animEffect>
                                  </p:childTnLst>
                                </p:cTn>
                              </p:par>
                            </p:childTnLst>
                          </p:cTn>
                        </p:par>
                        <p:par>
                          <p:cTn id="50" fill="hold">
                            <p:stCondLst>
                              <p:cond delay="6500"/>
                            </p:stCondLst>
                            <p:childTnLst>
                              <p:par>
                                <p:cTn id="51" presetID="10" presetClass="exit" presetSubtype="0" fill="hold" grpId="3" nodeType="afterEffect">
                                  <p:stCondLst>
                                    <p:cond delay="500"/>
                                  </p:stCondLst>
                                  <p:childTnLst>
                                    <p:animEffect transition="out" filter="fade">
                                      <p:cBhvr>
                                        <p:cTn id="52" dur="500"/>
                                        <p:tgtEl>
                                          <p:spTgt spid="73"/>
                                        </p:tgtEl>
                                      </p:cBhvr>
                                    </p:animEffect>
                                    <p:set>
                                      <p:cBhvr>
                                        <p:cTn id="53" dur="1" fill="hold">
                                          <p:stCondLst>
                                            <p:cond delay="499"/>
                                          </p:stCondLst>
                                        </p:cTn>
                                        <p:tgtEl>
                                          <p:spTgt spid="73"/>
                                        </p:tgtEl>
                                        <p:attrNameLst>
                                          <p:attrName>style.visibility</p:attrName>
                                        </p:attrNameLst>
                                      </p:cBhvr>
                                      <p:to>
                                        <p:strVal val="hidden"/>
                                      </p:to>
                                    </p:set>
                                  </p:childTnLst>
                                </p:cTn>
                              </p:par>
                              <p:par>
                                <p:cTn id="54" presetID="9" presetClass="entr" presetSubtype="0" fill="hold" grpId="2" nodeType="withEffect">
                                  <p:stCondLst>
                                    <p:cond delay="500"/>
                                  </p:stCondLst>
                                  <p:childTnLst>
                                    <p:set>
                                      <p:cBhvr>
                                        <p:cTn id="55" dur="1" fill="hold">
                                          <p:stCondLst>
                                            <p:cond delay="0"/>
                                          </p:stCondLst>
                                        </p:cTn>
                                        <p:tgtEl>
                                          <p:spTgt spid="74"/>
                                        </p:tgtEl>
                                        <p:attrNameLst>
                                          <p:attrName>style.visibility</p:attrName>
                                        </p:attrNameLst>
                                      </p:cBhvr>
                                      <p:to>
                                        <p:strVal val="visible"/>
                                      </p:to>
                                    </p:set>
                                    <p:animEffect transition="in" filter="dissolve">
                                      <p:cBhvr>
                                        <p:cTn id="56" dur="500"/>
                                        <p:tgtEl>
                                          <p:spTgt spid="74"/>
                                        </p:tgtEl>
                                      </p:cBhvr>
                                    </p:animEffect>
                                  </p:childTnLst>
                                </p:cTn>
                              </p:par>
                            </p:childTnLst>
                          </p:cTn>
                        </p:par>
                        <p:par>
                          <p:cTn id="57" fill="hold">
                            <p:stCondLst>
                              <p:cond delay="7500"/>
                            </p:stCondLst>
                            <p:childTnLst>
                              <p:par>
                                <p:cTn id="58" presetID="10" presetClass="exit" presetSubtype="0" fill="hold" grpId="3" nodeType="afterEffect">
                                  <p:stCondLst>
                                    <p:cond delay="500"/>
                                  </p:stCondLst>
                                  <p:childTnLst>
                                    <p:animEffect transition="out" filter="fade">
                                      <p:cBhvr>
                                        <p:cTn id="59" dur="500"/>
                                        <p:tgtEl>
                                          <p:spTgt spid="74"/>
                                        </p:tgtEl>
                                      </p:cBhvr>
                                    </p:animEffect>
                                    <p:set>
                                      <p:cBhvr>
                                        <p:cTn id="60" dur="1" fill="hold">
                                          <p:stCondLst>
                                            <p:cond delay="499"/>
                                          </p:stCondLst>
                                        </p:cTn>
                                        <p:tgtEl>
                                          <p:spTgt spid="74"/>
                                        </p:tgtEl>
                                        <p:attrNameLst>
                                          <p:attrName>style.visibility</p:attrName>
                                        </p:attrNameLst>
                                      </p:cBhvr>
                                      <p:to>
                                        <p:strVal val="hidden"/>
                                      </p:to>
                                    </p:set>
                                  </p:childTnLst>
                                </p:cTn>
                              </p:par>
                            </p:childTnLst>
                          </p:cTn>
                        </p:par>
                        <p:par>
                          <p:cTn id="61" fill="hold">
                            <p:stCondLst>
                              <p:cond delay="8500"/>
                            </p:stCondLst>
                            <p:childTnLst>
                              <p:par>
                                <p:cTn id="62" presetID="1" presetClass="entr" presetSubtype="0" fill="hold" grpId="4" nodeType="afterEffect">
                                  <p:stCondLst>
                                    <p:cond delay="0"/>
                                  </p:stCondLst>
                                  <p:childTnLst>
                                    <p:set>
                                      <p:cBhvr>
                                        <p:cTn id="63" dur="1" fill="hold">
                                          <p:stCondLst>
                                            <p:cond delay="0"/>
                                          </p:stCondLst>
                                        </p:cTn>
                                        <p:tgtEl>
                                          <p:spTgt spid="60"/>
                                        </p:tgtEl>
                                        <p:attrNameLst>
                                          <p:attrName>style.visibility</p:attrName>
                                        </p:attrNameLst>
                                      </p:cBhvr>
                                      <p:to>
                                        <p:strVal val="visible"/>
                                      </p:to>
                                    </p:set>
                                  </p:childTnLst>
                                </p:cTn>
                              </p:par>
                              <p:par>
                                <p:cTn id="64" presetID="10" presetClass="entr" presetSubtype="0" fill="hold" grpId="4"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500"/>
                                        <p:tgtEl>
                                          <p:spTgt spid="72"/>
                                        </p:tgtEl>
                                      </p:cBhvr>
                                    </p:animEffect>
                                  </p:childTnLst>
                                </p:cTn>
                              </p:par>
                              <p:par>
                                <p:cTn id="67" presetID="10" presetClass="entr" presetSubtype="0" fill="hold" grpId="4"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par>
                                <p:cTn id="70" presetID="10" presetClass="entr" presetSubtype="0" fill="hold" grpId="4"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500"/>
                                        <p:tgtEl>
                                          <p:spTgt spid="7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500"/>
                                        <p:tgtEl>
                                          <p:spTgt spid="5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0" grpId="1" animBg="1"/>
      <p:bldP spid="60" grpId="2" animBg="1"/>
      <p:bldP spid="60" grpId="3" animBg="1"/>
      <p:bldP spid="60" grpId="4" animBg="1"/>
      <p:bldP spid="61" grpId="0" animBg="1"/>
      <p:bldP spid="66" grpId="0" animBg="1"/>
      <p:bldP spid="67" grpId="0" animBg="1"/>
      <p:bldP spid="68" grpId="0" animBg="1"/>
      <p:bldP spid="69" grpId="0" animBg="1"/>
      <p:bldP spid="70" grpId="0" animBg="1"/>
      <p:bldP spid="71" grpId="0" animBg="1"/>
      <p:bldP spid="72" grpId="0" animBg="1"/>
      <p:bldP spid="72" grpId="1" animBg="1"/>
      <p:bldP spid="72" grpId="2" animBg="1"/>
      <p:bldP spid="72" grpId="3" animBg="1"/>
      <p:bldP spid="72" grpId="4" animBg="1"/>
      <p:bldP spid="73" grpId="0" animBg="1"/>
      <p:bldP spid="73" grpId="1" animBg="1"/>
      <p:bldP spid="73" grpId="2" animBg="1"/>
      <p:bldP spid="73" grpId="3" animBg="1"/>
      <p:bldP spid="73" grpId="4" animBg="1"/>
      <p:bldP spid="74" grpId="0" animBg="1"/>
      <p:bldP spid="74" grpId="1" animBg="1"/>
      <p:bldP spid="74" grpId="2" animBg="1"/>
      <p:bldP spid="74" grpId="3" animBg="1"/>
      <p:bldP spid="74" grpId="4" animBg="1"/>
      <p:bldP spid="75" grpId="0" animBg="1"/>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Mechanical 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52" name="TextBox 51"/>
          <p:cNvSpPr txBox="1"/>
          <p:nvPr/>
        </p:nvSpPr>
        <p:spPr>
          <a:xfrm>
            <a:off x="4507705" y="6168380"/>
            <a:ext cx="4590767" cy="461665"/>
          </a:xfrm>
          <a:prstGeom prst="rect">
            <a:avLst/>
          </a:prstGeom>
          <a:noFill/>
        </p:spPr>
        <p:txBody>
          <a:bodyPr wrap="square" rtlCol="0">
            <a:spAutoFit/>
          </a:bodyPr>
          <a:lstStyle/>
          <a:p>
            <a:r>
              <a:rPr lang="en-US" sz="2400" dirty="0"/>
              <a:t>Stack Effect: Cold Climate</a:t>
            </a:r>
          </a:p>
        </p:txBody>
      </p:sp>
      <p:sp>
        <p:nvSpPr>
          <p:cNvPr id="25" name="Rectangle 2"/>
          <p:cNvSpPr>
            <a:spLocks noChangeArrowheads="1"/>
          </p:cNvSpPr>
          <p:nvPr/>
        </p:nvSpPr>
        <p:spPr bwMode="auto">
          <a:xfrm>
            <a:off x="3713163" y="1598613"/>
            <a:ext cx="4651375" cy="4481512"/>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6" name="AutoShape 4"/>
          <p:cNvSpPr>
            <a:spLocks noChangeArrowheads="1"/>
          </p:cNvSpPr>
          <p:nvPr/>
        </p:nvSpPr>
        <p:spPr bwMode="auto">
          <a:xfrm rot="5400000">
            <a:off x="6604000" y="1803400"/>
            <a:ext cx="530225" cy="5810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US" dirty="0"/>
          </a:p>
        </p:txBody>
      </p:sp>
      <p:sp>
        <p:nvSpPr>
          <p:cNvPr id="27" name="AutoShape 5"/>
          <p:cNvSpPr>
            <a:spLocks noChangeArrowheads="1"/>
          </p:cNvSpPr>
          <p:nvPr/>
        </p:nvSpPr>
        <p:spPr bwMode="auto">
          <a:xfrm rot="10800000">
            <a:off x="5816600" y="5029200"/>
            <a:ext cx="371475" cy="755650"/>
          </a:xfrm>
          <a:prstGeom prst="downArrow">
            <a:avLst>
              <a:gd name="adj1" fmla="val 50000"/>
              <a:gd name="adj2" fmla="val 50855"/>
            </a:avLst>
          </a:prstGeom>
          <a:solidFill>
            <a:srgbClr val="FFFF00"/>
          </a:solidFill>
          <a:ln w="9525">
            <a:solidFill>
              <a:schemeClr val="tx1"/>
            </a:solidFill>
            <a:miter lim="800000"/>
            <a:headEnd/>
            <a:tailEnd/>
          </a:ln>
        </p:spPr>
        <p:txBody>
          <a:bodyPr wrap="none" anchor="ctr"/>
          <a:lstStyle/>
          <a:p>
            <a:endParaRPr lang="en-US" dirty="0"/>
          </a:p>
        </p:txBody>
      </p:sp>
      <p:sp>
        <p:nvSpPr>
          <p:cNvPr id="28" name="AutoShape 6"/>
          <p:cNvSpPr>
            <a:spLocks noChangeArrowheads="1"/>
          </p:cNvSpPr>
          <p:nvPr/>
        </p:nvSpPr>
        <p:spPr bwMode="auto">
          <a:xfrm rot="16200000" flipH="1">
            <a:off x="4985544" y="1824831"/>
            <a:ext cx="530225" cy="5381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US" dirty="0"/>
          </a:p>
        </p:txBody>
      </p:sp>
      <p:sp>
        <p:nvSpPr>
          <p:cNvPr id="29" name="Line 7"/>
          <p:cNvSpPr>
            <a:spLocks noChangeShapeType="1"/>
          </p:cNvSpPr>
          <p:nvPr/>
        </p:nvSpPr>
        <p:spPr bwMode="auto">
          <a:xfrm>
            <a:off x="3725863" y="4621213"/>
            <a:ext cx="192246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 name="Line 8"/>
          <p:cNvSpPr>
            <a:spLocks noChangeShapeType="1"/>
          </p:cNvSpPr>
          <p:nvPr/>
        </p:nvSpPr>
        <p:spPr bwMode="auto">
          <a:xfrm>
            <a:off x="6370638" y="4643438"/>
            <a:ext cx="192246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 name="Line 9"/>
          <p:cNvSpPr>
            <a:spLocks noChangeShapeType="1"/>
          </p:cNvSpPr>
          <p:nvPr/>
        </p:nvSpPr>
        <p:spPr bwMode="auto">
          <a:xfrm>
            <a:off x="3733800" y="3092450"/>
            <a:ext cx="192246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2" name="Line 10"/>
          <p:cNvSpPr>
            <a:spLocks noChangeShapeType="1"/>
          </p:cNvSpPr>
          <p:nvPr/>
        </p:nvSpPr>
        <p:spPr bwMode="auto">
          <a:xfrm>
            <a:off x="6402388" y="3082925"/>
            <a:ext cx="192246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 name="Line 11"/>
          <p:cNvSpPr>
            <a:spLocks noChangeShapeType="1"/>
          </p:cNvSpPr>
          <p:nvPr/>
        </p:nvSpPr>
        <p:spPr bwMode="auto">
          <a:xfrm>
            <a:off x="7493000" y="5410200"/>
            <a:ext cx="477838"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4" name="Line 12"/>
          <p:cNvSpPr>
            <a:spLocks noChangeShapeType="1"/>
          </p:cNvSpPr>
          <p:nvPr/>
        </p:nvSpPr>
        <p:spPr bwMode="auto">
          <a:xfrm>
            <a:off x="4064000" y="5410200"/>
            <a:ext cx="477838"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 name="Line 13"/>
          <p:cNvSpPr>
            <a:spLocks noChangeShapeType="1"/>
          </p:cNvSpPr>
          <p:nvPr/>
        </p:nvSpPr>
        <p:spPr bwMode="auto">
          <a:xfrm>
            <a:off x="7558088" y="2244725"/>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6" name="Line 14"/>
          <p:cNvSpPr>
            <a:spLocks noChangeShapeType="1"/>
          </p:cNvSpPr>
          <p:nvPr/>
        </p:nvSpPr>
        <p:spPr bwMode="auto">
          <a:xfrm>
            <a:off x="7797800" y="1981200"/>
            <a:ext cx="0" cy="542925"/>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 name="Line 15"/>
          <p:cNvSpPr>
            <a:spLocks noChangeShapeType="1"/>
          </p:cNvSpPr>
          <p:nvPr/>
        </p:nvSpPr>
        <p:spPr bwMode="auto">
          <a:xfrm>
            <a:off x="4052888" y="2244725"/>
            <a:ext cx="4778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 name="Line 16"/>
          <p:cNvSpPr>
            <a:spLocks noChangeShapeType="1"/>
          </p:cNvSpPr>
          <p:nvPr/>
        </p:nvSpPr>
        <p:spPr bwMode="auto">
          <a:xfrm>
            <a:off x="4292600" y="1981200"/>
            <a:ext cx="0" cy="542925"/>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AutoShape 17"/>
          <p:cNvSpPr>
            <a:spLocks noChangeArrowheads="1"/>
          </p:cNvSpPr>
          <p:nvPr/>
        </p:nvSpPr>
        <p:spPr bwMode="auto">
          <a:xfrm rot="10800000">
            <a:off x="5816600" y="4038600"/>
            <a:ext cx="371475" cy="755650"/>
          </a:xfrm>
          <a:prstGeom prst="downArrow">
            <a:avLst>
              <a:gd name="adj1" fmla="val 50000"/>
              <a:gd name="adj2" fmla="val 50855"/>
            </a:avLst>
          </a:prstGeom>
          <a:solidFill>
            <a:srgbClr val="FFC000"/>
          </a:solidFill>
          <a:ln w="9525">
            <a:solidFill>
              <a:schemeClr val="tx1"/>
            </a:solidFill>
            <a:miter lim="800000"/>
            <a:headEnd/>
            <a:tailEnd/>
          </a:ln>
        </p:spPr>
        <p:txBody>
          <a:bodyPr wrap="none" anchor="ctr"/>
          <a:lstStyle/>
          <a:p>
            <a:endParaRPr lang="en-US" dirty="0"/>
          </a:p>
        </p:txBody>
      </p:sp>
      <p:sp>
        <p:nvSpPr>
          <p:cNvPr id="40" name="AutoShape 18"/>
          <p:cNvSpPr>
            <a:spLocks noChangeArrowheads="1"/>
          </p:cNvSpPr>
          <p:nvPr/>
        </p:nvSpPr>
        <p:spPr bwMode="auto">
          <a:xfrm rot="10800000">
            <a:off x="5816600" y="3054350"/>
            <a:ext cx="371475" cy="755650"/>
          </a:xfrm>
          <a:prstGeom prst="downArrow">
            <a:avLst>
              <a:gd name="adj1" fmla="val 50000"/>
              <a:gd name="adj2" fmla="val 50855"/>
            </a:avLst>
          </a:prstGeom>
          <a:solidFill>
            <a:srgbClr val="FF9933"/>
          </a:solidFill>
          <a:ln w="9525">
            <a:solidFill>
              <a:schemeClr val="tx1"/>
            </a:solidFill>
            <a:miter lim="800000"/>
            <a:headEnd/>
            <a:tailEnd/>
          </a:ln>
        </p:spPr>
        <p:txBody>
          <a:bodyPr wrap="none" anchor="ctr"/>
          <a:lstStyle/>
          <a:p>
            <a:endParaRPr lang="en-US" dirty="0"/>
          </a:p>
        </p:txBody>
      </p:sp>
      <p:sp>
        <p:nvSpPr>
          <p:cNvPr id="41" name="AutoShape 19"/>
          <p:cNvSpPr>
            <a:spLocks noChangeArrowheads="1"/>
          </p:cNvSpPr>
          <p:nvPr/>
        </p:nvSpPr>
        <p:spPr bwMode="auto">
          <a:xfrm rot="10800000">
            <a:off x="5816600" y="1987550"/>
            <a:ext cx="371475" cy="755650"/>
          </a:xfrm>
          <a:prstGeom prst="downArrow">
            <a:avLst>
              <a:gd name="adj1" fmla="val 50000"/>
              <a:gd name="adj2" fmla="val 50855"/>
            </a:avLst>
          </a:prstGeom>
          <a:solidFill>
            <a:srgbClr val="FF0000"/>
          </a:solidFill>
          <a:ln w="9525">
            <a:solidFill>
              <a:schemeClr val="tx1"/>
            </a:solidFill>
            <a:miter lim="800000"/>
            <a:headEnd/>
            <a:tailEnd/>
          </a:ln>
        </p:spPr>
        <p:txBody>
          <a:bodyPr wrap="none" anchor="ctr"/>
          <a:lstStyle/>
          <a:p>
            <a:endParaRPr lang="en-US" dirty="0"/>
          </a:p>
        </p:txBody>
      </p:sp>
      <p:sp>
        <p:nvSpPr>
          <p:cNvPr id="42" name="AutoShape 20"/>
          <p:cNvSpPr>
            <a:spLocks noChangeArrowheads="1"/>
          </p:cNvSpPr>
          <p:nvPr/>
        </p:nvSpPr>
        <p:spPr bwMode="auto">
          <a:xfrm rot="-5400000">
            <a:off x="4941887" y="5370513"/>
            <a:ext cx="371475" cy="755650"/>
          </a:xfrm>
          <a:prstGeom prst="downArrow">
            <a:avLst>
              <a:gd name="adj1" fmla="val 50000"/>
              <a:gd name="adj2" fmla="val 50855"/>
            </a:avLst>
          </a:prstGeom>
          <a:solidFill>
            <a:srgbClr val="FFFF00"/>
          </a:solidFill>
          <a:ln w="9525">
            <a:solidFill>
              <a:schemeClr val="tx1"/>
            </a:solidFill>
            <a:miter lim="800000"/>
            <a:headEnd/>
            <a:tailEnd/>
          </a:ln>
        </p:spPr>
        <p:txBody>
          <a:bodyPr wrap="none" anchor="ctr"/>
          <a:lstStyle/>
          <a:p>
            <a:endParaRPr lang="en-US" dirty="0"/>
          </a:p>
        </p:txBody>
      </p:sp>
      <p:sp>
        <p:nvSpPr>
          <p:cNvPr id="43" name="AutoShape 21"/>
          <p:cNvSpPr>
            <a:spLocks noChangeArrowheads="1"/>
          </p:cNvSpPr>
          <p:nvPr/>
        </p:nvSpPr>
        <p:spPr bwMode="auto">
          <a:xfrm rot="5400000">
            <a:off x="6694487" y="5370513"/>
            <a:ext cx="371475" cy="755650"/>
          </a:xfrm>
          <a:prstGeom prst="downArrow">
            <a:avLst>
              <a:gd name="adj1" fmla="val 50000"/>
              <a:gd name="adj2" fmla="val 50855"/>
            </a:avLst>
          </a:prstGeom>
          <a:solidFill>
            <a:srgbClr val="FFFF00"/>
          </a:solidFill>
          <a:ln w="9525">
            <a:solidFill>
              <a:schemeClr val="tx1"/>
            </a:solidFill>
            <a:miter lim="800000"/>
            <a:headEnd/>
            <a:tailEnd/>
          </a:ln>
        </p:spPr>
        <p:txBody>
          <a:bodyPr wrap="none" anchor="ctr"/>
          <a:lstStyle/>
          <a:p>
            <a:endParaRPr lang="en-US" dirty="0"/>
          </a:p>
        </p:txBody>
      </p:sp>
      <p:sp>
        <p:nvSpPr>
          <p:cNvPr id="44" name="Text Box 22"/>
          <p:cNvSpPr txBox="1">
            <a:spLocks noChangeArrowheads="1"/>
          </p:cNvSpPr>
          <p:nvPr/>
        </p:nvSpPr>
        <p:spPr bwMode="auto">
          <a:xfrm>
            <a:off x="6578600" y="35052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3600" b="1" dirty="0">
                <a:solidFill>
                  <a:srgbClr val="FF3300"/>
                </a:solidFill>
                <a:latin typeface="Arial" charset="0"/>
              </a:rPr>
              <a:t>WARM</a:t>
            </a:r>
          </a:p>
        </p:txBody>
      </p:sp>
      <p:sp>
        <p:nvSpPr>
          <p:cNvPr id="45" name="Text Box 23"/>
          <p:cNvSpPr txBox="1">
            <a:spLocks noChangeArrowheads="1"/>
          </p:cNvSpPr>
          <p:nvPr/>
        </p:nvSpPr>
        <p:spPr bwMode="auto">
          <a:xfrm>
            <a:off x="8813800" y="3505200"/>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sz="3600" b="1" dirty="0">
                <a:solidFill>
                  <a:srgbClr val="3333FF"/>
                </a:solidFill>
                <a:latin typeface="Arial" charset="0"/>
              </a:rPr>
              <a:t>COLD</a:t>
            </a:r>
          </a:p>
        </p:txBody>
      </p:sp>
      <p:sp>
        <p:nvSpPr>
          <p:cNvPr id="46" name="TextBox 45"/>
          <p:cNvSpPr txBox="1"/>
          <p:nvPr/>
        </p:nvSpPr>
        <p:spPr>
          <a:xfrm>
            <a:off x="2105025" y="1525498"/>
            <a:ext cx="1620838" cy="830997"/>
          </a:xfrm>
          <a:prstGeom prst="rect">
            <a:avLst/>
          </a:prstGeom>
          <a:noFill/>
        </p:spPr>
        <p:txBody>
          <a:bodyPr wrap="square" rtlCol="0">
            <a:spAutoFit/>
          </a:bodyPr>
          <a:lstStyle/>
          <a:p>
            <a:r>
              <a:rPr lang="en-US" sz="2400" dirty="0"/>
              <a:t>Stack Effect</a:t>
            </a:r>
          </a:p>
        </p:txBody>
      </p:sp>
    </p:spTree>
    <p:extLst>
      <p:ext uri="{BB962C8B-B14F-4D97-AF65-F5344CB8AC3E}">
        <p14:creationId xmlns:p14="http://schemas.microsoft.com/office/powerpoint/2010/main" val="11131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10" presetClass="exit" presetSubtype="0" fill="hold" grpId="1" nodeType="afterEffect">
                                  <p:stCondLst>
                                    <p:cond delay="50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9" presetClass="entr" presetSubtype="0" fill="hold" grpId="0" nodeType="withEffect">
                                  <p:stCondLst>
                                    <p:cond delay="500"/>
                                  </p:stCondLst>
                                  <p:childTnLst>
                                    <p:set>
                                      <p:cBhvr>
                                        <p:cTn id="13" dur="1" fill="hold">
                                          <p:stCondLst>
                                            <p:cond delay="0"/>
                                          </p:stCondLst>
                                        </p:cTn>
                                        <p:tgtEl>
                                          <p:spTgt spid="39"/>
                                        </p:tgtEl>
                                        <p:attrNameLst>
                                          <p:attrName>style.visibility</p:attrName>
                                        </p:attrNameLst>
                                      </p:cBhvr>
                                      <p:to>
                                        <p:strVal val="visible"/>
                                      </p:to>
                                    </p:set>
                                    <p:animEffect transition="in" filter="dissolve">
                                      <p:cBhvr>
                                        <p:cTn id="14" dur="500"/>
                                        <p:tgtEl>
                                          <p:spTgt spid="39"/>
                                        </p:tgtEl>
                                      </p:cBhvr>
                                    </p:animEffect>
                                  </p:childTnLst>
                                </p:cTn>
                              </p:par>
                            </p:childTnLst>
                          </p:cTn>
                        </p:par>
                        <p:par>
                          <p:cTn id="15" fill="hold">
                            <p:stCondLst>
                              <p:cond delay="1500"/>
                            </p:stCondLst>
                            <p:childTnLst>
                              <p:par>
                                <p:cTn id="16" presetID="10" presetClass="exit" presetSubtype="0" fill="hold" grpId="1" nodeType="afterEffect">
                                  <p:stCondLst>
                                    <p:cond delay="50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par>
                                <p:cTn id="19" presetID="9" presetClass="entr" presetSubtype="0" fill="hold" grpId="0" nodeType="withEffect">
                                  <p:stCondLst>
                                    <p:cond delay="500"/>
                                  </p:stCondLst>
                                  <p:childTnLst>
                                    <p:set>
                                      <p:cBhvr>
                                        <p:cTn id="20" dur="1" fill="hold">
                                          <p:stCondLst>
                                            <p:cond delay="0"/>
                                          </p:stCondLst>
                                        </p:cTn>
                                        <p:tgtEl>
                                          <p:spTgt spid="40"/>
                                        </p:tgtEl>
                                        <p:attrNameLst>
                                          <p:attrName>style.visibility</p:attrName>
                                        </p:attrNameLst>
                                      </p:cBhvr>
                                      <p:to>
                                        <p:strVal val="visible"/>
                                      </p:to>
                                    </p:set>
                                    <p:animEffect transition="in" filter="dissolve">
                                      <p:cBhvr>
                                        <p:cTn id="21" dur="500"/>
                                        <p:tgtEl>
                                          <p:spTgt spid="40"/>
                                        </p:tgtEl>
                                      </p:cBhvr>
                                    </p:animEffect>
                                  </p:childTnLst>
                                </p:cTn>
                              </p:par>
                            </p:childTnLst>
                          </p:cTn>
                        </p:par>
                        <p:par>
                          <p:cTn id="22" fill="hold">
                            <p:stCondLst>
                              <p:cond delay="2500"/>
                            </p:stCondLst>
                            <p:childTnLst>
                              <p:par>
                                <p:cTn id="23" presetID="10" presetClass="exit" presetSubtype="0" fill="hold" grpId="1" nodeType="afterEffect">
                                  <p:stCondLst>
                                    <p:cond delay="50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9" presetClass="entr" presetSubtype="0" fill="hold" grpId="0" nodeType="withEffect">
                                  <p:stCondLst>
                                    <p:cond delay="500"/>
                                  </p:stCondLst>
                                  <p:childTnLst>
                                    <p:set>
                                      <p:cBhvr>
                                        <p:cTn id="27" dur="1" fill="hold">
                                          <p:stCondLst>
                                            <p:cond delay="0"/>
                                          </p:stCondLst>
                                        </p:cTn>
                                        <p:tgtEl>
                                          <p:spTgt spid="41"/>
                                        </p:tgtEl>
                                        <p:attrNameLst>
                                          <p:attrName>style.visibility</p:attrName>
                                        </p:attrNameLst>
                                      </p:cBhvr>
                                      <p:to>
                                        <p:strVal val="visible"/>
                                      </p:to>
                                    </p:set>
                                    <p:animEffect transition="in" filter="dissolve">
                                      <p:cBhvr>
                                        <p:cTn id="28" dur="500"/>
                                        <p:tgtEl>
                                          <p:spTgt spid="41"/>
                                        </p:tgtEl>
                                      </p:cBhvr>
                                    </p:animEffect>
                                  </p:childTnLst>
                                </p:cTn>
                              </p:par>
                            </p:childTnLst>
                          </p:cTn>
                        </p:par>
                        <p:par>
                          <p:cTn id="29" fill="hold">
                            <p:stCondLst>
                              <p:cond delay="3500"/>
                            </p:stCondLst>
                            <p:childTnLst>
                              <p:par>
                                <p:cTn id="30" presetID="10" presetClass="exit" presetSubtype="0" fill="hold" grpId="1" nodeType="afterEffect">
                                  <p:stCondLst>
                                    <p:cond delay="50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9" presetClass="entr" presetSubtype="0" fill="hold" grpId="2" nodeType="withEffect">
                                  <p:stCondLst>
                                    <p:cond delay="50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500"/>
                                        <p:tgtEl>
                                          <p:spTgt spid="27"/>
                                        </p:tgtEl>
                                      </p:cBhvr>
                                    </p:animEffect>
                                  </p:childTnLst>
                                </p:cTn>
                              </p:par>
                            </p:childTnLst>
                          </p:cTn>
                        </p:par>
                        <p:par>
                          <p:cTn id="36" fill="hold">
                            <p:stCondLst>
                              <p:cond delay="4500"/>
                            </p:stCondLst>
                            <p:childTnLst>
                              <p:par>
                                <p:cTn id="37" presetID="10" presetClass="exit" presetSubtype="0" fill="hold" grpId="3" nodeType="afterEffect">
                                  <p:stCondLst>
                                    <p:cond delay="500"/>
                                  </p:stCondLst>
                                  <p:childTnLst>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9" presetClass="entr" presetSubtype="0" fill="hold" grpId="2" nodeType="withEffect">
                                  <p:stCondLst>
                                    <p:cond delay="500"/>
                                  </p:stCondLst>
                                  <p:childTnLst>
                                    <p:set>
                                      <p:cBhvr>
                                        <p:cTn id="41" dur="1" fill="hold">
                                          <p:stCondLst>
                                            <p:cond delay="0"/>
                                          </p:stCondLst>
                                        </p:cTn>
                                        <p:tgtEl>
                                          <p:spTgt spid="39"/>
                                        </p:tgtEl>
                                        <p:attrNameLst>
                                          <p:attrName>style.visibility</p:attrName>
                                        </p:attrNameLst>
                                      </p:cBhvr>
                                      <p:to>
                                        <p:strVal val="visible"/>
                                      </p:to>
                                    </p:set>
                                    <p:animEffect transition="in" filter="dissolve">
                                      <p:cBhvr>
                                        <p:cTn id="42" dur="500"/>
                                        <p:tgtEl>
                                          <p:spTgt spid="39"/>
                                        </p:tgtEl>
                                      </p:cBhvr>
                                    </p:animEffect>
                                  </p:childTnLst>
                                </p:cTn>
                              </p:par>
                            </p:childTnLst>
                          </p:cTn>
                        </p:par>
                        <p:par>
                          <p:cTn id="43" fill="hold">
                            <p:stCondLst>
                              <p:cond delay="5500"/>
                            </p:stCondLst>
                            <p:childTnLst>
                              <p:par>
                                <p:cTn id="44" presetID="10" presetClass="exit" presetSubtype="0" fill="hold" grpId="3" nodeType="afterEffect">
                                  <p:stCondLst>
                                    <p:cond delay="50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9" presetClass="entr" presetSubtype="0" fill="hold" grpId="2" nodeType="withEffect">
                                  <p:stCondLst>
                                    <p:cond delay="500"/>
                                  </p:stCondLst>
                                  <p:childTnLst>
                                    <p:set>
                                      <p:cBhvr>
                                        <p:cTn id="48" dur="1" fill="hold">
                                          <p:stCondLst>
                                            <p:cond delay="0"/>
                                          </p:stCondLst>
                                        </p:cTn>
                                        <p:tgtEl>
                                          <p:spTgt spid="40"/>
                                        </p:tgtEl>
                                        <p:attrNameLst>
                                          <p:attrName>style.visibility</p:attrName>
                                        </p:attrNameLst>
                                      </p:cBhvr>
                                      <p:to>
                                        <p:strVal val="visible"/>
                                      </p:to>
                                    </p:set>
                                    <p:animEffect transition="in" filter="dissolve">
                                      <p:cBhvr>
                                        <p:cTn id="49" dur="500"/>
                                        <p:tgtEl>
                                          <p:spTgt spid="40"/>
                                        </p:tgtEl>
                                      </p:cBhvr>
                                    </p:animEffect>
                                  </p:childTnLst>
                                </p:cTn>
                              </p:par>
                            </p:childTnLst>
                          </p:cTn>
                        </p:par>
                        <p:par>
                          <p:cTn id="50" fill="hold">
                            <p:stCondLst>
                              <p:cond delay="6500"/>
                            </p:stCondLst>
                            <p:childTnLst>
                              <p:par>
                                <p:cTn id="51" presetID="10" presetClass="exit" presetSubtype="0" fill="hold" grpId="3" nodeType="afterEffect">
                                  <p:stCondLst>
                                    <p:cond delay="500"/>
                                  </p:stCondLst>
                                  <p:childTnLst>
                                    <p:animEffect transition="out" filter="fade">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9" presetClass="entr" presetSubtype="0" fill="hold" grpId="2" nodeType="withEffect">
                                  <p:stCondLst>
                                    <p:cond delay="500"/>
                                  </p:stCondLst>
                                  <p:childTnLst>
                                    <p:set>
                                      <p:cBhvr>
                                        <p:cTn id="55" dur="1" fill="hold">
                                          <p:stCondLst>
                                            <p:cond delay="0"/>
                                          </p:stCondLst>
                                        </p:cTn>
                                        <p:tgtEl>
                                          <p:spTgt spid="41"/>
                                        </p:tgtEl>
                                        <p:attrNameLst>
                                          <p:attrName>style.visibility</p:attrName>
                                        </p:attrNameLst>
                                      </p:cBhvr>
                                      <p:to>
                                        <p:strVal val="visible"/>
                                      </p:to>
                                    </p:set>
                                    <p:animEffect transition="in" filter="dissolve">
                                      <p:cBhvr>
                                        <p:cTn id="56" dur="500"/>
                                        <p:tgtEl>
                                          <p:spTgt spid="41"/>
                                        </p:tgtEl>
                                      </p:cBhvr>
                                    </p:animEffect>
                                  </p:childTnLst>
                                </p:cTn>
                              </p:par>
                            </p:childTnLst>
                          </p:cTn>
                        </p:par>
                        <p:par>
                          <p:cTn id="57" fill="hold">
                            <p:stCondLst>
                              <p:cond delay="7500"/>
                            </p:stCondLst>
                            <p:childTnLst>
                              <p:par>
                                <p:cTn id="58" presetID="10" presetClass="exit" presetSubtype="0" fill="hold" grpId="3" nodeType="afterEffect">
                                  <p:stCondLst>
                                    <p:cond delay="500"/>
                                  </p:stCondLst>
                                  <p:childTnLst>
                                    <p:animEffect transition="out" filter="fade">
                                      <p:cBhvr>
                                        <p:cTn id="59" dur="500"/>
                                        <p:tgtEl>
                                          <p:spTgt spid="41"/>
                                        </p:tgtEl>
                                      </p:cBhvr>
                                    </p:animEffect>
                                    <p:set>
                                      <p:cBhvr>
                                        <p:cTn id="60" dur="1" fill="hold">
                                          <p:stCondLst>
                                            <p:cond delay="499"/>
                                          </p:stCondLst>
                                        </p:cTn>
                                        <p:tgtEl>
                                          <p:spTgt spid="41"/>
                                        </p:tgtEl>
                                        <p:attrNameLst>
                                          <p:attrName>style.visibility</p:attrName>
                                        </p:attrNameLst>
                                      </p:cBhvr>
                                      <p:to>
                                        <p:strVal val="hidden"/>
                                      </p:to>
                                    </p:set>
                                  </p:childTnLst>
                                </p:cTn>
                              </p:par>
                            </p:childTnLst>
                          </p:cTn>
                        </p:par>
                        <p:par>
                          <p:cTn id="61" fill="hold">
                            <p:stCondLst>
                              <p:cond delay="8500"/>
                            </p:stCondLst>
                            <p:childTnLst>
                              <p:par>
                                <p:cTn id="62" presetID="1" presetClass="entr" presetSubtype="0" fill="hold" grpId="4" nodeType="after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par>
                                <p:cTn id="64" presetID="10" presetClass="entr" presetSubtype="0" fill="hold" grpId="4"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par>
                                <p:cTn id="67" presetID="10" presetClass="entr" presetSubtype="0" fill="hold" grpId="4"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grpId="4"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7" grpId="1" animBg="1"/>
      <p:bldP spid="27" grpId="2" animBg="1"/>
      <p:bldP spid="27" grpId="3" animBg="1"/>
      <p:bldP spid="27" grpId="4" animBg="1"/>
      <p:bldP spid="28" grpId="0" animBg="1"/>
      <p:bldP spid="33" grpId="0" animBg="1"/>
      <p:bldP spid="34" grpId="0" animBg="1"/>
      <p:bldP spid="35" grpId="0" animBg="1"/>
      <p:bldP spid="36" grpId="0" animBg="1"/>
      <p:bldP spid="37" grpId="0" animBg="1"/>
      <p:bldP spid="38" grpId="0" animBg="1"/>
      <p:bldP spid="39" grpId="0" animBg="1"/>
      <p:bldP spid="39" grpId="1" animBg="1"/>
      <p:bldP spid="39" grpId="2" animBg="1"/>
      <p:bldP spid="39" grpId="3" animBg="1"/>
      <p:bldP spid="39" grpId="4" animBg="1"/>
      <p:bldP spid="40" grpId="0" animBg="1"/>
      <p:bldP spid="40" grpId="1" animBg="1"/>
      <p:bldP spid="40" grpId="2" animBg="1"/>
      <p:bldP spid="40" grpId="3" animBg="1"/>
      <p:bldP spid="40" grpId="4" animBg="1"/>
      <p:bldP spid="41" grpId="0" animBg="1"/>
      <p:bldP spid="41" grpId="1" animBg="1"/>
      <p:bldP spid="41" grpId="2" animBg="1"/>
      <p:bldP spid="41" grpId="3" animBg="1"/>
      <p:bldP spid="41" grpId="4"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Barrier Definition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560235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base">
              <a:spcBef>
                <a:spcPct val="0"/>
              </a:spcBef>
              <a:spcAft>
                <a:spcPts val="1800"/>
              </a:spcAft>
              <a:buNone/>
              <a:defRPr/>
            </a:pPr>
            <a:r>
              <a:rPr lang="en-US" b="1" dirty="0">
                <a:latin typeface="Calibri" panose="020F0502020204030204" pitchFamily="34" charset="0"/>
              </a:rPr>
              <a:t>Air Barrier</a:t>
            </a:r>
            <a:endParaRPr lang="en-US" dirty="0">
              <a:latin typeface="Calibri" panose="020F0502020204030204" pitchFamily="34" charset="0"/>
            </a:endParaRPr>
          </a:p>
          <a:p>
            <a:pPr marL="0" lvl="0" indent="0" fontAlgn="base">
              <a:spcBef>
                <a:spcPct val="0"/>
              </a:spcBef>
              <a:spcAft>
                <a:spcPts val="1800"/>
              </a:spcAft>
              <a:buNone/>
              <a:defRPr/>
            </a:pPr>
            <a:r>
              <a:rPr lang="en-US" dirty="0">
                <a:latin typeface="Calibri" panose="020F0502020204030204" pitchFamily="34" charset="0"/>
              </a:rPr>
              <a:t>Materials assembled and joined together to provide a barrier to air leakage through the building envelope.  An air barrier may be a single material or a combination of materials.</a:t>
            </a:r>
          </a:p>
          <a:p>
            <a:pPr marL="0" lvl="0" indent="0" fontAlgn="base">
              <a:spcBef>
                <a:spcPct val="0"/>
              </a:spcBef>
              <a:spcAft>
                <a:spcPts val="1800"/>
              </a:spcAft>
              <a:buNone/>
              <a:defRPr/>
            </a:pPr>
            <a:r>
              <a:rPr kumimoji="0" lang="en-US" sz="280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mn-cs"/>
              </a:rPr>
              <a:t>				-</a:t>
            </a:r>
            <a:r>
              <a:rPr kumimoji="0" lang="en-US" sz="2800" i="0" u="none" strike="noStrike" kern="1200" cap="none" spc="0" normalizeH="0" noProof="0" dirty="0">
                <a:ln>
                  <a:noFill/>
                </a:ln>
                <a:solidFill>
                  <a:sysClr val="windowText" lastClr="000000"/>
                </a:solidFill>
                <a:effectLst/>
                <a:uLnTx/>
                <a:uFillTx/>
                <a:latin typeface="Calibri" panose="020F0502020204030204" pitchFamily="34" charset="0"/>
                <a:ea typeface="+mn-ea"/>
                <a:cs typeface="+mn-cs"/>
              </a:rPr>
              <a:t> </a:t>
            </a:r>
            <a:r>
              <a:rPr kumimoji="0" lang="en-US" sz="2800" i="1" u="none" strike="noStrike" kern="1200" cap="none" spc="0" normalizeH="0" noProof="0" dirty="0">
                <a:ln>
                  <a:noFill/>
                </a:ln>
                <a:solidFill>
                  <a:schemeClr val="bg1">
                    <a:lumMod val="65000"/>
                  </a:schemeClr>
                </a:solidFill>
                <a:effectLst/>
                <a:uLnTx/>
                <a:uFillTx/>
                <a:latin typeface="Calibri" panose="020F0502020204030204" pitchFamily="34" charset="0"/>
                <a:ea typeface="+mn-ea"/>
                <a:cs typeface="+mn-cs"/>
              </a:rPr>
              <a:t>2015 IECC</a:t>
            </a:r>
            <a:endParaRPr kumimoji="0" lang="en-US" sz="2800" i="1" u="none" strike="noStrike" kern="1200" cap="none" spc="0" normalizeH="0" baseline="0" noProof="0" dirty="0">
              <a:ln>
                <a:noFill/>
              </a:ln>
              <a:solidFill>
                <a:schemeClr val="bg1">
                  <a:lumMod val="65000"/>
                </a:schemeClr>
              </a:solidFill>
              <a:effectLst/>
              <a:uLnTx/>
              <a:uFillTx/>
              <a:latin typeface="Arial"/>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832" y="1600201"/>
            <a:ext cx="5552660" cy="4164495"/>
          </a:xfrm>
          <a:prstGeom prst="rect">
            <a:avLst/>
          </a:prstGeom>
        </p:spPr>
      </p:pic>
    </p:spTree>
    <p:extLst>
      <p:ext uri="{BB962C8B-B14F-4D97-AF65-F5344CB8AC3E}">
        <p14:creationId xmlns:p14="http://schemas.microsoft.com/office/powerpoint/2010/main" val="2393801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Barrier Requirements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5373757"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base">
              <a:spcBef>
                <a:spcPct val="0"/>
              </a:spcBef>
              <a:spcAft>
                <a:spcPts val="1800"/>
              </a:spcAft>
              <a:buFont typeface="Wingdings" panose="05000000000000000000" pitchFamily="2" charset="2"/>
              <a:buChar char="§"/>
              <a:defRPr/>
            </a:pPr>
            <a:r>
              <a:rPr lang="en-US" dirty="0">
                <a:latin typeface="Calibri" panose="020F0502020204030204" pitchFamily="34" charset="0"/>
              </a:rPr>
              <a:t>Continuous across thermal envelope</a:t>
            </a:r>
          </a:p>
          <a:p>
            <a:pPr lvl="0" fontAlgn="base">
              <a:spcBef>
                <a:spcPct val="0"/>
              </a:spcBef>
              <a:spcAft>
                <a:spcPts val="1800"/>
              </a:spcAft>
              <a:buFont typeface="Wingdings" panose="05000000000000000000" pitchFamily="2" charset="2"/>
              <a:buChar char="§"/>
              <a:defRPr/>
            </a:pPr>
            <a:r>
              <a:rPr lang="en-US" dirty="0">
                <a:latin typeface="Calibri" panose="020F0502020204030204" pitchFamily="34" charset="0"/>
              </a:rPr>
              <a:t>Joints &amp; seams sealed. Penetrations caulked, gasketed, or sealed</a:t>
            </a:r>
          </a:p>
          <a:p>
            <a:pPr lvl="0" fontAlgn="base">
              <a:spcBef>
                <a:spcPct val="0"/>
              </a:spcBef>
              <a:spcAft>
                <a:spcPts val="1800"/>
              </a:spcAft>
              <a:buFont typeface="Wingdings" panose="05000000000000000000" pitchFamily="2" charset="2"/>
              <a:buChar char="§"/>
              <a:defRPr/>
            </a:pPr>
            <a:r>
              <a:rPr lang="en-US" dirty="0">
                <a:latin typeface="Calibri" panose="020F0502020204030204" pitchFamily="34" charset="0"/>
              </a:rPr>
              <a:t>Seals &amp; detailing must resist positive and negative pressures</a:t>
            </a:r>
          </a:p>
          <a:p>
            <a:pPr lvl="0" fontAlgn="base">
              <a:spcBef>
                <a:spcPct val="0"/>
              </a:spcBef>
              <a:spcAft>
                <a:spcPts val="1800"/>
              </a:spcAft>
              <a:buFont typeface="Wingdings" panose="05000000000000000000" pitchFamily="2" charset="2"/>
              <a:buChar char="§"/>
              <a:defRPr/>
            </a:pPr>
            <a:r>
              <a:rPr lang="en-US" dirty="0">
                <a:latin typeface="Calibri" panose="020F0502020204030204" pitchFamily="34" charset="0"/>
              </a:rPr>
              <a:t>Penetrations must not affect integrity of air </a:t>
            </a:r>
            <a:r>
              <a:rPr lang="en-US" dirty="0" smtClean="0">
                <a:latin typeface="Calibri" panose="020F0502020204030204" pitchFamily="34" charset="0"/>
              </a:rPr>
              <a:t>barrier (</a:t>
            </a:r>
            <a:r>
              <a:rPr lang="en-US" dirty="0">
                <a:latin typeface="Calibri" panose="020F0502020204030204" pitchFamily="34" charset="0"/>
              </a:rPr>
              <a:t>e.g., recessed light fixtures</a:t>
            </a:r>
            <a:r>
              <a:rPr lang="en-US" dirty="0" smtClean="0">
                <a:latin typeface="Calibri" panose="020F0502020204030204" pitchFamily="34" charset="0"/>
              </a:rPr>
              <a:t>)</a:t>
            </a:r>
            <a:endParaRPr lang="en-US" dirty="0">
              <a:latin typeface="Calibri" panose="020F0502020204030204" pitchFamily="34" charset="0"/>
            </a:endParaRPr>
          </a:p>
          <a:p>
            <a:pPr marL="0" lvl="0" indent="0" fontAlgn="base">
              <a:spcBef>
                <a:spcPct val="0"/>
              </a:spcBef>
              <a:spcAft>
                <a:spcPts val="1800"/>
              </a:spcAft>
              <a:buNone/>
              <a:defRPr/>
            </a:pPr>
            <a:r>
              <a:rPr kumimoji="0" lang="en-US" sz="280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mn-cs"/>
              </a:rPr>
              <a:t>				</a:t>
            </a:r>
            <a:endParaRPr kumimoji="0" lang="en-US" sz="2800" i="1" u="none" strike="noStrike" kern="1200" cap="none" spc="0" normalizeH="0" baseline="0" noProof="0" dirty="0">
              <a:ln>
                <a:noFill/>
              </a:ln>
              <a:solidFill>
                <a:schemeClr val="bg1">
                  <a:lumMod val="65000"/>
                </a:schemeClr>
              </a:solidFill>
              <a:effectLst/>
              <a:uLnTx/>
              <a:uFillTx/>
              <a:latin typeface="Arial"/>
              <a:ea typeface="+mn-ea"/>
              <a:cs typeface="+mn-cs"/>
            </a:endParaRPr>
          </a:p>
        </p:txBody>
      </p:sp>
      <p:pic>
        <p:nvPicPr>
          <p:cNvPr id="4" name="Picture 5" descr="P:\2012\1301-1400\2012.1384 - RWeber - Owensboro Event and Convention Center\Photos\04-16 and 17-13 - air barrier testing &amp; observation\DSC03782.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43" t="19376" b="13576"/>
          <a:stretch/>
        </p:blipFill>
        <p:spPr bwMode="auto">
          <a:xfrm>
            <a:off x="6248400" y="251619"/>
            <a:ext cx="5379561" cy="30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419" r="12056" b="32639"/>
          <a:stretch/>
        </p:blipFill>
        <p:spPr>
          <a:xfrm>
            <a:off x="9083040" y="3346315"/>
            <a:ext cx="2499360" cy="2714017"/>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087" r="4813"/>
          <a:stretch/>
        </p:blipFill>
        <p:spPr>
          <a:xfrm>
            <a:off x="6263799" y="3346316"/>
            <a:ext cx="2717641" cy="2714017"/>
          </a:xfrm>
          <a:prstGeom prst="rect">
            <a:avLst/>
          </a:prstGeom>
        </p:spPr>
      </p:pic>
    </p:spTree>
    <p:extLst>
      <p:ext uri="{BB962C8B-B14F-4D97-AF65-F5344CB8AC3E}">
        <p14:creationId xmlns:p14="http://schemas.microsoft.com/office/powerpoint/2010/main" val="2390851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Barrier: Code Requirements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599" y="1219201"/>
            <a:ext cx="11294853" cy="19380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pPr>
            <a:r>
              <a:rPr lang="en-US" dirty="0"/>
              <a:t>International Building Code</a:t>
            </a:r>
          </a:p>
          <a:p>
            <a:pPr>
              <a:lnSpc>
                <a:spcPts val="3000"/>
              </a:lnSpc>
            </a:pPr>
            <a:r>
              <a:rPr lang="en-US" dirty="0"/>
              <a:t>International Energy Conservation Code</a:t>
            </a:r>
          </a:p>
          <a:p>
            <a:pPr>
              <a:lnSpc>
                <a:spcPts val="3000"/>
              </a:lnSpc>
            </a:pPr>
            <a:r>
              <a:rPr lang="en-US" dirty="0"/>
              <a:t>ASHRAE 90.1 – Energy Standard for Buildings Except Low-Rise Residential Buildings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847" y="3133816"/>
            <a:ext cx="2158306" cy="2804846"/>
          </a:xfrm>
          <a:prstGeom prst="rect">
            <a:avLst/>
          </a:prstGeom>
          <a:ln>
            <a:solidFill>
              <a:schemeClr val="tx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895" y="3133816"/>
            <a:ext cx="2176256" cy="2804846"/>
          </a:xfrm>
          <a:prstGeom prst="rect">
            <a:avLst/>
          </a:prstGeom>
          <a:ln>
            <a:solidFill>
              <a:schemeClr val="tx1"/>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73" y="3133816"/>
            <a:ext cx="2166732" cy="2804846"/>
          </a:xfrm>
          <a:prstGeom prst="rect">
            <a:avLst/>
          </a:prstGeom>
          <a:ln>
            <a:solidFill>
              <a:schemeClr val="tx1"/>
            </a:solidFill>
          </a:ln>
        </p:spPr>
      </p:pic>
    </p:spTree>
    <p:extLst>
      <p:ext uri="{BB962C8B-B14F-4D97-AF65-F5344CB8AC3E}">
        <p14:creationId xmlns:p14="http://schemas.microsoft.com/office/powerpoint/2010/main" val="1105901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3.png"/>
          <p:cNvPicPr>
            <a:picLocks noGrp="1"/>
          </p:cNvPicPr>
          <p:nvPr>
            <p:ph idx="1"/>
          </p:nvPr>
        </p:nvPicPr>
        <p:blipFill>
          <a:blip r:embed="rId3" cstate="print"/>
          <a:stretch>
            <a:fillRect/>
          </a:stretch>
        </p:blipFill>
        <p:spPr>
          <a:xfrm>
            <a:off x="2689818" y="1016000"/>
            <a:ext cx="8032406" cy="5471129"/>
          </a:xfrm>
          <a:prstGeom prst="rect">
            <a:avLst/>
          </a:prstGeom>
        </p:spPr>
      </p:pic>
      <p:sp>
        <p:nvSpPr>
          <p:cNvPr id="9" name="TextBox 8"/>
          <p:cNvSpPr txBox="1"/>
          <p:nvPr/>
        </p:nvSpPr>
        <p:spPr>
          <a:xfrm>
            <a:off x="609600" y="5067727"/>
            <a:ext cx="4160437" cy="461665"/>
          </a:xfrm>
          <a:prstGeom prst="rect">
            <a:avLst/>
          </a:prstGeom>
          <a:noFill/>
        </p:spPr>
        <p:txBody>
          <a:bodyPr wrap="square" rtlCol="0">
            <a:spAutoFit/>
          </a:bodyPr>
          <a:lstStyle/>
          <a:p>
            <a:r>
              <a:rPr lang="en-US" sz="2400" dirty="0"/>
              <a:t>Climate Zones</a:t>
            </a:r>
          </a:p>
        </p:txBody>
      </p:sp>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Barrier: Code Requirements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2" name="TextBox 1"/>
          <p:cNvSpPr txBox="1"/>
          <p:nvPr/>
        </p:nvSpPr>
        <p:spPr>
          <a:xfrm>
            <a:off x="9912626" y="5325576"/>
            <a:ext cx="1784074" cy="646331"/>
          </a:xfrm>
          <a:prstGeom prst="rect">
            <a:avLst/>
          </a:prstGeom>
          <a:noFill/>
        </p:spPr>
        <p:txBody>
          <a:bodyPr wrap="square" rtlCol="0">
            <a:spAutoFit/>
          </a:bodyPr>
          <a:lstStyle/>
          <a:p>
            <a:r>
              <a:rPr lang="en-US" i="1" dirty="0" smtClean="0"/>
              <a:t>2015 IECC</a:t>
            </a:r>
          </a:p>
          <a:p>
            <a:r>
              <a:rPr lang="en-US" i="1" dirty="0" smtClean="0"/>
              <a:t>Figure C301.1</a:t>
            </a:r>
            <a:endParaRPr lang="en-US" i="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982" y="6144229"/>
            <a:ext cx="1895475" cy="685800"/>
          </a:xfrm>
          <a:prstGeom prst="rect">
            <a:avLst/>
          </a:prstGeom>
        </p:spPr>
      </p:pic>
    </p:spTree>
    <p:extLst>
      <p:ext uri="{BB962C8B-B14F-4D97-AF65-F5344CB8AC3E}">
        <p14:creationId xmlns:p14="http://schemas.microsoft.com/office/powerpoint/2010/main" val="1748604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Code </a:t>
            </a:r>
            <a:r>
              <a:rPr lang="en-US" sz="2400" i="1" dirty="0" smtClean="0">
                <a:solidFill>
                  <a:sysClr val="windowText" lastClr="000000">
                    <a:lumMod val="50000"/>
                    <a:lumOff val="50000"/>
                  </a:sysClr>
                </a:solidFill>
                <a:latin typeface="Arial"/>
              </a:rPr>
              <a:t>Requirements – Building Envelope</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599" y="1219201"/>
            <a:ext cx="1129485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431925" algn="l"/>
              </a:tabLst>
            </a:pPr>
            <a:r>
              <a:rPr lang="en-US" dirty="0"/>
              <a:t>2000 – L</a:t>
            </a:r>
            <a:r>
              <a:rPr lang="en-US" dirty="0" smtClean="0"/>
              <a:t>eakage </a:t>
            </a:r>
            <a:r>
              <a:rPr lang="en-US" dirty="0"/>
              <a:t>rates for fenestration &amp; </a:t>
            </a:r>
            <a:r>
              <a:rPr lang="en-US" dirty="0" smtClean="0"/>
              <a:t>openings but no opaque criteria.</a:t>
            </a:r>
            <a:endParaRPr lang="en-US" dirty="0"/>
          </a:p>
          <a:p>
            <a:pPr>
              <a:lnSpc>
                <a:spcPct val="100000"/>
              </a:lnSpc>
              <a:buFont typeface="Arial" panose="020B0604020202020204" pitchFamily="34" charset="0"/>
              <a:buChar char="•"/>
              <a:tabLst>
                <a:tab pos="1431925" algn="l"/>
              </a:tabLst>
            </a:pPr>
            <a:r>
              <a:rPr lang="en-US" dirty="0"/>
              <a:t>2006 – Envelope is to be sealed to limit air infiltration.</a:t>
            </a:r>
          </a:p>
          <a:p>
            <a:pPr>
              <a:tabLst>
                <a:tab pos="1431925" algn="l"/>
              </a:tabLst>
            </a:pPr>
            <a:r>
              <a:rPr lang="en-US" dirty="0"/>
              <a:t>2012 – Continuous air barrier required throughout the building envelope (except Climate Zones 1, 2, and 3).</a:t>
            </a:r>
          </a:p>
          <a:p>
            <a:pPr>
              <a:lnSpc>
                <a:spcPct val="100000"/>
              </a:lnSpc>
              <a:buFont typeface="Arial" panose="020B0604020202020204" pitchFamily="34" charset="0"/>
              <a:buChar char="•"/>
              <a:tabLst>
                <a:tab pos="1431925" algn="l"/>
              </a:tabLst>
            </a:pPr>
            <a:r>
              <a:rPr lang="en-US" dirty="0"/>
              <a:t>2015 -  Continuous air barrier required throughout the building envelope (except Climate Zone 2B</a:t>
            </a: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1508" y="4298106"/>
            <a:ext cx="1446916" cy="1878117"/>
          </a:xfrm>
          <a:prstGeom prst="rect">
            <a:avLst/>
          </a:prstGeom>
          <a:ln>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5424" y="4298106"/>
            <a:ext cx="1445194" cy="1878115"/>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383" y="4298107"/>
            <a:ext cx="1449381" cy="1878116"/>
          </a:xfrm>
          <a:prstGeom prst="rect">
            <a:avLst/>
          </a:prstGeom>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3851" y="4298107"/>
            <a:ext cx="1439571" cy="1878116"/>
          </a:xfrm>
          <a:prstGeom prst="rect">
            <a:avLst/>
          </a:prstGeom>
          <a:ln>
            <a:solidFill>
              <a:schemeClr val="tx1"/>
            </a:solidFill>
          </a:ln>
        </p:spPr>
      </p:pic>
    </p:spTree>
    <p:extLst>
      <p:ext uri="{BB962C8B-B14F-4D97-AF65-F5344CB8AC3E}">
        <p14:creationId xmlns:p14="http://schemas.microsoft.com/office/powerpoint/2010/main" val="206225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Code Requirements – Opaque Envelope</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599" y="1219202"/>
            <a:ext cx="11294853" cy="2105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000"/>
              </a:lnSpc>
              <a:buNone/>
            </a:pPr>
            <a:r>
              <a:rPr lang="en-US" dirty="0"/>
              <a:t>Allowable air leakage at 0.3 in. w.g.  (75 Pa)</a:t>
            </a:r>
          </a:p>
          <a:p>
            <a:pPr>
              <a:lnSpc>
                <a:spcPts val="3000"/>
              </a:lnSpc>
              <a:buFont typeface="Wingdings" panose="05000000000000000000" pitchFamily="2" charset="2"/>
              <a:buChar char="§"/>
            </a:pPr>
            <a:r>
              <a:rPr lang="en-US" sz="2400" dirty="0"/>
              <a:t>Material:  	&lt; 0.004 cfm/ft</a:t>
            </a:r>
            <a:r>
              <a:rPr lang="en-US" sz="2400" baseline="30000" dirty="0"/>
              <a:t>2   </a:t>
            </a:r>
            <a:r>
              <a:rPr lang="en-US" sz="2400" dirty="0"/>
              <a:t>(0.02 </a:t>
            </a:r>
            <a:r>
              <a:rPr lang="en-US" sz="2400" dirty="0" smtClean="0"/>
              <a:t>L/s</a:t>
            </a:r>
            <a:r>
              <a:rPr lang="en-US" sz="2400" dirty="0" smtClean="0">
                <a:latin typeface="Calibri" panose="020F0502020204030204" pitchFamily="34" charset="0"/>
              </a:rPr>
              <a:t>·m</a:t>
            </a:r>
            <a:r>
              <a:rPr lang="en-US" sz="2400" baseline="30000" dirty="0" smtClean="0">
                <a:latin typeface="Calibri" panose="020F0502020204030204" pitchFamily="34" charset="0"/>
              </a:rPr>
              <a:t>2</a:t>
            </a:r>
            <a:r>
              <a:rPr lang="en-US" sz="2400" dirty="0">
                <a:latin typeface="Calibri" panose="020F0502020204030204" pitchFamily="34" charset="0"/>
              </a:rPr>
              <a:t>)</a:t>
            </a:r>
            <a:endParaRPr lang="en-US" sz="2400" baseline="30000" dirty="0"/>
          </a:p>
          <a:p>
            <a:pPr>
              <a:lnSpc>
                <a:spcPts val="3000"/>
              </a:lnSpc>
              <a:buFont typeface="Wingdings" panose="05000000000000000000" pitchFamily="2" charset="2"/>
              <a:buChar char="§"/>
            </a:pPr>
            <a:r>
              <a:rPr lang="en-US" sz="2400" dirty="0"/>
              <a:t>Assembly:	&lt;0.04 cfm/ft</a:t>
            </a:r>
            <a:r>
              <a:rPr lang="en-US" sz="2400" baseline="30000" dirty="0"/>
              <a:t>2  </a:t>
            </a:r>
            <a:r>
              <a:rPr lang="en-US" sz="2400" dirty="0"/>
              <a:t>(0.2 </a:t>
            </a:r>
            <a:r>
              <a:rPr lang="en-US" sz="2400" dirty="0" smtClean="0"/>
              <a:t>L/s</a:t>
            </a:r>
            <a:r>
              <a:rPr lang="en-US" sz="2400" dirty="0" smtClean="0">
                <a:latin typeface="Calibri" panose="020F0502020204030204" pitchFamily="34" charset="0"/>
              </a:rPr>
              <a:t>·m</a:t>
            </a:r>
            <a:r>
              <a:rPr lang="en-US" sz="2400" baseline="30000" dirty="0" smtClean="0">
                <a:latin typeface="Calibri" panose="020F0502020204030204" pitchFamily="34" charset="0"/>
              </a:rPr>
              <a:t>2</a:t>
            </a:r>
            <a:r>
              <a:rPr lang="en-US" sz="2400" dirty="0">
                <a:latin typeface="Calibri" panose="020F0502020204030204" pitchFamily="34" charset="0"/>
              </a:rPr>
              <a:t>)</a:t>
            </a:r>
            <a:r>
              <a:rPr lang="en-US" sz="2400" baseline="30000" dirty="0"/>
              <a:t> </a:t>
            </a:r>
          </a:p>
          <a:p>
            <a:pPr>
              <a:lnSpc>
                <a:spcPts val="3000"/>
              </a:lnSpc>
              <a:buFont typeface="Wingdings" panose="05000000000000000000" pitchFamily="2" charset="2"/>
              <a:buChar char="§"/>
            </a:pPr>
            <a:r>
              <a:rPr lang="en-US" sz="2400" dirty="0"/>
              <a:t>Building: 	&lt;0.4 cfm/ft</a:t>
            </a:r>
            <a:r>
              <a:rPr lang="en-US" sz="2400" baseline="30000" dirty="0"/>
              <a:t>2   </a:t>
            </a:r>
            <a:r>
              <a:rPr lang="en-US" sz="2400" dirty="0"/>
              <a:t>(2.0 </a:t>
            </a:r>
            <a:r>
              <a:rPr lang="en-US" sz="2400" dirty="0" smtClean="0"/>
              <a:t>L/s</a:t>
            </a:r>
            <a:r>
              <a:rPr lang="en-US" sz="2400" dirty="0" smtClean="0">
                <a:latin typeface="Calibri" panose="020F0502020204030204" pitchFamily="34" charset="0"/>
              </a:rPr>
              <a:t>·m</a:t>
            </a:r>
            <a:r>
              <a:rPr lang="en-US" sz="2400" baseline="30000" dirty="0" smtClean="0">
                <a:latin typeface="Calibri" panose="020F0502020204030204" pitchFamily="34" charset="0"/>
              </a:rPr>
              <a:t>2</a:t>
            </a:r>
            <a:r>
              <a:rPr lang="en-US" sz="2400" dirty="0">
                <a:latin typeface="Calibri" panose="020F0502020204030204" pitchFamily="34" charset="0"/>
              </a:rPr>
              <a:t>)</a:t>
            </a:r>
            <a:endParaRPr lang="en-US" sz="2400" baseline="30000" dirty="0"/>
          </a:p>
          <a:p>
            <a:pPr marL="0" indent="0">
              <a:lnSpc>
                <a:spcPts val="3000"/>
              </a:lnSpc>
              <a:buNone/>
            </a:pP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77" y="3834302"/>
            <a:ext cx="1934853" cy="191359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19947" b="12987"/>
          <a:stretch/>
        </p:blipFill>
        <p:spPr>
          <a:xfrm>
            <a:off x="8200259" y="1013053"/>
            <a:ext cx="3686942" cy="5011513"/>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7739" b="10545"/>
          <a:stretch/>
        </p:blipFill>
        <p:spPr>
          <a:xfrm>
            <a:off x="3844365" y="3252966"/>
            <a:ext cx="3811373" cy="2771600"/>
          </a:xfrm>
          <a:prstGeom prst="rect">
            <a:avLst/>
          </a:prstGeom>
        </p:spPr>
      </p:pic>
      <p:sp>
        <p:nvSpPr>
          <p:cNvPr id="2" name="TextBox 1"/>
          <p:cNvSpPr txBox="1"/>
          <p:nvPr/>
        </p:nvSpPr>
        <p:spPr>
          <a:xfrm>
            <a:off x="5050752" y="6024566"/>
            <a:ext cx="2412545" cy="400110"/>
          </a:xfrm>
          <a:prstGeom prst="rect">
            <a:avLst/>
          </a:prstGeom>
          <a:noFill/>
        </p:spPr>
        <p:txBody>
          <a:bodyPr wrap="square" rtlCol="0">
            <a:spAutoFit/>
          </a:bodyPr>
          <a:lstStyle/>
          <a:p>
            <a:r>
              <a:rPr lang="en-US" sz="2000" dirty="0"/>
              <a:t>Air Leakage Tests</a:t>
            </a:r>
          </a:p>
        </p:txBody>
      </p:sp>
    </p:spTree>
    <p:extLst>
      <p:ext uri="{BB962C8B-B14F-4D97-AF65-F5344CB8AC3E}">
        <p14:creationId xmlns:p14="http://schemas.microsoft.com/office/powerpoint/2010/main" val="4089927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Types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599" y="965201"/>
            <a:ext cx="453472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000"/>
              </a:lnSpc>
              <a:buNone/>
            </a:pPr>
            <a:endParaRPr lang="en-US" dirty="0"/>
          </a:p>
          <a:p>
            <a:pPr>
              <a:lnSpc>
                <a:spcPts val="3000"/>
              </a:lnSpc>
              <a:buFont typeface="Wingdings" panose="05000000000000000000" pitchFamily="2" charset="2"/>
              <a:buChar char="§"/>
            </a:pPr>
            <a:r>
              <a:rPr lang="en-US" dirty="0"/>
              <a:t>Air Barrier Options:</a:t>
            </a:r>
          </a:p>
          <a:p>
            <a:pPr lvl="1">
              <a:lnSpc>
                <a:spcPts val="3000"/>
              </a:lnSpc>
              <a:buFont typeface="Wingdings" panose="05000000000000000000" pitchFamily="2" charset="2"/>
              <a:buChar char="§"/>
            </a:pPr>
            <a:r>
              <a:rPr lang="en-US" sz="2800" dirty="0"/>
              <a:t>Vapor permeable</a:t>
            </a:r>
          </a:p>
          <a:p>
            <a:pPr lvl="1">
              <a:lnSpc>
                <a:spcPts val="3000"/>
              </a:lnSpc>
              <a:buFont typeface="Wingdings" panose="05000000000000000000" pitchFamily="2" charset="2"/>
              <a:buChar char="§"/>
            </a:pPr>
            <a:r>
              <a:rPr lang="en-US" sz="2800" dirty="0"/>
              <a:t>Vapor non-permeable</a:t>
            </a:r>
          </a:p>
          <a:p>
            <a:pPr lvl="1">
              <a:lnSpc>
                <a:spcPts val="3000"/>
              </a:lnSpc>
              <a:buFont typeface="Wingdings" panose="05000000000000000000" pitchFamily="2" charset="2"/>
              <a:buChar char="§"/>
            </a:pPr>
            <a:r>
              <a:rPr lang="en-US" sz="2800" dirty="0"/>
              <a:t>Often serves as moisture barrier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636" t="22623" r="4857" b="4865"/>
          <a:stretch/>
        </p:blipFill>
        <p:spPr>
          <a:xfrm rot="5400000">
            <a:off x="7865342" y="1794857"/>
            <a:ext cx="5059683" cy="31089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0967" y="3619160"/>
            <a:ext cx="3013359" cy="226001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14165"/>
          <a:stretch/>
        </p:blipFill>
        <p:spPr>
          <a:xfrm rot="5400000">
            <a:off x="4458369" y="1722271"/>
            <a:ext cx="5068290" cy="3262738"/>
          </a:xfrm>
          <a:prstGeom prst="rect">
            <a:avLst/>
          </a:prstGeom>
        </p:spPr>
      </p:pic>
    </p:spTree>
    <p:extLst>
      <p:ext uri="{BB962C8B-B14F-4D97-AF65-F5344CB8AC3E}">
        <p14:creationId xmlns:p14="http://schemas.microsoft.com/office/powerpoint/2010/main" val="977468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70315" y="239328"/>
            <a:ext cx="6282418" cy="71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591" tIns="38795" rIns="77591" bIns="38795"/>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marL="0" marR="0" lvl="0" indent="0" defTabSz="489844" eaLnBrk="1" fontAlgn="base" latinLnBrk="0" hangingPunct="1">
              <a:lnSpc>
                <a:spcPct val="100000"/>
              </a:lnSpc>
              <a:spcBef>
                <a:spcPct val="0"/>
              </a:spcBef>
              <a:spcAft>
                <a:spcPct val="0"/>
              </a:spcAft>
              <a:buClrTx/>
              <a:buSzTx/>
              <a:buFontTx/>
              <a:buNone/>
              <a:tabLst/>
              <a:defRPr/>
            </a:pPr>
            <a:r>
              <a:rPr kumimoji="0" lang="en-US" altLang="en-US" sz="3107" b="0" i="0" u="none" strike="noStrike" kern="0" cap="none" spc="0" normalizeH="0" baseline="0" noProof="0" dirty="0">
                <a:ln>
                  <a:noFill/>
                </a:ln>
                <a:solidFill>
                  <a:srgbClr val="7F7F7F"/>
                </a:solidFill>
                <a:effectLst/>
                <a:uLnTx/>
                <a:uFillTx/>
                <a:latin typeface="Arial" charset="0"/>
                <a:cs typeface="Arial" charset="0"/>
              </a:rPr>
              <a:t>Copyright Materials</a:t>
            </a:r>
          </a:p>
        </p:txBody>
      </p:sp>
      <p:sp>
        <p:nvSpPr>
          <p:cNvPr id="5" name="Content Placeholder 2"/>
          <p:cNvSpPr txBox="1">
            <a:spLocks/>
          </p:cNvSpPr>
          <p:nvPr/>
        </p:nvSpPr>
        <p:spPr>
          <a:xfrm>
            <a:off x="570315" y="1384176"/>
            <a:ext cx="10924999" cy="4257806"/>
          </a:xfrm>
          <a:prstGeom prst="rect">
            <a:avLst/>
          </a:prstGeom>
        </p:spPr>
        <p:txBody>
          <a:bodyPr lIns="77591" tIns="38795" rIns="77591" bIns="38795"/>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9844" eaLnBrk="1" hangingPunct="1">
              <a:spcBef>
                <a:spcPct val="50000"/>
              </a:spcBef>
              <a:buFont typeface="Arial" charset="0"/>
              <a:buNone/>
            </a:pPr>
            <a:r>
              <a:rPr lang="en-US" sz="3000" dirty="0">
                <a:latin typeface="Arial"/>
                <a:ea typeface="MS PGothic" pitchFamily="34" charset="-128"/>
              </a:rPr>
              <a:t>This presentation is protected by US and International Copyright laws. Reproduction, distribution, display and use of the presentation without written permission of the speaker is prohibited.</a:t>
            </a:r>
          </a:p>
          <a:p>
            <a:pPr marL="0" indent="0" defTabSz="489844" eaLnBrk="1" hangingPunct="1">
              <a:spcBef>
                <a:spcPct val="50000"/>
              </a:spcBef>
              <a:buFont typeface="Arial" charset="0"/>
              <a:buNone/>
            </a:pPr>
            <a:endParaRPr lang="en-US" sz="3000" dirty="0">
              <a:solidFill>
                <a:prstClr val="black"/>
              </a:solidFill>
              <a:latin typeface="Arial"/>
              <a:ea typeface="MS PGothic" pitchFamily="34" charset="-128"/>
            </a:endParaRPr>
          </a:p>
          <a:p>
            <a:pPr marL="0" indent="0" defTabSz="489844">
              <a:spcBef>
                <a:spcPct val="50000"/>
              </a:spcBef>
              <a:buFont typeface="Arial" charset="0"/>
              <a:buNone/>
            </a:pPr>
            <a:r>
              <a:rPr lang="en-US" sz="3000" dirty="0">
                <a:solidFill>
                  <a:srgbClr val="0070C0"/>
                </a:solidFill>
                <a:latin typeface="Arial"/>
                <a:ea typeface="MS PGothic" pitchFamily="34" charset="-128"/>
              </a:rPr>
              <a:t>©2017 </a:t>
            </a:r>
            <a:r>
              <a:rPr lang="en-US" sz="3000" dirty="0">
                <a:solidFill>
                  <a:prstClr val="black"/>
                </a:solidFill>
                <a:latin typeface="Arial"/>
                <a:ea typeface="MS PGothic" pitchFamily="34" charset="-128"/>
              </a:rPr>
              <a:t>The American Institute of Architects</a:t>
            </a:r>
          </a:p>
          <a:p>
            <a:pPr marL="290946" indent="-290946" defTabSz="489844" eaLnBrk="1" hangingPunct="1">
              <a:defRPr/>
            </a:pPr>
            <a:endParaRPr lang="en-US" sz="1500" dirty="0">
              <a:solidFill>
                <a:prstClr val="black"/>
              </a:solidFill>
              <a:latin typeface="Arial"/>
              <a:ea typeface="ＭＳ Ｐゴシック" pitchFamily="22" charset="-128"/>
            </a:endParaRPr>
          </a:p>
        </p:txBody>
      </p:sp>
    </p:spTree>
    <p:extLst>
      <p:ext uri="{BB962C8B-B14F-4D97-AF65-F5344CB8AC3E}">
        <p14:creationId xmlns:p14="http://schemas.microsoft.com/office/powerpoint/2010/main" val="2503852559"/>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Barrier Placement</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276" t="13026" r="-1" b="28303"/>
          <a:stretch/>
        </p:blipFill>
        <p:spPr bwMode="auto">
          <a:xfrm>
            <a:off x="3166268" y="1547619"/>
            <a:ext cx="3670074" cy="345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517" t="13026" r="36494" b="28303"/>
          <a:stretch/>
        </p:blipFill>
        <p:spPr bwMode="auto">
          <a:xfrm>
            <a:off x="0" y="1547621"/>
            <a:ext cx="3475429" cy="345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a:off x="1885338" y="1616609"/>
            <a:ext cx="1" cy="30724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9" idx="0"/>
          </p:cNvCxnSpPr>
          <p:nvPr/>
        </p:nvCxnSpPr>
        <p:spPr>
          <a:xfrm flipH="1">
            <a:off x="4992320" y="1547619"/>
            <a:ext cx="8985" cy="31414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517" t="13026" r="37061" b="28303"/>
          <a:stretch/>
        </p:blipFill>
        <p:spPr bwMode="auto">
          <a:xfrm>
            <a:off x="5909201" y="1547621"/>
            <a:ext cx="3411851" cy="345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a:xfrm flipH="1">
            <a:off x="8713850" y="1616623"/>
            <a:ext cx="25034" cy="3072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34598" y="4918976"/>
            <a:ext cx="3203651" cy="369332"/>
          </a:xfrm>
          <a:prstGeom prst="rect">
            <a:avLst/>
          </a:prstGeom>
          <a:noFill/>
        </p:spPr>
        <p:txBody>
          <a:bodyPr wrap="square" rtlCol="0">
            <a:spAutoFit/>
          </a:bodyPr>
          <a:lstStyle/>
          <a:p>
            <a:r>
              <a:rPr lang="en-US" dirty="0"/>
              <a:t>Exterior of sheathing</a:t>
            </a:r>
          </a:p>
        </p:txBody>
      </p:sp>
      <p:sp>
        <p:nvSpPr>
          <p:cNvPr id="26" name="TextBox 25"/>
          <p:cNvSpPr txBox="1"/>
          <p:nvPr/>
        </p:nvSpPr>
        <p:spPr>
          <a:xfrm>
            <a:off x="3695700" y="4925842"/>
            <a:ext cx="2873668" cy="369332"/>
          </a:xfrm>
          <a:prstGeom prst="rect">
            <a:avLst/>
          </a:prstGeom>
          <a:noFill/>
        </p:spPr>
        <p:txBody>
          <a:bodyPr wrap="square" rtlCol="0">
            <a:spAutoFit/>
          </a:bodyPr>
          <a:lstStyle/>
          <a:p>
            <a:r>
              <a:rPr lang="en-US" dirty="0"/>
              <a:t>Insulation in cavity</a:t>
            </a:r>
          </a:p>
        </p:txBody>
      </p:sp>
      <p:sp>
        <p:nvSpPr>
          <p:cNvPr id="27" name="TextBox 26"/>
          <p:cNvSpPr txBox="1"/>
          <p:nvPr/>
        </p:nvSpPr>
        <p:spPr>
          <a:xfrm>
            <a:off x="6424284" y="4915684"/>
            <a:ext cx="2727163" cy="369332"/>
          </a:xfrm>
          <a:prstGeom prst="rect">
            <a:avLst/>
          </a:prstGeom>
          <a:noFill/>
        </p:spPr>
        <p:txBody>
          <a:bodyPr wrap="square" rtlCol="0">
            <a:spAutoFit/>
          </a:bodyPr>
          <a:lstStyle/>
          <a:p>
            <a:pPr algn="ctr"/>
            <a:r>
              <a:rPr lang="en-US" dirty="0"/>
              <a:t>Sheet on interior of studs</a:t>
            </a:r>
          </a:p>
        </p:txBody>
      </p:sp>
      <p:sp>
        <p:nvSpPr>
          <p:cNvPr id="28" name="TextBox 27"/>
          <p:cNvSpPr txBox="1"/>
          <p:nvPr/>
        </p:nvSpPr>
        <p:spPr>
          <a:xfrm>
            <a:off x="9334811" y="4979287"/>
            <a:ext cx="2257193" cy="646331"/>
          </a:xfrm>
          <a:prstGeom prst="rect">
            <a:avLst/>
          </a:prstGeom>
          <a:noFill/>
        </p:spPr>
        <p:txBody>
          <a:bodyPr wrap="square" rtlCol="0">
            <a:spAutoFit/>
          </a:bodyPr>
          <a:lstStyle/>
          <a:p>
            <a:pPr algn="ctr"/>
            <a:r>
              <a:rPr lang="en-US" dirty="0"/>
              <a:t>Precast Concrete with Spray Foam</a:t>
            </a:r>
          </a:p>
        </p:txBody>
      </p:sp>
      <p:grpSp>
        <p:nvGrpSpPr>
          <p:cNvPr id="29" name="Group 28"/>
          <p:cNvGrpSpPr/>
          <p:nvPr/>
        </p:nvGrpSpPr>
        <p:grpSpPr>
          <a:xfrm>
            <a:off x="8991600" y="1547619"/>
            <a:ext cx="2995283" cy="3450366"/>
            <a:chOff x="6959600" y="2651391"/>
            <a:chExt cx="2037091" cy="2346593"/>
          </a:xfrm>
        </p:grpSpPr>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368" t="13026" r="5924" b="28303"/>
            <a:stretch/>
          </p:blipFill>
          <p:spPr bwMode="auto">
            <a:xfrm>
              <a:off x="6959600" y="2651391"/>
              <a:ext cx="2037091" cy="234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4"/>
            <a:stretch>
              <a:fillRect/>
            </a:stretch>
          </p:blipFill>
          <p:spPr>
            <a:xfrm>
              <a:off x="7188846" y="2683664"/>
              <a:ext cx="973226" cy="2104236"/>
            </a:xfrm>
            <a:prstGeom prst="rect">
              <a:avLst/>
            </a:prstGeom>
          </p:spPr>
        </p:pic>
      </p:grpSp>
      <p:cxnSp>
        <p:nvCxnSpPr>
          <p:cNvPr id="3" name="Straight Connector 2"/>
          <p:cNvCxnSpPr/>
          <p:nvPr/>
        </p:nvCxnSpPr>
        <p:spPr>
          <a:xfrm>
            <a:off x="1885338" y="1616609"/>
            <a:ext cx="0" cy="307247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4538" y="1595072"/>
            <a:ext cx="0" cy="307247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713850" y="1616609"/>
            <a:ext cx="0" cy="307247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321052" y="1616609"/>
            <a:ext cx="0" cy="307247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164332" y="1616609"/>
            <a:ext cx="0" cy="307247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33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Barrier Types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219201"/>
            <a:ext cx="489405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ts val="3000"/>
              </a:lnSpc>
              <a:buFont typeface="Wingdings" panose="05000000000000000000" pitchFamily="2" charset="2"/>
              <a:buChar char="§"/>
            </a:pPr>
            <a:r>
              <a:rPr lang="en-US" dirty="0"/>
              <a:t>Sheet goods</a:t>
            </a:r>
          </a:p>
          <a:p>
            <a:pPr>
              <a:lnSpc>
                <a:spcPts val="3000"/>
              </a:lnSpc>
              <a:buFont typeface="Wingdings" panose="05000000000000000000" pitchFamily="2" charset="2"/>
              <a:buChar char="§"/>
            </a:pPr>
            <a:r>
              <a:rPr lang="en-US" dirty="0"/>
              <a:t>Liquid applied</a:t>
            </a:r>
          </a:p>
          <a:p>
            <a:pPr>
              <a:lnSpc>
                <a:spcPts val="3000"/>
              </a:lnSpc>
              <a:buFont typeface="Wingdings" panose="05000000000000000000" pitchFamily="2" charset="2"/>
              <a:buChar char="§"/>
            </a:pPr>
            <a:r>
              <a:rPr lang="en-US" dirty="0"/>
              <a:t>Self adhering membranes</a:t>
            </a:r>
          </a:p>
          <a:p>
            <a:pPr>
              <a:lnSpc>
                <a:spcPts val="3000"/>
              </a:lnSpc>
              <a:buFont typeface="Wingdings" panose="05000000000000000000" pitchFamily="2" charset="2"/>
              <a:buChar char="§"/>
            </a:pPr>
            <a:r>
              <a:rPr lang="en-US" dirty="0"/>
              <a:t>Spray foam insulation</a:t>
            </a:r>
          </a:p>
          <a:p>
            <a:pPr>
              <a:lnSpc>
                <a:spcPts val="3000"/>
              </a:lnSpc>
              <a:buFont typeface="Wingdings" panose="05000000000000000000" pitchFamily="2" charset="2"/>
              <a:buChar char="§"/>
            </a:pPr>
            <a:r>
              <a:rPr lang="en-US" dirty="0"/>
              <a:t>Concrete</a:t>
            </a:r>
          </a:p>
          <a:p>
            <a:pPr>
              <a:lnSpc>
                <a:spcPts val="3000"/>
              </a:lnSpc>
              <a:buFont typeface="Wingdings" panose="05000000000000000000" pitchFamily="2" charset="2"/>
              <a:buChar char="§"/>
            </a:pPr>
            <a:r>
              <a:rPr lang="en-US" dirty="0"/>
              <a:t>Others*</a:t>
            </a:r>
          </a:p>
          <a:p>
            <a:pPr lvl="1">
              <a:lnSpc>
                <a:spcPts val="3000"/>
              </a:lnSpc>
              <a:buFont typeface="Wingdings" panose="05000000000000000000" pitchFamily="2" charset="2"/>
              <a:buChar char="§"/>
            </a:pPr>
            <a:r>
              <a:rPr lang="en-US" sz="2800" dirty="0"/>
              <a:t>Metal, Gypsum board, Extruded polystyrene, Foil-backed polyiso, etc.</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958" t="11523"/>
          <a:stretch/>
        </p:blipFill>
        <p:spPr>
          <a:xfrm>
            <a:off x="9094714" y="3122763"/>
            <a:ext cx="2487686" cy="29497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4204" y="3898301"/>
            <a:ext cx="2882267" cy="2744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654" y="1276045"/>
            <a:ext cx="2788263" cy="204388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709" t="5199" r="3771" b="2479"/>
          <a:stretch/>
        </p:blipFill>
        <p:spPr>
          <a:xfrm>
            <a:off x="8696471" y="724620"/>
            <a:ext cx="3272321" cy="2016940"/>
          </a:xfrm>
          <a:prstGeom prst="rect">
            <a:avLst/>
          </a:prstGeom>
        </p:spPr>
      </p:pic>
    </p:spTree>
    <p:extLst>
      <p:ext uri="{BB962C8B-B14F-4D97-AF65-F5344CB8AC3E}">
        <p14:creationId xmlns:p14="http://schemas.microsoft.com/office/powerpoint/2010/main" val="3500361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Types</a:t>
            </a:r>
          </a:p>
        </p:txBody>
      </p:sp>
      <p:sp>
        <p:nvSpPr>
          <p:cNvPr id="4" name="TextBox 3"/>
          <p:cNvSpPr txBox="1"/>
          <p:nvPr/>
        </p:nvSpPr>
        <p:spPr>
          <a:xfrm>
            <a:off x="5158045" y="5974983"/>
            <a:ext cx="2713635" cy="461665"/>
          </a:xfrm>
          <a:prstGeom prst="rect">
            <a:avLst/>
          </a:prstGeom>
          <a:noFill/>
        </p:spPr>
        <p:txBody>
          <a:bodyPr wrap="square" rtlCol="0">
            <a:spAutoFit/>
          </a:bodyPr>
          <a:lstStyle/>
          <a:p>
            <a:r>
              <a:rPr lang="en-US" sz="2400" dirty="0"/>
              <a:t>Sheet Good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8135"/>
          <a:stretch/>
        </p:blipFill>
        <p:spPr>
          <a:xfrm rot="5400000">
            <a:off x="6885497" y="1405344"/>
            <a:ext cx="4689366" cy="4296123"/>
          </a:xfrm>
          <a:prstGeom prst="rect">
            <a:avLst/>
          </a:prstGeom>
        </p:spPr>
      </p:pic>
      <p:pic>
        <p:nvPicPr>
          <p:cNvPr id="8" name="Picture Placeholder 5"/>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5190" r="511" b="4150"/>
          <a:stretch/>
        </p:blipFill>
        <p:spPr>
          <a:xfrm>
            <a:off x="569343" y="1208722"/>
            <a:ext cx="6165088" cy="4700539"/>
          </a:xfrm>
          <a:prstGeom prst="rect">
            <a:avLst/>
          </a:prstGeom>
        </p:spPr>
      </p:pic>
    </p:spTree>
    <p:extLst>
      <p:ext uri="{BB962C8B-B14F-4D97-AF65-F5344CB8AC3E}">
        <p14:creationId xmlns:p14="http://schemas.microsoft.com/office/powerpoint/2010/main" val="3400719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Types</a:t>
            </a:r>
          </a:p>
        </p:txBody>
      </p:sp>
      <p:sp>
        <p:nvSpPr>
          <p:cNvPr id="3" name="TextBox 2"/>
          <p:cNvSpPr txBox="1"/>
          <p:nvPr/>
        </p:nvSpPr>
        <p:spPr>
          <a:xfrm>
            <a:off x="6547142" y="5999759"/>
            <a:ext cx="2462981" cy="461665"/>
          </a:xfrm>
          <a:prstGeom prst="rect">
            <a:avLst/>
          </a:prstGeom>
          <a:noFill/>
        </p:spPr>
        <p:txBody>
          <a:bodyPr wrap="square" rtlCol="0">
            <a:spAutoFit/>
          </a:bodyPr>
          <a:lstStyle/>
          <a:p>
            <a:r>
              <a:rPr lang="en-US" sz="2400" dirty="0"/>
              <a:t>Liquid Applied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59565"/>
          <a:stretch/>
        </p:blipFill>
        <p:spPr>
          <a:xfrm>
            <a:off x="647033" y="4313352"/>
            <a:ext cx="5560810" cy="1686407"/>
          </a:xfrm>
          <a:prstGeom prst="rect">
            <a:avLst/>
          </a:prstGeom>
        </p:spPr>
      </p:pic>
      <p:pic>
        <p:nvPicPr>
          <p:cNvPr id="8" name="Picture 2" descr="\\wjenbfp.wje.com\projects\2013\0301-0400\2013.0305 - JZale - Advocate Condell\Photos\2013-10-30 - JZ\RapidSeal\IMG_74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11" r="8559"/>
          <a:stretch/>
        </p:blipFill>
        <p:spPr bwMode="auto">
          <a:xfrm rot="5400000">
            <a:off x="6724188" y="819615"/>
            <a:ext cx="4822371" cy="5469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wjenbfp.wje.com\projects\2013\0301-0400\2013.0305 - JZale - Advocate Condell\Photos\2013-10-30 - JZ\RapidSeal\IMG_75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083" b="8187"/>
          <a:stretch/>
        </p:blipFill>
        <p:spPr bwMode="auto">
          <a:xfrm>
            <a:off x="680694" y="1127897"/>
            <a:ext cx="5493488" cy="303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902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Types</a:t>
            </a:r>
          </a:p>
        </p:txBody>
      </p:sp>
      <p:sp>
        <p:nvSpPr>
          <p:cNvPr id="3" name="TextBox 2"/>
          <p:cNvSpPr txBox="1"/>
          <p:nvPr/>
        </p:nvSpPr>
        <p:spPr>
          <a:xfrm>
            <a:off x="8772866" y="1590776"/>
            <a:ext cx="4138347" cy="461665"/>
          </a:xfrm>
          <a:prstGeom prst="rect">
            <a:avLst/>
          </a:prstGeom>
          <a:noFill/>
        </p:spPr>
        <p:txBody>
          <a:bodyPr wrap="square" rtlCol="0">
            <a:spAutoFit/>
          </a:bodyPr>
          <a:lstStyle/>
          <a:p>
            <a:r>
              <a:rPr lang="en-US" sz="2400" dirty="0"/>
              <a:t>Self Adhering Membrane</a:t>
            </a:r>
          </a:p>
        </p:txBody>
      </p:sp>
      <p:pic>
        <p:nvPicPr>
          <p:cNvPr id="4"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3" t="174" r="-9" b="-454"/>
          <a:stretch/>
        </p:blipFill>
        <p:spPr bwMode="auto">
          <a:xfrm>
            <a:off x="457199" y="1590777"/>
            <a:ext cx="5292385" cy="424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rotWithShape="1">
          <a:blip r:embed="rId3">
            <a:extLst>
              <a:ext uri="{28A0092B-C50C-407E-A947-70E740481C1C}">
                <a14:useLocalDpi xmlns:a14="http://schemas.microsoft.com/office/drawing/2010/main" val="0"/>
              </a:ext>
            </a:extLst>
          </a:blip>
          <a:srcRect l="37035" t="46527" r="50140" b="29577"/>
          <a:stretch/>
        </p:blipFill>
        <p:spPr bwMode="auto">
          <a:xfrm>
            <a:off x="5835650" y="1590776"/>
            <a:ext cx="2851150" cy="424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077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Types</a:t>
            </a:r>
          </a:p>
        </p:txBody>
      </p:sp>
      <p:sp>
        <p:nvSpPr>
          <p:cNvPr id="3" name="TextBox 2"/>
          <p:cNvSpPr txBox="1"/>
          <p:nvPr/>
        </p:nvSpPr>
        <p:spPr>
          <a:xfrm>
            <a:off x="8741274" y="1574036"/>
            <a:ext cx="3450726" cy="461665"/>
          </a:xfrm>
          <a:prstGeom prst="rect">
            <a:avLst/>
          </a:prstGeom>
          <a:noFill/>
        </p:spPr>
        <p:txBody>
          <a:bodyPr wrap="square" rtlCol="0">
            <a:spAutoFit/>
          </a:bodyPr>
          <a:lstStyle/>
          <a:p>
            <a:r>
              <a:rPr lang="en-US" sz="2400" dirty="0"/>
              <a:t>Spray Foam Insulation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876" b="7940"/>
          <a:stretch/>
        </p:blipFill>
        <p:spPr>
          <a:xfrm>
            <a:off x="457200" y="1574036"/>
            <a:ext cx="4897338" cy="41681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308" r="2538"/>
          <a:stretch/>
        </p:blipFill>
        <p:spPr>
          <a:xfrm rot="5400000">
            <a:off x="4925620" y="2121408"/>
            <a:ext cx="4152843" cy="3058100"/>
          </a:xfrm>
          <a:prstGeom prst="rect">
            <a:avLst/>
          </a:prstGeom>
        </p:spPr>
      </p:pic>
    </p:spTree>
    <p:extLst>
      <p:ext uri="{BB962C8B-B14F-4D97-AF65-F5344CB8AC3E}">
        <p14:creationId xmlns:p14="http://schemas.microsoft.com/office/powerpoint/2010/main" val="2409384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Types</a:t>
            </a:r>
          </a:p>
        </p:txBody>
      </p:sp>
      <p:pic>
        <p:nvPicPr>
          <p:cNvPr id="3"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941" r="-484" b="18695"/>
          <a:stretch/>
        </p:blipFill>
        <p:spPr>
          <a:xfrm>
            <a:off x="4847724" y="1427798"/>
            <a:ext cx="3675380" cy="4551362"/>
          </a:xfr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4069" b="12785"/>
          <a:stretch/>
        </p:blipFill>
        <p:spPr>
          <a:xfrm>
            <a:off x="584439" y="1417638"/>
            <a:ext cx="4114561" cy="4561522"/>
          </a:xfrm>
          <a:prstGeom prst="rect">
            <a:avLst/>
          </a:prstGeom>
        </p:spPr>
      </p:pic>
      <p:sp>
        <p:nvSpPr>
          <p:cNvPr id="5" name="TextBox 4"/>
          <p:cNvSpPr txBox="1"/>
          <p:nvPr/>
        </p:nvSpPr>
        <p:spPr>
          <a:xfrm>
            <a:off x="8671828" y="1427798"/>
            <a:ext cx="3269226" cy="461665"/>
          </a:xfrm>
          <a:prstGeom prst="rect">
            <a:avLst/>
          </a:prstGeom>
          <a:noFill/>
        </p:spPr>
        <p:txBody>
          <a:bodyPr wrap="square" rtlCol="0">
            <a:spAutoFit/>
          </a:bodyPr>
          <a:lstStyle/>
          <a:p>
            <a:r>
              <a:rPr lang="en-US" sz="2400" dirty="0"/>
              <a:t>Sealed Insulated Board</a:t>
            </a:r>
          </a:p>
        </p:txBody>
      </p:sp>
    </p:spTree>
    <p:extLst>
      <p:ext uri="{BB962C8B-B14F-4D97-AF65-F5344CB8AC3E}">
        <p14:creationId xmlns:p14="http://schemas.microsoft.com/office/powerpoint/2010/main" val="31021527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Air Barrier Detailing Considerations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599" y="1219201"/>
            <a:ext cx="661035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buFont typeface="Wingdings" panose="05000000000000000000" pitchFamily="2" charset="2"/>
              <a:buChar char="§"/>
            </a:pPr>
            <a:r>
              <a:rPr lang="en-US" dirty="0"/>
              <a:t>Continuity of system </a:t>
            </a:r>
          </a:p>
          <a:p>
            <a:pPr>
              <a:buFont typeface="Wingdings" panose="05000000000000000000" pitchFamily="2" charset="2"/>
              <a:buChar char="§"/>
            </a:pPr>
            <a:r>
              <a:rPr lang="en-US" sz="2800" dirty="0"/>
              <a:t>Interface </a:t>
            </a:r>
            <a:r>
              <a:rPr lang="en-US" sz="2800" dirty="0" smtClean="0"/>
              <a:t>detailing</a:t>
            </a:r>
          </a:p>
          <a:p>
            <a:pPr lvl="1"/>
            <a:r>
              <a:rPr lang="en-US" dirty="0" smtClean="0"/>
              <a:t>Roof/Wall, Fenestration, Floor lines, Shelf Angles, Soffits, Canopies, Base of Wall, Etc. </a:t>
            </a:r>
            <a:endParaRPr lang="en-US" sz="2000" dirty="0"/>
          </a:p>
          <a:p>
            <a:pPr>
              <a:lnSpc>
                <a:spcPct val="100000"/>
              </a:lnSpc>
              <a:buFont typeface="Wingdings" panose="05000000000000000000" pitchFamily="2" charset="2"/>
              <a:buChar char="§"/>
            </a:pPr>
            <a:r>
              <a:rPr lang="en-US" sz="2800" dirty="0" smtClean="0"/>
              <a:t>Movement considerations</a:t>
            </a:r>
          </a:p>
          <a:p>
            <a:pPr>
              <a:buFont typeface="Wingdings" panose="05000000000000000000" pitchFamily="2" charset="2"/>
              <a:buChar char="§"/>
            </a:pPr>
            <a:r>
              <a:rPr lang="en-US" dirty="0"/>
              <a:t>Material compatibility</a:t>
            </a:r>
          </a:p>
          <a:p>
            <a:pPr>
              <a:lnSpc>
                <a:spcPct val="100000"/>
              </a:lnSpc>
            </a:pP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907" y="215899"/>
            <a:ext cx="1689117" cy="6414369"/>
          </a:xfrm>
          <a:prstGeom prst="rect">
            <a:avLst/>
          </a:prstGeom>
        </p:spPr>
      </p:pic>
      <p:sp>
        <p:nvSpPr>
          <p:cNvPr id="2" name="Rounded Rectangle 1"/>
          <p:cNvSpPr/>
          <p:nvPr/>
        </p:nvSpPr>
        <p:spPr>
          <a:xfrm>
            <a:off x="7807324" y="342900"/>
            <a:ext cx="570045" cy="39926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7832724" y="1638300"/>
            <a:ext cx="570045" cy="39926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7858124" y="2171699"/>
            <a:ext cx="570045" cy="64214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7832724" y="2946399"/>
            <a:ext cx="570045" cy="36599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p:nvSpPr>
        <p:spPr>
          <a:xfrm>
            <a:off x="7832724" y="5830887"/>
            <a:ext cx="570045" cy="36599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7883524" y="3467099"/>
            <a:ext cx="570045" cy="64214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7858124" y="4241799"/>
            <a:ext cx="570045" cy="36599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28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3" grpId="0" animBg="1"/>
      <p:bldP spid="25" grpId="0" animBg="1"/>
      <p:bldP spid="26"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599" y="711201"/>
            <a:ext cx="5591175" cy="14763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dirty="0" smtClean="0"/>
              <a:t>Interface detailing </a:t>
            </a:r>
          </a:p>
          <a:p>
            <a:pPr lvl="1"/>
            <a:r>
              <a:rPr lang="en-US" dirty="0" smtClean="0"/>
              <a:t>Storefront </a:t>
            </a:r>
            <a:r>
              <a:rPr lang="en-US" dirty="0"/>
              <a:t>Window System</a:t>
            </a:r>
          </a:p>
        </p:txBody>
      </p:sp>
      <p:pic>
        <p:nvPicPr>
          <p:cNvPr id="11" name="Picture 4" descr="Preliminary 3D at jamb sill 3.17.09.jpg"/>
          <p:cNvPicPr>
            <a:picLocks noGrp="1" noChangeAspect="1"/>
          </p:cNvPicPr>
          <p:nvPr>
            <p:ph/>
          </p:nvPr>
        </p:nvPicPr>
        <p:blipFill rotWithShape="1">
          <a:blip r:embed="rId3" cstate="print"/>
          <a:srcRect l="2550" t="20124" r="2550" b="10002"/>
          <a:stretch/>
        </p:blipFill>
        <p:spPr bwMode="auto">
          <a:xfrm>
            <a:off x="6280393" y="552450"/>
            <a:ext cx="5717294" cy="5447767"/>
          </a:xfrm>
          <a:prstGeom prst="rect">
            <a:avLst/>
          </a:prstGeom>
          <a:noFill/>
          <a:ln w="9525">
            <a:noFill/>
            <a:miter lim="800000"/>
            <a:headEnd/>
            <a:tailEnd/>
          </a:ln>
        </p:spPr>
      </p:pic>
      <p:pic>
        <p:nvPicPr>
          <p:cNvPr id="15" name="Picture 14" descr="Detail"/>
          <p:cNvPicPr>
            <a:picLocks noChangeAspect="1" noChangeArrowheads="1"/>
          </p:cNvPicPr>
          <p:nvPr/>
        </p:nvPicPr>
        <p:blipFill>
          <a:blip r:embed="rId4" cstate="print"/>
          <a:stretch>
            <a:fillRect/>
          </a:stretch>
        </p:blipFill>
        <p:spPr>
          <a:xfrm>
            <a:off x="124837" y="2022893"/>
            <a:ext cx="6155556" cy="3904342"/>
          </a:xfrm>
          <a:prstGeom prst="rect">
            <a:avLst/>
          </a:prstGeom>
        </p:spPr>
      </p:pic>
      <p:sp>
        <p:nvSpPr>
          <p:cNvPr id="2" name="Right Arrow 1"/>
          <p:cNvSpPr/>
          <p:nvPr/>
        </p:nvSpPr>
        <p:spPr>
          <a:xfrm rot="12430314">
            <a:off x="2740975" y="4844832"/>
            <a:ext cx="804857" cy="241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2659856" y="4056259"/>
            <a:ext cx="0" cy="603847"/>
          </a:xfrm>
          <a:prstGeom prst="line">
            <a:avLst/>
          </a:prstGeom>
          <a:ln w="3175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554035" y="4160802"/>
            <a:ext cx="100012" cy="68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Oval 19"/>
          <p:cNvSpPr/>
          <p:nvPr/>
        </p:nvSpPr>
        <p:spPr>
          <a:xfrm>
            <a:off x="2715419" y="4660106"/>
            <a:ext cx="121237" cy="23098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2" name="Straight Connector 21"/>
          <p:cNvCxnSpPr/>
          <p:nvPr/>
        </p:nvCxnSpPr>
        <p:spPr>
          <a:xfrm>
            <a:off x="2659856" y="4660106"/>
            <a:ext cx="0" cy="226219"/>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96381" y="4660106"/>
            <a:ext cx="0" cy="226219"/>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554035" y="4038600"/>
            <a:ext cx="100012"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551505" y="4109904"/>
            <a:ext cx="100012"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90688" y="4047194"/>
            <a:ext cx="86334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697433" y="4165599"/>
            <a:ext cx="438151" cy="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rot="1408448">
            <a:off x="1838570" y="4210009"/>
            <a:ext cx="804857" cy="207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flipH="1">
            <a:off x="2028825" y="4058307"/>
            <a:ext cx="4763" cy="10729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141854" y="4056259"/>
            <a:ext cx="4763" cy="10729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277282" y="4056259"/>
            <a:ext cx="4763" cy="10729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397174" y="4056259"/>
            <a:ext cx="4763" cy="10729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2364" y="4056259"/>
            <a:ext cx="4763" cy="10729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751699" y="4056259"/>
            <a:ext cx="4763" cy="10729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4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599" y="711201"/>
            <a:ext cx="5591175" cy="14763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dirty="0" smtClean="0"/>
              <a:t>Interface detailing </a:t>
            </a:r>
          </a:p>
          <a:p>
            <a:pPr lvl="1"/>
            <a:r>
              <a:rPr lang="en-US" dirty="0" smtClean="0"/>
              <a:t>Storefront </a:t>
            </a:r>
            <a:r>
              <a:rPr lang="en-US" dirty="0"/>
              <a:t>Window System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000" t="8458" b="12241"/>
          <a:stretch/>
        </p:blipFill>
        <p:spPr>
          <a:xfrm>
            <a:off x="6968812" y="196378"/>
            <a:ext cx="4982829" cy="585405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2378"/>
          <a:stretch/>
        </p:blipFill>
        <p:spPr>
          <a:xfrm>
            <a:off x="951323" y="1998788"/>
            <a:ext cx="5116293" cy="3744901"/>
          </a:xfrm>
          <a:prstGeom prst="rect">
            <a:avLst/>
          </a:prstGeom>
        </p:spPr>
      </p:pic>
      <p:sp>
        <p:nvSpPr>
          <p:cNvPr id="17" name="Content Placeholder 4"/>
          <p:cNvSpPr txBox="1">
            <a:spLocks/>
          </p:cNvSpPr>
          <p:nvPr/>
        </p:nvSpPr>
        <p:spPr>
          <a:xfrm>
            <a:off x="4152898" y="5855153"/>
            <a:ext cx="3181351" cy="5515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dirty="0" smtClean="0"/>
              <a:t>Jamb Condition</a:t>
            </a:r>
          </a:p>
        </p:txBody>
      </p:sp>
      <p:cxnSp>
        <p:nvCxnSpPr>
          <p:cNvPr id="18" name="Straight Connector 17"/>
          <p:cNvCxnSpPr/>
          <p:nvPr/>
        </p:nvCxnSpPr>
        <p:spPr>
          <a:xfrm flipV="1">
            <a:off x="2755106" y="3614267"/>
            <a:ext cx="7144" cy="1326827"/>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04899" y="3871238"/>
            <a:ext cx="1628776" cy="0"/>
          </a:xfrm>
          <a:prstGeom prst="line">
            <a:avLst/>
          </a:prstGeom>
          <a:ln w="3175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33675" y="2916867"/>
            <a:ext cx="0" cy="954371"/>
          </a:xfrm>
          <a:prstGeom prst="line">
            <a:avLst/>
          </a:prstGeom>
          <a:ln w="3175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770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7F7F7F"/>
                </a:solidFill>
                <a:effectLst/>
                <a:uLnTx/>
                <a:uFillTx/>
                <a:latin typeface="Arial" charset="0"/>
                <a:cs typeface="Arial" charset="0"/>
              </a:rPr>
              <a:t>Compliance Statement</a:t>
            </a:r>
          </a:p>
        </p:txBody>
      </p:sp>
      <p:sp>
        <p:nvSpPr>
          <p:cNvPr id="7" name="Content Placeholder 2"/>
          <p:cNvSpPr txBox="1">
            <a:spLocks/>
          </p:cNvSpPr>
          <p:nvPr/>
        </p:nvSpPr>
        <p:spPr>
          <a:xfrm>
            <a:off x="440497" y="1188233"/>
            <a:ext cx="11509333" cy="42578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1200"/>
              </a:spcAft>
              <a:buFont typeface="Arial" charset="0"/>
              <a:buNone/>
              <a:defRPr/>
            </a:pPr>
            <a:r>
              <a:rPr lang="en-US" dirty="0">
                <a:solidFill>
                  <a:prstClr val="black"/>
                </a:solidFill>
                <a:latin typeface="Arial"/>
                <a:ea typeface="ＭＳ Ｐゴシック" pitchFamily="22" charset="-128"/>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special request.</a:t>
            </a:r>
          </a:p>
          <a:p>
            <a:pPr marL="0" indent="0" eaLnBrk="1" hangingPunct="1">
              <a:spcBef>
                <a:spcPts val="0"/>
              </a:spcBef>
              <a:spcAft>
                <a:spcPts val="1200"/>
              </a:spcAft>
              <a:buFont typeface="Arial" charset="0"/>
              <a:buNone/>
              <a:defRPr/>
            </a:pPr>
            <a:r>
              <a:rPr lang="en-US" dirty="0">
                <a:solidFill>
                  <a:prstClr val="black"/>
                </a:solidFill>
                <a:latin typeface="Arial"/>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spTree>
    <p:extLst>
      <p:ext uri="{BB962C8B-B14F-4D97-AF65-F5344CB8AC3E}">
        <p14:creationId xmlns:p14="http://schemas.microsoft.com/office/powerpoint/2010/main" val="3766377379"/>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600" y="838201"/>
            <a:ext cx="3272287" cy="2050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sz="2800" dirty="0" smtClean="0"/>
              <a:t>Continuity / Interface detailing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81" r="10115"/>
          <a:stretch/>
        </p:blipFill>
        <p:spPr>
          <a:xfrm>
            <a:off x="4474135" y="1102360"/>
            <a:ext cx="7256463" cy="4275814"/>
          </a:xfrm>
          <a:prstGeom prst="rect">
            <a:avLst/>
          </a:prstGeom>
        </p:spPr>
      </p:pic>
      <p:sp>
        <p:nvSpPr>
          <p:cNvPr id="5" name="Right Arrow 4"/>
          <p:cNvSpPr/>
          <p:nvPr/>
        </p:nvSpPr>
        <p:spPr>
          <a:xfrm rot="822785">
            <a:off x="7092374" y="2100650"/>
            <a:ext cx="1511588" cy="476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7412349" y="5444937"/>
            <a:ext cx="4630524" cy="461665"/>
          </a:xfrm>
          <a:prstGeom prst="rect">
            <a:avLst/>
          </a:prstGeom>
          <a:noFill/>
        </p:spPr>
        <p:txBody>
          <a:bodyPr wrap="square" rtlCol="0">
            <a:spAutoFit/>
          </a:bodyPr>
          <a:lstStyle/>
          <a:p>
            <a:r>
              <a:rPr lang="en-US" sz="2400" dirty="0" smtClean="0"/>
              <a:t>Fenestration interface detailing</a:t>
            </a:r>
            <a:endParaRPr lang="en-US" sz="2400"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3966" t="32804" r="38414" b="24868"/>
          <a:stretch/>
        </p:blipFill>
        <p:spPr>
          <a:xfrm>
            <a:off x="721974" y="3003744"/>
            <a:ext cx="3439886" cy="2902858"/>
          </a:xfrm>
          <a:prstGeom prst="rect">
            <a:avLst/>
          </a:prstGeom>
        </p:spPr>
      </p:pic>
      <p:cxnSp>
        <p:nvCxnSpPr>
          <p:cNvPr id="3" name="Straight Connector 2"/>
          <p:cNvCxnSpPr/>
          <p:nvPr/>
        </p:nvCxnSpPr>
        <p:spPr>
          <a:xfrm flipV="1">
            <a:off x="9590646" y="2509379"/>
            <a:ext cx="9939" cy="35449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74605" y="2431129"/>
            <a:ext cx="66017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16648305">
            <a:off x="9551510" y="2487660"/>
            <a:ext cx="231635" cy="134037"/>
          </a:xfrm>
          <a:prstGeom prst="arc">
            <a:avLst/>
          </a:prstGeom>
          <a:ln w="47625"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ectangle 14"/>
          <p:cNvSpPr/>
          <p:nvPr/>
        </p:nvSpPr>
        <p:spPr>
          <a:xfrm>
            <a:off x="8686800" y="2431129"/>
            <a:ext cx="819150" cy="318615"/>
          </a:xfrm>
          <a:prstGeom prst="rect">
            <a:avLst/>
          </a:prstGeom>
          <a:solidFill>
            <a:srgbClr val="FFC000"/>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c 15"/>
          <p:cNvSpPr/>
          <p:nvPr/>
        </p:nvSpPr>
        <p:spPr>
          <a:xfrm rot="6367991">
            <a:off x="9395248" y="2731139"/>
            <a:ext cx="221404" cy="171244"/>
          </a:xfrm>
          <a:prstGeom prst="arc">
            <a:avLst/>
          </a:prstGeom>
          <a:ln w="47625"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949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598" y="5457825"/>
            <a:ext cx="3181351" cy="5515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dirty="0" smtClean="0"/>
              <a:t>As-built condition</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200" r="4479"/>
          <a:stretch/>
        </p:blipFill>
        <p:spPr>
          <a:xfrm>
            <a:off x="609599" y="2257235"/>
            <a:ext cx="3429351" cy="312438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473" r="9179" b="11616"/>
          <a:stretch/>
        </p:blipFill>
        <p:spPr>
          <a:xfrm>
            <a:off x="7993332" y="2257235"/>
            <a:ext cx="3598593" cy="312438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9627" r="11274" b="24682"/>
          <a:stretch/>
        </p:blipFill>
        <p:spPr>
          <a:xfrm>
            <a:off x="4105208" y="2257235"/>
            <a:ext cx="3821865" cy="3124387"/>
          </a:xfrm>
          <a:prstGeom prst="rect">
            <a:avLst/>
          </a:prstGeom>
        </p:spPr>
      </p:pic>
      <p:sp>
        <p:nvSpPr>
          <p:cNvPr id="14" name="Content Placeholder 4"/>
          <p:cNvSpPr txBox="1">
            <a:spLocks/>
          </p:cNvSpPr>
          <p:nvPr/>
        </p:nvSpPr>
        <p:spPr>
          <a:xfrm>
            <a:off x="8001948" y="5457825"/>
            <a:ext cx="3675701" cy="5515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dirty="0" smtClean="0"/>
              <a:t>Air barrier repair</a:t>
            </a:r>
          </a:p>
        </p:txBody>
      </p:sp>
      <p:sp>
        <p:nvSpPr>
          <p:cNvPr id="15" name="Content Placeholder 4"/>
          <p:cNvSpPr txBox="1">
            <a:spLocks/>
          </p:cNvSpPr>
          <p:nvPr/>
        </p:nvSpPr>
        <p:spPr>
          <a:xfrm>
            <a:off x="4018992" y="5457825"/>
            <a:ext cx="3429558" cy="5515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dirty="0" smtClean="0"/>
              <a:t>Thermal barrier repair</a:t>
            </a:r>
          </a:p>
        </p:txBody>
      </p:sp>
      <p:sp>
        <p:nvSpPr>
          <p:cNvPr id="16" name="Content Placeholder 4"/>
          <p:cNvSpPr txBox="1">
            <a:spLocks/>
          </p:cNvSpPr>
          <p:nvPr/>
        </p:nvSpPr>
        <p:spPr>
          <a:xfrm>
            <a:off x="609600" y="838201"/>
            <a:ext cx="5591175" cy="2050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sz="2800" dirty="0" smtClean="0"/>
              <a:t>Continuity / Interface detailing</a:t>
            </a:r>
          </a:p>
        </p:txBody>
      </p:sp>
    </p:spTree>
    <p:extLst>
      <p:ext uri="{BB962C8B-B14F-4D97-AF65-F5344CB8AC3E}">
        <p14:creationId xmlns:p14="http://schemas.microsoft.com/office/powerpoint/2010/main" val="2247274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63719" y="712675"/>
            <a:ext cx="473165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sz="2800" dirty="0" smtClean="0"/>
              <a:t>Interface detailing</a:t>
            </a:r>
          </a:p>
          <a:p>
            <a:pPr lvl="1"/>
            <a:r>
              <a:rPr lang="en-US" sz="2000" dirty="0" smtClean="0"/>
              <a:t>Curtain Wall</a:t>
            </a:r>
            <a:endParaRPr lang="en-US" sz="2000" dirty="0"/>
          </a:p>
        </p:txBody>
      </p:sp>
      <p:pic>
        <p:nvPicPr>
          <p:cNvPr id="9" name="Content Placeholder 8"/>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l="48140" t="15004" r="20232" b="39486"/>
          <a:stretch/>
        </p:blipFill>
        <p:spPr>
          <a:xfrm>
            <a:off x="1049311" y="2182530"/>
            <a:ext cx="3960474" cy="3687372"/>
          </a:xfrm>
          <a:prstGeom prst="rect">
            <a:avLst/>
          </a:prstGeom>
        </p:spPr>
      </p:pic>
      <p:pic>
        <p:nvPicPr>
          <p:cNvPr id="1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3181"/>
          <a:stretch/>
        </p:blipFill>
        <p:spPr bwMode="auto">
          <a:xfrm>
            <a:off x="5852971" y="901698"/>
            <a:ext cx="6053279" cy="522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247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555838" y="754523"/>
            <a:ext cx="5025812" cy="14444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dirty="0"/>
              <a:t>Movement considerations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 b="7102"/>
          <a:stretch/>
        </p:blipFill>
        <p:spPr bwMode="auto">
          <a:xfrm>
            <a:off x="8853656" y="411619"/>
            <a:ext cx="3093712" cy="551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p:nvPicPr>
        <p:blipFill rotWithShape="1">
          <a:blip r:embed="rId4">
            <a:extLst>
              <a:ext uri="{28A0092B-C50C-407E-A947-70E740481C1C}">
                <a14:useLocalDpi xmlns:a14="http://schemas.microsoft.com/office/drawing/2010/main" val="0"/>
              </a:ext>
            </a:extLst>
          </a:blip>
          <a:srcRect l="39208" t="14002" r="10853" b="12560"/>
          <a:stretch/>
        </p:blipFill>
        <p:spPr bwMode="auto">
          <a:xfrm>
            <a:off x="2447558" y="1924049"/>
            <a:ext cx="2848342" cy="390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688823" y="1898382"/>
            <a:ext cx="172735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1800" dirty="0">
                <a:solidFill>
                  <a:srgbClr val="001133"/>
                </a:solidFill>
                <a:latin typeface="Corbel" panose="020B0503020204020204" pitchFamily="34" charset="0"/>
              </a:rPr>
              <a:t>Deflection track</a:t>
            </a:r>
          </a:p>
        </p:txBody>
      </p:sp>
      <p:sp>
        <p:nvSpPr>
          <p:cNvPr id="10" name="TextBox 8"/>
          <p:cNvSpPr txBox="1">
            <a:spLocks noChangeArrowheads="1"/>
          </p:cNvSpPr>
          <p:nvPr/>
        </p:nvSpPr>
        <p:spPr bwMode="auto">
          <a:xfrm>
            <a:off x="717050" y="2904346"/>
            <a:ext cx="196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1800" dirty="0">
                <a:solidFill>
                  <a:srgbClr val="001133"/>
                </a:solidFill>
                <a:latin typeface="Corbel" panose="020B0503020204020204" pitchFamily="34" charset="0"/>
              </a:rPr>
              <a:t>EIFS reveal</a:t>
            </a:r>
          </a:p>
        </p:txBody>
      </p:sp>
      <p:sp>
        <p:nvSpPr>
          <p:cNvPr id="11" name="TextBox 9"/>
          <p:cNvSpPr txBox="1">
            <a:spLocks noChangeArrowheads="1"/>
          </p:cNvSpPr>
          <p:nvPr/>
        </p:nvSpPr>
        <p:spPr bwMode="auto">
          <a:xfrm>
            <a:off x="679196" y="2283599"/>
            <a:ext cx="196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1800" dirty="0">
                <a:solidFill>
                  <a:srgbClr val="001133"/>
                </a:solidFill>
                <a:latin typeface="Corbel" panose="020B0503020204020204" pitchFamily="34" charset="0"/>
              </a:rPr>
              <a:t>Sealant joint</a:t>
            </a:r>
          </a:p>
        </p:txBody>
      </p:sp>
      <p:sp>
        <p:nvSpPr>
          <p:cNvPr id="12" name="TextBox 12"/>
          <p:cNvSpPr txBox="1">
            <a:spLocks noChangeArrowheads="1"/>
          </p:cNvSpPr>
          <p:nvPr/>
        </p:nvSpPr>
        <p:spPr bwMode="auto">
          <a:xfrm>
            <a:off x="5572125" y="5912126"/>
            <a:ext cx="1963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a:solidFill>
                  <a:srgbClr val="001133"/>
                </a:solidFill>
                <a:latin typeface="Corbel" panose="020B0503020204020204" pitchFamily="34" charset="0"/>
              </a:rPr>
              <a:t>Floorline Detail</a:t>
            </a:r>
          </a:p>
        </p:txBody>
      </p:sp>
      <p:cxnSp>
        <p:nvCxnSpPr>
          <p:cNvPr id="14" name="Straight Arrow Connector 13"/>
          <p:cNvCxnSpPr/>
          <p:nvPr/>
        </p:nvCxnSpPr>
        <p:spPr>
          <a:xfrm>
            <a:off x="2738244" y="2077125"/>
            <a:ext cx="1768362" cy="1942471"/>
          </a:xfrm>
          <a:prstGeom prst="straightConnector1">
            <a:avLst/>
          </a:prstGeom>
          <a:ln w="19050" cap="flat">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310177" y="2077125"/>
            <a:ext cx="428067"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080169" y="2465933"/>
            <a:ext cx="1232959" cy="1982242"/>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969044" y="2465446"/>
            <a:ext cx="1111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007543" y="3073611"/>
            <a:ext cx="633803" cy="188011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912155" y="3083483"/>
            <a:ext cx="1111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28" name="Picture 2"/>
          <p:cNvPicPr>
            <a:picLocks noChangeAspect="1"/>
          </p:cNvPicPr>
          <p:nvPr/>
        </p:nvPicPr>
        <p:blipFill rotWithShape="1">
          <a:blip r:embed="rId5">
            <a:extLst>
              <a:ext uri="{28A0092B-C50C-407E-A947-70E740481C1C}">
                <a14:useLocalDpi xmlns:a14="http://schemas.microsoft.com/office/drawing/2010/main" val="0"/>
              </a:ext>
            </a:extLst>
          </a:blip>
          <a:srcRect l="50931" b="8997"/>
          <a:stretch/>
        </p:blipFill>
        <p:spPr bwMode="auto">
          <a:xfrm>
            <a:off x="5572125" y="1924049"/>
            <a:ext cx="3052190" cy="399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555838" y="754523"/>
            <a:ext cx="4473362" cy="14444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pPr>
            <a:r>
              <a:rPr lang="en-US" dirty="0"/>
              <a:t>Movement considerations</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t="9879" b="21452"/>
          <a:stretch>
            <a:fillRect/>
          </a:stretch>
        </p:blipFill>
        <p:spPr bwMode="auto">
          <a:xfrm rot="10800000">
            <a:off x="2079224" y="2111279"/>
            <a:ext cx="2586993" cy="24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p:cNvPicPr>
          <p:nvPr/>
        </p:nvPicPr>
        <p:blipFill rotWithShape="1">
          <a:blip r:embed="rId4">
            <a:extLst>
              <a:ext uri="{28A0092B-C50C-407E-A947-70E740481C1C}">
                <a14:useLocalDpi xmlns:a14="http://schemas.microsoft.com/office/drawing/2010/main" val="0"/>
              </a:ext>
            </a:extLst>
          </a:blip>
          <a:srcRect b="15615"/>
          <a:stretch/>
        </p:blipFill>
        <p:spPr bwMode="auto">
          <a:xfrm>
            <a:off x="6070968" y="2111279"/>
            <a:ext cx="3018134" cy="264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4666217" y="5807135"/>
            <a:ext cx="3692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400" dirty="0" smtClean="0">
                <a:solidFill>
                  <a:srgbClr val="001133"/>
                </a:solidFill>
                <a:latin typeface="Corbel" panose="020B0503020204020204" pitchFamily="34" charset="0"/>
              </a:rPr>
              <a:t>Floorline detailing options</a:t>
            </a:r>
            <a:endParaRPr lang="en-US" altLang="en-US" sz="2400" dirty="0">
              <a:solidFill>
                <a:srgbClr val="001133"/>
              </a:solidFill>
              <a:latin typeface="Corbel" panose="020B0503020204020204" pitchFamily="34" charset="0"/>
            </a:endParaRPr>
          </a:p>
        </p:txBody>
      </p:sp>
      <p:sp>
        <p:nvSpPr>
          <p:cNvPr id="22" name="TextBox 1"/>
          <p:cNvSpPr txBox="1">
            <a:spLocks noChangeArrowheads="1"/>
          </p:cNvSpPr>
          <p:nvPr/>
        </p:nvSpPr>
        <p:spPr bwMode="auto">
          <a:xfrm>
            <a:off x="2248478" y="5026025"/>
            <a:ext cx="26826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Membrane Transition</a:t>
            </a:r>
            <a:endParaRPr lang="en-US" altLang="en-US" sz="2000" dirty="0">
              <a:solidFill>
                <a:srgbClr val="001133"/>
              </a:solidFill>
              <a:latin typeface="Corbel" panose="020B0503020204020204" pitchFamily="34" charset="0"/>
            </a:endParaRPr>
          </a:p>
        </p:txBody>
      </p:sp>
      <p:sp>
        <p:nvSpPr>
          <p:cNvPr id="23" name="TextBox 1"/>
          <p:cNvSpPr txBox="1">
            <a:spLocks noChangeArrowheads="1"/>
          </p:cNvSpPr>
          <p:nvPr/>
        </p:nvSpPr>
        <p:spPr bwMode="auto">
          <a:xfrm>
            <a:off x="5979104" y="5026025"/>
            <a:ext cx="35236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Preformed Silicone Transition</a:t>
            </a:r>
            <a:endParaRPr lang="en-US" altLang="en-US" sz="2000" dirty="0">
              <a:solidFill>
                <a:srgbClr val="001133"/>
              </a:solidFill>
              <a:latin typeface="Corbel" panose="020B0503020204020204" pitchFamily="34" charset="0"/>
            </a:endParaRPr>
          </a:p>
        </p:txBody>
      </p:sp>
      <p:sp>
        <p:nvSpPr>
          <p:cNvPr id="2" name="TextBox 1"/>
          <p:cNvSpPr txBox="1"/>
          <p:nvPr/>
        </p:nvSpPr>
        <p:spPr>
          <a:xfrm>
            <a:off x="819885" y="3167288"/>
            <a:ext cx="1345799" cy="707886"/>
          </a:xfrm>
          <a:prstGeom prst="rect">
            <a:avLst/>
          </a:prstGeom>
          <a:noFill/>
        </p:spPr>
        <p:txBody>
          <a:bodyPr wrap="square" rtlCol="0">
            <a:spAutoFit/>
          </a:bodyPr>
          <a:lstStyle/>
          <a:p>
            <a:r>
              <a:rPr lang="en-US" sz="2000" dirty="0" smtClean="0"/>
              <a:t>Expansion Joint</a:t>
            </a:r>
            <a:endParaRPr lang="en-US" sz="2000" dirty="0"/>
          </a:p>
        </p:txBody>
      </p:sp>
      <p:sp>
        <p:nvSpPr>
          <p:cNvPr id="29" name="TextBox 28"/>
          <p:cNvSpPr txBox="1"/>
          <p:nvPr/>
        </p:nvSpPr>
        <p:spPr>
          <a:xfrm>
            <a:off x="819885" y="2122626"/>
            <a:ext cx="1345799" cy="707886"/>
          </a:xfrm>
          <a:prstGeom prst="rect">
            <a:avLst/>
          </a:prstGeom>
          <a:noFill/>
        </p:spPr>
        <p:txBody>
          <a:bodyPr wrap="square" rtlCol="0">
            <a:spAutoFit/>
          </a:bodyPr>
          <a:lstStyle/>
          <a:p>
            <a:r>
              <a:rPr lang="en-US" sz="2000" dirty="0" smtClean="0"/>
              <a:t>Membrane Flashing</a:t>
            </a:r>
            <a:endParaRPr lang="en-US" sz="2000" dirty="0"/>
          </a:p>
        </p:txBody>
      </p:sp>
    </p:spTree>
    <p:extLst>
      <p:ext uri="{BB962C8B-B14F-4D97-AF65-F5344CB8AC3E}">
        <p14:creationId xmlns:p14="http://schemas.microsoft.com/office/powerpoint/2010/main" val="317137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8116" b="9757"/>
          <a:stretch/>
        </p:blipFill>
        <p:spPr>
          <a:xfrm>
            <a:off x="3954002" y="1854202"/>
            <a:ext cx="4632254" cy="3629025"/>
          </a:xfrm>
          <a:prstGeom prst="rect">
            <a:avLst/>
          </a:prstGeom>
        </p:spPr>
      </p:pic>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600" y="711202"/>
            <a:ext cx="4499847" cy="14444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dirty="0" smtClean="0"/>
              <a:t>Continuity</a:t>
            </a: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b="33490"/>
          <a:stretch/>
        </p:blipFill>
        <p:spPr>
          <a:xfrm>
            <a:off x="8759479" y="4383592"/>
            <a:ext cx="3299210" cy="1645733"/>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t="9749"/>
          <a:stretch/>
        </p:blipFill>
        <p:spPr>
          <a:xfrm>
            <a:off x="8759479" y="2032000"/>
            <a:ext cx="3300156" cy="2233819"/>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92" y="1854202"/>
            <a:ext cx="3113672" cy="4151563"/>
          </a:xfrm>
          <a:prstGeom prst="rect">
            <a:avLst/>
          </a:prstGeom>
        </p:spPr>
      </p:pic>
      <p:cxnSp>
        <p:nvCxnSpPr>
          <p:cNvPr id="8" name="Straight Connector 7"/>
          <p:cNvCxnSpPr/>
          <p:nvPr/>
        </p:nvCxnSpPr>
        <p:spPr>
          <a:xfrm>
            <a:off x="7343110" y="3598913"/>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81925" y="3598913"/>
            <a:ext cx="0" cy="4326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ight Arrow 22"/>
          <p:cNvSpPr/>
          <p:nvPr/>
        </p:nvSpPr>
        <p:spPr>
          <a:xfrm>
            <a:off x="7302629" y="3547878"/>
            <a:ext cx="820454" cy="186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6200000">
            <a:off x="7274006" y="4679596"/>
            <a:ext cx="514447" cy="165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Arrow 31"/>
          <p:cNvSpPr/>
          <p:nvPr/>
        </p:nvSpPr>
        <p:spPr>
          <a:xfrm rot="16200000">
            <a:off x="7274006" y="4043308"/>
            <a:ext cx="514447" cy="165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t="12083" b="11466"/>
          <a:stretch/>
        </p:blipFill>
        <p:spPr>
          <a:xfrm>
            <a:off x="8759479" y="68262"/>
            <a:ext cx="3305793" cy="1895476"/>
          </a:xfrm>
          <a:prstGeom prst="rect">
            <a:avLst/>
          </a:prstGeom>
        </p:spPr>
      </p:pic>
      <p:sp>
        <p:nvSpPr>
          <p:cNvPr id="35" name="TextBox 1"/>
          <p:cNvSpPr txBox="1">
            <a:spLocks noChangeArrowheads="1"/>
          </p:cNvSpPr>
          <p:nvPr/>
        </p:nvSpPr>
        <p:spPr bwMode="auto">
          <a:xfrm>
            <a:off x="9993152" y="3868940"/>
            <a:ext cx="2087475" cy="400110"/>
          </a:xfrm>
          <a:prstGeom prst="rect">
            <a:avLst/>
          </a:prstGeom>
          <a:solidFill>
            <a:schemeClr val="bg1"/>
          </a:solidFill>
          <a:ln>
            <a:noFill/>
          </a:ln>
          <a:effectLs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Gap below angle</a:t>
            </a:r>
            <a:endParaRPr lang="en-US" altLang="en-US" sz="2000" dirty="0">
              <a:solidFill>
                <a:srgbClr val="001133"/>
              </a:solidFill>
              <a:latin typeface="Corbel" panose="020B0503020204020204" pitchFamily="34" charset="0"/>
            </a:endParaRPr>
          </a:p>
        </p:txBody>
      </p:sp>
      <p:sp>
        <p:nvSpPr>
          <p:cNvPr id="33" name="TextBox 1"/>
          <p:cNvSpPr txBox="1">
            <a:spLocks noChangeArrowheads="1"/>
          </p:cNvSpPr>
          <p:nvPr/>
        </p:nvSpPr>
        <p:spPr bwMode="auto">
          <a:xfrm>
            <a:off x="9799271" y="1620899"/>
            <a:ext cx="2259418" cy="400110"/>
          </a:xfrm>
          <a:prstGeom prst="rect">
            <a:avLst/>
          </a:prstGeom>
          <a:solidFill>
            <a:schemeClr val="bg1"/>
          </a:solidFill>
          <a:ln>
            <a:noFill/>
          </a:ln>
          <a:effectLs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a:solidFill>
                  <a:srgbClr val="001133"/>
                </a:solidFill>
                <a:latin typeface="Corbel" panose="020B0503020204020204" pitchFamily="34" charset="0"/>
              </a:rPr>
              <a:t>Exposed</a:t>
            </a:r>
            <a:r>
              <a:rPr lang="en-US" altLang="en-US" sz="2000" dirty="0" smtClean="0">
                <a:solidFill>
                  <a:srgbClr val="001133"/>
                </a:solidFill>
                <a:latin typeface="Corbel" panose="020B0503020204020204" pitchFamily="34" charset="0"/>
              </a:rPr>
              <a:t> sheathing</a:t>
            </a:r>
            <a:endParaRPr lang="en-US" altLang="en-US" sz="2000" dirty="0">
              <a:solidFill>
                <a:srgbClr val="001133"/>
              </a:solidFill>
              <a:latin typeface="Corbel" panose="020B0503020204020204" pitchFamily="34" charset="0"/>
            </a:endParaRPr>
          </a:p>
        </p:txBody>
      </p:sp>
      <p:sp>
        <p:nvSpPr>
          <p:cNvPr id="38" name="TextBox 1"/>
          <p:cNvSpPr txBox="1">
            <a:spLocks noChangeArrowheads="1"/>
          </p:cNvSpPr>
          <p:nvPr/>
        </p:nvSpPr>
        <p:spPr bwMode="auto">
          <a:xfrm>
            <a:off x="6500061" y="5623173"/>
            <a:ext cx="2259418" cy="400110"/>
          </a:xfrm>
          <a:prstGeom prst="rect">
            <a:avLst/>
          </a:prstGeom>
          <a:solidFill>
            <a:schemeClr val="bg1"/>
          </a:solidFill>
          <a:ln>
            <a:noFill/>
          </a:ln>
          <a:effectLs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Shelf angle detail</a:t>
            </a:r>
            <a:endParaRPr lang="en-US" altLang="en-US" sz="2000" dirty="0">
              <a:solidFill>
                <a:srgbClr val="001133"/>
              </a:solidFill>
              <a:latin typeface="Corbel" panose="020B0503020204020204" pitchFamily="34" charset="0"/>
            </a:endParaRPr>
          </a:p>
        </p:txBody>
      </p:sp>
    </p:spTree>
    <p:extLst>
      <p:ext uri="{BB962C8B-B14F-4D97-AF65-F5344CB8AC3E}">
        <p14:creationId xmlns:p14="http://schemas.microsoft.com/office/powerpoint/2010/main" val="26242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600" y="711202"/>
            <a:ext cx="4499847" cy="14444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pPr>
            <a:r>
              <a:rPr lang="en-US" dirty="0" smtClean="0"/>
              <a:t>Continuity at shelf angles</a:t>
            </a:r>
            <a:endParaRPr lang="en-US" dirty="0"/>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7751" r="20376"/>
          <a:stretch/>
        </p:blipFill>
        <p:spPr>
          <a:xfrm>
            <a:off x="609600" y="1829133"/>
            <a:ext cx="3467100" cy="3618005"/>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r="9502"/>
          <a:stretch/>
        </p:blipFill>
        <p:spPr>
          <a:xfrm rot="5400000">
            <a:off x="8299263" y="2136590"/>
            <a:ext cx="3590589" cy="297568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r="13644"/>
          <a:stretch/>
        </p:blipFill>
        <p:spPr>
          <a:xfrm>
            <a:off x="4260175" y="1828494"/>
            <a:ext cx="4165810" cy="3618005"/>
          </a:xfrm>
          <a:prstGeom prst="rect">
            <a:avLst/>
          </a:prstGeom>
        </p:spPr>
      </p:pic>
      <p:sp>
        <p:nvSpPr>
          <p:cNvPr id="29" name="TextBox 1"/>
          <p:cNvSpPr txBox="1">
            <a:spLocks noChangeArrowheads="1"/>
          </p:cNvSpPr>
          <p:nvPr/>
        </p:nvSpPr>
        <p:spPr bwMode="auto">
          <a:xfrm>
            <a:off x="863600" y="5451995"/>
            <a:ext cx="990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Air Breach in Humid Climate + Negative Pressurization = Interior Summertime Condensation</a:t>
            </a:r>
            <a:endParaRPr lang="en-US" altLang="en-US" sz="2000" dirty="0">
              <a:solidFill>
                <a:srgbClr val="001133"/>
              </a:solidFill>
              <a:latin typeface="Corbel" panose="020B0503020204020204" pitchFamily="34" charset="0"/>
            </a:endParaRPr>
          </a:p>
        </p:txBody>
      </p:sp>
    </p:spTree>
    <p:extLst>
      <p:ext uri="{BB962C8B-B14F-4D97-AF65-F5344CB8AC3E}">
        <p14:creationId xmlns:p14="http://schemas.microsoft.com/office/powerpoint/2010/main" val="1057637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Detailing Considerations</a:t>
            </a:r>
          </a:p>
        </p:txBody>
      </p:sp>
      <p:sp>
        <p:nvSpPr>
          <p:cNvPr id="7" name="Content Placeholder 4"/>
          <p:cNvSpPr txBox="1">
            <a:spLocks/>
          </p:cNvSpPr>
          <p:nvPr/>
        </p:nvSpPr>
        <p:spPr>
          <a:xfrm>
            <a:off x="609600" y="838202"/>
            <a:ext cx="4171950" cy="14444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dirty="0"/>
              <a:t>Material </a:t>
            </a:r>
            <a:r>
              <a:rPr lang="en-US" dirty="0" smtClean="0"/>
              <a:t>compatibility</a:t>
            </a:r>
          </a:p>
          <a:p>
            <a:pPr>
              <a:lnSpc>
                <a:spcPct val="100000"/>
              </a:lnSpc>
            </a:pP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213"/>
          <a:stretch/>
        </p:blipFill>
        <p:spPr>
          <a:xfrm rot="5400000">
            <a:off x="7545671" y="1094072"/>
            <a:ext cx="4698999" cy="3679257"/>
          </a:xfrm>
          <a:prstGeom prst="rect">
            <a:avLst/>
          </a:prstGeom>
        </p:spPr>
      </p:pic>
      <p:sp>
        <p:nvSpPr>
          <p:cNvPr id="9" name="Right Arrow 8"/>
          <p:cNvSpPr/>
          <p:nvPr/>
        </p:nvSpPr>
        <p:spPr>
          <a:xfrm rot="822785">
            <a:off x="7651791" y="1489091"/>
            <a:ext cx="1026160" cy="3092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4"/>
          <a:srcRect b="8639"/>
          <a:stretch/>
        </p:blipFill>
        <p:spPr>
          <a:xfrm>
            <a:off x="3834142" y="1876657"/>
            <a:ext cx="3934694" cy="3359217"/>
          </a:xfrm>
          <a:prstGeom prst="rect">
            <a:avLst/>
          </a:prstGeom>
        </p:spPr>
      </p:pic>
      <p:sp>
        <p:nvSpPr>
          <p:cNvPr id="11" name="Right Arrow 10"/>
          <p:cNvSpPr/>
          <p:nvPr/>
        </p:nvSpPr>
        <p:spPr>
          <a:xfrm rot="20569552">
            <a:off x="2822321" y="3607738"/>
            <a:ext cx="2091448" cy="3092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801897" y="2105526"/>
            <a:ext cx="2503278" cy="1200329"/>
          </a:xfrm>
          <a:prstGeom prst="rect">
            <a:avLst/>
          </a:prstGeom>
          <a:noFill/>
        </p:spPr>
        <p:txBody>
          <a:bodyPr wrap="square" rtlCol="0">
            <a:spAutoFit/>
          </a:bodyPr>
          <a:lstStyle/>
          <a:p>
            <a:r>
              <a:rPr lang="en-US" sz="2400" dirty="0" smtClean="0"/>
              <a:t>Sealant &amp; Air Barrier Flashing</a:t>
            </a:r>
          </a:p>
          <a:p>
            <a:r>
              <a:rPr lang="en-US" sz="2400" dirty="0" smtClean="0"/>
              <a:t>Interface</a:t>
            </a:r>
          </a:p>
        </p:txBody>
      </p:sp>
      <p:sp>
        <p:nvSpPr>
          <p:cNvPr id="12" name="TextBox 11"/>
          <p:cNvSpPr txBox="1"/>
          <p:nvPr/>
        </p:nvSpPr>
        <p:spPr>
          <a:xfrm>
            <a:off x="801897" y="3922216"/>
            <a:ext cx="2274678" cy="1200329"/>
          </a:xfrm>
          <a:prstGeom prst="rect">
            <a:avLst/>
          </a:prstGeom>
          <a:noFill/>
        </p:spPr>
        <p:txBody>
          <a:bodyPr wrap="square" rtlCol="0">
            <a:spAutoFit/>
          </a:bodyPr>
          <a:lstStyle/>
          <a:p>
            <a:r>
              <a:rPr lang="en-US" sz="2400" dirty="0" smtClean="0"/>
              <a:t>Most silicones will not bond to polyethylene</a:t>
            </a:r>
          </a:p>
        </p:txBody>
      </p:sp>
    </p:spTree>
    <p:extLst>
      <p:ext uri="{BB962C8B-B14F-4D97-AF65-F5344CB8AC3E}">
        <p14:creationId xmlns:p14="http://schemas.microsoft.com/office/powerpoint/2010/main" val="26404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624678" y="863913"/>
            <a:ext cx="2966881" cy="521303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dirty="0"/>
              <a:t>Gaps/Voids</a:t>
            </a:r>
          </a:p>
          <a:p>
            <a:pPr>
              <a:lnSpc>
                <a:spcPct val="100000"/>
              </a:lnSpc>
              <a:buFont typeface="Wingdings" panose="05000000000000000000" pitchFamily="2" charset="2"/>
              <a:buChar char="§"/>
            </a:pPr>
            <a:r>
              <a:rPr lang="en-US" dirty="0"/>
              <a:t>Unsealed penetrations</a:t>
            </a:r>
          </a:p>
          <a:p>
            <a:pPr>
              <a:lnSpc>
                <a:spcPct val="100000"/>
              </a:lnSpc>
              <a:buFont typeface="Wingdings" panose="05000000000000000000" pitchFamily="2" charset="2"/>
              <a:buChar char="§"/>
            </a:pPr>
            <a:r>
              <a:rPr lang="en-US" dirty="0"/>
              <a:t>Extended exposure to </a:t>
            </a:r>
            <a:r>
              <a:rPr lang="en-US" dirty="0" smtClean="0"/>
              <a:t/>
            </a:r>
            <a:br>
              <a:rPr lang="en-US" dirty="0" smtClean="0"/>
            </a:br>
            <a:r>
              <a:rPr lang="en-US" dirty="0" smtClean="0"/>
              <a:t>UV </a:t>
            </a:r>
            <a:r>
              <a:rPr lang="en-US" dirty="0"/>
              <a:t>light</a:t>
            </a:r>
          </a:p>
          <a:p>
            <a:pPr>
              <a:lnSpc>
                <a:spcPct val="100000"/>
              </a:lnSpc>
              <a:buFont typeface="Wingdings" panose="05000000000000000000" pitchFamily="2" charset="2"/>
              <a:buChar char="§"/>
            </a:pPr>
            <a:r>
              <a:rPr lang="en-US" dirty="0"/>
              <a:t>Thin application</a:t>
            </a:r>
          </a:p>
          <a:p>
            <a:pPr>
              <a:lnSpc>
                <a:spcPct val="100000"/>
              </a:lnSpc>
              <a:buFont typeface="Wingdings" panose="05000000000000000000" pitchFamily="2" charset="2"/>
              <a:buChar char="§"/>
            </a:pPr>
            <a:r>
              <a:rPr lang="en-US" dirty="0"/>
              <a:t>Temperature restrictions</a:t>
            </a:r>
          </a:p>
          <a:p>
            <a:pPr>
              <a:lnSpc>
                <a:spcPct val="100000"/>
              </a:lnSpc>
              <a:buFont typeface="Wingdings" panose="05000000000000000000" pitchFamily="2" charset="2"/>
              <a:buChar char="§"/>
            </a:pPr>
            <a:r>
              <a:rPr lang="en-US" dirty="0"/>
              <a:t>Moisture </a:t>
            </a:r>
            <a:r>
              <a:rPr lang="en-US" dirty="0" smtClean="0"/>
              <a:t>restrictions</a:t>
            </a:r>
            <a:endParaRPr lang="en-US" sz="2800" dirty="0"/>
          </a:p>
        </p:txBody>
      </p:sp>
      <p:pic>
        <p:nvPicPr>
          <p:cNvPr id="10" name="Picture 3"/>
          <p:cNvPicPr>
            <a:picLocks noChangeAspect="1"/>
          </p:cNvPicPr>
          <p:nvPr/>
        </p:nvPicPr>
        <p:blipFill rotWithShape="1">
          <a:blip r:embed="rId3">
            <a:extLst>
              <a:ext uri="{28A0092B-C50C-407E-A947-70E740481C1C}">
                <a14:useLocalDpi xmlns:a14="http://schemas.microsoft.com/office/drawing/2010/main" val="0"/>
              </a:ext>
            </a:extLst>
          </a:blip>
          <a:srcRect l="23324" t="23905" r="30126" b="20943"/>
          <a:stretch/>
        </p:blipFill>
        <p:spPr bwMode="auto">
          <a:xfrm>
            <a:off x="6238875" y="276907"/>
            <a:ext cx="2610485" cy="28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519" t="12599" r="29109"/>
          <a:stretch/>
        </p:blipFill>
        <p:spPr>
          <a:xfrm>
            <a:off x="9077325" y="276907"/>
            <a:ext cx="2885737" cy="2849988"/>
          </a:xfrm>
          <a:prstGeom prst="rect">
            <a:avLst/>
          </a:prstGeom>
        </p:spPr>
      </p:pic>
      <p:pic>
        <p:nvPicPr>
          <p:cNvPr id="12"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223"/>
          <a:stretch/>
        </p:blipFill>
        <p:spPr bwMode="auto">
          <a:xfrm>
            <a:off x="9048750" y="3547909"/>
            <a:ext cx="2907030" cy="23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8875" y="3547909"/>
            <a:ext cx="2641956" cy="23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Application Issues</a:t>
            </a:r>
          </a:p>
        </p:txBody>
      </p:sp>
      <p:pic>
        <p:nvPicPr>
          <p:cNvPr id="18"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26759" t="23320" r="21967" b="27346"/>
          <a:stretch/>
        </p:blipFill>
        <p:spPr bwMode="auto">
          <a:xfrm>
            <a:off x="3505200" y="1257299"/>
            <a:ext cx="2590800" cy="1869595"/>
          </a:xfrm>
          <a:prstGeom prst="rect">
            <a:avLst/>
          </a:prstGeom>
          <a:noFill/>
          <a:ln w="9525">
            <a:noFill/>
            <a:miter lim="800000"/>
            <a:headEnd/>
            <a:tailEnd/>
          </a:ln>
        </p:spPr>
      </p:pic>
      <p:pic>
        <p:nvPicPr>
          <p:cNvPr id="20"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l="43533" t="306" r="9131" b="42852"/>
          <a:stretch/>
        </p:blipFill>
        <p:spPr>
          <a:xfrm>
            <a:off x="3489681" y="3547909"/>
            <a:ext cx="2581275" cy="2324210"/>
          </a:xfrm>
          <a:prstGeom prst="rect">
            <a:avLst/>
          </a:prstGeom>
        </p:spPr>
      </p:pic>
    </p:spTree>
    <p:extLst>
      <p:ext uri="{BB962C8B-B14F-4D97-AF65-F5344CB8AC3E}">
        <p14:creationId xmlns:p14="http://schemas.microsoft.com/office/powerpoint/2010/main" val="2771596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Air Movement &amp; Barriers</a:t>
            </a:r>
          </a:p>
          <a:p>
            <a:pPr lvl="0">
              <a:defRPr/>
            </a:pPr>
            <a:r>
              <a:rPr lang="en-US" sz="2400" i="1" dirty="0">
                <a:solidFill>
                  <a:sysClr val="windowText" lastClr="000000">
                    <a:lumMod val="50000"/>
                    <a:lumOff val="50000"/>
                  </a:sysClr>
                </a:solidFill>
                <a:latin typeface="Arial"/>
              </a:rPr>
              <a:t>Air Barrier: QA/QC Testing</a:t>
            </a:r>
          </a:p>
        </p:txBody>
      </p:sp>
      <p:sp>
        <p:nvSpPr>
          <p:cNvPr id="2" name="Content Placeholder 1"/>
          <p:cNvSpPr>
            <a:spLocks noGrp="1"/>
          </p:cNvSpPr>
          <p:nvPr>
            <p:ph idx="1"/>
          </p:nvPr>
        </p:nvSpPr>
        <p:spPr>
          <a:xfrm>
            <a:off x="910772" y="1678023"/>
            <a:ext cx="4182374" cy="4351338"/>
          </a:xfrm>
        </p:spPr>
        <p:txBody>
          <a:bodyPr>
            <a:normAutofit/>
          </a:bodyPr>
          <a:lstStyle/>
          <a:p>
            <a:pPr marL="0" indent="0">
              <a:lnSpc>
                <a:spcPct val="100000"/>
              </a:lnSpc>
              <a:buNone/>
            </a:pPr>
            <a:r>
              <a:rPr lang="en-US" b="1" dirty="0"/>
              <a:t>Air Barrier Testing</a:t>
            </a:r>
            <a:endParaRPr lang="en-US" dirty="0"/>
          </a:p>
          <a:p>
            <a:pPr>
              <a:lnSpc>
                <a:spcPct val="100000"/>
              </a:lnSpc>
              <a:buFont typeface="Wingdings" panose="05000000000000000000" pitchFamily="2" charset="2"/>
              <a:buChar char="§"/>
            </a:pPr>
            <a:r>
              <a:rPr lang="en-US" dirty="0"/>
              <a:t>Quantitative</a:t>
            </a:r>
          </a:p>
          <a:p>
            <a:pPr lvl="1">
              <a:lnSpc>
                <a:spcPct val="100000"/>
              </a:lnSpc>
              <a:buFont typeface="Wingdings" panose="05000000000000000000" pitchFamily="2" charset="2"/>
              <a:buChar char="§"/>
            </a:pPr>
            <a:r>
              <a:rPr lang="en-US" sz="2400" dirty="0"/>
              <a:t>Air flow</a:t>
            </a:r>
          </a:p>
          <a:p>
            <a:pPr lvl="1">
              <a:lnSpc>
                <a:spcPct val="100000"/>
              </a:lnSpc>
              <a:buFont typeface="Wingdings" panose="05000000000000000000" pitchFamily="2" charset="2"/>
              <a:buChar char="§"/>
            </a:pPr>
            <a:r>
              <a:rPr lang="en-US" dirty="0"/>
              <a:t>Adhesion</a:t>
            </a:r>
          </a:p>
          <a:p>
            <a:pPr>
              <a:lnSpc>
                <a:spcPct val="100000"/>
              </a:lnSpc>
              <a:buFont typeface="Wingdings" panose="05000000000000000000" pitchFamily="2" charset="2"/>
              <a:buChar char="§"/>
            </a:pPr>
            <a:r>
              <a:rPr lang="en-US" dirty="0"/>
              <a:t>Qualitative</a:t>
            </a:r>
          </a:p>
          <a:p>
            <a:pPr lvl="1">
              <a:lnSpc>
                <a:spcPct val="100000"/>
              </a:lnSpc>
              <a:buFont typeface="Wingdings" panose="05000000000000000000" pitchFamily="2" charset="2"/>
              <a:buChar char="§"/>
            </a:pPr>
            <a:r>
              <a:rPr lang="en-US" sz="2400" dirty="0"/>
              <a:t>Continuity</a:t>
            </a:r>
            <a:endParaRPr lang="en-US" dirty="0"/>
          </a:p>
          <a:p>
            <a:pPr lvl="1">
              <a:lnSpc>
                <a:spcPct val="100000"/>
              </a:lnSpc>
              <a:buFont typeface="Wingdings" panose="05000000000000000000" pitchFamily="2" charset="2"/>
              <a:buChar char="§"/>
            </a:pPr>
            <a:r>
              <a:rPr lang="en-US" dirty="0"/>
              <a:t>Interface detailing</a:t>
            </a:r>
          </a:p>
          <a:p>
            <a:pPr marL="0" indent="0">
              <a:lnSpc>
                <a:spcPct val="100000"/>
              </a:lnSpc>
              <a:buNone/>
            </a:pPr>
            <a:r>
              <a:rPr lang="en-US" sz="2400" dirty="0"/>
              <a:t>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730939" y="1025132"/>
            <a:ext cx="5719119" cy="428933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65"/>
          <a:stretch/>
        </p:blipFill>
        <p:spPr>
          <a:xfrm>
            <a:off x="4542971" y="3404998"/>
            <a:ext cx="2625573" cy="2624363"/>
          </a:xfrm>
          <a:prstGeom prst="rect">
            <a:avLst/>
          </a:prstGeom>
        </p:spPr>
      </p:pic>
    </p:spTree>
    <p:extLst>
      <p:ext uri="{BB962C8B-B14F-4D97-AF65-F5344CB8AC3E}">
        <p14:creationId xmlns:p14="http://schemas.microsoft.com/office/powerpoint/2010/main" val="4022530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26766" y="273046"/>
            <a:ext cx="6282418" cy="71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591" tIns="38795" rIns="77591" bIns="38795"/>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marL="0" marR="0" lvl="0" indent="0" defTabSz="489844" eaLnBrk="1" fontAlgn="base" latinLnBrk="0" hangingPunct="1">
              <a:lnSpc>
                <a:spcPct val="100000"/>
              </a:lnSpc>
              <a:spcBef>
                <a:spcPct val="0"/>
              </a:spcBef>
              <a:spcAft>
                <a:spcPct val="0"/>
              </a:spcAft>
              <a:buClrTx/>
              <a:buSzTx/>
              <a:buFontTx/>
              <a:buNone/>
              <a:tabLst/>
              <a:defRPr/>
            </a:pPr>
            <a:r>
              <a:rPr kumimoji="0" lang="en-US" altLang="en-US" sz="3107" b="0" i="0" u="none" strike="noStrike" kern="0" cap="none" spc="0" normalizeH="0" baseline="0" noProof="0" dirty="0">
                <a:ln>
                  <a:noFill/>
                </a:ln>
                <a:solidFill>
                  <a:srgbClr val="7F7F7F"/>
                </a:solidFill>
                <a:effectLst/>
                <a:uLnTx/>
                <a:uFillTx/>
                <a:latin typeface="Arial" charset="0"/>
                <a:cs typeface="Arial" charset="0"/>
              </a:rPr>
              <a:t>AIA/CES Reporting Details</a:t>
            </a:r>
          </a:p>
        </p:txBody>
      </p:sp>
      <p:sp>
        <p:nvSpPr>
          <p:cNvPr id="5" name="Text Placeholder 6"/>
          <p:cNvSpPr txBox="1">
            <a:spLocks/>
          </p:cNvSpPr>
          <p:nvPr/>
        </p:nvSpPr>
        <p:spPr>
          <a:xfrm>
            <a:off x="526766" y="989008"/>
            <a:ext cx="6624169" cy="1142999"/>
          </a:xfrm>
          <a:prstGeom prst="rect">
            <a:avLst/>
          </a:prstGeom>
          <a:noFill/>
        </p:spPr>
        <p:txBody>
          <a:bodyPr vert="horz" lIns="77591" tIns="38795" rIns="77591" bIns="38795"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58139" defTabSz="979688">
              <a:spcAft>
                <a:spcPts val="1018"/>
              </a:spcAft>
              <a:defRPr/>
            </a:pPr>
            <a:r>
              <a:rPr lang="en-US" sz="2036" dirty="0">
                <a:solidFill>
                  <a:prstClr val="black"/>
                </a:solidFill>
                <a:latin typeface="Arial"/>
              </a:rPr>
              <a:t>All attendees will be eligible to receive:</a:t>
            </a:r>
            <a:br>
              <a:rPr lang="en-US" sz="2036" dirty="0">
                <a:solidFill>
                  <a:prstClr val="black"/>
                </a:solidFill>
                <a:latin typeface="Arial"/>
              </a:rPr>
            </a:br>
            <a:r>
              <a:rPr lang="en-US" sz="2036" dirty="0">
                <a:solidFill>
                  <a:prstClr val="black"/>
                </a:solidFill>
                <a:latin typeface="Arial"/>
              </a:rPr>
              <a:t>1 AIA LU/HSW (AIA continuing education)</a:t>
            </a:r>
          </a:p>
        </p:txBody>
      </p:sp>
      <p:sp>
        <p:nvSpPr>
          <p:cNvPr id="8" name="Content Placeholder 2"/>
          <p:cNvSpPr txBox="1">
            <a:spLocks/>
          </p:cNvSpPr>
          <p:nvPr/>
        </p:nvSpPr>
        <p:spPr>
          <a:xfrm>
            <a:off x="526766" y="2353310"/>
            <a:ext cx="10946777" cy="2894900"/>
          </a:xfrm>
          <a:prstGeom prst="rect">
            <a:avLst/>
          </a:prstGeom>
        </p:spPr>
        <p:txBody>
          <a:bodyPr lIns="77591" tIns="38795" rIns="77591" bIns="38795"/>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9844">
              <a:spcBef>
                <a:spcPts val="0"/>
              </a:spcBef>
              <a:spcAft>
                <a:spcPts val="1018"/>
              </a:spcAft>
              <a:buFont typeface="Arial" charset="0"/>
              <a:buNone/>
              <a:defRPr/>
            </a:pPr>
            <a:r>
              <a:rPr lang="en-US" dirty="0">
                <a:solidFill>
                  <a:prstClr val="black"/>
                </a:solidFill>
                <a:latin typeface="Arial"/>
              </a:rPr>
              <a:t>In order to receive credit, each attendee must complete the webinar survey/report form </a:t>
            </a:r>
            <a:r>
              <a:rPr lang="en-US" b="1" dirty="0">
                <a:solidFill>
                  <a:prstClr val="black"/>
                </a:solidFill>
                <a:latin typeface="Arial"/>
              </a:rPr>
              <a:t>at the conclusion of the presentation</a:t>
            </a:r>
            <a:r>
              <a:rPr lang="en-US" dirty="0">
                <a:solidFill>
                  <a:prstClr val="black"/>
                </a:solidFill>
                <a:latin typeface="Arial"/>
              </a:rPr>
              <a:t>.</a:t>
            </a:r>
          </a:p>
          <a:p>
            <a:pPr marL="0" indent="0" defTabSz="489844">
              <a:spcBef>
                <a:spcPts val="0"/>
              </a:spcBef>
              <a:spcAft>
                <a:spcPts val="1018"/>
              </a:spcAft>
              <a:buFont typeface="Arial" charset="0"/>
              <a:buNone/>
              <a:defRPr/>
            </a:pPr>
            <a:r>
              <a:rPr lang="en-US" dirty="0">
                <a:solidFill>
                  <a:prstClr val="black"/>
                </a:solidFill>
                <a:latin typeface="Arial"/>
              </a:rPr>
              <a:t>Follow the link provided:</a:t>
            </a:r>
          </a:p>
          <a:p>
            <a:pPr marL="390642" indent="-228997" defTabSz="489844">
              <a:spcBef>
                <a:spcPts val="0"/>
              </a:spcBef>
              <a:spcAft>
                <a:spcPts val="1018"/>
              </a:spcAft>
              <a:defRPr/>
            </a:pPr>
            <a:r>
              <a:rPr lang="en-US" b="1" dirty="0">
                <a:solidFill>
                  <a:prstClr val="black"/>
                </a:solidFill>
                <a:latin typeface="Arial"/>
              </a:rPr>
              <a:t>in the Chat box </a:t>
            </a:r>
            <a:r>
              <a:rPr lang="en-US" dirty="0">
                <a:solidFill>
                  <a:prstClr val="black"/>
                </a:solidFill>
                <a:latin typeface="Arial"/>
              </a:rPr>
              <a:t>at the conclusion of the live presentation; </a:t>
            </a:r>
          </a:p>
          <a:p>
            <a:pPr marL="390642" indent="-228997" defTabSz="489844">
              <a:spcBef>
                <a:spcPts val="0"/>
              </a:spcBef>
              <a:spcAft>
                <a:spcPts val="1018"/>
              </a:spcAft>
              <a:defRPr/>
            </a:pPr>
            <a:r>
              <a:rPr lang="en-US" b="1" dirty="0">
                <a:solidFill>
                  <a:prstClr val="black"/>
                </a:solidFill>
                <a:latin typeface="Arial"/>
              </a:rPr>
              <a:t>in the follow-up email </a:t>
            </a:r>
            <a:r>
              <a:rPr lang="en-US" dirty="0">
                <a:solidFill>
                  <a:prstClr val="black"/>
                </a:solidFill>
                <a:latin typeface="Arial"/>
              </a:rPr>
              <a:t>you (</a:t>
            </a:r>
            <a:r>
              <a:rPr lang="en-US" i="1" dirty="0">
                <a:solidFill>
                  <a:prstClr val="black"/>
                </a:solidFill>
                <a:latin typeface="Arial"/>
              </a:rPr>
              <a:t>or the person who registered your site</a:t>
            </a:r>
            <a:r>
              <a:rPr lang="en-US" dirty="0">
                <a:solidFill>
                  <a:prstClr val="black"/>
                </a:solidFill>
                <a:latin typeface="Arial"/>
              </a:rPr>
              <a:t>) will receive one hour after the webinar. </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47" y="989008"/>
            <a:ext cx="1104200"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99692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Air Barriers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Quality Assurance / Quality Control</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2" name="Content Placeholder 1"/>
          <p:cNvSpPr>
            <a:spLocks noGrp="1"/>
          </p:cNvSpPr>
          <p:nvPr>
            <p:ph idx="1"/>
          </p:nvPr>
        </p:nvSpPr>
        <p:spPr>
          <a:xfrm>
            <a:off x="584200" y="1444625"/>
            <a:ext cx="4182374" cy="4351338"/>
          </a:xfrm>
        </p:spPr>
        <p:txBody>
          <a:bodyPr>
            <a:normAutofit/>
          </a:bodyPr>
          <a:lstStyle/>
          <a:p>
            <a:pPr marL="0" indent="0">
              <a:lnSpc>
                <a:spcPct val="100000"/>
              </a:lnSpc>
              <a:buNone/>
            </a:pPr>
            <a:r>
              <a:rPr lang="en-US" b="1" dirty="0"/>
              <a:t>ASTM E783</a:t>
            </a:r>
          </a:p>
          <a:p>
            <a:pPr marL="0" indent="0">
              <a:lnSpc>
                <a:spcPct val="100000"/>
              </a:lnSpc>
              <a:buNone/>
            </a:pPr>
            <a:r>
              <a:rPr lang="en-US" dirty="0"/>
              <a:t>Quantitative: Air Flow</a:t>
            </a:r>
          </a:p>
          <a:p>
            <a:pPr marL="0" indent="0">
              <a:lnSpc>
                <a:spcPct val="100000"/>
              </a:lnSpc>
              <a:buNone/>
            </a:pPr>
            <a:r>
              <a:rPr lang="en-US" sz="2400" dirty="0"/>
              <a:t>		</a:t>
            </a:r>
          </a:p>
        </p:txBody>
      </p:sp>
      <p:pic>
        <p:nvPicPr>
          <p:cNvPr id="4" name="Picture 2" descr="P:\2012\1301-1400\2012.1384 - RWeber - Owensboro Event and Convention Center\Photos\04-16 and 17-13 - air barrier testing &amp; observation\DSC03842.JPG"/>
          <p:cNvPicPr>
            <a:picLocks noChangeAspect="1" noChangeArrowheads="1"/>
          </p:cNvPicPr>
          <p:nvPr/>
        </p:nvPicPr>
        <p:blipFill rotWithShape="1">
          <a:blip r:embed="rId3">
            <a:extLst>
              <a:ext uri="{28A0092B-C50C-407E-A947-70E740481C1C}">
                <a14:useLocalDpi xmlns:a14="http://schemas.microsoft.com/office/drawing/2010/main" val="0"/>
              </a:ext>
            </a:extLst>
          </a:blip>
          <a:srcRect l="20721" t="8031" r="-2" b="17879"/>
          <a:stretch/>
        </p:blipFill>
        <p:spPr bwMode="auto">
          <a:xfrm>
            <a:off x="5540564" y="1604512"/>
            <a:ext cx="6300986" cy="44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174" y="2954187"/>
            <a:ext cx="4089400" cy="3067050"/>
          </a:xfrm>
          <a:prstGeom prst="rect">
            <a:avLst/>
          </a:prstGeom>
        </p:spPr>
      </p:pic>
    </p:spTree>
    <p:extLst>
      <p:ext uri="{BB962C8B-B14F-4D97-AF65-F5344CB8AC3E}">
        <p14:creationId xmlns:p14="http://schemas.microsoft.com/office/powerpoint/2010/main" val="4107165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Air Barriers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Quality Assurance / Quality Control</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2" name="Content Placeholder 1"/>
          <p:cNvSpPr>
            <a:spLocks noGrp="1"/>
          </p:cNvSpPr>
          <p:nvPr>
            <p:ph idx="1"/>
          </p:nvPr>
        </p:nvSpPr>
        <p:spPr>
          <a:xfrm>
            <a:off x="584200" y="1444625"/>
            <a:ext cx="5074728" cy="4351338"/>
          </a:xfrm>
        </p:spPr>
        <p:txBody>
          <a:bodyPr>
            <a:normAutofit/>
          </a:bodyPr>
          <a:lstStyle/>
          <a:p>
            <a:pPr marL="0" indent="0">
              <a:lnSpc>
                <a:spcPct val="100000"/>
              </a:lnSpc>
              <a:buNone/>
            </a:pPr>
            <a:r>
              <a:rPr lang="en-US" b="1"/>
              <a:t>ASTM </a:t>
            </a:r>
            <a:r>
              <a:rPr lang="en-US" b="1" smtClean="0"/>
              <a:t>D4541</a:t>
            </a:r>
            <a:endParaRPr lang="en-US" b="1" dirty="0"/>
          </a:p>
          <a:p>
            <a:pPr marL="0" indent="0">
              <a:lnSpc>
                <a:spcPct val="100000"/>
              </a:lnSpc>
              <a:buNone/>
            </a:pPr>
            <a:r>
              <a:rPr lang="en-US" dirty="0"/>
              <a:t>Quantitative: Adhesion</a:t>
            </a:r>
          </a:p>
          <a:p>
            <a:pPr marL="0" indent="0">
              <a:lnSpc>
                <a:spcPct val="100000"/>
              </a:lnSpc>
              <a:buNone/>
            </a:pPr>
            <a:endParaRPr lang="en-US" dirty="0"/>
          </a:p>
          <a:p>
            <a:pPr marL="0" indent="0">
              <a:lnSpc>
                <a:spcPct val="100000"/>
              </a:lnSpc>
              <a:buNone/>
            </a:pPr>
            <a:r>
              <a:rPr lang="en-US" sz="2400" dirty="0"/>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447" t="21704" r="11179" b="11553"/>
          <a:stretch/>
        </p:blipFill>
        <p:spPr>
          <a:xfrm>
            <a:off x="6883879" y="421684"/>
            <a:ext cx="4839419" cy="3595502"/>
          </a:xfrm>
          <a:prstGeom prst="rect">
            <a:avLst/>
          </a:prstGeom>
        </p:spPr>
      </p:pic>
      <p:sp>
        <p:nvSpPr>
          <p:cNvPr id="3" name="TextBox 2"/>
          <p:cNvSpPr txBox="1"/>
          <p:nvPr/>
        </p:nvSpPr>
        <p:spPr>
          <a:xfrm>
            <a:off x="6883879" y="4343400"/>
            <a:ext cx="4406973" cy="677108"/>
          </a:xfrm>
          <a:prstGeom prst="rect">
            <a:avLst/>
          </a:prstGeom>
          <a:noFill/>
        </p:spPr>
        <p:txBody>
          <a:bodyPr wrap="square" rtlCol="0">
            <a:spAutoFit/>
          </a:bodyPr>
          <a:lstStyle/>
          <a:p>
            <a:r>
              <a:rPr lang="en-US" sz="2000" dirty="0"/>
              <a:t>Minimum Pull-Off Strength:16 psi</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08300" y="3061116"/>
            <a:ext cx="3441700" cy="25812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50866" y="3064239"/>
            <a:ext cx="3466684" cy="2600013"/>
          </a:xfrm>
          <a:prstGeom prst="rect">
            <a:avLst/>
          </a:prstGeom>
        </p:spPr>
      </p:pic>
    </p:spTree>
    <p:extLst>
      <p:ext uri="{BB962C8B-B14F-4D97-AF65-F5344CB8AC3E}">
        <p14:creationId xmlns:p14="http://schemas.microsoft.com/office/powerpoint/2010/main" val="11638685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Air Barriers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Quality Assurance / Quality Control</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2" name="Content Placeholder 1"/>
          <p:cNvSpPr>
            <a:spLocks noGrp="1"/>
          </p:cNvSpPr>
          <p:nvPr>
            <p:ph idx="1"/>
          </p:nvPr>
        </p:nvSpPr>
        <p:spPr>
          <a:xfrm>
            <a:off x="584200" y="1444625"/>
            <a:ext cx="4976004" cy="4351338"/>
          </a:xfrm>
        </p:spPr>
        <p:txBody>
          <a:bodyPr>
            <a:normAutofit/>
          </a:bodyPr>
          <a:lstStyle/>
          <a:p>
            <a:pPr marL="0" indent="0">
              <a:lnSpc>
                <a:spcPct val="100000"/>
              </a:lnSpc>
              <a:buNone/>
            </a:pPr>
            <a:r>
              <a:rPr lang="en-US" b="1" dirty="0"/>
              <a:t>ASTM E1186</a:t>
            </a:r>
          </a:p>
          <a:p>
            <a:pPr marL="0" indent="0">
              <a:lnSpc>
                <a:spcPct val="100000"/>
              </a:lnSpc>
              <a:buNone/>
            </a:pPr>
            <a:r>
              <a:rPr lang="en-US" dirty="0"/>
              <a:t>Qualitative: Continuity</a:t>
            </a:r>
          </a:p>
          <a:p>
            <a:pPr marL="0" indent="0">
              <a:lnSpc>
                <a:spcPct val="100000"/>
              </a:lnSpc>
              <a:buNone/>
            </a:pPr>
            <a:r>
              <a:rPr lang="en-US" dirty="0"/>
              <a:t>Pressurization/Depressurization coupled with:</a:t>
            </a:r>
          </a:p>
          <a:p>
            <a:pPr lvl="1">
              <a:lnSpc>
                <a:spcPct val="100000"/>
              </a:lnSpc>
              <a:buFont typeface="Wingdings" panose="05000000000000000000" pitchFamily="2" charset="2"/>
              <a:buChar char="§"/>
            </a:pPr>
            <a:r>
              <a:rPr lang="en-US" dirty="0"/>
              <a:t>	Infrared</a:t>
            </a:r>
          </a:p>
          <a:p>
            <a:pPr lvl="1">
              <a:lnSpc>
                <a:spcPct val="100000"/>
              </a:lnSpc>
              <a:buFont typeface="Wingdings" panose="05000000000000000000" pitchFamily="2" charset="2"/>
              <a:buChar char="§"/>
            </a:pPr>
            <a:r>
              <a:rPr lang="en-US" dirty="0"/>
              <a:t>	Tracer Gas</a:t>
            </a:r>
          </a:p>
          <a:p>
            <a:pPr lvl="1">
              <a:lnSpc>
                <a:spcPct val="100000"/>
              </a:lnSpc>
              <a:buFont typeface="Wingdings" panose="05000000000000000000" pitchFamily="2" charset="2"/>
              <a:buChar char="§"/>
            </a:pPr>
            <a:r>
              <a:rPr lang="en-US" dirty="0"/>
              <a:t>	Liquid Surfactant</a:t>
            </a:r>
          </a:p>
          <a:p>
            <a:pPr marL="0" indent="0">
              <a:lnSpc>
                <a:spcPct val="100000"/>
              </a:lnSpc>
              <a:buNone/>
            </a:pPr>
            <a:r>
              <a:rPr lang="en-US" sz="2400"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1683" y="163720"/>
            <a:ext cx="4370717" cy="32780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678" t="11821" r="24257" b="28789"/>
          <a:stretch/>
        </p:blipFill>
        <p:spPr>
          <a:xfrm>
            <a:off x="4295775" y="3472999"/>
            <a:ext cx="4275528" cy="267984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8068" r="11838"/>
          <a:stretch/>
        </p:blipFill>
        <p:spPr>
          <a:xfrm rot="5400000">
            <a:off x="8808757" y="3379205"/>
            <a:ext cx="2679849" cy="2867437"/>
          </a:xfrm>
          <a:prstGeom prst="rect">
            <a:avLst/>
          </a:prstGeom>
        </p:spPr>
      </p:pic>
      <p:sp>
        <p:nvSpPr>
          <p:cNvPr id="8" name="TextBox 1"/>
          <p:cNvSpPr txBox="1">
            <a:spLocks noChangeArrowheads="1"/>
          </p:cNvSpPr>
          <p:nvPr/>
        </p:nvSpPr>
        <p:spPr bwMode="auto">
          <a:xfrm>
            <a:off x="9134475" y="3076122"/>
            <a:ext cx="2447925" cy="400110"/>
          </a:xfrm>
          <a:prstGeom prst="rect">
            <a:avLst/>
          </a:prstGeom>
          <a:solidFill>
            <a:schemeClr val="bg1"/>
          </a:solidFill>
          <a:ln>
            <a:noFill/>
          </a:ln>
          <a:effectLs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“Bubble Gun” Testing</a:t>
            </a:r>
            <a:endParaRPr lang="en-US" altLang="en-US" sz="2000" dirty="0">
              <a:solidFill>
                <a:srgbClr val="001133"/>
              </a:solidFill>
              <a:latin typeface="Corbel" panose="020B0503020204020204" pitchFamily="34" charset="0"/>
            </a:endParaRPr>
          </a:p>
        </p:txBody>
      </p:sp>
      <p:sp>
        <p:nvSpPr>
          <p:cNvPr id="9" name="TextBox 1"/>
          <p:cNvSpPr txBox="1">
            <a:spLocks noChangeArrowheads="1"/>
          </p:cNvSpPr>
          <p:nvPr/>
        </p:nvSpPr>
        <p:spPr bwMode="auto">
          <a:xfrm>
            <a:off x="7211683" y="5783979"/>
            <a:ext cx="1359620" cy="400110"/>
          </a:xfrm>
          <a:prstGeom prst="rect">
            <a:avLst/>
          </a:prstGeom>
          <a:solidFill>
            <a:schemeClr val="bg1"/>
          </a:solidFill>
          <a:ln>
            <a:noFill/>
          </a:ln>
          <a:effectLst/>
          <a:extLst/>
        </p:spPr>
        <p:txBody>
          <a:bodyPr wrap="square">
            <a:spAutoFit/>
          </a:bodyPr>
          <a:lstStyle>
            <a:lvl1pPr>
              <a:lnSpc>
                <a:spcPts val="2500"/>
              </a:lnSpc>
              <a:spcBef>
                <a:spcPts val="900"/>
              </a:spcBef>
              <a:buClr>
                <a:srgbClr val="E37F1C"/>
              </a:buClr>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lnSpc>
                <a:spcPts val="2500"/>
              </a:lnSpc>
              <a:spcBef>
                <a:spcPts val="900"/>
              </a:spcBef>
              <a:buClr>
                <a:srgbClr val="A9BAC5"/>
              </a:buClr>
              <a:buSzPct val="75000"/>
              <a:buFont typeface="Wingdings" panose="05000000000000000000" pitchFamily="2" charset="2"/>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lnSpc>
                <a:spcPts val="2500"/>
              </a:lnSpc>
              <a:spcBef>
                <a:spcPts val="900"/>
              </a:spcBef>
              <a:buFont typeface="Lucida Grande" charset="0"/>
              <a:buChar char="–"/>
              <a:defRPr sz="23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lnSpc>
                <a:spcPts val="2500"/>
              </a:lnSpc>
              <a:spcBef>
                <a:spcPts val="900"/>
              </a:spcBef>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eaLnBrk="0" fontAlgn="base" hangingPunct="0">
              <a:lnSpc>
                <a:spcPts val="2500"/>
              </a:lnSpc>
              <a:spcBef>
                <a:spcPts val="900"/>
              </a:spcBef>
              <a:spcAft>
                <a:spcPct val="0"/>
              </a:spcAft>
              <a:buFont typeface="Lucida Grande" charset="0"/>
              <a:buChar char="–"/>
              <a:defRPr sz="2000">
                <a:solidFill>
                  <a:srgbClr val="A9BAC5"/>
                </a:solidFill>
                <a:latin typeface="Calibri" panose="020F0502020204030204" pitchFamily="34" charset="0"/>
                <a:ea typeface="ＭＳ Ｐゴシック" panose="020B0600070205080204" pitchFamily="34" charset="-128"/>
                <a:cs typeface="Calibri" panose="020F0502020204030204" pitchFamily="34" charset="0"/>
              </a:defRPr>
            </a:lvl9pPr>
          </a:lstStyle>
          <a:p>
            <a:pPr>
              <a:lnSpc>
                <a:spcPct val="100000"/>
              </a:lnSpc>
              <a:spcBef>
                <a:spcPct val="0"/>
              </a:spcBef>
              <a:buClrTx/>
              <a:buFontTx/>
              <a:buNone/>
            </a:pPr>
            <a:r>
              <a:rPr lang="en-US" altLang="en-US" sz="2000" dirty="0" smtClean="0">
                <a:solidFill>
                  <a:srgbClr val="001133"/>
                </a:solidFill>
                <a:latin typeface="Corbel" panose="020B0503020204020204" pitchFamily="34" charset="0"/>
              </a:rPr>
              <a:t>Tracer Gas</a:t>
            </a:r>
            <a:endParaRPr lang="en-US" altLang="en-US" sz="2000" dirty="0">
              <a:solidFill>
                <a:srgbClr val="001133"/>
              </a:solidFill>
              <a:latin typeface="Corbel" panose="020B0503020204020204" pitchFamily="34" charset="0"/>
            </a:endParaRPr>
          </a:p>
        </p:txBody>
      </p:sp>
    </p:spTree>
    <p:extLst>
      <p:ext uri="{BB962C8B-B14F-4D97-AF65-F5344CB8AC3E}">
        <p14:creationId xmlns:p14="http://schemas.microsoft.com/office/powerpoint/2010/main" val="646509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Air Barriers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Quality Assurance / Quality Control</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2" name="Content Placeholder 1"/>
          <p:cNvSpPr>
            <a:spLocks noGrp="1"/>
          </p:cNvSpPr>
          <p:nvPr>
            <p:ph idx="1"/>
          </p:nvPr>
        </p:nvSpPr>
        <p:spPr>
          <a:xfrm>
            <a:off x="584200" y="1444625"/>
            <a:ext cx="4976004" cy="4351338"/>
          </a:xfrm>
        </p:spPr>
        <p:txBody>
          <a:bodyPr>
            <a:normAutofit fontScale="92500" lnSpcReduction="10000"/>
          </a:bodyPr>
          <a:lstStyle/>
          <a:p>
            <a:pPr marL="0" indent="0">
              <a:lnSpc>
                <a:spcPct val="100000"/>
              </a:lnSpc>
              <a:buNone/>
            </a:pPr>
            <a:r>
              <a:rPr lang="en-US" sz="3000" b="1" dirty="0"/>
              <a:t>Infrared Imaging</a:t>
            </a:r>
          </a:p>
          <a:p>
            <a:pPr>
              <a:lnSpc>
                <a:spcPct val="100000"/>
              </a:lnSpc>
            </a:pPr>
            <a:r>
              <a:rPr lang="en-US" sz="3000" dirty="0"/>
              <a:t>Anomalies may represent air breaches or presence of moisture</a:t>
            </a:r>
          </a:p>
          <a:p>
            <a:pPr>
              <a:lnSpc>
                <a:spcPct val="100000"/>
              </a:lnSpc>
            </a:pPr>
            <a:r>
              <a:rPr lang="en-US" sz="3000" dirty="0"/>
              <a:t>Critical factors for proper imaging</a:t>
            </a:r>
          </a:p>
          <a:p>
            <a:pPr lvl="1">
              <a:lnSpc>
                <a:spcPct val="100000"/>
              </a:lnSpc>
            </a:pPr>
            <a:r>
              <a:rPr lang="en-US" sz="3000" dirty="0"/>
              <a:t>High temperature gradient </a:t>
            </a:r>
          </a:p>
          <a:p>
            <a:pPr lvl="1">
              <a:lnSpc>
                <a:spcPct val="100000"/>
              </a:lnSpc>
            </a:pPr>
            <a:r>
              <a:rPr lang="en-US" sz="3000" dirty="0"/>
              <a:t>Angle of incidence</a:t>
            </a:r>
          </a:p>
          <a:p>
            <a:pPr lvl="1">
              <a:lnSpc>
                <a:spcPct val="100000"/>
              </a:lnSpc>
            </a:pPr>
            <a:r>
              <a:rPr lang="en-US" sz="3000" dirty="0"/>
              <a:t>Solar positioning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080"/>
          <a:stretch/>
        </p:blipFill>
        <p:spPr>
          <a:xfrm>
            <a:off x="6745857" y="196543"/>
            <a:ext cx="4522417" cy="284641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6550"/>
          <a:stretch/>
        </p:blipFill>
        <p:spPr>
          <a:xfrm>
            <a:off x="6745857" y="3242955"/>
            <a:ext cx="4522417" cy="2830468"/>
          </a:xfrm>
          <a:prstGeom prst="rect">
            <a:avLst/>
          </a:prstGeom>
        </p:spPr>
      </p:pic>
    </p:spTree>
    <p:extLst>
      <p:ext uri="{BB962C8B-B14F-4D97-AF65-F5344CB8AC3E}">
        <p14:creationId xmlns:p14="http://schemas.microsoft.com/office/powerpoint/2010/main" val="1341235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00723" y="0"/>
            <a:ext cx="10329984"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Upcoming Break for Questions and Comments</a:t>
            </a:r>
          </a:p>
        </p:txBody>
      </p:sp>
      <p:cxnSp>
        <p:nvCxnSpPr>
          <p:cNvPr id="5" name="Straight Arrow Connector 4"/>
          <p:cNvCxnSpPr/>
          <p:nvPr/>
        </p:nvCxnSpPr>
        <p:spPr>
          <a:xfrm>
            <a:off x="5245480" y="3370516"/>
            <a:ext cx="2439930"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2229" y="2159756"/>
            <a:ext cx="2609850" cy="253365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834604" y="2922949"/>
            <a:ext cx="4349791" cy="16071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3200" dirty="0">
                <a:solidFill>
                  <a:srgbClr val="000000"/>
                </a:solidFill>
                <a:latin typeface="Arial"/>
                <a:ea typeface="MS PGothic" pitchFamily="34" charset="-128"/>
              </a:rPr>
              <a:t>Submit a question to the moderator via the chat box.</a:t>
            </a:r>
          </a:p>
          <a:p>
            <a:pPr marL="0" indent="0">
              <a:buFont typeface="Arial" charset="0"/>
              <a:buNone/>
            </a:pPr>
            <a:endParaRPr lang="en-US" sz="2400" dirty="0">
              <a:solidFill>
                <a:srgbClr val="000000"/>
              </a:solidFill>
              <a:latin typeface="Arial"/>
              <a:ea typeface="MS PGothic" pitchFamily="34" charset="-128"/>
            </a:endParaRPr>
          </a:p>
        </p:txBody>
      </p:sp>
    </p:spTree>
    <p:extLst>
      <p:ext uri="{BB962C8B-B14F-4D97-AF65-F5344CB8AC3E}">
        <p14:creationId xmlns:p14="http://schemas.microsoft.com/office/powerpoint/2010/main" val="51595784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Enclosure Fundamentals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noProof="0" dirty="0">
                <a:solidFill>
                  <a:sysClr val="windowText" lastClr="000000">
                    <a:lumMod val="50000"/>
                    <a:lumOff val="50000"/>
                  </a:sysClr>
                </a:solidFill>
                <a:latin typeface="Arial"/>
              </a:rPr>
              <a:t>Air Barriers for Health Care Facilities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2514601"/>
            <a:ext cx="8379125" cy="14017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Bef>
                <a:spcPct val="0"/>
              </a:spcBef>
              <a:spcAft>
                <a:spcPts val="600"/>
              </a:spcAft>
              <a:buNone/>
              <a:defRPr/>
            </a:pPr>
            <a:r>
              <a:rPr lang="en-US" sz="4800" b="1" dirty="0">
                <a:latin typeface="Calibri" panose="020F0502020204030204" pitchFamily="34" charset="0"/>
              </a:rPr>
              <a:t>Additional Considerations</a:t>
            </a:r>
            <a:endParaRPr lang="en-US" sz="4800" dirty="0">
              <a:latin typeface="Calibri" panose="020F0502020204030204" pitchFamily="34" charset="0"/>
            </a:endParaRPr>
          </a:p>
          <a:p>
            <a:pPr marL="0" lvl="0" indent="0" fontAlgn="base">
              <a:spcBef>
                <a:spcPct val="0"/>
              </a:spcBef>
              <a:spcAft>
                <a:spcPts val="600"/>
              </a:spcAft>
              <a:buNone/>
              <a:defRPr/>
            </a:pPr>
            <a:r>
              <a:rPr lang="en-US" sz="3900" b="1" dirty="0">
                <a:solidFill>
                  <a:schemeClr val="bg1">
                    <a:lumMod val="50000"/>
                  </a:schemeClr>
                </a:solidFill>
                <a:latin typeface="Calibri" panose="020F0502020204030204" pitchFamily="34" charset="0"/>
              </a:rPr>
              <a:t>Thermal, Moisture, &amp; Vapor</a:t>
            </a:r>
            <a:endParaRPr kumimoji="0" lang="en-US" sz="1900" b="0" i="0" u="none" strike="noStrike" kern="1200" cap="none" spc="0" normalizeH="0" baseline="0" noProof="0" dirty="0">
              <a:ln>
                <a:noFill/>
              </a:ln>
              <a:solidFill>
                <a:schemeClr val="bg1">
                  <a:lumMod val="50000"/>
                </a:schemeClr>
              </a:solidFill>
              <a:effectLst/>
              <a:uLnTx/>
              <a:uFillTx/>
              <a:latin typeface="Arial"/>
            </a:endParaRPr>
          </a:p>
        </p:txBody>
      </p:sp>
    </p:spTree>
    <p:extLst>
      <p:ext uri="{BB962C8B-B14F-4D97-AF65-F5344CB8AC3E}">
        <p14:creationId xmlns:p14="http://schemas.microsoft.com/office/powerpoint/2010/main" val="367468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Thermal, Moisture, &amp; Vapor</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558416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base">
              <a:spcBef>
                <a:spcPct val="0"/>
              </a:spcBef>
              <a:spcAft>
                <a:spcPts val="1800"/>
              </a:spcAft>
              <a:buNone/>
              <a:defRPr/>
            </a:pPr>
            <a:r>
              <a:rPr lang="en-US" b="1" dirty="0">
                <a:latin typeface="Calibri" panose="020F0502020204030204" pitchFamily="34" charset="0"/>
              </a:rPr>
              <a:t>Heat Energy Movement</a:t>
            </a:r>
            <a:endParaRPr lang="en-US" dirty="0">
              <a:latin typeface="Calibri" panose="020F0502020204030204" pitchFamily="34" charset="0"/>
            </a:endParaRPr>
          </a:p>
          <a:p>
            <a:pPr>
              <a:lnSpc>
                <a:spcPct val="100000"/>
              </a:lnSpc>
              <a:buFont typeface="Wingdings" panose="05000000000000000000" pitchFamily="2" charset="2"/>
              <a:buChar char="§"/>
            </a:pPr>
            <a:r>
              <a:rPr lang="en-US" dirty="0"/>
              <a:t>Conduction (heat flow through materials)</a:t>
            </a:r>
          </a:p>
          <a:p>
            <a:pPr>
              <a:lnSpc>
                <a:spcPct val="100000"/>
              </a:lnSpc>
              <a:buFont typeface="Wingdings" panose="05000000000000000000" pitchFamily="2" charset="2"/>
              <a:buChar char="§"/>
            </a:pPr>
            <a:r>
              <a:rPr lang="en-US" dirty="0"/>
              <a:t>Convection (heat flow through air/fluid currents)</a:t>
            </a:r>
          </a:p>
          <a:p>
            <a:pPr>
              <a:lnSpc>
                <a:spcPct val="100000"/>
              </a:lnSpc>
              <a:buFont typeface="Wingdings" panose="05000000000000000000" pitchFamily="2" charset="2"/>
              <a:buChar char="§"/>
            </a:pPr>
            <a:r>
              <a:rPr lang="en-US" dirty="0"/>
              <a:t>Radiation (Heat flow through space)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4" name="Content Placeholder 4"/>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6193766" y="1907505"/>
            <a:ext cx="5363952" cy="3285597"/>
          </a:xfrm>
          <a:prstGeom prst="rect">
            <a:avLst/>
          </a:prstGeom>
        </p:spPr>
      </p:pic>
    </p:spTree>
    <p:extLst>
      <p:ext uri="{BB962C8B-B14F-4D97-AF65-F5344CB8AC3E}">
        <p14:creationId xmlns:p14="http://schemas.microsoft.com/office/powerpoint/2010/main" val="16810694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a:t>
            </a:r>
            <a:r>
              <a:rPr kumimoji="0" lang="en-US" sz="3600" b="0" i="0" u="none" strike="noStrike" kern="1200" cap="none" spc="0" normalizeH="0" noProof="0" dirty="0">
                <a:ln>
                  <a:noFill/>
                </a:ln>
                <a:solidFill>
                  <a:sysClr val="windowText" lastClr="000000">
                    <a:lumMod val="50000"/>
                    <a:lumOff val="50000"/>
                  </a:sysClr>
                </a:solidFill>
                <a:effectLst/>
                <a:uLnTx/>
                <a:uFillTx/>
                <a:latin typeface="Arial"/>
                <a:ea typeface="+mj-ea"/>
                <a:cs typeface="+mj-cs"/>
              </a:rPr>
              <a:t>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1600201"/>
            <a:ext cx="558416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dirty="0"/>
              <a:t>Heat energy moves from hot to cold</a:t>
            </a:r>
          </a:p>
          <a:p>
            <a:pPr>
              <a:lnSpc>
                <a:spcPct val="100000"/>
              </a:lnSpc>
            </a:pPr>
            <a:r>
              <a:rPr lang="en-US" dirty="0"/>
              <a:t>Energy movement through the wall or roof system is reduced by insulation (thermal barrier)</a:t>
            </a:r>
          </a:p>
          <a:p>
            <a:pPr lvl="1">
              <a:lnSpc>
                <a:spcPct val="100000"/>
              </a:lnSpc>
            </a:pPr>
            <a:r>
              <a:rPr lang="en-US" dirty="0"/>
              <a:t>The higher the R-value, the higher the reduction in heat transfer</a:t>
            </a:r>
          </a:p>
          <a:p>
            <a:pPr lvl="1">
              <a:lnSpc>
                <a:spcPct val="100000"/>
              </a:lnSpc>
            </a:pPr>
            <a:r>
              <a:rPr lang="en-US" dirty="0"/>
              <a:t>Thermal bridges can greatly affect the insulation performance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8538" b="13148"/>
          <a:stretch/>
        </p:blipFill>
        <p:spPr>
          <a:xfrm>
            <a:off x="7681505" y="195380"/>
            <a:ext cx="4267799" cy="2957395"/>
          </a:xfrm>
          <a:prstGeom prst="rect">
            <a:avLst/>
          </a:prstGeom>
        </p:spPr>
      </p:pic>
      <p:pic>
        <p:nvPicPr>
          <p:cNvPr id="10" name="Picture 1" descr="100_0526.jpg"/>
          <p:cNvPicPr>
            <a:picLocks noChangeAspect="1"/>
          </p:cNvPicPr>
          <p:nvPr/>
        </p:nvPicPr>
        <p:blipFill rotWithShape="1">
          <a:blip r:embed="rId4" cstate="print">
            <a:extLst>
              <a:ext uri="{28A0092B-C50C-407E-A947-70E740481C1C}">
                <a14:useLocalDpi xmlns:a14="http://schemas.microsoft.com/office/drawing/2010/main" val="0"/>
              </a:ext>
            </a:extLst>
          </a:blip>
          <a:srcRect t="26996" b="23034"/>
          <a:stretch/>
        </p:blipFill>
        <p:spPr bwMode="auto">
          <a:xfrm>
            <a:off x="7681505" y="3270252"/>
            <a:ext cx="4288071"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0091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Additional Considerations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 Typical R-Values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040830595"/>
              </p:ext>
            </p:extLst>
          </p:nvPr>
        </p:nvGraphicFramePr>
        <p:xfrm>
          <a:off x="711200" y="1171575"/>
          <a:ext cx="8229600" cy="3337560"/>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370840">
                <a:tc>
                  <a:txBody>
                    <a:bodyPr/>
                    <a:lstStyle/>
                    <a:p>
                      <a:r>
                        <a:rPr lang="en-US" sz="1800" dirty="0"/>
                        <a:t>Insulation</a:t>
                      </a:r>
                    </a:p>
                  </a:txBody>
                  <a:tcPr/>
                </a:tc>
                <a:tc>
                  <a:txBody>
                    <a:bodyPr/>
                    <a:lstStyle/>
                    <a:p>
                      <a:r>
                        <a:rPr lang="en-US" sz="1800" dirty="0"/>
                        <a:t>R-value per inch</a:t>
                      </a:r>
                    </a:p>
                  </a:txBody>
                  <a:tcPr/>
                </a:tc>
                <a:extLst>
                  <a:ext uri="{0D108BD9-81ED-4DB2-BD59-A6C34878D82A}">
                    <a16:rowId xmlns="" xmlns:a16="http://schemas.microsoft.com/office/drawing/2014/main" val="10000"/>
                  </a:ext>
                </a:extLst>
              </a:tr>
              <a:tr h="370840">
                <a:tc>
                  <a:txBody>
                    <a:bodyPr/>
                    <a:lstStyle/>
                    <a:p>
                      <a:r>
                        <a:rPr lang="en-US" sz="1800" dirty="0"/>
                        <a:t>Fiberglass Batt</a:t>
                      </a:r>
                    </a:p>
                  </a:txBody>
                  <a:tcPr/>
                </a:tc>
                <a:tc>
                  <a:txBody>
                    <a:bodyPr/>
                    <a:lstStyle/>
                    <a:p>
                      <a:r>
                        <a:rPr lang="en-US" sz="1800" dirty="0"/>
                        <a:t>3.1 to 3.4</a:t>
                      </a:r>
                    </a:p>
                  </a:txBody>
                  <a:tcPr/>
                </a:tc>
                <a:extLst>
                  <a:ext uri="{0D108BD9-81ED-4DB2-BD59-A6C34878D82A}">
                    <a16:rowId xmlns="" xmlns:a16="http://schemas.microsoft.com/office/drawing/2014/main" val="10001"/>
                  </a:ext>
                </a:extLst>
              </a:tr>
              <a:tr h="370840">
                <a:tc>
                  <a:txBody>
                    <a:bodyPr/>
                    <a:lstStyle/>
                    <a:p>
                      <a:r>
                        <a:rPr lang="en-US" sz="1800" dirty="0"/>
                        <a:t>Mineral Wool Batt</a:t>
                      </a:r>
                    </a:p>
                  </a:txBody>
                  <a:tcPr/>
                </a:tc>
                <a:tc>
                  <a:txBody>
                    <a:bodyPr/>
                    <a:lstStyle/>
                    <a:p>
                      <a:r>
                        <a:rPr lang="en-US" sz="1800" dirty="0"/>
                        <a:t>3.1 to 3.4</a:t>
                      </a:r>
                    </a:p>
                  </a:txBody>
                  <a:tcPr/>
                </a:tc>
                <a:extLst>
                  <a:ext uri="{0D108BD9-81ED-4DB2-BD59-A6C34878D82A}">
                    <a16:rowId xmlns="" xmlns:a16="http://schemas.microsoft.com/office/drawing/2014/main" val="10002"/>
                  </a:ext>
                </a:extLst>
              </a:tr>
              <a:tr h="370840">
                <a:tc>
                  <a:txBody>
                    <a:bodyPr/>
                    <a:lstStyle/>
                    <a:p>
                      <a:r>
                        <a:rPr lang="en-US" sz="1800" dirty="0"/>
                        <a:t>Mineral Wool Board</a:t>
                      </a:r>
                    </a:p>
                  </a:txBody>
                  <a:tcPr/>
                </a:tc>
                <a:tc>
                  <a:txBody>
                    <a:bodyPr/>
                    <a:lstStyle/>
                    <a:p>
                      <a:r>
                        <a:rPr lang="en-US" sz="1800" dirty="0"/>
                        <a:t>3.1 to 4.3</a:t>
                      </a:r>
                    </a:p>
                  </a:txBody>
                  <a:tcPr/>
                </a:tc>
                <a:extLst>
                  <a:ext uri="{0D108BD9-81ED-4DB2-BD59-A6C34878D82A}">
                    <a16:rowId xmlns="" xmlns:a16="http://schemas.microsoft.com/office/drawing/2014/main" val="10003"/>
                  </a:ext>
                </a:extLst>
              </a:tr>
              <a:tr h="370840">
                <a:tc>
                  <a:txBody>
                    <a:bodyPr/>
                    <a:lstStyle/>
                    <a:p>
                      <a:r>
                        <a:rPr lang="en-US" sz="1800" dirty="0"/>
                        <a:t>Expanded</a:t>
                      </a:r>
                      <a:r>
                        <a:rPr lang="en-US" sz="1800" baseline="0" dirty="0"/>
                        <a:t> Polystyrene (EPS)</a:t>
                      </a:r>
                      <a:endParaRPr lang="en-US" sz="1800" dirty="0"/>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800" dirty="0"/>
                        <a:t>3.8 to 4.6</a:t>
                      </a:r>
                    </a:p>
                  </a:txBody>
                  <a:tcPr/>
                </a:tc>
                <a:extLst>
                  <a:ext uri="{0D108BD9-81ED-4DB2-BD59-A6C34878D82A}">
                    <a16:rowId xmlns="" xmlns:a16="http://schemas.microsoft.com/office/drawing/2014/main" val="10004"/>
                  </a:ext>
                </a:extLst>
              </a:tr>
              <a:tr h="370840">
                <a:tc>
                  <a:txBody>
                    <a:bodyPr/>
                    <a:lstStyle/>
                    <a:p>
                      <a:r>
                        <a:rPr lang="en-US" sz="1800" dirty="0"/>
                        <a:t>Extruded Polystyrene (XPS)</a:t>
                      </a:r>
                    </a:p>
                  </a:txBody>
                  <a:tcPr/>
                </a:tc>
                <a:tc>
                  <a:txBody>
                    <a:bodyPr/>
                    <a:lstStyle/>
                    <a:p>
                      <a:r>
                        <a:rPr lang="en-US" sz="1800" dirty="0"/>
                        <a:t>5.0</a:t>
                      </a:r>
                    </a:p>
                  </a:txBody>
                  <a:tcPr/>
                </a:tc>
                <a:extLst>
                  <a:ext uri="{0D108BD9-81ED-4DB2-BD59-A6C34878D82A}">
                    <a16:rowId xmlns="" xmlns:a16="http://schemas.microsoft.com/office/drawing/2014/main" val="10005"/>
                  </a:ext>
                </a:extLst>
              </a:tr>
              <a:tr h="370840">
                <a:tc>
                  <a:txBody>
                    <a:bodyPr/>
                    <a:lstStyle/>
                    <a:p>
                      <a:r>
                        <a:rPr lang="en-US" sz="1800" dirty="0"/>
                        <a:t>Polyisocyanurate</a:t>
                      </a:r>
                    </a:p>
                  </a:txBody>
                  <a:tcPr/>
                </a:tc>
                <a:tc>
                  <a:txBody>
                    <a:bodyPr/>
                    <a:lstStyle/>
                    <a:p>
                      <a:r>
                        <a:rPr lang="en-US" sz="1800" dirty="0"/>
                        <a:t>5.6 to 8.0</a:t>
                      </a:r>
                    </a:p>
                  </a:txBody>
                  <a:tcPr/>
                </a:tc>
                <a:extLst>
                  <a:ext uri="{0D108BD9-81ED-4DB2-BD59-A6C34878D82A}">
                    <a16:rowId xmlns="" xmlns:a16="http://schemas.microsoft.com/office/drawing/2014/main" val="10006"/>
                  </a:ext>
                </a:extLst>
              </a:tr>
              <a:tr h="370840">
                <a:tc>
                  <a:txBody>
                    <a:bodyPr/>
                    <a:lstStyle/>
                    <a:p>
                      <a:r>
                        <a:rPr lang="en-US" sz="1800" dirty="0"/>
                        <a:t>Open Cell Spray Foam (SPF)</a:t>
                      </a:r>
                    </a:p>
                  </a:txBody>
                  <a:tcPr/>
                </a:tc>
                <a:tc>
                  <a:txBody>
                    <a:bodyPr/>
                    <a:lstStyle/>
                    <a:p>
                      <a:r>
                        <a:rPr lang="en-US" sz="1800" dirty="0"/>
                        <a:t>3.5 to 3.6</a:t>
                      </a:r>
                    </a:p>
                  </a:txBody>
                  <a:tcPr/>
                </a:tc>
                <a:extLst>
                  <a:ext uri="{0D108BD9-81ED-4DB2-BD59-A6C34878D82A}">
                    <a16:rowId xmlns="" xmlns:a16="http://schemas.microsoft.com/office/drawing/2014/main" val="10007"/>
                  </a:ext>
                </a:extLst>
              </a:tr>
              <a:tr h="370840">
                <a:tc>
                  <a:txBody>
                    <a:bodyPr/>
                    <a:lstStyle/>
                    <a:p>
                      <a:r>
                        <a:rPr lang="en-US" sz="1800" dirty="0"/>
                        <a:t>Closed Cell Spray</a:t>
                      </a:r>
                      <a:r>
                        <a:rPr lang="en-US" sz="1800" baseline="0" dirty="0"/>
                        <a:t> Foam (</a:t>
                      </a:r>
                      <a:r>
                        <a:rPr lang="en-US" sz="1800" dirty="0"/>
                        <a:t>SPF)</a:t>
                      </a:r>
                    </a:p>
                  </a:txBody>
                  <a:tcPr/>
                </a:tc>
                <a:tc>
                  <a:txBody>
                    <a:bodyPr/>
                    <a:lstStyle/>
                    <a:p>
                      <a:r>
                        <a:rPr lang="en-US" sz="1800" dirty="0"/>
                        <a:t>6 to 6.5</a:t>
                      </a:r>
                    </a:p>
                  </a:txBody>
                  <a:tcPr/>
                </a:tc>
                <a:extLst>
                  <a:ext uri="{0D108BD9-81ED-4DB2-BD59-A6C34878D82A}">
                    <a16:rowId xmlns="" xmlns:a16="http://schemas.microsoft.com/office/drawing/2014/main" val="10008"/>
                  </a:ext>
                </a:extLst>
              </a:tr>
            </a:tbl>
          </a:graphicData>
        </a:graphic>
      </p:graphicFrame>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 r="31980"/>
          <a:stretch/>
        </p:blipFill>
        <p:spPr>
          <a:xfrm>
            <a:off x="2372389" y="4627259"/>
            <a:ext cx="1626939" cy="1346572"/>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25266"/>
          <a:stretch/>
        </p:blipFill>
        <p:spPr>
          <a:xfrm>
            <a:off x="5761458" y="4644204"/>
            <a:ext cx="1497729" cy="12873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0569" y="4641916"/>
            <a:ext cx="1572776" cy="1302298"/>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15224"/>
          <a:stretch/>
        </p:blipFill>
        <p:spPr>
          <a:xfrm>
            <a:off x="4140710" y="4631531"/>
            <a:ext cx="1479366" cy="1312682"/>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2654" t="13820" r="5488"/>
          <a:stretch/>
        </p:blipFill>
        <p:spPr>
          <a:xfrm>
            <a:off x="711200" y="4634587"/>
            <a:ext cx="1533628" cy="1331915"/>
          </a:xfrm>
          <a:prstGeom prst="rect">
            <a:avLst/>
          </a:prstGeom>
        </p:spPr>
      </p:pic>
    </p:spTree>
    <p:extLst>
      <p:ext uri="{BB962C8B-B14F-4D97-AF65-F5344CB8AC3E}">
        <p14:creationId xmlns:p14="http://schemas.microsoft.com/office/powerpoint/2010/main" val="26135824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Additional Considerations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 Code Requirements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10"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7735"/>
          <a:stretch/>
        </p:blipFill>
        <p:spPr>
          <a:xfrm>
            <a:off x="926891" y="1212023"/>
            <a:ext cx="7734029" cy="4490277"/>
          </a:xfrm>
        </p:spPr>
      </p:pic>
      <p:pic>
        <p:nvPicPr>
          <p:cNvPr id="11"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3176" r="76102" b="58321"/>
          <a:stretch/>
        </p:blipFill>
        <p:spPr bwMode="auto">
          <a:xfrm>
            <a:off x="457199" y="1390444"/>
            <a:ext cx="3987151" cy="4533279"/>
          </a:xfrm>
          <a:prstGeom prst="rect">
            <a:avLst/>
          </a:prstGeom>
          <a:noFill/>
          <a:ln w="9525">
            <a:noFill/>
            <a:miter lim="800000"/>
            <a:headEnd/>
            <a:tailEnd/>
          </a:ln>
        </p:spPr>
      </p:pic>
      <p:sp>
        <p:nvSpPr>
          <p:cNvPr id="5" name="Rectangle 4"/>
          <p:cNvSpPr/>
          <p:nvPr/>
        </p:nvSpPr>
        <p:spPr>
          <a:xfrm>
            <a:off x="832509" y="3152361"/>
            <a:ext cx="7828411" cy="304800"/>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526628" y="5161723"/>
            <a:ext cx="3848294" cy="609600"/>
          </a:xfrm>
          <a:prstGeom prst="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97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7F7F7F"/>
                </a:solidFill>
                <a:effectLst/>
                <a:uLnTx/>
                <a:uFillTx/>
                <a:latin typeface="Arial" charset="0"/>
                <a:cs typeface="Arial" charset="0"/>
              </a:rPr>
              <a:t>Questions?</a:t>
            </a:r>
          </a:p>
        </p:txBody>
      </p:sp>
      <p:sp>
        <p:nvSpPr>
          <p:cNvPr id="7" name="Content Placeholder 2"/>
          <p:cNvSpPr txBox="1">
            <a:spLocks/>
          </p:cNvSpPr>
          <p:nvPr/>
        </p:nvSpPr>
        <p:spPr>
          <a:xfrm>
            <a:off x="440498" y="1425543"/>
            <a:ext cx="5758001" cy="402049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rgbClr val="000000"/>
                </a:solidFill>
                <a:latin typeface="Arial"/>
                <a:ea typeface="MS PGothic" pitchFamily="34" charset="-128"/>
              </a:rPr>
              <a:t>Submit a question to the moderator via the chat box.</a:t>
            </a:r>
          </a:p>
          <a:p>
            <a:pPr marL="0" indent="0">
              <a:buFont typeface="Arial" charset="0"/>
              <a:buNone/>
            </a:pPr>
            <a:endParaRPr lang="en-US" dirty="0">
              <a:solidFill>
                <a:srgbClr val="000000"/>
              </a:solidFill>
              <a:latin typeface="Arial"/>
              <a:ea typeface="MS PGothic" pitchFamily="34" charset="-128"/>
            </a:endParaRPr>
          </a:p>
          <a:p>
            <a:pPr marL="0" indent="0">
              <a:buFont typeface="Arial" charset="0"/>
              <a:buNone/>
            </a:pPr>
            <a:r>
              <a:rPr lang="en-US" dirty="0">
                <a:solidFill>
                  <a:srgbClr val="000000"/>
                </a:solidFill>
                <a:latin typeface="Arial"/>
                <a:ea typeface="MS PGothic" pitchFamily="34" charset="-128"/>
              </a:rPr>
              <a:t>Content-related questions will be answered during the Q&amp;A portion at the end as time allows. </a:t>
            </a:r>
          </a:p>
          <a:p>
            <a:pPr marL="0" indent="0">
              <a:buFont typeface="Arial" charset="0"/>
              <a:buNone/>
            </a:pPr>
            <a:endParaRPr lang="en-US" dirty="0">
              <a:solidFill>
                <a:srgbClr val="000000"/>
              </a:solidFill>
              <a:latin typeface="Arial"/>
              <a:ea typeface="MS PGothic" pitchFamily="34" charset="-128"/>
            </a:endParaRPr>
          </a:p>
          <a:p>
            <a:pPr marL="0" indent="0">
              <a:buFont typeface="Arial" charset="0"/>
              <a:buNone/>
            </a:pPr>
            <a:r>
              <a:rPr lang="en-US" dirty="0">
                <a:solidFill>
                  <a:srgbClr val="000000"/>
                </a:solidFill>
                <a:latin typeface="Arial"/>
                <a:ea typeface="MS PGothic" pitchFamily="34" charset="-128"/>
              </a:rPr>
              <a:t>Tech support questions will be answered by AIA staff promptly.</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2229" y="1357290"/>
            <a:ext cx="2609850" cy="253365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6085210" y="1952204"/>
            <a:ext cx="1600200"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01097582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dirty="0">
                <a:solidFill>
                  <a:sysClr val="windowText" lastClr="000000">
                    <a:lumMod val="50000"/>
                    <a:lumOff val="50000"/>
                  </a:sysClr>
                </a:solidFill>
                <a:latin typeface="Arial"/>
              </a:rPr>
              <a:t>Additional Considerations</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 Code Requirements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835572822"/>
              </p:ext>
            </p:extLst>
          </p:nvPr>
        </p:nvGraphicFramePr>
        <p:xfrm>
          <a:off x="584198" y="1897806"/>
          <a:ext cx="9600114" cy="3786959"/>
        </p:xfrm>
        <a:graphic>
          <a:graphicData uri="http://schemas.openxmlformats.org/drawingml/2006/table">
            <a:tbl>
              <a:tblPr>
                <a:tableStyleId>{5C22544A-7EE6-4342-B048-85BDC9FD1C3A}</a:tableStyleId>
              </a:tblPr>
              <a:tblGrid>
                <a:gridCol w="1252188">
                  <a:extLst>
                    <a:ext uri="{9D8B030D-6E8A-4147-A177-3AD203B41FA5}">
                      <a16:colId xmlns="" xmlns:a16="http://schemas.microsoft.com/office/drawing/2014/main" val="20000"/>
                    </a:ext>
                  </a:extLst>
                </a:gridCol>
                <a:gridCol w="1391321">
                  <a:extLst>
                    <a:ext uri="{9D8B030D-6E8A-4147-A177-3AD203B41FA5}">
                      <a16:colId xmlns="" xmlns:a16="http://schemas.microsoft.com/office/drawing/2014/main" val="20001"/>
                    </a:ext>
                  </a:extLst>
                </a:gridCol>
                <a:gridCol w="1391321">
                  <a:extLst>
                    <a:ext uri="{9D8B030D-6E8A-4147-A177-3AD203B41FA5}">
                      <a16:colId xmlns="" xmlns:a16="http://schemas.microsoft.com/office/drawing/2014/main" val="20002"/>
                    </a:ext>
                  </a:extLst>
                </a:gridCol>
                <a:gridCol w="1391321">
                  <a:extLst>
                    <a:ext uri="{9D8B030D-6E8A-4147-A177-3AD203B41FA5}">
                      <a16:colId xmlns="" xmlns:a16="http://schemas.microsoft.com/office/drawing/2014/main" val="20003"/>
                    </a:ext>
                  </a:extLst>
                </a:gridCol>
                <a:gridCol w="1391321">
                  <a:extLst>
                    <a:ext uri="{9D8B030D-6E8A-4147-A177-3AD203B41FA5}">
                      <a16:colId xmlns="" xmlns:a16="http://schemas.microsoft.com/office/drawing/2014/main" val="20004"/>
                    </a:ext>
                  </a:extLst>
                </a:gridCol>
                <a:gridCol w="1391321">
                  <a:extLst>
                    <a:ext uri="{9D8B030D-6E8A-4147-A177-3AD203B41FA5}">
                      <a16:colId xmlns="" xmlns:a16="http://schemas.microsoft.com/office/drawing/2014/main" val="20005"/>
                    </a:ext>
                  </a:extLst>
                </a:gridCol>
                <a:gridCol w="1391321">
                  <a:extLst>
                    <a:ext uri="{9D8B030D-6E8A-4147-A177-3AD203B41FA5}">
                      <a16:colId xmlns="" xmlns:a16="http://schemas.microsoft.com/office/drawing/2014/main" val="20006"/>
                    </a:ext>
                  </a:extLst>
                </a:gridCol>
              </a:tblGrid>
              <a:tr h="626826">
                <a:tc gridSpan="7">
                  <a:txBody>
                    <a:bodyPr/>
                    <a:lstStyle/>
                    <a:p>
                      <a:pPr algn="ctr" fontAlgn="b"/>
                      <a:r>
                        <a:rPr lang="en-US" sz="1600" u="none" strike="noStrike" dirty="0">
                          <a:effectLst/>
                        </a:rPr>
                        <a:t>IECC Commercial Requirements:</a:t>
                      </a:r>
                      <a:endParaRPr lang="en-US" sz="1600" b="1"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13993">
                <a:tc gridSpan="7">
                  <a:txBody>
                    <a:bodyPr/>
                    <a:lstStyle/>
                    <a:p>
                      <a:pPr algn="ctr" fontAlgn="b"/>
                      <a:r>
                        <a:rPr lang="en-US" sz="1300" u="none" strike="noStrike" dirty="0">
                          <a:effectLst/>
                        </a:rPr>
                        <a:t>Minimum R-Value for Metal Framed Walls</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313993">
                <a:tc>
                  <a:txBody>
                    <a:bodyPr/>
                    <a:lstStyle/>
                    <a:p>
                      <a:pPr algn="ctr" fontAlgn="b"/>
                      <a:r>
                        <a:rPr lang="en-US" sz="1300" u="none" strike="noStrike" dirty="0">
                          <a:effectLst/>
                        </a:rPr>
                        <a:t>Climate Zone</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2000</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2003</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2006</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2009</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2012</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2015</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313993">
                <a:tc>
                  <a:txBody>
                    <a:bodyPr/>
                    <a:lstStyle/>
                    <a:p>
                      <a:pPr algn="ctr" fontAlgn="b"/>
                      <a:r>
                        <a:rPr lang="en-US" sz="1300" u="none" strike="noStrike" dirty="0">
                          <a:effectLst/>
                        </a:rPr>
                        <a:t>1</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R-0</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R-0</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313993">
                <a:tc>
                  <a:txBody>
                    <a:bodyPr/>
                    <a:lstStyle/>
                    <a:p>
                      <a:pPr algn="ctr" fontAlgn="b"/>
                      <a:r>
                        <a:rPr lang="en-US" sz="1300" u="none" strike="noStrike" dirty="0">
                          <a:effectLst/>
                        </a:rPr>
                        <a:t>2</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FF00"/>
                    </a:solidFill>
                  </a:tcPr>
                </a:tc>
                <a:tc>
                  <a:txBody>
                    <a:bodyPr/>
                    <a:lstStyle/>
                    <a:p>
                      <a:pPr algn="ctr" fontAlgn="ctr"/>
                      <a:r>
                        <a:rPr lang="en-US" sz="1300" u="none" strike="noStrike" dirty="0">
                          <a:effectLst/>
                        </a:rPr>
                        <a:t>R-13 + R-5ci</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C000"/>
                    </a:solidFill>
                  </a:tcPr>
                </a:tc>
                <a:tc>
                  <a:txBody>
                    <a:bodyPr/>
                    <a:lstStyle/>
                    <a:p>
                      <a:pPr algn="ctr" fontAlgn="ctr"/>
                      <a:r>
                        <a:rPr lang="en-US" sz="1300" u="none" strike="noStrike" dirty="0">
                          <a:effectLst/>
                        </a:rPr>
                        <a:t>R-13 + R-5ci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 xmlns:a16="http://schemas.microsoft.com/office/drawing/2014/main" val="10004"/>
                  </a:ext>
                </a:extLst>
              </a:tr>
              <a:tr h="334196">
                <a:tc>
                  <a:txBody>
                    <a:bodyPr/>
                    <a:lstStyle/>
                    <a:p>
                      <a:pPr algn="ctr" fontAlgn="b"/>
                      <a:r>
                        <a:rPr lang="en-US" sz="1300" u="none" strike="noStrike" dirty="0">
                          <a:effectLst/>
                        </a:rPr>
                        <a:t>3</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R-3.8ci</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C000"/>
                    </a:solidFill>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313993">
                <a:tc>
                  <a:txBody>
                    <a:bodyPr/>
                    <a:lstStyle/>
                    <a:p>
                      <a:pPr algn="ctr" fontAlgn="b"/>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solidFill>
                      <a:srgbClr val="FBEEE3"/>
                    </a:solidFill>
                  </a:tcP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FF00"/>
                    </a:solidFill>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313993">
                <a:tc>
                  <a:txBody>
                    <a:bodyPr/>
                    <a:lstStyle/>
                    <a:p>
                      <a:pPr algn="ctr" fontAlgn="b"/>
                      <a:r>
                        <a:rPr lang="en-US" sz="1300" u="none" strike="noStrike" dirty="0">
                          <a:effectLst/>
                        </a:rPr>
                        <a:t>5</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R-3.8ci</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C000"/>
                    </a:solidFill>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313993">
                <a:tc>
                  <a:txBody>
                    <a:bodyPr/>
                    <a:lstStyle/>
                    <a:p>
                      <a:pPr algn="ctr" fontAlgn="b"/>
                      <a:r>
                        <a:rPr lang="en-US" sz="1300" u="none" strike="noStrike" dirty="0">
                          <a:effectLst/>
                        </a:rPr>
                        <a:t>6</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R-11</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R-3.8ci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313993">
                <a:tc>
                  <a:txBody>
                    <a:bodyPr/>
                    <a:lstStyle/>
                    <a:p>
                      <a:pPr algn="ctr" fontAlgn="b"/>
                      <a:r>
                        <a:rPr lang="en-US" sz="1300" u="none" strike="noStrike" dirty="0">
                          <a:effectLst/>
                        </a:rPr>
                        <a:t>7</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tcP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FF00"/>
                    </a:solidFill>
                  </a:tcP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solidFill>
                      <a:srgbClr val="FFFF00"/>
                    </a:solidFill>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9"/>
                  </a:ext>
                </a:extLst>
              </a:tr>
              <a:tr h="313993">
                <a:tc>
                  <a:txBody>
                    <a:bodyPr/>
                    <a:lstStyle/>
                    <a:p>
                      <a:pPr algn="ctr" fontAlgn="b"/>
                      <a:r>
                        <a:rPr lang="en-US" sz="1300" u="none" strike="noStrike" dirty="0">
                          <a:effectLst/>
                        </a:rPr>
                        <a:t>8</a:t>
                      </a:r>
                      <a:endParaRPr lang="en-US" sz="1300" b="0" i="0" u="none" strike="noStrike" dirty="0">
                        <a:solidFill>
                          <a:srgbClr val="000000"/>
                        </a:solidFill>
                        <a:effectLst/>
                        <a:latin typeface="Calibri" panose="020F0502020204030204" pitchFamily="34" charset="0"/>
                      </a:endParaRPr>
                    </a:p>
                  </a:txBody>
                  <a:tcPr marL="11111" marR="11111" marT="1111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rPr>
                        <a:t>R-13</a:t>
                      </a:r>
                      <a:endParaRPr lang="en-US" sz="1300" b="0" i="0" u="none" strike="noStrike" dirty="0">
                        <a:solidFill>
                          <a:srgbClr val="000000"/>
                        </a:solidFill>
                        <a:effectLst/>
                        <a:latin typeface="Calibri" panose="020F0502020204030204" pitchFamily="34" charset="0"/>
                      </a:endParaRPr>
                    </a:p>
                  </a:txBody>
                  <a:tcPr marL="11111" marR="11111" marT="11111" marB="0" anchor="ctr">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B w="12700" cap="flat" cmpd="sng" algn="ctr">
                      <a:solidFill>
                        <a:schemeClr val="tx1"/>
                      </a:solidFill>
                      <a:prstDash val="solid"/>
                      <a:round/>
                      <a:headEnd type="none" w="med" len="med"/>
                      <a:tailEnd type="none" w="med" len="med"/>
                    </a:lnB>
                  </a:tcPr>
                </a:tc>
                <a:tc>
                  <a:txBody>
                    <a:bodyPr/>
                    <a:lstStyle/>
                    <a:p>
                      <a:pPr algn="ctr" fontAlgn="ctr"/>
                      <a:r>
                        <a:rPr lang="en-US" sz="1300" u="none" strike="noStrike" dirty="0">
                          <a:effectLst/>
                        </a:rPr>
                        <a:t>R-13 + R-7.5ci</a:t>
                      </a:r>
                      <a:endParaRPr lang="en-US" sz="1300" b="0" i="0" u="none" strike="noStrike" dirty="0">
                        <a:solidFill>
                          <a:srgbClr val="000000"/>
                        </a:solidFill>
                        <a:effectLst/>
                        <a:latin typeface="Calibri" panose="020F0502020204030204" pitchFamily="34" charset="0"/>
                      </a:endParaRPr>
                    </a:p>
                  </a:txBody>
                  <a:tcPr marL="11111" marR="11111" marT="11111"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8" name="TextBox 7"/>
          <p:cNvSpPr txBox="1"/>
          <p:nvPr/>
        </p:nvSpPr>
        <p:spPr>
          <a:xfrm>
            <a:off x="465952" y="5608181"/>
            <a:ext cx="2711814" cy="338554"/>
          </a:xfrm>
          <a:prstGeom prst="rect">
            <a:avLst/>
          </a:prstGeom>
          <a:noFill/>
        </p:spPr>
        <p:txBody>
          <a:bodyPr wrap="square" rtlCol="0">
            <a:spAutoFit/>
          </a:bodyPr>
          <a:lstStyle/>
          <a:p>
            <a:r>
              <a:rPr lang="en-US" sz="1600" dirty="0"/>
              <a:t>ci = continuous insulation</a:t>
            </a:r>
          </a:p>
        </p:txBody>
      </p:sp>
      <p:sp>
        <p:nvSpPr>
          <p:cNvPr id="9" name="TextBox 8"/>
          <p:cNvSpPr txBox="1"/>
          <p:nvPr/>
        </p:nvSpPr>
        <p:spPr>
          <a:xfrm>
            <a:off x="2838449" y="1331531"/>
            <a:ext cx="5229689" cy="461665"/>
          </a:xfrm>
          <a:prstGeom prst="rect">
            <a:avLst/>
          </a:prstGeom>
          <a:noFill/>
        </p:spPr>
        <p:txBody>
          <a:bodyPr wrap="square" rtlCol="0">
            <a:spAutoFit/>
          </a:bodyPr>
          <a:lstStyle/>
          <a:p>
            <a:r>
              <a:rPr lang="en-US" sz="2400" dirty="0"/>
              <a:t>Metal Framed Wall Requirements</a:t>
            </a:r>
          </a:p>
        </p:txBody>
      </p:sp>
    </p:spTree>
    <p:extLst>
      <p:ext uri="{BB962C8B-B14F-4D97-AF65-F5344CB8AC3E}">
        <p14:creationId xmlns:p14="http://schemas.microsoft.com/office/powerpoint/2010/main" val="31570329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Enclosure Design</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 Insulation Options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24" name="Picture 3" descr="Cropped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6200" y="1828800"/>
            <a:ext cx="2767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Cropped 2.jpg"/>
          <p:cNvPicPr>
            <a:picLocks noChangeAspect="1"/>
          </p:cNvPicPr>
          <p:nvPr/>
        </p:nvPicPr>
        <p:blipFill>
          <a:blip r:embed="rId4">
            <a:extLst>
              <a:ext uri="{28A0092B-C50C-407E-A947-70E740481C1C}">
                <a14:useLocalDpi xmlns:a14="http://schemas.microsoft.com/office/drawing/2010/main"/>
              </a:ext>
            </a:extLst>
          </a:blip>
          <a:srcRect t="5196" b="1291"/>
          <a:stretch>
            <a:fillRect/>
          </a:stretch>
        </p:blipFill>
        <p:spPr bwMode="auto">
          <a:xfrm>
            <a:off x="7352839" y="18288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Cropped 3.jpg"/>
          <p:cNvPicPr>
            <a:picLocks noChangeAspect="1"/>
          </p:cNvPicPr>
          <p:nvPr/>
        </p:nvPicPr>
        <p:blipFill>
          <a:blip r:embed="rId5">
            <a:extLst>
              <a:ext uri="{28A0092B-C50C-407E-A947-70E740481C1C}">
                <a14:useLocalDpi xmlns:a14="http://schemas.microsoft.com/office/drawing/2010/main"/>
              </a:ext>
            </a:extLst>
          </a:blip>
          <a:srcRect t="7092" b="7797"/>
          <a:stretch>
            <a:fillRect/>
          </a:stretch>
        </p:blipFill>
        <p:spPr bwMode="auto">
          <a:xfrm>
            <a:off x="558800" y="1828800"/>
            <a:ext cx="2670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a:spLocks noChangeArrowheads="1"/>
          </p:cNvSpPr>
          <p:nvPr/>
        </p:nvSpPr>
        <p:spPr bwMode="auto">
          <a:xfrm>
            <a:off x="1005882" y="4800600"/>
            <a:ext cx="17315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Tahoma" pitchFamily="34" charset="0"/>
                <a:ea typeface="Tahoma" pitchFamily="34" charset="0"/>
                <a:cs typeface="Tahoma" pitchFamily="34" charset="0"/>
              </a:rPr>
              <a:t>Insulation</a:t>
            </a:r>
          </a:p>
          <a:p>
            <a:pPr algn="ctr"/>
            <a:r>
              <a:rPr lang="en-US" sz="2000" dirty="0">
                <a:latin typeface="Tahoma" pitchFamily="34" charset="0"/>
                <a:ea typeface="Tahoma" pitchFamily="34" charset="0"/>
                <a:cs typeface="Tahoma" pitchFamily="34" charset="0"/>
              </a:rPr>
              <a:t>in Stud Space</a:t>
            </a:r>
          </a:p>
        </p:txBody>
      </p:sp>
      <p:sp>
        <p:nvSpPr>
          <p:cNvPr id="28" name="TextBox 7"/>
          <p:cNvSpPr txBox="1">
            <a:spLocks noChangeArrowheads="1"/>
          </p:cNvSpPr>
          <p:nvPr/>
        </p:nvSpPr>
        <p:spPr bwMode="auto">
          <a:xfrm>
            <a:off x="4360867" y="4800600"/>
            <a:ext cx="18176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Tahoma" pitchFamily="34" charset="0"/>
                <a:ea typeface="Tahoma" pitchFamily="34" charset="0"/>
                <a:cs typeface="Tahoma" pitchFamily="34" charset="0"/>
              </a:rPr>
              <a:t>Hybrid System</a:t>
            </a:r>
          </a:p>
        </p:txBody>
      </p:sp>
      <p:sp>
        <p:nvSpPr>
          <p:cNvPr id="29" name="TextBox 8"/>
          <p:cNvSpPr txBox="1">
            <a:spLocks noChangeArrowheads="1"/>
          </p:cNvSpPr>
          <p:nvPr/>
        </p:nvSpPr>
        <p:spPr bwMode="auto">
          <a:xfrm>
            <a:off x="8163461" y="4800600"/>
            <a:ext cx="13006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Tahoma" pitchFamily="34" charset="0"/>
                <a:ea typeface="Tahoma" pitchFamily="34" charset="0"/>
                <a:cs typeface="Tahoma" pitchFamily="34" charset="0"/>
              </a:rPr>
              <a:t>Insulation</a:t>
            </a:r>
          </a:p>
          <a:p>
            <a:pPr algn="ctr"/>
            <a:r>
              <a:rPr lang="en-US" sz="2000" dirty="0">
                <a:latin typeface="Tahoma" pitchFamily="34" charset="0"/>
                <a:ea typeface="Tahoma" pitchFamily="34" charset="0"/>
                <a:cs typeface="Tahoma" pitchFamily="34" charset="0"/>
              </a:rPr>
              <a:t>in Cavity</a:t>
            </a:r>
          </a:p>
        </p:txBody>
      </p:sp>
      <p:sp>
        <p:nvSpPr>
          <p:cNvPr id="30" name="Rectangle 29"/>
          <p:cNvSpPr/>
          <p:nvPr/>
        </p:nvSpPr>
        <p:spPr>
          <a:xfrm>
            <a:off x="1899920" y="1943100"/>
            <a:ext cx="906780" cy="2522220"/>
          </a:xfrm>
          <a:prstGeom prst="rect">
            <a:avLst/>
          </a:prstGeom>
          <a:solidFill>
            <a:schemeClr val="accent1">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5337463" y="1943100"/>
            <a:ext cx="906780" cy="2522220"/>
          </a:xfrm>
          <a:prstGeom prst="rect">
            <a:avLst/>
          </a:prstGeom>
          <a:solidFill>
            <a:schemeClr val="accent1">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5013959" y="1943100"/>
            <a:ext cx="170815" cy="2522220"/>
          </a:xfrm>
          <a:prstGeom prst="rect">
            <a:avLst/>
          </a:prstGeom>
          <a:solidFill>
            <a:srgbClr val="00B0F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8463280" y="1996440"/>
            <a:ext cx="327661" cy="2468880"/>
          </a:xfrm>
          <a:prstGeom prst="rect">
            <a:avLst/>
          </a:prstGeom>
          <a:solidFill>
            <a:srgbClr val="00B0F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Straight Connector 33"/>
          <p:cNvCxnSpPr/>
          <p:nvPr/>
        </p:nvCxnSpPr>
        <p:spPr>
          <a:xfrm>
            <a:off x="1713345" y="1943100"/>
            <a:ext cx="0" cy="2522220"/>
          </a:xfrm>
          <a:prstGeom prst="line">
            <a:avLst/>
          </a:prstGeom>
          <a:ln w="254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29790" y="1943100"/>
            <a:ext cx="0" cy="252222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184774" y="1943100"/>
            <a:ext cx="0" cy="2522220"/>
          </a:xfrm>
          <a:prstGeom prst="line">
            <a:avLst/>
          </a:prstGeom>
          <a:ln w="254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244243" y="1943100"/>
            <a:ext cx="0" cy="252222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800639" y="1996440"/>
            <a:ext cx="0" cy="2468880"/>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04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Enclosure Design</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 Insulation Efficiency</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08211"/>
            <a:ext cx="7881458" cy="2821204"/>
          </a:xfrm>
          <a:prstGeom prst="rect">
            <a:avLst/>
          </a:prstGeom>
        </p:spPr>
      </p:pic>
      <p:sp>
        <p:nvSpPr>
          <p:cNvPr id="8" name="TextBox 7"/>
          <p:cNvSpPr txBox="1"/>
          <p:nvPr/>
        </p:nvSpPr>
        <p:spPr>
          <a:xfrm>
            <a:off x="457200" y="5086081"/>
            <a:ext cx="4118995" cy="338554"/>
          </a:xfrm>
          <a:prstGeom prst="rect">
            <a:avLst/>
          </a:prstGeom>
          <a:noFill/>
        </p:spPr>
        <p:txBody>
          <a:bodyPr wrap="square" rtlCol="0">
            <a:spAutoFit/>
          </a:bodyPr>
          <a:lstStyle/>
          <a:p>
            <a:r>
              <a:rPr lang="en-US" sz="1600" dirty="0"/>
              <a:t>ASHRAE 90.1 - Table A3.3</a:t>
            </a:r>
          </a:p>
        </p:txBody>
      </p:sp>
      <p:sp>
        <p:nvSpPr>
          <p:cNvPr id="9" name="TextBox 8"/>
          <p:cNvSpPr txBox="1"/>
          <p:nvPr/>
        </p:nvSpPr>
        <p:spPr>
          <a:xfrm>
            <a:off x="3951219" y="5781411"/>
            <a:ext cx="2088858" cy="369332"/>
          </a:xfrm>
          <a:prstGeom prst="rect">
            <a:avLst/>
          </a:prstGeom>
          <a:noFill/>
        </p:spPr>
        <p:txBody>
          <a:bodyPr wrap="square" rtlCol="0">
            <a:spAutoFit/>
          </a:bodyPr>
          <a:lstStyle/>
          <a:p>
            <a:r>
              <a:rPr lang="en-US" dirty="0">
                <a:solidFill>
                  <a:srgbClr val="FF0000"/>
                </a:solidFill>
              </a:rPr>
              <a:t>Only 35% effective</a:t>
            </a:r>
          </a:p>
        </p:txBody>
      </p:sp>
      <p:cxnSp>
        <p:nvCxnSpPr>
          <p:cNvPr id="12" name="Straight Arrow Connector 11"/>
          <p:cNvCxnSpPr>
            <a:stCxn id="9" idx="3"/>
          </p:cNvCxnSpPr>
          <p:nvPr/>
        </p:nvCxnSpPr>
        <p:spPr>
          <a:xfrm flipV="1">
            <a:off x="6040077" y="3850017"/>
            <a:ext cx="872455" cy="21160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5427677" y="3621481"/>
            <a:ext cx="2348917" cy="21811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810310" y="1639803"/>
            <a:ext cx="3523380" cy="461665"/>
          </a:xfrm>
          <a:prstGeom prst="rect">
            <a:avLst/>
          </a:prstGeom>
          <a:noFill/>
        </p:spPr>
        <p:txBody>
          <a:bodyPr wrap="square" rtlCol="0">
            <a:spAutoFit/>
          </a:bodyPr>
          <a:lstStyle/>
          <a:p>
            <a:r>
              <a:rPr lang="en-US" sz="2400" dirty="0"/>
              <a:t>Stud Cavity Batt Insulation</a:t>
            </a:r>
          </a:p>
        </p:txBody>
      </p:sp>
    </p:spTree>
    <p:extLst>
      <p:ext uri="{BB962C8B-B14F-4D97-AF65-F5344CB8AC3E}">
        <p14:creationId xmlns:p14="http://schemas.microsoft.com/office/powerpoint/2010/main" val="37723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Heat Energy Movement: Affects of Insulation Placement</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903" t="14481" r="62297" b="11868"/>
          <a:stretch/>
        </p:blipFill>
        <p:spPr>
          <a:xfrm>
            <a:off x="2567800" y="1571336"/>
            <a:ext cx="987552" cy="3788318"/>
          </a:xfrm>
          <a:prstGeom prst="rect">
            <a:avLst/>
          </a:prstGeom>
        </p:spPr>
      </p:pic>
      <p:sp>
        <p:nvSpPr>
          <p:cNvPr id="5" name="TextBox 4"/>
          <p:cNvSpPr txBox="1"/>
          <p:nvPr/>
        </p:nvSpPr>
        <p:spPr>
          <a:xfrm>
            <a:off x="1755299" y="3021672"/>
            <a:ext cx="82626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Exterior</a:t>
            </a:r>
          </a:p>
          <a:p>
            <a:pPr algn="ctr"/>
            <a:r>
              <a:rPr lang="en-US" sz="1400" b="1" dirty="0">
                <a:latin typeface="Times New Roman" panose="02020603050405020304" pitchFamily="18" charset="0"/>
                <a:cs typeface="Times New Roman" panose="02020603050405020304" pitchFamily="18" charset="0"/>
              </a:rPr>
              <a:t>0.0°F</a:t>
            </a:r>
          </a:p>
        </p:txBody>
      </p:sp>
      <p:sp>
        <p:nvSpPr>
          <p:cNvPr id="7" name="TextBox 6"/>
          <p:cNvSpPr txBox="1"/>
          <p:nvPr/>
        </p:nvSpPr>
        <p:spPr>
          <a:xfrm>
            <a:off x="3489559" y="3021672"/>
            <a:ext cx="82626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Interior</a:t>
            </a:r>
          </a:p>
          <a:p>
            <a:pPr algn="ctr"/>
            <a:r>
              <a:rPr lang="en-US" sz="1400" b="1" dirty="0">
                <a:latin typeface="Times New Roman" panose="02020603050405020304" pitchFamily="18" charset="0"/>
                <a:cs typeface="Times New Roman" panose="02020603050405020304" pitchFamily="18" charset="0"/>
              </a:rPr>
              <a:t>70.0°F</a:t>
            </a:r>
          </a:p>
        </p:txBody>
      </p:sp>
      <p:sp>
        <p:nvSpPr>
          <p:cNvPr id="8" name="Line Callout 1 (No Border) 7"/>
          <p:cNvSpPr/>
          <p:nvPr/>
        </p:nvSpPr>
        <p:spPr>
          <a:xfrm>
            <a:off x="3632709" y="2329397"/>
            <a:ext cx="817245" cy="171450"/>
          </a:xfrm>
          <a:prstGeom prst="callout1">
            <a:avLst>
              <a:gd name="adj1" fmla="val 47917"/>
              <a:gd name="adj2" fmla="val -1389"/>
              <a:gd name="adj3" fmla="val 12492"/>
              <a:gd name="adj4" fmla="val -70146"/>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39.7°F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9" name="Line Callout 1 (No Border) 8"/>
          <p:cNvSpPr/>
          <p:nvPr/>
        </p:nvSpPr>
        <p:spPr>
          <a:xfrm>
            <a:off x="3632709" y="4074737"/>
            <a:ext cx="817245" cy="171450"/>
          </a:xfrm>
          <a:prstGeom prst="callout1">
            <a:avLst>
              <a:gd name="adj1" fmla="val 47917"/>
              <a:gd name="adj2" fmla="val -1389"/>
              <a:gd name="adj3" fmla="val -1326"/>
              <a:gd name="adj4" fmla="val -70909"/>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13.7°F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261" t="14885" r="63089" b="12266"/>
          <a:stretch/>
        </p:blipFill>
        <p:spPr>
          <a:xfrm>
            <a:off x="6284214" y="1606579"/>
            <a:ext cx="1110996" cy="3746962"/>
          </a:xfrm>
          <a:prstGeom prst="rect">
            <a:avLst/>
          </a:prstGeom>
        </p:spPr>
      </p:pic>
      <p:sp>
        <p:nvSpPr>
          <p:cNvPr id="11" name="Line Callout 1 (No Border) 10"/>
          <p:cNvSpPr/>
          <p:nvPr/>
        </p:nvSpPr>
        <p:spPr>
          <a:xfrm>
            <a:off x="7433900" y="2343858"/>
            <a:ext cx="817245" cy="171450"/>
          </a:xfrm>
          <a:prstGeom prst="callout1">
            <a:avLst>
              <a:gd name="adj1" fmla="val 47917"/>
              <a:gd name="adj2" fmla="val -1389"/>
              <a:gd name="adj3" fmla="val 12492"/>
              <a:gd name="adj4" fmla="val -61754"/>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57.4°F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12" name="Line Callout 1 (No Border) 11"/>
          <p:cNvSpPr/>
          <p:nvPr/>
        </p:nvSpPr>
        <p:spPr>
          <a:xfrm>
            <a:off x="7433900" y="4089198"/>
            <a:ext cx="817245" cy="171450"/>
          </a:xfrm>
          <a:prstGeom prst="callout1">
            <a:avLst>
              <a:gd name="adj1" fmla="val 47917"/>
              <a:gd name="adj2" fmla="val -1389"/>
              <a:gd name="adj3" fmla="val -1326"/>
              <a:gd name="adj4" fmla="val -62517"/>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39.6°F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1736" t="15288" r="64355" b="11201"/>
          <a:stretch/>
        </p:blipFill>
        <p:spPr>
          <a:xfrm>
            <a:off x="9841007" y="1612900"/>
            <a:ext cx="1035558" cy="3781044"/>
          </a:xfrm>
          <a:prstGeom prst="rect">
            <a:avLst/>
          </a:prstGeom>
        </p:spPr>
      </p:pic>
      <p:sp>
        <p:nvSpPr>
          <p:cNvPr id="14" name="Line Callout 1 (No Border) 13"/>
          <p:cNvSpPr/>
          <p:nvPr/>
        </p:nvSpPr>
        <p:spPr>
          <a:xfrm>
            <a:off x="10973495" y="2322681"/>
            <a:ext cx="817245" cy="171450"/>
          </a:xfrm>
          <a:prstGeom prst="callout1">
            <a:avLst>
              <a:gd name="adj1" fmla="val 47917"/>
              <a:gd name="adj2" fmla="val -1389"/>
              <a:gd name="adj3" fmla="val 12492"/>
              <a:gd name="adj4" fmla="val -61754"/>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61.6°F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15" name="Line Callout 1 (No Border) 14"/>
          <p:cNvSpPr/>
          <p:nvPr/>
        </p:nvSpPr>
        <p:spPr>
          <a:xfrm>
            <a:off x="10973495" y="4068021"/>
            <a:ext cx="817245" cy="171450"/>
          </a:xfrm>
          <a:prstGeom prst="callout1">
            <a:avLst>
              <a:gd name="adj1" fmla="val 47917"/>
              <a:gd name="adj2" fmla="val -1389"/>
              <a:gd name="adj3" fmla="val -1326"/>
              <a:gd name="adj4" fmla="val -62517"/>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55.9°F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16" name="Line Callout 1 (No Border) 15"/>
          <p:cNvSpPr/>
          <p:nvPr/>
        </p:nvSpPr>
        <p:spPr>
          <a:xfrm>
            <a:off x="3629652" y="2604673"/>
            <a:ext cx="817245" cy="171450"/>
          </a:xfrm>
          <a:prstGeom prst="callout1">
            <a:avLst>
              <a:gd name="adj1" fmla="val 47917"/>
              <a:gd name="adj2" fmla="val -1389"/>
              <a:gd name="adj3" fmla="val 136542"/>
              <a:gd name="adj4" fmla="val -32437"/>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67.0°F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17" name="Line Callout 1 (No Border) 16"/>
          <p:cNvSpPr/>
          <p:nvPr/>
        </p:nvSpPr>
        <p:spPr>
          <a:xfrm>
            <a:off x="3632017" y="4455176"/>
            <a:ext cx="817245" cy="171450"/>
          </a:xfrm>
          <a:prstGeom prst="callout1">
            <a:avLst>
              <a:gd name="adj1" fmla="val 47917"/>
              <a:gd name="adj2" fmla="val -1389"/>
              <a:gd name="adj3" fmla="val 136542"/>
              <a:gd name="adj4" fmla="val -32437"/>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57.9°F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18" name="Line Callout 1 (No Border) 17"/>
          <p:cNvSpPr/>
          <p:nvPr/>
        </p:nvSpPr>
        <p:spPr>
          <a:xfrm>
            <a:off x="7437127" y="2661454"/>
            <a:ext cx="817245" cy="171450"/>
          </a:xfrm>
          <a:prstGeom prst="callout1">
            <a:avLst>
              <a:gd name="adj1" fmla="val 47917"/>
              <a:gd name="adj2" fmla="val -1389"/>
              <a:gd name="adj3" fmla="val 111225"/>
              <a:gd name="adj4" fmla="val -23939"/>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68.4°F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19" name="Line Callout 1 (No Border) 18"/>
          <p:cNvSpPr/>
          <p:nvPr/>
        </p:nvSpPr>
        <p:spPr>
          <a:xfrm>
            <a:off x="7439492" y="4511956"/>
            <a:ext cx="817245" cy="171450"/>
          </a:xfrm>
          <a:prstGeom prst="callout1">
            <a:avLst>
              <a:gd name="adj1" fmla="val 47917"/>
              <a:gd name="adj2" fmla="val -1389"/>
              <a:gd name="adj3" fmla="val 116289"/>
              <a:gd name="adj4" fmla="val -23408"/>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64.9°F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20" name="Line Callout 1 (No Border) 19"/>
          <p:cNvSpPr/>
          <p:nvPr/>
        </p:nvSpPr>
        <p:spPr>
          <a:xfrm>
            <a:off x="10973495" y="2604673"/>
            <a:ext cx="817245" cy="171450"/>
          </a:xfrm>
          <a:prstGeom prst="callout1">
            <a:avLst>
              <a:gd name="adj1" fmla="val 47917"/>
              <a:gd name="adj2" fmla="val -1389"/>
              <a:gd name="adj3" fmla="val 134010"/>
              <a:gd name="adj4" fmla="val -22877"/>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67.4°F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21" name="Line Callout 1 (No Border) 20"/>
          <p:cNvSpPr/>
          <p:nvPr/>
        </p:nvSpPr>
        <p:spPr>
          <a:xfrm>
            <a:off x="10975860" y="4455176"/>
            <a:ext cx="817245" cy="171450"/>
          </a:xfrm>
          <a:prstGeom prst="callout1">
            <a:avLst>
              <a:gd name="adj1" fmla="val 47917"/>
              <a:gd name="adj2" fmla="val -1389"/>
              <a:gd name="adj3" fmla="val 141605"/>
              <a:gd name="adj4" fmla="val -24470"/>
            </a:avLst>
          </a:prstGeom>
          <a:solidFill>
            <a:schemeClr val="bg1"/>
          </a:solid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 tIns="6858" rIns="6858" bIns="6858" numCol="1" spcCol="0" rtlCol="0" fromWordArt="0" anchor="t" anchorCtr="0" forceAA="0" compatLnSpc="1">
            <a:prstTxWarp prst="textNoShape">
              <a:avLst/>
            </a:prstTxWarp>
            <a:noAutofit/>
          </a:bodyPr>
          <a:lstStyle/>
          <a:p>
            <a:pPr algn="just"/>
            <a:r>
              <a:rPr lang="en-US" sz="16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66.4°F</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algn="just"/>
            <a:r>
              <a:rPr lang="en-US" sz="1600" dirty="0">
                <a:latin typeface="Times New Roman" panose="02020603050405020304" pitchFamily="18" charset="0"/>
                <a:ea typeface="Times New Roman" panose="02020603050405020304" pitchFamily="18" charset="0"/>
                <a:cs typeface="Arial" panose="020B0604020202020204" pitchFamily="34" charset="0"/>
              </a:rPr>
              <a:t>]</a:t>
            </a:r>
          </a:p>
        </p:txBody>
      </p:sp>
      <p:sp>
        <p:nvSpPr>
          <p:cNvPr id="22" name="TextBox 21"/>
          <p:cNvSpPr txBox="1"/>
          <p:nvPr/>
        </p:nvSpPr>
        <p:spPr>
          <a:xfrm>
            <a:off x="1754332" y="5342907"/>
            <a:ext cx="2800350" cy="369332"/>
          </a:xfrm>
          <a:prstGeom prst="rect">
            <a:avLst/>
          </a:prstGeom>
          <a:noFill/>
        </p:spPr>
        <p:txBody>
          <a:bodyPr wrap="square" rtlCol="0">
            <a:spAutoFit/>
          </a:bodyPr>
          <a:lstStyle/>
          <a:p>
            <a:pPr algn="ctr"/>
            <a:r>
              <a:rPr lang="en-US" dirty="0"/>
              <a:t>Insulation in stud space</a:t>
            </a:r>
          </a:p>
        </p:txBody>
      </p:sp>
      <p:sp>
        <p:nvSpPr>
          <p:cNvPr id="23" name="TextBox 22"/>
          <p:cNvSpPr txBox="1"/>
          <p:nvPr/>
        </p:nvSpPr>
        <p:spPr>
          <a:xfrm>
            <a:off x="5439537" y="5359654"/>
            <a:ext cx="2800350" cy="369332"/>
          </a:xfrm>
          <a:prstGeom prst="rect">
            <a:avLst/>
          </a:prstGeom>
          <a:noFill/>
        </p:spPr>
        <p:txBody>
          <a:bodyPr wrap="square" rtlCol="0">
            <a:spAutoFit/>
          </a:bodyPr>
          <a:lstStyle/>
          <a:p>
            <a:pPr algn="ctr"/>
            <a:r>
              <a:rPr lang="en-US" dirty="0"/>
              <a:t>Hybrid </a:t>
            </a:r>
          </a:p>
        </p:txBody>
      </p:sp>
      <p:sp>
        <p:nvSpPr>
          <p:cNvPr id="24" name="TextBox 23"/>
          <p:cNvSpPr txBox="1"/>
          <p:nvPr/>
        </p:nvSpPr>
        <p:spPr>
          <a:xfrm>
            <a:off x="8981584" y="5337561"/>
            <a:ext cx="2800350" cy="369332"/>
          </a:xfrm>
          <a:prstGeom prst="rect">
            <a:avLst/>
          </a:prstGeom>
          <a:noFill/>
        </p:spPr>
        <p:txBody>
          <a:bodyPr wrap="square" rtlCol="0">
            <a:spAutoFit/>
          </a:bodyPr>
          <a:lstStyle/>
          <a:p>
            <a:pPr algn="ctr"/>
            <a:r>
              <a:rPr lang="en-US" dirty="0"/>
              <a:t>Continuous insulation</a:t>
            </a:r>
          </a:p>
        </p:txBody>
      </p:sp>
      <p:sp>
        <p:nvSpPr>
          <p:cNvPr id="25" name="TextBox 24"/>
          <p:cNvSpPr txBox="1"/>
          <p:nvPr/>
        </p:nvSpPr>
        <p:spPr>
          <a:xfrm>
            <a:off x="5463699" y="3188533"/>
            <a:ext cx="82626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Exterior</a:t>
            </a:r>
          </a:p>
          <a:p>
            <a:pPr algn="ctr"/>
            <a:r>
              <a:rPr lang="en-US" sz="1400" b="1" dirty="0">
                <a:latin typeface="Times New Roman" panose="02020603050405020304" pitchFamily="18" charset="0"/>
                <a:cs typeface="Times New Roman" panose="02020603050405020304" pitchFamily="18" charset="0"/>
              </a:rPr>
              <a:t>0.0°F</a:t>
            </a:r>
          </a:p>
        </p:txBody>
      </p:sp>
      <p:sp>
        <p:nvSpPr>
          <p:cNvPr id="26" name="TextBox 25"/>
          <p:cNvSpPr txBox="1"/>
          <p:nvPr/>
        </p:nvSpPr>
        <p:spPr>
          <a:xfrm>
            <a:off x="7324959" y="3188533"/>
            <a:ext cx="82626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Interior</a:t>
            </a:r>
          </a:p>
          <a:p>
            <a:pPr algn="ctr"/>
            <a:r>
              <a:rPr lang="en-US" sz="1400" b="1" dirty="0">
                <a:latin typeface="Times New Roman" panose="02020603050405020304" pitchFamily="18" charset="0"/>
                <a:cs typeface="Times New Roman" panose="02020603050405020304" pitchFamily="18" charset="0"/>
              </a:rPr>
              <a:t>70.0°F</a:t>
            </a:r>
          </a:p>
        </p:txBody>
      </p:sp>
      <p:sp>
        <p:nvSpPr>
          <p:cNvPr id="27" name="TextBox 26"/>
          <p:cNvSpPr txBox="1"/>
          <p:nvPr/>
        </p:nvSpPr>
        <p:spPr>
          <a:xfrm>
            <a:off x="8996726" y="3174072"/>
            <a:ext cx="82626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Exterior</a:t>
            </a:r>
          </a:p>
          <a:p>
            <a:pPr algn="ctr"/>
            <a:r>
              <a:rPr lang="en-US" sz="1400" b="1" dirty="0">
                <a:latin typeface="Times New Roman" panose="02020603050405020304" pitchFamily="18" charset="0"/>
                <a:cs typeface="Times New Roman" panose="02020603050405020304" pitchFamily="18" charset="0"/>
              </a:rPr>
              <a:t>0.0°F</a:t>
            </a:r>
          </a:p>
        </p:txBody>
      </p:sp>
      <p:sp>
        <p:nvSpPr>
          <p:cNvPr id="28" name="TextBox 27"/>
          <p:cNvSpPr txBox="1"/>
          <p:nvPr/>
        </p:nvSpPr>
        <p:spPr>
          <a:xfrm>
            <a:off x="10857986" y="3174072"/>
            <a:ext cx="82626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Interior</a:t>
            </a:r>
          </a:p>
          <a:p>
            <a:pPr algn="ctr"/>
            <a:r>
              <a:rPr lang="en-US" sz="1400" b="1" dirty="0">
                <a:latin typeface="Times New Roman" panose="02020603050405020304" pitchFamily="18" charset="0"/>
                <a:cs typeface="Times New Roman" panose="02020603050405020304" pitchFamily="18" charset="0"/>
              </a:rPr>
              <a:t>70.0°F</a:t>
            </a:r>
          </a:p>
        </p:txBody>
      </p:sp>
      <p:pic>
        <p:nvPicPr>
          <p:cNvPr id="29" name="Picture 5" descr="Cropped 3.jpg"/>
          <p:cNvPicPr>
            <a:picLocks noChangeAspect="1"/>
          </p:cNvPicPr>
          <p:nvPr/>
        </p:nvPicPr>
        <p:blipFill>
          <a:blip r:embed="rId6">
            <a:extLst>
              <a:ext uri="{28A0092B-C50C-407E-A947-70E740481C1C}">
                <a14:useLocalDpi xmlns:a14="http://schemas.microsoft.com/office/drawing/2010/main"/>
              </a:ext>
            </a:extLst>
          </a:blip>
          <a:srcRect t="7092" b="7797"/>
          <a:stretch>
            <a:fillRect/>
          </a:stretch>
        </p:blipFill>
        <p:spPr bwMode="auto">
          <a:xfrm>
            <a:off x="1306716" y="1667467"/>
            <a:ext cx="970069" cy="99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Cropped 1.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091760" y="1626523"/>
            <a:ext cx="998166" cy="98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Cropped 2.jpg"/>
          <p:cNvPicPr>
            <a:picLocks noChangeAspect="1"/>
          </p:cNvPicPr>
          <p:nvPr/>
        </p:nvPicPr>
        <p:blipFill>
          <a:blip r:embed="rId8">
            <a:extLst>
              <a:ext uri="{28A0092B-C50C-407E-A947-70E740481C1C}">
                <a14:useLocalDpi xmlns:a14="http://schemas.microsoft.com/office/drawing/2010/main"/>
              </a:ext>
            </a:extLst>
          </a:blip>
          <a:srcRect t="5196" b="1291"/>
          <a:stretch>
            <a:fillRect/>
          </a:stretch>
        </p:blipFill>
        <p:spPr bwMode="auto">
          <a:xfrm>
            <a:off x="8683178" y="1613908"/>
            <a:ext cx="976885" cy="92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1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8" grpId="0" animBg="1"/>
      <p:bldP spid="19" grpId="0" animBg="1"/>
      <p:bldP spid="20" grpId="0" animBg="1"/>
      <p:bldP spid="21" grpId="0" animBg="1"/>
      <p:bldP spid="23" grpId="0"/>
      <p:bldP spid="24" grpId="0"/>
      <p:bldP spid="25" grpId="0"/>
      <p:bldP spid="26" grpId="0"/>
      <p:bldP spid="27" grpId="0"/>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Condensation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3"/>
          <p:cNvSpPr txBox="1">
            <a:spLocks/>
          </p:cNvSpPr>
          <p:nvPr/>
        </p:nvSpPr>
        <p:spPr bwMode="auto">
          <a:xfrm>
            <a:off x="617195" y="1628538"/>
            <a:ext cx="7592527" cy="3622675"/>
          </a:xfrm>
          <a:prstGeom prst="rect">
            <a:avLst/>
          </a:prstGeom>
          <a:noFill/>
          <a:ln w="9525">
            <a:noFill/>
            <a:miter lim="800000"/>
            <a:headEnd/>
            <a:tailEnd/>
          </a:ln>
        </p:spPr>
        <p:txBody>
          <a:bodyPr tIns="0"/>
          <a:lstStyle>
            <a:lvl1pPr marL="342900" indent="-342900" algn="l" defTabSz="457200" rtl="0" eaLnBrk="1" fontAlgn="base" hangingPunct="1">
              <a:lnSpc>
                <a:spcPts val="2500"/>
              </a:lnSpc>
              <a:spcBef>
                <a:spcPts val="900"/>
              </a:spcBef>
              <a:spcAft>
                <a:spcPct val="0"/>
              </a:spcAft>
              <a:buClr>
                <a:srgbClr val="E37F1C"/>
              </a:buClr>
              <a:buFont typeface="Wingdings" pitchFamily="1" charset="2"/>
              <a:buChar char="§"/>
              <a:defRPr sz="2600" kern="1200">
                <a:solidFill>
                  <a:schemeClr val="tx1"/>
                </a:solidFill>
                <a:latin typeface="Corbel"/>
                <a:ea typeface="ＭＳ Ｐゴシック" charset="-128"/>
                <a:cs typeface="Corbel"/>
              </a:defRPr>
            </a:lvl1pPr>
            <a:lvl2pPr marL="742950" indent="-285750" algn="l" defTabSz="457200" rtl="0" eaLnBrk="1" fontAlgn="base" hangingPunct="1">
              <a:lnSpc>
                <a:spcPts val="2500"/>
              </a:lnSpc>
              <a:spcBef>
                <a:spcPts val="900"/>
              </a:spcBef>
              <a:spcAft>
                <a:spcPct val="0"/>
              </a:spcAft>
              <a:buClr>
                <a:srgbClr val="002F5F"/>
              </a:buClr>
              <a:buSzPct val="75000"/>
              <a:buFont typeface="Wingdings" pitchFamily="1" charset="2"/>
              <a:buChar char="§"/>
              <a:defRPr sz="2600" kern="1200">
                <a:solidFill>
                  <a:srgbClr val="595959"/>
                </a:solidFill>
                <a:latin typeface="Corbel"/>
                <a:ea typeface="ＭＳ Ｐゴシック" charset="-128"/>
                <a:cs typeface="Corbel"/>
              </a:defRPr>
            </a:lvl2pPr>
            <a:lvl3pPr marL="11430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3pPr>
            <a:lvl4pPr marL="16002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4pPr>
            <a:lvl5pPr marL="20574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1" charset="2"/>
              <a:buNone/>
              <a:defRPr/>
            </a:pPr>
            <a:r>
              <a:rPr lang="en-US" sz="2800" b="1" dirty="0"/>
              <a:t>Condensation</a:t>
            </a:r>
            <a:endParaRPr lang="en-US" sz="2800" b="1" i="1" dirty="0"/>
          </a:p>
          <a:p>
            <a:pPr marL="0" indent="0">
              <a:buFont typeface="Wingdings" pitchFamily="1" charset="2"/>
              <a:buNone/>
              <a:defRPr/>
            </a:pPr>
            <a:r>
              <a:rPr lang="en-US" sz="2400" i="1" dirty="0">
                <a:solidFill>
                  <a:schemeClr val="bg1">
                    <a:lumMod val="50000"/>
                  </a:schemeClr>
                </a:solidFill>
              </a:rPr>
              <a:t>Change in phase from vapor to a liquid.  Surface condensation occurs when water vapor contacts a non-porous surface that has a temperature lower than the dew point of the surrounding air.</a:t>
            </a:r>
          </a:p>
          <a:p>
            <a:pPr marL="0" indent="0">
              <a:spcBef>
                <a:spcPts val="600"/>
              </a:spcBef>
              <a:buNone/>
              <a:defRPr/>
            </a:pPr>
            <a:r>
              <a:rPr lang="en-US" sz="2800" dirty="0"/>
              <a:t>						</a:t>
            </a:r>
            <a:r>
              <a:rPr lang="en-US" sz="2000" i="1" dirty="0">
                <a:solidFill>
                  <a:schemeClr val="bg1">
                    <a:lumMod val="65000"/>
                  </a:schemeClr>
                </a:solidFill>
              </a:rPr>
              <a:t>- ASHRAE Fundamentals</a:t>
            </a:r>
            <a:endParaRPr lang="en-US" sz="800" dirty="0"/>
          </a:p>
          <a:p>
            <a:pPr marL="0" indent="0">
              <a:spcBef>
                <a:spcPts val="600"/>
              </a:spcBef>
              <a:buFont typeface="Wingdings" pitchFamily="1" charset="2"/>
              <a:buNone/>
              <a:defRPr/>
            </a:pPr>
            <a:r>
              <a:rPr lang="en-US" sz="2800" b="1" dirty="0"/>
              <a:t>Dew Point</a:t>
            </a:r>
          </a:p>
          <a:p>
            <a:pPr marL="0" indent="0">
              <a:buFont typeface="Wingdings" pitchFamily="1" charset="2"/>
              <a:buNone/>
              <a:defRPr/>
            </a:pPr>
            <a:r>
              <a:rPr lang="en-US" sz="2400" i="1" dirty="0">
                <a:solidFill>
                  <a:schemeClr val="bg1">
                    <a:lumMod val="50000"/>
                  </a:schemeClr>
                </a:solidFill>
              </a:rPr>
              <a:t>A measure of atmospheric moisture.  The temperature to which the air must be cooled in order to reach saturation (assuming air pressure and moisture are constant).</a:t>
            </a:r>
            <a:r>
              <a:rPr lang="en-US" sz="2800" i="1" dirty="0">
                <a:solidFill>
                  <a:schemeClr val="bg1">
                    <a:lumMod val="50000"/>
                  </a:schemeClr>
                </a:solidFill>
              </a:rPr>
              <a:t>	</a:t>
            </a:r>
          </a:p>
          <a:p>
            <a:pPr marL="0" indent="0">
              <a:buFont typeface="Wingdings" pitchFamily="1" charset="2"/>
              <a:buNone/>
              <a:defRPr/>
            </a:pPr>
            <a:r>
              <a:rPr lang="en-US" sz="2800" i="1" dirty="0">
                <a:solidFill>
                  <a:schemeClr val="bg1">
                    <a:lumMod val="50000"/>
                  </a:schemeClr>
                </a:solidFill>
              </a:rPr>
              <a:t>										</a:t>
            </a:r>
            <a:r>
              <a:rPr lang="en-US" sz="2400" i="1" dirty="0">
                <a:solidFill>
                  <a:schemeClr val="bg1">
                    <a:lumMod val="50000"/>
                  </a:schemeClr>
                </a:solidFill>
              </a:rPr>
              <a:t>- </a:t>
            </a:r>
            <a:r>
              <a:rPr lang="en-US" sz="2000" i="1" dirty="0">
                <a:solidFill>
                  <a:schemeClr val="bg1">
                    <a:lumMod val="50000"/>
                  </a:schemeClr>
                </a:solidFill>
              </a:rPr>
              <a:t>NOAA</a:t>
            </a:r>
          </a:p>
          <a:p>
            <a:pPr marL="0" indent="0">
              <a:buFont typeface="Wingdings" pitchFamily="1" charset="2"/>
              <a:buNone/>
              <a:defRPr/>
            </a:pPr>
            <a:endParaRPr lang="en-US" sz="2400" dirty="0">
              <a:solidFill>
                <a:schemeClr val="bg1"/>
              </a:solidFill>
            </a:endParaRPr>
          </a:p>
          <a:p>
            <a:pPr marL="0" indent="0">
              <a:buFont typeface="Wingdings" pitchFamily="1" charset="2"/>
              <a:buNone/>
              <a:defRPr/>
            </a:pPr>
            <a:endParaRPr lang="en-US" sz="2400" dirty="0">
              <a:solidFill>
                <a:schemeClr val="bg1"/>
              </a:solidFill>
            </a:endParaRPr>
          </a:p>
          <a:p>
            <a:pPr>
              <a:buFont typeface="Wingdings" pitchFamily="2" charset="2"/>
              <a:buChar char="§"/>
              <a:defRPr/>
            </a:pP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63973" y="1143000"/>
            <a:ext cx="3041506" cy="4552122"/>
          </a:xfrm>
          <a:prstGeom prst="rect">
            <a:avLst/>
          </a:prstGeom>
        </p:spPr>
      </p:pic>
    </p:spTree>
    <p:extLst>
      <p:ext uri="{BB962C8B-B14F-4D97-AF65-F5344CB8AC3E}">
        <p14:creationId xmlns:p14="http://schemas.microsoft.com/office/powerpoint/2010/main" val="20278711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solidFill>
                  <a:sysClr val="windowText" lastClr="000000">
                    <a:lumMod val="50000"/>
                    <a:lumOff val="50000"/>
                  </a:sysClr>
                </a:solidFill>
                <a:latin typeface="Arial"/>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Condensation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7579" t="19769" r="36663" b="27350"/>
          <a:stretch/>
        </p:blipFill>
        <p:spPr>
          <a:xfrm rot="5400000">
            <a:off x="4322992" y="1443624"/>
            <a:ext cx="4395624" cy="4088110"/>
          </a:xfrm>
          <a:prstGeom prst="rect">
            <a:avLst/>
          </a:prstGeom>
        </p:spPr>
      </p:pic>
      <p:pic>
        <p:nvPicPr>
          <p:cNvPr id="11" name="Picture 10" descr="P:\2013\2101-2200\2013.2191 - KKalata - KCBD U of C\Limited Exterior Enclosure Investigation\Investigation Photos\Photos from UofC\2nd floor Viv Moisture pictures west wall 013.jpg"/>
          <p:cNvPicPr/>
          <p:nvPr/>
        </p:nvPicPr>
        <p:blipFill rotWithShape="1">
          <a:blip r:embed="rId4" cstate="print">
            <a:extLst>
              <a:ext uri="{28A0092B-C50C-407E-A947-70E740481C1C}">
                <a14:useLocalDpi xmlns:a14="http://schemas.microsoft.com/office/drawing/2010/main" val="0"/>
              </a:ext>
            </a:extLst>
          </a:blip>
          <a:srcRect l="10185" t="10461" r="37070" b="9752"/>
          <a:stretch/>
        </p:blipFill>
        <p:spPr bwMode="auto">
          <a:xfrm>
            <a:off x="584200" y="1289867"/>
            <a:ext cx="3704602" cy="4395624"/>
          </a:xfrm>
          <a:prstGeom prst="rect">
            <a:avLst/>
          </a:prstGeom>
          <a:noFill/>
          <a:ln>
            <a:noFill/>
          </a:ln>
        </p:spPr>
      </p:pic>
      <p:sp>
        <p:nvSpPr>
          <p:cNvPr id="15" name="Content Placeholder 3"/>
          <p:cNvSpPr txBox="1">
            <a:spLocks/>
          </p:cNvSpPr>
          <p:nvPr/>
        </p:nvSpPr>
        <p:spPr bwMode="auto">
          <a:xfrm>
            <a:off x="526738" y="5692735"/>
            <a:ext cx="3819526" cy="407266"/>
          </a:xfrm>
          <a:prstGeom prst="rect">
            <a:avLst/>
          </a:prstGeom>
          <a:noFill/>
          <a:ln w="9525">
            <a:noFill/>
            <a:miter lim="800000"/>
            <a:headEnd/>
            <a:tailEnd/>
          </a:ln>
        </p:spPr>
        <p:txBody>
          <a:bodyPr tIns="0"/>
          <a:lstStyle>
            <a:lvl1pPr marL="342900" indent="-342900" algn="l" defTabSz="457200" rtl="0" eaLnBrk="1" fontAlgn="base" hangingPunct="1">
              <a:lnSpc>
                <a:spcPts val="2500"/>
              </a:lnSpc>
              <a:spcBef>
                <a:spcPts val="900"/>
              </a:spcBef>
              <a:spcAft>
                <a:spcPct val="0"/>
              </a:spcAft>
              <a:buClr>
                <a:srgbClr val="E37F1C"/>
              </a:buClr>
              <a:buFont typeface="Wingdings" pitchFamily="1" charset="2"/>
              <a:buChar char="§"/>
              <a:defRPr sz="2600" kern="1200">
                <a:solidFill>
                  <a:schemeClr val="tx1"/>
                </a:solidFill>
                <a:latin typeface="Corbel"/>
                <a:ea typeface="ＭＳ Ｐゴシック" charset="-128"/>
                <a:cs typeface="Corbel"/>
              </a:defRPr>
            </a:lvl1pPr>
            <a:lvl2pPr marL="742950" indent="-285750" algn="l" defTabSz="457200" rtl="0" eaLnBrk="1" fontAlgn="base" hangingPunct="1">
              <a:lnSpc>
                <a:spcPts val="2500"/>
              </a:lnSpc>
              <a:spcBef>
                <a:spcPts val="900"/>
              </a:spcBef>
              <a:spcAft>
                <a:spcPct val="0"/>
              </a:spcAft>
              <a:buClr>
                <a:srgbClr val="002F5F"/>
              </a:buClr>
              <a:buSzPct val="75000"/>
              <a:buFont typeface="Wingdings" pitchFamily="1" charset="2"/>
              <a:buChar char="§"/>
              <a:defRPr sz="2600" kern="1200">
                <a:solidFill>
                  <a:srgbClr val="595959"/>
                </a:solidFill>
                <a:latin typeface="Corbel"/>
                <a:ea typeface="ＭＳ Ｐゴシック" charset="-128"/>
                <a:cs typeface="Corbel"/>
              </a:defRPr>
            </a:lvl2pPr>
            <a:lvl3pPr marL="11430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3pPr>
            <a:lvl4pPr marL="16002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4pPr>
            <a:lvl5pPr marL="20574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itchFamily="1" charset="2"/>
              <a:buNone/>
              <a:defRPr/>
            </a:pPr>
            <a:r>
              <a:rPr lang="en-US" sz="1600" dirty="0"/>
              <a:t>Concrete Column with Steel Embed</a:t>
            </a:r>
            <a:endParaRPr lang="en-US" sz="2000" dirty="0">
              <a:solidFill>
                <a:schemeClr val="bg1"/>
              </a:solidFill>
            </a:endParaRPr>
          </a:p>
          <a:p>
            <a:pPr marL="0" indent="0">
              <a:buFont typeface="Wingdings" pitchFamily="1" charset="2"/>
              <a:buNone/>
              <a:defRPr/>
            </a:pPr>
            <a:endParaRPr lang="en-US" sz="2400" dirty="0">
              <a:solidFill>
                <a:schemeClr val="bg1"/>
              </a:solidFill>
            </a:endParaRPr>
          </a:p>
          <a:p>
            <a:pPr>
              <a:buFont typeface="Wingdings" pitchFamily="2" charset="2"/>
              <a:buChar char="§"/>
              <a:defRPr/>
            </a:pPr>
            <a:endParaRPr lang="en-US" sz="2400" dirty="0"/>
          </a:p>
        </p:txBody>
      </p:sp>
      <p:sp>
        <p:nvSpPr>
          <p:cNvPr id="16" name="Content Placeholder 3"/>
          <p:cNvSpPr txBox="1">
            <a:spLocks/>
          </p:cNvSpPr>
          <p:nvPr/>
        </p:nvSpPr>
        <p:spPr bwMode="auto">
          <a:xfrm>
            <a:off x="4863715" y="5692735"/>
            <a:ext cx="3314177" cy="407266"/>
          </a:xfrm>
          <a:prstGeom prst="rect">
            <a:avLst/>
          </a:prstGeom>
          <a:noFill/>
          <a:ln w="9525">
            <a:noFill/>
            <a:miter lim="800000"/>
            <a:headEnd/>
            <a:tailEnd/>
          </a:ln>
        </p:spPr>
        <p:txBody>
          <a:bodyPr tIns="0"/>
          <a:lstStyle>
            <a:lvl1pPr marL="342900" indent="-342900" algn="l" defTabSz="457200" rtl="0" eaLnBrk="1" fontAlgn="base" hangingPunct="1">
              <a:lnSpc>
                <a:spcPts val="2500"/>
              </a:lnSpc>
              <a:spcBef>
                <a:spcPts val="900"/>
              </a:spcBef>
              <a:spcAft>
                <a:spcPct val="0"/>
              </a:spcAft>
              <a:buClr>
                <a:srgbClr val="E37F1C"/>
              </a:buClr>
              <a:buFont typeface="Wingdings" pitchFamily="1" charset="2"/>
              <a:buChar char="§"/>
              <a:defRPr sz="2600" kern="1200">
                <a:solidFill>
                  <a:schemeClr val="tx1"/>
                </a:solidFill>
                <a:latin typeface="Corbel"/>
                <a:ea typeface="ＭＳ Ｐゴシック" charset="-128"/>
                <a:cs typeface="Corbel"/>
              </a:defRPr>
            </a:lvl1pPr>
            <a:lvl2pPr marL="742950" indent="-285750" algn="l" defTabSz="457200" rtl="0" eaLnBrk="1" fontAlgn="base" hangingPunct="1">
              <a:lnSpc>
                <a:spcPts val="2500"/>
              </a:lnSpc>
              <a:spcBef>
                <a:spcPts val="900"/>
              </a:spcBef>
              <a:spcAft>
                <a:spcPct val="0"/>
              </a:spcAft>
              <a:buClr>
                <a:srgbClr val="002F5F"/>
              </a:buClr>
              <a:buSzPct val="75000"/>
              <a:buFont typeface="Wingdings" pitchFamily="1" charset="2"/>
              <a:buChar char="§"/>
              <a:defRPr sz="2600" kern="1200">
                <a:solidFill>
                  <a:srgbClr val="595959"/>
                </a:solidFill>
                <a:latin typeface="Corbel"/>
                <a:ea typeface="ＭＳ Ｐゴシック" charset="-128"/>
                <a:cs typeface="Corbel"/>
              </a:defRPr>
            </a:lvl2pPr>
            <a:lvl3pPr marL="11430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3pPr>
            <a:lvl4pPr marL="16002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4pPr>
            <a:lvl5pPr marL="20574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itchFamily="1" charset="2"/>
              <a:buNone/>
              <a:defRPr/>
            </a:pPr>
            <a:r>
              <a:rPr lang="en-US" sz="1600" dirty="0"/>
              <a:t>Sweating on Back Side of Steel Studs</a:t>
            </a:r>
          </a:p>
          <a:p>
            <a:pPr marL="0" indent="0">
              <a:buFont typeface="Wingdings" pitchFamily="1" charset="2"/>
              <a:buNone/>
              <a:defRPr/>
            </a:pPr>
            <a:endParaRPr lang="en-US" sz="2400" dirty="0">
              <a:solidFill>
                <a:schemeClr val="bg1"/>
              </a:solidFill>
            </a:endParaRPr>
          </a:p>
          <a:p>
            <a:pPr marL="0" indent="0">
              <a:buFont typeface="Wingdings" pitchFamily="1" charset="2"/>
              <a:buNone/>
              <a:defRPr/>
            </a:pPr>
            <a:endParaRPr lang="en-US" sz="2400" dirty="0">
              <a:solidFill>
                <a:schemeClr val="bg1"/>
              </a:solidFill>
            </a:endParaRPr>
          </a:p>
          <a:p>
            <a:pPr>
              <a:buFont typeface="Wingdings" pitchFamily="2" charset="2"/>
              <a:buChar char="§"/>
              <a:defRPr/>
            </a:pPr>
            <a:endParaRPr lang="en-US" sz="2400" dirty="0"/>
          </a:p>
        </p:txBody>
      </p:sp>
    </p:spTree>
    <p:extLst>
      <p:ext uri="{BB962C8B-B14F-4D97-AF65-F5344CB8AC3E}">
        <p14:creationId xmlns:p14="http://schemas.microsoft.com/office/powerpoint/2010/main" val="27355274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Condensation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3"/>
          <p:cNvSpPr txBox="1">
            <a:spLocks/>
          </p:cNvSpPr>
          <p:nvPr/>
        </p:nvSpPr>
        <p:spPr bwMode="auto">
          <a:xfrm>
            <a:off x="609600" y="1413357"/>
            <a:ext cx="4798464" cy="3048000"/>
          </a:xfrm>
          <a:prstGeom prst="rect">
            <a:avLst/>
          </a:prstGeom>
          <a:noFill/>
          <a:ln w="9525">
            <a:noFill/>
            <a:miter lim="800000"/>
            <a:headEnd/>
            <a:tailEnd/>
          </a:ln>
        </p:spPr>
        <p:txBody>
          <a:bodyPr tIns="0"/>
          <a:lstStyle>
            <a:lvl1pPr marL="342900" indent="-342900" algn="l" defTabSz="457200" rtl="0" eaLnBrk="1" fontAlgn="base" hangingPunct="1">
              <a:lnSpc>
                <a:spcPts val="2500"/>
              </a:lnSpc>
              <a:spcBef>
                <a:spcPts val="900"/>
              </a:spcBef>
              <a:spcAft>
                <a:spcPct val="0"/>
              </a:spcAft>
              <a:buClr>
                <a:srgbClr val="E37F1C"/>
              </a:buClr>
              <a:buFont typeface="Wingdings" pitchFamily="1" charset="2"/>
              <a:buChar char="§"/>
              <a:defRPr sz="2600" kern="1200">
                <a:solidFill>
                  <a:schemeClr val="tx1"/>
                </a:solidFill>
                <a:latin typeface="Corbel"/>
                <a:ea typeface="ＭＳ Ｐゴシック" charset="-128"/>
                <a:cs typeface="Corbel"/>
              </a:defRPr>
            </a:lvl1pPr>
            <a:lvl2pPr marL="742950" indent="-285750" algn="l" defTabSz="457200" rtl="0" eaLnBrk="1" fontAlgn="base" hangingPunct="1">
              <a:lnSpc>
                <a:spcPts val="2500"/>
              </a:lnSpc>
              <a:spcBef>
                <a:spcPts val="900"/>
              </a:spcBef>
              <a:spcAft>
                <a:spcPct val="0"/>
              </a:spcAft>
              <a:buClr>
                <a:srgbClr val="002F5F"/>
              </a:buClr>
              <a:buSzPct val="75000"/>
              <a:buFont typeface="Wingdings" pitchFamily="1" charset="2"/>
              <a:buChar char="§"/>
              <a:defRPr sz="2600" kern="1200">
                <a:solidFill>
                  <a:srgbClr val="595959"/>
                </a:solidFill>
                <a:latin typeface="Corbel"/>
                <a:ea typeface="ＭＳ Ｐゴシック" charset="-128"/>
                <a:cs typeface="Corbel"/>
              </a:defRPr>
            </a:lvl2pPr>
            <a:lvl3pPr marL="11430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3pPr>
            <a:lvl4pPr marL="16002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4pPr>
            <a:lvl5pPr marL="20574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400" b="1" dirty="0"/>
              <a:t>Factors Affecting Condensation</a:t>
            </a:r>
          </a:p>
          <a:p>
            <a:pPr>
              <a:buFont typeface="Wingdings" panose="05000000000000000000" pitchFamily="2" charset="2"/>
              <a:buChar char="§"/>
              <a:defRPr/>
            </a:pPr>
            <a:r>
              <a:rPr lang="en-US" sz="2400" dirty="0"/>
              <a:t>Temperature &amp; Relative Humidity</a:t>
            </a:r>
          </a:p>
          <a:p>
            <a:pPr>
              <a:buFont typeface="Wingdings" panose="05000000000000000000" pitchFamily="2" charset="2"/>
              <a:buChar char="§"/>
              <a:defRPr/>
            </a:pPr>
            <a:r>
              <a:rPr lang="en-US" sz="2400" dirty="0"/>
              <a:t>Insulation Type &amp; Placement</a:t>
            </a:r>
          </a:p>
          <a:p>
            <a:pPr>
              <a:buFont typeface="Wingdings" panose="05000000000000000000" pitchFamily="2" charset="2"/>
              <a:buChar char="§"/>
              <a:defRPr/>
            </a:pPr>
            <a:r>
              <a:rPr lang="en-US" sz="2400" dirty="0"/>
              <a:t>Thermal Bridging</a:t>
            </a:r>
          </a:p>
          <a:p>
            <a:pPr>
              <a:buFont typeface="Wingdings" panose="05000000000000000000" pitchFamily="2" charset="2"/>
              <a:buChar char="§"/>
              <a:defRPr/>
            </a:pPr>
            <a:r>
              <a:rPr lang="en-US" sz="2400" dirty="0"/>
              <a:t>Air Barrier Continuity</a:t>
            </a:r>
          </a:p>
          <a:p>
            <a:pPr>
              <a:buFont typeface="Wingdings" panose="05000000000000000000" pitchFamily="2" charset="2"/>
              <a:buChar char="§"/>
              <a:defRPr/>
            </a:pPr>
            <a:r>
              <a:rPr lang="en-US" sz="2400" dirty="0"/>
              <a:t>Building Pressurization</a:t>
            </a:r>
          </a:p>
          <a:p>
            <a:pPr>
              <a:buFont typeface="Wingdings" panose="05000000000000000000" pitchFamily="2" charset="2"/>
              <a:buChar char="§"/>
              <a:defRPr/>
            </a:pPr>
            <a:r>
              <a:rPr lang="en-US" sz="2400" dirty="0"/>
              <a:t>Vapor Retarder Placement / Type</a:t>
            </a:r>
          </a:p>
          <a:p>
            <a:pPr>
              <a:buFont typeface="Wingdings" panose="05000000000000000000" pitchFamily="2" charset="2"/>
              <a:buChar char="§"/>
              <a:defRPr/>
            </a:pPr>
            <a:r>
              <a:rPr lang="en-US" sz="2400" dirty="0"/>
              <a:t>Interior Layout / Barriers</a:t>
            </a:r>
          </a:p>
          <a:p>
            <a:pPr marL="0" indent="0">
              <a:buFont typeface="Wingdings" pitchFamily="1" charset="2"/>
              <a:buNone/>
              <a:defRPr/>
            </a:pPr>
            <a:endParaRPr lang="en-US" sz="2400" dirty="0">
              <a:solidFill>
                <a:schemeClr val="bg1"/>
              </a:solidFill>
            </a:endParaRPr>
          </a:p>
          <a:p>
            <a:pPr marL="0" indent="0">
              <a:buFont typeface="Wingdings" pitchFamily="1" charset="2"/>
              <a:buNone/>
              <a:defRPr/>
            </a:pPr>
            <a:endParaRPr lang="en-US" sz="2400" dirty="0">
              <a:solidFill>
                <a:schemeClr val="bg1"/>
              </a:solidFill>
            </a:endParaRPr>
          </a:p>
          <a:p>
            <a:pPr>
              <a:buFont typeface="Wingdings" pitchFamily="2" charset="2"/>
              <a:buChar char="§"/>
              <a:defRPr/>
            </a:pPr>
            <a:endParaRPr lang="en-US" sz="24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b="1813"/>
          <a:stretch/>
        </p:blipFill>
        <p:spPr>
          <a:xfrm>
            <a:off x="8681207" y="779184"/>
            <a:ext cx="2436505" cy="2062442"/>
          </a:xfrm>
          <a:prstGeom prst="rect">
            <a:avLst/>
          </a:prstGeom>
        </p:spPr>
      </p:pic>
      <p:pic>
        <p:nvPicPr>
          <p:cNvPr id="9" name="Content Placeholder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b="20635"/>
          <a:stretch/>
        </p:blipFill>
        <p:spPr>
          <a:xfrm>
            <a:off x="5747249" y="2937357"/>
            <a:ext cx="5370463" cy="3196743"/>
          </a:xfrm>
          <a:prstGeom prst="rect">
            <a:avLst/>
          </a:prstGeom>
        </p:spPr>
      </p:pic>
      <p:pic>
        <p:nvPicPr>
          <p:cNvPr id="12" name="Content Placeholder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747249" y="804971"/>
            <a:ext cx="2857758" cy="204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690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bwMode="auto">
          <a:xfrm>
            <a:off x="6199762" y="1444624"/>
            <a:ext cx="2927679" cy="1999238"/>
          </a:xfrm>
          <a:prstGeom prst="rect">
            <a:avLst/>
          </a:prstGeom>
          <a:noFill/>
          <a:ln w="9525">
            <a:noFill/>
            <a:miter lim="800000"/>
            <a:headEnd/>
            <a:tailEnd/>
          </a:ln>
        </p:spPr>
        <p:txBody>
          <a:bodyPr tIns="0"/>
          <a:lstStyle>
            <a:lvl1pPr marL="342900" indent="-342900" algn="l" defTabSz="457200" rtl="0" eaLnBrk="1" fontAlgn="base" hangingPunct="1">
              <a:lnSpc>
                <a:spcPts val="2500"/>
              </a:lnSpc>
              <a:spcBef>
                <a:spcPts val="900"/>
              </a:spcBef>
              <a:spcAft>
                <a:spcPct val="0"/>
              </a:spcAft>
              <a:buClr>
                <a:srgbClr val="E37F1C"/>
              </a:buClr>
              <a:buFont typeface="Wingdings" pitchFamily="1" charset="2"/>
              <a:buChar char="§"/>
              <a:defRPr sz="2600" kern="1200">
                <a:solidFill>
                  <a:schemeClr val="tx1"/>
                </a:solidFill>
                <a:latin typeface="Corbel"/>
                <a:ea typeface="ＭＳ Ｐゴシック" charset="-128"/>
                <a:cs typeface="Corbel"/>
              </a:defRPr>
            </a:lvl1pPr>
            <a:lvl2pPr marL="742950" indent="-285750" algn="l" defTabSz="457200" rtl="0" eaLnBrk="1" fontAlgn="base" hangingPunct="1">
              <a:lnSpc>
                <a:spcPts val="2500"/>
              </a:lnSpc>
              <a:spcBef>
                <a:spcPts val="900"/>
              </a:spcBef>
              <a:spcAft>
                <a:spcPct val="0"/>
              </a:spcAft>
              <a:buClr>
                <a:srgbClr val="002F5F"/>
              </a:buClr>
              <a:buSzPct val="75000"/>
              <a:buFont typeface="Wingdings" pitchFamily="1" charset="2"/>
              <a:buChar char="§"/>
              <a:defRPr sz="2600" kern="1200">
                <a:solidFill>
                  <a:srgbClr val="595959"/>
                </a:solidFill>
                <a:latin typeface="Corbel"/>
                <a:ea typeface="ＭＳ Ｐゴシック" charset="-128"/>
                <a:cs typeface="Corbel"/>
              </a:defRPr>
            </a:lvl2pPr>
            <a:lvl3pPr marL="11430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3pPr>
            <a:lvl4pPr marL="16002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4pPr>
            <a:lvl5pPr marL="2057400" indent="-228600" algn="l" defTabSz="457200" rtl="0" eaLnBrk="1" fontAlgn="base" hangingPunct="1">
              <a:lnSpc>
                <a:spcPts val="2500"/>
              </a:lnSpc>
              <a:spcBef>
                <a:spcPts val="900"/>
              </a:spcBef>
              <a:spcAft>
                <a:spcPct val="0"/>
              </a:spcAft>
              <a:buFont typeface="Lucida Grande" pitchFamily="1" charset="0"/>
              <a:buChar char="–"/>
              <a:defRPr sz="2600" kern="1200">
                <a:solidFill>
                  <a:srgbClr val="595959"/>
                </a:solidFill>
                <a:latin typeface="Corbel"/>
                <a:ea typeface="ＭＳ Ｐゴシック" charset="-128"/>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defRPr/>
            </a:pPr>
            <a:r>
              <a:rPr lang="en-US" sz="2400" dirty="0" smtClean="0">
                <a:solidFill>
                  <a:schemeClr val="bg2">
                    <a:lumMod val="50000"/>
                  </a:schemeClr>
                </a:solidFill>
              </a:rPr>
              <a:t>Laboratories</a:t>
            </a:r>
            <a:endParaRPr lang="en-US" sz="2400" dirty="0">
              <a:solidFill>
                <a:schemeClr val="bg2">
                  <a:lumMod val="50000"/>
                </a:schemeClr>
              </a:solidFill>
            </a:endParaRPr>
          </a:p>
          <a:p>
            <a:pPr>
              <a:buFont typeface="Wingdings" panose="05000000000000000000" pitchFamily="2" charset="2"/>
              <a:buChar char="§"/>
              <a:defRPr/>
            </a:pPr>
            <a:r>
              <a:rPr lang="en-US" sz="2400" dirty="0">
                <a:solidFill>
                  <a:schemeClr val="bg2">
                    <a:lumMod val="50000"/>
                  </a:schemeClr>
                </a:solidFill>
              </a:rPr>
              <a:t>Healthcare </a:t>
            </a:r>
            <a:r>
              <a:rPr lang="en-US" sz="2400" dirty="0" smtClean="0">
                <a:solidFill>
                  <a:schemeClr val="bg2">
                    <a:lumMod val="50000"/>
                  </a:schemeClr>
                </a:solidFill>
              </a:rPr>
              <a:t>Facilities</a:t>
            </a:r>
            <a:endParaRPr lang="en-US" sz="2400" dirty="0">
              <a:solidFill>
                <a:schemeClr val="bg2">
                  <a:lumMod val="50000"/>
                </a:schemeClr>
              </a:solidFill>
            </a:endParaRPr>
          </a:p>
          <a:p>
            <a:pPr>
              <a:buFont typeface="Wingdings" panose="05000000000000000000" pitchFamily="2" charset="2"/>
              <a:buChar char="§"/>
              <a:defRPr/>
            </a:pPr>
            <a:r>
              <a:rPr lang="en-US" sz="2400" dirty="0">
                <a:solidFill>
                  <a:schemeClr val="bg2">
                    <a:lumMod val="50000"/>
                  </a:schemeClr>
                </a:solidFill>
              </a:rPr>
              <a:t>Natatoriums</a:t>
            </a:r>
          </a:p>
          <a:p>
            <a:pPr marL="0" indent="0">
              <a:buFont typeface="Wingdings" pitchFamily="1" charset="2"/>
              <a:buNone/>
              <a:defRPr/>
            </a:pPr>
            <a:endParaRPr lang="en-US" sz="2400" dirty="0">
              <a:solidFill>
                <a:schemeClr val="bg1"/>
              </a:solidFill>
            </a:endParaRPr>
          </a:p>
          <a:p>
            <a:pPr marL="0" indent="0">
              <a:buFont typeface="Wingdings" pitchFamily="1" charset="2"/>
              <a:buNone/>
              <a:defRPr/>
            </a:pPr>
            <a:endParaRPr lang="en-US" sz="2400" dirty="0">
              <a:solidFill>
                <a:schemeClr val="bg1"/>
              </a:solidFill>
            </a:endParaRPr>
          </a:p>
          <a:p>
            <a:pPr>
              <a:buFont typeface="Wingdings" pitchFamily="2" charset="2"/>
              <a:buChar char="§"/>
              <a:defRPr/>
            </a:pPr>
            <a:endParaRPr lang="en-US" sz="24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6502"/>
          <a:stretch/>
        </p:blipFill>
        <p:spPr>
          <a:xfrm>
            <a:off x="731486" y="1190624"/>
            <a:ext cx="2975379" cy="2086451"/>
          </a:xfrm>
          <a:prstGeom prst="rect">
            <a:avLst/>
          </a:prstGeom>
        </p:spPr>
      </p:pic>
      <p:pic>
        <p:nvPicPr>
          <p:cNvPr id="8" name="Picture 1" descr="S:\Knowledge Mgmt\Websites\WJE.com\2009 Modifications\Photo Renewal_Q3-09\About-JTC\IMG_052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502"/>
          <a:stretch/>
        </p:blipFill>
        <p:spPr bwMode="auto">
          <a:xfrm>
            <a:off x="3822398" y="1190625"/>
            <a:ext cx="2073427" cy="2086451"/>
          </a:xfrm>
          <a:prstGeom prst="roundRect">
            <a:avLst>
              <a:gd name="adj" fmla="val 0"/>
            </a:avLst>
          </a:prstGeom>
          <a:solidFill>
            <a:srgbClr val="FFFFFF">
              <a:shade val="85000"/>
            </a:srgbClr>
          </a:solidFill>
          <a:ln>
            <a:noFill/>
          </a:ln>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l="33043" t="12688"/>
          <a:stretch/>
        </p:blipFill>
        <p:spPr>
          <a:xfrm>
            <a:off x="731486" y="3368675"/>
            <a:ext cx="2933700" cy="286917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l="15730" t="5703" b="25678"/>
          <a:stretch/>
        </p:blipFill>
        <p:spPr>
          <a:xfrm>
            <a:off x="3722980" y="3368675"/>
            <a:ext cx="4698143" cy="2869176"/>
          </a:xfrm>
          <a:prstGeom prst="rect">
            <a:avLst/>
          </a:prstGeom>
        </p:spPr>
      </p:pic>
      <p:sp>
        <p:nvSpPr>
          <p:cNvPr id="11"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smtClean="0">
                <a:solidFill>
                  <a:sysClr val="windowText" lastClr="000000">
                    <a:lumMod val="50000"/>
                    <a:lumOff val="50000"/>
                  </a:sysClr>
                </a:solidFill>
                <a:latin typeface="Arial"/>
              </a:rPr>
              <a:t>Condensation: High RH Spaces &amp; Negative Pressurization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Tree>
    <p:extLst>
      <p:ext uri="{BB962C8B-B14F-4D97-AF65-F5344CB8AC3E}">
        <p14:creationId xmlns:p14="http://schemas.microsoft.com/office/powerpoint/2010/main" val="498477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609600" y="1600201"/>
            <a:ext cx="610175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dirty="0"/>
              <a:t>Moisture penetrates the envelope by:</a:t>
            </a:r>
          </a:p>
          <a:p>
            <a:pPr marL="642938" lvl="1" indent="-342900">
              <a:lnSpc>
                <a:spcPct val="100000"/>
              </a:lnSpc>
              <a:buFont typeface="+mj-lt"/>
              <a:buAutoNum type="arabicPeriod"/>
            </a:pPr>
            <a:r>
              <a:rPr lang="en-US" sz="3600" dirty="0"/>
              <a:t>Water leakage</a:t>
            </a:r>
          </a:p>
          <a:p>
            <a:pPr marL="642938" lvl="1" indent="-342900">
              <a:lnSpc>
                <a:spcPct val="100000"/>
              </a:lnSpc>
              <a:buFont typeface="+mj-lt"/>
              <a:buAutoNum type="arabicPeriod"/>
            </a:pPr>
            <a:r>
              <a:rPr lang="en-US" sz="2800" dirty="0"/>
              <a:t>Air infiltration</a:t>
            </a:r>
          </a:p>
          <a:p>
            <a:pPr marL="642938" lvl="1" indent="-342900">
              <a:lnSpc>
                <a:spcPct val="100000"/>
              </a:lnSpc>
              <a:buFont typeface="+mj-lt"/>
              <a:buAutoNum type="arabicPeriod"/>
            </a:pPr>
            <a:r>
              <a:rPr lang="en-US" sz="1200" dirty="0"/>
              <a:t>Vapor diffusion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Moisture Sources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68"/>
          <a:stretch/>
        </p:blipFill>
        <p:spPr>
          <a:xfrm rot="698307">
            <a:off x="7680978" y="1620488"/>
            <a:ext cx="2581146" cy="3340702"/>
          </a:xfrm>
          <a:prstGeom prst="rect">
            <a:avLst/>
          </a:prstGeom>
        </p:spPr>
      </p:pic>
    </p:spTree>
    <p:extLst>
      <p:ext uri="{BB962C8B-B14F-4D97-AF65-F5344CB8AC3E}">
        <p14:creationId xmlns:p14="http://schemas.microsoft.com/office/powerpoint/2010/main" val="24007925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08856" y="1615034"/>
            <a:ext cx="8102273" cy="1078002"/>
          </a:xfrm>
        </p:spPr>
        <p:txBody>
          <a:bodyPr/>
          <a:lstStyle/>
          <a:p>
            <a:pPr marL="0" indent="0">
              <a:lnSpc>
                <a:spcPts val="2500"/>
              </a:lnSpc>
              <a:buNone/>
            </a:pPr>
            <a:r>
              <a:rPr lang="en-US" sz="2400" dirty="0"/>
              <a:t>A measure of a material or assembly’s ability to limit the amount of moisture that passes through that material or assembly</a:t>
            </a:r>
          </a:p>
        </p:txBody>
      </p:sp>
      <p:pic>
        <p:nvPicPr>
          <p:cNvPr id="5" name="Picture 4" descr="P:\2013\2101-2200\2013.2191 - KKalata - KCBD U of C\Limited Exterior Enclosure Investigation\Investigation Photos\2014-11-13 mjh\20141113 mjh 0048.JPG"/>
          <p:cNvPicPr/>
          <p:nvPr/>
        </p:nvPicPr>
        <p:blipFill rotWithShape="1">
          <a:blip r:embed="rId3" cstate="print">
            <a:extLst>
              <a:ext uri="{28A0092B-C50C-407E-A947-70E740481C1C}">
                <a14:useLocalDpi xmlns:a14="http://schemas.microsoft.com/office/drawing/2010/main" val="0"/>
              </a:ext>
            </a:extLst>
          </a:blip>
          <a:srcRect l="4281" r="15903"/>
          <a:stretch/>
        </p:blipFill>
        <p:spPr bwMode="auto">
          <a:xfrm>
            <a:off x="4098772" y="3353022"/>
            <a:ext cx="2526383" cy="2056435"/>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 r="30397"/>
          <a:stretch/>
        </p:blipFill>
        <p:spPr>
          <a:xfrm>
            <a:off x="672413" y="3353022"/>
            <a:ext cx="2611168" cy="20564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3965"/>
          <a:stretch/>
        </p:blipFill>
        <p:spPr>
          <a:xfrm>
            <a:off x="7440346" y="3353022"/>
            <a:ext cx="2667784" cy="2056435"/>
          </a:xfrm>
          <a:prstGeom prst="rect">
            <a:avLst/>
          </a:prstGeom>
        </p:spPr>
      </p:pic>
      <p:sp>
        <p:nvSpPr>
          <p:cNvPr id="10" name="Content Placeholder 1"/>
          <p:cNvSpPr txBox="1">
            <a:spLocks/>
          </p:cNvSpPr>
          <p:nvPr/>
        </p:nvSpPr>
        <p:spPr bwMode="auto">
          <a:xfrm>
            <a:off x="735857" y="5227384"/>
            <a:ext cx="2484279" cy="724533"/>
          </a:xfrm>
          <a:prstGeom prst="rect">
            <a:avLst/>
          </a:prstGeom>
          <a:noFill/>
          <a:ln w="9525">
            <a:noFill/>
            <a:miter lim="800000"/>
            <a:headEnd/>
            <a:tailEnd/>
          </a:ln>
        </p:spPr>
        <p:txBody>
          <a:bodyPr vert="horz" wrap="square" lIns="91440" tIns="0" rIns="91440" bIns="45720" numCol="1" anchor="t" anchorCtr="0" compatLnSpc="1">
            <a:prstTxWarp prst="textNoShape">
              <a:avLst/>
            </a:prstTxWarp>
          </a:bodyPr>
          <a:lstStyle>
            <a:lvl1pPr marL="257175" indent="-257175" algn="l" defTabSz="342900" rtl="0" eaLnBrk="1" fontAlgn="base" hangingPunct="1">
              <a:lnSpc>
                <a:spcPts val="1875"/>
              </a:lnSpc>
              <a:spcBef>
                <a:spcPts val="675"/>
              </a:spcBef>
              <a:spcAft>
                <a:spcPct val="0"/>
              </a:spcAft>
              <a:buClr>
                <a:srgbClr val="E37F1C"/>
              </a:buClr>
              <a:buFont typeface="Wingdings" pitchFamily="1" charset="2"/>
              <a:buChar char="§"/>
              <a:defRPr sz="1725" kern="1200">
                <a:solidFill>
                  <a:schemeClr val="tx1"/>
                </a:solidFill>
                <a:latin typeface="Corbel"/>
                <a:ea typeface="ＭＳ Ｐゴシック" charset="-128"/>
                <a:cs typeface="Corbel"/>
              </a:defRPr>
            </a:lvl1pPr>
            <a:lvl2pPr marL="557213" indent="-214313" algn="l" defTabSz="342900" rtl="0" eaLnBrk="1" fontAlgn="base" hangingPunct="1">
              <a:lnSpc>
                <a:spcPts val="1875"/>
              </a:lnSpc>
              <a:spcBef>
                <a:spcPts val="675"/>
              </a:spcBef>
              <a:spcAft>
                <a:spcPct val="0"/>
              </a:spcAft>
              <a:buClr>
                <a:srgbClr val="002F5F"/>
              </a:buClr>
              <a:buSzPct val="75000"/>
              <a:buFont typeface="Wingdings" pitchFamily="1" charset="2"/>
              <a:buChar char="§"/>
              <a:defRPr sz="1725" kern="1200">
                <a:solidFill>
                  <a:srgbClr val="595959"/>
                </a:solidFill>
                <a:latin typeface="Corbel"/>
                <a:ea typeface="ＭＳ Ｐゴシック" charset="-128"/>
                <a:cs typeface="Corbel"/>
              </a:defRPr>
            </a:lvl2pPr>
            <a:lvl3pPr marL="857250" indent="-171450" algn="l" defTabSz="342900" rtl="0" eaLnBrk="1" fontAlgn="base" hangingPunct="1">
              <a:lnSpc>
                <a:spcPts val="1875"/>
              </a:lnSpc>
              <a:spcBef>
                <a:spcPts val="675"/>
              </a:spcBef>
              <a:spcAft>
                <a:spcPct val="0"/>
              </a:spcAft>
              <a:buFont typeface="Lucida Grande" pitchFamily="1" charset="0"/>
              <a:buChar char="–"/>
              <a:defRPr sz="1725" kern="1200">
                <a:solidFill>
                  <a:srgbClr val="595959"/>
                </a:solidFill>
                <a:latin typeface="Corbel"/>
                <a:ea typeface="ＭＳ Ｐゴシック" charset="-128"/>
                <a:cs typeface="Corbel"/>
              </a:defRPr>
            </a:lvl3pPr>
            <a:lvl4pPr marL="1200150" indent="-171450" algn="l" defTabSz="342900" rtl="0" eaLnBrk="1" fontAlgn="base" hangingPunct="1">
              <a:lnSpc>
                <a:spcPts val="1875"/>
              </a:lnSpc>
              <a:spcBef>
                <a:spcPts val="675"/>
              </a:spcBef>
              <a:spcAft>
                <a:spcPct val="0"/>
              </a:spcAft>
              <a:buFont typeface="Lucida Grande" pitchFamily="1" charset="0"/>
              <a:buChar char="–"/>
              <a:defRPr sz="1500" kern="1200">
                <a:solidFill>
                  <a:srgbClr val="595959"/>
                </a:solidFill>
                <a:latin typeface="Corbel"/>
                <a:ea typeface="ＭＳ Ｐゴシック" charset="-128"/>
                <a:cs typeface="Corbel"/>
              </a:defRPr>
            </a:lvl4pPr>
            <a:lvl5pPr marL="1543050" indent="-171450" algn="l" defTabSz="342900" rtl="0" eaLnBrk="1" fontAlgn="base" hangingPunct="1">
              <a:lnSpc>
                <a:spcPts val="1875"/>
              </a:lnSpc>
              <a:spcBef>
                <a:spcPts val="675"/>
              </a:spcBef>
              <a:spcAft>
                <a:spcPct val="0"/>
              </a:spcAft>
              <a:buFont typeface="Lucida Grande" pitchFamily="1" charset="0"/>
              <a:buChar char="–"/>
              <a:defRPr sz="1500" kern="1200">
                <a:solidFill>
                  <a:srgbClr val="595959"/>
                </a:solidFill>
                <a:latin typeface="Corbel"/>
                <a:ea typeface="ＭＳ Ｐゴシック" charset="-128"/>
                <a:cs typeface="Corbe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400" dirty="0"/>
          </a:p>
          <a:p>
            <a:pPr marL="0" indent="0">
              <a:buNone/>
            </a:pPr>
            <a:r>
              <a:rPr lang="en-US" sz="2000" dirty="0"/>
              <a:t>Class I: 	&lt;= 0.1 perm </a:t>
            </a:r>
          </a:p>
        </p:txBody>
      </p:sp>
      <p:sp>
        <p:nvSpPr>
          <p:cNvPr id="11" name="TextBox 10"/>
          <p:cNvSpPr txBox="1"/>
          <p:nvPr/>
        </p:nvSpPr>
        <p:spPr>
          <a:xfrm>
            <a:off x="1104188" y="2948560"/>
            <a:ext cx="1747616" cy="369332"/>
          </a:xfrm>
          <a:prstGeom prst="rect">
            <a:avLst/>
          </a:prstGeom>
          <a:noFill/>
        </p:spPr>
        <p:txBody>
          <a:bodyPr wrap="square" rtlCol="0">
            <a:spAutoFit/>
          </a:bodyPr>
          <a:lstStyle/>
          <a:p>
            <a:r>
              <a:rPr lang="en-US" dirty="0"/>
              <a:t>Plastic extrusion</a:t>
            </a:r>
          </a:p>
        </p:txBody>
      </p:sp>
      <p:sp>
        <p:nvSpPr>
          <p:cNvPr id="12" name="TextBox 11"/>
          <p:cNvSpPr txBox="1"/>
          <p:nvPr/>
        </p:nvSpPr>
        <p:spPr>
          <a:xfrm>
            <a:off x="4218962" y="2958286"/>
            <a:ext cx="2286001" cy="369332"/>
          </a:xfrm>
          <a:prstGeom prst="rect">
            <a:avLst/>
          </a:prstGeom>
          <a:noFill/>
        </p:spPr>
        <p:txBody>
          <a:bodyPr wrap="square" rtlCol="0">
            <a:spAutoFit/>
          </a:bodyPr>
          <a:lstStyle/>
          <a:p>
            <a:r>
              <a:rPr lang="en-US" dirty="0"/>
              <a:t>Foil scrim kraft paper</a:t>
            </a:r>
          </a:p>
        </p:txBody>
      </p:sp>
      <p:sp>
        <p:nvSpPr>
          <p:cNvPr id="13" name="TextBox 12"/>
          <p:cNvSpPr txBox="1"/>
          <p:nvPr/>
        </p:nvSpPr>
        <p:spPr>
          <a:xfrm>
            <a:off x="7534555" y="2964216"/>
            <a:ext cx="2573575" cy="369332"/>
          </a:xfrm>
          <a:prstGeom prst="rect">
            <a:avLst/>
          </a:prstGeom>
          <a:noFill/>
        </p:spPr>
        <p:txBody>
          <a:bodyPr wrap="square" rtlCol="0">
            <a:spAutoFit/>
          </a:bodyPr>
          <a:lstStyle/>
          <a:p>
            <a:r>
              <a:rPr lang="en-US" dirty="0"/>
              <a:t>Spray foam insulation*</a:t>
            </a:r>
          </a:p>
        </p:txBody>
      </p:sp>
      <p:sp>
        <p:nvSpPr>
          <p:cNvPr id="22" name="Content Placeholder 1"/>
          <p:cNvSpPr txBox="1">
            <a:spLocks/>
          </p:cNvSpPr>
          <p:nvPr/>
        </p:nvSpPr>
        <p:spPr bwMode="auto">
          <a:xfrm>
            <a:off x="4218962" y="5227384"/>
            <a:ext cx="2315360" cy="1046113"/>
          </a:xfrm>
          <a:prstGeom prst="rect">
            <a:avLst/>
          </a:prstGeom>
          <a:noFill/>
          <a:ln w="9525">
            <a:noFill/>
            <a:miter lim="800000"/>
            <a:headEnd/>
            <a:tailEnd/>
          </a:ln>
        </p:spPr>
        <p:txBody>
          <a:bodyPr vert="horz" wrap="square" lIns="91440" tIns="0" rIns="91440" bIns="45720" numCol="1" anchor="t" anchorCtr="0" compatLnSpc="1">
            <a:prstTxWarp prst="textNoShape">
              <a:avLst/>
            </a:prstTxWarp>
          </a:bodyPr>
          <a:lstStyle>
            <a:lvl1pPr marL="257175" indent="-257175" algn="l" defTabSz="342900" rtl="0" eaLnBrk="1" fontAlgn="base" hangingPunct="1">
              <a:lnSpc>
                <a:spcPts val="1875"/>
              </a:lnSpc>
              <a:spcBef>
                <a:spcPts val="675"/>
              </a:spcBef>
              <a:spcAft>
                <a:spcPct val="0"/>
              </a:spcAft>
              <a:buClr>
                <a:srgbClr val="E37F1C"/>
              </a:buClr>
              <a:buFont typeface="Wingdings" pitchFamily="1" charset="2"/>
              <a:buChar char="§"/>
              <a:defRPr sz="1725" kern="1200">
                <a:solidFill>
                  <a:schemeClr val="tx1"/>
                </a:solidFill>
                <a:latin typeface="Corbel"/>
                <a:ea typeface="ＭＳ Ｐゴシック" charset="-128"/>
                <a:cs typeface="Corbel"/>
              </a:defRPr>
            </a:lvl1pPr>
            <a:lvl2pPr marL="557213" indent="-214313" algn="l" defTabSz="342900" rtl="0" eaLnBrk="1" fontAlgn="base" hangingPunct="1">
              <a:lnSpc>
                <a:spcPts val="1875"/>
              </a:lnSpc>
              <a:spcBef>
                <a:spcPts val="675"/>
              </a:spcBef>
              <a:spcAft>
                <a:spcPct val="0"/>
              </a:spcAft>
              <a:buClr>
                <a:srgbClr val="002F5F"/>
              </a:buClr>
              <a:buSzPct val="75000"/>
              <a:buFont typeface="Wingdings" pitchFamily="1" charset="2"/>
              <a:buChar char="§"/>
              <a:defRPr sz="1725" kern="1200">
                <a:solidFill>
                  <a:srgbClr val="595959"/>
                </a:solidFill>
                <a:latin typeface="Corbel"/>
                <a:ea typeface="ＭＳ Ｐゴシック" charset="-128"/>
                <a:cs typeface="Corbel"/>
              </a:defRPr>
            </a:lvl2pPr>
            <a:lvl3pPr marL="857250" indent="-171450" algn="l" defTabSz="342900" rtl="0" eaLnBrk="1" fontAlgn="base" hangingPunct="1">
              <a:lnSpc>
                <a:spcPts val="1875"/>
              </a:lnSpc>
              <a:spcBef>
                <a:spcPts val="675"/>
              </a:spcBef>
              <a:spcAft>
                <a:spcPct val="0"/>
              </a:spcAft>
              <a:buFont typeface="Lucida Grande" pitchFamily="1" charset="0"/>
              <a:buChar char="–"/>
              <a:defRPr sz="1725" kern="1200">
                <a:solidFill>
                  <a:srgbClr val="595959"/>
                </a:solidFill>
                <a:latin typeface="Corbel"/>
                <a:ea typeface="ＭＳ Ｐゴシック" charset="-128"/>
                <a:cs typeface="Corbel"/>
              </a:defRPr>
            </a:lvl3pPr>
            <a:lvl4pPr marL="1200150" indent="-171450" algn="l" defTabSz="342900" rtl="0" eaLnBrk="1" fontAlgn="base" hangingPunct="1">
              <a:lnSpc>
                <a:spcPts val="1875"/>
              </a:lnSpc>
              <a:spcBef>
                <a:spcPts val="675"/>
              </a:spcBef>
              <a:spcAft>
                <a:spcPct val="0"/>
              </a:spcAft>
              <a:buFont typeface="Lucida Grande" pitchFamily="1" charset="0"/>
              <a:buChar char="–"/>
              <a:defRPr sz="1500" kern="1200">
                <a:solidFill>
                  <a:srgbClr val="595959"/>
                </a:solidFill>
                <a:latin typeface="Corbel"/>
                <a:ea typeface="ＭＳ Ｐゴシック" charset="-128"/>
                <a:cs typeface="Corbel"/>
              </a:defRPr>
            </a:lvl4pPr>
            <a:lvl5pPr marL="1543050" indent="-171450" algn="l" defTabSz="342900" rtl="0" eaLnBrk="1" fontAlgn="base" hangingPunct="1">
              <a:lnSpc>
                <a:spcPts val="1875"/>
              </a:lnSpc>
              <a:spcBef>
                <a:spcPts val="675"/>
              </a:spcBef>
              <a:spcAft>
                <a:spcPct val="0"/>
              </a:spcAft>
              <a:buFont typeface="Lucida Grande" pitchFamily="1" charset="0"/>
              <a:buChar char="–"/>
              <a:defRPr sz="1500" kern="1200">
                <a:solidFill>
                  <a:srgbClr val="595959"/>
                </a:solidFill>
                <a:latin typeface="Corbel"/>
                <a:ea typeface="ＭＳ Ｐゴシック" charset="-128"/>
                <a:cs typeface="Corbe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400" dirty="0"/>
          </a:p>
          <a:p>
            <a:pPr marL="0" indent="0">
              <a:buNone/>
            </a:pPr>
            <a:r>
              <a:rPr lang="en-US" sz="2000" dirty="0"/>
              <a:t>Class II:	&gt; 0.1 perm       			&lt;= 1.0</a:t>
            </a:r>
            <a:r>
              <a:rPr lang="en-US" sz="2400" dirty="0"/>
              <a:t/>
            </a:r>
            <a:br>
              <a:rPr lang="en-US" sz="2400" dirty="0"/>
            </a:br>
            <a:r>
              <a:rPr lang="en-US" sz="2400" dirty="0"/>
              <a:t>	</a:t>
            </a:r>
          </a:p>
        </p:txBody>
      </p:sp>
      <p:sp>
        <p:nvSpPr>
          <p:cNvPr id="23" name="Content Placeholder 1"/>
          <p:cNvSpPr txBox="1">
            <a:spLocks/>
          </p:cNvSpPr>
          <p:nvPr/>
        </p:nvSpPr>
        <p:spPr bwMode="auto">
          <a:xfrm>
            <a:off x="7560536" y="5227384"/>
            <a:ext cx="2481678" cy="891662"/>
          </a:xfrm>
          <a:prstGeom prst="rect">
            <a:avLst/>
          </a:prstGeom>
          <a:noFill/>
          <a:ln w="9525">
            <a:noFill/>
            <a:miter lim="800000"/>
            <a:headEnd/>
            <a:tailEnd/>
          </a:ln>
        </p:spPr>
        <p:txBody>
          <a:bodyPr vert="horz" wrap="square" lIns="91440" tIns="0" rIns="91440" bIns="45720" numCol="1" anchor="t" anchorCtr="0" compatLnSpc="1">
            <a:prstTxWarp prst="textNoShape">
              <a:avLst/>
            </a:prstTxWarp>
          </a:bodyPr>
          <a:lstStyle>
            <a:lvl1pPr marL="257175" indent="-257175" algn="l" defTabSz="342900" rtl="0" eaLnBrk="1" fontAlgn="base" hangingPunct="1">
              <a:lnSpc>
                <a:spcPts val="1875"/>
              </a:lnSpc>
              <a:spcBef>
                <a:spcPts val="675"/>
              </a:spcBef>
              <a:spcAft>
                <a:spcPct val="0"/>
              </a:spcAft>
              <a:buClr>
                <a:srgbClr val="E37F1C"/>
              </a:buClr>
              <a:buFont typeface="Wingdings" pitchFamily="1" charset="2"/>
              <a:buChar char="§"/>
              <a:defRPr sz="1725" kern="1200">
                <a:solidFill>
                  <a:schemeClr val="tx1"/>
                </a:solidFill>
                <a:latin typeface="Corbel"/>
                <a:ea typeface="ＭＳ Ｐゴシック" charset="-128"/>
                <a:cs typeface="Corbel"/>
              </a:defRPr>
            </a:lvl1pPr>
            <a:lvl2pPr marL="557213" indent="-214313" algn="l" defTabSz="342900" rtl="0" eaLnBrk="1" fontAlgn="base" hangingPunct="1">
              <a:lnSpc>
                <a:spcPts val="1875"/>
              </a:lnSpc>
              <a:spcBef>
                <a:spcPts val="675"/>
              </a:spcBef>
              <a:spcAft>
                <a:spcPct val="0"/>
              </a:spcAft>
              <a:buClr>
                <a:srgbClr val="002F5F"/>
              </a:buClr>
              <a:buSzPct val="75000"/>
              <a:buFont typeface="Wingdings" pitchFamily="1" charset="2"/>
              <a:buChar char="§"/>
              <a:defRPr sz="1725" kern="1200">
                <a:solidFill>
                  <a:srgbClr val="595959"/>
                </a:solidFill>
                <a:latin typeface="Corbel"/>
                <a:ea typeface="ＭＳ Ｐゴシック" charset="-128"/>
                <a:cs typeface="Corbel"/>
              </a:defRPr>
            </a:lvl2pPr>
            <a:lvl3pPr marL="857250" indent="-171450" algn="l" defTabSz="342900" rtl="0" eaLnBrk="1" fontAlgn="base" hangingPunct="1">
              <a:lnSpc>
                <a:spcPts val="1875"/>
              </a:lnSpc>
              <a:spcBef>
                <a:spcPts val="675"/>
              </a:spcBef>
              <a:spcAft>
                <a:spcPct val="0"/>
              </a:spcAft>
              <a:buFont typeface="Lucida Grande" pitchFamily="1" charset="0"/>
              <a:buChar char="–"/>
              <a:defRPr sz="1725" kern="1200">
                <a:solidFill>
                  <a:srgbClr val="595959"/>
                </a:solidFill>
                <a:latin typeface="Corbel"/>
                <a:ea typeface="ＭＳ Ｐゴシック" charset="-128"/>
                <a:cs typeface="Corbel"/>
              </a:defRPr>
            </a:lvl3pPr>
            <a:lvl4pPr marL="1200150" indent="-171450" algn="l" defTabSz="342900" rtl="0" eaLnBrk="1" fontAlgn="base" hangingPunct="1">
              <a:lnSpc>
                <a:spcPts val="1875"/>
              </a:lnSpc>
              <a:spcBef>
                <a:spcPts val="675"/>
              </a:spcBef>
              <a:spcAft>
                <a:spcPct val="0"/>
              </a:spcAft>
              <a:buFont typeface="Lucida Grande" pitchFamily="1" charset="0"/>
              <a:buChar char="–"/>
              <a:defRPr sz="1500" kern="1200">
                <a:solidFill>
                  <a:srgbClr val="595959"/>
                </a:solidFill>
                <a:latin typeface="Corbel"/>
                <a:ea typeface="ＭＳ Ｐゴシック" charset="-128"/>
                <a:cs typeface="Corbel"/>
              </a:defRPr>
            </a:lvl4pPr>
            <a:lvl5pPr marL="1543050" indent="-171450" algn="l" defTabSz="342900" rtl="0" eaLnBrk="1" fontAlgn="base" hangingPunct="1">
              <a:lnSpc>
                <a:spcPts val="1875"/>
              </a:lnSpc>
              <a:spcBef>
                <a:spcPts val="675"/>
              </a:spcBef>
              <a:spcAft>
                <a:spcPct val="0"/>
              </a:spcAft>
              <a:buFont typeface="Lucida Grande" pitchFamily="1" charset="0"/>
              <a:buChar char="–"/>
              <a:defRPr sz="1500" kern="1200">
                <a:solidFill>
                  <a:srgbClr val="595959"/>
                </a:solidFill>
                <a:latin typeface="Corbel"/>
                <a:ea typeface="ＭＳ Ｐゴシック" charset="-128"/>
                <a:cs typeface="Corbe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400" dirty="0"/>
          </a:p>
          <a:p>
            <a:pPr marL="0" indent="0">
              <a:buNone/>
            </a:pPr>
            <a:r>
              <a:rPr lang="en-US" sz="2000" dirty="0"/>
              <a:t>Class III:	  &gt; 1.0 perm </a:t>
            </a:r>
            <a:br>
              <a:rPr lang="en-US" sz="2000" dirty="0"/>
            </a:br>
            <a:r>
              <a:rPr lang="en-US" sz="2000" dirty="0"/>
              <a:t>			  &lt;=10 perm</a:t>
            </a:r>
          </a:p>
        </p:txBody>
      </p:sp>
      <p:sp>
        <p:nvSpPr>
          <p:cNvPr id="24"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Vapor Diffusion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Tree>
    <p:extLst>
      <p:ext uri="{BB962C8B-B14F-4D97-AF65-F5344CB8AC3E}">
        <p14:creationId xmlns:p14="http://schemas.microsoft.com/office/powerpoint/2010/main" val="4132871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76463"/>
            <a:ext cx="10972800" cy="114300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Enclosure Fundamentals</a:t>
            </a:r>
            <a:r>
              <a:rPr lang="en-US" b="1" dirty="0"/>
              <a:t>—</a:t>
            </a:r>
            <a:r>
              <a:rPr lang="en-US" dirty="0">
                <a:solidFill>
                  <a:sysClr val="windowText" lastClr="000000">
                    <a:lumMod val="50000"/>
                    <a:lumOff val="50000"/>
                  </a:sysClr>
                </a:solidFill>
                <a:latin typeface="Arial"/>
              </a:rPr>
              <a:t>Air Barriers for Health Care Facilities</a:t>
            </a:r>
            <a:endParaRPr lang="en-US" b="1" dirty="0"/>
          </a:p>
        </p:txBody>
      </p:sp>
      <p:sp>
        <p:nvSpPr>
          <p:cNvPr id="4" name="Content Placeholder 4"/>
          <p:cNvSpPr txBox="1">
            <a:spLocks/>
          </p:cNvSpPr>
          <p:nvPr/>
        </p:nvSpPr>
        <p:spPr>
          <a:xfrm>
            <a:off x="705853" y="1922097"/>
            <a:ext cx="10972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ts val="180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Presenter</a:t>
            </a:r>
          </a:p>
          <a:p>
            <a:pPr marL="0" marR="0" lvl="0" indent="0" algn="l" defTabSz="457200" rtl="0" eaLnBrk="1" fontAlgn="base" latinLnBrk="0" hangingPunct="1">
              <a:lnSpc>
                <a:spcPct val="100000"/>
              </a:lnSpc>
              <a:spcBef>
                <a:spcPct val="0"/>
              </a:spcBef>
              <a:spcAft>
                <a:spcPts val="1800"/>
              </a:spcAft>
              <a:buClrTx/>
              <a:buSzTx/>
              <a:buFont typeface="Arial"/>
              <a:buNone/>
              <a:tabLst/>
              <a:defRPr/>
            </a:pPr>
            <a:endParaRPr lang="en-US" b="1" dirty="0">
              <a:solidFill>
                <a:srgbClr val="000000"/>
              </a:solidFill>
              <a:latin typeface="Arial"/>
            </a:endParaRPr>
          </a:p>
          <a:p>
            <a:pPr marL="0" marR="0" lvl="0" indent="0" algn="l" defTabSz="457200" rtl="0" eaLnBrk="1" fontAlgn="base" latinLnBrk="0" hangingPunct="1">
              <a:lnSpc>
                <a:spcPct val="100000"/>
              </a:lnSpc>
              <a:spcBef>
                <a:spcPct val="0"/>
              </a:spcBef>
              <a:spcAft>
                <a:spcPts val="1800"/>
              </a:spcAft>
              <a:buClrTx/>
              <a:buSzTx/>
              <a:buFont typeface="Arial"/>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indent="0">
              <a:buNone/>
            </a:pPr>
            <a:r>
              <a:rPr lang="en-US" sz="2400" b="1" dirty="0">
                <a:solidFill>
                  <a:prstClr val="black"/>
                </a:solidFill>
                <a:latin typeface="Arial"/>
              </a:rPr>
              <a:t>              </a:t>
            </a: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TextBox 7"/>
          <p:cNvSpPr txBox="1"/>
          <p:nvPr/>
        </p:nvSpPr>
        <p:spPr>
          <a:xfrm>
            <a:off x="705853" y="4144242"/>
            <a:ext cx="6503437" cy="1569660"/>
          </a:xfrm>
          <a:prstGeom prst="rect">
            <a:avLst/>
          </a:prstGeom>
          <a:noFill/>
        </p:spPr>
        <p:txBody>
          <a:bodyPr wrap="square" rtlCol="0">
            <a:spAutoFit/>
          </a:bodyPr>
          <a:lstStyle/>
          <a:p>
            <a:r>
              <a:rPr lang="en-US" sz="2400" b="1" dirty="0">
                <a:solidFill>
                  <a:prstClr val="black"/>
                </a:solidFill>
                <a:latin typeface="Arial"/>
              </a:rPr>
              <a:t>Kevin Kalata, RA, SE</a:t>
            </a:r>
          </a:p>
          <a:p>
            <a:r>
              <a:rPr lang="en-US" sz="2400" dirty="0">
                <a:solidFill>
                  <a:prstClr val="black"/>
                </a:solidFill>
                <a:latin typeface="Arial"/>
              </a:rPr>
              <a:t>Wiss, Janney, Elstner Associates, Inc.</a:t>
            </a:r>
          </a:p>
          <a:p>
            <a:r>
              <a:rPr lang="en-US" sz="2400" dirty="0">
                <a:solidFill>
                  <a:schemeClr val="bg1">
                    <a:lumMod val="65000"/>
                  </a:schemeClr>
                </a:solidFill>
                <a:latin typeface="Arial"/>
              </a:rPr>
              <a:t>847-272-7400</a:t>
            </a:r>
          </a:p>
          <a:p>
            <a:r>
              <a:rPr lang="en-US" sz="2400" dirty="0">
                <a:solidFill>
                  <a:schemeClr val="bg1">
                    <a:lumMod val="65000"/>
                  </a:schemeClr>
                </a:solidFill>
                <a:latin typeface="Arial"/>
              </a:rPr>
              <a:t>kkalata@wje.com</a:t>
            </a:r>
            <a:endParaRPr lang="en-US" sz="2400" dirty="0">
              <a:solidFill>
                <a:schemeClr val="bg1">
                  <a:lumMod val="6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366" y="2594843"/>
            <a:ext cx="1387860" cy="1429083"/>
          </a:xfrm>
          <a:prstGeom prst="rect">
            <a:avLst/>
          </a:prstGeom>
        </p:spPr>
      </p:pic>
    </p:spTree>
    <p:extLst>
      <p:ext uri="{BB962C8B-B14F-4D97-AF65-F5344CB8AC3E}">
        <p14:creationId xmlns:p14="http://schemas.microsoft.com/office/powerpoint/2010/main" val="3866085009"/>
      </p:ext>
    </p:extLst>
  </p:cSld>
  <p:clrMapOvr>
    <a:masterClrMapping/>
  </p:clrMapOvr>
  <mc:AlternateContent xmlns:mc="http://schemas.openxmlformats.org/markup-compatibility/2006" xmlns:p14="http://schemas.microsoft.com/office/powerpoint/2010/main">
    <mc:Choice Requires="p14">
      <p:transition spd="slow" p14:dur="2000" advClick="0" advTm="55000"/>
    </mc:Choice>
    <mc:Fallback xmlns="">
      <p:transition spd="slow" advClick="0" advTm="55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42730" y="1273625"/>
            <a:ext cx="5280466" cy="4789469"/>
          </a:xfrm>
        </p:spPr>
        <p:txBody>
          <a:bodyPr/>
          <a:lstStyle/>
          <a:p>
            <a:pPr>
              <a:lnSpc>
                <a:spcPts val="2500"/>
              </a:lnSpc>
            </a:pPr>
            <a:r>
              <a:rPr lang="en-US" sz="2400" dirty="0"/>
              <a:t>Very slow process (less than airflow)</a:t>
            </a:r>
          </a:p>
          <a:p>
            <a:pPr>
              <a:lnSpc>
                <a:spcPts val="2500"/>
              </a:lnSpc>
            </a:pPr>
            <a:r>
              <a:rPr lang="en-US" sz="2400" dirty="0"/>
              <a:t>Vapor retarders control diffusion</a:t>
            </a:r>
          </a:p>
          <a:p>
            <a:pPr lvl="1">
              <a:lnSpc>
                <a:spcPts val="2500"/>
              </a:lnSpc>
            </a:pPr>
            <a:r>
              <a:rPr lang="en-US" dirty="0"/>
              <a:t>Can be combined with air barrier and/or moisture barrier</a:t>
            </a:r>
          </a:p>
          <a:p>
            <a:pPr lvl="1">
              <a:lnSpc>
                <a:spcPts val="2500"/>
              </a:lnSpc>
            </a:pPr>
            <a:r>
              <a:rPr lang="en-US" dirty="0"/>
              <a:t>Should be located on the “warm” side of the wall</a:t>
            </a:r>
          </a:p>
          <a:p>
            <a:pPr lvl="1">
              <a:lnSpc>
                <a:spcPts val="2500"/>
              </a:lnSpc>
            </a:pPr>
            <a:r>
              <a:rPr lang="en-US" dirty="0"/>
              <a:t>Only one vapor retarder per wall assembly</a:t>
            </a:r>
          </a:p>
          <a:p>
            <a:endParaRPr lang="en-US" sz="2400" dirty="0"/>
          </a:p>
        </p:txBody>
      </p:sp>
      <p:pic>
        <p:nvPicPr>
          <p:cNvPr id="5" name="Picture 2" descr="IMG_4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5366" y="3206593"/>
            <a:ext cx="3808666" cy="2856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G_44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2054" y="263191"/>
            <a:ext cx="3801978" cy="285148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Vapor Diffusion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Tree>
    <p:extLst>
      <p:ext uri="{BB962C8B-B14F-4D97-AF65-F5344CB8AC3E}">
        <p14:creationId xmlns:p14="http://schemas.microsoft.com/office/powerpoint/2010/main" val="22792837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a:spLocks noGrp="1"/>
          </p:cNvSpPr>
          <p:nvPr>
            <p:ph idx="1"/>
          </p:nvPr>
        </p:nvSpPr>
        <p:spPr>
          <a:xfrm>
            <a:off x="609600" y="1304391"/>
            <a:ext cx="5804930" cy="4525963"/>
          </a:xfrm>
        </p:spPr>
        <p:txBody>
          <a:bodyPr>
            <a:normAutofit lnSpcReduction="10000"/>
          </a:bodyPr>
          <a:lstStyle/>
          <a:p>
            <a:pPr marL="0" indent="0" defTabSz="914400" eaLnBrk="0" hangingPunct="0">
              <a:lnSpc>
                <a:spcPct val="100000"/>
              </a:lnSpc>
              <a:spcBef>
                <a:spcPct val="0"/>
              </a:spcBef>
              <a:buClr>
                <a:srgbClr val="003365"/>
              </a:buClr>
              <a:buSzPct val="100000"/>
              <a:buNone/>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Common Vapor Retarders:</a:t>
            </a: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Polyethylene film</a:t>
            </a: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Fluid-applied vapor retarder</a:t>
            </a: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Self-adhering sheet membranes</a:t>
            </a: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Aluminum foil/FSK</a:t>
            </a: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“Smart” vapor retarders</a:t>
            </a:r>
            <a:endParaRPr lang="en-US" altLang="en-US" sz="2400" dirty="0">
              <a:solidFill>
                <a:schemeClr val="tx1"/>
              </a:solidFill>
              <a:latin typeface="+mn-lt"/>
            </a:endParaRPr>
          </a:p>
          <a:p>
            <a:pPr marL="0" indent="0" defTabSz="914400" eaLnBrk="0" hangingPunct="0">
              <a:lnSpc>
                <a:spcPct val="100000"/>
              </a:lnSpc>
              <a:spcBef>
                <a:spcPct val="0"/>
              </a:spcBef>
              <a:buClr>
                <a:srgbClr val="003365"/>
              </a:buClr>
              <a:buSzPct val="100000"/>
              <a:buNone/>
              <a:tabLst>
                <a:tab pos="2987675" algn="l"/>
              </a:tabLst>
            </a:pPr>
            <a:endParaRPr lang="en-US" altLang="en-US" sz="2400" dirty="0">
              <a:latin typeface="+mn-lt"/>
              <a:ea typeface="Calibri" panose="020F0502020204030204" pitchFamily="34" charset="0"/>
              <a:cs typeface="Times New Roman" panose="02020603050405020304" pitchFamily="18" charset="0"/>
            </a:endParaRPr>
          </a:p>
          <a:p>
            <a:pPr marL="0" indent="0" defTabSz="914400" eaLnBrk="0" hangingPunct="0">
              <a:lnSpc>
                <a:spcPct val="100000"/>
              </a:lnSpc>
              <a:spcBef>
                <a:spcPct val="0"/>
              </a:spcBef>
              <a:buClr>
                <a:srgbClr val="003365"/>
              </a:buClr>
              <a:buSzPct val="100000"/>
              <a:buNone/>
              <a:tabLst>
                <a:tab pos="2987675" algn="l"/>
              </a:tabLst>
            </a:pPr>
            <a:r>
              <a:rPr lang="en-US" altLang="en-US" sz="2400" dirty="0">
                <a:latin typeface="+mn-lt"/>
                <a:ea typeface="Calibri" panose="020F0502020204030204" pitchFamily="34" charset="0"/>
                <a:cs typeface="Times New Roman" panose="02020603050405020304" pitchFamily="18" charset="0"/>
              </a:rPr>
              <a:t>Other Materials that Serve as Vapor Retarders</a:t>
            </a: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Oil and epoxy based paints</a:t>
            </a:r>
            <a:endParaRPr lang="en-US" altLang="en-US" sz="2400" dirty="0">
              <a:solidFill>
                <a:schemeClr val="tx1"/>
              </a:solidFill>
              <a:latin typeface="+mn-lt"/>
            </a:endParaRP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Polystyrene board insulation (XPS)</a:t>
            </a:r>
            <a:endParaRPr lang="en-US" altLang="en-US" sz="2400" dirty="0">
              <a:solidFill>
                <a:schemeClr val="tx1"/>
              </a:solidFill>
              <a:latin typeface="+mn-lt"/>
            </a:endParaRP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Vinyl wall coverings</a:t>
            </a:r>
            <a:endParaRPr lang="en-US" altLang="en-US" sz="2400" dirty="0">
              <a:solidFill>
                <a:schemeClr val="tx1"/>
              </a:solidFill>
              <a:latin typeface="+mn-lt"/>
            </a:endParaRPr>
          </a:p>
          <a:p>
            <a:pPr marL="0" lvl="1" indent="-457200" defTabSz="914400" eaLnBrk="0" hangingPunct="0">
              <a:lnSpc>
                <a:spcPct val="100000"/>
              </a:lnSpc>
              <a:spcBef>
                <a:spcPct val="0"/>
              </a:spcBef>
              <a:buClr>
                <a:schemeClr val="accent1"/>
              </a:buClr>
              <a:buSzPct val="100000"/>
              <a:buFont typeface="Wingdings" panose="05000000000000000000" pitchFamily="2" charset="2"/>
              <a:buChar char="§"/>
              <a:tabLst>
                <a:tab pos="2987675" algn="l"/>
              </a:tabLst>
            </a:pPr>
            <a:r>
              <a:rPr lang="en-US" altLang="en-US" sz="2400" dirty="0">
                <a:solidFill>
                  <a:schemeClr val="tx1"/>
                </a:solidFill>
                <a:latin typeface="+mn-lt"/>
                <a:ea typeface="Calibri" panose="020F0502020204030204" pitchFamily="34" charset="0"/>
                <a:cs typeface="Times New Roman" panose="02020603050405020304" pitchFamily="18" charset="0"/>
              </a:rPr>
              <a:t>Sheet metal &amp; glass</a:t>
            </a:r>
            <a:endParaRPr lang="en-US" altLang="en-US" sz="2400" dirty="0">
              <a:solidFill>
                <a:schemeClr val="tx1"/>
              </a:solidFill>
              <a:latin typeface="+mn-lt"/>
            </a:endParaRPr>
          </a:p>
          <a:p>
            <a:pPr marL="0"/>
            <a:endParaRPr lang="en-US" sz="20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6143059" y="1027803"/>
            <a:ext cx="2899009" cy="2262838"/>
          </a:xfrm>
          <a:prstGeom prst="rect">
            <a:avLst/>
          </a:prstGeom>
          <a:noFill/>
          <a:ln>
            <a:no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7129" t="13894"/>
          <a:stretch/>
        </p:blipFill>
        <p:spPr>
          <a:xfrm>
            <a:off x="6143059" y="3382567"/>
            <a:ext cx="2889383" cy="2560602"/>
          </a:xfrm>
          <a:prstGeom prst="rect">
            <a:avLst/>
          </a:prstGeom>
        </p:spPr>
      </p:pic>
      <p:sp>
        <p:nvSpPr>
          <p:cNvPr id="13"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Vapor Diffusion</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Tree>
    <p:extLst>
      <p:ext uri="{BB962C8B-B14F-4D97-AF65-F5344CB8AC3E}">
        <p14:creationId xmlns:p14="http://schemas.microsoft.com/office/powerpoint/2010/main" val="19875828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pped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9591" y="1240138"/>
            <a:ext cx="345876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ropped 2.jpg"/>
          <p:cNvPicPr>
            <a:picLocks noChangeAspect="1"/>
          </p:cNvPicPr>
          <p:nvPr/>
        </p:nvPicPr>
        <p:blipFill>
          <a:blip r:embed="rId4">
            <a:extLst>
              <a:ext uri="{28A0092B-C50C-407E-A947-70E740481C1C}">
                <a14:useLocalDpi xmlns:a14="http://schemas.microsoft.com/office/drawing/2010/main" val="0"/>
              </a:ext>
            </a:extLst>
          </a:blip>
          <a:srcRect t="5196" b="1291"/>
          <a:stretch>
            <a:fillRect/>
          </a:stretch>
        </p:blipFill>
        <p:spPr bwMode="auto">
          <a:xfrm>
            <a:off x="8509000" y="1270000"/>
            <a:ext cx="3619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ropped 3.jpg"/>
          <p:cNvPicPr>
            <a:picLocks noChangeAspect="1"/>
          </p:cNvPicPr>
          <p:nvPr/>
        </p:nvPicPr>
        <p:blipFill>
          <a:blip r:embed="rId5">
            <a:extLst>
              <a:ext uri="{28A0092B-C50C-407E-A947-70E740481C1C}">
                <a14:useLocalDpi xmlns:a14="http://schemas.microsoft.com/office/drawing/2010/main" val="0"/>
              </a:ext>
            </a:extLst>
          </a:blip>
          <a:srcRect t="7092" b="7797"/>
          <a:stretch>
            <a:fillRect/>
          </a:stretch>
        </p:blipFill>
        <p:spPr bwMode="auto">
          <a:xfrm>
            <a:off x="687873" y="1270000"/>
            <a:ext cx="333771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1076275" y="4623628"/>
            <a:ext cx="1765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n-lt"/>
                <a:ea typeface="Tahoma" pitchFamily="34" charset="0"/>
                <a:cs typeface="Tahoma" pitchFamily="34" charset="0"/>
              </a:rPr>
              <a:t>Insulation</a:t>
            </a:r>
          </a:p>
          <a:p>
            <a:pPr algn="ctr"/>
            <a:r>
              <a:rPr lang="en-US" sz="2000" dirty="0">
                <a:latin typeface="+mn-lt"/>
                <a:ea typeface="Tahoma" pitchFamily="34" charset="0"/>
                <a:cs typeface="Tahoma" pitchFamily="34" charset="0"/>
              </a:rPr>
              <a:t>in Stud Space</a:t>
            </a:r>
          </a:p>
        </p:txBody>
      </p:sp>
      <p:sp>
        <p:nvSpPr>
          <p:cNvPr id="10" name="TextBox 7"/>
          <p:cNvSpPr txBox="1">
            <a:spLocks noChangeArrowheads="1"/>
          </p:cNvSpPr>
          <p:nvPr/>
        </p:nvSpPr>
        <p:spPr bwMode="auto">
          <a:xfrm>
            <a:off x="5476940" y="4683814"/>
            <a:ext cx="19108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n-lt"/>
                <a:ea typeface="Tahoma" pitchFamily="34" charset="0"/>
                <a:cs typeface="Tahoma" pitchFamily="34" charset="0"/>
              </a:rPr>
              <a:t>Hybrid System</a:t>
            </a:r>
          </a:p>
        </p:txBody>
      </p:sp>
      <p:sp>
        <p:nvSpPr>
          <p:cNvPr id="11" name="TextBox 8"/>
          <p:cNvSpPr txBox="1">
            <a:spLocks noChangeArrowheads="1"/>
          </p:cNvSpPr>
          <p:nvPr/>
        </p:nvSpPr>
        <p:spPr bwMode="auto">
          <a:xfrm>
            <a:off x="9722751" y="4646901"/>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n-lt"/>
                <a:ea typeface="Tahoma" pitchFamily="34" charset="0"/>
                <a:cs typeface="Tahoma" pitchFamily="34" charset="0"/>
              </a:rPr>
              <a:t>Insulation</a:t>
            </a:r>
          </a:p>
          <a:p>
            <a:pPr algn="ctr"/>
            <a:r>
              <a:rPr lang="en-US" sz="2000" dirty="0">
                <a:latin typeface="+mn-lt"/>
                <a:ea typeface="Tahoma" pitchFamily="34" charset="0"/>
                <a:cs typeface="Tahoma" pitchFamily="34" charset="0"/>
              </a:rPr>
              <a:t>in Cavity</a:t>
            </a:r>
          </a:p>
        </p:txBody>
      </p:sp>
      <p:cxnSp>
        <p:nvCxnSpPr>
          <p:cNvPr id="12" name="Straight Connector 11"/>
          <p:cNvCxnSpPr/>
          <p:nvPr/>
        </p:nvCxnSpPr>
        <p:spPr>
          <a:xfrm flipH="1">
            <a:off x="3463758" y="1414212"/>
            <a:ext cx="3657" cy="315244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0334457" y="1456321"/>
            <a:ext cx="3657" cy="315244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3" descr="Cropped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0786" y="1240137"/>
            <a:ext cx="345876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H="1">
            <a:off x="7520971" y="1427753"/>
            <a:ext cx="7317" cy="3160623"/>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17230" y="5279928"/>
            <a:ext cx="3537441" cy="400110"/>
          </a:xfrm>
          <a:prstGeom prst="rect">
            <a:avLst/>
          </a:prstGeom>
          <a:noFill/>
        </p:spPr>
        <p:txBody>
          <a:bodyPr wrap="square" rtlCol="0">
            <a:spAutoFit/>
          </a:bodyPr>
          <a:lstStyle/>
          <a:p>
            <a:r>
              <a:rPr lang="en-US" sz="2000" dirty="0"/>
              <a:t>“Cold” Climate</a:t>
            </a:r>
          </a:p>
        </p:txBody>
      </p:sp>
      <p:cxnSp>
        <p:nvCxnSpPr>
          <p:cNvPr id="17" name="Straight Connector 16"/>
          <p:cNvCxnSpPr/>
          <p:nvPr/>
        </p:nvCxnSpPr>
        <p:spPr>
          <a:xfrm>
            <a:off x="558800" y="5718424"/>
            <a:ext cx="730375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862552" y="5180056"/>
            <a:ext cx="23642" cy="538368"/>
          </a:xfrm>
          <a:prstGeom prst="line">
            <a:avLst/>
          </a:prstGeom>
        </p:spPr>
        <p:style>
          <a:lnRef idx="2">
            <a:schemeClr val="accent1"/>
          </a:lnRef>
          <a:fillRef idx="0">
            <a:schemeClr val="accent1"/>
          </a:fillRef>
          <a:effectRef idx="1">
            <a:schemeClr val="accent1"/>
          </a:effectRef>
          <a:fontRef idx="minor">
            <a:schemeClr val="tx1"/>
          </a:fontRef>
        </p:style>
      </p:cxnSp>
      <p:sp>
        <p:nvSpPr>
          <p:cNvPr id="20" name="Right Arrow 19"/>
          <p:cNvSpPr/>
          <p:nvPr/>
        </p:nvSpPr>
        <p:spPr>
          <a:xfrm>
            <a:off x="8901196" y="2455308"/>
            <a:ext cx="1038598" cy="3662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ight Arrow 20"/>
          <p:cNvSpPr/>
          <p:nvPr/>
        </p:nvSpPr>
        <p:spPr>
          <a:xfrm rot="5400000">
            <a:off x="9994787" y="2817280"/>
            <a:ext cx="486559" cy="91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ight Arrow 21"/>
          <p:cNvSpPr/>
          <p:nvPr/>
        </p:nvSpPr>
        <p:spPr>
          <a:xfrm rot="5400000">
            <a:off x="10014805" y="3368878"/>
            <a:ext cx="486559" cy="91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ight Arrow 22"/>
          <p:cNvSpPr/>
          <p:nvPr/>
        </p:nvSpPr>
        <p:spPr>
          <a:xfrm rot="5400000">
            <a:off x="10018816" y="4066625"/>
            <a:ext cx="486559" cy="91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flipH="1">
            <a:off x="549628" y="5223274"/>
            <a:ext cx="23642" cy="538368"/>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832511" y="5459259"/>
            <a:ext cx="3232489" cy="400110"/>
          </a:xfrm>
          <a:prstGeom prst="rect">
            <a:avLst/>
          </a:prstGeom>
          <a:noFill/>
        </p:spPr>
        <p:txBody>
          <a:bodyPr wrap="square" rtlCol="0">
            <a:spAutoFit/>
          </a:bodyPr>
          <a:lstStyle/>
          <a:p>
            <a:pPr algn="ctr"/>
            <a:r>
              <a:rPr lang="en-US" sz="2000" dirty="0"/>
              <a:t>“Hot” or “Cold” Climate</a:t>
            </a:r>
          </a:p>
        </p:txBody>
      </p:sp>
      <p:sp>
        <p:nvSpPr>
          <p:cNvPr id="24"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Vapor Retarder Placement</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Tree>
    <p:extLst>
      <p:ext uri="{BB962C8B-B14F-4D97-AF65-F5344CB8AC3E}">
        <p14:creationId xmlns:p14="http://schemas.microsoft.com/office/powerpoint/2010/main" val="66104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660302" y="3930871"/>
            <a:ext cx="3926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tima"/>
                <a:cs typeface="Arial" panose="020B0604020202020204" pitchFamily="34" charset="0"/>
              </a:defRPr>
            </a:lvl1pPr>
            <a:lvl2pPr marL="742950" indent="-285750">
              <a:defRPr>
                <a:solidFill>
                  <a:schemeClr val="tx1"/>
                </a:solidFill>
                <a:latin typeface="Optima"/>
                <a:cs typeface="Arial" panose="020B0604020202020204" pitchFamily="34" charset="0"/>
              </a:defRPr>
            </a:lvl2pPr>
            <a:lvl3pPr marL="1143000" indent="-228600">
              <a:defRPr>
                <a:solidFill>
                  <a:schemeClr val="tx1"/>
                </a:solidFill>
                <a:latin typeface="Optima"/>
                <a:cs typeface="Arial" panose="020B0604020202020204" pitchFamily="34" charset="0"/>
              </a:defRPr>
            </a:lvl3pPr>
            <a:lvl4pPr marL="1600200" indent="-228600">
              <a:defRPr>
                <a:solidFill>
                  <a:schemeClr val="tx1"/>
                </a:solidFill>
                <a:latin typeface="Optima"/>
                <a:cs typeface="Arial" panose="020B0604020202020204" pitchFamily="34" charset="0"/>
              </a:defRPr>
            </a:lvl4pPr>
            <a:lvl5pPr marL="2057400" indent="-228600">
              <a:defRPr>
                <a:solidFill>
                  <a:schemeClr val="tx1"/>
                </a:solidFill>
                <a:latin typeface="Optima"/>
                <a:cs typeface="Arial" panose="020B0604020202020204" pitchFamily="34" charset="0"/>
              </a:defRPr>
            </a:lvl5pPr>
            <a:lvl6pPr marL="2514600" indent="-228600" eaLnBrk="0" fontAlgn="base" hangingPunct="0">
              <a:spcBef>
                <a:spcPct val="0"/>
              </a:spcBef>
              <a:spcAft>
                <a:spcPct val="0"/>
              </a:spcAft>
              <a:defRPr>
                <a:solidFill>
                  <a:schemeClr val="tx1"/>
                </a:solidFill>
                <a:latin typeface="Optima"/>
                <a:cs typeface="Arial" panose="020B0604020202020204" pitchFamily="34" charset="0"/>
              </a:defRPr>
            </a:lvl6pPr>
            <a:lvl7pPr marL="2971800" indent="-228600" eaLnBrk="0" fontAlgn="base" hangingPunct="0">
              <a:spcBef>
                <a:spcPct val="0"/>
              </a:spcBef>
              <a:spcAft>
                <a:spcPct val="0"/>
              </a:spcAft>
              <a:defRPr>
                <a:solidFill>
                  <a:schemeClr val="tx1"/>
                </a:solidFill>
                <a:latin typeface="Optima"/>
                <a:cs typeface="Arial" panose="020B0604020202020204" pitchFamily="34" charset="0"/>
              </a:defRPr>
            </a:lvl7pPr>
            <a:lvl8pPr marL="3429000" indent="-228600" eaLnBrk="0" fontAlgn="base" hangingPunct="0">
              <a:spcBef>
                <a:spcPct val="0"/>
              </a:spcBef>
              <a:spcAft>
                <a:spcPct val="0"/>
              </a:spcAft>
              <a:defRPr>
                <a:solidFill>
                  <a:schemeClr val="tx1"/>
                </a:solidFill>
                <a:latin typeface="Optima"/>
                <a:cs typeface="Arial" panose="020B0604020202020204" pitchFamily="34" charset="0"/>
              </a:defRPr>
            </a:lvl8pPr>
            <a:lvl9pPr marL="3886200" indent="-228600" eaLnBrk="0" fontAlgn="base" hangingPunct="0">
              <a:spcBef>
                <a:spcPct val="0"/>
              </a:spcBef>
              <a:spcAft>
                <a:spcPct val="0"/>
              </a:spcAft>
              <a:defRPr>
                <a:solidFill>
                  <a:schemeClr val="tx1"/>
                </a:solidFill>
                <a:latin typeface="Optima"/>
                <a:cs typeface="Arial" panose="020B0604020202020204" pitchFamily="34" charset="0"/>
              </a:defRPr>
            </a:lvl9pPr>
          </a:lstStyle>
          <a:p>
            <a:pPr marL="285750" indent="-285750">
              <a:buClr>
                <a:schemeClr val="accent1"/>
              </a:buClr>
              <a:buFont typeface="Wingdings" panose="05000000000000000000" pitchFamily="2" charset="2"/>
              <a:buChar char="§"/>
            </a:pPr>
            <a:r>
              <a:rPr lang="en-US" altLang="en-US" sz="2000" dirty="0"/>
              <a:t>Warm/humid climate</a:t>
            </a:r>
          </a:p>
          <a:p>
            <a:pPr marL="285750" indent="-285750">
              <a:buClr>
                <a:schemeClr val="accent1"/>
              </a:buClr>
              <a:buFont typeface="Wingdings" panose="05000000000000000000" pitchFamily="2" charset="2"/>
              <a:buChar char="§"/>
            </a:pPr>
            <a:r>
              <a:rPr lang="en-US" altLang="en-US" sz="2000" dirty="0"/>
              <a:t>“Smart” vapor retarder</a:t>
            </a:r>
          </a:p>
          <a:p>
            <a:pPr marL="285750" indent="-285750">
              <a:buClr>
                <a:schemeClr val="accent1"/>
              </a:buClr>
              <a:buFont typeface="Wingdings" panose="05000000000000000000" pitchFamily="2" charset="2"/>
              <a:buChar char="§"/>
            </a:pPr>
            <a:r>
              <a:rPr lang="en-US" altLang="en-US" sz="2000" dirty="0"/>
              <a:t>Perforated vinyl wall covering</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956" y="1163639"/>
            <a:ext cx="3490957" cy="2630212"/>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3876" t="7511" r="2078"/>
          <a:stretch/>
        </p:blipFill>
        <p:spPr>
          <a:xfrm>
            <a:off x="4324350" y="1163639"/>
            <a:ext cx="4524376" cy="2641326"/>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9098344" y="996457"/>
            <a:ext cx="2631197" cy="2965563"/>
          </a:xfrm>
          <a:prstGeom prst="rect">
            <a:avLst/>
          </a:prstGeom>
        </p:spPr>
      </p:pic>
      <p:sp>
        <p:nvSpPr>
          <p:cNvPr id="14" name="TextBox 13"/>
          <p:cNvSpPr txBox="1"/>
          <p:nvPr/>
        </p:nvSpPr>
        <p:spPr>
          <a:xfrm>
            <a:off x="1449981" y="4987693"/>
            <a:ext cx="8319379" cy="1061829"/>
          </a:xfrm>
          <a:prstGeom prst="rect">
            <a:avLst/>
          </a:prstGeom>
          <a:noFill/>
        </p:spPr>
        <p:txBody>
          <a:bodyPr wrap="square" rtlCol="0">
            <a:spAutoFit/>
          </a:bodyPr>
          <a:lstStyle/>
          <a:p>
            <a:r>
              <a:rPr lang="en-US" i="1" dirty="0">
                <a:solidFill>
                  <a:schemeClr val="bg1">
                    <a:lumMod val="50000"/>
                  </a:schemeClr>
                </a:solidFill>
              </a:rPr>
              <a:t>“The product is not suited for cooling climates with high outdoor humidities… Do not use with vinyl wall coverings or vapor retarding paints”</a:t>
            </a:r>
          </a:p>
          <a:p>
            <a:endParaRPr lang="en-US" sz="900" i="1" dirty="0">
              <a:solidFill>
                <a:schemeClr val="bg1">
                  <a:lumMod val="50000"/>
                </a:schemeClr>
              </a:solidFill>
            </a:endParaRPr>
          </a:p>
          <a:p>
            <a:r>
              <a:rPr lang="en-US" i="1" dirty="0">
                <a:solidFill>
                  <a:schemeClr val="bg1">
                    <a:lumMod val="50000"/>
                  </a:schemeClr>
                </a:solidFill>
              </a:rPr>
              <a:t>			- Manufacturer’s Literature</a:t>
            </a:r>
          </a:p>
        </p:txBody>
      </p:sp>
      <p:sp>
        <p:nvSpPr>
          <p:cNvPr id="15"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Vapor Diffusion Issues: Hot Climate</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Tree>
    <p:extLst>
      <p:ext uri="{BB962C8B-B14F-4D97-AF65-F5344CB8AC3E}">
        <p14:creationId xmlns:p14="http://schemas.microsoft.com/office/powerpoint/2010/main" val="97925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r="29113"/>
          <a:stretch/>
        </p:blipFill>
        <p:spPr>
          <a:xfrm>
            <a:off x="6616265" y="3749479"/>
            <a:ext cx="2334060" cy="246950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r="38170"/>
          <a:stretch/>
        </p:blipFill>
        <p:spPr>
          <a:xfrm>
            <a:off x="4218409" y="3748463"/>
            <a:ext cx="2292232" cy="247153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l="5424" r="4580" b="15363"/>
          <a:stretch/>
        </p:blipFill>
        <p:spPr>
          <a:xfrm rot="16200000">
            <a:off x="70514" y="1796679"/>
            <a:ext cx="4167114" cy="2939268"/>
          </a:xfrm>
          <a:prstGeom prst="rect">
            <a:avLst/>
          </a:prstGeom>
        </p:spPr>
      </p:pic>
      <p:sp>
        <p:nvSpPr>
          <p:cNvPr id="7" name="Right Arrow 6"/>
          <p:cNvSpPr/>
          <p:nvPr/>
        </p:nvSpPr>
        <p:spPr>
          <a:xfrm rot="689812">
            <a:off x="6874352" y="4244974"/>
            <a:ext cx="638175" cy="419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689812">
            <a:off x="7379148" y="3806844"/>
            <a:ext cx="638175" cy="419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1"/>
          <p:cNvSpPr txBox="1">
            <a:spLocks noChangeArrowheads="1"/>
          </p:cNvSpPr>
          <p:nvPr/>
        </p:nvSpPr>
        <p:spPr bwMode="auto">
          <a:xfrm>
            <a:off x="5378342" y="3411769"/>
            <a:ext cx="2891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tima"/>
                <a:cs typeface="Arial" panose="020B0604020202020204" pitchFamily="34" charset="0"/>
              </a:defRPr>
            </a:lvl1pPr>
            <a:lvl2pPr marL="742950" indent="-285750">
              <a:defRPr>
                <a:solidFill>
                  <a:schemeClr val="tx1"/>
                </a:solidFill>
                <a:latin typeface="Optima"/>
                <a:cs typeface="Arial" panose="020B0604020202020204" pitchFamily="34" charset="0"/>
              </a:defRPr>
            </a:lvl2pPr>
            <a:lvl3pPr marL="1143000" indent="-228600">
              <a:defRPr>
                <a:solidFill>
                  <a:schemeClr val="tx1"/>
                </a:solidFill>
                <a:latin typeface="Optima"/>
                <a:cs typeface="Arial" panose="020B0604020202020204" pitchFamily="34" charset="0"/>
              </a:defRPr>
            </a:lvl3pPr>
            <a:lvl4pPr marL="1600200" indent="-228600">
              <a:defRPr>
                <a:solidFill>
                  <a:schemeClr val="tx1"/>
                </a:solidFill>
                <a:latin typeface="Optima"/>
                <a:cs typeface="Arial" panose="020B0604020202020204" pitchFamily="34" charset="0"/>
              </a:defRPr>
            </a:lvl4pPr>
            <a:lvl5pPr marL="2057400" indent="-228600">
              <a:defRPr>
                <a:solidFill>
                  <a:schemeClr val="tx1"/>
                </a:solidFill>
                <a:latin typeface="Optima"/>
                <a:cs typeface="Arial" panose="020B0604020202020204" pitchFamily="34" charset="0"/>
              </a:defRPr>
            </a:lvl5pPr>
            <a:lvl6pPr marL="2514600" indent="-228600" eaLnBrk="0" fontAlgn="base" hangingPunct="0">
              <a:spcBef>
                <a:spcPct val="0"/>
              </a:spcBef>
              <a:spcAft>
                <a:spcPct val="0"/>
              </a:spcAft>
              <a:defRPr>
                <a:solidFill>
                  <a:schemeClr val="tx1"/>
                </a:solidFill>
                <a:latin typeface="Optima"/>
                <a:cs typeface="Arial" panose="020B0604020202020204" pitchFamily="34" charset="0"/>
              </a:defRPr>
            </a:lvl6pPr>
            <a:lvl7pPr marL="2971800" indent="-228600" eaLnBrk="0" fontAlgn="base" hangingPunct="0">
              <a:spcBef>
                <a:spcPct val="0"/>
              </a:spcBef>
              <a:spcAft>
                <a:spcPct val="0"/>
              </a:spcAft>
              <a:defRPr>
                <a:solidFill>
                  <a:schemeClr val="tx1"/>
                </a:solidFill>
                <a:latin typeface="Optima"/>
                <a:cs typeface="Arial" panose="020B0604020202020204" pitchFamily="34" charset="0"/>
              </a:defRPr>
            </a:lvl7pPr>
            <a:lvl8pPr marL="3429000" indent="-228600" eaLnBrk="0" fontAlgn="base" hangingPunct="0">
              <a:spcBef>
                <a:spcPct val="0"/>
              </a:spcBef>
              <a:spcAft>
                <a:spcPct val="0"/>
              </a:spcAft>
              <a:defRPr>
                <a:solidFill>
                  <a:schemeClr val="tx1"/>
                </a:solidFill>
                <a:latin typeface="Optima"/>
                <a:cs typeface="Arial" panose="020B0604020202020204" pitchFamily="34" charset="0"/>
              </a:defRPr>
            </a:lvl8pPr>
            <a:lvl9pPr marL="3886200" indent="-228600" eaLnBrk="0" fontAlgn="base" hangingPunct="0">
              <a:spcBef>
                <a:spcPct val="0"/>
              </a:spcBef>
              <a:spcAft>
                <a:spcPct val="0"/>
              </a:spcAft>
              <a:defRPr>
                <a:solidFill>
                  <a:schemeClr val="tx1"/>
                </a:solidFill>
                <a:latin typeface="Optima"/>
                <a:cs typeface="Arial" panose="020B0604020202020204" pitchFamily="34" charset="0"/>
              </a:defRPr>
            </a:lvl9pPr>
          </a:lstStyle>
          <a:p>
            <a:r>
              <a:rPr lang="en-US" altLang="en-US" dirty="0">
                <a:latin typeface="+mn-lt"/>
              </a:rPr>
              <a:t>Condensation</a:t>
            </a:r>
            <a:r>
              <a:rPr lang="en-US" altLang="en-US" sz="1600" dirty="0"/>
              <a:t> on sheathing</a:t>
            </a:r>
          </a:p>
        </p:txBody>
      </p:sp>
      <p:sp>
        <p:nvSpPr>
          <p:cNvPr id="10" name="TextBox 1"/>
          <p:cNvSpPr txBox="1">
            <a:spLocks noChangeArrowheads="1"/>
          </p:cNvSpPr>
          <p:nvPr/>
        </p:nvSpPr>
        <p:spPr bwMode="auto">
          <a:xfrm>
            <a:off x="614380" y="5437288"/>
            <a:ext cx="33858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tima"/>
                <a:cs typeface="Arial" panose="020B0604020202020204" pitchFamily="34" charset="0"/>
              </a:defRPr>
            </a:lvl1pPr>
            <a:lvl2pPr marL="742950" indent="-285750">
              <a:defRPr>
                <a:solidFill>
                  <a:schemeClr val="tx1"/>
                </a:solidFill>
                <a:latin typeface="Optima"/>
                <a:cs typeface="Arial" panose="020B0604020202020204" pitchFamily="34" charset="0"/>
              </a:defRPr>
            </a:lvl2pPr>
            <a:lvl3pPr marL="1143000" indent="-228600">
              <a:defRPr>
                <a:solidFill>
                  <a:schemeClr val="tx1"/>
                </a:solidFill>
                <a:latin typeface="Optima"/>
                <a:cs typeface="Arial" panose="020B0604020202020204" pitchFamily="34" charset="0"/>
              </a:defRPr>
            </a:lvl3pPr>
            <a:lvl4pPr marL="1600200" indent="-228600">
              <a:defRPr>
                <a:solidFill>
                  <a:schemeClr val="tx1"/>
                </a:solidFill>
                <a:latin typeface="Optima"/>
                <a:cs typeface="Arial" panose="020B0604020202020204" pitchFamily="34" charset="0"/>
              </a:defRPr>
            </a:lvl4pPr>
            <a:lvl5pPr marL="2057400" indent="-228600">
              <a:defRPr>
                <a:solidFill>
                  <a:schemeClr val="tx1"/>
                </a:solidFill>
                <a:latin typeface="Optima"/>
                <a:cs typeface="Arial" panose="020B0604020202020204" pitchFamily="34" charset="0"/>
              </a:defRPr>
            </a:lvl5pPr>
            <a:lvl6pPr marL="2514600" indent="-228600" eaLnBrk="0" fontAlgn="base" hangingPunct="0">
              <a:spcBef>
                <a:spcPct val="0"/>
              </a:spcBef>
              <a:spcAft>
                <a:spcPct val="0"/>
              </a:spcAft>
              <a:defRPr>
                <a:solidFill>
                  <a:schemeClr val="tx1"/>
                </a:solidFill>
                <a:latin typeface="Optima"/>
                <a:cs typeface="Arial" panose="020B0604020202020204" pitchFamily="34" charset="0"/>
              </a:defRPr>
            </a:lvl6pPr>
            <a:lvl7pPr marL="2971800" indent="-228600" eaLnBrk="0" fontAlgn="base" hangingPunct="0">
              <a:spcBef>
                <a:spcPct val="0"/>
              </a:spcBef>
              <a:spcAft>
                <a:spcPct val="0"/>
              </a:spcAft>
              <a:defRPr>
                <a:solidFill>
                  <a:schemeClr val="tx1"/>
                </a:solidFill>
                <a:latin typeface="Optima"/>
                <a:cs typeface="Arial" panose="020B0604020202020204" pitchFamily="34" charset="0"/>
              </a:defRPr>
            </a:lvl7pPr>
            <a:lvl8pPr marL="3429000" indent="-228600" eaLnBrk="0" fontAlgn="base" hangingPunct="0">
              <a:spcBef>
                <a:spcPct val="0"/>
              </a:spcBef>
              <a:spcAft>
                <a:spcPct val="0"/>
              </a:spcAft>
              <a:defRPr>
                <a:solidFill>
                  <a:schemeClr val="tx1"/>
                </a:solidFill>
                <a:latin typeface="Optima"/>
                <a:cs typeface="Arial" panose="020B0604020202020204" pitchFamily="34" charset="0"/>
              </a:defRPr>
            </a:lvl8pPr>
            <a:lvl9pPr marL="3886200" indent="-228600" eaLnBrk="0" fontAlgn="base" hangingPunct="0">
              <a:spcBef>
                <a:spcPct val="0"/>
              </a:spcBef>
              <a:spcAft>
                <a:spcPct val="0"/>
              </a:spcAft>
              <a:defRPr>
                <a:solidFill>
                  <a:schemeClr val="tx1"/>
                </a:solidFill>
                <a:latin typeface="Optima"/>
                <a:cs typeface="Arial" panose="020B0604020202020204" pitchFamily="34" charset="0"/>
              </a:defRPr>
            </a:lvl9pPr>
          </a:lstStyle>
          <a:p>
            <a:r>
              <a:rPr lang="en-US" altLang="en-US" dirty="0">
                <a:latin typeface="+mn-lt"/>
              </a:rPr>
              <a:t>Vapor retarder on cold side of insulation</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t="21743" b="5770"/>
          <a:stretch/>
        </p:blipFill>
        <p:spPr>
          <a:xfrm>
            <a:off x="4218409" y="1182755"/>
            <a:ext cx="4710810" cy="2276475"/>
          </a:xfrm>
          <a:prstGeom prst="rect">
            <a:avLst/>
          </a:prstGeom>
        </p:spPr>
      </p:pic>
      <p:sp>
        <p:nvSpPr>
          <p:cNvPr id="12"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Additional Considerations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dirty="0">
                <a:solidFill>
                  <a:sysClr val="windowText" lastClr="000000">
                    <a:lumMod val="50000"/>
                    <a:lumOff val="50000"/>
                  </a:sysClr>
                </a:solidFill>
                <a:latin typeface="Arial"/>
              </a:rPr>
              <a:t>Vapor Diffusion Issues: Cold Climate</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13" name="Right Arrow 12"/>
          <p:cNvSpPr/>
          <p:nvPr/>
        </p:nvSpPr>
        <p:spPr>
          <a:xfrm rot="689812">
            <a:off x="6131364" y="1842498"/>
            <a:ext cx="638175" cy="419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87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Enclosure Fundamentals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noProof="0" dirty="0" smtClean="0">
                <a:solidFill>
                  <a:sysClr val="windowText" lastClr="000000">
                    <a:lumMod val="50000"/>
                    <a:lumOff val="50000"/>
                  </a:sysClr>
                </a:solidFill>
                <a:latin typeface="Arial"/>
              </a:rPr>
              <a:t>Summary</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15" name="Content Placeholder 4"/>
          <p:cNvSpPr txBox="1">
            <a:spLocks/>
          </p:cNvSpPr>
          <p:nvPr/>
        </p:nvSpPr>
        <p:spPr>
          <a:xfrm>
            <a:off x="609600" y="1346201"/>
            <a:ext cx="8467725"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500"/>
              </a:lnSpc>
              <a:spcBef>
                <a:spcPts val="600"/>
              </a:spcBef>
              <a:spcAft>
                <a:spcPts val="600"/>
              </a:spcAft>
              <a:buFont typeface="Wingdings" panose="05000000000000000000" pitchFamily="2" charset="2"/>
              <a:buChar char="§"/>
            </a:pPr>
            <a:r>
              <a:rPr lang="en-US" dirty="0" smtClean="0"/>
              <a:t>Air barriers serve to reduce energy consumption and help mitigate moisture issues with the building envelope</a:t>
            </a:r>
            <a:endParaRPr lang="en-US" dirty="0"/>
          </a:p>
          <a:p>
            <a:pPr>
              <a:lnSpc>
                <a:spcPts val="2500"/>
              </a:lnSpc>
              <a:spcBef>
                <a:spcPts val="600"/>
              </a:spcBef>
              <a:spcAft>
                <a:spcPts val="600"/>
              </a:spcAft>
              <a:buFont typeface="Wingdings" panose="05000000000000000000" pitchFamily="2" charset="2"/>
              <a:buChar char="§"/>
            </a:pPr>
            <a:r>
              <a:rPr lang="en-US" dirty="0" smtClean="0"/>
              <a:t>Continuity, integration, and compatibility are key to air barrier design, installation, and performance</a:t>
            </a:r>
          </a:p>
          <a:p>
            <a:pPr>
              <a:lnSpc>
                <a:spcPts val="2500"/>
              </a:lnSpc>
              <a:spcBef>
                <a:spcPts val="600"/>
              </a:spcBef>
              <a:spcAft>
                <a:spcPts val="600"/>
              </a:spcAft>
              <a:buFont typeface="Wingdings" panose="05000000000000000000" pitchFamily="2" charset="2"/>
              <a:buChar char="§"/>
            </a:pPr>
            <a:r>
              <a:rPr lang="en-US" dirty="0" smtClean="0"/>
              <a:t>Performance </a:t>
            </a:r>
            <a:r>
              <a:rPr lang="en-US" dirty="0"/>
              <a:t>of </a:t>
            </a:r>
            <a:r>
              <a:rPr lang="en-US" dirty="0" smtClean="0"/>
              <a:t>healthcare </a:t>
            </a:r>
            <a:r>
              <a:rPr lang="en-US" dirty="0"/>
              <a:t>building </a:t>
            </a:r>
            <a:r>
              <a:rPr lang="en-US" dirty="0" smtClean="0"/>
              <a:t>enclosures are </a:t>
            </a:r>
            <a:r>
              <a:rPr lang="en-US" dirty="0"/>
              <a:t>dependent </a:t>
            </a:r>
            <a:r>
              <a:rPr lang="en-US" dirty="0" smtClean="0"/>
              <a:t>on the performance of not only the </a:t>
            </a:r>
            <a:r>
              <a:rPr lang="en-US" dirty="0"/>
              <a:t>air barrier, but also </a:t>
            </a:r>
            <a:r>
              <a:rPr lang="en-US" dirty="0" smtClean="0"/>
              <a:t>moisture barrier, thermal barrier, </a:t>
            </a:r>
            <a:r>
              <a:rPr lang="en-US" dirty="0"/>
              <a:t>and vapor </a:t>
            </a:r>
            <a:r>
              <a:rPr lang="en-US" dirty="0" smtClean="0"/>
              <a:t>retarder</a:t>
            </a:r>
          </a:p>
          <a:p>
            <a:pPr>
              <a:lnSpc>
                <a:spcPts val="2500"/>
              </a:lnSpc>
              <a:spcBef>
                <a:spcPts val="600"/>
              </a:spcBef>
              <a:spcAft>
                <a:spcPts val="600"/>
              </a:spcAft>
              <a:buFont typeface="Wingdings" panose="05000000000000000000" pitchFamily="2" charset="2"/>
              <a:buChar char="§"/>
            </a:pPr>
            <a:r>
              <a:rPr lang="en-US" dirty="0"/>
              <a:t>Thermal barrier code changes as well as interior design conditions make healthcare facilities especially susceptible to increased risk of condensation</a:t>
            </a:r>
          </a:p>
          <a:p>
            <a:pPr marL="0" indent="0">
              <a:lnSpc>
                <a:spcPts val="2500"/>
              </a:lnSpc>
              <a:spcBef>
                <a:spcPts val="600"/>
              </a:spcBef>
              <a:spcAft>
                <a:spcPts val="600"/>
              </a:spcAft>
              <a:buNone/>
            </a:pPr>
            <a:endParaRPr lang="en-US" dirty="0"/>
          </a:p>
          <a:p>
            <a:pPr>
              <a:lnSpc>
                <a:spcPts val="2500"/>
              </a:lnSpc>
              <a:spcBef>
                <a:spcPts val="600"/>
              </a:spcBef>
              <a:spcAft>
                <a:spcPts val="600"/>
              </a:spcAft>
              <a:buFont typeface="Wingdings" panose="05000000000000000000" pitchFamily="2" charset="2"/>
              <a:buChar char="§"/>
            </a:pPr>
            <a:endParaRPr lang="en-US" dirty="0"/>
          </a:p>
        </p:txBody>
      </p:sp>
    </p:spTree>
    <p:extLst>
      <p:ext uri="{BB962C8B-B14F-4D97-AF65-F5344CB8AC3E}">
        <p14:creationId xmlns:p14="http://schemas.microsoft.com/office/powerpoint/2010/main" val="7911520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00723" y="0"/>
            <a:ext cx="10329984"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Time for Questions and Comments</a:t>
            </a:r>
          </a:p>
        </p:txBody>
      </p:sp>
      <p:sp>
        <p:nvSpPr>
          <p:cNvPr id="5" name="TextBox 4"/>
          <p:cNvSpPr txBox="1"/>
          <p:nvPr/>
        </p:nvSpPr>
        <p:spPr>
          <a:xfrm>
            <a:off x="6535024" y="1666723"/>
            <a:ext cx="5002480" cy="203132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Moderator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uLnTx/>
                <a:uFillTx/>
                <a:latin typeface="Arial" panose="020B0604020202020204" pitchFamily="34" charset="0"/>
                <a:cs typeface="Arial" panose="020B0604020202020204" pitchFamily="34" charset="0"/>
              </a:rPr>
              <a:t>John Kreidich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effectLst/>
                <a:uLnTx/>
                <a:uFillTx/>
                <a:latin typeface="Arial" panose="020B0604020202020204" pitchFamily="34" charset="0"/>
                <a:cs typeface="Arial" panose="020B0604020202020204" pitchFamily="34" charset="0"/>
              </a:rPr>
              <a:t>McCarthy Building Cos.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2" name="Rectangle 1"/>
          <p:cNvSpPr/>
          <p:nvPr/>
        </p:nvSpPr>
        <p:spPr>
          <a:xfrm>
            <a:off x="615497" y="1666723"/>
            <a:ext cx="5827248" cy="2308324"/>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400" b="1" i="0" u="none" strike="noStrike" kern="0" cap="none" spc="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rPr>
              <a:t>???-!!!</a:t>
            </a:r>
          </a:p>
        </p:txBody>
      </p:sp>
    </p:spTree>
    <p:extLst>
      <p:ext uri="{BB962C8B-B14F-4D97-AF65-F5344CB8AC3E}">
        <p14:creationId xmlns:p14="http://schemas.microsoft.com/office/powerpoint/2010/main" val="2162016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CES Credit</a:t>
            </a:r>
          </a:p>
        </p:txBody>
      </p:sp>
      <p:sp>
        <p:nvSpPr>
          <p:cNvPr id="8" name="Content Placeholder 2"/>
          <p:cNvSpPr txBox="1">
            <a:spLocks/>
          </p:cNvSpPr>
          <p:nvPr/>
        </p:nvSpPr>
        <p:spPr>
          <a:xfrm>
            <a:off x="825624" y="1036468"/>
            <a:ext cx="10005134" cy="5089124"/>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3100" b="0" i="0" u="none" strike="noStrike" kern="1200" cap="none" spc="0" normalizeH="0" baseline="0" noProof="0" dirty="0">
                <a:ln>
                  <a:noFill/>
                </a:ln>
                <a:solidFill>
                  <a:srgbClr val="0065B0"/>
                </a:solidFill>
                <a:effectLst/>
                <a:uLnTx/>
                <a:uFillTx/>
                <a:latin typeface="Arial"/>
                <a:ea typeface="+mn-ea"/>
                <a:cs typeface="+mn-cs"/>
              </a:rPr>
              <a:t>All attendees are eligible to receive:</a:t>
            </a:r>
            <a:r>
              <a:rPr kumimoji="0" lang="en-US" sz="3100" b="0" i="0" u="none" strike="noStrike" kern="1200" cap="none" spc="0" normalizeH="0" baseline="0" noProof="0" dirty="0">
                <a:ln>
                  <a:noFill/>
                </a:ln>
                <a:solidFill>
                  <a:sysClr val="windowText" lastClr="000000"/>
                </a:solidFill>
                <a:effectLst/>
                <a:uLnTx/>
                <a:uFillTx/>
                <a:latin typeface="Arial"/>
                <a:ea typeface="+mn-ea"/>
                <a:cs typeface="+mn-cs"/>
              </a:rPr>
              <a:t/>
            </a:r>
            <a:br>
              <a:rPr kumimoji="0" lang="en-US" sz="3100" b="0" i="0" u="none" strike="noStrike" kern="1200" cap="none" spc="0" normalizeH="0" baseline="0" noProof="0" dirty="0">
                <a:ln>
                  <a:noFill/>
                </a:ln>
                <a:solidFill>
                  <a:sysClr val="windowText" lastClr="000000"/>
                </a:solidFill>
                <a:effectLst/>
                <a:uLnTx/>
                <a:uFillTx/>
                <a:latin typeface="Arial"/>
                <a:ea typeface="+mn-ea"/>
                <a:cs typeface="+mn-cs"/>
              </a:rPr>
            </a:br>
            <a:r>
              <a:rPr kumimoji="0" lang="en-US" sz="3100" b="0" i="0" u="none" strike="noStrike" kern="1200" cap="none" spc="0" normalizeH="0" baseline="0" noProof="0" dirty="0">
                <a:ln>
                  <a:noFill/>
                </a:ln>
                <a:solidFill>
                  <a:srgbClr val="0065B0"/>
                </a:solidFill>
                <a:effectLst/>
                <a:uLnTx/>
                <a:uFillTx/>
                <a:latin typeface="Arial"/>
                <a:ea typeface="+mn-ea"/>
                <a:cs typeface="+mn-cs"/>
              </a:rPr>
              <a:t>1.0 HSW/CEU (AIA continuing education) </a:t>
            </a:r>
          </a:p>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3100" b="0" i="0" u="none" strike="noStrike" kern="1200" cap="none" spc="0" normalizeH="0" baseline="0" noProof="0" dirty="0">
                <a:ln>
                  <a:noFill/>
                </a:ln>
                <a:solidFill>
                  <a:sysClr val="windowText" lastClr="000000"/>
                </a:solidFill>
                <a:effectLst/>
                <a:uLnTx/>
                <a:uFillTx/>
                <a:latin typeface="Arial"/>
                <a:ea typeface="+mn-ea"/>
                <a:cs typeface="+mn-cs"/>
              </a:rPr>
              <a:t>Attendees at your site can submit for credit by individually completing the webinar’s survey and report form. </a:t>
            </a:r>
            <a:r>
              <a:rPr kumimoji="0" lang="en-US" sz="3100" b="0" i="0" u="none" strike="noStrike" kern="1200" cap="none" spc="0" normalizeH="0" baseline="0" noProof="0" dirty="0">
                <a:ln>
                  <a:noFill/>
                </a:ln>
                <a:solidFill>
                  <a:srgbClr val="FF0000"/>
                </a:solidFill>
                <a:effectLst/>
                <a:uLnTx/>
                <a:uFillTx/>
                <a:latin typeface="Arial"/>
                <a:ea typeface="+mn-ea"/>
                <a:cs typeface="+mn-cs"/>
              </a:rPr>
              <a:t>The survey closes </a:t>
            </a:r>
            <a:r>
              <a:rPr kumimoji="0" lang="en-US" sz="3300" b="1" i="0" u="none" strike="noStrike" kern="1200" cap="none" spc="0" normalizeH="0" baseline="0" noProof="0" dirty="0">
                <a:ln>
                  <a:noFill/>
                </a:ln>
                <a:solidFill>
                  <a:schemeClr val="accent5"/>
                </a:solidFill>
                <a:effectLst/>
                <a:uLnTx/>
                <a:uFillTx/>
                <a:latin typeface="Arial"/>
                <a:ea typeface="+mn-ea"/>
                <a:cs typeface="+mn-cs"/>
              </a:rPr>
              <a:t>Friday, May 12, 2017</a:t>
            </a:r>
            <a:r>
              <a:rPr kumimoji="0" lang="en-US" sz="3300" b="0" i="0" u="none" strike="noStrike" kern="1200" cap="none" spc="0" normalizeH="0" baseline="0" noProof="0" dirty="0">
                <a:ln>
                  <a:noFill/>
                </a:ln>
                <a:solidFill>
                  <a:srgbClr val="FF0000"/>
                </a:solidFill>
                <a:effectLst/>
                <a:uLnTx/>
                <a:uFillTx/>
                <a:latin typeface="Arial"/>
                <a:ea typeface="+mn-ea"/>
                <a:cs typeface="+mn-cs"/>
              </a:rPr>
              <a:t>at </a:t>
            </a:r>
            <a:r>
              <a:rPr kumimoji="0" lang="en-US" sz="3100" b="0" i="0" u="none" strike="noStrike" kern="1200" cap="none" spc="0" normalizeH="0" baseline="0" noProof="0" dirty="0">
                <a:ln>
                  <a:noFill/>
                </a:ln>
                <a:solidFill>
                  <a:srgbClr val="FF0000"/>
                </a:solidFill>
                <a:effectLst/>
                <a:uLnTx/>
                <a:uFillTx/>
                <a:latin typeface="Arial"/>
                <a:ea typeface="+mn-ea"/>
                <a:cs typeface="+mn-cs"/>
              </a:rPr>
              <a:t>12:30 am EDT.</a:t>
            </a:r>
          </a:p>
          <a:p>
            <a:pPr marL="0" marR="0" lvl="0" indent="0" algn="l" defTabSz="457200" rtl="0" eaLnBrk="1" fontAlgn="auto" latinLnBrk="0" hangingPunct="1">
              <a:lnSpc>
                <a:spcPct val="140000"/>
              </a:lnSpc>
              <a:spcBef>
                <a:spcPts val="0"/>
              </a:spcBef>
              <a:spcAft>
                <a:spcPts val="2400"/>
              </a:spcAft>
              <a:buClrTx/>
              <a:buSzTx/>
              <a:buFont typeface="Arial"/>
              <a:buNone/>
              <a:tabLst/>
              <a:defRPr/>
            </a:pPr>
            <a:r>
              <a:rPr kumimoji="0" lang="en-US" sz="3100" b="0" i="0" u="none" strike="noStrike" kern="1200" cap="none" spc="0" normalizeH="0" baseline="0" noProof="0" dirty="0">
                <a:ln>
                  <a:noFill/>
                </a:ln>
                <a:solidFill>
                  <a:schemeClr val="tx1"/>
                </a:solidFill>
                <a:effectLst/>
                <a:uLnTx/>
                <a:uFillTx/>
                <a:latin typeface="Arial"/>
                <a:ea typeface="+mn-ea"/>
                <a:cs typeface="+mn-cs"/>
              </a:rPr>
              <a:t>The URL to the webinar survey/form</a:t>
            </a:r>
            <a:r>
              <a:rPr kumimoji="0" lang="en-US" sz="3000" b="0" i="0" u="none" strike="noStrike" kern="1200" cap="none" spc="0" normalizeH="0" baseline="0" noProof="0" dirty="0">
                <a:ln>
                  <a:noFill/>
                </a:ln>
                <a:solidFill>
                  <a:schemeClr val="tx1"/>
                </a:solidFill>
                <a:effectLst/>
                <a:uLnTx/>
                <a:uFillTx/>
                <a:latin typeface="Arial"/>
                <a:ea typeface="+mn-ea"/>
                <a:cs typeface="+mn-cs"/>
              </a:rPr>
              <a:t> </a:t>
            </a:r>
            <a:r>
              <a:rPr kumimoji="0" lang="en-US" sz="5200" b="1" i="0"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hlinkClick r:id="rId3"/>
              </a:rPr>
              <a:t>https://www.research.net/r/AAH1704</a:t>
            </a:r>
            <a:r>
              <a:rPr kumimoji="0" lang="en-US" sz="2800" b="1" i="0" u="none" strike="noStrike" kern="1200" cap="none" spc="0" normalizeH="0" baseline="0" noProof="0" dirty="0">
                <a:ln>
                  <a:noFill/>
                </a:ln>
                <a:solidFill>
                  <a:srgbClr val="00B0F0"/>
                </a:solidFill>
                <a:effectLst/>
                <a:uLnTx/>
                <a:uFillTx/>
                <a:latin typeface="Arial"/>
                <a:ea typeface="+mn-ea"/>
                <a:cs typeface="+mn-cs"/>
              </a:rPr>
              <a:t> </a:t>
            </a:r>
            <a:r>
              <a:rPr kumimoji="0" lang="en-US" sz="3100" b="0" i="0" u="none" strike="noStrike" kern="1200" cap="none" spc="0" normalizeH="0" baseline="0" noProof="0" dirty="0">
                <a:ln>
                  <a:noFill/>
                </a:ln>
                <a:solidFill>
                  <a:schemeClr val="tx1"/>
                </a:solidFill>
                <a:effectLst/>
                <a:uLnTx/>
                <a:uFillTx/>
                <a:latin typeface="Arial"/>
                <a:ea typeface="+mn-ea"/>
                <a:cs typeface="+mn-cs"/>
              </a:rPr>
              <a:t>will be emailed to the person who registered your site. </a:t>
            </a:r>
          </a:p>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3100" b="0" i="0" u="none" strike="noStrike" kern="1200" cap="none" spc="0" normalizeH="0" baseline="0" noProof="0" dirty="0">
                <a:ln>
                  <a:noFill/>
                </a:ln>
                <a:solidFill>
                  <a:sysClr val="windowText" lastClr="000000"/>
                </a:solidFill>
                <a:effectLst/>
                <a:uLnTx/>
                <a:uFillTx/>
                <a:latin typeface="Arial"/>
                <a:ea typeface="+mn-ea"/>
                <a:cs typeface="+mn-cs"/>
              </a:rPr>
              <a:t>More continuing education questions?  Email . . . </a:t>
            </a:r>
            <a:r>
              <a:rPr kumimoji="0" lang="en-US" sz="3100" b="0" i="0" u="none" strike="noStrike" kern="1200" cap="none" spc="0" normalizeH="0" baseline="0" noProof="0" dirty="0">
                <a:ln>
                  <a:noFill/>
                </a:ln>
                <a:solidFill>
                  <a:sysClr val="windowText" lastClr="000000"/>
                </a:solidFill>
                <a:effectLst/>
                <a:uLnTx/>
                <a:uFillTx/>
                <a:latin typeface="Arial"/>
                <a:ea typeface="+mn-ea"/>
                <a:cs typeface="+mn-cs"/>
                <a:hlinkClick r:id="rId4"/>
              </a:rPr>
              <a:t>knowledgecommunit</a:t>
            </a:r>
            <a:r>
              <a:rPr kumimoji="0" lang="en-US" sz="3100" b="0" i="0" u="none" strike="noStrike" kern="1200" cap="none" spc="0" normalizeH="0" baseline="0" noProof="0" dirty="0">
                <a:ln>
                  <a:noFill/>
                </a:ln>
                <a:solidFill>
                  <a:srgbClr val="6666FF"/>
                </a:solidFill>
                <a:effectLst/>
                <a:uLnTx/>
                <a:uFillTx/>
                <a:latin typeface="Arial"/>
                <a:ea typeface="+mn-ea"/>
                <a:cs typeface="+mn-cs"/>
                <a:hlinkClick r:id="rId4"/>
              </a:rPr>
              <a:t>ies</a:t>
            </a:r>
            <a:r>
              <a:rPr kumimoji="0" lang="en-US" sz="3100" b="0" i="0" u="none" strike="noStrike" kern="1200" cap="none" spc="0" normalizeH="0" baseline="0" noProof="0" dirty="0">
                <a:ln>
                  <a:noFill/>
                </a:ln>
                <a:solidFill>
                  <a:sysClr val="windowText" lastClr="000000"/>
                </a:solidFill>
                <a:effectLst/>
                <a:uLnTx/>
                <a:uFillTx/>
                <a:latin typeface="Arial"/>
                <a:ea typeface="+mn-ea"/>
                <a:cs typeface="+mn-cs"/>
                <a:hlinkClick r:id="rId4"/>
              </a:rPr>
              <a:t>@aia.org</a:t>
            </a:r>
            <a:r>
              <a:rPr kumimoji="0" lang="en-US" sz="3100" b="0" i="0" u="none" strike="noStrike" kern="1200" cap="none" spc="0" normalizeH="0" baseline="0" noProof="0" dirty="0">
                <a:ln>
                  <a:noFill/>
                </a:ln>
                <a:solidFill>
                  <a:sysClr val="windowText" lastClr="000000"/>
                </a:solidFill>
                <a:effectLst/>
                <a:uLnTx/>
                <a:uFillTx/>
                <a:latin typeface="Arial"/>
                <a:ea typeface="+mn-ea"/>
                <a:cs typeface="+mn-cs"/>
              </a:rPr>
              <a:t>. </a:t>
            </a:r>
          </a:p>
        </p:txBody>
      </p:sp>
    </p:spTree>
    <p:extLst>
      <p:ext uri="{BB962C8B-B14F-4D97-AF65-F5344CB8AC3E}">
        <p14:creationId xmlns:p14="http://schemas.microsoft.com/office/powerpoint/2010/main" val="428696183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400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9283" y="0"/>
            <a:ext cx="11213431"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Join us at The Academy of Architecture for Health!</a:t>
            </a:r>
            <a:endParaRPr kumimoji="0" lang="en-US" sz="3600" b="1"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p:txBody>
      </p:sp>
      <p:sp>
        <p:nvSpPr>
          <p:cNvPr id="6" name="Content Placeholder 2"/>
          <p:cNvSpPr txBox="1">
            <a:spLocks/>
          </p:cNvSpPr>
          <p:nvPr/>
        </p:nvSpPr>
        <p:spPr>
          <a:xfrm>
            <a:off x="489283" y="1002631"/>
            <a:ext cx="11213431" cy="48560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spcBef>
                <a:spcPts val="0"/>
              </a:spcBef>
              <a:spcAft>
                <a:spcPts val="600"/>
              </a:spcAft>
              <a:buClrTx/>
              <a:buSzTx/>
              <a:buFont typeface="Arial"/>
              <a:buNone/>
              <a:tabLst/>
              <a:defRPr/>
            </a:pPr>
            <a:r>
              <a:rPr kumimoji="0" lang="en-US" b="1" i="0" u="none" strike="noStrike" kern="1200" cap="none" spc="0" normalizeH="0" baseline="0" noProof="0" dirty="0">
                <a:ln>
                  <a:noFill/>
                </a:ln>
                <a:solidFill>
                  <a:sysClr val="windowText" lastClr="000000"/>
                </a:solidFill>
                <a:effectLst/>
                <a:uLnTx/>
                <a:uFillTx/>
                <a:latin typeface="Arial"/>
                <a:ea typeface="+mn-ea"/>
                <a:cs typeface="+mn-cs"/>
              </a:rPr>
              <a:t>•	Receive Academy Update newsletters </a:t>
            </a:r>
          </a:p>
          <a:p>
            <a:pPr marL="0" marR="0" lvl="0" indent="0" algn="l" defTabSz="457200" rtl="0" eaLnBrk="1" fontAlgn="auto" latinLnBrk="0" hangingPunct="1">
              <a:spcBef>
                <a:spcPts val="0"/>
              </a:spcBef>
              <a:spcAft>
                <a:spcPts val="600"/>
              </a:spcAft>
              <a:buClrTx/>
              <a:buSzTx/>
              <a:buFont typeface="Arial"/>
              <a:buNone/>
              <a:tabLst/>
              <a:defRPr/>
            </a:pPr>
            <a:r>
              <a:rPr kumimoji="0" lang="en-US" b="1" i="0" u="none" strike="noStrike" kern="1200" cap="none" spc="0" normalizeH="0" baseline="0" noProof="0" dirty="0">
                <a:ln>
                  <a:noFill/>
                </a:ln>
                <a:solidFill>
                  <a:sysClr val="windowText" lastClr="000000"/>
                </a:solidFill>
                <a:effectLst/>
                <a:uLnTx/>
                <a:uFillTx/>
                <a:latin typeface="Arial"/>
                <a:ea typeface="+mn-ea"/>
                <a:cs typeface="+mn-cs"/>
              </a:rPr>
              <a:t>•	Access to resources </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Knowledge Repository</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Webinars</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Award programs</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Scholarships, Fellowships</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Emerging professionals benefits</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National and regional conferences and events</a:t>
            </a:r>
          </a:p>
          <a:p>
            <a:pPr marL="742950" marR="0" lvl="1" indent="-342900" algn="l" defTabSz="4572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65B0"/>
                </a:solidFill>
                <a:effectLst/>
                <a:uLnTx/>
                <a:uFillTx/>
                <a:latin typeface="Arial"/>
                <a:ea typeface="+mn-ea"/>
                <a:cs typeface="+mn-cs"/>
              </a:rPr>
              <a:t>Social media, publications, </a:t>
            </a:r>
            <a:r>
              <a:rPr kumimoji="0" lang="en-US" sz="2800" b="0" i="0" u="none" strike="noStrike" kern="1200" cap="none" spc="0" normalizeH="0" baseline="0" noProof="0" dirty="0" smtClean="0">
                <a:ln>
                  <a:noFill/>
                </a:ln>
                <a:solidFill>
                  <a:srgbClr val="0065B0"/>
                </a:solidFill>
                <a:effectLst/>
                <a:uLnTx/>
                <a:uFillTx/>
                <a:latin typeface="Arial"/>
                <a:ea typeface="+mn-ea"/>
                <a:cs typeface="+mn-cs"/>
              </a:rPr>
              <a:t>blogs, </a:t>
            </a:r>
            <a:r>
              <a:rPr kumimoji="0" lang="en-US" sz="2800" b="0" i="0" u="none" strike="noStrike" kern="1200" cap="none" spc="0" normalizeH="0" baseline="0" noProof="0" dirty="0">
                <a:ln>
                  <a:noFill/>
                </a:ln>
                <a:solidFill>
                  <a:srgbClr val="0065B0"/>
                </a:solidFill>
                <a:effectLst/>
                <a:uLnTx/>
                <a:uFillTx/>
                <a:latin typeface="Arial"/>
                <a:ea typeface="+mn-ea"/>
                <a:cs typeface="+mn-cs"/>
              </a:rPr>
              <a:t>and Twitter </a:t>
            </a:r>
          </a:p>
        </p:txBody>
      </p:sp>
    </p:spTree>
    <p:extLst>
      <p:ext uri="{BB962C8B-B14F-4D97-AF65-F5344CB8AC3E}">
        <p14:creationId xmlns:p14="http://schemas.microsoft.com/office/powerpoint/2010/main" val="397655654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6499"/>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6749"/>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6999"/>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7249"/>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7499"/>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7749"/>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7999"/>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11098"/>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To join us or update your account go to . .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78" y="1474278"/>
            <a:ext cx="8042297" cy="4217602"/>
          </a:xfrm>
          <a:prstGeom prst="rect">
            <a:avLst/>
          </a:prstGeom>
        </p:spPr>
      </p:pic>
      <p:sp>
        <p:nvSpPr>
          <p:cNvPr id="8" name="TextBox 7"/>
          <p:cNvSpPr txBox="1"/>
          <p:nvPr/>
        </p:nvSpPr>
        <p:spPr>
          <a:xfrm>
            <a:off x="609600" y="889503"/>
            <a:ext cx="3479321" cy="584775"/>
          </a:xfrm>
          <a:prstGeom prst="rect">
            <a:avLst/>
          </a:prstGeom>
          <a:solidFill>
            <a:srgbClr val="FFFF00"/>
          </a:solidFill>
        </p:spPr>
        <p:txBody>
          <a:bodyPr wrap="square" rtlCol="0">
            <a:spAutoFit/>
          </a:bodyPr>
          <a:lstStyle/>
          <a:p>
            <a:r>
              <a:rPr lang="en-US" sz="3200" b="1" dirty="0">
                <a:solidFill>
                  <a:prstClr val="black"/>
                </a:solidFill>
                <a:latin typeface="Arial"/>
              </a:rPr>
              <a:t>www.aia.org/aah</a:t>
            </a:r>
          </a:p>
        </p:txBody>
      </p:sp>
      <p:cxnSp>
        <p:nvCxnSpPr>
          <p:cNvPr id="9" name="Straight Arrow Connector 8"/>
          <p:cNvCxnSpPr/>
          <p:nvPr/>
        </p:nvCxnSpPr>
        <p:spPr>
          <a:xfrm flipH="1" flipV="1">
            <a:off x="9127958" y="5573956"/>
            <a:ext cx="278138" cy="184666"/>
          </a:xfrm>
          <a:prstGeom prst="straightConnector1">
            <a:avLst/>
          </a:prstGeom>
          <a:noFill/>
          <a:ln w="635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0" name="TextBox 9"/>
          <p:cNvSpPr txBox="1"/>
          <p:nvPr/>
        </p:nvSpPr>
        <p:spPr>
          <a:xfrm>
            <a:off x="9526412" y="5573956"/>
            <a:ext cx="2134285" cy="584775"/>
          </a:xfrm>
          <a:prstGeom prst="rect">
            <a:avLst/>
          </a:prstGeom>
          <a:solidFill>
            <a:srgbClr val="FFFF00"/>
          </a:solidFill>
        </p:spPr>
        <p:txBody>
          <a:bodyPr wrap="square" rtlCol="0">
            <a:spAutoFit/>
          </a:bodyPr>
          <a:lstStyle/>
          <a:p>
            <a:r>
              <a:rPr lang="en-US" sz="3200" dirty="0">
                <a:solidFill>
                  <a:prstClr val="black"/>
                </a:solidFill>
                <a:latin typeface="Arial"/>
              </a:rPr>
              <a:t>Click here </a:t>
            </a:r>
          </a:p>
        </p:txBody>
      </p:sp>
    </p:spTree>
    <p:extLst>
      <p:ext uri="{BB962C8B-B14F-4D97-AF65-F5344CB8AC3E}">
        <p14:creationId xmlns:p14="http://schemas.microsoft.com/office/powerpoint/2010/main" val="405436682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9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7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solidFill>
                  <a:sysClr val="windowText" lastClr="000000">
                    <a:lumMod val="50000"/>
                    <a:lumOff val="50000"/>
                  </a:sysClr>
                </a:solidFill>
                <a:latin typeface="Arial"/>
              </a:rPr>
              <a:t>Outline</a:t>
            </a:r>
            <a:endPar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p:txBody>
      </p:sp>
      <p:sp>
        <p:nvSpPr>
          <p:cNvPr id="7" name="Content Placeholder 4"/>
          <p:cNvSpPr txBox="1">
            <a:spLocks/>
          </p:cNvSpPr>
          <p:nvPr/>
        </p:nvSpPr>
        <p:spPr>
          <a:xfrm>
            <a:off x="609600" y="1600201"/>
            <a:ext cx="10972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Building Science  </a:t>
            </a:r>
          </a:p>
          <a:p>
            <a:pPr lvl="1"/>
            <a:r>
              <a:rPr lang="en-US" dirty="0"/>
              <a:t>General </a:t>
            </a:r>
            <a:r>
              <a:rPr lang="en-US" dirty="0" smtClean="0"/>
              <a:t>Overview</a:t>
            </a:r>
            <a:endParaRPr lang="en-US" dirty="0"/>
          </a:p>
          <a:p>
            <a:pPr lvl="0"/>
            <a:r>
              <a:rPr lang="en-US" dirty="0"/>
              <a:t>Air Barriers</a:t>
            </a:r>
          </a:p>
          <a:p>
            <a:pPr lvl="1"/>
            <a:r>
              <a:rPr lang="en-US" dirty="0"/>
              <a:t>Performance Requirements</a:t>
            </a:r>
          </a:p>
          <a:p>
            <a:pPr lvl="1"/>
            <a:r>
              <a:rPr lang="en-US" dirty="0"/>
              <a:t>Types</a:t>
            </a:r>
          </a:p>
          <a:p>
            <a:pPr lvl="1"/>
            <a:r>
              <a:rPr lang="en-US" dirty="0"/>
              <a:t>Testing Procedures</a:t>
            </a:r>
          </a:p>
          <a:p>
            <a:pPr lvl="0"/>
            <a:r>
              <a:rPr lang="en-US" dirty="0"/>
              <a:t>Additional Considerations for Enclosure Design</a:t>
            </a:r>
          </a:p>
          <a:p>
            <a:pPr lvl="1"/>
            <a:r>
              <a:rPr lang="en-US" dirty="0"/>
              <a:t>Heat Flow</a:t>
            </a:r>
          </a:p>
          <a:p>
            <a:pPr lvl="1"/>
            <a:r>
              <a:rPr lang="en-US" noProof="0" dirty="0"/>
              <a:t>Moisture</a:t>
            </a:r>
            <a:endParaRPr kumimoji="0" lang="en-US" sz="280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7209812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656493"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Upcoming Webinars* </a:t>
            </a:r>
          </a:p>
        </p:txBody>
      </p:sp>
      <p:graphicFrame>
        <p:nvGraphicFramePr>
          <p:cNvPr id="7" name="Content Placeholder 7"/>
          <p:cNvGraphicFramePr>
            <a:graphicFrameLocks/>
          </p:cNvGraphicFramePr>
          <p:nvPr>
            <p:extLst/>
          </p:nvPr>
        </p:nvGraphicFramePr>
        <p:xfrm>
          <a:off x="656493" y="838900"/>
          <a:ext cx="10972800" cy="4335845"/>
        </p:xfrm>
        <a:graphic>
          <a:graphicData uri="http://schemas.openxmlformats.org/drawingml/2006/table">
            <a:tbl>
              <a:tblPr/>
              <a:tblGrid>
                <a:gridCol w="939824">
                  <a:extLst>
                    <a:ext uri="{9D8B030D-6E8A-4147-A177-3AD203B41FA5}">
                      <a16:colId xmlns="" xmlns:a16="http://schemas.microsoft.com/office/drawing/2014/main" val="20000"/>
                    </a:ext>
                  </a:extLst>
                </a:gridCol>
                <a:gridCol w="3756197">
                  <a:extLst>
                    <a:ext uri="{9D8B030D-6E8A-4147-A177-3AD203B41FA5}">
                      <a16:colId xmlns="" xmlns:a16="http://schemas.microsoft.com/office/drawing/2014/main" val="20001"/>
                    </a:ext>
                  </a:extLst>
                </a:gridCol>
                <a:gridCol w="6276779">
                  <a:extLst>
                    <a:ext uri="{9D8B030D-6E8A-4147-A177-3AD203B41FA5}">
                      <a16:colId xmlns="" xmlns:a16="http://schemas.microsoft.com/office/drawing/2014/main" val="20002"/>
                    </a:ext>
                  </a:extLst>
                </a:gridCol>
              </a:tblGrid>
              <a:tr h="45300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2800" b="1" dirty="0">
                          <a:latin typeface="Calibri"/>
                          <a:ea typeface="Times New Roman"/>
                          <a:cs typeface="Times New Roman"/>
                        </a:rPr>
                        <a:t>Date</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2800" b="1" dirty="0">
                          <a:latin typeface="Calibri"/>
                          <a:ea typeface="Times New Roman"/>
                          <a:cs typeface="Times New Roman"/>
                        </a:rPr>
                        <a:t>Series</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800" b="1" dirty="0">
                          <a:latin typeface="Calibri"/>
                          <a:ea typeface="Times New Roman"/>
                          <a:cs typeface="Times New Roman"/>
                        </a:rPr>
                        <a:t>Topic</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 xmlns:a16="http://schemas.microsoft.com/office/drawing/2014/main" val="10000"/>
                  </a:ext>
                </a:extLst>
              </a:tr>
              <a:tr h="1249454">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800" b="1" i="0" u="none" strike="noStrike" baseline="0" dirty="0">
                          <a:solidFill>
                            <a:srgbClr val="0070C0"/>
                          </a:solidFill>
                          <a:effectLst/>
                          <a:latin typeface="Arial Narrow" panose="020B0606020202030204" pitchFamily="34" charset="0"/>
                        </a:rPr>
                        <a:t>6/13</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u="none" strike="noStrike" kern="1200" baseline="0" dirty="0">
                          <a:solidFill>
                            <a:srgbClr val="0070C0"/>
                          </a:solidFill>
                          <a:effectLst/>
                          <a:latin typeface="Arial Narrow" panose="020B0606020202030204" pitchFamily="34" charset="0"/>
                          <a:ea typeface="+mn-ea"/>
                          <a:cs typeface="+mn-cs"/>
                        </a:rPr>
                        <a:t>Design Award Case Study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2800" b="1" i="0" kern="1200" baseline="0" dirty="0">
                          <a:solidFill>
                            <a:schemeClr val="tx1"/>
                          </a:solidFill>
                          <a:latin typeface="Arial Narrow" panose="020B0606020202030204" pitchFamily="34" charset="0"/>
                          <a:ea typeface="+mn-ea"/>
                          <a:cs typeface="+mn-cs"/>
                        </a:rPr>
                        <a:t>Kaiser Permanente Kraemer Radiation Oncology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2835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800" b="1" i="0" u="none" strike="noStrike" kern="1200" baseline="0" dirty="0">
                          <a:solidFill>
                            <a:srgbClr val="0070C0"/>
                          </a:solidFill>
                          <a:effectLst/>
                          <a:latin typeface="Arial Narrow" panose="020B0606020202030204" pitchFamily="34" charset="0"/>
                          <a:ea typeface="+mn-ea"/>
                          <a:cs typeface="+mn-cs"/>
                        </a:rPr>
                        <a:t>7/18</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u="none" strike="noStrike" kern="1200" baseline="0" dirty="0">
                          <a:solidFill>
                            <a:srgbClr val="0070C0"/>
                          </a:solidFill>
                          <a:effectLst/>
                          <a:latin typeface="Arial Narrow" panose="020B0606020202030204" pitchFamily="34" charset="0"/>
                          <a:ea typeface="+mn-ea"/>
                          <a:cs typeface="+mn-cs"/>
                        </a:rPr>
                        <a:t>Outside The Box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Architecture for Health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31214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800" b="1" i="0" u="none" strike="noStrike" kern="1200" baseline="0" dirty="0">
                          <a:solidFill>
                            <a:srgbClr val="0070C0"/>
                          </a:solidFill>
                          <a:effectLst/>
                          <a:latin typeface="Arial Narrow" panose="020B0606020202030204" pitchFamily="34" charset="0"/>
                          <a:ea typeface="+mn-ea"/>
                          <a:cs typeface="+mn-cs"/>
                        </a:rPr>
                        <a:t>8/8</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u="none" strike="noStrike" kern="1200" baseline="0" dirty="0">
                          <a:solidFill>
                            <a:srgbClr val="0070C0"/>
                          </a:solidFill>
                          <a:effectLst/>
                          <a:latin typeface="Arial Narrow" panose="020B0606020202030204" pitchFamily="34" charset="0"/>
                          <a:ea typeface="+mn-ea"/>
                          <a:cs typeface="+mn-cs"/>
                        </a:rPr>
                        <a:t>Masters Studio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baseline="0" dirty="0">
                          <a:solidFill>
                            <a:schemeClr val="tx1"/>
                          </a:solidFill>
                          <a:latin typeface="Arial Narrow" panose="020B0606020202030204" pitchFamily="34" charset="0"/>
                          <a:ea typeface="+mn-ea"/>
                          <a:cs typeface="+mn-cs"/>
                        </a:rPr>
                        <a:t>The Highly Reliable Hospital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8" name="TextBox 2"/>
          <p:cNvSpPr txBox="1">
            <a:spLocks noChangeArrowheads="1"/>
          </p:cNvSpPr>
          <p:nvPr/>
        </p:nvSpPr>
        <p:spPr bwMode="auto">
          <a:xfrm>
            <a:off x="2675791" y="5174745"/>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Arial" charset="0"/>
                <a:cs typeface="Arial" charset="0"/>
              </a:rPr>
              <a:t>*Dates and topics are subject to change</a:t>
            </a:r>
          </a:p>
        </p:txBody>
      </p:sp>
      <p:sp>
        <p:nvSpPr>
          <p:cNvPr id="9" name="Content Placeholder 6"/>
          <p:cNvSpPr txBox="1">
            <a:spLocks/>
          </p:cNvSpPr>
          <p:nvPr/>
        </p:nvSpPr>
        <p:spPr>
          <a:xfrm>
            <a:off x="1220163" y="5536741"/>
            <a:ext cx="9845457" cy="5522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Visit </a:t>
            </a: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hlinkClick r:id="rId3"/>
              </a:rPr>
              <a:t>www.aia.org/aah</a:t>
            </a: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 for more information and to register. </a:t>
            </a:r>
          </a:p>
        </p:txBody>
      </p:sp>
    </p:spTree>
    <p:extLst>
      <p:ext uri="{BB962C8B-B14F-4D97-AF65-F5344CB8AC3E}">
        <p14:creationId xmlns:p14="http://schemas.microsoft.com/office/powerpoint/2010/main" val="246449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0"/>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rPr>
              <a:t>Building Enclosure Fundamentals</a:t>
            </a:r>
            <a:endParaRPr kumimoji="0" lang="en-US" sz="3600" i="0" u="none" strike="noStrike" kern="1200" cap="none" spc="0" normalizeH="0" baseline="0" noProof="0" dirty="0">
              <a:ln>
                <a:noFill/>
              </a:ln>
              <a:solidFill>
                <a:sysClr val="windowText" lastClr="000000">
                  <a:lumMod val="50000"/>
                  <a:lumOff val="50000"/>
                </a:sysClr>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i="1" noProof="0" dirty="0">
                <a:solidFill>
                  <a:sysClr val="windowText" lastClr="000000">
                    <a:lumMod val="50000"/>
                    <a:lumOff val="50000"/>
                  </a:sysClr>
                </a:solidFill>
                <a:latin typeface="Arial"/>
              </a:rPr>
              <a:t>Air Barriers for Health Care Facilities</a:t>
            </a:r>
            <a:endParaRPr kumimoji="0" lang="en-US" sz="2400" b="0" i="1" u="none" strike="noStrike" kern="1200" cap="none" spc="0" normalizeH="0" baseline="0" noProof="0" dirty="0">
              <a:ln>
                <a:noFill/>
              </a:ln>
              <a:solidFill>
                <a:sysClr val="windowText" lastClr="000000">
                  <a:lumMod val="50000"/>
                  <a:lumOff val="50000"/>
                </a:sysClr>
              </a:solidFill>
              <a:effectLst/>
              <a:uLnTx/>
              <a:uFillTx/>
              <a:latin typeface="Arial"/>
            </a:endParaRPr>
          </a:p>
        </p:txBody>
      </p:sp>
      <p:sp>
        <p:nvSpPr>
          <p:cNvPr id="7" name="Content Placeholder 4"/>
          <p:cNvSpPr txBox="1">
            <a:spLocks/>
          </p:cNvSpPr>
          <p:nvPr/>
        </p:nvSpPr>
        <p:spPr>
          <a:xfrm>
            <a:off x="609600" y="2514601"/>
            <a:ext cx="8379125" cy="14017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base">
              <a:spcBef>
                <a:spcPct val="0"/>
              </a:spcBef>
              <a:spcAft>
                <a:spcPts val="1800"/>
              </a:spcAft>
              <a:buNone/>
              <a:defRPr/>
            </a:pPr>
            <a:r>
              <a:rPr lang="en-US" sz="4800" b="1" dirty="0">
                <a:latin typeface="Calibri" panose="020F0502020204030204" pitchFamily="34" charset="0"/>
              </a:rPr>
              <a:t> Building Science</a:t>
            </a:r>
            <a:endParaRPr lang="en-US" sz="4800" dirty="0">
              <a:latin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2120380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3380</TotalTime>
  <Words>2456</Words>
  <Application>Microsoft Office PowerPoint</Application>
  <PresentationFormat>Widescreen</PresentationFormat>
  <Paragraphs>720</Paragraphs>
  <Slides>80</Slides>
  <Notes>80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80</vt:i4>
      </vt:variant>
    </vt:vector>
  </HeadingPairs>
  <TitlesOfParts>
    <vt:vector size="94" baseType="lpstr">
      <vt:lpstr>ＭＳ Ｐゴシック</vt:lpstr>
      <vt:lpstr>ＭＳ Ｐゴシック</vt:lpstr>
      <vt:lpstr>Arial</vt:lpstr>
      <vt:lpstr>Arial Narrow</vt:lpstr>
      <vt:lpstr>Calibri</vt:lpstr>
      <vt:lpstr>Calibri Light</vt:lpstr>
      <vt:lpstr>Corbel</vt:lpstr>
      <vt:lpstr>Optima</vt:lpstr>
      <vt:lpstr>Tahoma</vt:lpstr>
      <vt:lpstr>Times New Roman</vt:lpstr>
      <vt:lpstr>Wingdings</vt:lpstr>
      <vt:lpstr>Office Theme</vt:lpstr>
      <vt:lpstr>Custom Design</vt:lpstr>
      <vt:lpstr>1_Custom Design</vt:lpstr>
      <vt:lpstr>Academy of Architecture for Health  On-line Professional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Rosse, Isabella</dc:creator>
  <cp:lastModifiedBy>Rosse, Isabella</cp:lastModifiedBy>
  <cp:revision>215</cp:revision>
  <cp:lastPrinted>2017-05-09T14:46:43Z</cp:lastPrinted>
  <dcterms:created xsi:type="dcterms:W3CDTF">2017-02-23T18:39:38Z</dcterms:created>
  <dcterms:modified xsi:type="dcterms:W3CDTF">2017-05-09T17:13:41Z</dcterms:modified>
</cp:coreProperties>
</file>