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9" r:id="rId12"/>
    <p:sldId id="264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C1091-F5AD-4CEF-8CE1-648FBEA2D2C7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3235A-2E26-492B-A590-0FC20CC7F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55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3235A-2E26-492B-A590-0FC20CC7FF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1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3235A-2E26-492B-A590-0FC20CC7FF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44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3235A-2E26-492B-A590-0FC20CC7FF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82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3235A-2E26-492B-A590-0FC20CC7FF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28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3235A-2E26-492B-A590-0FC20CC7FF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35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3235A-2E26-492B-A590-0FC20CC7FF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82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3235A-2E26-492B-A590-0FC20CC7FF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55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3235A-2E26-492B-A590-0FC20CC7FF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68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3235A-2E26-492B-A590-0FC20CC7FF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75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3235A-2E26-492B-A590-0FC20CC7FF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93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3235A-2E26-492B-A590-0FC20CC7FF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42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3235A-2E26-492B-A590-0FC20CC7FF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11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3235A-2E26-492B-A590-0FC20CC7FF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78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94F6-7A63-4615-979C-228CE8FFBF0F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B4AE-AB03-4A58-8858-E11E2D3BB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78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94F6-7A63-4615-979C-228CE8FFBF0F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B4AE-AB03-4A58-8858-E11E2D3BB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74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94F6-7A63-4615-979C-228CE8FFBF0F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B4AE-AB03-4A58-8858-E11E2D3BB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73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94F6-7A63-4615-979C-228CE8FFBF0F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B4AE-AB03-4A58-8858-E11E2D3BB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39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94F6-7A63-4615-979C-228CE8FFBF0F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B4AE-AB03-4A58-8858-E11E2D3BB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15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94F6-7A63-4615-979C-228CE8FFBF0F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B4AE-AB03-4A58-8858-E11E2D3BB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17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94F6-7A63-4615-979C-228CE8FFBF0F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B4AE-AB03-4A58-8858-E11E2D3BB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46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94F6-7A63-4615-979C-228CE8FFBF0F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B4AE-AB03-4A58-8858-E11E2D3BB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8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94F6-7A63-4615-979C-228CE8FFBF0F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B4AE-AB03-4A58-8858-E11E2D3BB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84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94F6-7A63-4615-979C-228CE8FFBF0F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B4AE-AB03-4A58-8858-E11E2D3BB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91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94F6-7A63-4615-979C-228CE8FFBF0F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B4AE-AB03-4A58-8858-E11E2D3BB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0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A94F6-7A63-4615-979C-228CE8FFBF0F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AB4AE-AB03-4A58-8858-E11E2D3BB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4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1470025"/>
          </a:xfrm>
        </p:spPr>
        <p:txBody>
          <a:bodyPr/>
          <a:lstStyle/>
          <a:p>
            <a:r>
              <a:rPr lang="en-US" u="sng" dirty="0" smtClean="0"/>
              <a:t>Advancement of the Profession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2590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BSA Small Practices Network</a:t>
            </a:r>
          </a:p>
          <a:p>
            <a:r>
              <a:rPr lang="en-US" dirty="0" smtClean="0"/>
              <a:t>AIA Small Firm Round Table</a:t>
            </a:r>
          </a:p>
          <a:p>
            <a:r>
              <a:rPr lang="en-US" dirty="0" smtClean="0"/>
              <a:t>National Associates Committee</a:t>
            </a:r>
          </a:p>
          <a:p>
            <a:r>
              <a:rPr lang="en-US" dirty="0" smtClean="0"/>
              <a:t>Young Architects Forum</a:t>
            </a:r>
          </a:p>
          <a:p>
            <a:r>
              <a:rPr lang="en-US" dirty="0" smtClean="0"/>
              <a:t>AIA CRAN</a:t>
            </a:r>
          </a:p>
          <a:p>
            <a:r>
              <a:rPr lang="en-US" dirty="0" smtClean="0"/>
              <a:t>AIA Small Project Practitioners</a:t>
            </a:r>
          </a:p>
          <a:p>
            <a:r>
              <a:rPr lang="en-US" dirty="0" smtClean="0"/>
              <a:t>2.21.13</a:t>
            </a:r>
            <a:endParaRPr lang="en-US" dirty="0"/>
          </a:p>
        </p:txBody>
      </p:sp>
      <p:pic>
        <p:nvPicPr>
          <p:cNvPr id="1026" name="Picture 2" descr="C:\Users\Public\Documents\BSA\logo-bs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91200"/>
            <a:ext cx="294322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ublic\Documents\BSA\site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98" y="5756370"/>
            <a:ext cx="1489301" cy="72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98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Advancement of the Profession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>
                <a:solidFill>
                  <a:schemeClr val="tx2"/>
                </a:solidFill>
              </a:rPr>
              <a:t>Redefine traditional role and public perception of the Architect by educating public to the added value of our diverse skillset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3228" y="2667000"/>
            <a:ext cx="3883572" cy="2209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Leadership</a:t>
            </a:r>
          </a:p>
          <a:p>
            <a:r>
              <a:rPr lang="en-US" dirty="0" smtClean="0"/>
              <a:t>Publish YAF mission statement</a:t>
            </a:r>
          </a:p>
          <a:p>
            <a:r>
              <a:rPr lang="en-US" dirty="0" smtClean="0"/>
              <a:t>Create ad campaign</a:t>
            </a:r>
          </a:p>
          <a:p>
            <a:r>
              <a:rPr lang="en-US" dirty="0" smtClean="0"/>
              <a:t>YAF membership placement on board committees</a:t>
            </a:r>
          </a:p>
          <a:p>
            <a:r>
              <a:rPr lang="en-US" dirty="0" smtClean="0"/>
              <a:t>‘Check the box’ get involved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2052145"/>
            <a:ext cx="41910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400" dirty="0" smtClean="0"/>
              <a:t>Actions</a:t>
            </a:r>
          </a:p>
          <a:p>
            <a:pPr marL="0" indent="0">
              <a:buFont typeface="Arial" pitchFamily="34" charset="0"/>
              <a:buNone/>
            </a:pPr>
            <a:r>
              <a:rPr lang="en-US" u="sng" dirty="0" smtClean="0"/>
              <a:t>Mentorship</a:t>
            </a:r>
          </a:p>
          <a:p>
            <a:r>
              <a:rPr lang="en-US" dirty="0" smtClean="0"/>
              <a:t>Expand mentorship programs including non-traditional paths</a:t>
            </a:r>
          </a:p>
          <a:p>
            <a:r>
              <a:rPr lang="en-US" dirty="0" smtClean="0"/>
              <a:t>Webinar: Architects do more than buildings</a:t>
            </a:r>
          </a:p>
          <a:p>
            <a:r>
              <a:rPr lang="en-US" dirty="0" smtClean="0"/>
              <a:t>Collaborate: mentorship programs like ACE (high school) Build relationship with AIAS</a:t>
            </a:r>
          </a:p>
        </p:txBody>
      </p:sp>
    </p:spTree>
    <p:extLst>
      <p:ext uri="{BB962C8B-B14F-4D97-AF65-F5344CB8AC3E}">
        <p14:creationId xmlns:p14="http://schemas.microsoft.com/office/powerpoint/2010/main" val="210186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Advancement of the Profession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>
                <a:solidFill>
                  <a:schemeClr val="tx2"/>
                </a:solidFill>
              </a:rPr>
              <a:t>Redefine traditional role and public perception of the Architect by educating public to the added value of our diverse skillset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en-US" sz="27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90600" y="1905000"/>
            <a:ext cx="7543800" cy="365760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 smtClean="0"/>
              <a:t>What the BSA is already doing….</a:t>
            </a:r>
          </a:p>
          <a:p>
            <a:pPr marL="0" indent="0">
              <a:buNone/>
            </a:pPr>
            <a:r>
              <a:rPr lang="en-US" sz="4400" b="1" dirty="0" smtClean="0"/>
              <a:t>Practice</a:t>
            </a:r>
            <a:r>
              <a:rPr lang="en-US" sz="4400" b="1" dirty="0"/>
              <a:t> </a:t>
            </a:r>
            <a:r>
              <a:rPr lang="en-US" sz="4400" dirty="0"/>
              <a:t>/ Creating better architects, one program at a time</a:t>
            </a:r>
            <a:endParaRPr lang="en-US" sz="4400" b="1" dirty="0"/>
          </a:p>
          <a:p>
            <a:pPr marL="0" indent="0">
              <a:buNone/>
            </a:pPr>
            <a:r>
              <a:rPr lang="en-US" dirty="0" smtClean="0"/>
              <a:t>AIA </a:t>
            </a:r>
            <a:r>
              <a:rPr lang="en-US" dirty="0"/>
              <a:t>+ 2030 Professional Series</a:t>
            </a:r>
          </a:p>
          <a:p>
            <a:pPr marL="0" indent="0">
              <a:buNone/>
            </a:pPr>
            <a:r>
              <a:rPr lang="en-US" dirty="0" err="1"/>
              <a:t>ArchitectureBoston</a:t>
            </a:r>
            <a:r>
              <a:rPr lang="en-US" dirty="0"/>
              <a:t> Expo (ABX)</a:t>
            </a:r>
          </a:p>
          <a:p>
            <a:pPr marL="0" indent="0">
              <a:buNone/>
            </a:pPr>
            <a:r>
              <a:rPr lang="en-US" dirty="0"/>
              <a:t>ARE Success Teams</a:t>
            </a:r>
          </a:p>
          <a:p>
            <a:pPr marL="0" indent="0">
              <a:buNone/>
            </a:pPr>
            <a:r>
              <a:rPr lang="en-US" dirty="0"/>
              <a:t>Business of Architecture</a:t>
            </a:r>
          </a:p>
          <a:p>
            <a:pPr marL="0" indent="0">
              <a:buNone/>
            </a:pPr>
            <a:r>
              <a:rPr lang="en-US" dirty="0"/>
              <a:t>Client Conversations</a:t>
            </a:r>
          </a:p>
          <a:p>
            <a:pPr marL="0" indent="0">
              <a:buNone/>
            </a:pPr>
            <a:r>
              <a:rPr lang="en-US" dirty="0"/>
              <a:t>Codes workshops</a:t>
            </a:r>
          </a:p>
          <a:p>
            <a:pPr marL="0" indent="0">
              <a:buNone/>
            </a:pPr>
            <a:r>
              <a:rPr lang="en-US" dirty="0"/>
              <a:t>Research Grants in Architecture</a:t>
            </a:r>
          </a:p>
          <a:p>
            <a:pPr marL="0" indent="0">
              <a:buNone/>
            </a:pPr>
            <a:r>
              <a:rPr lang="en-US" dirty="0" err="1"/>
              <a:t>Rotch</a:t>
            </a:r>
            <a:r>
              <a:rPr lang="en-US" dirty="0"/>
              <a:t> Travelling Scholarship/</a:t>
            </a:r>
            <a:r>
              <a:rPr lang="en-US" dirty="0" err="1"/>
              <a:t>Rotch</a:t>
            </a:r>
            <a:r>
              <a:rPr lang="en-US" dirty="0"/>
              <a:t> Travelling Studio</a:t>
            </a:r>
          </a:p>
          <a:p>
            <a:pPr marL="0" indent="0">
              <a:buNone/>
            </a:pPr>
            <a:r>
              <a:rPr lang="en-US" dirty="0"/>
              <a:t>Young Designers Professional Development Institute (YDPDI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FAIA Mentorship of Emerging Professionals</a:t>
            </a:r>
            <a:endParaRPr lang="en-US" dirty="0"/>
          </a:p>
        </p:txBody>
      </p:sp>
      <p:pic>
        <p:nvPicPr>
          <p:cNvPr id="6" name="Picture 2" descr="C:\Users\Public\Documents\BSA\logo-bs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91200"/>
            <a:ext cx="294322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88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76200"/>
            <a:ext cx="8982075" cy="662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83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Advancement of the Profession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>
                <a:solidFill>
                  <a:schemeClr val="tx2"/>
                </a:solidFill>
              </a:rPr>
              <a:t>Redefine the role and public perception of the Architect by educating public to the added value of our diverse skillset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2145"/>
            <a:ext cx="7467600" cy="28246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2052145"/>
            <a:ext cx="41910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035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1" r="9980"/>
          <a:stretch/>
        </p:blipFill>
        <p:spPr bwMode="auto">
          <a:xfrm>
            <a:off x="180372" y="55191"/>
            <a:ext cx="4317357" cy="6826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http://www.aia.org/aiaucmp/groups/aia/documents/document/%7Eexport/AIAS075198%7E108.a%7EAIA_Article_DC_Template%7EDC_SNIPPET/145549-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7"/>
          <a:stretch/>
        </p:blipFill>
        <p:spPr bwMode="auto">
          <a:xfrm>
            <a:off x="4696428" y="2218389"/>
            <a:ext cx="386125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aia.org/aiaucmp/groups/aia/documents/document/%7Eexport/AIAS078702%7E84.a%7EAIA_Article_DC_Template%7EDC_SNIPPET/145357-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2" b="15136"/>
          <a:stretch/>
        </p:blipFill>
        <p:spPr bwMode="auto">
          <a:xfrm>
            <a:off x="4696427" y="1395346"/>
            <a:ext cx="3861254" cy="75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428" y="2971800"/>
            <a:ext cx="695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128566"/>
            <a:ext cx="1830729" cy="2215031"/>
          </a:xfrm>
          <a:prstGeom prst="rect">
            <a:avLst/>
          </a:prstGeom>
          <a:noFill/>
          <a:ln>
            <a:noFill/>
          </a:ln>
          <a:effectLst>
            <a:outerShdw blurRad="266700" dist="508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853" y="4117956"/>
            <a:ext cx="1323372" cy="162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663" y="4586451"/>
            <a:ext cx="1511737" cy="1993885"/>
          </a:xfrm>
          <a:prstGeom prst="rect">
            <a:avLst/>
          </a:prstGeom>
          <a:noFill/>
          <a:ln>
            <a:noFill/>
          </a:ln>
          <a:effectLst>
            <a:outerShdw blurRad="266700" dist="50800" dir="2700000" algn="ctr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 descr="AIA Small Project Practitioners Logo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56" b="9218"/>
          <a:stretch/>
        </p:blipFill>
        <p:spPr bwMode="auto">
          <a:xfrm>
            <a:off x="5458700" y="2995547"/>
            <a:ext cx="2585706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7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9588"/>
            <a:ext cx="8991600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87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417"/>
            <a:ext cx="9144000" cy="621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69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" y="457200"/>
            <a:ext cx="9071387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06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528638"/>
            <a:ext cx="9010650" cy="580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56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1" y="533400"/>
            <a:ext cx="9132727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29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Advancement of the Profession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>
                <a:solidFill>
                  <a:schemeClr val="tx2"/>
                </a:solidFill>
              </a:rPr>
              <a:t>Redefine </a:t>
            </a:r>
            <a:r>
              <a:rPr lang="en-US" sz="2700" dirty="0" smtClean="0">
                <a:solidFill>
                  <a:schemeClr val="tx2"/>
                </a:solidFill>
              </a:rPr>
              <a:t>traditional </a:t>
            </a:r>
            <a:r>
              <a:rPr lang="en-US" sz="2700" dirty="0" smtClean="0">
                <a:solidFill>
                  <a:schemeClr val="tx2"/>
                </a:solidFill>
              </a:rPr>
              <a:t>role and public perception of the Architect by educating public to the added value of our diverse skillset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2438400"/>
            <a:ext cx="3733800" cy="4114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Profession</a:t>
            </a:r>
          </a:p>
          <a:p>
            <a:r>
              <a:rPr lang="en-US" dirty="0" smtClean="0"/>
              <a:t>Adding perception of value</a:t>
            </a:r>
          </a:p>
          <a:p>
            <a:r>
              <a:rPr lang="en-US" dirty="0" smtClean="0"/>
              <a:t>Strengthen our brand</a:t>
            </a:r>
          </a:p>
          <a:p>
            <a:r>
              <a:rPr lang="en-US" dirty="0" smtClean="0"/>
              <a:t>Enhances integrity of what we do</a:t>
            </a:r>
          </a:p>
          <a:p>
            <a:r>
              <a:rPr lang="en-US" dirty="0" smtClean="0"/>
              <a:t>Broader influence</a:t>
            </a:r>
          </a:p>
          <a:p>
            <a:pPr marL="0" indent="0">
              <a:buNone/>
            </a:pPr>
            <a:r>
              <a:rPr lang="en-US" u="sng" dirty="0" smtClean="0"/>
              <a:t>Community</a:t>
            </a:r>
          </a:p>
          <a:p>
            <a:r>
              <a:rPr lang="en-US" dirty="0" smtClean="0"/>
              <a:t>Building a broader influence</a:t>
            </a:r>
          </a:p>
          <a:p>
            <a:r>
              <a:rPr lang="en-US" dirty="0" smtClean="0"/>
              <a:t>Turning ‘luxury’ into ‘necessity’</a:t>
            </a:r>
          </a:p>
          <a:p>
            <a:r>
              <a:rPr lang="en-US" dirty="0" smtClean="0"/>
              <a:t>More well designed neighborhoods</a:t>
            </a:r>
          </a:p>
          <a:p>
            <a:r>
              <a:rPr lang="en-US" dirty="0" smtClean="0"/>
              <a:t>More universal application of sustainable issues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2057400"/>
            <a:ext cx="41910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400" dirty="0" smtClean="0"/>
              <a:t>Impacts</a:t>
            </a:r>
          </a:p>
          <a:p>
            <a:pPr marL="0" indent="0">
              <a:buFont typeface="Arial" pitchFamily="34" charset="0"/>
              <a:buNone/>
            </a:pPr>
            <a:r>
              <a:rPr lang="en-US" u="sng" dirty="0" smtClean="0"/>
              <a:t>Individual</a:t>
            </a:r>
          </a:p>
          <a:p>
            <a:r>
              <a:rPr lang="en-US" dirty="0" smtClean="0"/>
              <a:t>Increase application of diverse skillset</a:t>
            </a:r>
          </a:p>
          <a:p>
            <a:r>
              <a:rPr lang="en-US" dirty="0" smtClean="0"/>
              <a:t>Employability</a:t>
            </a:r>
          </a:p>
          <a:p>
            <a:r>
              <a:rPr lang="en-US" dirty="0" smtClean="0"/>
              <a:t>Marketability</a:t>
            </a:r>
          </a:p>
          <a:p>
            <a:r>
              <a:rPr lang="en-US" dirty="0" smtClean="0"/>
              <a:t>Increased job satisfaction</a:t>
            </a:r>
          </a:p>
          <a:p>
            <a:pPr marL="0" indent="0">
              <a:buFont typeface="Arial" pitchFamily="34" charset="0"/>
              <a:buNone/>
            </a:pPr>
            <a:r>
              <a:rPr lang="en-US" u="sng" dirty="0" smtClean="0"/>
              <a:t>Firm</a:t>
            </a:r>
          </a:p>
          <a:p>
            <a:r>
              <a:rPr lang="en-US" dirty="0" smtClean="0"/>
              <a:t>Increased revenue stream</a:t>
            </a:r>
          </a:p>
          <a:p>
            <a:r>
              <a:rPr lang="en-US" dirty="0" smtClean="0"/>
              <a:t>Broader opportunities</a:t>
            </a:r>
          </a:p>
          <a:p>
            <a:r>
              <a:rPr lang="en-US" dirty="0" smtClean="0"/>
              <a:t>Better retention of qualified professionals</a:t>
            </a:r>
          </a:p>
          <a:p>
            <a:r>
              <a:rPr lang="en-US" dirty="0" smtClean="0"/>
              <a:t>More collaboration with allied fields</a:t>
            </a:r>
          </a:p>
        </p:txBody>
      </p:sp>
    </p:spTree>
    <p:extLst>
      <p:ext uri="{BB962C8B-B14F-4D97-AF65-F5344CB8AC3E}">
        <p14:creationId xmlns:p14="http://schemas.microsoft.com/office/powerpoint/2010/main" val="53158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Advancement of the Profession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>
                <a:solidFill>
                  <a:schemeClr val="tx2"/>
                </a:solidFill>
              </a:rPr>
              <a:t>Redefine traditional role and public perception of the Architect by educating public to the added value of our diverse skillset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3228" y="2438400"/>
            <a:ext cx="4035972" cy="4419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Placement</a:t>
            </a:r>
          </a:p>
          <a:p>
            <a:r>
              <a:rPr lang="en-US" dirty="0" smtClean="0"/>
              <a:t>Licensed Architects in broadened range of service sectors</a:t>
            </a:r>
          </a:p>
          <a:p>
            <a:r>
              <a:rPr lang="en-US" dirty="0" smtClean="0"/>
              <a:t>Architects in alternate career paths in role of leadership at AIA, institutions and local regulatory</a:t>
            </a:r>
          </a:p>
          <a:p>
            <a:r>
              <a:rPr lang="en-US" dirty="0" smtClean="0"/>
              <a:t>Greater diversification of what Architects do across industries</a:t>
            </a:r>
          </a:p>
          <a:p>
            <a:r>
              <a:rPr lang="en-US" dirty="0" smtClean="0"/>
              <a:t>Promote and celebrate awareness of alternate career paths</a:t>
            </a:r>
          </a:p>
          <a:p>
            <a:r>
              <a:rPr lang="en-US" dirty="0" smtClean="0"/>
              <a:t>Change the way Architects are educated (higher and continually)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2052145"/>
            <a:ext cx="41910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400" dirty="0" smtClean="0"/>
              <a:t>Outcomes</a:t>
            </a:r>
          </a:p>
          <a:p>
            <a:pPr marL="0" indent="0">
              <a:buFont typeface="Arial" pitchFamily="34" charset="0"/>
              <a:buNone/>
            </a:pPr>
            <a:r>
              <a:rPr lang="en-US" u="sng" dirty="0" smtClean="0"/>
              <a:t>Increased</a:t>
            </a:r>
          </a:p>
          <a:p>
            <a:pPr marL="0" indent="0">
              <a:buNone/>
            </a:pPr>
            <a:r>
              <a:rPr lang="en-US" dirty="0" smtClean="0"/>
              <a:t>Billings, salaries, hiring, leadership, placement of graduates in viable jobs, community and civic involvement by Architects, Architect involvement in code and legislative development, architects engaging in communities</a:t>
            </a:r>
          </a:p>
        </p:txBody>
      </p:sp>
    </p:spTree>
    <p:extLst>
      <p:ext uri="{BB962C8B-B14F-4D97-AF65-F5344CB8AC3E}">
        <p14:creationId xmlns:p14="http://schemas.microsoft.com/office/powerpoint/2010/main" val="390325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272</Words>
  <Application>Microsoft Office PowerPoint</Application>
  <PresentationFormat>On-screen Show (4:3)</PresentationFormat>
  <Paragraphs>78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Advancement of the Profession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Advancement of the Profession Redefine traditional role and public perception of the Architect by educating public to the added value of our diverse skillset </vt:lpstr>
      <vt:lpstr>Advancement of the Profession Redefine traditional role and public perception of the Architect by educating public to the added value of our diverse skillset </vt:lpstr>
      <vt:lpstr>Advancement of the Profession Redefine traditional role and public perception of the Architect by educating public to the added value of our diverse skillset </vt:lpstr>
      <vt:lpstr>Advancement of the Profession Redefine traditional role and public perception of the Architect by educating public to the added value of our diverse skillset </vt:lpstr>
      <vt:lpstr>PowerPoint Presentation</vt:lpstr>
      <vt:lpstr>Advancement of the Profession Redefine the role and public perception of the Architect by educating public to the added value of our diverse skillset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Advancement of the profession</dc:title>
  <dc:creator>Bill</dc:creator>
  <cp:lastModifiedBy>Owner</cp:lastModifiedBy>
  <cp:revision>13</cp:revision>
  <dcterms:created xsi:type="dcterms:W3CDTF">2013-02-21T01:51:15Z</dcterms:created>
  <dcterms:modified xsi:type="dcterms:W3CDTF">2013-02-22T19:30:18Z</dcterms:modified>
</cp:coreProperties>
</file>