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77" r:id="rId2"/>
    <p:sldId id="275" r:id="rId3"/>
    <p:sldId id="259" r:id="rId4"/>
    <p:sldId id="260" r:id="rId5"/>
    <p:sldId id="350" r:id="rId6"/>
    <p:sldId id="262" r:id="rId7"/>
    <p:sldId id="263" r:id="rId8"/>
    <p:sldId id="276" r:id="rId9"/>
    <p:sldId id="347" r:id="rId10"/>
    <p:sldId id="349" r:id="rId11"/>
    <p:sldId id="348" r:id="rId12"/>
    <p:sldId id="351" r:id="rId13"/>
    <p:sldId id="306" r:id="rId14"/>
    <p:sldId id="261" r:id="rId15"/>
    <p:sldId id="316" r:id="rId16"/>
    <p:sldId id="317" r:id="rId17"/>
    <p:sldId id="340" r:id="rId18"/>
    <p:sldId id="335" r:id="rId19"/>
    <p:sldId id="336" r:id="rId20"/>
    <p:sldId id="352" r:id="rId21"/>
    <p:sldId id="298" r:id="rId22"/>
    <p:sldId id="341" r:id="rId23"/>
    <p:sldId id="301" r:id="rId24"/>
    <p:sldId id="318" r:id="rId25"/>
    <p:sldId id="319" r:id="rId26"/>
    <p:sldId id="320" r:id="rId27"/>
    <p:sldId id="322" r:id="rId28"/>
    <p:sldId id="343" r:id="rId29"/>
    <p:sldId id="323" r:id="rId30"/>
    <p:sldId id="324" r:id="rId31"/>
    <p:sldId id="325" r:id="rId32"/>
    <p:sldId id="326" r:id="rId33"/>
    <p:sldId id="268" r:id="rId34"/>
    <p:sldId id="284" r:id="rId35"/>
    <p:sldId id="328" r:id="rId36"/>
    <p:sldId id="353" r:id="rId37"/>
    <p:sldId id="329" r:id="rId38"/>
    <p:sldId id="331" r:id="rId39"/>
    <p:sldId id="257" r:id="rId40"/>
    <p:sldId id="296" r:id="rId41"/>
    <p:sldId id="289" r:id="rId42"/>
    <p:sldId id="332" r:id="rId43"/>
    <p:sldId id="333" r:id="rId44"/>
    <p:sldId id="334" r:id="rId45"/>
    <p:sldId id="337" r:id="rId46"/>
    <p:sldId id="338" r:id="rId47"/>
    <p:sldId id="339" r:id="rId48"/>
    <p:sldId id="269" r:id="rId49"/>
    <p:sldId id="270" r:id="rId50"/>
    <p:sldId id="272" r:id="rId51"/>
    <p:sldId id="273" r:id="rId5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ADDD"/>
    <a:srgbClr val="6A8E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2256" autoAdjust="0"/>
  </p:normalViewPr>
  <p:slideViewPr>
    <p:cSldViewPr snapToGrid="0">
      <p:cViewPr varScale="1">
        <p:scale>
          <a:sx n="56" d="100"/>
          <a:sy n="56" d="100"/>
        </p:scale>
        <p:origin x="956"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770"/>
    </p:cViewPr>
  </p:sorterViewPr>
  <p:notesViewPr>
    <p:cSldViewPr snapToGrid="0">
      <p:cViewPr varScale="1">
        <p:scale>
          <a:sx n="85" d="100"/>
          <a:sy n="85" d="100"/>
        </p:scale>
        <p:origin x="388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3328" tIns="46664" rIns="93328" bIns="4666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3328" tIns="46664" rIns="93328" bIns="46664" rtlCol="0"/>
          <a:lstStyle>
            <a:lvl1pPr algn="r">
              <a:defRPr sz="1200"/>
            </a:lvl1pPr>
          </a:lstStyle>
          <a:p>
            <a:fld id="{3DB5224C-D5EE-4996-A495-E172F5CEEE1F}" type="datetimeFigureOut">
              <a:rPr lang="en-US" smtClean="0"/>
              <a:t>5/10/2019</a:t>
            </a:fld>
            <a:endParaRPr lang="en-US"/>
          </a:p>
        </p:txBody>
      </p:sp>
      <p:sp>
        <p:nvSpPr>
          <p:cNvPr id="4" name="Footer Placeholder 3"/>
          <p:cNvSpPr>
            <a:spLocks noGrp="1"/>
          </p:cNvSpPr>
          <p:nvPr>
            <p:ph type="ftr" sz="quarter" idx="2"/>
          </p:nvPr>
        </p:nvSpPr>
        <p:spPr>
          <a:xfrm>
            <a:off x="0" y="8917423"/>
            <a:ext cx="3077739" cy="471053"/>
          </a:xfrm>
          <a:prstGeom prst="rect">
            <a:avLst/>
          </a:prstGeom>
        </p:spPr>
        <p:txBody>
          <a:bodyPr vert="horz" lIns="93328" tIns="46664" rIns="93328" bIns="4666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3"/>
            <a:ext cx="3077739" cy="471053"/>
          </a:xfrm>
          <a:prstGeom prst="rect">
            <a:avLst/>
          </a:prstGeom>
        </p:spPr>
        <p:txBody>
          <a:bodyPr vert="horz" lIns="93328" tIns="46664" rIns="93328" bIns="46664" rtlCol="0" anchor="b"/>
          <a:lstStyle>
            <a:lvl1pPr algn="r">
              <a:defRPr sz="1200"/>
            </a:lvl1pPr>
          </a:lstStyle>
          <a:p>
            <a:fld id="{F42B7166-316D-4A09-A893-01BA8F2209F7}" type="slidenum">
              <a:rPr lang="en-US" smtClean="0"/>
              <a:t>‹#›</a:t>
            </a:fld>
            <a:endParaRPr lang="en-US"/>
          </a:p>
        </p:txBody>
      </p:sp>
    </p:spTree>
    <p:extLst>
      <p:ext uri="{BB962C8B-B14F-4D97-AF65-F5344CB8AC3E}">
        <p14:creationId xmlns:p14="http://schemas.microsoft.com/office/powerpoint/2010/main" val="1807817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348"/>
          </a:xfrm>
          <a:prstGeom prst="rect">
            <a:avLst/>
          </a:prstGeom>
        </p:spPr>
        <p:txBody>
          <a:bodyPr vert="horz" lIns="93328" tIns="46664" rIns="93328" bIns="46664" rtlCol="0"/>
          <a:lstStyle>
            <a:lvl1pPr algn="l">
              <a:defRPr sz="1200"/>
            </a:lvl1pPr>
          </a:lstStyle>
          <a:p>
            <a:endParaRPr lang="en-US"/>
          </a:p>
        </p:txBody>
      </p:sp>
      <p:sp>
        <p:nvSpPr>
          <p:cNvPr id="3" name="Date Placeholder 2"/>
          <p:cNvSpPr>
            <a:spLocks noGrp="1"/>
          </p:cNvSpPr>
          <p:nvPr>
            <p:ph type="dt" idx="1"/>
          </p:nvPr>
        </p:nvSpPr>
        <p:spPr>
          <a:xfrm>
            <a:off x="4023092" y="0"/>
            <a:ext cx="3077739" cy="471348"/>
          </a:xfrm>
          <a:prstGeom prst="rect">
            <a:avLst/>
          </a:prstGeom>
        </p:spPr>
        <p:txBody>
          <a:bodyPr vert="horz" lIns="93328" tIns="46664" rIns="93328" bIns="46664" rtlCol="0"/>
          <a:lstStyle>
            <a:lvl1pPr algn="r">
              <a:defRPr sz="1200"/>
            </a:lvl1pPr>
          </a:lstStyle>
          <a:p>
            <a:fld id="{83CCF023-927A-4F90-90AD-CFD9B7F8A193}" type="datetimeFigureOut">
              <a:rPr lang="en-US" smtClean="0"/>
              <a:t>5/10/2019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3328" tIns="46664" rIns="93328" bIns="46664" rtlCol="0" anchor="ctr"/>
          <a:lstStyle/>
          <a:p>
            <a:endParaRPr lang="en-US"/>
          </a:p>
        </p:txBody>
      </p:sp>
      <p:sp>
        <p:nvSpPr>
          <p:cNvPr id="5" name="Notes Placeholder 4"/>
          <p:cNvSpPr>
            <a:spLocks noGrp="1"/>
          </p:cNvSpPr>
          <p:nvPr>
            <p:ph type="body" sz="quarter" idx="3"/>
          </p:nvPr>
        </p:nvSpPr>
        <p:spPr>
          <a:xfrm>
            <a:off x="710248" y="4517884"/>
            <a:ext cx="5681980" cy="3697033"/>
          </a:xfrm>
          <a:prstGeom prst="rect">
            <a:avLst/>
          </a:prstGeom>
        </p:spPr>
        <p:txBody>
          <a:bodyPr vert="horz" lIns="93328" tIns="46664" rIns="93328" bIns="466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8"/>
            <a:ext cx="3077739" cy="471348"/>
          </a:xfrm>
          <a:prstGeom prst="rect">
            <a:avLst/>
          </a:prstGeom>
        </p:spPr>
        <p:txBody>
          <a:bodyPr vert="horz" lIns="93328" tIns="46664" rIns="93328" bIns="4666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128"/>
            <a:ext cx="3077739" cy="471348"/>
          </a:xfrm>
          <a:prstGeom prst="rect">
            <a:avLst/>
          </a:prstGeom>
        </p:spPr>
        <p:txBody>
          <a:bodyPr vert="horz" lIns="93328" tIns="46664" rIns="93328" bIns="46664" rtlCol="0" anchor="b"/>
          <a:lstStyle>
            <a:lvl1pPr algn="r">
              <a:defRPr sz="1200"/>
            </a:lvl1pPr>
          </a:lstStyle>
          <a:p>
            <a:fld id="{8A039618-F551-456E-B231-295299437842}" type="slidenum">
              <a:rPr lang="en-US" smtClean="0"/>
              <a:t>‹#›</a:t>
            </a:fld>
            <a:endParaRPr lang="en-US"/>
          </a:p>
        </p:txBody>
      </p:sp>
    </p:spTree>
    <p:extLst>
      <p:ext uri="{BB962C8B-B14F-4D97-AF65-F5344CB8AC3E}">
        <p14:creationId xmlns:p14="http://schemas.microsoft.com/office/powerpoint/2010/main" val="206747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a:p>
            <a:r>
              <a:rPr lang="en-US" sz="1600" dirty="0"/>
              <a:t>[#1 is a static slide – </a:t>
            </a:r>
            <a:r>
              <a:rPr lang="en-US" sz="1600" b="1" u="sng" dirty="0"/>
              <a:t>Manual advance </a:t>
            </a:r>
            <a:r>
              <a:rPr lang="en-US" sz="1600" dirty="0"/>
              <a:t>to start the session]</a:t>
            </a:r>
          </a:p>
          <a:p>
            <a:endParaRPr lang="en-US" sz="1600" dirty="0"/>
          </a:p>
          <a:p>
            <a:endParaRPr lang="en-US" sz="1600" dirty="0"/>
          </a:p>
          <a:p>
            <a:r>
              <a:rPr lang="en-US" sz="1600" b="1" dirty="0"/>
              <a:t>Time Budget</a:t>
            </a:r>
            <a:r>
              <a:rPr lang="en-US" sz="1600" dirty="0"/>
              <a:t>:</a:t>
            </a:r>
          </a:p>
          <a:p>
            <a:r>
              <a:rPr lang="en-US" sz="1600" dirty="0"/>
              <a:t>     01:25 FOR 6 OPENING SLIDES (#2, 3, 4, 5, 6, &amp; 7)</a:t>
            </a:r>
          </a:p>
          <a:p>
            <a:r>
              <a:rPr lang="en-US" sz="1600" dirty="0"/>
              <a:t>     01:30 AVAILABLE FOR PRESENTER(S) INTRODUCTION (#8)</a:t>
            </a:r>
          </a:p>
          <a:p>
            <a:r>
              <a:rPr lang="en-US" sz="1600" dirty="0"/>
              <a:t>     00:10 FOR AUDIENCE Q&amp;A PROMPT (AT LAST ¼ OF PRESENTATION)</a:t>
            </a:r>
          </a:p>
          <a:p>
            <a:r>
              <a:rPr lang="en-US" sz="1600" dirty="0"/>
              <a:t>     10:00 RESERVED FOR Q&amp;A</a:t>
            </a:r>
          </a:p>
          <a:p>
            <a:r>
              <a:rPr lang="en-US" sz="1600" u="sng" dirty="0"/>
              <a:t>     01:55 FOR 4 CLOSING SLIDES</a:t>
            </a:r>
          </a:p>
          <a:p>
            <a:r>
              <a:rPr lang="en-US" sz="1600" dirty="0"/>
              <a:t>     15:00 TOTAL NON-PRESENTATION TIME</a:t>
            </a:r>
          </a:p>
          <a:p>
            <a:r>
              <a:rPr lang="en-US" sz="1600" u="sng" dirty="0"/>
              <a:t>     45:00 TOTAL PRESENTATION TIME</a:t>
            </a:r>
          </a:p>
          <a:p>
            <a:r>
              <a:rPr lang="en-US" sz="1600" b="1" dirty="0"/>
              <a:t>  1:00:00</a:t>
            </a:r>
          </a:p>
        </p:txBody>
      </p:sp>
      <p:sp>
        <p:nvSpPr>
          <p:cNvPr id="4" name="Slide Number Placeholder 3"/>
          <p:cNvSpPr>
            <a:spLocks noGrp="1"/>
          </p:cNvSpPr>
          <p:nvPr>
            <p:ph type="sldNum" sz="quarter" idx="10"/>
          </p:nvPr>
        </p:nvSpPr>
        <p:spPr/>
        <p:txBody>
          <a:bodyPr/>
          <a:lstStyle/>
          <a:p>
            <a:fld id="{55E6E7C7-C24E-4FE1-830E-A5A2B21F5256}" type="slidenum">
              <a:rPr lang="en-US" smtClean="0"/>
              <a:t>1</a:t>
            </a:fld>
            <a:endParaRPr lang="en-US"/>
          </a:p>
        </p:txBody>
      </p:sp>
    </p:spTree>
    <p:extLst>
      <p:ext uri="{BB962C8B-B14F-4D97-AF65-F5344CB8AC3E}">
        <p14:creationId xmlns:p14="http://schemas.microsoft.com/office/powerpoint/2010/main" val="995644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A039618-F551-456E-B231-295299437842}" type="slidenum">
              <a:rPr lang="en-US" smtClean="0"/>
              <a:t>10</a:t>
            </a:fld>
            <a:endParaRPr lang="en-US"/>
          </a:p>
        </p:txBody>
      </p:sp>
      <p:sp>
        <p:nvSpPr>
          <p:cNvPr id="6" name="Notes Placeholder 5">
            <a:extLst>
              <a:ext uri="{FF2B5EF4-FFF2-40B4-BE49-F238E27FC236}">
                <a16:creationId xmlns:a16="http://schemas.microsoft.com/office/drawing/2014/main" id="{4A3BF685-4AE6-4EC8-B80C-2F3AEA9A67B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27111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A039618-F551-456E-B231-295299437842}" type="slidenum">
              <a:rPr lang="en-US" smtClean="0"/>
              <a:t>11</a:t>
            </a:fld>
            <a:endParaRPr lang="en-US"/>
          </a:p>
        </p:txBody>
      </p:sp>
      <p:sp>
        <p:nvSpPr>
          <p:cNvPr id="6" name="Notes Placeholder 5">
            <a:extLst>
              <a:ext uri="{FF2B5EF4-FFF2-40B4-BE49-F238E27FC236}">
                <a16:creationId xmlns:a16="http://schemas.microsoft.com/office/drawing/2014/main" id="{4A3BF685-4AE6-4EC8-B80C-2F3AEA9A67B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27717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A039618-F551-456E-B231-295299437842}" type="slidenum">
              <a:rPr lang="en-US" smtClean="0"/>
              <a:t>12</a:t>
            </a:fld>
            <a:endParaRPr lang="en-US"/>
          </a:p>
        </p:txBody>
      </p:sp>
      <p:sp>
        <p:nvSpPr>
          <p:cNvPr id="6" name="Notes Placeholder 5">
            <a:extLst>
              <a:ext uri="{FF2B5EF4-FFF2-40B4-BE49-F238E27FC236}">
                <a16:creationId xmlns:a16="http://schemas.microsoft.com/office/drawing/2014/main" id="{4A3BF685-4AE6-4EC8-B80C-2F3AEA9A67B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70486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abbreviation HDs is used here for the first time.  I think it should be spelled out as) the first time its used.  </a:t>
            </a:r>
          </a:p>
          <a:p>
            <a:endParaRPr lang="en-US" dirty="0"/>
          </a:p>
          <a:p>
            <a:endParaRPr lang="en-US" dirty="0"/>
          </a:p>
          <a:p>
            <a:r>
              <a:rPr lang="en-US" dirty="0"/>
              <a:t>Plus, in the interest of time I think a slide on the NIOSH list is extra and isn’t worthy of its own slide.   </a:t>
            </a:r>
          </a:p>
        </p:txBody>
      </p:sp>
      <p:sp>
        <p:nvSpPr>
          <p:cNvPr id="4" name="Slide Number Placeholder 3"/>
          <p:cNvSpPr>
            <a:spLocks noGrp="1"/>
          </p:cNvSpPr>
          <p:nvPr>
            <p:ph type="sldNum" sz="quarter" idx="10"/>
          </p:nvPr>
        </p:nvSpPr>
        <p:spPr/>
        <p:txBody>
          <a:bodyPr/>
          <a:lstStyle/>
          <a:p>
            <a:fld id="{8A039618-F551-456E-B231-295299437842}" type="slidenum">
              <a:rPr lang="en-US" smtClean="0"/>
              <a:t>13</a:t>
            </a:fld>
            <a:endParaRPr lang="en-US"/>
          </a:p>
        </p:txBody>
      </p:sp>
    </p:spTree>
    <p:extLst>
      <p:ext uri="{BB962C8B-B14F-4D97-AF65-F5344CB8AC3E}">
        <p14:creationId xmlns:p14="http://schemas.microsoft.com/office/powerpoint/2010/main" val="1160369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bullet:   HD’s must be stored under negative pressure </a:t>
            </a:r>
          </a:p>
          <a:p>
            <a:endParaRPr lang="en-US" dirty="0"/>
          </a:p>
          <a:p>
            <a:r>
              <a:rPr lang="en-US" dirty="0"/>
              <a:t>Suggest bullet 3 say: (</a:t>
            </a:r>
            <a:r>
              <a:rPr lang="en-US" dirty="0" err="1"/>
              <a:t>eg</a:t>
            </a:r>
            <a:r>
              <a:rPr lang="en-US" dirty="0"/>
              <a:t> earthquakes). </a:t>
            </a:r>
          </a:p>
          <a:p>
            <a:endParaRPr lang="en-US" dirty="0"/>
          </a:p>
          <a:p>
            <a:r>
              <a:rPr lang="en-US" dirty="0"/>
              <a:t> </a:t>
            </a:r>
          </a:p>
        </p:txBody>
      </p:sp>
      <p:sp>
        <p:nvSpPr>
          <p:cNvPr id="4" name="Slide Number Placeholder 3"/>
          <p:cNvSpPr>
            <a:spLocks noGrp="1"/>
          </p:cNvSpPr>
          <p:nvPr>
            <p:ph type="sldNum" sz="quarter" idx="10"/>
          </p:nvPr>
        </p:nvSpPr>
        <p:spPr/>
        <p:txBody>
          <a:bodyPr/>
          <a:lstStyle/>
          <a:p>
            <a:fld id="{8A039618-F551-456E-B231-295299437842}" type="slidenum">
              <a:rPr lang="en-US" smtClean="0"/>
              <a:t>14</a:t>
            </a:fld>
            <a:endParaRPr lang="en-US"/>
          </a:p>
        </p:txBody>
      </p:sp>
    </p:spTree>
    <p:extLst>
      <p:ext uri="{BB962C8B-B14F-4D97-AF65-F5344CB8AC3E}">
        <p14:creationId xmlns:p14="http://schemas.microsoft.com/office/powerpoint/2010/main" val="2421278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bullet:   HD’s must be stored under negative pressure </a:t>
            </a:r>
          </a:p>
          <a:p>
            <a:endParaRPr lang="en-US" dirty="0"/>
          </a:p>
          <a:p>
            <a:r>
              <a:rPr lang="en-US" dirty="0"/>
              <a:t>Suggest bullet 3 say: (</a:t>
            </a:r>
            <a:r>
              <a:rPr lang="en-US" dirty="0" err="1"/>
              <a:t>eg</a:t>
            </a:r>
            <a:r>
              <a:rPr lang="en-US" dirty="0"/>
              <a:t> earthquakes). </a:t>
            </a:r>
          </a:p>
          <a:p>
            <a:endParaRPr lang="en-US" dirty="0"/>
          </a:p>
          <a:p>
            <a:r>
              <a:rPr lang="en-US" dirty="0"/>
              <a:t> </a:t>
            </a:r>
          </a:p>
        </p:txBody>
      </p:sp>
      <p:sp>
        <p:nvSpPr>
          <p:cNvPr id="4" name="Slide Number Placeholder 3"/>
          <p:cNvSpPr>
            <a:spLocks noGrp="1"/>
          </p:cNvSpPr>
          <p:nvPr>
            <p:ph type="sldNum" sz="quarter" idx="10"/>
          </p:nvPr>
        </p:nvSpPr>
        <p:spPr/>
        <p:txBody>
          <a:bodyPr/>
          <a:lstStyle/>
          <a:p>
            <a:fld id="{8A039618-F551-456E-B231-295299437842}" type="slidenum">
              <a:rPr lang="en-US" smtClean="0"/>
              <a:t>15</a:t>
            </a:fld>
            <a:endParaRPr lang="en-US"/>
          </a:p>
        </p:txBody>
      </p:sp>
    </p:spTree>
    <p:extLst>
      <p:ext uri="{BB962C8B-B14F-4D97-AF65-F5344CB8AC3E}">
        <p14:creationId xmlns:p14="http://schemas.microsoft.com/office/powerpoint/2010/main" val="1093196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bullet:   HD’s must be stored under negative pressure </a:t>
            </a:r>
          </a:p>
          <a:p>
            <a:endParaRPr lang="en-US" dirty="0"/>
          </a:p>
          <a:p>
            <a:r>
              <a:rPr lang="en-US" dirty="0"/>
              <a:t>Suggest bullet 3 say: (</a:t>
            </a:r>
            <a:r>
              <a:rPr lang="en-US" dirty="0" err="1"/>
              <a:t>eg</a:t>
            </a:r>
            <a:r>
              <a:rPr lang="en-US" dirty="0"/>
              <a:t> earthquakes). </a:t>
            </a:r>
          </a:p>
          <a:p>
            <a:endParaRPr lang="en-US" dirty="0"/>
          </a:p>
          <a:p>
            <a:r>
              <a:rPr lang="en-US" dirty="0"/>
              <a:t> </a:t>
            </a:r>
          </a:p>
        </p:txBody>
      </p:sp>
      <p:sp>
        <p:nvSpPr>
          <p:cNvPr id="4" name="Slide Number Placeholder 3"/>
          <p:cNvSpPr>
            <a:spLocks noGrp="1"/>
          </p:cNvSpPr>
          <p:nvPr>
            <p:ph type="sldNum" sz="quarter" idx="10"/>
          </p:nvPr>
        </p:nvSpPr>
        <p:spPr/>
        <p:txBody>
          <a:bodyPr/>
          <a:lstStyle/>
          <a:p>
            <a:fld id="{8A039618-F551-456E-B231-295299437842}" type="slidenum">
              <a:rPr lang="en-US" smtClean="0"/>
              <a:t>16</a:t>
            </a:fld>
            <a:endParaRPr lang="en-US"/>
          </a:p>
        </p:txBody>
      </p:sp>
    </p:spTree>
    <p:extLst>
      <p:ext uri="{BB962C8B-B14F-4D97-AF65-F5344CB8AC3E}">
        <p14:creationId xmlns:p14="http://schemas.microsoft.com/office/powerpoint/2010/main" val="3631906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39618-F551-456E-B231-295299437842}" type="slidenum">
              <a:rPr lang="en-US" smtClean="0"/>
              <a:t>17</a:t>
            </a:fld>
            <a:endParaRPr lang="en-US"/>
          </a:p>
        </p:txBody>
      </p:sp>
    </p:spTree>
    <p:extLst>
      <p:ext uri="{BB962C8B-B14F-4D97-AF65-F5344CB8AC3E}">
        <p14:creationId xmlns:p14="http://schemas.microsoft.com/office/powerpoint/2010/main" val="3364595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bullet:   HD’s must be stored under negative pressure </a:t>
            </a:r>
          </a:p>
          <a:p>
            <a:endParaRPr lang="en-US" dirty="0"/>
          </a:p>
          <a:p>
            <a:r>
              <a:rPr lang="en-US" dirty="0"/>
              <a:t>Suggest bullet 3 say: (</a:t>
            </a:r>
            <a:r>
              <a:rPr lang="en-US" dirty="0" err="1"/>
              <a:t>eg</a:t>
            </a:r>
            <a:r>
              <a:rPr lang="en-US" dirty="0"/>
              <a:t> earthquakes). </a:t>
            </a:r>
          </a:p>
          <a:p>
            <a:endParaRPr lang="en-US" dirty="0"/>
          </a:p>
          <a:p>
            <a:r>
              <a:rPr lang="en-US" dirty="0"/>
              <a:t> </a:t>
            </a:r>
          </a:p>
        </p:txBody>
      </p:sp>
      <p:sp>
        <p:nvSpPr>
          <p:cNvPr id="4" name="Slide Number Placeholder 3"/>
          <p:cNvSpPr>
            <a:spLocks noGrp="1"/>
          </p:cNvSpPr>
          <p:nvPr>
            <p:ph type="sldNum" sz="quarter" idx="10"/>
          </p:nvPr>
        </p:nvSpPr>
        <p:spPr/>
        <p:txBody>
          <a:bodyPr/>
          <a:lstStyle/>
          <a:p>
            <a:fld id="{8A039618-F551-456E-B231-295299437842}" type="slidenum">
              <a:rPr lang="en-US" smtClean="0"/>
              <a:t>18</a:t>
            </a:fld>
            <a:endParaRPr lang="en-US"/>
          </a:p>
        </p:txBody>
      </p:sp>
    </p:spTree>
    <p:extLst>
      <p:ext uri="{BB962C8B-B14F-4D97-AF65-F5344CB8AC3E}">
        <p14:creationId xmlns:p14="http://schemas.microsoft.com/office/powerpoint/2010/main" val="781334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bullet:   HD’s must be stored under negative pressure </a:t>
            </a:r>
          </a:p>
          <a:p>
            <a:endParaRPr lang="en-US" dirty="0"/>
          </a:p>
          <a:p>
            <a:r>
              <a:rPr lang="en-US" dirty="0"/>
              <a:t>Suggest bullet 3 say: (</a:t>
            </a:r>
            <a:r>
              <a:rPr lang="en-US" dirty="0" err="1"/>
              <a:t>eg</a:t>
            </a:r>
            <a:r>
              <a:rPr lang="en-US" dirty="0"/>
              <a:t> earthquakes). </a:t>
            </a:r>
          </a:p>
          <a:p>
            <a:endParaRPr lang="en-US" dirty="0"/>
          </a:p>
          <a:p>
            <a:r>
              <a:rPr lang="en-US" dirty="0"/>
              <a:t> </a:t>
            </a:r>
          </a:p>
        </p:txBody>
      </p:sp>
      <p:sp>
        <p:nvSpPr>
          <p:cNvPr id="4" name="Slide Number Placeholder 3"/>
          <p:cNvSpPr>
            <a:spLocks noGrp="1"/>
          </p:cNvSpPr>
          <p:nvPr>
            <p:ph type="sldNum" sz="quarter" idx="10"/>
          </p:nvPr>
        </p:nvSpPr>
        <p:spPr/>
        <p:txBody>
          <a:bodyPr/>
          <a:lstStyle/>
          <a:p>
            <a:fld id="{8A039618-F551-456E-B231-295299437842}" type="slidenum">
              <a:rPr lang="en-US" smtClean="0"/>
              <a:t>19</a:t>
            </a:fld>
            <a:endParaRPr lang="en-US"/>
          </a:p>
        </p:txBody>
      </p:sp>
    </p:spTree>
    <p:extLst>
      <p:ext uri="{BB962C8B-B14F-4D97-AF65-F5344CB8AC3E}">
        <p14:creationId xmlns:p14="http://schemas.microsoft.com/office/powerpoint/2010/main" val="28691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a:p>
            <a:pPr>
              <a:spcAft>
                <a:spcPts val="919"/>
              </a:spcAft>
              <a:defRPr/>
            </a:pPr>
            <a:r>
              <a:rPr lang="en-US" sz="1600" dirty="0"/>
              <a:t>Welcome to “</a:t>
            </a:r>
            <a:r>
              <a:rPr lang="en-US" sz="1600" b="1" dirty="0">
                <a:latin typeface="Arial"/>
              </a:rPr>
              <a:t>USPS 795, 797 and 800: Update on Design Requirements for Sterile and Non-Sterile Compounding Facilities</a:t>
            </a:r>
            <a:r>
              <a:rPr lang="en-US" sz="1600" dirty="0"/>
              <a:t>” – part of the Academy of Architecture for Health’s webinar series.  </a:t>
            </a:r>
          </a:p>
          <a:p>
            <a:endParaRPr lang="en-US" sz="1600" dirty="0"/>
          </a:p>
          <a:p>
            <a:r>
              <a:rPr lang="en-US" sz="1600" dirty="0"/>
              <a:t>I’m </a:t>
            </a:r>
            <a:r>
              <a:rPr lang="en-US" sz="1600" b="1" dirty="0"/>
              <a:t>Gregg Ostrow, </a:t>
            </a:r>
            <a:r>
              <a:rPr lang="en-US" sz="1600" dirty="0"/>
              <a:t>today’s moderator . . .</a:t>
            </a:r>
          </a:p>
          <a:p>
            <a:endParaRPr lang="en-US" sz="1500" dirty="0"/>
          </a:p>
          <a:p>
            <a:r>
              <a:rPr lang="en-US" sz="1500" dirty="0"/>
              <a:t>[</a:t>
            </a:r>
            <a:r>
              <a:rPr lang="en-US" sz="1600" b="1" dirty="0"/>
              <a:t>Auto advance </a:t>
            </a:r>
            <a:r>
              <a:rPr lang="en-US" sz="1600" dirty="0"/>
              <a:t>in </a:t>
            </a:r>
            <a:r>
              <a:rPr lang="en-US" sz="1600" b="1" dirty="0"/>
              <a:t>15</a:t>
            </a:r>
            <a:r>
              <a:rPr lang="en-US" sz="1600" dirty="0"/>
              <a:t> seconds after start]</a:t>
            </a:r>
          </a:p>
        </p:txBody>
      </p:sp>
      <p:sp>
        <p:nvSpPr>
          <p:cNvPr id="4" name="Slide Number Placeholder 3"/>
          <p:cNvSpPr>
            <a:spLocks noGrp="1"/>
          </p:cNvSpPr>
          <p:nvPr>
            <p:ph type="sldNum" sz="quarter" idx="10"/>
          </p:nvPr>
        </p:nvSpPr>
        <p:spPr/>
        <p:txBody>
          <a:bodyPr/>
          <a:lstStyle/>
          <a:p>
            <a:fld id="{55E6E7C7-C24E-4FE1-830E-A5A2B21F5256}" type="slidenum">
              <a:rPr lang="en-US" smtClean="0"/>
              <a:t>2</a:t>
            </a:fld>
            <a:endParaRPr lang="en-US"/>
          </a:p>
        </p:txBody>
      </p:sp>
    </p:spTree>
    <p:extLst>
      <p:ext uri="{BB962C8B-B14F-4D97-AF65-F5344CB8AC3E}">
        <p14:creationId xmlns:p14="http://schemas.microsoft.com/office/powerpoint/2010/main" val="2840344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39618-F551-456E-B231-295299437842}" type="slidenum">
              <a:rPr lang="en-US" smtClean="0"/>
              <a:t>20</a:t>
            </a:fld>
            <a:endParaRPr lang="en-US"/>
          </a:p>
        </p:txBody>
      </p:sp>
    </p:spTree>
    <p:extLst>
      <p:ext uri="{BB962C8B-B14F-4D97-AF65-F5344CB8AC3E}">
        <p14:creationId xmlns:p14="http://schemas.microsoft.com/office/powerpoint/2010/main" val="608641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39618-F551-456E-B231-295299437842}" type="slidenum">
              <a:rPr lang="en-US" smtClean="0"/>
              <a:t>21</a:t>
            </a:fld>
            <a:endParaRPr lang="en-US"/>
          </a:p>
        </p:txBody>
      </p:sp>
    </p:spTree>
    <p:extLst>
      <p:ext uri="{BB962C8B-B14F-4D97-AF65-F5344CB8AC3E}">
        <p14:creationId xmlns:p14="http://schemas.microsoft.com/office/powerpoint/2010/main" val="2902538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39618-F551-456E-B231-295299437842}" type="slidenum">
              <a:rPr lang="en-US" smtClean="0"/>
              <a:t>22</a:t>
            </a:fld>
            <a:endParaRPr lang="en-US"/>
          </a:p>
        </p:txBody>
      </p:sp>
    </p:spTree>
    <p:extLst>
      <p:ext uri="{BB962C8B-B14F-4D97-AF65-F5344CB8AC3E}">
        <p14:creationId xmlns:p14="http://schemas.microsoft.com/office/powerpoint/2010/main" val="619633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39618-F551-456E-B231-295299437842}" type="slidenum">
              <a:rPr lang="en-US" smtClean="0"/>
              <a:t>23</a:t>
            </a:fld>
            <a:endParaRPr lang="en-US"/>
          </a:p>
        </p:txBody>
      </p:sp>
    </p:spTree>
    <p:extLst>
      <p:ext uri="{BB962C8B-B14F-4D97-AF65-F5344CB8AC3E}">
        <p14:creationId xmlns:p14="http://schemas.microsoft.com/office/powerpoint/2010/main" val="3941167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39618-F551-456E-B231-295299437842}" type="slidenum">
              <a:rPr lang="en-US" smtClean="0"/>
              <a:t>24</a:t>
            </a:fld>
            <a:endParaRPr lang="en-US"/>
          </a:p>
        </p:txBody>
      </p:sp>
    </p:spTree>
    <p:extLst>
      <p:ext uri="{BB962C8B-B14F-4D97-AF65-F5344CB8AC3E}">
        <p14:creationId xmlns:p14="http://schemas.microsoft.com/office/powerpoint/2010/main" val="4244230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39618-F551-456E-B231-295299437842}" type="slidenum">
              <a:rPr lang="en-US" smtClean="0"/>
              <a:t>25</a:t>
            </a:fld>
            <a:endParaRPr lang="en-US"/>
          </a:p>
        </p:txBody>
      </p:sp>
    </p:spTree>
    <p:extLst>
      <p:ext uri="{BB962C8B-B14F-4D97-AF65-F5344CB8AC3E}">
        <p14:creationId xmlns:p14="http://schemas.microsoft.com/office/powerpoint/2010/main" val="2766185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39618-F551-456E-B231-295299437842}" type="slidenum">
              <a:rPr lang="en-US" smtClean="0"/>
              <a:t>26</a:t>
            </a:fld>
            <a:endParaRPr lang="en-US"/>
          </a:p>
        </p:txBody>
      </p:sp>
    </p:spTree>
    <p:extLst>
      <p:ext uri="{BB962C8B-B14F-4D97-AF65-F5344CB8AC3E}">
        <p14:creationId xmlns:p14="http://schemas.microsoft.com/office/powerpoint/2010/main" val="1693814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39618-F551-456E-B231-295299437842}" type="slidenum">
              <a:rPr lang="en-US" smtClean="0"/>
              <a:t>27</a:t>
            </a:fld>
            <a:endParaRPr lang="en-US"/>
          </a:p>
        </p:txBody>
      </p:sp>
    </p:spTree>
    <p:extLst>
      <p:ext uri="{BB962C8B-B14F-4D97-AF65-F5344CB8AC3E}">
        <p14:creationId xmlns:p14="http://schemas.microsoft.com/office/powerpoint/2010/main" val="2192103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39618-F551-456E-B231-295299437842}" type="slidenum">
              <a:rPr lang="en-US" smtClean="0"/>
              <a:t>28</a:t>
            </a:fld>
            <a:endParaRPr lang="en-US"/>
          </a:p>
        </p:txBody>
      </p:sp>
    </p:spTree>
    <p:extLst>
      <p:ext uri="{BB962C8B-B14F-4D97-AF65-F5344CB8AC3E}">
        <p14:creationId xmlns:p14="http://schemas.microsoft.com/office/powerpoint/2010/main" val="3835420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39618-F551-456E-B231-295299437842}" type="slidenum">
              <a:rPr lang="en-US" smtClean="0"/>
              <a:t>29</a:t>
            </a:fld>
            <a:endParaRPr lang="en-US"/>
          </a:p>
        </p:txBody>
      </p:sp>
    </p:spTree>
    <p:extLst>
      <p:ext uri="{BB962C8B-B14F-4D97-AF65-F5344CB8AC3E}">
        <p14:creationId xmlns:p14="http://schemas.microsoft.com/office/powerpoint/2010/main" val="49970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one of the </a:t>
            </a:r>
            <a:r>
              <a:rPr lang="en-US" sz="1600" dirty="0">
                <a:solidFill>
                  <a:srgbClr val="FF0000"/>
                </a:solidFill>
              </a:rPr>
              <a:t>five</a:t>
            </a:r>
            <a:r>
              <a:rPr lang="en-US" sz="1600" dirty="0"/>
              <a:t> Academy continuing education webinar series – this being the </a:t>
            </a:r>
            <a:r>
              <a:rPr lang="en-US" sz="1600" b="1" dirty="0">
                <a:solidFill>
                  <a:srgbClr val="FF0000"/>
                </a:solidFill>
              </a:rPr>
              <a:t>HC 101 </a:t>
            </a:r>
            <a:r>
              <a:rPr lang="en-US" sz="1600" dirty="0"/>
              <a:t>series.</a:t>
            </a:r>
          </a:p>
          <a:p>
            <a:endParaRPr lang="en-US" sz="1600" dirty="0"/>
          </a:p>
          <a:p>
            <a:pPr defTabSz="699962">
              <a:defRPr/>
            </a:pPr>
            <a:r>
              <a:rPr lang="en-US" sz="1600" dirty="0">
                <a:latin typeface="Arial" panose="020B0604020202020204" pitchFamily="34" charset="0"/>
                <a:cs typeface="Arial" panose="020B0604020202020204" pitchFamily="34" charset="0"/>
              </a:rPr>
              <a:t>The HC 101 series provides new members of healthcare centric practices with exposure to healthcare design fundamentals.</a:t>
            </a:r>
          </a:p>
          <a:p>
            <a:endParaRPr lang="en-US" sz="1600" dirty="0"/>
          </a:p>
          <a:p>
            <a:endParaRPr lang="en-US" sz="1600" dirty="0"/>
          </a:p>
          <a:p>
            <a:r>
              <a:rPr lang="en-US" sz="1600" dirty="0"/>
              <a:t>[</a:t>
            </a:r>
            <a:r>
              <a:rPr lang="en-US" sz="1600" b="1" dirty="0"/>
              <a:t>Auto advance </a:t>
            </a:r>
            <a:r>
              <a:rPr lang="en-US" sz="1600" dirty="0"/>
              <a:t>in </a:t>
            </a:r>
            <a:r>
              <a:rPr lang="en-US" sz="1600" b="1" dirty="0"/>
              <a:t>15</a:t>
            </a:r>
            <a:r>
              <a:rPr lang="en-US" sz="1600" dirty="0"/>
              <a:t> seconds]</a:t>
            </a:r>
          </a:p>
          <a:p>
            <a:endParaRPr lang="en-US" sz="1500" dirty="0"/>
          </a:p>
        </p:txBody>
      </p:sp>
      <p:sp>
        <p:nvSpPr>
          <p:cNvPr id="4" name="Slide Number Placeholder 3"/>
          <p:cNvSpPr>
            <a:spLocks noGrp="1"/>
          </p:cNvSpPr>
          <p:nvPr>
            <p:ph type="sldNum" sz="quarter" idx="10"/>
          </p:nvPr>
        </p:nvSpPr>
        <p:spPr/>
        <p:txBody>
          <a:bodyPr/>
          <a:lstStyle/>
          <a:p>
            <a:fld id="{55E6E7C7-C24E-4FE1-830E-A5A2B21F5256}" type="slidenum">
              <a:rPr lang="en-US" smtClean="0"/>
              <a:t>3</a:t>
            </a:fld>
            <a:endParaRPr lang="en-US"/>
          </a:p>
        </p:txBody>
      </p:sp>
    </p:spTree>
    <p:extLst>
      <p:ext uri="{BB962C8B-B14F-4D97-AF65-F5344CB8AC3E}">
        <p14:creationId xmlns:p14="http://schemas.microsoft.com/office/powerpoint/2010/main" val="2666776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39618-F551-456E-B231-295299437842}" type="slidenum">
              <a:rPr lang="en-US" smtClean="0"/>
              <a:t>30</a:t>
            </a:fld>
            <a:endParaRPr lang="en-US"/>
          </a:p>
        </p:txBody>
      </p:sp>
    </p:spTree>
    <p:extLst>
      <p:ext uri="{BB962C8B-B14F-4D97-AF65-F5344CB8AC3E}">
        <p14:creationId xmlns:p14="http://schemas.microsoft.com/office/powerpoint/2010/main" val="337561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39618-F551-456E-B231-295299437842}" type="slidenum">
              <a:rPr lang="en-US" smtClean="0"/>
              <a:t>31</a:t>
            </a:fld>
            <a:endParaRPr lang="en-US"/>
          </a:p>
        </p:txBody>
      </p:sp>
    </p:spTree>
    <p:extLst>
      <p:ext uri="{BB962C8B-B14F-4D97-AF65-F5344CB8AC3E}">
        <p14:creationId xmlns:p14="http://schemas.microsoft.com/office/powerpoint/2010/main" val="3078733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39618-F551-456E-B231-295299437842}" type="slidenum">
              <a:rPr lang="en-US" smtClean="0"/>
              <a:t>32</a:t>
            </a:fld>
            <a:endParaRPr lang="en-US"/>
          </a:p>
        </p:txBody>
      </p:sp>
    </p:spTree>
    <p:extLst>
      <p:ext uri="{BB962C8B-B14F-4D97-AF65-F5344CB8AC3E}">
        <p14:creationId xmlns:p14="http://schemas.microsoft.com/office/powerpoint/2010/main" val="16499920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r>
              <a:rPr lang="en-US" sz="1600" dirty="0"/>
              <a:t>Don’t forget to submit your questions using the chat box.  We will be getting to them shortly!</a:t>
            </a:r>
          </a:p>
          <a:p>
            <a:endParaRPr lang="en-US" sz="1600" dirty="0"/>
          </a:p>
          <a:p>
            <a:r>
              <a:rPr lang="en-US" sz="1600" dirty="0"/>
              <a:t>[</a:t>
            </a:r>
            <a:r>
              <a:rPr lang="en-US" sz="1600" b="1" dirty="0"/>
              <a:t>Auto advance </a:t>
            </a:r>
            <a:r>
              <a:rPr lang="en-US" sz="1600" dirty="0"/>
              <a:t>in </a:t>
            </a:r>
            <a:r>
              <a:rPr lang="en-US" sz="1600" b="1" dirty="0"/>
              <a:t>10</a:t>
            </a:r>
            <a:r>
              <a:rPr lang="en-US" sz="1600" dirty="0"/>
              <a:t> seconds]</a:t>
            </a:r>
          </a:p>
          <a:p>
            <a:endParaRPr lang="en-US" sz="1600" dirty="0"/>
          </a:p>
          <a:p>
            <a:r>
              <a:rPr lang="en-US" sz="1600" b="1" dirty="0"/>
              <a:t>INSERT THIS SLIDE AT AN APPROPRIATE LOCATION SOMEWHERE IN THE LAST QUARTER OF THE PRESENTATION.</a:t>
            </a:r>
          </a:p>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33</a:t>
            </a:fld>
            <a:endParaRPr lang="en-US"/>
          </a:p>
        </p:txBody>
      </p:sp>
    </p:spTree>
    <p:extLst>
      <p:ext uri="{BB962C8B-B14F-4D97-AF65-F5344CB8AC3E}">
        <p14:creationId xmlns:p14="http://schemas.microsoft.com/office/powerpoint/2010/main" val="754925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39618-F551-456E-B231-295299437842}" type="slidenum">
              <a:rPr lang="en-US" smtClean="0"/>
              <a:t>34</a:t>
            </a:fld>
            <a:endParaRPr lang="en-US"/>
          </a:p>
        </p:txBody>
      </p:sp>
    </p:spTree>
    <p:extLst>
      <p:ext uri="{BB962C8B-B14F-4D97-AF65-F5344CB8AC3E}">
        <p14:creationId xmlns:p14="http://schemas.microsoft.com/office/powerpoint/2010/main" val="1827053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39618-F551-456E-B231-295299437842}" type="slidenum">
              <a:rPr lang="en-US" smtClean="0"/>
              <a:t>35</a:t>
            </a:fld>
            <a:endParaRPr lang="en-US"/>
          </a:p>
        </p:txBody>
      </p:sp>
    </p:spTree>
    <p:extLst>
      <p:ext uri="{BB962C8B-B14F-4D97-AF65-F5344CB8AC3E}">
        <p14:creationId xmlns:p14="http://schemas.microsoft.com/office/powerpoint/2010/main" val="1329626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39618-F551-456E-B231-295299437842}" type="slidenum">
              <a:rPr lang="en-US" smtClean="0"/>
              <a:t>36</a:t>
            </a:fld>
            <a:endParaRPr lang="en-US"/>
          </a:p>
        </p:txBody>
      </p:sp>
    </p:spTree>
    <p:extLst>
      <p:ext uri="{BB962C8B-B14F-4D97-AF65-F5344CB8AC3E}">
        <p14:creationId xmlns:p14="http://schemas.microsoft.com/office/powerpoint/2010/main" val="1329626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39618-F551-456E-B231-295299437842}" type="slidenum">
              <a:rPr lang="en-US" smtClean="0"/>
              <a:t>37</a:t>
            </a:fld>
            <a:endParaRPr lang="en-US"/>
          </a:p>
        </p:txBody>
      </p:sp>
    </p:spTree>
    <p:extLst>
      <p:ext uri="{BB962C8B-B14F-4D97-AF65-F5344CB8AC3E}">
        <p14:creationId xmlns:p14="http://schemas.microsoft.com/office/powerpoint/2010/main" val="3397948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039618-F551-456E-B231-295299437842}" type="slidenum">
              <a:rPr lang="en-US" smtClean="0"/>
              <a:t>38</a:t>
            </a:fld>
            <a:endParaRPr lang="en-US"/>
          </a:p>
        </p:txBody>
      </p:sp>
    </p:spTree>
    <p:extLst>
      <p:ext uri="{BB962C8B-B14F-4D97-AF65-F5344CB8AC3E}">
        <p14:creationId xmlns:p14="http://schemas.microsoft.com/office/powerpoint/2010/main" val="250638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39618-F551-456E-B231-295299437842}" type="slidenum">
              <a:rPr lang="en-US" smtClean="0"/>
              <a:t>39</a:t>
            </a:fld>
            <a:endParaRPr lang="en-US"/>
          </a:p>
        </p:txBody>
      </p:sp>
    </p:spTree>
    <p:extLst>
      <p:ext uri="{BB962C8B-B14F-4D97-AF65-F5344CB8AC3E}">
        <p14:creationId xmlns:p14="http://schemas.microsoft.com/office/powerpoint/2010/main" val="168536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a:p>
            <a:r>
              <a:rPr lang="en-US" sz="1600" dirty="0"/>
              <a:t>[Nothing said at this slide – </a:t>
            </a:r>
            <a:r>
              <a:rPr lang="en-US" sz="1600" b="1" dirty="0"/>
              <a:t>Auto advance </a:t>
            </a:r>
            <a:r>
              <a:rPr lang="en-US" sz="1600" dirty="0"/>
              <a:t>in </a:t>
            </a:r>
            <a:r>
              <a:rPr lang="en-US" sz="1600" b="1" dirty="0"/>
              <a:t>2</a:t>
            </a:r>
            <a:r>
              <a:rPr lang="en-US" sz="1600" dirty="0"/>
              <a:t> seconds]</a:t>
            </a:r>
          </a:p>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4</a:t>
            </a:fld>
            <a:endParaRPr lang="en-US"/>
          </a:p>
        </p:txBody>
      </p:sp>
    </p:spTree>
    <p:extLst>
      <p:ext uri="{BB962C8B-B14F-4D97-AF65-F5344CB8AC3E}">
        <p14:creationId xmlns:p14="http://schemas.microsoft.com/office/powerpoint/2010/main" val="70732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39618-F551-456E-B231-295299437842}" type="slidenum">
              <a:rPr lang="en-US" smtClean="0"/>
              <a:t>40</a:t>
            </a:fld>
            <a:endParaRPr lang="en-US"/>
          </a:p>
        </p:txBody>
      </p:sp>
    </p:spTree>
    <p:extLst>
      <p:ext uri="{BB962C8B-B14F-4D97-AF65-F5344CB8AC3E}">
        <p14:creationId xmlns:p14="http://schemas.microsoft.com/office/powerpoint/2010/main" val="1770850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39618-F551-456E-B231-295299437842}" type="slidenum">
              <a:rPr lang="en-US" smtClean="0"/>
              <a:t>41</a:t>
            </a:fld>
            <a:endParaRPr lang="en-US"/>
          </a:p>
        </p:txBody>
      </p:sp>
    </p:spTree>
    <p:extLst>
      <p:ext uri="{BB962C8B-B14F-4D97-AF65-F5344CB8AC3E}">
        <p14:creationId xmlns:p14="http://schemas.microsoft.com/office/powerpoint/2010/main" val="6541770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39618-F551-456E-B231-295299437842}" type="slidenum">
              <a:rPr lang="en-US" smtClean="0"/>
              <a:t>42</a:t>
            </a:fld>
            <a:endParaRPr lang="en-US"/>
          </a:p>
        </p:txBody>
      </p:sp>
    </p:spTree>
    <p:extLst>
      <p:ext uri="{BB962C8B-B14F-4D97-AF65-F5344CB8AC3E}">
        <p14:creationId xmlns:p14="http://schemas.microsoft.com/office/powerpoint/2010/main" val="24667800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39618-F551-456E-B231-295299437842}" type="slidenum">
              <a:rPr lang="en-US" smtClean="0"/>
              <a:t>43</a:t>
            </a:fld>
            <a:endParaRPr lang="en-US"/>
          </a:p>
        </p:txBody>
      </p:sp>
    </p:spTree>
    <p:extLst>
      <p:ext uri="{BB962C8B-B14F-4D97-AF65-F5344CB8AC3E}">
        <p14:creationId xmlns:p14="http://schemas.microsoft.com/office/powerpoint/2010/main" val="7948840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39618-F551-456E-B231-295299437842}" type="slidenum">
              <a:rPr lang="en-US" smtClean="0"/>
              <a:t>44</a:t>
            </a:fld>
            <a:endParaRPr lang="en-US"/>
          </a:p>
        </p:txBody>
      </p:sp>
    </p:spTree>
    <p:extLst>
      <p:ext uri="{BB962C8B-B14F-4D97-AF65-F5344CB8AC3E}">
        <p14:creationId xmlns:p14="http://schemas.microsoft.com/office/powerpoint/2010/main" val="536556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39618-F551-456E-B231-295299437842}" type="slidenum">
              <a:rPr lang="en-US" smtClean="0"/>
              <a:t>45</a:t>
            </a:fld>
            <a:endParaRPr lang="en-US"/>
          </a:p>
        </p:txBody>
      </p:sp>
    </p:spTree>
    <p:extLst>
      <p:ext uri="{BB962C8B-B14F-4D97-AF65-F5344CB8AC3E}">
        <p14:creationId xmlns:p14="http://schemas.microsoft.com/office/powerpoint/2010/main" val="2325255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39618-F551-456E-B231-295299437842}" type="slidenum">
              <a:rPr lang="en-US" smtClean="0"/>
              <a:t>46</a:t>
            </a:fld>
            <a:endParaRPr lang="en-US"/>
          </a:p>
        </p:txBody>
      </p:sp>
    </p:spTree>
    <p:extLst>
      <p:ext uri="{BB962C8B-B14F-4D97-AF65-F5344CB8AC3E}">
        <p14:creationId xmlns:p14="http://schemas.microsoft.com/office/powerpoint/2010/main" val="12163268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39618-F551-456E-B231-295299437842}" type="slidenum">
              <a:rPr lang="en-US" smtClean="0"/>
              <a:t>47</a:t>
            </a:fld>
            <a:endParaRPr lang="en-US"/>
          </a:p>
        </p:txBody>
      </p:sp>
    </p:spTree>
    <p:extLst>
      <p:ext uri="{BB962C8B-B14F-4D97-AF65-F5344CB8AC3E}">
        <p14:creationId xmlns:p14="http://schemas.microsoft.com/office/powerpoint/2010/main" val="24295525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7597" y="4666341"/>
            <a:ext cx="6060779" cy="4543456"/>
          </a:xfrm>
        </p:spPr>
        <p:txBody>
          <a:bodyPr/>
          <a:lstStyle/>
          <a:p>
            <a:endParaRPr lang="en-US" sz="1600" dirty="0"/>
          </a:p>
          <a:p>
            <a:r>
              <a:rPr lang="en-US" sz="1600" dirty="0"/>
              <a:t>It’s time to check our Q&amp;A in‐box. There is still time to type questions and comments in the text dialog box on your screen.</a:t>
            </a:r>
          </a:p>
          <a:p>
            <a:endParaRPr lang="en-US" sz="1600" dirty="0"/>
          </a:p>
          <a:p>
            <a:r>
              <a:rPr lang="en-US" sz="1600" dirty="0"/>
              <a:t>We will respond to all questions including those we might not have time to answer during the live session. You or the individual who registered your site will receive an email giving a link to the webinar Survey/Report Form. The form needs be completed individually to get AIA/CES credit. Once completed you will have access to an AIA Knowledge Community folder including a PDF of this presentation, and transcript of attendee questions with presenter response.</a:t>
            </a:r>
          </a:p>
          <a:p>
            <a:endParaRPr lang="en-US" sz="1600" dirty="0"/>
          </a:p>
          <a:p>
            <a:endParaRPr lang="en-US" sz="1600" dirty="0"/>
          </a:p>
          <a:p>
            <a:r>
              <a:rPr lang="en-US" sz="1600" b="1" dirty="0"/>
              <a:t>MODERATOR READS QUESTIONS / COMMENTS TO PRESENTER</a:t>
            </a:r>
          </a:p>
          <a:p>
            <a:endParaRPr lang="en-US" sz="1600" b="1" dirty="0"/>
          </a:p>
          <a:p>
            <a:pPr defTabSz="933282">
              <a:defRPr/>
            </a:pPr>
            <a:r>
              <a:rPr lang="en-US" sz="1600" dirty="0"/>
              <a:t>That’s all the time we have today for Q&amp;A. We will respond to all questions, including those we might not have time to answer during the live session.   Bob, please advance the slides</a:t>
            </a:r>
          </a:p>
          <a:p>
            <a:endParaRPr lang="en-US" sz="1600" b="1" dirty="0"/>
          </a:p>
          <a:p>
            <a:endParaRPr lang="en-US" sz="1600" dirty="0"/>
          </a:p>
          <a:p>
            <a:endParaRPr lang="en-US" sz="1600" dirty="0"/>
          </a:p>
          <a:p>
            <a:r>
              <a:rPr lang="en-US" sz="1600" dirty="0"/>
              <a:t>[</a:t>
            </a:r>
            <a:r>
              <a:rPr lang="en-US" sz="1600" b="1" u="sng" dirty="0"/>
              <a:t>Manual advance </a:t>
            </a:r>
            <a:r>
              <a:rPr lang="en-US" sz="1600" dirty="0"/>
              <a:t>at 58:00 – approximately 10 min. per time budget]</a:t>
            </a:r>
          </a:p>
        </p:txBody>
      </p:sp>
      <p:sp>
        <p:nvSpPr>
          <p:cNvPr id="4" name="Slide Number Placeholder 3"/>
          <p:cNvSpPr>
            <a:spLocks noGrp="1"/>
          </p:cNvSpPr>
          <p:nvPr>
            <p:ph type="sldNum" sz="quarter" idx="10"/>
          </p:nvPr>
        </p:nvSpPr>
        <p:spPr/>
        <p:txBody>
          <a:bodyPr/>
          <a:lstStyle/>
          <a:p>
            <a:fld id="{55E6E7C7-C24E-4FE1-830E-A5A2B21F5256}" type="slidenum">
              <a:rPr lang="en-US" smtClean="0"/>
              <a:t>48</a:t>
            </a:fld>
            <a:endParaRPr lang="en-US"/>
          </a:p>
        </p:txBody>
      </p:sp>
    </p:spTree>
    <p:extLst>
      <p:ext uri="{BB962C8B-B14F-4D97-AF65-F5344CB8AC3E}">
        <p14:creationId xmlns:p14="http://schemas.microsoft.com/office/powerpoint/2010/main" val="42222662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a:p>
            <a:endParaRPr lang="en-US" sz="1600" dirty="0"/>
          </a:p>
          <a:p>
            <a:pPr defTabSz="933282">
              <a:defRPr/>
            </a:pPr>
            <a:r>
              <a:rPr lang="en-US" sz="1600" dirty="0"/>
              <a:t>Thank you for joining us, and thanks to our presenter(s), </a:t>
            </a:r>
            <a:r>
              <a:rPr lang="en-US" sz="1600" b="1" dirty="0"/>
              <a:t>Bob Falkum and Bill Mixon</a:t>
            </a:r>
          </a:p>
          <a:p>
            <a:pPr defTabSz="933282">
              <a:defRPr/>
            </a:pPr>
            <a:endParaRPr lang="en-US" sz="1600" dirty="0"/>
          </a:p>
          <a:p>
            <a:r>
              <a:rPr lang="en-US" sz="1600" dirty="0"/>
              <a:t>See the person who registered your site – this person will receive an email with directions at the close of this session. You must take the survey individually to get credit.</a:t>
            </a:r>
          </a:p>
          <a:p>
            <a:endParaRPr lang="en-US" sz="1600" dirty="0"/>
          </a:p>
          <a:p>
            <a:r>
              <a:rPr lang="en-US" sz="1600" dirty="0"/>
              <a:t>[</a:t>
            </a:r>
            <a:r>
              <a:rPr lang="en-US" sz="1600" b="1" dirty="0"/>
              <a:t>Auto advance </a:t>
            </a:r>
            <a:r>
              <a:rPr lang="en-US" sz="1600" dirty="0"/>
              <a:t>in </a:t>
            </a:r>
            <a:r>
              <a:rPr lang="en-US" sz="1600" b="1" dirty="0"/>
              <a:t>25</a:t>
            </a:r>
            <a:r>
              <a:rPr lang="en-US" sz="1600" dirty="0"/>
              <a:t> seconds]</a:t>
            </a:r>
          </a:p>
          <a:p>
            <a:endParaRPr lang="en-US" sz="1500" dirty="0"/>
          </a:p>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49</a:t>
            </a:fld>
            <a:endParaRPr lang="en-US"/>
          </a:p>
        </p:txBody>
      </p:sp>
    </p:spTree>
    <p:extLst>
      <p:ext uri="{BB962C8B-B14F-4D97-AF65-F5344CB8AC3E}">
        <p14:creationId xmlns:p14="http://schemas.microsoft.com/office/powerpoint/2010/main" val="245876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a:p>
            <a:r>
              <a:rPr lang="en-US" sz="1600" dirty="0"/>
              <a:t>[Nothing said at this slide – </a:t>
            </a:r>
            <a:r>
              <a:rPr lang="en-US" sz="1600" b="1" dirty="0"/>
              <a:t>Auto advance </a:t>
            </a:r>
            <a:r>
              <a:rPr lang="en-US" sz="1600" dirty="0"/>
              <a:t>in </a:t>
            </a:r>
            <a:r>
              <a:rPr lang="en-US" sz="1600" b="1" dirty="0"/>
              <a:t>3</a:t>
            </a:r>
            <a:r>
              <a:rPr lang="en-US" sz="1600" dirty="0"/>
              <a:t> seconds]</a:t>
            </a:r>
          </a:p>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5</a:t>
            </a:fld>
            <a:endParaRPr lang="en-US"/>
          </a:p>
        </p:txBody>
      </p:sp>
    </p:spTree>
    <p:extLst>
      <p:ext uri="{BB962C8B-B14F-4D97-AF65-F5344CB8AC3E}">
        <p14:creationId xmlns:p14="http://schemas.microsoft.com/office/powerpoint/2010/main" val="15167550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r>
              <a:rPr lang="en-US" sz="1600" dirty="0"/>
              <a:t>Here is how to join or update your account . . .</a:t>
            </a:r>
          </a:p>
          <a:p>
            <a:endParaRPr lang="en-US" sz="1600" dirty="0"/>
          </a:p>
          <a:p>
            <a:r>
              <a:rPr lang="en-US" sz="1600" dirty="0"/>
              <a:t>Membership in the Academy has many benefits including receipt of the Academy Newsletter, Access to our Knowledge Repository, and Award/Scholarship and Fellowship opportunities </a:t>
            </a:r>
          </a:p>
          <a:p>
            <a:endParaRPr lang="en-US" sz="1600" dirty="0"/>
          </a:p>
          <a:p>
            <a:endParaRPr lang="en-US" sz="1600" dirty="0"/>
          </a:p>
          <a:p>
            <a:r>
              <a:rPr lang="en-US" sz="1600" b="1" dirty="0"/>
              <a:t>(Auto advance </a:t>
            </a:r>
            <a:r>
              <a:rPr lang="en-US" sz="1600" dirty="0"/>
              <a:t>in 15 seconds)</a:t>
            </a:r>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50</a:t>
            </a:fld>
            <a:endParaRPr lang="en-US"/>
          </a:p>
        </p:txBody>
      </p:sp>
    </p:spTree>
    <p:extLst>
      <p:ext uri="{BB962C8B-B14F-4D97-AF65-F5344CB8AC3E}">
        <p14:creationId xmlns:p14="http://schemas.microsoft.com/office/powerpoint/2010/main" val="7072175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r>
              <a:rPr lang="en-US" sz="1600" dirty="0"/>
              <a:t>Why not register now to attend our next session – </a:t>
            </a:r>
          </a:p>
          <a:p>
            <a:endParaRPr lang="en-US" sz="1600" dirty="0"/>
          </a:p>
          <a:p>
            <a:r>
              <a:rPr lang="en-US" sz="1600" dirty="0"/>
              <a:t>IMEG Webinar (Medical Equipment Planning)</a:t>
            </a:r>
          </a:p>
          <a:p>
            <a:r>
              <a:rPr lang="en-US" sz="1600" dirty="0"/>
              <a:t>Hope to see you then!</a:t>
            </a:r>
          </a:p>
          <a:p>
            <a:endParaRPr lang="en-US" sz="1600" b="1" dirty="0"/>
          </a:p>
          <a:p>
            <a:r>
              <a:rPr lang="en-US" sz="1600" dirty="0"/>
              <a:t>[Should </a:t>
            </a:r>
            <a:r>
              <a:rPr lang="en-US" sz="1600" b="1" dirty="0"/>
              <a:t>start within 60 seconds of </a:t>
            </a:r>
            <a:r>
              <a:rPr lang="en-US" sz="1600" dirty="0"/>
              <a:t>1:00:00 session </a:t>
            </a:r>
            <a:r>
              <a:rPr lang="en-US" sz="1600" b="1" dirty="0"/>
              <a:t>stop point</a:t>
            </a:r>
            <a:r>
              <a:rPr lang="en-US" sz="1600" dirty="0"/>
              <a:t>]</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55E6E7C7-C24E-4FE1-830E-A5A2B21F5256}" type="slidenum">
              <a:rPr lang="en-US" smtClean="0"/>
              <a:t>51</a:t>
            </a:fld>
            <a:endParaRPr lang="en-US"/>
          </a:p>
        </p:txBody>
      </p:sp>
    </p:spTree>
    <p:extLst>
      <p:ext uri="{BB962C8B-B14F-4D97-AF65-F5344CB8AC3E}">
        <p14:creationId xmlns:p14="http://schemas.microsoft.com/office/powerpoint/2010/main" val="3408240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r>
              <a:rPr lang="en-US" sz="1600" dirty="0"/>
              <a:t>To obtain AIA credit see the person who registered your site – this person will be receiving directions by email. Each attendee must complete the survey/report individually to receive AIA/CES credit.</a:t>
            </a:r>
          </a:p>
          <a:p>
            <a:endParaRPr lang="en-US" sz="1600" dirty="0"/>
          </a:p>
          <a:p>
            <a:r>
              <a:rPr lang="en-US" sz="1600" dirty="0"/>
              <a:t>Once completed, you will have access to an AIA Knowledge Community folder that will include a PDF of this presentation, and a transcript of attendee questions with presenter response.</a:t>
            </a:r>
          </a:p>
          <a:p>
            <a:endParaRPr lang="en-US" sz="1600" dirty="0"/>
          </a:p>
          <a:p>
            <a:r>
              <a:rPr lang="en-US" sz="1600" dirty="0"/>
              <a:t>[</a:t>
            </a:r>
            <a:r>
              <a:rPr lang="en-US" sz="1600" b="1" dirty="0"/>
              <a:t>Auto advance </a:t>
            </a:r>
            <a:r>
              <a:rPr lang="en-US" sz="1600" dirty="0"/>
              <a:t>in </a:t>
            </a:r>
            <a:r>
              <a:rPr lang="en-US" sz="1600" b="1" dirty="0"/>
              <a:t>30</a:t>
            </a:r>
            <a:r>
              <a:rPr lang="en-US" sz="1600" dirty="0"/>
              <a:t> seconds]</a:t>
            </a:r>
          </a:p>
          <a:p>
            <a:endParaRPr lang="en-US" sz="1500" dirty="0"/>
          </a:p>
        </p:txBody>
      </p:sp>
      <p:sp>
        <p:nvSpPr>
          <p:cNvPr id="4" name="Slide Number Placeholder 3"/>
          <p:cNvSpPr>
            <a:spLocks noGrp="1"/>
          </p:cNvSpPr>
          <p:nvPr>
            <p:ph type="sldNum" sz="quarter" idx="10"/>
          </p:nvPr>
        </p:nvSpPr>
        <p:spPr/>
        <p:txBody>
          <a:bodyPr/>
          <a:lstStyle/>
          <a:p>
            <a:fld id="{55E6E7C7-C24E-4FE1-830E-A5A2B21F5256}" type="slidenum">
              <a:rPr lang="en-US" smtClean="0"/>
              <a:t>6</a:t>
            </a:fld>
            <a:endParaRPr lang="en-US"/>
          </a:p>
        </p:txBody>
      </p:sp>
    </p:spTree>
    <p:extLst>
      <p:ext uri="{BB962C8B-B14F-4D97-AF65-F5344CB8AC3E}">
        <p14:creationId xmlns:p14="http://schemas.microsoft.com/office/powerpoint/2010/main" val="3379056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r>
              <a:rPr lang="en-US" sz="1600" dirty="0"/>
              <a:t>Submit your questions via the chat box.</a:t>
            </a:r>
          </a:p>
          <a:p>
            <a:endParaRPr lang="en-US" sz="1600" dirty="0"/>
          </a:p>
          <a:p>
            <a:r>
              <a:rPr lang="en-US" sz="1600" dirty="0"/>
              <a:t>Content related questions will be answered during the Q &amp; A portion at the end of the presentation. Questions not answered will be answered and posted online within 2 weeks.</a:t>
            </a:r>
          </a:p>
          <a:p>
            <a:endParaRPr lang="en-US" sz="1600" dirty="0"/>
          </a:p>
          <a:p>
            <a:r>
              <a:rPr lang="en-US" sz="1600" dirty="0"/>
              <a:t>Tech support questions will be answered by AIA </a:t>
            </a:r>
            <a:r>
              <a:rPr lang="en-US" sz="1600"/>
              <a:t>staff promptly.</a:t>
            </a:r>
            <a:endParaRPr lang="en-US" sz="1600" dirty="0"/>
          </a:p>
          <a:p>
            <a:endParaRPr lang="en-US" sz="1600" dirty="0"/>
          </a:p>
          <a:p>
            <a:r>
              <a:rPr lang="en-US" sz="1600" dirty="0"/>
              <a:t>[</a:t>
            </a:r>
            <a:r>
              <a:rPr lang="en-US" sz="1600" b="1" dirty="0"/>
              <a:t>Auto advance </a:t>
            </a:r>
            <a:r>
              <a:rPr lang="en-US" sz="1600" dirty="0"/>
              <a:t>in </a:t>
            </a:r>
            <a:r>
              <a:rPr lang="en-US" sz="1600" b="1" dirty="0"/>
              <a:t>20</a:t>
            </a:r>
            <a:r>
              <a:rPr lang="en-US" sz="1600" dirty="0"/>
              <a:t> seconds]</a:t>
            </a:r>
          </a:p>
          <a:p>
            <a:endParaRPr lang="en-US" sz="1500" dirty="0"/>
          </a:p>
          <a:p>
            <a:endParaRPr lang="en-US" sz="1500" dirty="0"/>
          </a:p>
        </p:txBody>
      </p:sp>
      <p:sp>
        <p:nvSpPr>
          <p:cNvPr id="4" name="Slide Number Placeholder 3"/>
          <p:cNvSpPr>
            <a:spLocks noGrp="1"/>
          </p:cNvSpPr>
          <p:nvPr>
            <p:ph type="sldNum" sz="quarter" idx="10"/>
          </p:nvPr>
        </p:nvSpPr>
        <p:spPr/>
        <p:txBody>
          <a:bodyPr/>
          <a:lstStyle/>
          <a:p>
            <a:fld id="{55E6E7C7-C24E-4FE1-830E-A5A2B21F5256}" type="slidenum">
              <a:rPr lang="en-US" smtClean="0"/>
              <a:t>7</a:t>
            </a:fld>
            <a:endParaRPr lang="en-US"/>
          </a:p>
        </p:txBody>
      </p:sp>
    </p:spTree>
    <p:extLst>
      <p:ext uri="{BB962C8B-B14F-4D97-AF65-F5344CB8AC3E}">
        <p14:creationId xmlns:p14="http://schemas.microsoft.com/office/powerpoint/2010/main" val="1216758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Mixon is the former owner of The Compounding Pharmacy in Hickory, North Carolina.  He received his BS degree from the Medical University of South Carolina in 1977, and his MS degree from UNC Chapel Hill in 1983.  He has completed two hospital pharmacy residencies, has been a Certified Diabetes Educator and a Certified Geriatric Pharmacist. </a:t>
            </a:r>
          </a:p>
          <a:p>
            <a:endParaRPr lang="en-US" dirty="0"/>
          </a:p>
          <a:p>
            <a:r>
              <a:rPr lang="en-US" dirty="0"/>
              <a:t>Mr. Mixon is a Fellow of the International Academy of Compounding Pharmacists and the American College of Apothecaries.   He has served on the USP Expert Committee for Compounding since 2010.  He also serves as the non-voting industry representative to the FDA Pharmacy Compounding Advisory Committee.  Mr. Mixon is a member of the NC Board of Pharmacy, teaches sterile compounding at the Kennedy Center for Pharmacy Innovation, is a senior associate with Gates Healthcare Consultants, and is a pharmacy surveyor for the Accreditation Commission for Healthcare.  </a:t>
            </a:r>
          </a:p>
          <a:p>
            <a:endParaRPr lang="en-US" dirty="0"/>
          </a:p>
          <a:p>
            <a:r>
              <a:rPr lang="en-US" dirty="0"/>
              <a:t>Memberships include NCAP, </a:t>
            </a:r>
            <a:r>
              <a:rPr lang="en-US" dirty="0" err="1"/>
              <a:t>APhA</a:t>
            </a:r>
            <a:r>
              <a:rPr lang="en-US" dirty="0"/>
              <a:t>, NCPA, NABP, ASPL and ACVP. He and his wife Jan live in Hickory, NC.</a:t>
            </a:r>
          </a:p>
          <a:p>
            <a:endParaRPr lang="en-US" dirty="0"/>
          </a:p>
          <a:p>
            <a:r>
              <a:rPr lang="en-US" sz="1200" b="1" kern="1200" dirty="0">
                <a:solidFill>
                  <a:schemeClr val="tx1"/>
                </a:solidFill>
                <a:effectLst/>
                <a:latin typeface="+mn-lt"/>
                <a:ea typeface="+mn-ea"/>
                <a:cs typeface="+mn-cs"/>
              </a:rPr>
              <a:t>Robert Falkum is an Associate of Gates Healthcare Associates, focusing on HEPA filtration systems and designs for compounding clients. </a:t>
            </a:r>
            <a:br>
              <a:rPr lang="en-US" sz="1200" b="1" kern="1200" dirty="0">
                <a:solidFill>
                  <a:schemeClr val="tx1"/>
                </a:solidFill>
                <a:effectLst/>
                <a:latin typeface="+mn-lt"/>
                <a:ea typeface="+mn-ea"/>
                <a:cs typeface="+mn-cs"/>
              </a:rPr>
            </a:b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Before joining Gates Healthcare, Bob had over three decades of cleanroom systems experience providing project  design assistance and application engineering for major HEPA manufacturing filtration groups throughout North America.</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Since 2005 Mr. Falkum has focused entirely on USP &lt;795&gt;, &lt;797&gt;  and &lt;800&gt;, designing, certifying, and compliance consulting to compounding facilities throughout the greater North America.  </a:t>
            </a:r>
            <a:endParaRPr lang="en-US" sz="1200" kern="1200" dirty="0">
              <a:solidFill>
                <a:schemeClr val="tx1"/>
              </a:solidFill>
              <a:effectLst/>
              <a:latin typeface="+mn-lt"/>
              <a:ea typeface="+mn-ea"/>
              <a:cs typeface="+mn-cs"/>
            </a:endParaRPr>
          </a:p>
          <a:p>
            <a:pPr defTabSz="699962">
              <a:defRPr/>
            </a:pPr>
            <a:endParaRPr lang="en-US" sz="2400" dirty="0"/>
          </a:p>
          <a:p>
            <a:pPr defTabSz="699962">
              <a:defRPr/>
            </a:pPr>
            <a:r>
              <a:rPr lang="en-US" sz="1800" dirty="0"/>
              <a:t>I now present you Bill Mixon and Bob Falkum</a:t>
            </a:r>
          </a:p>
          <a:p>
            <a:endParaRPr lang="en-US" sz="1600" b="1" dirty="0"/>
          </a:p>
          <a:p>
            <a:endParaRPr lang="en-US" sz="1600" dirty="0"/>
          </a:p>
          <a:p>
            <a:r>
              <a:rPr lang="en-US" sz="1600" dirty="0"/>
              <a:t>[</a:t>
            </a:r>
            <a:r>
              <a:rPr lang="en-US" sz="1600" b="1" dirty="0"/>
              <a:t>Auto advance </a:t>
            </a:r>
            <a:r>
              <a:rPr lang="en-US" sz="1600" dirty="0"/>
              <a:t>in </a:t>
            </a:r>
            <a:r>
              <a:rPr lang="en-US" sz="1600" b="1" dirty="0"/>
              <a:t>60</a:t>
            </a:r>
            <a:r>
              <a:rPr lang="en-US" sz="1600" dirty="0"/>
              <a:t> seconds]</a:t>
            </a:r>
          </a:p>
          <a:p>
            <a:endParaRPr lang="en-US" sz="1500" dirty="0"/>
          </a:p>
          <a:p>
            <a:endParaRPr lang="en-US" sz="1500" dirty="0"/>
          </a:p>
        </p:txBody>
      </p:sp>
      <p:sp>
        <p:nvSpPr>
          <p:cNvPr id="4" name="Slide Number Placeholder 3"/>
          <p:cNvSpPr>
            <a:spLocks noGrp="1"/>
          </p:cNvSpPr>
          <p:nvPr>
            <p:ph type="sldNum" sz="quarter" idx="10"/>
          </p:nvPr>
        </p:nvSpPr>
        <p:spPr/>
        <p:txBody>
          <a:bodyPr/>
          <a:lstStyle/>
          <a:p>
            <a:fld id="{55E6E7C7-C24E-4FE1-830E-A5A2B21F5256}" type="slidenum">
              <a:rPr lang="en-US" smtClean="0"/>
              <a:t>8</a:t>
            </a:fld>
            <a:endParaRPr lang="en-US"/>
          </a:p>
        </p:txBody>
      </p:sp>
    </p:spTree>
    <p:extLst>
      <p:ext uri="{BB962C8B-B14F-4D97-AF65-F5344CB8AC3E}">
        <p14:creationId xmlns:p14="http://schemas.microsoft.com/office/powerpoint/2010/main" val="769357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A039618-F551-456E-B231-295299437842}" type="slidenum">
              <a:rPr lang="en-US" smtClean="0"/>
              <a:t>9</a:t>
            </a:fld>
            <a:endParaRPr lang="en-US"/>
          </a:p>
        </p:txBody>
      </p:sp>
      <p:sp>
        <p:nvSpPr>
          <p:cNvPr id="6" name="Notes Placeholder 5">
            <a:extLst>
              <a:ext uri="{FF2B5EF4-FFF2-40B4-BE49-F238E27FC236}">
                <a16:creationId xmlns:a16="http://schemas.microsoft.com/office/drawing/2014/main" id="{4A3BF685-4AE6-4EC8-B80C-2F3AEA9A67B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73913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5ED4-A894-4A6D-ABC5-1817492017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BD504E-BB8D-4152-88EE-39A3E0CCF7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1023F4D-8ECA-40EC-81BC-654BBC38F50D}"/>
              </a:ext>
            </a:extLst>
          </p:cNvPr>
          <p:cNvSpPr>
            <a:spLocks noGrp="1"/>
          </p:cNvSpPr>
          <p:nvPr>
            <p:ph type="ftr" sz="quarter" idx="11"/>
          </p:nvPr>
        </p:nvSpPr>
        <p:spPr>
          <a:xfrm>
            <a:off x="1524000" y="6462386"/>
            <a:ext cx="10038042" cy="365125"/>
          </a:xfrm>
        </p:spPr>
        <p:txBody>
          <a:bodyPr/>
          <a:lstStyle>
            <a:lvl1pPr>
              <a:defRPr sz="1400" b="1">
                <a:solidFill>
                  <a:schemeClr val="tx1"/>
                </a:solidFill>
              </a:defRPr>
            </a:lvl1pPr>
          </a:lstStyle>
          <a:p>
            <a:r>
              <a:rPr lang="en-US" dirty="0"/>
              <a:t>Gates Healthcare Associates, Inc.                                                                                                                               www.gatesconsult.com</a:t>
            </a:r>
          </a:p>
        </p:txBody>
      </p:sp>
      <p:pic>
        <p:nvPicPr>
          <p:cNvPr id="8" name="Picture 7">
            <a:extLst>
              <a:ext uri="{FF2B5EF4-FFF2-40B4-BE49-F238E27FC236}">
                <a16:creationId xmlns:a16="http://schemas.microsoft.com/office/drawing/2014/main" id="{F6E7B2DC-3102-4389-ABBF-66228511FB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225" y="5855664"/>
            <a:ext cx="2000761" cy="879292"/>
          </a:xfrm>
          <a:prstGeom prst="rect">
            <a:avLst/>
          </a:prstGeom>
        </p:spPr>
      </p:pic>
    </p:spTree>
    <p:extLst>
      <p:ext uri="{BB962C8B-B14F-4D97-AF65-F5344CB8AC3E}">
        <p14:creationId xmlns:p14="http://schemas.microsoft.com/office/powerpoint/2010/main" val="413110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8EA2-DBA9-4877-9B15-E06F071109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79EAAF-BCEA-4E5B-A2BF-75FBBCDD89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08CD9-01DD-4FEE-B14A-CDFAC060B2A3}"/>
              </a:ext>
            </a:extLst>
          </p:cNvPr>
          <p:cNvSpPr>
            <a:spLocks noGrp="1"/>
          </p:cNvSpPr>
          <p:nvPr>
            <p:ph type="dt" sz="half" idx="10"/>
          </p:nvPr>
        </p:nvSpPr>
        <p:spPr/>
        <p:txBody>
          <a:bodyPr/>
          <a:lstStyle/>
          <a:p>
            <a:fld id="{AEE69830-89B3-4D8C-89E0-FBBD6730B757}" type="datetimeFigureOut">
              <a:rPr lang="en-US" smtClean="0"/>
              <a:t>5/10/2019</a:t>
            </a:fld>
            <a:endParaRPr lang="en-US"/>
          </a:p>
        </p:txBody>
      </p:sp>
      <p:sp>
        <p:nvSpPr>
          <p:cNvPr id="5" name="Footer Placeholder 4">
            <a:extLst>
              <a:ext uri="{FF2B5EF4-FFF2-40B4-BE49-F238E27FC236}">
                <a16:creationId xmlns:a16="http://schemas.microsoft.com/office/drawing/2014/main" id="{DE818165-50BD-4168-B5F9-C81EDA81A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3645B-C144-4282-B488-D5A7C30FDCE9}"/>
              </a:ext>
            </a:extLst>
          </p:cNvPr>
          <p:cNvSpPr>
            <a:spLocks noGrp="1"/>
          </p:cNvSpPr>
          <p:nvPr>
            <p:ph type="sldNum" sz="quarter" idx="12"/>
          </p:nvPr>
        </p:nvSpPr>
        <p:spPr/>
        <p:txBody>
          <a:bodyPr/>
          <a:lstStyle/>
          <a:p>
            <a:fld id="{B1F8A70E-F69F-41B9-8C4B-2F13FFA6DFCF}" type="slidenum">
              <a:rPr lang="en-US" smtClean="0"/>
              <a:t>‹#›</a:t>
            </a:fld>
            <a:endParaRPr lang="en-US"/>
          </a:p>
        </p:txBody>
      </p:sp>
    </p:spTree>
    <p:extLst>
      <p:ext uri="{BB962C8B-B14F-4D97-AF65-F5344CB8AC3E}">
        <p14:creationId xmlns:p14="http://schemas.microsoft.com/office/powerpoint/2010/main" val="420694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07077E-D839-44F6-A83D-7AC5B05153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AA4BD7-EA9D-49CE-9012-33E744B30E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1E64B-B267-4872-A67B-A9632B6554B2}"/>
              </a:ext>
            </a:extLst>
          </p:cNvPr>
          <p:cNvSpPr>
            <a:spLocks noGrp="1"/>
          </p:cNvSpPr>
          <p:nvPr>
            <p:ph type="dt" sz="half" idx="10"/>
          </p:nvPr>
        </p:nvSpPr>
        <p:spPr/>
        <p:txBody>
          <a:bodyPr/>
          <a:lstStyle/>
          <a:p>
            <a:fld id="{AEE69830-89B3-4D8C-89E0-FBBD6730B757}" type="datetimeFigureOut">
              <a:rPr lang="en-US" smtClean="0"/>
              <a:t>5/10/2019</a:t>
            </a:fld>
            <a:endParaRPr lang="en-US"/>
          </a:p>
        </p:txBody>
      </p:sp>
      <p:sp>
        <p:nvSpPr>
          <p:cNvPr id="5" name="Footer Placeholder 4">
            <a:extLst>
              <a:ext uri="{FF2B5EF4-FFF2-40B4-BE49-F238E27FC236}">
                <a16:creationId xmlns:a16="http://schemas.microsoft.com/office/drawing/2014/main" id="{6D2E1E4D-9C54-4863-9CF8-A9BCD0C1C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EA7BF-B74F-499D-A7AF-8E1F1D854887}"/>
              </a:ext>
            </a:extLst>
          </p:cNvPr>
          <p:cNvSpPr>
            <a:spLocks noGrp="1"/>
          </p:cNvSpPr>
          <p:nvPr>
            <p:ph type="sldNum" sz="quarter" idx="12"/>
          </p:nvPr>
        </p:nvSpPr>
        <p:spPr/>
        <p:txBody>
          <a:bodyPr/>
          <a:lstStyle/>
          <a:p>
            <a:fld id="{B1F8A70E-F69F-41B9-8C4B-2F13FFA6DFCF}" type="slidenum">
              <a:rPr lang="en-US" smtClean="0"/>
              <a:t>‹#›</a:t>
            </a:fld>
            <a:endParaRPr lang="en-US"/>
          </a:p>
        </p:txBody>
      </p:sp>
    </p:spTree>
    <p:extLst>
      <p:ext uri="{BB962C8B-B14F-4D97-AF65-F5344CB8AC3E}">
        <p14:creationId xmlns:p14="http://schemas.microsoft.com/office/powerpoint/2010/main" val="6276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6F37-4D25-4EC0-8086-7F8CB003A1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9FF378-E7B4-4CE2-B9A7-D13E5C445D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0D0F036-D1B2-4E4D-B7FB-6EB343C8E683}"/>
              </a:ext>
            </a:extLst>
          </p:cNvPr>
          <p:cNvSpPr>
            <a:spLocks noGrp="1"/>
          </p:cNvSpPr>
          <p:nvPr>
            <p:ph type="ftr" sz="quarter" idx="11"/>
          </p:nvPr>
        </p:nvSpPr>
        <p:spPr>
          <a:xfrm>
            <a:off x="1807861" y="6356350"/>
            <a:ext cx="9953696" cy="365125"/>
          </a:xfrm>
        </p:spPr>
        <p:txBody>
          <a:bodyPr/>
          <a:lstStyle/>
          <a:p>
            <a:r>
              <a:rPr lang="en-US" dirty="0"/>
              <a:t>Gates Healthcare Associates, Inc.                                                                                                                               www.gatesconsult.com</a:t>
            </a:r>
          </a:p>
        </p:txBody>
      </p:sp>
    </p:spTree>
    <p:extLst>
      <p:ext uri="{BB962C8B-B14F-4D97-AF65-F5344CB8AC3E}">
        <p14:creationId xmlns:p14="http://schemas.microsoft.com/office/powerpoint/2010/main" val="96521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7D80-E79E-481A-8817-E65294B1BB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5A7105-10DB-4A84-B1DC-D6BF12A59D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7ABFA1-5CAD-4EB9-9FDF-C9A44E847A0F}"/>
              </a:ext>
            </a:extLst>
          </p:cNvPr>
          <p:cNvSpPr>
            <a:spLocks noGrp="1"/>
          </p:cNvSpPr>
          <p:nvPr>
            <p:ph type="dt" sz="half" idx="10"/>
          </p:nvPr>
        </p:nvSpPr>
        <p:spPr/>
        <p:txBody>
          <a:bodyPr/>
          <a:lstStyle/>
          <a:p>
            <a:fld id="{AEE69830-89B3-4D8C-89E0-FBBD6730B757}" type="datetimeFigureOut">
              <a:rPr lang="en-US" smtClean="0"/>
              <a:t>5/10/2019</a:t>
            </a:fld>
            <a:endParaRPr lang="en-US"/>
          </a:p>
        </p:txBody>
      </p:sp>
      <p:sp>
        <p:nvSpPr>
          <p:cNvPr id="5" name="Footer Placeholder 4">
            <a:extLst>
              <a:ext uri="{FF2B5EF4-FFF2-40B4-BE49-F238E27FC236}">
                <a16:creationId xmlns:a16="http://schemas.microsoft.com/office/drawing/2014/main" id="{902B0462-B1AA-471D-8A36-0176B792A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A3649-B695-4796-B87A-EABCDEC77662}"/>
              </a:ext>
            </a:extLst>
          </p:cNvPr>
          <p:cNvSpPr>
            <a:spLocks noGrp="1"/>
          </p:cNvSpPr>
          <p:nvPr>
            <p:ph type="sldNum" sz="quarter" idx="12"/>
          </p:nvPr>
        </p:nvSpPr>
        <p:spPr/>
        <p:txBody>
          <a:bodyPr/>
          <a:lstStyle/>
          <a:p>
            <a:fld id="{B1F8A70E-F69F-41B9-8C4B-2F13FFA6DFCF}" type="slidenum">
              <a:rPr lang="en-US" smtClean="0"/>
              <a:t>‹#›</a:t>
            </a:fld>
            <a:endParaRPr lang="en-US"/>
          </a:p>
        </p:txBody>
      </p:sp>
    </p:spTree>
    <p:extLst>
      <p:ext uri="{BB962C8B-B14F-4D97-AF65-F5344CB8AC3E}">
        <p14:creationId xmlns:p14="http://schemas.microsoft.com/office/powerpoint/2010/main" val="562403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BAD0-B3B1-40FF-B34E-83DD36142E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DAA192-5F34-462B-B6F6-915C9D980D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769C2A-8A16-45B3-889B-2966A696F8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6812EE-C9CC-4778-81D0-26C90CDEC309}"/>
              </a:ext>
            </a:extLst>
          </p:cNvPr>
          <p:cNvSpPr>
            <a:spLocks noGrp="1"/>
          </p:cNvSpPr>
          <p:nvPr>
            <p:ph type="dt" sz="half" idx="10"/>
          </p:nvPr>
        </p:nvSpPr>
        <p:spPr/>
        <p:txBody>
          <a:bodyPr/>
          <a:lstStyle/>
          <a:p>
            <a:fld id="{AEE69830-89B3-4D8C-89E0-FBBD6730B757}" type="datetimeFigureOut">
              <a:rPr lang="en-US" smtClean="0"/>
              <a:t>5/10/2019</a:t>
            </a:fld>
            <a:endParaRPr lang="en-US"/>
          </a:p>
        </p:txBody>
      </p:sp>
      <p:sp>
        <p:nvSpPr>
          <p:cNvPr id="6" name="Footer Placeholder 5">
            <a:extLst>
              <a:ext uri="{FF2B5EF4-FFF2-40B4-BE49-F238E27FC236}">
                <a16:creationId xmlns:a16="http://schemas.microsoft.com/office/drawing/2014/main" id="{EA321159-BC23-4A18-92EE-1EA5F4B3F8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5D1306-838A-43F7-9650-873D31723116}"/>
              </a:ext>
            </a:extLst>
          </p:cNvPr>
          <p:cNvSpPr>
            <a:spLocks noGrp="1"/>
          </p:cNvSpPr>
          <p:nvPr>
            <p:ph type="sldNum" sz="quarter" idx="12"/>
          </p:nvPr>
        </p:nvSpPr>
        <p:spPr/>
        <p:txBody>
          <a:bodyPr/>
          <a:lstStyle/>
          <a:p>
            <a:fld id="{B1F8A70E-F69F-41B9-8C4B-2F13FFA6DFCF}" type="slidenum">
              <a:rPr lang="en-US" smtClean="0"/>
              <a:t>‹#›</a:t>
            </a:fld>
            <a:endParaRPr lang="en-US"/>
          </a:p>
        </p:txBody>
      </p:sp>
    </p:spTree>
    <p:extLst>
      <p:ext uri="{BB962C8B-B14F-4D97-AF65-F5344CB8AC3E}">
        <p14:creationId xmlns:p14="http://schemas.microsoft.com/office/powerpoint/2010/main" val="3322136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BE7B3-D779-48AB-8731-7C5E7DBD57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9F74E3-0980-4777-BE03-E4B29E0757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87975E-0203-4323-857E-7C45FA47FB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B4E4D9-33AE-426A-B4BC-70BC76BFB4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6074EC-0C1F-4261-984E-00A66D737A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49734F-E737-41FB-8D65-08A51A954EE9}"/>
              </a:ext>
            </a:extLst>
          </p:cNvPr>
          <p:cNvSpPr>
            <a:spLocks noGrp="1"/>
          </p:cNvSpPr>
          <p:nvPr>
            <p:ph type="dt" sz="half" idx="10"/>
          </p:nvPr>
        </p:nvSpPr>
        <p:spPr/>
        <p:txBody>
          <a:bodyPr/>
          <a:lstStyle/>
          <a:p>
            <a:fld id="{AEE69830-89B3-4D8C-89E0-FBBD6730B757}" type="datetimeFigureOut">
              <a:rPr lang="en-US" smtClean="0"/>
              <a:t>5/10/2019</a:t>
            </a:fld>
            <a:endParaRPr lang="en-US"/>
          </a:p>
        </p:txBody>
      </p:sp>
      <p:sp>
        <p:nvSpPr>
          <p:cNvPr id="8" name="Footer Placeholder 7">
            <a:extLst>
              <a:ext uri="{FF2B5EF4-FFF2-40B4-BE49-F238E27FC236}">
                <a16:creationId xmlns:a16="http://schemas.microsoft.com/office/drawing/2014/main" id="{D668A275-11E6-4ACD-9FBC-E9D836F03A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844A76-7871-455D-A923-6C5D997C824A}"/>
              </a:ext>
            </a:extLst>
          </p:cNvPr>
          <p:cNvSpPr>
            <a:spLocks noGrp="1"/>
          </p:cNvSpPr>
          <p:nvPr>
            <p:ph type="sldNum" sz="quarter" idx="12"/>
          </p:nvPr>
        </p:nvSpPr>
        <p:spPr/>
        <p:txBody>
          <a:bodyPr/>
          <a:lstStyle/>
          <a:p>
            <a:fld id="{B1F8A70E-F69F-41B9-8C4B-2F13FFA6DFCF}" type="slidenum">
              <a:rPr lang="en-US" smtClean="0"/>
              <a:t>‹#›</a:t>
            </a:fld>
            <a:endParaRPr lang="en-US"/>
          </a:p>
        </p:txBody>
      </p:sp>
    </p:spTree>
    <p:extLst>
      <p:ext uri="{BB962C8B-B14F-4D97-AF65-F5344CB8AC3E}">
        <p14:creationId xmlns:p14="http://schemas.microsoft.com/office/powerpoint/2010/main" val="340130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47BC-ECAF-47FC-9D21-F734759ACD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72DC30-AF9A-4CB3-AD79-9F39DA30D6D2}"/>
              </a:ext>
            </a:extLst>
          </p:cNvPr>
          <p:cNvSpPr>
            <a:spLocks noGrp="1"/>
          </p:cNvSpPr>
          <p:nvPr>
            <p:ph type="dt" sz="half" idx="10"/>
          </p:nvPr>
        </p:nvSpPr>
        <p:spPr/>
        <p:txBody>
          <a:bodyPr/>
          <a:lstStyle/>
          <a:p>
            <a:fld id="{AEE69830-89B3-4D8C-89E0-FBBD6730B757}" type="datetimeFigureOut">
              <a:rPr lang="en-US" smtClean="0"/>
              <a:t>5/10/2019</a:t>
            </a:fld>
            <a:endParaRPr lang="en-US"/>
          </a:p>
        </p:txBody>
      </p:sp>
      <p:sp>
        <p:nvSpPr>
          <p:cNvPr id="4" name="Footer Placeholder 3">
            <a:extLst>
              <a:ext uri="{FF2B5EF4-FFF2-40B4-BE49-F238E27FC236}">
                <a16:creationId xmlns:a16="http://schemas.microsoft.com/office/drawing/2014/main" id="{EFB66A30-ADC6-42A6-B8D4-284EA18877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3CCB40-8A17-448F-BD2E-3991B173374C}"/>
              </a:ext>
            </a:extLst>
          </p:cNvPr>
          <p:cNvSpPr>
            <a:spLocks noGrp="1"/>
          </p:cNvSpPr>
          <p:nvPr>
            <p:ph type="sldNum" sz="quarter" idx="12"/>
          </p:nvPr>
        </p:nvSpPr>
        <p:spPr/>
        <p:txBody>
          <a:bodyPr/>
          <a:lstStyle/>
          <a:p>
            <a:fld id="{B1F8A70E-F69F-41B9-8C4B-2F13FFA6DFCF}" type="slidenum">
              <a:rPr lang="en-US" smtClean="0"/>
              <a:t>‹#›</a:t>
            </a:fld>
            <a:endParaRPr lang="en-US"/>
          </a:p>
        </p:txBody>
      </p:sp>
    </p:spTree>
    <p:extLst>
      <p:ext uri="{BB962C8B-B14F-4D97-AF65-F5344CB8AC3E}">
        <p14:creationId xmlns:p14="http://schemas.microsoft.com/office/powerpoint/2010/main" val="246616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B4F395-4A3A-4013-A8CB-A2F10122F155}"/>
              </a:ext>
            </a:extLst>
          </p:cNvPr>
          <p:cNvSpPr>
            <a:spLocks noGrp="1"/>
          </p:cNvSpPr>
          <p:nvPr>
            <p:ph type="dt" sz="half" idx="10"/>
          </p:nvPr>
        </p:nvSpPr>
        <p:spPr/>
        <p:txBody>
          <a:bodyPr/>
          <a:lstStyle/>
          <a:p>
            <a:fld id="{AEE69830-89B3-4D8C-89E0-FBBD6730B757}" type="datetimeFigureOut">
              <a:rPr lang="en-US" smtClean="0"/>
              <a:t>5/10/2019</a:t>
            </a:fld>
            <a:endParaRPr lang="en-US"/>
          </a:p>
        </p:txBody>
      </p:sp>
      <p:sp>
        <p:nvSpPr>
          <p:cNvPr id="3" name="Footer Placeholder 2">
            <a:extLst>
              <a:ext uri="{FF2B5EF4-FFF2-40B4-BE49-F238E27FC236}">
                <a16:creationId xmlns:a16="http://schemas.microsoft.com/office/drawing/2014/main" id="{8F5DAE59-DA18-4D6E-B1CC-C7E08D6690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CAE859-3694-46F5-B67D-E2CE3BB626C1}"/>
              </a:ext>
            </a:extLst>
          </p:cNvPr>
          <p:cNvSpPr>
            <a:spLocks noGrp="1"/>
          </p:cNvSpPr>
          <p:nvPr>
            <p:ph type="sldNum" sz="quarter" idx="12"/>
          </p:nvPr>
        </p:nvSpPr>
        <p:spPr/>
        <p:txBody>
          <a:bodyPr/>
          <a:lstStyle/>
          <a:p>
            <a:fld id="{B1F8A70E-F69F-41B9-8C4B-2F13FFA6DFCF}" type="slidenum">
              <a:rPr lang="en-US" smtClean="0"/>
              <a:t>‹#›</a:t>
            </a:fld>
            <a:endParaRPr lang="en-US"/>
          </a:p>
        </p:txBody>
      </p:sp>
    </p:spTree>
    <p:extLst>
      <p:ext uri="{BB962C8B-B14F-4D97-AF65-F5344CB8AC3E}">
        <p14:creationId xmlns:p14="http://schemas.microsoft.com/office/powerpoint/2010/main" val="1246654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F441-3315-4636-9BE0-341F2C0F7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B1F731-204D-4F9F-AD21-B47FD5BDB0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DD5363-6E90-4EDA-8269-2B7C6EC90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7A0FF1-2ACA-4B85-B9AB-A330E5608DF7}"/>
              </a:ext>
            </a:extLst>
          </p:cNvPr>
          <p:cNvSpPr>
            <a:spLocks noGrp="1"/>
          </p:cNvSpPr>
          <p:nvPr>
            <p:ph type="dt" sz="half" idx="10"/>
          </p:nvPr>
        </p:nvSpPr>
        <p:spPr/>
        <p:txBody>
          <a:bodyPr/>
          <a:lstStyle/>
          <a:p>
            <a:fld id="{AEE69830-89B3-4D8C-89E0-FBBD6730B757}" type="datetimeFigureOut">
              <a:rPr lang="en-US" smtClean="0"/>
              <a:t>5/10/2019</a:t>
            </a:fld>
            <a:endParaRPr lang="en-US"/>
          </a:p>
        </p:txBody>
      </p:sp>
      <p:sp>
        <p:nvSpPr>
          <p:cNvPr id="6" name="Footer Placeholder 5">
            <a:extLst>
              <a:ext uri="{FF2B5EF4-FFF2-40B4-BE49-F238E27FC236}">
                <a16:creationId xmlns:a16="http://schemas.microsoft.com/office/drawing/2014/main" id="{2A0BCE17-CC21-4E1B-9C50-C50267959F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51A7E0-5115-404E-A1D7-1B46E89D3A6F}"/>
              </a:ext>
            </a:extLst>
          </p:cNvPr>
          <p:cNvSpPr>
            <a:spLocks noGrp="1"/>
          </p:cNvSpPr>
          <p:nvPr>
            <p:ph type="sldNum" sz="quarter" idx="12"/>
          </p:nvPr>
        </p:nvSpPr>
        <p:spPr/>
        <p:txBody>
          <a:bodyPr/>
          <a:lstStyle/>
          <a:p>
            <a:fld id="{B1F8A70E-F69F-41B9-8C4B-2F13FFA6DFCF}" type="slidenum">
              <a:rPr lang="en-US" smtClean="0"/>
              <a:t>‹#›</a:t>
            </a:fld>
            <a:endParaRPr lang="en-US"/>
          </a:p>
        </p:txBody>
      </p:sp>
    </p:spTree>
    <p:extLst>
      <p:ext uri="{BB962C8B-B14F-4D97-AF65-F5344CB8AC3E}">
        <p14:creationId xmlns:p14="http://schemas.microsoft.com/office/powerpoint/2010/main" val="202572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10A70-9857-40A1-9E5F-018C94491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7491DE-E794-4894-A14B-D8E5AB6119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95A504-DBB0-4B74-967E-43BCCFBCAC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BF66EA-DF54-4EA5-A31D-D08C87A75795}"/>
              </a:ext>
            </a:extLst>
          </p:cNvPr>
          <p:cNvSpPr>
            <a:spLocks noGrp="1"/>
          </p:cNvSpPr>
          <p:nvPr>
            <p:ph type="dt" sz="half" idx="10"/>
          </p:nvPr>
        </p:nvSpPr>
        <p:spPr/>
        <p:txBody>
          <a:bodyPr/>
          <a:lstStyle/>
          <a:p>
            <a:fld id="{AEE69830-89B3-4D8C-89E0-FBBD6730B757}" type="datetimeFigureOut">
              <a:rPr lang="en-US" smtClean="0"/>
              <a:t>5/10/2019</a:t>
            </a:fld>
            <a:endParaRPr lang="en-US"/>
          </a:p>
        </p:txBody>
      </p:sp>
      <p:sp>
        <p:nvSpPr>
          <p:cNvPr id="6" name="Footer Placeholder 5">
            <a:extLst>
              <a:ext uri="{FF2B5EF4-FFF2-40B4-BE49-F238E27FC236}">
                <a16:creationId xmlns:a16="http://schemas.microsoft.com/office/drawing/2014/main" id="{0F3C30B7-94B9-499D-81CE-CCC852250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3CE5B-C593-484E-914F-5E7235A04571}"/>
              </a:ext>
            </a:extLst>
          </p:cNvPr>
          <p:cNvSpPr>
            <a:spLocks noGrp="1"/>
          </p:cNvSpPr>
          <p:nvPr>
            <p:ph type="sldNum" sz="quarter" idx="12"/>
          </p:nvPr>
        </p:nvSpPr>
        <p:spPr/>
        <p:txBody>
          <a:bodyPr/>
          <a:lstStyle/>
          <a:p>
            <a:fld id="{B1F8A70E-F69F-41B9-8C4B-2F13FFA6DFCF}" type="slidenum">
              <a:rPr lang="en-US" smtClean="0"/>
              <a:t>‹#›</a:t>
            </a:fld>
            <a:endParaRPr lang="en-US"/>
          </a:p>
        </p:txBody>
      </p:sp>
    </p:spTree>
    <p:extLst>
      <p:ext uri="{BB962C8B-B14F-4D97-AF65-F5344CB8AC3E}">
        <p14:creationId xmlns:p14="http://schemas.microsoft.com/office/powerpoint/2010/main" val="103552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0C9FF8-959E-403D-9C3F-76B9937EAE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E4FDFA-DC86-4C65-A4A2-0ABB0D1DF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FC572-917A-496F-B690-8316A44797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69830-89B3-4D8C-89E0-FBBD6730B757}" type="datetimeFigureOut">
              <a:rPr lang="en-US" smtClean="0"/>
              <a:t>5/10/2019</a:t>
            </a:fld>
            <a:endParaRPr lang="en-US"/>
          </a:p>
        </p:txBody>
      </p:sp>
      <p:sp>
        <p:nvSpPr>
          <p:cNvPr id="5" name="Footer Placeholder 4">
            <a:extLst>
              <a:ext uri="{FF2B5EF4-FFF2-40B4-BE49-F238E27FC236}">
                <a16:creationId xmlns:a16="http://schemas.microsoft.com/office/drawing/2014/main" id="{D617C3F6-DC40-4DCD-B746-1C8A05603D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BAF802-4A42-4F5E-A720-9DA93A628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8A70E-F69F-41B9-8C4B-2F13FFA6DFCF}" type="slidenum">
              <a:rPr lang="en-US" smtClean="0"/>
              <a:t>‹#›</a:t>
            </a:fld>
            <a:endParaRPr lang="en-US"/>
          </a:p>
        </p:txBody>
      </p:sp>
    </p:spTree>
    <p:extLst>
      <p:ext uri="{BB962C8B-B14F-4D97-AF65-F5344CB8AC3E}">
        <p14:creationId xmlns:p14="http://schemas.microsoft.com/office/powerpoint/2010/main" val="1793469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4.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3.w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5.wmf"/><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6.wmf"/><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17.wmf"/><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surveymonkey.com/r/AAH1904"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mailto:knowledgecommunities@aia.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aia.org/aah"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8.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20;p30"/>
          <p:cNvSpPr txBox="1"/>
          <p:nvPr/>
        </p:nvSpPr>
        <p:spPr>
          <a:xfrm>
            <a:off x="605023" y="1792260"/>
            <a:ext cx="10384712" cy="3961192"/>
          </a:xfrm>
          <a:prstGeom prst="rect">
            <a:avLst/>
          </a:prstGeom>
          <a:noFill/>
          <a:ln>
            <a:noFill/>
          </a:ln>
        </p:spPr>
        <p:txBody>
          <a:bodyPr spcFirstLastPara="1" wrap="square" lIns="121900" tIns="60933" rIns="121900" bIns="60933" anchor="t" anchorCtr="0">
            <a:noAutofit/>
          </a:bodyPr>
          <a:lstStyle/>
          <a:p>
            <a:pPr>
              <a:lnSpc>
                <a:spcPct val="80000"/>
              </a:lnSpc>
              <a:buClr>
                <a:srgbClr val="000000"/>
              </a:buClr>
              <a:buSzPts val="2682"/>
            </a:pPr>
            <a:r>
              <a:rPr lang="en-US" sz="3733" b="1" dirty="0">
                <a:solidFill>
                  <a:schemeClr val="dk1"/>
                </a:solidFill>
                <a:latin typeface="Arial" panose="020B0604020202020204" pitchFamily="34" charset="0"/>
                <a:cs typeface="Arial" panose="020B0604020202020204" pitchFamily="34" charset="0"/>
                <a:sym typeface="Arial"/>
              </a:rPr>
              <a:t>USPS 795, 797 and 800: Update on Design Requirements for Sterile and Non-Sterile Compounding Facilities</a:t>
            </a:r>
            <a:endParaRPr lang="en-US" sz="3733" dirty="0">
              <a:latin typeface="Arial" panose="020B0604020202020204" pitchFamily="34" charset="0"/>
              <a:cs typeface="Arial" panose="020B0604020202020204" pitchFamily="34" charset="0"/>
            </a:endParaRPr>
          </a:p>
          <a:p>
            <a:pPr>
              <a:lnSpc>
                <a:spcPct val="80000"/>
              </a:lnSpc>
              <a:spcBef>
                <a:spcPts val="1600"/>
              </a:spcBef>
              <a:buClr>
                <a:srgbClr val="000000"/>
              </a:buClr>
              <a:buSzPts val="1572"/>
            </a:pPr>
            <a:endParaRPr sz="2096" dirty="0">
              <a:solidFill>
                <a:srgbClr val="0065B0"/>
              </a:solidFill>
              <a:latin typeface="Arial"/>
              <a:ea typeface="Arial"/>
              <a:cs typeface="Arial"/>
              <a:sym typeface="Arial"/>
            </a:endParaRPr>
          </a:p>
          <a:p>
            <a:pPr>
              <a:buClr>
                <a:srgbClr val="000000"/>
              </a:buClr>
              <a:buSzPts val="2127"/>
            </a:pPr>
            <a:r>
              <a:rPr lang="en-US" sz="2667" dirty="0">
                <a:solidFill>
                  <a:schemeClr val="dk1"/>
                </a:solidFill>
                <a:latin typeface="Arial" panose="020B0604020202020204" pitchFamily="34" charset="0"/>
                <a:cs typeface="Arial" panose="020B0604020202020204" pitchFamily="34" charset="0"/>
                <a:sym typeface="Arial"/>
              </a:rPr>
              <a:t>May 14, 2019                             Bill Mixon, </a:t>
            </a:r>
            <a:r>
              <a:rPr lang="en-US" sz="2667" dirty="0" err="1">
                <a:solidFill>
                  <a:schemeClr val="dk1"/>
                </a:solidFill>
                <a:latin typeface="Arial" panose="020B0604020202020204" pitchFamily="34" charset="0"/>
                <a:cs typeface="Arial" panose="020B0604020202020204" pitchFamily="34" charset="0"/>
                <a:sym typeface="Arial"/>
              </a:rPr>
              <a:t>RPh</a:t>
            </a:r>
            <a:r>
              <a:rPr lang="en-US" sz="2667" dirty="0">
                <a:solidFill>
                  <a:schemeClr val="dk1"/>
                </a:solidFill>
                <a:latin typeface="Arial" panose="020B0604020202020204" pitchFamily="34" charset="0"/>
                <a:cs typeface="Arial" panose="020B0604020202020204" pitchFamily="34" charset="0"/>
                <a:sym typeface="Arial"/>
              </a:rPr>
              <a:t>, </a:t>
            </a:r>
            <a:r>
              <a:rPr lang="en-US" sz="2667" dirty="0" err="1">
                <a:solidFill>
                  <a:schemeClr val="dk1"/>
                </a:solidFill>
                <a:latin typeface="Arial" panose="020B0604020202020204" pitchFamily="34" charset="0"/>
                <a:cs typeface="Arial" panose="020B0604020202020204" pitchFamily="34" charset="0"/>
                <a:sym typeface="Arial"/>
              </a:rPr>
              <a:t>Ms</a:t>
            </a:r>
            <a:endParaRPr lang="en-US" sz="2667" dirty="0">
              <a:solidFill>
                <a:schemeClr val="dk1"/>
              </a:solidFill>
              <a:latin typeface="Arial" panose="020B0604020202020204" pitchFamily="34" charset="0"/>
              <a:cs typeface="Arial" panose="020B0604020202020204" pitchFamily="34" charset="0"/>
              <a:sym typeface="Arial"/>
            </a:endParaRPr>
          </a:p>
          <a:p>
            <a:pPr>
              <a:buClr>
                <a:srgbClr val="000000"/>
              </a:buClr>
              <a:buSzPts val="2127"/>
            </a:pPr>
            <a:r>
              <a:rPr lang="en-US" sz="2667" dirty="0">
                <a:solidFill>
                  <a:schemeClr val="dk1"/>
                </a:solidFill>
                <a:latin typeface="Arial" panose="020B0604020202020204" pitchFamily="34" charset="0"/>
                <a:cs typeface="Arial" panose="020B0604020202020204" pitchFamily="34" charset="0"/>
                <a:sym typeface="Arial"/>
              </a:rPr>
              <a:t>					  Gates Healthcare</a:t>
            </a:r>
          </a:p>
          <a:p>
            <a:pPr>
              <a:buClr>
                <a:srgbClr val="000000"/>
              </a:buClr>
              <a:buSzPts val="2127"/>
            </a:pPr>
            <a:endParaRPr lang="en-US" sz="2667" dirty="0">
              <a:solidFill>
                <a:schemeClr val="dk1"/>
              </a:solidFill>
              <a:latin typeface="Arial" panose="020B0604020202020204" pitchFamily="34" charset="0"/>
              <a:cs typeface="Arial" panose="020B0604020202020204" pitchFamily="34" charset="0"/>
              <a:sym typeface="Arial"/>
            </a:endParaRPr>
          </a:p>
          <a:p>
            <a:pPr>
              <a:buClr>
                <a:srgbClr val="000000"/>
              </a:buClr>
              <a:buSzPts val="2127"/>
            </a:pPr>
            <a:r>
              <a:rPr lang="en-US" sz="2667" dirty="0">
                <a:solidFill>
                  <a:schemeClr val="dk1"/>
                </a:solidFill>
                <a:latin typeface="Arial" panose="020B0604020202020204" pitchFamily="34" charset="0"/>
                <a:cs typeface="Arial" panose="020B0604020202020204" pitchFamily="34" charset="0"/>
                <a:sym typeface="Arial"/>
              </a:rPr>
              <a:t>Bob  Falkum</a:t>
            </a:r>
          </a:p>
          <a:p>
            <a:pPr>
              <a:buClr>
                <a:srgbClr val="000000"/>
              </a:buClr>
              <a:buSzPts val="2127"/>
            </a:pPr>
            <a:r>
              <a:rPr lang="en-US" sz="2667" dirty="0">
                <a:solidFill>
                  <a:schemeClr val="dk1"/>
                </a:solidFill>
                <a:latin typeface="Arial" panose="020B0604020202020204" pitchFamily="34" charset="0"/>
                <a:cs typeface="Arial" panose="020B0604020202020204" pitchFamily="34" charset="0"/>
                <a:sym typeface="Arial"/>
              </a:rPr>
              <a:t>Gates Healthcare</a:t>
            </a:r>
            <a:endParaRPr sz="2667"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23" y="406081"/>
            <a:ext cx="3296148" cy="545899"/>
          </a:xfrm>
          <a:prstGeom prst="rect">
            <a:avLst/>
          </a:prstGeom>
        </p:spPr>
      </p:pic>
      <p:pic>
        <p:nvPicPr>
          <p:cNvPr id="5" name="Picture 4" descr="C:\Users\bfalk\Downloads\Falkum. Robert  Photo.jpg">
            <a:extLst>
              <a:ext uri="{FF2B5EF4-FFF2-40B4-BE49-F238E27FC236}">
                <a16:creationId xmlns:a16="http://schemas.microsoft.com/office/drawing/2014/main" id="{652CB1DE-0964-4DA4-9BE0-4537DEA50EF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1170" y="4586061"/>
            <a:ext cx="1946473" cy="1865857"/>
          </a:xfrm>
          <a:prstGeom prst="rect">
            <a:avLst/>
          </a:prstGeom>
          <a:noFill/>
          <a:ln>
            <a:noFill/>
          </a:ln>
        </p:spPr>
      </p:pic>
      <p:pic>
        <p:nvPicPr>
          <p:cNvPr id="4" name="Picture 3" descr="A person wearing a suit and tie&#10;&#10;Description automatically generated">
            <a:extLst>
              <a:ext uri="{FF2B5EF4-FFF2-40B4-BE49-F238E27FC236}">
                <a16:creationId xmlns:a16="http://schemas.microsoft.com/office/drawing/2014/main" id="{B461C264-DB40-4AC3-81DB-2869EF3B04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6310" y="2980970"/>
            <a:ext cx="1693333" cy="2464283"/>
          </a:xfrm>
          <a:prstGeom prst="rect">
            <a:avLst/>
          </a:prstGeom>
        </p:spPr>
      </p:pic>
    </p:spTree>
    <p:extLst>
      <p:ext uri="{BB962C8B-B14F-4D97-AF65-F5344CB8AC3E}">
        <p14:creationId xmlns:p14="http://schemas.microsoft.com/office/powerpoint/2010/main" val="935508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342027" y="323850"/>
            <a:ext cx="11384629" cy="1614524"/>
          </a:xfrm>
        </p:spPr>
        <p:txBody>
          <a:bodyPr>
            <a:normAutofit fontScale="90000"/>
          </a:bodyPr>
          <a:lstStyle/>
          <a:p>
            <a:r>
              <a:rPr lang="en-US" sz="4000" b="1" dirty="0">
                <a:solidFill>
                  <a:schemeClr val="accent1">
                    <a:lumMod val="50000"/>
                  </a:schemeClr>
                </a:solidFill>
              </a:rPr>
              <a:t>(USP 797 USP 795 USP 800) Pharmaceutical Compounding How does this affect me? - Slide 2</a:t>
            </a:r>
            <a:br>
              <a:rPr lang="en-US" sz="4000" b="1" dirty="0"/>
            </a:br>
            <a:endParaRPr lang="en-US" sz="4000"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600293" y="1938374"/>
            <a:ext cx="11265967" cy="3724274"/>
          </a:xfrm>
        </p:spPr>
        <p:txBody>
          <a:bodyPr>
            <a:normAutofit/>
          </a:bodyPr>
          <a:lstStyle/>
          <a:p>
            <a:endParaRPr lang="en-US" b="1" dirty="0"/>
          </a:p>
          <a:p>
            <a:pPr marL="342900" indent="-342900" algn="l">
              <a:buFont typeface="Arial" panose="020B0604020202020204" pitchFamily="34" charset="0"/>
              <a:buChar char="•"/>
            </a:pPr>
            <a:r>
              <a:rPr lang="en-US" b="1" dirty="0">
                <a:latin typeface="Arial Narrow" panose="020B0606020202030204" pitchFamily="34" charset="0"/>
              </a:rPr>
              <a:t>All hospitals have pharmacies that compound sterile and non-sterile preparations</a:t>
            </a:r>
          </a:p>
          <a:p>
            <a:pPr marL="342900" indent="-342900" algn="l">
              <a:buFont typeface="Arial" panose="020B0604020202020204" pitchFamily="34" charset="0"/>
              <a:buChar char="•"/>
            </a:pPr>
            <a:r>
              <a:rPr lang="en-US" b="1" dirty="0">
                <a:latin typeface="Arial Narrow" panose="020B0606020202030204" pitchFamily="34" charset="0"/>
              </a:rPr>
              <a:t>Compounding of sterile preparations occurs in many other clinical settings such as ambulatory surgery centers and physicians’ offices.</a:t>
            </a:r>
          </a:p>
          <a:p>
            <a:pPr marL="342900" indent="-342900" algn="l">
              <a:buFont typeface="Arial" panose="020B0604020202020204" pitchFamily="34" charset="0"/>
              <a:buChar char="•"/>
            </a:pPr>
            <a:r>
              <a:rPr lang="en-US" b="1" dirty="0">
                <a:latin typeface="Arial Narrow" panose="020B0606020202030204" pitchFamily="34" charset="0"/>
              </a:rPr>
              <a:t>The USP through its expert committee sets minimum standards for compounding that must be followed</a:t>
            </a:r>
          </a:p>
          <a:p>
            <a:pPr algn="l"/>
            <a:endParaRPr lang="en-US" b="1" dirty="0">
              <a:latin typeface="Arial Narrow" panose="020B0606020202030204" pitchFamily="34" charset="0"/>
            </a:endParaRPr>
          </a:p>
        </p:txBody>
      </p:sp>
      <p:sp>
        <p:nvSpPr>
          <p:cNvPr id="5" name="TextBox 4">
            <a:extLst>
              <a:ext uri="{FF2B5EF4-FFF2-40B4-BE49-F238E27FC236}">
                <a16:creationId xmlns:a16="http://schemas.microsoft.com/office/drawing/2014/main" id="{0E0031AF-CE83-45DE-AFEE-BF2933158B26}"/>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Tree>
    <p:extLst>
      <p:ext uri="{BB962C8B-B14F-4D97-AF65-F5344CB8AC3E}">
        <p14:creationId xmlns:p14="http://schemas.microsoft.com/office/powerpoint/2010/main" val="1653170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230819" y="323850"/>
            <a:ext cx="11709647" cy="1345152"/>
          </a:xfrm>
        </p:spPr>
        <p:txBody>
          <a:bodyPr>
            <a:normAutofit fontScale="90000"/>
          </a:bodyPr>
          <a:lstStyle/>
          <a:p>
            <a:r>
              <a:rPr lang="en-US" sz="4000" b="1" dirty="0">
                <a:solidFill>
                  <a:schemeClr val="accent1">
                    <a:lumMod val="50000"/>
                  </a:schemeClr>
                </a:solidFill>
              </a:rPr>
              <a:t>(USP 797 USP 795 USP 800) Pharmaceutical Compounding</a:t>
            </a:r>
            <a:br>
              <a:rPr lang="en-US" sz="3200" b="1" dirty="0">
                <a:solidFill>
                  <a:schemeClr val="accent1">
                    <a:lumMod val="50000"/>
                  </a:schemeClr>
                </a:solidFill>
              </a:rPr>
            </a:br>
            <a:r>
              <a:rPr lang="en-US" sz="3200" b="1" dirty="0">
                <a:solidFill>
                  <a:schemeClr val="accent1">
                    <a:lumMod val="50000"/>
                  </a:schemeClr>
                </a:solidFill>
              </a:rPr>
              <a:t>Who enforces USP Standards? – Slide 3</a:t>
            </a:r>
            <a:br>
              <a:rPr lang="en-US" sz="3200" b="1" dirty="0"/>
            </a:br>
            <a:endParaRPr lang="en-US" sz="3200"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600293" y="1938374"/>
            <a:ext cx="11265967" cy="3724274"/>
          </a:xfrm>
        </p:spPr>
        <p:txBody>
          <a:bodyPr>
            <a:normAutofit/>
          </a:bodyPr>
          <a:lstStyle/>
          <a:p>
            <a:pPr marL="342900" indent="-342900" algn="l">
              <a:buFont typeface="Arial" panose="020B0604020202020204" pitchFamily="34" charset="0"/>
              <a:buChar char="•"/>
            </a:pPr>
            <a:r>
              <a:rPr lang="en-US" b="1" dirty="0">
                <a:latin typeface="Arial Narrow" panose="020B0606020202030204" pitchFamily="34" charset="0"/>
              </a:rPr>
              <a:t>Federal law (e.g. The Drug Quality and Security Act of 2013</a:t>
            </a:r>
          </a:p>
          <a:p>
            <a:pPr marL="342900" indent="-342900" algn="l">
              <a:buFont typeface="Arial" panose="020B0604020202020204" pitchFamily="34" charset="0"/>
              <a:buChar char="•"/>
            </a:pPr>
            <a:r>
              <a:rPr lang="en-US" b="1" dirty="0">
                <a:latin typeface="Arial Narrow" panose="020B0606020202030204" pitchFamily="34" charset="0"/>
              </a:rPr>
              <a:t>State Boards of Pharmacy require compliance with USP Standards</a:t>
            </a:r>
          </a:p>
          <a:p>
            <a:pPr marL="342900" indent="-342900" algn="l">
              <a:buFont typeface="Arial" panose="020B0604020202020204" pitchFamily="34" charset="0"/>
              <a:buChar char="•"/>
            </a:pPr>
            <a:r>
              <a:rPr lang="en-US" b="1" dirty="0">
                <a:latin typeface="Arial Narrow" panose="020B0606020202030204" pitchFamily="34" charset="0"/>
              </a:rPr>
              <a:t>OSHA and state OSHA agencies have workplace safety requirements</a:t>
            </a:r>
          </a:p>
          <a:p>
            <a:pPr marL="342900" indent="-342900" algn="l">
              <a:buFont typeface="Arial" panose="020B0604020202020204" pitchFamily="34" charset="0"/>
              <a:buChar char="•"/>
            </a:pPr>
            <a:r>
              <a:rPr lang="en-US" b="1" dirty="0">
                <a:latin typeface="Arial Narrow" panose="020B0606020202030204" pitchFamily="34" charset="0"/>
              </a:rPr>
              <a:t>HCFA requires compliance with USP Standards as a condition of participation for billing government agencies</a:t>
            </a:r>
          </a:p>
          <a:p>
            <a:pPr marL="342900" indent="-342900" algn="l">
              <a:buFont typeface="Arial" panose="020B0604020202020204" pitchFamily="34" charset="0"/>
              <a:buChar char="•"/>
            </a:pPr>
            <a:r>
              <a:rPr lang="en-US" b="1" dirty="0">
                <a:latin typeface="Arial Narrow" panose="020B0606020202030204" pitchFamily="34" charset="0"/>
              </a:rPr>
              <a:t>JCAHO requires compliance with USP Standards</a:t>
            </a:r>
          </a:p>
          <a:p>
            <a:pPr marL="342900" indent="-342900" algn="l">
              <a:buFont typeface="Arial" panose="020B0604020202020204" pitchFamily="34" charset="0"/>
              <a:buChar char="•"/>
            </a:pPr>
            <a:r>
              <a:rPr lang="en-US" b="1" dirty="0">
                <a:latin typeface="Arial Narrow" panose="020B0606020202030204" pitchFamily="34" charset="0"/>
              </a:rPr>
              <a:t>Attorneys who will represent clients who were harmed after working with hazardous drugs will certainly use non-compliance in their favor.</a:t>
            </a:r>
          </a:p>
          <a:p>
            <a:pPr algn="l"/>
            <a:endParaRPr lang="en-US" b="1" dirty="0">
              <a:latin typeface="Arial Narrow" panose="020B0606020202030204" pitchFamily="34" charset="0"/>
            </a:endParaRPr>
          </a:p>
        </p:txBody>
      </p:sp>
      <p:sp>
        <p:nvSpPr>
          <p:cNvPr id="5" name="TextBox 4">
            <a:extLst>
              <a:ext uri="{FF2B5EF4-FFF2-40B4-BE49-F238E27FC236}">
                <a16:creationId xmlns:a16="http://schemas.microsoft.com/office/drawing/2014/main" id="{0E0031AF-CE83-45DE-AFEE-BF2933158B26}"/>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Tree>
    <p:extLst>
      <p:ext uri="{BB962C8B-B14F-4D97-AF65-F5344CB8AC3E}">
        <p14:creationId xmlns:p14="http://schemas.microsoft.com/office/powerpoint/2010/main" val="5935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342027" y="323850"/>
            <a:ext cx="11384629" cy="981167"/>
          </a:xfrm>
        </p:spPr>
        <p:txBody>
          <a:bodyPr>
            <a:normAutofit fontScale="90000"/>
          </a:bodyPr>
          <a:lstStyle/>
          <a:p>
            <a:r>
              <a:rPr lang="en-US" sz="4000" b="1" dirty="0">
                <a:solidFill>
                  <a:schemeClr val="accent1">
                    <a:lumMod val="50000"/>
                  </a:schemeClr>
                </a:solidFill>
              </a:rPr>
              <a:t>(USP 797 USP 795 USP 800) Pharmaceutical Compounding</a:t>
            </a:r>
            <a:r>
              <a:rPr lang="en-US" sz="3600" b="1" dirty="0">
                <a:solidFill>
                  <a:schemeClr val="accent1">
                    <a:lumMod val="50000"/>
                  </a:schemeClr>
                </a:solidFill>
              </a:rPr>
              <a:t> </a:t>
            </a:r>
            <a:r>
              <a:rPr lang="en-US" sz="4000" b="1" dirty="0">
                <a:solidFill>
                  <a:schemeClr val="accent1">
                    <a:lumMod val="50000"/>
                  </a:schemeClr>
                </a:solidFill>
              </a:rPr>
              <a:t>Preparations –Slide 4</a:t>
            </a:r>
            <a:endParaRPr lang="en-US" sz="4000" dirty="0">
              <a:solidFill>
                <a:schemeClr val="accent1">
                  <a:lumMod val="50000"/>
                </a:schemeClr>
              </a:solidFill>
            </a:endParaRPr>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600293" y="1938374"/>
            <a:ext cx="11265967" cy="3724274"/>
          </a:xfrm>
        </p:spPr>
        <p:txBody>
          <a:bodyPr>
            <a:normAutofit/>
          </a:bodyPr>
          <a:lstStyle/>
          <a:p>
            <a:pPr marL="342900" indent="-342900" algn="l">
              <a:buFont typeface="Arial" panose="020B0604020202020204" pitchFamily="34" charset="0"/>
              <a:buChar char="•"/>
            </a:pPr>
            <a:r>
              <a:rPr lang="en-US" b="1" dirty="0">
                <a:latin typeface="Arial Narrow" panose="020B0606020202030204" pitchFamily="34" charset="0"/>
              </a:rPr>
              <a:t>USP  Compounding Expert Committee has finalized all chapters listed above with December 1, 2019 official date.</a:t>
            </a:r>
          </a:p>
          <a:p>
            <a:pPr marL="342900" indent="-342900" algn="l">
              <a:buFont typeface="Arial" panose="020B0604020202020204" pitchFamily="34" charset="0"/>
              <a:buChar char="•"/>
            </a:pPr>
            <a:r>
              <a:rPr lang="en-US" b="1" dirty="0">
                <a:latin typeface="Arial Narrow" panose="020B0606020202030204" pitchFamily="34" charset="0"/>
              </a:rPr>
              <a:t>USP 800 Hazardous products finalized available now.</a:t>
            </a:r>
          </a:p>
          <a:p>
            <a:pPr marL="342900" indent="-342900" algn="l">
              <a:buFont typeface="Arial" panose="020B0604020202020204" pitchFamily="34" charset="0"/>
              <a:buChar char="•"/>
            </a:pPr>
            <a:r>
              <a:rPr lang="en-US" b="1" dirty="0">
                <a:latin typeface="Arial Narrow" panose="020B0606020202030204" pitchFamily="34" charset="0"/>
              </a:rPr>
              <a:t>USP 797 Sterile Compounding finalized available June 1,2019</a:t>
            </a:r>
          </a:p>
          <a:p>
            <a:pPr marL="342900" indent="-342900" algn="l">
              <a:buFont typeface="Arial" panose="020B0604020202020204" pitchFamily="34" charset="0"/>
              <a:buChar char="•"/>
            </a:pPr>
            <a:r>
              <a:rPr lang="en-US" b="1" dirty="0">
                <a:latin typeface="Arial Narrow" panose="020B0606020202030204" pitchFamily="34" charset="0"/>
              </a:rPr>
              <a:t>USP 795 Non-Sterile Compounding finalized available June,2019</a:t>
            </a:r>
          </a:p>
        </p:txBody>
      </p:sp>
      <p:sp>
        <p:nvSpPr>
          <p:cNvPr id="5" name="TextBox 4">
            <a:extLst>
              <a:ext uri="{FF2B5EF4-FFF2-40B4-BE49-F238E27FC236}">
                <a16:creationId xmlns:a16="http://schemas.microsoft.com/office/drawing/2014/main" id="{0E0031AF-CE83-45DE-AFEE-BF2933158B26}"/>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Tree>
    <p:extLst>
      <p:ext uri="{BB962C8B-B14F-4D97-AF65-F5344CB8AC3E}">
        <p14:creationId xmlns:p14="http://schemas.microsoft.com/office/powerpoint/2010/main" val="3364928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529328" y="788757"/>
            <a:ext cx="11133343" cy="603815"/>
          </a:xfrm>
        </p:spPr>
        <p:txBody>
          <a:bodyPr>
            <a:normAutofit fontScale="90000"/>
          </a:bodyPr>
          <a:lstStyle/>
          <a:p>
            <a:r>
              <a:rPr lang="en-US" sz="4000" b="1" dirty="0">
                <a:solidFill>
                  <a:schemeClr val="accent1">
                    <a:lumMod val="50000"/>
                  </a:schemeClr>
                </a:solidFill>
              </a:rPr>
              <a:t>(USP 797 USP 795 USP 800) Pharmaceutical Compounding </a:t>
            </a:r>
            <a:br>
              <a:rPr lang="en-US" sz="2400" b="1" dirty="0">
                <a:solidFill>
                  <a:schemeClr val="accent1">
                    <a:lumMod val="50000"/>
                  </a:schemeClr>
                </a:solidFill>
              </a:rPr>
            </a:br>
            <a:r>
              <a:rPr lang="en-US" sz="2400" dirty="0">
                <a:solidFill>
                  <a:schemeClr val="accent5">
                    <a:lumMod val="50000"/>
                  </a:schemeClr>
                </a:solidFill>
                <a:latin typeface="Arial Black" panose="020B0A04020102020204" pitchFamily="34" charset="0"/>
              </a:rPr>
              <a:t>Hazardous Products used in healthcare - Slide 5</a:t>
            </a:r>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642174" y="1392572"/>
            <a:ext cx="10595872" cy="4253218"/>
          </a:xfrm>
        </p:spPr>
        <p:txBody>
          <a:bodyPr>
            <a:normAutofit/>
          </a:bodyPr>
          <a:lstStyle/>
          <a:p>
            <a:pPr marL="342900" indent="-342900" algn="l" fontAlgn="base">
              <a:buFont typeface="Arial" panose="020B0604020202020204" pitchFamily="34" charset="0"/>
              <a:buChar char="•"/>
            </a:pPr>
            <a:r>
              <a:rPr lang="en-US" sz="2300" b="1" dirty="0">
                <a:latin typeface="Arial Narrow" panose="020B0606020202030204" pitchFamily="34" charset="0"/>
              </a:rPr>
              <a:t>The National Institute for Occupational Safety and Health (NIOSH) maintains a list of Hazardous Products. </a:t>
            </a:r>
          </a:p>
          <a:p>
            <a:pPr marL="342900" indent="-342900" algn="l" fontAlgn="base">
              <a:buFont typeface="Arial" panose="020B0604020202020204" pitchFamily="34" charset="0"/>
              <a:buChar char="•"/>
            </a:pPr>
            <a:r>
              <a:rPr lang="en-US" b="1" dirty="0">
                <a:latin typeface="Arial Narrow" panose="020B0606020202030204" pitchFamily="34" charset="0"/>
              </a:rPr>
              <a:t>Hazardous Drugs (HDs) </a:t>
            </a:r>
            <a:r>
              <a:rPr lang="en-US" sz="2300" b="1" dirty="0">
                <a:latin typeface="Arial Narrow" panose="020B0606020202030204" pitchFamily="34" charset="0"/>
              </a:rPr>
              <a:t>must be handled under conditions that promote patient safety, worker safety, environmental protection, and infection prevention. </a:t>
            </a:r>
          </a:p>
          <a:p>
            <a:pPr marL="342900" indent="-342900" algn="l" fontAlgn="base">
              <a:buFont typeface="Arial" panose="020B0604020202020204" pitchFamily="34" charset="0"/>
              <a:buChar char="•"/>
            </a:pPr>
            <a:r>
              <a:rPr lang="en-US" sz="2300" b="1" dirty="0">
                <a:latin typeface="Arial Narrow" panose="020B0606020202030204" pitchFamily="34" charset="0"/>
              </a:rPr>
              <a:t>Access to areas where HDs are handled must be restricted to authorized personnel to protect persons not involved in HD handling. </a:t>
            </a:r>
          </a:p>
          <a:p>
            <a:pPr marL="342900" indent="-342900" algn="l" fontAlgn="base">
              <a:buFont typeface="Arial" panose="020B0604020202020204" pitchFamily="34" charset="0"/>
              <a:buChar char="•"/>
            </a:pPr>
            <a:r>
              <a:rPr lang="en-US" sz="2300" b="1" dirty="0">
                <a:latin typeface="Arial Narrow" panose="020B0606020202030204" pitchFamily="34" charset="0"/>
              </a:rPr>
              <a:t>HD handling areas must be located away from breakrooms and refreshment areas for personnel, patients, or visitors to reduce risk of exposure. </a:t>
            </a:r>
          </a:p>
          <a:p>
            <a:pPr marL="342900" indent="-342900" algn="l" fontAlgn="base">
              <a:buFont typeface="Arial" panose="020B0604020202020204" pitchFamily="34" charset="0"/>
              <a:buChar char="•"/>
            </a:pPr>
            <a:r>
              <a:rPr lang="en-US" sz="2300" b="1" dirty="0">
                <a:latin typeface="Arial Narrow" panose="020B0606020202030204" pitchFamily="34" charset="0"/>
              </a:rPr>
              <a:t>Signs designating the hazard must be prominently displayed before the entrance to the HD handling areas.</a:t>
            </a:r>
          </a:p>
          <a:p>
            <a:pPr marL="342900" indent="-342900" algn="l" fontAlgn="base">
              <a:buFont typeface="Arial" panose="020B0604020202020204" pitchFamily="34" charset="0"/>
              <a:buChar char="•"/>
            </a:pPr>
            <a:endParaRPr lang="en-US" sz="23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p:txBody>
      </p:sp>
      <p:sp>
        <p:nvSpPr>
          <p:cNvPr id="5" name="TextBox 4">
            <a:extLst>
              <a:ext uri="{FF2B5EF4-FFF2-40B4-BE49-F238E27FC236}">
                <a16:creationId xmlns:a16="http://schemas.microsoft.com/office/drawing/2014/main" id="{E82687C8-8475-415C-B45F-DFEE12B71291}"/>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Tree>
    <p:extLst>
      <p:ext uri="{BB962C8B-B14F-4D97-AF65-F5344CB8AC3E}">
        <p14:creationId xmlns:p14="http://schemas.microsoft.com/office/powerpoint/2010/main" val="467148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488611" y="395541"/>
            <a:ext cx="11035621" cy="820699"/>
          </a:xfrm>
        </p:spPr>
        <p:txBody>
          <a:bodyPr>
            <a:normAutofit fontScale="90000"/>
          </a:bodyPr>
          <a:lstStyle/>
          <a:p>
            <a:r>
              <a:rPr lang="en-US" sz="4000" b="1" dirty="0">
                <a:solidFill>
                  <a:schemeClr val="accent1">
                    <a:lumMod val="50000"/>
                  </a:schemeClr>
                </a:solidFill>
              </a:rPr>
              <a:t>(USP 797 USP 795 USP 800) Pharmaceutical Compounding </a:t>
            </a:r>
            <a:br>
              <a:rPr lang="en-US" sz="2400" b="1" dirty="0">
                <a:solidFill>
                  <a:schemeClr val="accent1">
                    <a:lumMod val="50000"/>
                  </a:schemeClr>
                </a:solidFill>
              </a:rPr>
            </a:br>
            <a:r>
              <a:rPr lang="en-US" sz="2400" dirty="0">
                <a:solidFill>
                  <a:schemeClr val="accent5">
                    <a:lumMod val="50000"/>
                  </a:schemeClr>
                </a:solidFill>
                <a:latin typeface="Arial Black" panose="020B0A04020102020204" pitchFamily="34" charset="0"/>
              </a:rPr>
              <a:t>Hazardous Products used in healthcare Slide 6</a:t>
            </a:r>
            <a:endParaRPr lang="en-US" sz="24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488611" y="1145219"/>
            <a:ext cx="10940226" cy="2537548"/>
          </a:xfrm>
        </p:spPr>
        <p:txBody>
          <a:bodyPr>
            <a:normAutofit/>
          </a:bodyPr>
          <a:lstStyle/>
          <a:p>
            <a:pPr marL="342900" indent="-342900" algn="l" fontAlgn="base">
              <a:buFont typeface="Arial" panose="020B0604020202020204" pitchFamily="34" charset="0"/>
              <a:buChar char="•"/>
            </a:pPr>
            <a:r>
              <a:rPr lang="en-US" sz="2000" b="1" dirty="0">
                <a:latin typeface="Arial Narrow" panose="020B0606020202030204" pitchFamily="34" charset="0"/>
              </a:rPr>
              <a:t>HDs must be stored in a manner that prevents spillage or breakage if the container falls. </a:t>
            </a:r>
          </a:p>
          <a:p>
            <a:pPr marL="342900" indent="-342900" algn="l" fontAlgn="base">
              <a:buFont typeface="Arial" panose="020B0604020202020204" pitchFamily="34" charset="0"/>
              <a:buChar char="•"/>
            </a:pPr>
            <a:r>
              <a:rPr lang="en-US" sz="2000" b="1" dirty="0">
                <a:latin typeface="Arial Narrow" panose="020B0606020202030204" pitchFamily="34" charset="0"/>
              </a:rPr>
              <a:t>Do not store HDs on the floor</a:t>
            </a:r>
          </a:p>
          <a:p>
            <a:pPr marL="342900" indent="-342900" algn="l" fontAlgn="base">
              <a:buFont typeface="Arial" panose="020B0604020202020204" pitchFamily="34" charset="0"/>
              <a:buChar char="•"/>
            </a:pPr>
            <a:r>
              <a:rPr lang="en-US" sz="2000" b="1" dirty="0">
                <a:latin typeface="Arial Narrow" panose="020B0606020202030204" pitchFamily="34" charset="0"/>
              </a:rPr>
              <a:t>Avoid storage in areas prone to natural disasters (e.g., earthquakes) The manner of storage must meet applicable safety precautions, such as secure shelves with raised front lips </a:t>
            </a:r>
          </a:p>
          <a:p>
            <a:pPr marL="342900" indent="-342900" algn="l" fontAlgn="base">
              <a:buFont typeface="Arial" panose="020B0604020202020204" pitchFamily="34" charset="0"/>
              <a:buChar char="•"/>
            </a:pPr>
            <a:r>
              <a:rPr lang="en-US" sz="2000" b="1" dirty="0">
                <a:latin typeface="Arial Narrow" panose="020B0606020202030204" pitchFamily="34" charset="0"/>
              </a:rPr>
              <a:t>Storage room of HDs shall be minimum of 12 ACPH and differential negative pressure of 0.01” to 0.03” water column and HD products must be in a spill proof tote or surrounded by a spill lip.</a:t>
            </a:r>
            <a:endParaRPr lang="en-US" sz="2000" dirty="0">
              <a:latin typeface="Arial Narrow" panose="020B060602020203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p:txBody>
      </p:sp>
      <p:sp>
        <p:nvSpPr>
          <p:cNvPr id="5" name="TextBox 4">
            <a:extLst>
              <a:ext uri="{FF2B5EF4-FFF2-40B4-BE49-F238E27FC236}">
                <a16:creationId xmlns:a16="http://schemas.microsoft.com/office/drawing/2014/main" id="{E36C70B6-855E-48A0-A6C2-D2964AAEEEFF}"/>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Tree>
    <p:extLst>
      <p:ext uri="{BB962C8B-B14F-4D97-AF65-F5344CB8AC3E}">
        <p14:creationId xmlns:p14="http://schemas.microsoft.com/office/powerpoint/2010/main" val="3414909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488611" y="395542"/>
            <a:ext cx="11035621" cy="907420"/>
          </a:xfrm>
        </p:spPr>
        <p:txBody>
          <a:bodyPr>
            <a:normAutofit fontScale="90000"/>
          </a:bodyPr>
          <a:lstStyle/>
          <a:p>
            <a:r>
              <a:rPr lang="en-US" sz="4000" b="1" dirty="0">
                <a:solidFill>
                  <a:schemeClr val="accent1">
                    <a:lumMod val="50000"/>
                  </a:schemeClr>
                </a:solidFill>
              </a:rPr>
              <a:t>(USP 797 USP 795 USP 800) Pharmaceutical Compounding </a:t>
            </a:r>
            <a:br>
              <a:rPr lang="en-US" sz="2400" b="1" dirty="0">
                <a:solidFill>
                  <a:schemeClr val="accent1">
                    <a:lumMod val="50000"/>
                  </a:schemeClr>
                </a:solidFill>
              </a:rPr>
            </a:br>
            <a:r>
              <a:rPr lang="en-US" sz="2400" dirty="0">
                <a:solidFill>
                  <a:schemeClr val="accent5">
                    <a:lumMod val="50000"/>
                  </a:schemeClr>
                </a:solidFill>
                <a:latin typeface="Arial Black" panose="020B0A04020102020204" pitchFamily="34" charset="0"/>
              </a:rPr>
              <a:t>Hazardous Products used in healthcare Slide 7</a:t>
            </a:r>
            <a:endParaRPr lang="en-US" sz="24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488611" y="1615736"/>
            <a:ext cx="10940226" cy="3939302"/>
          </a:xfrm>
        </p:spPr>
        <p:txBody>
          <a:bodyPr>
            <a:normAutofit/>
          </a:bodyPr>
          <a:lstStyle/>
          <a:p>
            <a:pPr marL="342900" indent="-342900" algn="l" fontAlgn="base">
              <a:buFont typeface="Arial" panose="020B0604020202020204" pitchFamily="34" charset="0"/>
              <a:buChar char="•"/>
            </a:pPr>
            <a:r>
              <a:rPr lang="en-US" sz="2000" b="1" dirty="0">
                <a:latin typeface="Arial Narrow" panose="020B0606020202030204" pitchFamily="34" charset="0"/>
              </a:rPr>
              <a:t>Sterile and nonsterile HDs may be stored together. with at least 12 ACPH.</a:t>
            </a:r>
          </a:p>
          <a:p>
            <a:pPr marL="342900" indent="-342900" algn="l" fontAlgn="base">
              <a:buFont typeface="Arial" panose="020B0604020202020204" pitchFamily="34" charset="0"/>
              <a:buChar char="•"/>
            </a:pPr>
            <a:r>
              <a:rPr lang="en-US" sz="2000" b="1" dirty="0">
                <a:latin typeface="Arial Narrow" panose="020B0606020202030204" pitchFamily="34" charset="0"/>
              </a:rPr>
              <a:t>HDs may be stored within a negative pressure buffer room with at least 12 ACPH, however, only HDs used for sterile compounding may be stored in the negative pressure buffer room. </a:t>
            </a:r>
          </a:p>
          <a:p>
            <a:pPr marL="342900" indent="-342900" algn="l" fontAlgn="base">
              <a:buFont typeface="Arial" panose="020B0604020202020204" pitchFamily="34" charset="0"/>
              <a:buChar char="•"/>
            </a:pPr>
            <a:r>
              <a:rPr lang="en-US" sz="2000" b="1" dirty="0">
                <a:latin typeface="Arial Narrow" panose="020B0606020202030204" pitchFamily="34" charset="0"/>
              </a:rPr>
              <a:t>Refrigerated antineoplastic HDs must be stored in a dedicated refrigerator in a negative pressure area with at least 12 ACPH [e.g., storage room, buffer room, or containment segregated compounding area (C-SCA)]. </a:t>
            </a:r>
          </a:p>
          <a:p>
            <a:pPr marL="342900" indent="-342900" algn="l" fontAlgn="base">
              <a:buFont typeface="Arial" panose="020B0604020202020204" pitchFamily="34" charset="0"/>
              <a:buChar char="•"/>
            </a:pPr>
            <a:r>
              <a:rPr lang="en-US" sz="2000" b="1" dirty="0">
                <a:latin typeface="Arial Narrow" panose="020B0606020202030204" pitchFamily="34" charset="0"/>
              </a:rPr>
              <a:t>If a refrigerator MUST be placed in a negative pressure sterile buffer room, an exhaust located adjacent to the refrigerator’s compressor and behind the refrigerator should be considered.</a:t>
            </a:r>
          </a:p>
          <a:p>
            <a:pPr marL="342900" indent="-342900" algn="l" fontAlgn="base">
              <a:buFont typeface="Arial" panose="020B0604020202020204" pitchFamily="34" charset="0"/>
              <a:buChar char="•"/>
            </a:pPr>
            <a:r>
              <a:rPr lang="en-US" sz="2000" b="1" dirty="0">
                <a:latin typeface="Arial Narrow" panose="020B0606020202030204" pitchFamily="34" charset="0"/>
              </a:rPr>
              <a:t>Some states will not allow placement in a buffer room and should be avoided if possible, this applies to a double door units also.</a:t>
            </a: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p:txBody>
      </p:sp>
      <p:sp>
        <p:nvSpPr>
          <p:cNvPr id="5" name="TextBox 4">
            <a:extLst>
              <a:ext uri="{FF2B5EF4-FFF2-40B4-BE49-F238E27FC236}">
                <a16:creationId xmlns:a16="http://schemas.microsoft.com/office/drawing/2014/main" id="{E36C70B6-855E-48A0-A6C2-D2964AAEEEFF}"/>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Tree>
    <p:extLst>
      <p:ext uri="{BB962C8B-B14F-4D97-AF65-F5344CB8AC3E}">
        <p14:creationId xmlns:p14="http://schemas.microsoft.com/office/powerpoint/2010/main" val="347197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846034" y="196553"/>
            <a:ext cx="9972942" cy="650735"/>
          </a:xfrm>
        </p:spPr>
        <p:txBody>
          <a:bodyPr>
            <a:noAutofit/>
          </a:bodyPr>
          <a:lstStyle/>
          <a:p>
            <a:r>
              <a:rPr lang="en-US" sz="2100" dirty="0">
                <a:solidFill>
                  <a:schemeClr val="accent5">
                    <a:lumMod val="50000"/>
                  </a:schemeClr>
                </a:solidFill>
                <a:latin typeface="Arial Black" panose="020B0A04020102020204" pitchFamily="34" charset="0"/>
              </a:rPr>
              <a:t>Example:  Non-Sterile Compounding Facilities </a:t>
            </a:r>
            <a:br>
              <a:rPr lang="en-US" sz="2100" dirty="0">
                <a:solidFill>
                  <a:schemeClr val="accent5">
                    <a:lumMod val="50000"/>
                  </a:schemeClr>
                </a:solidFill>
                <a:latin typeface="Arial Black" panose="020B0A04020102020204" pitchFamily="34" charset="0"/>
              </a:rPr>
            </a:br>
            <a:r>
              <a:rPr lang="en-US" sz="2100" dirty="0">
                <a:solidFill>
                  <a:schemeClr val="accent5">
                    <a:lumMod val="50000"/>
                  </a:schemeClr>
                </a:solidFill>
                <a:latin typeface="Arial Black" panose="020B0A04020102020204" pitchFamily="34" charset="0"/>
              </a:rPr>
              <a:t>&lt;795&gt; &amp; &lt;795&gt;+&lt;800&gt; non Sterile - </a:t>
            </a:r>
            <a:r>
              <a:rPr lang="en-US" sz="2000" dirty="0">
                <a:solidFill>
                  <a:schemeClr val="accent5">
                    <a:lumMod val="50000"/>
                  </a:schemeClr>
                </a:solidFill>
                <a:latin typeface="Arial Black" panose="020B0A04020102020204" pitchFamily="34" charset="0"/>
              </a:rPr>
              <a:t>Slide 8</a:t>
            </a:r>
            <a:endParaRPr lang="en-US" sz="21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488611" y="964734"/>
            <a:ext cx="10940226" cy="4590304"/>
          </a:xfrm>
        </p:spPr>
        <p:txBody>
          <a:bodyPr>
            <a:normAutofit/>
          </a:bodyPr>
          <a:lstStyle/>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p:txBody>
      </p:sp>
      <p:sp>
        <p:nvSpPr>
          <p:cNvPr id="5" name="TextBox 4">
            <a:extLst>
              <a:ext uri="{FF2B5EF4-FFF2-40B4-BE49-F238E27FC236}">
                <a16:creationId xmlns:a16="http://schemas.microsoft.com/office/drawing/2014/main" id="{E36C70B6-855E-48A0-A6C2-D2964AAEEEFF}"/>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graphicFrame>
        <p:nvGraphicFramePr>
          <p:cNvPr id="13" name="Object 12">
            <a:extLst>
              <a:ext uri="{FF2B5EF4-FFF2-40B4-BE49-F238E27FC236}">
                <a16:creationId xmlns:a16="http://schemas.microsoft.com/office/drawing/2014/main" id="{42C668F1-5612-43AA-9DD7-C58AE158FDDA}"/>
              </a:ext>
            </a:extLst>
          </p:cNvPr>
          <p:cNvGraphicFramePr>
            <a:graphicFrameLocks noChangeAspect="1"/>
          </p:cNvGraphicFramePr>
          <p:nvPr>
            <p:extLst>
              <p:ext uri="{D42A27DB-BD31-4B8C-83A1-F6EECF244321}">
                <p14:modId xmlns:p14="http://schemas.microsoft.com/office/powerpoint/2010/main" val="1270560921"/>
              </p:ext>
            </p:extLst>
          </p:nvPr>
        </p:nvGraphicFramePr>
        <p:xfrm>
          <a:off x="1409350" y="1302962"/>
          <a:ext cx="9372831" cy="4015772"/>
        </p:xfrm>
        <a:graphic>
          <a:graphicData uri="http://schemas.openxmlformats.org/presentationml/2006/ole">
            <mc:AlternateContent xmlns:mc="http://schemas.openxmlformats.org/markup-compatibility/2006">
              <mc:Choice xmlns:v="urn:schemas-microsoft-com:vml" Requires="v">
                <p:oleObj spid="_x0000_s15403" name="PDF Document" r:id="rId4" imgW="6680520" imgH="2862360" progId="PDFPlus.Document">
                  <p:embed/>
                </p:oleObj>
              </mc:Choice>
              <mc:Fallback>
                <p:oleObj name="PDF Document" r:id="rId4" imgW="6680520" imgH="2862360" progId="PDFPlus.Document">
                  <p:embed/>
                  <p:pic>
                    <p:nvPicPr>
                      <p:cNvPr id="0" name=""/>
                      <p:cNvPicPr/>
                      <p:nvPr/>
                    </p:nvPicPr>
                    <p:blipFill>
                      <a:blip r:embed="rId5"/>
                      <a:stretch>
                        <a:fillRect/>
                      </a:stretch>
                    </p:blipFill>
                    <p:spPr>
                      <a:xfrm>
                        <a:off x="1409350" y="1302962"/>
                        <a:ext cx="9372831" cy="4015772"/>
                      </a:xfrm>
                      <a:prstGeom prst="rect">
                        <a:avLst/>
                      </a:prstGeom>
                    </p:spPr>
                  </p:pic>
                </p:oleObj>
              </mc:Fallback>
            </mc:AlternateContent>
          </a:graphicData>
        </a:graphic>
      </p:graphicFrame>
    </p:spTree>
    <p:extLst>
      <p:ext uri="{BB962C8B-B14F-4D97-AF65-F5344CB8AC3E}">
        <p14:creationId xmlns:p14="http://schemas.microsoft.com/office/powerpoint/2010/main" val="718465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771525"/>
          </a:xfrm>
        </p:spPr>
        <p:txBody>
          <a:bodyPr>
            <a:normAutofit/>
          </a:bodyPr>
          <a:lstStyle/>
          <a:p>
            <a:r>
              <a:rPr lang="en-US" sz="2000" dirty="0">
                <a:solidFill>
                  <a:schemeClr val="accent5">
                    <a:lumMod val="50000"/>
                  </a:schemeClr>
                </a:solidFill>
                <a:latin typeface="Arial Black" panose="020B0A04020102020204" pitchFamily="34" charset="0"/>
              </a:rPr>
              <a:t>Compounding Primary Engineering Control (PEC)</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&lt;795&gt;Non-Sterile Non-HD Single HEPA PEC - Slide 9</a:t>
            </a:r>
            <a:endParaRPr lang="en-US" sz="2000" b="1" dirty="0"/>
          </a:p>
        </p:txBody>
      </p:sp>
      <p:sp>
        <p:nvSpPr>
          <p:cNvPr id="5" name="TextBox 4">
            <a:extLst>
              <a:ext uri="{FF2B5EF4-FFF2-40B4-BE49-F238E27FC236}">
                <a16:creationId xmlns:a16="http://schemas.microsoft.com/office/drawing/2014/main" id="{0FC8ACB4-F9FA-467F-9676-FDB4C69E4AC5}"/>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
        <p:nvSpPr>
          <p:cNvPr id="3" name="Rectangle 2">
            <a:extLst>
              <a:ext uri="{FF2B5EF4-FFF2-40B4-BE49-F238E27FC236}">
                <a16:creationId xmlns:a16="http://schemas.microsoft.com/office/drawing/2014/main" id="{C5E7A6F6-AF1A-471F-9BFC-2CB4AF0C9E83}"/>
              </a:ext>
            </a:extLst>
          </p:cNvPr>
          <p:cNvSpPr/>
          <p:nvPr/>
        </p:nvSpPr>
        <p:spPr>
          <a:xfrm>
            <a:off x="1652631" y="2828836"/>
            <a:ext cx="8732940" cy="1200329"/>
          </a:xfrm>
          <a:prstGeom prst="rect">
            <a:avLst/>
          </a:prstGeom>
        </p:spPr>
        <p:txBody>
          <a:bodyPr wrap="square">
            <a:spAutoFit/>
          </a:bodyPr>
          <a:lstStyle/>
          <a:p>
            <a:pPr fontAlgn="base"/>
            <a:r>
              <a:rPr lang="en-US" sz="2400" b="1" dirty="0">
                <a:latin typeface="Arial Narrow" panose="020B0606020202030204" pitchFamily="34" charset="0"/>
              </a:rPr>
              <a:t>Non-Sterile Non-Hazardous C-PEC Single HEPA Containment Ventilated Enclosure (s) (CVE) no thimble assembly shall be located in a secondary engineering control room (C-SEC).</a:t>
            </a:r>
            <a:endParaRPr lang="en-US" sz="2400" dirty="0">
              <a:latin typeface="Arial Narrow" panose="020B0606020202030204" pitchFamily="34" charset="0"/>
            </a:endParaRPr>
          </a:p>
        </p:txBody>
      </p:sp>
    </p:spTree>
    <p:extLst>
      <p:ext uri="{BB962C8B-B14F-4D97-AF65-F5344CB8AC3E}">
        <p14:creationId xmlns:p14="http://schemas.microsoft.com/office/powerpoint/2010/main" val="2936630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846034" y="196553"/>
            <a:ext cx="9972942" cy="768181"/>
          </a:xfrm>
        </p:spPr>
        <p:txBody>
          <a:bodyPr>
            <a:noAutofit/>
          </a:bodyPr>
          <a:lstStyle/>
          <a:p>
            <a:r>
              <a:rPr lang="en-US" sz="2100" dirty="0">
                <a:solidFill>
                  <a:schemeClr val="accent5">
                    <a:lumMod val="50000"/>
                  </a:schemeClr>
                </a:solidFill>
                <a:latin typeface="Arial Black" panose="020B0A04020102020204" pitchFamily="34" charset="0"/>
              </a:rPr>
              <a:t>Example:  Non-Sterile Compounding Facilities </a:t>
            </a:r>
            <a:br>
              <a:rPr lang="en-US" sz="2100" dirty="0">
                <a:solidFill>
                  <a:schemeClr val="accent5">
                    <a:lumMod val="50000"/>
                  </a:schemeClr>
                </a:solidFill>
                <a:latin typeface="Arial Black" panose="020B0A04020102020204" pitchFamily="34" charset="0"/>
              </a:rPr>
            </a:br>
            <a:r>
              <a:rPr lang="en-US" sz="2100" dirty="0">
                <a:solidFill>
                  <a:schemeClr val="accent5">
                    <a:lumMod val="50000"/>
                  </a:schemeClr>
                </a:solidFill>
                <a:latin typeface="Arial Black" panose="020B0A04020102020204" pitchFamily="34" charset="0"/>
              </a:rPr>
              <a:t>&lt;797&gt; &amp; &lt;797&gt;+&lt;800&gt; Sterile - </a:t>
            </a:r>
            <a:r>
              <a:rPr lang="en-US" sz="2000" dirty="0">
                <a:solidFill>
                  <a:schemeClr val="accent5">
                    <a:lumMod val="50000"/>
                  </a:schemeClr>
                </a:solidFill>
                <a:latin typeface="Arial Black" panose="020B0A04020102020204" pitchFamily="34" charset="0"/>
              </a:rPr>
              <a:t>Slide 10</a:t>
            </a:r>
            <a:endParaRPr lang="en-US" sz="21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488611" y="964734"/>
            <a:ext cx="10940226" cy="4590304"/>
          </a:xfrm>
        </p:spPr>
        <p:txBody>
          <a:bodyPr>
            <a:normAutofit/>
          </a:bodyPr>
          <a:lstStyle/>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p:txBody>
      </p:sp>
      <p:sp>
        <p:nvSpPr>
          <p:cNvPr id="5" name="TextBox 4">
            <a:extLst>
              <a:ext uri="{FF2B5EF4-FFF2-40B4-BE49-F238E27FC236}">
                <a16:creationId xmlns:a16="http://schemas.microsoft.com/office/drawing/2014/main" id="{E36C70B6-855E-48A0-A6C2-D2964AAEEEFF}"/>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graphicFrame>
        <p:nvGraphicFramePr>
          <p:cNvPr id="7" name="Object 6">
            <a:extLst>
              <a:ext uri="{FF2B5EF4-FFF2-40B4-BE49-F238E27FC236}">
                <a16:creationId xmlns:a16="http://schemas.microsoft.com/office/drawing/2014/main" id="{A82C2C07-3880-4F8C-B17C-AC472332F95A}"/>
              </a:ext>
            </a:extLst>
          </p:cNvPr>
          <p:cNvGraphicFramePr>
            <a:graphicFrameLocks noChangeAspect="1"/>
          </p:cNvGraphicFramePr>
          <p:nvPr>
            <p:extLst/>
          </p:nvPr>
        </p:nvGraphicFramePr>
        <p:xfrm>
          <a:off x="763163" y="1051133"/>
          <a:ext cx="10132725" cy="4778312"/>
        </p:xfrm>
        <a:graphic>
          <a:graphicData uri="http://schemas.openxmlformats.org/presentationml/2006/ole">
            <mc:AlternateContent xmlns:mc="http://schemas.openxmlformats.org/markup-compatibility/2006">
              <mc:Choice xmlns:v="urn:schemas-microsoft-com:vml" Requires="v">
                <p:oleObj spid="_x0000_s17441" name="PDF Document" r:id="rId4" imgW="6692400" imgH="2862360" progId="PDFPlus.Document">
                  <p:embed/>
                </p:oleObj>
              </mc:Choice>
              <mc:Fallback>
                <p:oleObj name="PDF Document" r:id="rId4" imgW="6692400" imgH="2862360" progId="PDFPlus.Document">
                  <p:embed/>
                  <p:pic>
                    <p:nvPicPr>
                      <p:cNvPr id="7" name="Object 6">
                        <a:extLst>
                          <a:ext uri="{FF2B5EF4-FFF2-40B4-BE49-F238E27FC236}">
                            <a16:creationId xmlns:a16="http://schemas.microsoft.com/office/drawing/2014/main" id="{A82C2C07-3880-4F8C-B17C-AC472332F95A}"/>
                          </a:ext>
                        </a:extLst>
                      </p:cNvPr>
                      <p:cNvPicPr/>
                      <p:nvPr/>
                    </p:nvPicPr>
                    <p:blipFill>
                      <a:blip r:embed="rId5"/>
                      <a:stretch>
                        <a:fillRect/>
                      </a:stretch>
                    </p:blipFill>
                    <p:spPr>
                      <a:xfrm>
                        <a:off x="763163" y="1051133"/>
                        <a:ext cx="10132725" cy="4778312"/>
                      </a:xfrm>
                      <a:prstGeom prst="rect">
                        <a:avLst/>
                      </a:prstGeom>
                    </p:spPr>
                  </p:pic>
                </p:oleObj>
              </mc:Fallback>
            </mc:AlternateContent>
          </a:graphicData>
        </a:graphic>
      </p:graphicFrame>
    </p:spTree>
    <p:extLst>
      <p:ext uri="{BB962C8B-B14F-4D97-AF65-F5344CB8AC3E}">
        <p14:creationId xmlns:p14="http://schemas.microsoft.com/office/powerpoint/2010/main" val="3454023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2373252" y="196553"/>
            <a:ext cx="7945207" cy="768181"/>
          </a:xfrm>
        </p:spPr>
        <p:txBody>
          <a:bodyPr>
            <a:noAutofit/>
          </a:bodyPr>
          <a:lstStyle/>
          <a:p>
            <a:r>
              <a:rPr lang="en-US" sz="2100" dirty="0">
                <a:solidFill>
                  <a:schemeClr val="accent5">
                    <a:lumMod val="50000"/>
                  </a:schemeClr>
                </a:solidFill>
                <a:latin typeface="Arial Black" panose="020B0A04020102020204" pitchFamily="34" charset="0"/>
              </a:rPr>
              <a:t>Example:  Sterile Compounding Facilities Complete &lt;795&gt; &lt;797&gt; (&lt;795&gt;+&lt;800&gt;) (&lt;797&gt;+&lt;800&gt; - </a:t>
            </a:r>
            <a:r>
              <a:rPr lang="en-US" sz="2000" dirty="0">
                <a:solidFill>
                  <a:schemeClr val="accent5">
                    <a:lumMod val="50000"/>
                  </a:schemeClr>
                </a:solidFill>
                <a:latin typeface="Arial Black" panose="020B0A04020102020204" pitchFamily="34" charset="0"/>
              </a:rPr>
              <a:t>Slide 11</a:t>
            </a:r>
            <a:endParaRPr lang="en-US" sz="21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488611" y="964734"/>
            <a:ext cx="10940226" cy="4590304"/>
          </a:xfrm>
        </p:spPr>
        <p:txBody>
          <a:bodyPr>
            <a:normAutofit/>
          </a:bodyPr>
          <a:lstStyle/>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p:txBody>
      </p:sp>
      <p:sp>
        <p:nvSpPr>
          <p:cNvPr id="5" name="TextBox 4">
            <a:extLst>
              <a:ext uri="{FF2B5EF4-FFF2-40B4-BE49-F238E27FC236}">
                <a16:creationId xmlns:a16="http://schemas.microsoft.com/office/drawing/2014/main" id="{E36C70B6-855E-48A0-A6C2-D2964AAEEEFF}"/>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graphicFrame>
        <p:nvGraphicFramePr>
          <p:cNvPr id="4" name="Object 3">
            <a:extLst>
              <a:ext uri="{FF2B5EF4-FFF2-40B4-BE49-F238E27FC236}">
                <a16:creationId xmlns:a16="http://schemas.microsoft.com/office/drawing/2014/main" id="{1DADED4A-A345-4AC6-8C99-6ED702B71069}"/>
              </a:ext>
            </a:extLst>
          </p:cNvPr>
          <p:cNvGraphicFramePr>
            <a:graphicFrameLocks noChangeAspect="1"/>
          </p:cNvGraphicFramePr>
          <p:nvPr>
            <p:extLst>
              <p:ext uri="{D42A27DB-BD31-4B8C-83A1-F6EECF244321}">
                <p14:modId xmlns:p14="http://schemas.microsoft.com/office/powerpoint/2010/main" val="3801535519"/>
              </p:ext>
            </p:extLst>
          </p:nvPr>
        </p:nvGraphicFramePr>
        <p:xfrm>
          <a:off x="2335212" y="912734"/>
          <a:ext cx="8058748" cy="5410485"/>
        </p:xfrm>
        <a:graphic>
          <a:graphicData uri="http://schemas.openxmlformats.org/presentationml/2006/ole">
            <mc:AlternateContent xmlns:mc="http://schemas.openxmlformats.org/markup-compatibility/2006">
              <mc:Choice xmlns:v="urn:schemas-microsoft-com:vml" Requires="v">
                <p:oleObj spid="_x0000_s18465" name="PDF Document" r:id="rId4" imgW="7522200" imgH="5050440" progId="PDFPlus.Document">
                  <p:embed/>
                </p:oleObj>
              </mc:Choice>
              <mc:Fallback>
                <p:oleObj name="PDF Document" r:id="rId4" imgW="7522200" imgH="5050440" progId="PDFPlus.Document">
                  <p:embed/>
                  <p:pic>
                    <p:nvPicPr>
                      <p:cNvPr id="0" name=""/>
                      <p:cNvPicPr/>
                      <p:nvPr/>
                    </p:nvPicPr>
                    <p:blipFill>
                      <a:blip r:embed="rId5"/>
                      <a:stretch>
                        <a:fillRect/>
                      </a:stretch>
                    </p:blipFill>
                    <p:spPr>
                      <a:xfrm>
                        <a:off x="2335212" y="912734"/>
                        <a:ext cx="8058748" cy="5410485"/>
                      </a:xfrm>
                      <a:prstGeom prst="rect">
                        <a:avLst/>
                      </a:prstGeom>
                    </p:spPr>
                  </p:pic>
                </p:oleObj>
              </mc:Fallback>
            </mc:AlternateContent>
          </a:graphicData>
        </a:graphic>
      </p:graphicFrame>
    </p:spTree>
    <p:extLst>
      <p:ext uri="{BB962C8B-B14F-4D97-AF65-F5344CB8AC3E}">
        <p14:creationId xmlns:p14="http://schemas.microsoft.com/office/powerpoint/2010/main" val="140496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t="-17000" b="-17000"/>
          </a:stretch>
        </a:blipFill>
        <a:effectLst/>
      </p:bgPr>
    </p:bg>
    <p:spTree>
      <p:nvGrpSpPr>
        <p:cNvPr id="1" name=""/>
        <p:cNvGrpSpPr/>
        <p:nvPr/>
      </p:nvGrpSpPr>
      <p:grpSpPr>
        <a:xfrm>
          <a:off x="0" y="0"/>
          <a:ext cx="0" cy="0"/>
          <a:chOff x="0" y="0"/>
          <a:chExt cx="0" cy="0"/>
        </a:xfrm>
      </p:grpSpPr>
      <p:sp>
        <p:nvSpPr>
          <p:cNvPr id="4" name="Google Shape;120;p30"/>
          <p:cNvSpPr txBox="1"/>
          <p:nvPr/>
        </p:nvSpPr>
        <p:spPr>
          <a:xfrm>
            <a:off x="534467" y="2140299"/>
            <a:ext cx="10384712" cy="3961192"/>
          </a:xfrm>
          <a:prstGeom prst="rect">
            <a:avLst/>
          </a:prstGeom>
          <a:noFill/>
          <a:ln>
            <a:noFill/>
          </a:ln>
        </p:spPr>
        <p:txBody>
          <a:bodyPr spcFirstLastPara="1" wrap="square" lIns="121900" tIns="60933" rIns="121900" bIns="60933" anchor="t" anchorCtr="0">
            <a:noAutofit/>
          </a:bodyPr>
          <a:lstStyle/>
          <a:p>
            <a:pPr>
              <a:lnSpc>
                <a:spcPct val="80000"/>
              </a:lnSpc>
              <a:buClr>
                <a:srgbClr val="000000"/>
              </a:buClr>
              <a:buSzPts val="2682"/>
            </a:pPr>
            <a:r>
              <a:rPr lang="en-US" sz="3733" b="1" dirty="0">
                <a:solidFill>
                  <a:schemeClr val="dk1"/>
                </a:solidFill>
                <a:latin typeface="Arial" panose="020B0604020202020204" pitchFamily="34" charset="0"/>
                <a:cs typeface="Arial" panose="020B0604020202020204" pitchFamily="34" charset="0"/>
                <a:sym typeface="Arial"/>
              </a:rPr>
              <a:t>USPS 795, 797 and 800: Update on Design Requirements for Sterile and Non-Sterile Compounding Facilities</a:t>
            </a:r>
            <a:endParaRPr sz="2096" dirty="0">
              <a:solidFill>
                <a:srgbClr val="0065B0"/>
              </a:solidFill>
              <a:latin typeface="Arial"/>
              <a:ea typeface="Arial"/>
              <a:cs typeface="Arial"/>
              <a:sym typeface="Arial"/>
            </a:endParaRPr>
          </a:p>
          <a:p>
            <a:pPr>
              <a:buClr>
                <a:srgbClr val="000000"/>
              </a:buClr>
              <a:buSzPts val="2127"/>
            </a:pPr>
            <a:endParaRPr lang="en-US" sz="2667" dirty="0">
              <a:solidFill>
                <a:schemeClr val="dk1"/>
              </a:solidFill>
              <a:latin typeface="Arial" panose="020B0604020202020204" pitchFamily="34" charset="0"/>
              <a:cs typeface="Arial" panose="020B0604020202020204" pitchFamily="34" charset="0"/>
              <a:sym typeface="Arial"/>
            </a:endParaRPr>
          </a:p>
          <a:p>
            <a:pPr>
              <a:buClr>
                <a:srgbClr val="000000"/>
              </a:buClr>
              <a:buSzPts val="2127"/>
            </a:pPr>
            <a:r>
              <a:rPr lang="en-US" sz="2667" dirty="0">
                <a:solidFill>
                  <a:schemeClr val="dk1"/>
                </a:solidFill>
                <a:latin typeface="Arial" panose="020B0604020202020204" pitchFamily="34" charset="0"/>
                <a:cs typeface="Arial" panose="020B0604020202020204" pitchFamily="34" charset="0"/>
                <a:sym typeface="Arial"/>
              </a:rPr>
              <a:t>May 14, 2019</a:t>
            </a:r>
          </a:p>
          <a:p>
            <a:pPr>
              <a:buClr>
                <a:srgbClr val="000000"/>
              </a:buClr>
              <a:buSzPts val="2127"/>
            </a:pPr>
            <a:r>
              <a:rPr lang="en-US" sz="2667" dirty="0">
                <a:solidFill>
                  <a:schemeClr val="dk1"/>
                </a:solidFill>
                <a:latin typeface="Arial" panose="020B0604020202020204" pitchFamily="34" charset="0"/>
                <a:cs typeface="Arial" panose="020B0604020202020204" pitchFamily="34" charset="0"/>
                <a:sym typeface="Arial"/>
              </a:rPr>
              <a:t>Moderated by: Gregg Ostrow, AIA</a:t>
            </a:r>
            <a:endParaRPr sz="2667"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546" y="361626"/>
            <a:ext cx="3291977" cy="536597"/>
          </a:xfrm>
          <a:prstGeom prst="rect">
            <a:avLst/>
          </a:prstGeom>
        </p:spPr>
      </p:pic>
    </p:spTree>
    <p:extLst>
      <p:ext uri="{BB962C8B-B14F-4D97-AF65-F5344CB8AC3E}">
        <p14:creationId xmlns:p14="http://schemas.microsoft.com/office/powerpoint/2010/main" val="385638601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0"/>
            <a:ext cx="9144000" cy="1209675"/>
          </a:xfrm>
        </p:spPr>
        <p:txBody>
          <a:bodyPr>
            <a:noAutofit/>
          </a:bodyPr>
          <a:lstStyle/>
          <a:p>
            <a:r>
              <a:rPr lang="en-US" sz="2400" dirty="0">
                <a:solidFill>
                  <a:schemeClr val="accent5">
                    <a:lumMod val="50000"/>
                  </a:schemeClr>
                </a:solidFill>
                <a:latin typeface="Arial Black" panose="020B0A04020102020204" pitchFamily="34" charset="0"/>
              </a:rPr>
              <a:t>Sterile Compounding Primary Engineering Control</a:t>
            </a:r>
            <a:br>
              <a:rPr lang="en-US" sz="2400" dirty="0">
                <a:solidFill>
                  <a:schemeClr val="accent5">
                    <a:lumMod val="50000"/>
                  </a:schemeClr>
                </a:solidFill>
                <a:latin typeface="Arial Black" panose="020B0A04020102020204" pitchFamily="34" charset="0"/>
              </a:rPr>
            </a:br>
            <a:r>
              <a:rPr lang="en-US" sz="2400" dirty="0">
                <a:solidFill>
                  <a:schemeClr val="accent5">
                    <a:lumMod val="50000"/>
                  </a:schemeClr>
                </a:solidFill>
                <a:latin typeface="Arial Black" panose="020B0A04020102020204" pitchFamily="34" charset="0"/>
              </a:rPr>
              <a:t>&lt;797&gt; +&lt;800&gt; HVAC 1 - Slide 12</a:t>
            </a:r>
            <a:endParaRPr lang="en-US" sz="24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944646" y="1894676"/>
            <a:ext cx="10426021" cy="3981450"/>
          </a:xfrm>
        </p:spPr>
        <p:txBody>
          <a:bodyPr>
            <a:normAutofit/>
          </a:bodyPr>
          <a:lstStyle/>
          <a:p>
            <a:pPr marL="342900" indent="-342900" algn="l" fontAlgn="base">
              <a:buFont typeface="Arial" panose="020B0604020202020204" pitchFamily="34" charset="0"/>
              <a:buChar char="•"/>
            </a:pPr>
            <a:r>
              <a:rPr lang="en-US" sz="2000" b="1" dirty="0">
                <a:latin typeface="Arial Narrow" panose="020B0606020202030204" pitchFamily="34" charset="0"/>
              </a:rPr>
              <a:t>clean rooms shall utilize a closed loop ducted system, a sealed  plenum system, or other similar contamination control system for HVAC systems  supplying HEPA-filtered air to ISO Classified spaces.</a:t>
            </a:r>
          </a:p>
          <a:p>
            <a:pPr marL="342900" indent="-342900" algn="l" fontAlgn="base">
              <a:buFont typeface="Arial" panose="020B0604020202020204" pitchFamily="34" charset="0"/>
              <a:buChar char="•"/>
            </a:pPr>
            <a:r>
              <a:rPr lang="en-US" sz="2000" b="1" dirty="0">
                <a:latin typeface="Arial Narrow" panose="020B0606020202030204" pitchFamily="34" charset="0"/>
              </a:rPr>
              <a:t>Supply air provided to classified area(s) shall be provided exclusively through  ceiling HEPA filters.</a:t>
            </a:r>
          </a:p>
          <a:p>
            <a:pPr marL="342900" indent="-342900" algn="l" fontAlgn="base">
              <a:buFont typeface="Arial" panose="020B0604020202020204" pitchFamily="34" charset="0"/>
              <a:buChar char="•"/>
            </a:pPr>
            <a:r>
              <a:rPr lang="en-US" sz="2000" b="1" dirty="0">
                <a:latin typeface="Arial Narrow" panose="020B0606020202030204" pitchFamily="34" charset="0"/>
              </a:rPr>
              <a:t>Each secondary engineering control shall have ducted air returns mounted low on the wall in order to create a general top-down dilution of room air with HEPA-filtered make-up air.</a:t>
            </a:r>
          </a:p>
          <a:p>
            <a:pPr algn="l" fontAlgn="base"/>
            <a:endParaRPr lang="en-US" sz="2200"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b="1" dirty="0"/>
          </a:p>
          <a:p>
            <a:pPr marL="800100" lvl="1" indent="-342900" algn="l" fontAlgn="base">
              <a:buFont typeface="Arial" panose="020B0604020202020204" pitchFamily="34" charset="0"/>
              <a:buChar char="•"/>
            </a:pPr>
            <a:endParaRPr lang="en-US" sz="18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algn="l" fontAlgn="base"/>
            <a:endParaRPr lang="en-US" sz="2000" dirty="0">
              <a:latin typeface="Arial Black" panose="020B0A04020102020204" pitchFamily="34" charset="0"/>
            </a:endParaRPr>
          </a:p>
        </p:txBody>
      </p:sp>
      <p:sp>
        <p:nvSpPr>
          <p:cNvPr id="5" name="TextBox 4">
            <a:extLst>
              <a:ext uri="{FF2B5EF4-FFF2-40B4-BE49-F238E27FC236}">
                <a16:creationId xmlns:a16="http://schemas.microsoft.com/office/drawing/2014/main" id="{864C8DAA-6E80-4BA0-A09A-4AF75592D2B5}"/>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Tree>
    <p:extLst>
      <p:ext uri="{BB962C8B-B14F-4D97-AF65-F5344CB8AC3E}">
        <p14:creationId xmlns:p14="http://schemas.microsoft.com/office/powerpoint/2010/main" val="421722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0"/>
            <a:ext cx="9144000" cy="1209675"/>
          </a:xfrm>
        </p:spPr>
        <p:txBody>
          <a:bodyPr>
            <a:normAutofit fontScale="90000"/>
          </a:bodyPr>
          <a:lstStyle/>
          <a:p>
            <a:r>
              <a:rPr lang="en-US" sz="2700" dirty="0">
                <a:solidFill>
                  <a:schemeClr val="accent5">
                    <a:lumMod val="50000"/>
                  </a:schemeClr>
                </a:solidFill>
                <a:latin typeface="Arial Black" panose="020B0A04020102020204" pitchFamily="34" charset="0"/>
              </a:rPr>
              <a:t>Sterile Compounding Primary Engineering Control</a:t>
            </a:r>
            <a:br>
              <a:rPr lang="en-US" sz="2700" dirty="0">
                <a:solidFill>
                  <a:schemeClr val="accent5">
                    <a:lumMod val="50000"/>
                  </a:schemeClr>
                </a:solidFill>
                <a:latin typeface="Arial Black" panose="020B0A04020102020204" pitchFamily="34" charset="0"/>
              </a:rPr>
            </a:br>
            <a:r>
              <a:rPr lang="en-US" sz="2700" dirty="0">
                <a:solidFill>
                  <a:schemeClr val="accent5">
                    <a:lumMod val="50000"/>
                  </a:schemeClr>
                </a:solidFill>
                <a:latin typeface="Arial Black" panose="020B0A04020102020204" pitchFamily="34" charset="0"/>
              </a:rPr>
              <a:t>&lt;797&gt; +&lt;800&gt; HVAC 2  -</a:t>
            </a:r>
            <a:r>
              <a:rPr lang="en-US" sz="2800" dirty="0">
                <a:solidFill>
                  <a:schemeClr val="accent5">
                    <a:lumMod val="50000"/>
                  </a:schemeClr>
                </a:solidFill>
                <a:latin typeface="Arial Black" panose="020B0A04020102020204" pitchFamily="34" charset="0"/>
              </a:rPr>
              <a:t> Slide 13</a:t>
            </a:r>
            <a:endParaRPr lang="en-US" sz="27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1077270" y="1817894"/>
            <a:ext cx="10467902" cy="3981450"/>
          </a:xfrm>
        </p:spPr>
        <p:txBody>
          <a:bodyPr>
            <a:normAutofit/>
          </a:bodyPr>
          <a:lstStyle/>
          <a:p>
            <a:pPr marL="342900" indent="-342900" algn="l" fontAlgn="base">
              <a:buFont typeface="Arial" panose="020B0604020202020204" pitchFamily="34" charset="0"/>
              <a:buChar char="•"/>
            </a:pPr>
            <a:r>
              <a:rPr lang="en-US" sz="2000" b="1" i="1" dirty="0">
                <a:latin typeface="Arial Narrow" panose="020B0606020202030204" pitchFamily="34" charset="0"/>
              </a:rPr>
              <a:t>Air flow shall be subject smoke studies during dynamic operating conditions that represent the most challenging compounding conditions encountered by  compounding personnel in order to demonstrate that compounding personnel performing manipulations and/or equipment used in the direct compounding area inside of the ISO Class 5 environment are not disrupting the flow of first air (HEPA filtered air stream) over critical sites. </a:t>
            </a:r>
          </a:p>
          <a:p>
            <a:pPr marL="342900" indent="-342900" algn="l" fontAlgn="base">
              <a:buFont typeface="Arial" panose="020B0604020202020204" pitchFamily="34" charset="0"/>
              <a:buChar char="•"/>
            </a:pPr>
            <a:r>
              <a:rPr lang="en-US" sz="2000" b="1" i="1" dirty="0">
                <a:latin typeface="Arial Narrow" panose="020B0606020202030204" pitchFamily="34" charset="0"/>
              </a:rPr>
              <a:t>HVAC system shall be provided with a MERV 8 followed by a MERV 16 prefiltration system accessible away from the sterile labs. </a:t>
            </a: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b="1" dirty="0"/>
          </a:p>
          <a:p>
            <a:pPr marL="800100" lvl="1" indent="-342900" algn="l" fontAlgn="base">
              <a:buFont typeface="Arial" panose="020B0604020202020204" pitchFamily="34" charset="0"/>
              <a:buChar char="•"/>
            </a:pPr>
            <a:endParaRPr lang="en-US" sz="18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algn="l" fontAlgn="base"/>
            <a:endParaRPr lang="en-US" sz="2000" dirty="0">
              <a:latin typeface="Arial Black" panose="020B0A04020102020204" pitchFamily="34" charset="0"/>
            </a:endParaRPr>
          </a:p>
        </p:txBody>
      </p:sp>
      <p:sp>
        <p:nvSpPr>
          <p:cNvPr id="5" name="TextBox 4">
            <a:extLst>
              <a:ext uri="{FF2B5EF4-FFF2-40B4-BE49-F238E27FC236}">
                <a16:creationId xmlns:a16="http://schemas.microsoft.com/office/drawing/2014/main" id="{1010604E-B1D2-40F8-9850-0DF89EC80C19}"/>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Tree>
    <p:extLst>
      <p:ext uri="{BB962C8B-B14F-4D97-AF65-F5344CB8AC3E}">
        <p14:creationId xmlns:p14="http://schemas.microsoft.com/office/powerpoint/2010/main" val="2946394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0"/>
            <a:ext cx="9144000" cy="1209675"/>
          </a:xfrm>
        </p:spPr>
        <p:txBody>
          <a:bodyPr>
            <a:normAutofit fontScale="90000"/>
          </a:bodyPr>
          <a:lstStyle/>
          <a:p>
            <a:r>
              <a:rPr lang="en-US" sz="2700" dirty="0">
                <a:solidFill>
                  <a:schemeClr val="accent5">
                    <a:lumMod val="50000"/>
                  </a:schemeClr>
                </a:solidFill>
                <a:latin typeface="Arial Black" panose="020B0A04020102020204" pitchFamily="34" charset="0"/>
              </a:rPr>
              <a:t>Non-Sterile Compounding Primary Engineering Control</a:t>
            </a:r>
            <a:br>
              <a:rPr lang="en-US" sz="2700" dirty="0">
                <a:solidFill>
                  <a:schemeClr val="accent5">
                    <a:lumMod val="50000"/>
                  </a:schemeClr>
                </a:solidFill>
                <a:latin typeface="Arial Black" panose="020B0A04020102020204" pitchFamily="34" charset="0"/>
              </a:rPr>
            </a:br>
            <a:r>
              <a:rPr lang="en-US" sz="2700" dirty="0">
                <a:solidFill>
                  <a:schemeClr val="accent5">
                    <a:lumMod val="50000"/>
                  </a:schemeClr>
                </a:solidFill>
                <a:latin typeface="Arial Black" panose="020B0A04020102020204" pitchFamily="34" charset="0"/>
              </a:rPr>
              <a:t>&lt;797&gt; +&lt;800&gt; HVAC 3  -</a:t>
            </a:r>
            <a:r>
              <a:rPr lang="en-US" sz="2800" dirty="0">
                <a:solidFill>
                  <a:schemeClr val="accent5">
                    <a:lumMod val="50000"/>
                  </a:schemeClr>
                </a:solidFill>
                <a:latin typeface="Arial Black" panose="020B0A04020102020204" pitchFamily="34" charset="0"/>
              </a:rPr>
              <a:t> Slide 14</a:t>
            </a:r>
            <a:endParaRPr lang="en-US" sz="27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1077270" y="1817894"/>
            <a:ext cx="10467902" cy="3981450"/>
          </a:xfrm>
        </p:spPr>
        <p:txBody>
          <a:bodyPr>
            <a:normAutofit/>
          </a:bodyPr>
          <a:lstStyle/>
          <a:p>
            <a:pPr marL="342900" indent="-342900" algn="l" fontAlgn="base">
              <a:buFont typeface="Arial" panose="020B0604020202020204" pitchFamily="34" charset="0"/>
              <a:buChar char="•"/>
            </a:pPr>
            <a:r>
              <a:rPr lang="en-US" sz="2000" b="1" dirty="0">
                <a:latin typeface="Arial Narrow" panose="020B0606020202030204" pitchFamily="34" charset="0"/>
              </a:rPr>
              <a:t>The HVAC system shall be limited to compounding labs and storage of compounding drugs.</a:t>
            </a:r>
          </a:p>
          <a:p>
            <a:pPr marL="342900" indent="-342900" algn="l" fontAlgn="base">
              <a:buFont typeface="Arial" panose="020B0604020202020204" pitchFamily="34" charset="0"/>
              <a:buChar char="•"/>
            </a:pPr>
            <a:r>
              <a:rPr lang="en-US" sz="2000" b="1" dirty="0">
                <a:latin typeface="Arial Narrow" panose="020B0606020202030204" pitchFamily="34" charset="0"/>
              </a:rPr>
              <a:t>Maintain a not to exceed temperature of 77F and a suggested relative humidity of 65% monitored daily.  </a:t>
            </a:r>
          </a:p>
          <a:p>
            <a:pPr marL="342900" indent="-342900" algn="l" fontAlgn="base">
              <a:buFont typeface="Arial" panose="020B0604020202020204" pitchFamily="34" charset="0"/>
              <a:buChar char="•"/>
            </a:pPr>
            <a:r>
              <a:rPr lang="en-US" sz="2000" b="1" dirty="0">
                <a:latin typeface="Arial Narrow" panose="020B0606020202030204" pitchFamily="34" charset="0"/>
              </a:rPr>
              <a:t>The closed loop designed shall not cross contaminate HD air and engineered to include sufficient air volume and velocity to pre-cool incoming air to proper humidity levels then reheat to satisfy the loads within the room</a:t>
            </a:r>
            <a:r>
              <a:rPr lang="en-US" sz="2000" b="1" i="1" dirty="0">
                <a:latin typeface="Arial Narrow" panose="020B0606020202030204" pitchFamily="34" charset="0"/>
              </a:rPr>
              <a:t>. </a:t>
            </a: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b="1" dirty="0"/>
          </a:p>
          <a:p>
            <a:pPr marL="800100" lvl="1" indent="-342900" algn="l" fontAlgn="base">
              <a:buFont typeface="Arial" panose="020B0604020202020204" pitchFamily="34" charset="0"/>
              <a:buChar char="•"/>
            </a:pPr>
            <a:endParaRPr lang="en-US" sz="18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algn="l" fontAlgn="base"/>
            <a:endParaRPr lang="en-US" sz="2000" dirty="0">
              <a:latin typeface="Arial Black" panose="020B0A04020102020204" pitchFamily="34" charset="0"/>
            </a:endParaRPr>
          </a:p>
        </p:txBody>
      </p:sp>
      <p:sp>
        <p:nvSpPr>
          <p:cNvPr id="5" name="TextBox 4">
            <a:extLst>
              <a:ext uri="{FF2B5EF4-FFF2-40B4-BE49-F238E27FC236}">
                <a16:creationId xmlns:a16="http://schemas.microsoft.com/office/drawing/2014/main" id="{1010604E-B1D2-40F8-9850-0DF89EC80C19}"/>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Tree>
    <p:extLst>
      <p:ext uri="{BB962C8B-B14F-4D97-AF65-F5344CB8AC3E}">
        <p14:creationId xmlns:p14="http://schemas.microsoft.com/office/powerpoint/2010/main" val="4206857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691218"/>
          </a:xfrm>
        </p:spPr>
        <p:txBody>
          <a:bodyPr>
            <a:normAutofit/>
          </a:bodyPr>
          <a:lstStyle/>
          <a:p>
            <a:r>
              <a:rPr lang="en-US" sz="2000" dirty="0">
                <a:solidFill>
                  <a:schemeClr val="accent5">
                    <a:lumMod val="50000"/>
                  </a:schemeClr>
                </a:solidFill>
                <a:latin typeface="Arial Black" panose="020B0A04020102020204" pitchFamily="34" charset="0"/>
              </a:rPr>
              <a:t>ISO Ratings Compounding Facilities Complete</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 &lt;795&gt; &lt;797&gt; (&lt;795&gt;+&lt;800&gt;) (&lt;797&gt;+&lt;800&gt;  - Slide 15</a:t>
            </a:r>
            <a:endParaRPr lang="en-US" sz="20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1523999" y="1199626"/>
            <a:ext cx="10509783" cy="4001547"/>
          </a:xfrm>
        </p:spPr>
        <p:txBody>
          <a:bodyPr>
            <a:normAutofit fontScale="25000" lnSpcReduction="20000"/>
          </a:bodyPr>
          <a:lstStyle/>
          <a:p>
            <a:pPr marL="800100" lvl="1" indent="-342900" algn="l" fontAlgn="base">
              <a:buFont typeface="Arial" panose="020B0604020202020204" pitchFamily="34" charset="0"/>
              <a:buChar char="•"/>
            </a:pPr>
            <a:r>
              <a:rPr lang="en-US" sz="8000" b="1" dirty="0">
                <a:latin typeface="Arial Narrow" panose="020B0606020202030204" pitchFamily="34" charset="0"/>
              </a:rPr>
              <a:t>&lt;797&gt; Anteroom NO access to HD &lt;800&gt; Buffer – ISO-8</a:t>
            </a:r>
          </a:p>
          <a:p>
            <a:pPr lvl="1" algn="l" fontAlgn="base"/>
            <a:endParaRPr lang="en-US" sz="8000" b="1" dirty="0">
              <a:latin typeface="Arial Narrow" panose="020B0606020202030204" pitchFamily="34" charset="0"/>
            </a:endParaRPr>
          </a:p>
          <a:p>
            <a:pPr marL="800100" lvl="1" indent="-342900" algn="l" fontAlgn="base">
              <a:buFont typeface="Arial" panose="020B0604020202020204" pitchFamily="34" charset="0"/>
              <a:buChar char="•"/>
            </a:pPr>
            <a:r>
              <a:rPr lang="en-US" sz="8000" b="1" dirty="0">
                <a:latin typeface="Arial Narrow" panose="020B0606020202030204" pitchFamily="34" charset="0"/>
              </a:rPr>
              <a:t>&lt;797&gt; &lt;800&gt;Anteroom with access to HD&lt;800&gt; Buffer –  ISO-7</a:t>
            </a:r>
          </a:p>
          <a:p>
            <a:pPr lvl="1" algn="l" fontAlgn="base"/>
            <a:endParaRPr lang="en-US" sz="8000" b="1" dirty="0">
              <a:latin typeface="Arial Narrow" panose="020B0606020202030204" pitchFamily="34" charset="0"/>
            </a:endParaRPr>
          </a:p>
          <a:p>
            <a:pPr marL="800100" lvl="1" indent="-342900" algn="l" fontAlgn="base">
              <a:buFont typeface="Arial" panose="020B0604020202020204" pitchFamily="34" charset="0"/>
              <a:buChar char="•"/>
            </a:pPr>
            <a:r>
              <a:rPr lang="en-US" sz="8000" b="1" dirty="0">
                <a:latin typeface="Arial Narrow" panose="020B0606020202030204" pitchFamily="34" charset="0"/>
              </a:rPr>
              <a:t>&lt;797&gt; Buffer room – ISO-7</a:t>
            </a:r>
          </a:p>
          <a:p>
            <a:pPr lvl="1" algn="l" fontAlgn="base"/>
            <a:endParaRPr lang="en-US" sz="8000" b="1" dirty="0">
              <a:latin typeface="Arial Narrow" panose="020B0606020202030204" pitchFamily="34" charset="0"/>
            </a:endParaRPr>
          </a:p>
          <a:p>
            <a:pPr marL="800100" lvl="1" indent="-342900" algn="l" fontAlgn="base">
              <a:buFont typeface="Arial" panose="020B0604020202020204" pitchFamily="34" charset="0"/>
              <a:buChar char="•"/>
            </a:pPr>
            <a:r>
              <a:rPr lang="en-US" sz="8000" b="1" dirty="0">
                <a:latin typeface="Arial Narrow" panose="020B0606020202030204" pitchFamily="34" charset="0"/>
              </a:rPr>
              <a:t>&lt;797&gt; &lt;800&gt; Buffer room – ISO-7 include a line of demarcation to remove HD clothing before leaving room</a:t>
            </a:r>
          </a:p>
          <a:p>
            <a:pPr lvl="1" algn="l" fontAlgn="base"/>
            <a:endParaRPr lang="en-US" sz="8000" b="1" dirty="0">
              <a:latin typeface="Arial Narrow" panose="020B0606020202030204" pitchFamily="34" charset="0"/>
            </a:endParaRPr>
          </a:p>
          <a:p>
            <a:pPr marL="800100" lvl="1" indent="-342900" algn="l" fontAlgn="base">
              <a:buFont typeface="Arial" panose="020B0604020202020204" pitchFamily="34" charset="0"/>
              <a:buChar char="•"/>
            </a:pPr>
            <a:r>
              <a:rPr lang="en-US" sz="8000" b="1" dirty="0">
                <a:latin typeface="Arial Narrow" panose="020B0606020202030204" pitchFamily="34" charset="0"/>
              </a:rPr>
              <a:t>&lt;</a:t>
            </a:r>
            <a:r>
              <a:rPr lang="en-US" sz="8000" b="1" dirty="0">
                <a:solidFill>
                  <a:srgbClr val="FF0000"/>
                </a:solidFill>
                <a:latin typeface="Arial Narrow" panose="020B0606020202030204" pitchFamily="34" charset="0"/>
              </a:rPr>
              <a:t>795</a:t>
            </a:r>
            <a:r>
              <a:rPr lang="en-US" sz="8000" b="1" dirty="0">
                <a:latin typeface="Arial Narrow" panose="020B0606020202030204" pitchFamily="34" charset="0"/>
              </a:rPr>
              <a:t>&gt; Buffer room – no IS0 requirements</a:t>
            </a:r>
          </a:p>
          <a:p>
            <a:pPr marL="800100" lvl="1" indent="-342900" algn="l" fontAlgn="base">
              <a:buFont typeface="Arial" panose="020B0604020202020204" pitchFamily="34" charset="0"/>
              <a:buChar char="•"/>
            </a:pPr>
            <a:endParaRPr lang="en-US" sz="8000" b="1" dirty="0">
              <a:latin typeface="Arial Narrow" panose="020B0606020202030204" pitchFamily="34" charset="0"/>
            </a:endParaRPr>
          </a:p>
          <a:p>
            <a:pPr marL="800100" lvl="1" indent="-342900" algn="l" fontAlgn="base">
              <a:buFont typeface="Arial" panose="020B0604020202020204" pitchFamily="34" charset="0"/>
              <a:buChar char="•"/>
            </a:pPr>
            <a:r>
              <a:rPr lang="en-US" sz="8000" b="1" dirty="0">
                <a:latin typeface="Arial Narrow" panose="020B0606020202030204" pitchFamily="34" charset="0"/>
              </a:rPr>
              <a:t>&lt;</a:t>
            </a:r>
            <a:r>
              <a:rPr lang="en-US" sz="8000" b="1" dirty="0">
                <a:solidFill>
                  <a:srgbClr val="FF0000"/>
                </a:solidFill>
                <a:latin typeface="Arial Narrow" panose="020B0606020202030204" pitchFamily="34" charset="0"/>
              </a:rPr>
              <a:t>795</a:t>
            </a:r>
            <a:r>
              <a:rPr lang="en-US" sz="8000" b="1" dirty="0">
                <a:latin typeface="Arial Narrow" panose="020B0606020202030204" pitchFamily="34" charset="0"/>
              </a:rPr>
              <a:t>&gt; &lt;800&gt; Buffer room – no IS0 requirements</a:t>
            </a:r>
          </a:p>
          <a:p>
            <a:pPr marL="800100" lvl="1" indent="-342900" algn="l" fontAlgn="base">
              <a:buFont typeface="Arial" panose="020B0604020202020204" pitchFamily="34" charset="0"/>
              <a:buChar char="•"/>
            </a:pPr>
            <a:endParaRPr lang="en-US" sz="9600" dirty="0">
              <a:latin typeface="Arial Black" panose="020B0A04020102020204" pitchFamily="34" charset="0"/>
            </a:endParaRPr>
          </a:p>
          <a:p>
            <a:pPr marL="800100" lvl="1" indent="-342900" algn="l" fontAlgn="base">
              <a:buFont typeface="Arial" panose="020B0604020202020204" pitchFamily="34" charset="0"/>
              <a:buChar char="•"/>
            </a:pPr>
            <a:endParaRPr lang="en-US" sz="9600"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b="1" dirty="0"/>
          </a:p>
          <a:p>
            <a:pPr marL="800100" lvl="1" indent="-342900" algn="l" fontAlgn="base">
              <a:buFont typeface="Arial" panose="020B0604020202020204" pitchFamily="34" charset="0"/>
              <a:buChar char="•"/>
            </a:pPr>
            <a:endParaRPr lang="en-US" sz="18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algn="l" fontAlgn="base"/>
            <a:endParaRPr lang="en-US" sz="2000" dirty="0">
              <a:latin typeface="Arial Black" panose="020B0A04020102020204" pitchFamily="34" charset="0"/>
            </a:endParaRPr>
          </a:p>
        </p:txBody>
      </p:sp>
      <p:sp>
        <p:nvSpPr>
          <p:cNvPr id="5" name="TextBox 4">
            <a:extLst>
              <a:ext uri="{FF2B5EF4-FFF2-40B4-BE49-F238E27FC236}">
                <a16:creationId xmlns:a16="http://schemas.microsoft.com/office/drawing/2014/main" id="{ECA77CC5-5C4C-45E4-AF64-7D17FEF4B3B7}"/>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Tree>
    <p:extLst>
      <p:ext uri="{BB962C8B-B14F-4D97-AF65-F5344CB8AC3E}">
        <p14:creationId xmlns:p14="http://schemas.microsoft.com/office/powerpoint/2010/main" val="42268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241571" y="323851"/>
            <a:ext cx="9924175" cy="691218"/>
          </a:xfrm>
        </p:spPr>
        <p:txBody>
          <a:bodyPr>
            <a:normAutofit/>
          </a:bodyPr>
          <a:lstStyle/>
          <a:p>
            <a:r>
              <a:rPr lang="en-US" sz="2000" dirty="0">
                <a:solidFill>
                  <a:schemeClr val="accent5">
                    <a:lumMod val="50000"/>
                  </a:schemeClr>
                </a:solidFill>
                <a:latin typeface="Arial Black" panose="020B0A04020102020204" pitchFamily="34" charset="0"/>
              </a:rPr>
              <a:t>Air Change Per Hour (ACPH) ISO Ratings Compounding Facilities</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 &lt;795&gt; &lt;797&gt; (&lt;795&gt;+&lt;800&gt;) (&lt;797&gt;+&lt;800&gt;  - Slide 16</a:t>
            </a:r>
            <a:endParaRPr lang="en-US" sz="20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1523999" y="1468073"/>
            <a:ext cx="10509783" cy="4170727"/>
          </a:xfrm>
        </p:spPr>
        <p:txBody>
          <a:bodyPr>
            <a:normAutofit fontScale="70000" lnSpcReduction="20000"/>
          </a:bodyPr>
          <a:lstStyle/>
          <a:p>
            <a:pPr marL="800100" lvl="1" indent="-342900" algn="l" fontAlgn="base">
              <a:buFont typeface="Arial" panose="020B0604020202020204" pitchFamily="34" charset="0"/>
              <a:buChar char="•"/>
            </a:pPr>
            <a:r>
              <a:rPr lang="en-US" sz="2400" b="1" dirty="0">
                <a:latin typeface="Arial Narrow" panose="020B0606020202030204" pitchFamily="34" charset="0"/>
              </a:rPr>
              <a:t>&lt;797&gt; Anteroom NO access to HD &lt;800&gt; Buffer - 20 ACPH</a:t>
            </a:r>
          </a:p>
          <a:p>
            <a:pPr marL="800100" lvl="1" indent="-342900" algn="l" fontAlgn="base">
              <a:buFont typeface="Arial" panose="020B0604020202020204" pitchFamily="34" charset="0"/>
              <a:buChar char="•"/>
            </a:pPr>
            <a:endParaRPr lang="en-US" sz="2400" b="1" dirty="0">
              <a:latin typeface="Arial Narrow" panose="020B0606020202030204" pitchFamily="34" charset="0"/>
            </a:endParaRPr>
          </a:p>
          <a:p>
            <a:pPr marL="800100" lvl="1" indent="-342900" algn="l" fontAlgn="base">
              <a:buFont typeface="Arial" panose="020B0604020202020204" pitchFamily="34" charset="0"/>
              <a:buChar char="•"/>
            </a:pPr>
            <a:r>
              <a:rPr lang="en-US" sz="2400" b="1" dirty="0">
                <a:latin typeface="Arial Narrow" panose="020B0606020202030204" pitchFamily="34" charset="0"/>
              </a:rPr>
              <a:t>&lt;797&gt; &lt;800&gt;Anteroom with access to HD&lt;800&gt; Buffer - 30 ACPH</a:t>
            </a:r>
          </a:p>
          <a:p>
            <a:pPr marL="800100" lvl="1" indent="-342900" algn="l" fontAlgn="base">
              <a:buFont typeface="Arial" panose="020B0604020202020204" pitchFamily="34" charset="0"/>
              <a:buChar char="•"/>
            </a:pPr>
            <a:endParaRPr lang="en-US" sz="2400" b="1" dirty="0">
              <a:latin typeface="Arial Narrow" panose="020B0606020202030204" pitchFamily="34" charset="0"/>
            </a:endParaRPr>
          </a:p>
          <a:p>
            <a:pPr marL="800100" lvl="1" indent="-342900" algn="l" fontAlgn="base">
              <a:buFont typeface="Arial" panose="020B0604020202020204" pitchFamily="34" charset="0"/>
              <a:buChar char="•"/>
            </a:pPr>
            <a:r>
              <a:rPr lang="en-US" sz="2400" b="1" dirty="0">
                <a:latin typeface="Arial Narrow" panose="020B0606020202030204" pitchFamily="34" charset="0"/>
              </a:rPr>
              <a:t>&lt;797&gt;Buffer room - 30 ACPH with up to half from laminar flow hood(s) (in most states)</a:t>
            </a:r>
          </a:p>
          <a:p>
            <a:pPr marL="800100" lvl="1" indent="-342900" algn="l" fontAlgn="base">
              <a:buFont typeface="Arial" panose="020B0604020202020204" pitchFamily="34" charset="0"/>
              <a:buChar char="•"/>
            </a:pPr>
            <a:endParaRPr lang="en-US" sz="2400" b="1" dirty="0">
              <a:latin typeface="Arial Narrow" panose="020B0606020202030204" pitchFamily="34" charset="0"/>
            </a:endParaRPr>
          </a:p>
          <a:p>
            <a:pPr marL="800100" lvl="1" indent="-342900" algn="l" fontAlgn="base">
              <a:buFont typeface="Arial" panose="020B0604020202020204" pitchFamily="34" charset="0"/>
              <a:buChar char="•"/>
            </a:pPr>
            <a:r>
              <a:rPr lang="en-US" sz="2400" b="1" dirty="0">
                <a:latin typeface="Arial Narrow" panose="020B0606020202030204" pitchFamily="34" charset="0"/>
              </a:rPr>
              <a:t>&lt;797&gt; &lt;800&gt; Buffer room – minimum 30 ACPH, Likely to be higher volume because of the discharge of all hoods, tumble assemblies, and added exhaust returns vented out doors via house exhaust per local codes and standards.</a:t>
            </a:r>
          </a:p>
          <a:p>
            <a:pPr marL="800100" lvl="1" indent="-342900" algn="l" fontAlgn="base">
              <a:buFont typeface="Arial" panose="020B0604020202020204" pitchFamily="34" charset="0"/>
              <a:buChar char="•"/>
            </a:pPr>
            <a:endParaRPr lang="en-US" sz="2400" b="1" dirty="0">
              <a:latin typeface="Arial Narrow" panose="020B0606020202030204" pitchFamily="34" charset="0"/>
            </a:endParaRPr>
          </a:p>
          <a:p>
            <a:pPr marL="800100" lvl="1" indent="-342900" algn="l" fontAlgn="base">
              <a:buFont typeface="Arial" panose="020B0604020202020204" pitchFamily="34" charset="0"/>
              <a:buChar char="•"/>
            </a:pPr>
            <a:r>
              <a:rPr lang="en-US" sz="2400" b="1" dirty="0">
                <a:latin typeface="Arial Narrow" panose="020B0606020202030204" pitchFamily="34" charset="0"/>
              </a:rPr>
              <a:t>&lt;</a:t>
            </a:r>
            <a:r>
              <a:rPr lang="en-US" sz="2400" b="1" dirty="0">
                <a:solidFill>
                  <a:srgbClr val="FF0000"/>
                </a:solidFill>
                <a:latin typeface="Arial Narrow" panose="020B0606020202030204" pitchFamily="34" charset="0"/>
              </a:rPr>
              <a:t>795</a:t>
            </a:r>
            <a:r>
              <a:rPr lang="en-US" sz="2400" b="1" dirty="0">
                <a:latin typeface="Arial Narrow" panose="020B0606020202030204" pitchFamily="34" charset="0"/>
              </a:rPr>
              <a:t>&gt; Buffer room – no IS0 requirements except normal people conditioning</a:t>
            </a:r>
          </a:p>
          <a:p>
            <a:pPr marL="800100" lvl="1" indent="-342900" algn="l" fontAlgn="base">
              <a:buFont typeface="Arial" panose="020B0604020202020204" pitchFamily="34" charset="0"/>
              <a:buChar char="•"/>
            </a:pPr>
            <a:endParaRPr lang="en-US" sz="2400" b="1" dirty="0">
              <a:latin typeface="Arial Narrow" panose="020B0606020202030204" pitchFamily="34" charset="0"/>
            </a:endParaRPr>
          </a:p>
          <a:p>
            <a:pPr marL="800100" lvl="1" indent="-342900" algn="l" fontAlgn="base">
              <a:buFont typeface="Arial" panose="020B0604020202020204" pitchFamily="34" charset="0"/>
              <a:buChar char="•"/>
            </a:pPr>
            <a:r>
              <a:rPr lang="en-US" sz="2400" b="1" dirty="0">
                <a:latin typeface="Arial Narrow" panose="020B0606020202030204" pitchFamily="34" charset="0"/>
              </a:rPr>
              <a:t>&lt;</a:t>
            </a:r>
            <a:r>
              <a:rPr lang="en-US" sz="2400" b="1" dirty="0">
                <a:solidFill>
                  <a:srgbClr val="FF0000"/>
                </a:solidFill>
                <a:latin typeface="Arial Narrow" panose="020B0606020202030204" pitchFamily="34" charset="0"/>
              </a:rPr>
              <a:t>795</a:t>
            </a:r>
            <a:r>
              <a:rPr lang="en-US" sz="2400" b="1" dirty="0">
                <a:latin typeface="Arial Narrow" panose="020B0606020202030204" pitchFamily="34" charset="0"/>
              </a:rPr>
              <a:t>&gt; &lt;800&gt; Buffer room with redundant HEPA filtered  hoods – minimum 12 ACPH vented out doors from the room per local codes and standards</a:t>
            </a:r>
          </a:p>
          <a:p>
            <a:pPr marL="800100" lvl="1" indent="-342900" algn="l" fontAlgn="base">
              <a:buFont typeface="Arial" panose="020B0604020202020204" pitchFamily="34" charset="0"/>
              <a:buChar char="•"/>
            </a:pPr>
            <a:endParaRPr lang="en-US" sz="2400" b="1" dirty="0">
              <a:latin typeface="Arial Narrow" panose="020B0606020202030204" pitchFamily="34" charset="0"/>
            </a:endParaRPr>
          </a:p>
          <a:p>
            <a:pPr marL="800100" lvl="1" indent="-342900" algn="l" fontAlgn="base">
              <a:buFont typeface="Arial" panose="020B0604020202020204" pitchFamily="34" charset="0"/>
              <a:buChar char="•"/>
            </a:pPr>
            <a:r>
              <a:rPr lang="en-US" sz="2400" b="1" dirty="0">
                <a:latin typeface="Arial Narrow" panose="020B0606020202030204" pitchFamily="34" charset="0"/>
              </a:rPr>
              <a:t>&lt;</a:t>
            </a:r>
            <a:r>
              <a:rPr lang="en-US" sz="2400" b="1" dirty="0">
                <a:solidFill>
                  <a:srgbClr val="FF0000"/>
                </a:solidFill>
                <a:latin typeface="Arial Narrow" panose="020B0606020202030204" pitchFamily="34" charset="0"/>
              </a:rPr>
              <a:t>795</a:t>
            </a:r>
            <a:r>
              <a:rPr lang="en-US" sz="2400" b="1" dirty="0">
                <a:latin typeface="Arial Narrow" panose="020B0606020202030204" pitchFamily="34" charset="0"/>
              </a:rPr>
              <a:t>&gt; &lt;800&gt; Buffer room – single HEPA hoods – minimum 12 ACPH, Likely to be higher volume because of the discharge of all hoods, tumble assemblies, vented out doors via house exhaust per local codes and standards.</a:t>
            </a: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lvl="1" algn="l" fontAlgn="base"/>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b="1" dirty="0"/>
          </a:p>
          <a:p>
            <a:pPr marL="800100" lvl="1" indent="-342900" algn="l" fontAlgn="base">
              <a:buFont typeface="Arial" panose="020B0604020202020204" pitchFamily="34" charset="0"/>
              <a:buChar char="•"/>
            </a:pPr>
            <a:endParaRPr lang="en-US" sz="18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algn="l" fontAlgn="base"/>
            <a:endParaRPr lang="en-US" sz="2000" dirty="0">
              <a:latin typeface="Arial Black" panose="020B0A04020102020204" pitchFamily="34" charset="0"/>
            </a:endParaRPr>
          </a:p>
        </p:txBody>
      </p:sp>
      <p:sp>
        <p:nvSpPr>
          <p:cNvPr id="5" name="TextBox 4">
            <a:extLst>
              <a:ext uri="{FF2B5EF4-FFF2-40B4-BE49-F238E27FC236}">
                <a16:creationId xmlns:a16="http://schemas.microsoft.com/office/drawing/2014/main" id="{ECA77CC5-5C4C-45E4-AF64-7D17FEF4B3B7}"/>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Tree>
    <p:extLst>
      <p:ext uri="{BB962C8B-B14F-4D97-AF65-F5344CB8AC3E}">
        <p14:creationId xmlns:p14="http://schemas.microsoft.com/office/powerpoint/2010/main" val="3612341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691218"/>
          </a:xfrm>
        </p:spPr>
        <p:txBody>
          <a:bodyPr>
            <a:normAutofit/>
          </a:bodyPr>
          <a:lstStyle/>
          <a:p>
            <a:r>
              <a:rPr lang="en-US" sz="2000" dirty="0">
                <a:solidFill>
                  <a:schemeClr val="accent5">
                    <a:lumMod val="50000"/>
                  </a:schemeClr>
                </a:solidFill>
                <a:latin typeface="Arial Black" panose="020B0A04020102020204" pitchFamily="34" charset="0"/>
              </a:rPr>
              <a:t>Pressure (inches of water gage) Sterile Compounding Facilities &lt;795&gt; &lt;797&gt; (&lt;795&gt;+&lt;800&gt;) (&lt;797&gt;+&lt;800&gt;  - Slide 17</a:t>
            </a:r>
            <a:endParaRPr lang="en-US" sz="20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1523999" y="1468073"/>
            <a:ext cx="10509783" cy="4170727"/>
          </a:xfrm>
        </p:spPr>
        <p:txBody>
          <a:bodyPr>
            <a:normAutofit lnSpcReduction="10000"/>
          </a:bodyPr>
          <a:lstStyle/>
          <a:p>
            <a:pPr marL="800100" lvl="1" indent="-342900" algn="l" fontAlgn="base">
              <a:buFont typeface="Arial" panose="020B0604020202020204" pitchFamily="34" charset="0"/>
              <a:buChar char="•"/>
            </a:pPr>
            <a:r>
              <a:rPr lang="en-US" b="1" dirty="0">
                <a:latin typeface="Arial Narrow" panose="020B0606020202030204" pitchFamily="34" charset="0"/>
              </a:rPr>
              <a:t>&lt;797&gt; Anteroom door enters NON-HD &lt;797&gt; Buffer room from non ISO area  - Minimum 0.02” W.G. Positive to non ISO area</a:t>
            </a:r>
          </a:p>
          <a:p>
            <a:pPr marL="800100" lvl="1" indent="-342900" algn="l" fontAlgn="base">
              <a:buFont typeface="Arial" panose="020B0604020202020204" pitchFamily="34" charset="0"/>
              <a:buChar char="•"/>
            </a:pPr>
            <a:endParaRPr lang="en-US" b="1" dirty="0">
              <a:latin typeface="Arial Narrow" panose="020B0606020202030204" pitchFamily="34" charset="0"/>
            </a:endParaRPr>
          </a:p>
          <a:p>
            <a:pPr marL="800100" lvl="1" indent="-342900" algn="l" fontAlgn="base">
              <a:buFont typeface="Arial" panose="020B0604020202020204" pitchFamily="34" charset="0"/>
              <a:buChar char="•"/>
            </a:pPr>
            <a:r>
              <a:rPr lang="en-US" b="1" dirty="0">
                <a:latin typeface="Arial Narrow" panose="020B0606020202030204" pitchFamily="34" charset="0"/>
              </a:rPr>
              <a:t>&lt;797&gt; + &lt;800&gt; Anteroom door enters &lt;707&gt; + &lt;800&gt; HD Buffer room from non ISO area  - Minimum 0.02” W.G. Positive to non ISO area</a:t>
            </a:r>
          </a:p>
          <a:p>
            <a:pPr marL="800100" lvl="1" indent="-342900" algn="l" fontAlgn="base">
              <a:buFont typeface="Arial" panose="020B0604020202020204" pitchFamily="34" charset="0"/>
              <a:buChar char="•"/>
            </a:pPr>
            <a:endParaRPr lang="en-US" b="1" dirty="0">
              <a:latin typeface="Arial Narrow" panose="020B0606020202030204" pitchFamily="34" charset="0"/>
            </a:endParaRPr>
          </a:p>
          <a:p>
            <a:pPr marL="800100" lvl="1" indent="-342900" algn="l" fontAlgn="base">
              <a:buFont typeface="Arial" panose="020B0604020202020204" pitchFamily="34" charset="0"/>
              <a:buChar char="•"/>
            </a:pPr>
            <a:r>
              <a:rPr lang="en-US" b="1" dirty="0">
                <a:latin typeface="Arial Narrow" panose="020B0606020202030204" pitchFamily="34" charset="0"/>
              </a:rPr>
              <a:t>&lt;797&gt; Non-HD buffer connects to &lt;797&gt; Anteroom-  Minimum 0.02” W.G. Positive to Anteroom</a:t>
            </a:r>
          </a:p>
          <a:p>
            <a:pPr marL="800100" lvl="1" indent="-342900" algn="l" fontAlgn="base">
              <a:buFont typeface="Arial" panose="020B0604020202020204" pitchFamily="34" charset="0"/>
              <a:buChar char="•"/>
            </a:pPr>
            <a:endParaRPr lang="en-US" b="1" dirty="0">
              <a:latin typeface="Arial Narrow" panose="020B0606020202030204" pitchFamily="34" charset="0"/>
            </a:endParaRPr>
          </a:p>
          <a:p>
            <a:pPr marL="800100" lvl="1" indent="-342900" algn="l" fontAlgn="base">
              <a:buFont typeface="Arial" panose="020B0604020202020204" pitchFamily="34" charset="0"/>
              <a:buChar char="•"/>
            </a:pPr>
            <a:r>
              <a:rPr lang="en-US" b="1" dirty="0">
                <a:latin typeface="Arial Narrow" panose="020B0606020202030204" pitchFamily="34" charset="0"/>
              </a:rPr>
              <a:t>&lt;797&gt; + &lt;800&gt; HD Buffer room 0.01” TO 0.03” W.G. Negative to Anteroom</a:t>
            </a:r>
          </a:p>
          <a:p>
            <a:pPr marL="800100" lvl="1" indent="-342900" algn="l" fontAlgn="base">
              <a:buFont typeface="Arial" panose="020B0604020202020204" pitchFamily="34" charset="0"/>
              <a:buChar char="•"/>
            </a:pPr>
            <a:endParaRPr lang="en-US" b="1" dirty="0">
              <a:latin typeface="Arial Narrow" panose="020B0606020202030204" pitchFamily="34" charset="0"/>
            </a:endParaRPr>
          </a:p>
          <a:p>
            <a:pPr marL="800100" lvl="1" indent="-342900" algn="l" fontAlgn="base">
              <a:buFont typeface="Arial" panose="020B0604020202020204" pitchFamily="34" charset="0"/>
              <a:buChar char="•"/>
            </a:pPr>
            <a:r>
              <a:rPr lang="en-US" b="1" dirty="0">
                <a:latin typeface="Arial Narrow" panose="020B0606020202030204" pitchFamily="34" charset="0"/>
              </a:rPr>
              <a:t>&lt;795&gt; + &lt;800&gt; HD Buffer room 0.01” TO 0.03” W.G. Negative to ambient </a:t>
            </a:r>
          </a:p>
          <a:p>
            <a:pPr marL="800100" lvl="1" indent="-342900" algn="l" fontAlgn="base">
              <a:buFont typeface="Arial" panose="020B0604020202020204" pitchFamily="34" charset="0"/>
              <a:buChar char="•"/>
            </a:pPr>
            <a:endParaRPr lang="en-US" b="1" dirty="0">
              <a:latin typeface="Arial Narrow" panose="020B0606020202030204" pitchFamily="34" charset="0"/>
            </a:endParaRPr>
          </a:p>
          <a:p>
            <a:pPr marL="800100" lvl="1" indent="-342900" algn="l" fontAlgn="base">
              <a:buFont typeface="Arial" panose="020B0604020202020204" pitchFamily="34" charset="0"/>
              <a:buChar char="•"/>
            </a:pPr>
            <a:r>
              <a:rPr lang="en-US" b="1" dirty="0">
                <a:latin typeface="Arial Narrow" panose="020B0606020202030204" pitchFamily="34" charset="0"/>
              </a:rPr>
              <a:t>New (797) standards will require continuous 24/7 monitoring of pressures </a:t>
            </a:r>
            <a:r>
              <a:rPr lang="en-US" b="1" dirty="0">
                <a:solidFill>
                  <a:srgbClr val="FF0000"/>
                </a:solidFill>
                <a:latin typeface="Arial Narrow" panose="020B0606020202030204" pitchFamily="34" charset="0"/>
              </a:rPr>
              <a:t>Sterile only</a:t>
            </a:r>
          </a:p>
          <a:p>
            <a:pPr lvl="1" algn="l" fontAlgn="base"/>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b="1" dirty="0"/>
          </a:p>
          <a:p>
            <a:pPr marL="800100" lvl="1" indent="-342900" algn="l" fontAlgn="base">
              <a:buFont typeface="Arial" panose="020B0604020202020204" pitchFamily="34" charset="0"/>
              <a:buChar char="•"/>
            </a:pPr>
            <a:endParaRPr lang="en-US" sz="18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algn="l" fontAlgn="base"/>
            <a:endParaRPr lang="en-US" sz="2000" dirty="0">
              <a:latin typeface="Arial Black" panose="020B0A04020102020204" pitchFamily="34" charset="0"/>
            </a:endParaRPr>
          </a:p>
        </p:txBody>
      </p:sp>
      <p:sp>
        <p:nvSpPr>
          <p:cNvPr id="5" name="TextBox 4">
            <a:extLst>
              <a:ext uri="{FF2B5EF4-FFF2-40B4-BE49-F238E27FC236}">
                <a16:creationId xmlns:a16="http://schemas.microsoft.com/office/drawing/2014/main" id="{ECA77CC5-5C4C-45E4-AF64-7D17FEF4B3B7}"/>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Tree>
    <p:extLst>
      <p:ext uri="{BB962C8B-B14F-4D97-AF65-F5344CB8AC3E}">
        <p14:creationId xmlns:p14="http://schemas.microsoft.com/office/powerpoint/2010/main" val="3680320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283516" y="323851"/>
            <a:ext cx="9857064" cy="691218"/>
          </a:xfrm>
        </p:spPr>
        <p:txBody>
          <a:bodyPr>
            <a:normAutofit fontScale="90000"/>
          </a:bodyPr>
          <a:lstStyle/>
          <a:p>
            <a:r>
              <a:rPr lang="en-US" sz="2000" dirty="0">
                <a:solidFill>
                  <a:schemeClr val="accent5">
                    <a:lumMod val="50000"/>
                  </a:schemeClr>
                </a:solidFill>
                <a:latin typeface="Arial Black" panose="020B0A04020102020204" pitchFamily="34" charset="0"/>
              </a:rPr>
              <a:t>Temperature and Humidity recommendations Sterile Compounding Facilities </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&lt;795&gt; &lt;797&gt; (&lt;795&gt;+&lt;800&gt;) (&lt;797&gt;+&lt;800&gt;  - Slide 18</a:t>
            </a:r>
            <a:endParaRPr lang="en-US" sz="20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1523999" y="1468073"/>
            <a:ext cx="10509783" cy="4170727"/>
          </a:xfrm>
        </p:spPr>
        <p:txBody>
          <a:bodyPr>
            <a:normAutofit/>
          </a:bodyPr>
          <a:lstStyle/>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b="1" dirty="0"/>
          </a:p>
          <a:p>
            <a:pPr marL="800100" lvl="1" indent="-342900" algn="l" fontAlgn="base">
              <a:buFont typeface="Arial" panose="020B0604020202020204" pitchFamily="34" charset="0"/>
              <a:buChar char="•"/>
            </a:pPr>
            <a:endParaRPr lang="en-US" sz="18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algn="l" fontAlgn="base"/>
            <a:endParaRPr lang="en-US" sz="2000" dirty="0">
              <a:latin typeface="Arial Black" panose="020B0A04020102020204" pitchFamily="34" charset="0"/>
            </a:endParaRPr>
          </a:p>
        </p:txBody>
      </p:sp>
      <p:sp>
        <p:nvSpPr>
          <p:cNvPr id="5" name="TextBox 4">
            <a:extLst>
              <a:ext uri="{FF2B5EF4-FFF2-40B4-BE49-F238E27FC236}">
                <a16:creationId xmlns:a16="http://schemas.microsoft.com/office/drawing/2014/main" id="{ECA77CC5-5C4C-45E4-AF64-7D17FEF4B3B7}"/>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
        <p:nvSpPr>
          <p:cNvPr id="6" name="Rectangle 5">
            <a:extLst>
              <a:ext uri="{FF2B5EF4-FFF2-40B4-BE49-F238E27FC236}">
                <a16:creationId xmlns:a16="http://schemas.microsoft.com/office/drawing/2014/main" id="{0EEA48A3-FFC6-4F6E-AAB0-C7720D1CA115}"/>
              </a:ext>
            </a:extLst>
          </p:cNvPr>
          <p:cNvSpPr/>
          <p:nvPr/>
        </p:nvSpPr>
        <p:spPr>
          <a:xfrm>
            <a:off x="2004969" y="1582341"/>
            <a:ext cx="9018165" cy="4401205"/>
          </a:xfrm>
          <a:prstGeom prst="rect">
            <a:avLst/>
          </a:prstGeom>
        </p:spPr>
        <p:txBody>
          <a:bodyPr wrap="square">
            <a:spAutoFit/>
          </a:bodyPr>
          <a:lstStyle/>
          <a:p>
            <a:pPr marL="800100" lvl="1" indent="-342900" fontAlgn="base">
              <a:buFont typeface="Arial" panose="020B0604020202020204" pitchFamily="34" charset="0"/>
              <a:buChar char="•"/>
            </a:pPr>
            <a:r>
              <a:rPr lang="en-US" sz="2000" b="1" dirty="0">
                <a:latin typeface="Arial Narrow" panose="020B0606020202030204" pitchFamily="34" charset="0"/>
              </a:rPr>
              <a:t>&lt;797&gt; + &lt;800&gt; Rooms shall maintain a temperature of 68 degrees or less</a:t>
            </a:r>
          </a:p>
          <a:p>
            <a:pPr marL="800100" lvl="1" indent="-342900" fontAlgn="base">
              <a:buFont typeface="Arial" panose="020B0604020202020204" pitchFamily="34" charset="0"/>
              <a:buChar char="•"/>
            </a:pPr>
            <a:endParaRPr lang="en-US" sz="2000" b="1" dirty="0">
              <a:latin typeface="Arial Narrow" panose="020B0606020202030204" pitchFamily="34" charset="0"/>
            </a:endParaRPr>
          </a:p>
          <a:p>
            <a:pPr marL="800100" lvl="1" indent="-342900" fontAlgn="base">
              <a:buFont typeface="Arial" panose="020B0604020202020204" pitchFamily="34" charset="0"/>
              <a:buChar char="•"/>
            </a:pPr>
            <a:r>
              <a:rPr lang="en-US" sz="2000" b="1" dirty="0">
                <a:latin typeface="Arial Narrow" panose="020B0606020202030204" pitchFamily="34" charset="0"/>
              </a:rPr>
              <a:t>&lt;797&gt; + &lt;800&gt; Recommended maintain a relative humidity of 65% or less with a probe sensor to measure temperature and humidity.  </a:t>
            </a:r>
          </a:p>
          <a:p>
            <a:pPr marL="800100" lvl="1" indent="-342900" fontAlgn="base">
              <a:buFont typeface="Arial" panose="020B0604020202020204" pitchFamily="34" charset="0"/>
              <a:buChar char="•"/>
            </a:pPr>
            <a:r>
              <a:rPr lang="en-US" sz="2000" b="1" dirty="0">
                <a:latin typeface="Arial Narrow" panose="020B0606020202030204" pitchFamily="34" charset="0"/>
              </a:rPr>
              <a:t>It is suggested humidity shall exceed 30% RH</a:t>
            </a:r>
          </a:p>
          <a:p>
            <a:pPr marL="800100" lvl="1" indent="-342900" fontAlgn="base">
              <a:buFont typeface="Arial" panose="020B0604020202020204" pitchFamily="34" charset="0"/>
              <a:buChar char="•"/>
            </a:pPr>
            <a:endParaRPr lang="en-US" sz="2000" b="1" dirty="0">
              <a:latin typeface="Arial Narrow" panose="020B0606020202030204" pitchFamily="34" charset="0"/>
            </a:endParaRPr>
          </a:p>
          <a:p>
            <a:pPr marL="800100" lvl="1" indent="-342900" fontAlgn="base">
              <a:buFont typeface="Arial" panose="020B0604020202020204" pitchFamily="34" charset="0"/>
              <a:buChar char="•"/>
            </a:pPr>
            <a:r>
              <a:rPr lang="en-US" sz="2000" b="1" dirty="0">
                <a:latin typeface="Arial Narrow" panose="020B0606020202030204" pitchFamily="34" charset="0"/>
              </a:rPr>
              <a:t>&lt;797&gt; + &lt;800&gt; Mandated - secondary engineering control shall have a probe or sensor to measure temperature and humidity.  Document the temperature and humidity and pressure of each secondary engineering control 24 hours per day, seven days per week, by a continuous recording device.</a:t>
            </a:r>
          </a:p>
          <a:p>
            <a:pPr marL="800100" lvl="1" indent="-342900" fontAlgn="base">
              <a:buFont typeface="Arial" panose="020B0604020202020204" pitchFamily="34" charset="0"/>
              <a:buChar char="•"/>
            </a:pPr>
            <a:endParaRPr lang="en-US" sz="2000" b="1" dirty="0">
              <a:latin typeface="Arial Narrow" panose="020B0606020202030204" pitchFamily="34" charset="0"/>
            </a:endParaRPr>
          </a:p>
          <a:p>
            <a:pPr marL="800100" lvl="1" indent="-342900" fontAlgn="base">
              <a:buFont typeface="Arial" panose="020B0604020202020204" pitchFamily="34" charset="0"/>
              <a:buChar char="•"/>
            </a:pPr>
            <a:r>
              <a:rPr lang="en-US" sz="2000" b="1" dirty="0">
                <a:latin typeface="Arial Narrow" panose="020B0606020202030204" pitchFamily="34" charset="0"/>
              </a:rPr>
              <a:t>&lt;</a:t>
            </a:r>
            <a:r>
              <a:rPr lang="en-US" sz="2000" b="1" dirty="0">
                <a:solidFill>
                  <a:srgbClr val="FF0000"/>
                </a:solidFill>
                <a:latin typeface="Arial Narrow" panose="020B0606020202030204" pitchFamily="34" charset="0"/>
              </a:rPr>
              <a:t>795</a:t>
            </a:r>
            <a:r>
              <a:rPr lang="en-US" sz="2000" b="1" dirty="0">
                <a:latin typeface="Arial Narrow" panose="020B0606020202030204" pitchFamily="34" charset="0"/>
              </a:rPr>
              <a:t>&gt; + &lt;800&gt; Non-Sterile Maintain a not to exceed temperature of 77F and a suggested relative humidity of 65% monitored daily</a:t>
            </a:r>
          </a:p>
          <a:p>
            <a:pPr marL="800100" lvl="1" indent="-342900" fontAlgn="base">
              <a:buFont typeface="Arial" panose="020B0604020202020204" pitchFamily="34" charset="0"/>
              <a:buChar char="•"/>
            </a:pPr>
            <a:endParaRPr lang="en-US" sz="2000" b="1" dirty="0">
              <a:latin typeface="Arial Narrow" panose="020B0606020202030204" pitchFamily="34" charset="0"/>
            </a:endParaRPr>
          </a:p>
        </p:txBody>
      </p:sp>
    </p:spTree>
    <p:extLst>
      <p:ext uri="{BB962C8B-B14F-4D97-AF65-F5344CB8AC3E}">
        <p14:creationId xmlns:p14="http://schemas.microsoft.com/office/powerpoint/2010/main" val="2630560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691218"/>
          </a:xfrm>
        </p:spPr>
        <p:txBody>
          <a:bodyPr>
            <a:normAutofit/>
          </a:bodyPr>
          <a:lstStyle/>
          <a:p>
            <a:r>
              <a:rPr lang="en-US" sz="2000" dirty="0">
                <a:solidFill>
                  <a:schemeClr val="accent5">
                    <a:lumMod val="50000"/>
                  </a:schemeClr>
                </a:solidFill>
                <a:latin typeface="Arial Black" panose="020B0A04020102020204" pitchFamily="34" charset="0"/>
              </a:rPr>
              <a:t>Sterile Compounding Facilities </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&lt;795&gt; &lt;797&gt; (&lt;795&gt;+&lt;800&gt;) (&lt;797&gt;+&lt;800&gt;  - Slide 19</a:t>
            </a:r>
            <a:endParaRPr lang="en-US" sz="20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1523999" y="1468073"/>
            <a:ext cx="10509783" cy="4170727"/>
          </a:xfrm>
        </p:spPr>
        <p:txBody>
          <a:bodyPr>
            <a:normAutofit/>
          </a:bodyPr>
          <a:lstStyle/>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b="1" dirty="0"/>
          </a:p>
          <a:p>
            <a:pPr marL="800100" lvl="1" indent="-342900" algn="l" fontAlgn="base">
              <a:buFont typeface="Arial" panose="020B0604020202020204" pitchFamily="34" charset="0"/>
              <a:buChar char="•"/>
            </a:pPr>
            <a:endParaRPr lang="en-US" sz="18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algn="l" fontAlgn="base"/>
            <a:endParaRPr lang="en-US" sz="2000" dirty="0">
              <a:latin typeface="Arial Black" panose="020B0A04020102020204" pitchFamily="34" charset="0"/>
            </a:endParaRPr>
          </a:p>
        </p:txBody>
      </p:sp>
      <p:sp>
        <p:nvSpPr>
          <p:cNvPr id="5" name="TextBox 4">
            <a:extLst>
              <a:ext uri="{FF2B5EF4-FFF2-40B4-BE49-F238E27FC236}">
                <a16:creationId xmlns:a16="http://schemas.microsoft.com/office/drawing/2014/main" id="{ECA77CC5-5C4C-45E4-AF64-7D17FEF4B3B7}"/>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
        <p:nvSpPr>
          <p:cNvPr id="4" name="Rectangle 3">
            <a:extLst>
              <a:ext uri="{FF2B5EF4-FFF2-40B4-BE49-F238E27FC236}">
                <a16:creationId xmlns:a16="http://schemas.microsoft.com/office/drawing/2014/main" id="{9A2FBBC1-A758-4FCD-9001-135E61DA50EA}"/>
              </a:ext>
            </a:extLst>
          </p:cNvPr>
          <p:cNvSpPr/>
          <p:nvPr/>
        </p:nvSpPr>
        <p:spPr>
          <a:xfrm>
            <a:off x="1988191" y="1305342"/>
            <a:ext cx="8464492" cy="3231654"/>
          </a:xfrm>
          <a:prstGeom prst="rect">
            <a:avLst/>
          </a:prstGeom>
        </p:spPr>
        <p:txBody>
          <a:bodyPr wrap="square">
            <a:spAutoFit/>
          </a:bodyPr>
          <a:lstStyle/>
          <a:p>
            <a:pPr marL="800100" lvl="1" indent="-342900" fontAlgn="base">
              <a:buFont typeface="Arial" panose="020B0604020202020204" pitchFamily="34" charset="0"/>
              <a:buChar char="•"/>
            </a:pPr>
            <a:r>
              <a:rPr lang="en-US" sz="2000" b="1" dirty="0">
                <a:latin typeface="Arial Narrow" panose="020B0606020202030204" pitchFamily="34" charset="0"/>
              </a:rPr>
              <a:t>All equipment in an ante room, and buffer room shall be nonporous, non-shedding, impermeable, cleanable, and resistant to degradation by cleaning agents. </a:t>
            </a:r>
          </a:p>
          <a:p>
            <a:pPr marL="800100" lvl="1" indent="-342900" fontAlgn="base">
              <a:buFont typeface="Arial" panose="020B0604020202020204" pitchFamily="34" charset="0"/>
              <a:buChar char="•"/>
            </a:pPr>
            <a:endParaRPr lang="en-US" sz="2000" b="1" dirty="0">
              <a:latin typeface="Arial Narrow" panose="020B0606020202030204" pitchFamily="34" charset="0"/>
            </a:endParaRPr>
          </a:p>
          <a:p>
            <a:pPr marL="800100" lvl="1" indent="-342900" fontAlgn="base">
              <a:buFont typeface="Arial" panose="020B0604020202020204" pitchFamily="34" charset="0"/>
              <a:buChar char="•"/>
            </a:pPr>
            <a:r>
              <a:rPr lang="en-US" sz="2000" b="1" dirty="0">
                <a:latin typeface="Arial Narrow" panose="020B0606020202030204" pitchFamily="34" charset="0"/>
              </a:rPr>
              <a:t>All counter tops, work surfaces, and racks, shall be constructed of stainless steel or other non-porous, non-shedding material.</a:t>
            </a:r>
          </a:p>
          <a:p>
            <a:pPr marL="800100" lvl="1" indent="-342900" fontAlgn="base">
              <a:buFont typeface="Arial" panose="020B0604020202020204" pitchFamily="34" charset="0"/>
              <a:buChar char="•"/>
            </a:pPr>
            <a:endParaRPr lang="en-US" sz="2000" b="1" dirty="0">
              <a:latin typeface="Arial Narrow" panose="020B0606020202030204" pitchFamily="34" charset="0"/>
            </a:endParaRPr>
          </a:p>
          <a:p>
            <a:pPr marL="800100" lvl="1" indent="-342900" fontAlgn="base">
              <a:buFont typeface="Arial" panose="020B0604020202020204" pitchFamily="34" charset="0"/>
              <a:buChar char="•"/>
            </a:pPr>
            <a:r>
              <a:rPr lang="en-US" sz="2000" b="1" dirty="0">
                <a:solidFill>
                  <a:srgbClr val="FF0000"/>
                </a:solidFill>
                <a:latin typeface="Arial Narrow" panose="020B0606020202030204" pitchFamily="34" charset="0"/>
              </a:rPr>
              <a:t>&lt;797&gt; Sterile only - </a:t>
            </a:r>
            <a:r>
              <a:rPr lang="en-US" sz="2000" b="1" dirty="0">
                <a:latin typeface="Arial Narrow" panose="020B0606020202030204" pitchFamily="34" charset="0"/>
              </a:rPr>
              <a:t>Utilize carts in ISO Classified areas that are constructed of stainless steel, molded plastic, or other non-shedding, non-porous material; and cleanable and resistant to degradation by cleaning agents</a:t>
            </a:r>
            <a:r>
              <a:rPr lang="en-US" sz="2400" b="1" dirty="0">
                <a:latin typeface="Arial Narrow" panose="020B0606020202030204" pitchFamily="34" charset="0"/>
              </a:rPr>
              <a:t>. </a:t>
            </a:r>
          </a:p>
        </p:txBody>
      </p:sp>
    </p:spTree>
    <p:extLst>
      <p:ext uri="{BB962C8B-B14F-4D97-AF65-F5344CB8AC3E}">
        <p14:creationId xmlns:p14="http://schemas.microsoft.com/office/powerpoint/2010/main" val="455832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691218"/>
          </a:xfrm>
        </p:spPr>
        <p:txBody>
          <a:bodyPr>
            <a:normAutofit/>
          </a:bodyPr>
          <a:lstStyle/>
          <a:p>
            <a:r>
              <a:rPr lang="en-US" sz="2000" dirty="0">
                <a:solidFill>
                  <a:schemeClr val="accent5">
                    <a:lumMod val="50000"/>
                  </a:schemeClr>
                </a:solidFill>
                <a:latin typeface="Arial Black" panose="020B0A04020102020204" pitchFamily="34" charset="0"/>
              </a:rPr>
              <a:t>Sterile Compounding Facilities </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&lt;795&gt; &lt;797&gt; (&lt;795&gt;+&lt;800&gt;) (&lt;797&gt;+&lt;800&gt;  - Slide 20</a:t>
            </a:r>
            <a:endParaRPr lang="en-US" sz="20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1523999" y="1468073"/>
            <a:ext cx="10509783" cy="4170727"/>
          </a:xfrm>
        </p:spPr>
        <p:txBody>
          <a:bodyPr>
            <a:normAutofit/>
          </a:bodyPr>
          <a:lstStyle/>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b="1" dirty="0"/>
          </a:p>
          <a:p>
            <a:pPr marL="800100" lvl="1" indent="-342900" algn="l" fontAlgn="base">
              <a:buFont typeface="Arial" panose="020B0604020202020204" pitchFamily="34" charset="0"/>
              <a:buChar char="•"/>
            </a:pPr>
            <a:endParaRPr lang="en-US" sz="18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algn="l" fontAlgn="base"/>
            <a:endParaRPr lang="en-US" sz="2000" dirty="0">
              <a:latin typeface="Arial Black" panose="020B0A04020102020204" pitchFamily="34" charset="0"/>
            </a:endParaRPr>
          </a:p>
        </p:txBody>
      </p:sp>
      <p:sp>
        <p:nvSpPr>
          <p:cNvPr id="5" name="TextBox 4">
            <a:extLst>
              <a:ext uri="{FF2B5EF4-FFF2-40B4-BE49-F238E27FC236}">
                <a16:creationId xmlns:a16="http://schemas.microsoft.com/office/drawing/2014/main" id="{ECA77CC5-5C4C-45E4-AF64-7D17FEF4B3B7}"/>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
        <p:nvSpPr>
          <p:cNvPr id="4" name="Rectangle 3">
            <a:extLst>
              <a:ext uri="{FF2B5EF4-FFF2-40B4-BE49-F238E27FC236}">
                <a16:creationId xmlns:a16="http://schemas.microsoft.com/office/drawing/2014/main" id="{9A2FBBC1-A758-4FCD-9001-135E61DA50EA}"/>
              </a:ext>
            </a:extLst>
          </p:cNvPr>
          <p:cNvSpPr/>
          <p:nvPr/>
        </p:nvSpPr>
        <p:spPr>
          <a:xfrm>
            <a:off x="1988191" y="1305342"/>
            <a:ext cx="8464492" cy="3447098"/>
          </a:xfrm>
          <a:prstGeom prst="rect">
            <a:avLst/>
          </a:prstGeom>
        </p:spPr>
        <p:txBody>
          <a:bodyPr wrap="square">
            <a:spAutoFit/>
          </a:bodyPr>
          <a:lstStyle/>
          <a:p>
            <a:r>
              <a:rPr lang="en-US" b="1" dirty="0"/>
              <a:t>Anteroom or adjacent ISO 8 room prior to Anteroom shall have a stainless-steel sink that:</a:t>
            </a:r>
          </a:p>
          <a:p>
            <a:pPr marL="285750" indent="-285750">
              <a:buFont typeface="Arial" panose="020B0604020202020204" pitchFamily="34" charset="0"/>
              <a:buChar char="•"/>
            </a:pPr>
            <a:r>
              <a:rPr lang="en-US" b="1" dirty="0"/>
              <a:t>hands-free controls for water and soap dispensing</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H</a:t>
            </a:r>
            <a:r>
              <a:rPr lang="en-US" b="1" dirty="0"/>
              <a:t>as proper depth and capacity for hand washing up to the elbows;</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b="1" dirty="0"/>
              <a:t>designed or installed to prevent standing water</a:t>
            </a:r>
          </a:p>
          <a:p>
            <a:pPr marL="285750" indent="-285750">
              <a:buFont typeface="Arial" panose="020B0604020202020204" pitchFamily="34" charset="0"/>
              <a:buChar char="•"/>
            </a:pPr>
            <a:r>
              <a:rPr lang="en-US" b="1" dirty="0"/>
              <a:t>Located on the clean side of the line of demarcation away from the buffer room door</a:t>
            </a:r>
          </a:p>
          <a:p>
            <a:pPr marL="285750" indent="-285750">
              <a:buFont typeface="Arial" panose="020B0604020202020204" pitchFamily="34" charset="0"/>
              <a:buChar char="•"/>
            </a:pPr>
            <a:r>
              <a:rPr lang="en-US" b="1" dirty="0"/>
              <a:t>Minimizes splashing and dripping of water on adjacent walls and floor.</a:t>
            </a:r>
          </a:p>
          <a:p>
            <a:pPr marL="285750" indent="-285750">
              <a:buFont typeface="Arial" panose="020B0604020202020204" pitchFamily="34" charset="0"/>
              <a:buChar char="•"/>
            </a:pPr>
            <a:r>
              <a:rPr lang="en-US" b="1" dirty="0"/>
              <a:t>An anteroom sink may not have an aerator mechanism on the nozzle.</a:t>
            </a:r>
          </a:p>
          <a:p>
            <a:pPr marL="285750" indent="-285750">
              <a:buFont typeface="Arial" panose="020B0604020202020204" pitchFamily="34" charset="0"/>
              <a:buChar char="•"/>
            </a:pPr>
            <a:r>
              <a:rPr lang="en-US" b="1" dirty="0"/>
              <a:t>The sink shall be located 1 meter from the USP 797 USP 800 buffer room SEC.</a:t>
            </a:r>
            <a:r>
              <a:rPr lang="en-US" sz="2400" b="1" dirty="0">
                <a:latin typeface="Arial Narrow" panose="020B0606020202030204" pitchFamily="34" charset="0"/>
              </a:rPr>
              <a:t> </a:t>
            </a:r>
          </a:p>
        </p:txBody>
      </p:sp>
    </p:spTree>
    <p:extLst>
      <p:ext uri="{BB962C8B-B14F-4D97-AF65-F5344CB8AC3E}">
        <p14:creationId xmlns:p14="http://schemas.microsoft.com/office/powerpoint/2010/main" val="2671899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691218"/>
          </a:xfrm>
        </p:spPr>
        <p:txBody>
          <a:bodyPr>
            <a:normAutofit/>
          </a:bodyPr>
          <a:lstStyle/>
          <a:p>
            <a:r>
              <a:rPr lang="en-US" sz="2000" dirty="0">
                <a:solidFill>
                  <a:schemeClr val="accent5">
                    <a:lumMod val="50000"/>
                  </a:schemeClr>
                </a:solidFill>
                <a:latin typeface="Arial Black" panose="020B0A04020102020204" pitchFamily="34" charset="0"/>
              </a:rPr>
              <a:t>Sterile Compounding Facilities </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&lt;795&gt; &lt;797&gt; (&lt;795&gt;+&lt;800&gt;) (&lt;797&gt;+&lt;800&gt;  - Slide 21</a:t>
            </a:r>
            <a:endParaRPr lang="en-US" sz="20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1523999" y="1468073"/>
            <a:ext cx="10509783" cy="4170727"/>
          </a:xfrm>
        </p:spPr>
        <p:txBody>
          <a:bodyPr>
            <a:normAutofit/>
          </a:bodyPr>
          <a:lstStyle/>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b="1" dirty="0"/>
          </a:p>
          <a:p>
            <a:pPr marL="800100" lvl="1" indent="-342900" algn="l" fontAlgn="base">
              <a:buFont typeface="Arial" panose="020B0604020202020204" pitchFamily="34" charset="0"/>
              <a:buChar char="•"/>
            </a:pPr>
            <a:endParaRPr lang="en-US" sz="18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algn="l" fontAlgn="base"/>
            <a:endParaRPr lang="en-US" sz="2000" dirty="0">
              <a:latin typeface="Arial Black" panose="020B0A04020102020204" pitchFamily="34" charset="0"/>
            </a:endParaRPr>
          </a:p>
        </p:txBody>
      </p:sp>
      <p:sp>
        <p:nvSpPr>
          <p:cNvPr id="5" name="TextBox 4">
            <a:extLst>
              <a:ext uri="{FF2B5EF4-FFF2-40B4-BE49-F238E27FC236}">
                <a16:creationId xmlns:a16="http://schemas.microsoft.com/office/drawing/2014/main" id="{ECA77CC5-5C4C-45E4-AF64-7D17FEF4B3B7}"/>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
        <p:nvSpPr>
          <p:cNvPr id="6" name="Rectangle 5">
            <a:extLst>
              <a:ext uri="{FF2B5EF4-FFF2-40B4-BE49-F238E27FC236}">
                <a16:creationId xmlns:a16="http://schemas.microsoft.com/office/drawing/2014/main" id="{8F6B0ED4-02F2-4982-B3EF-B366F1AE0DF2}"/>
              </a:ext>
            </a:extLst>
          </p:cNvPr>
          <p:cNvSpPr/>
          <p:nvPr/>
        </p:nvSpPr>
        <p:spPr>
          <a:xfrm>
            <a:off x="1523999" y="1443841"/>
            <a:ext cx="9144000" cy="4462760"/>
          </a:xfrm>
          <a:prstGeom prst="rect">
            <a:avLst/>
          </a:prstGeom>
        </p:spPr>
        <p:txBody>
          <a:bodyPr wrap="square">
            <a:spAutoFit/>
          </a:bodyPr>
          <a:lstStyle/>
          <a:p>
            <a:pPr marL="342900" indent="-342900" fontAlgn="base">
              <a:buFont typeface="Arial" panose="020B0604020202020204" pitchFamily="34" charset="0"/>
              <a:buChar char="•"/>
            </a:pPr>
            <a:r>
              <a:rPr lang="en-US" sz="2000" b="1" dirty="0">
                <a:latin typeface="Arial Narrow" panose="020B0606020202030204" pitchFamily="34" charset="0"/>
              </a:rPr>
              <a:t>Utilize light fixtures designed for clean rooms in all areas and the exterior surface of ceiling lighting fixtures shall be smooth, mounted flush with the ceiling surface, and sealed. </a:t>
            </a:r>
          </a:p>
          <a:p>
            <a:pPr marL="342900" indent="-342900" fontAlgn="base">
              <a:buFont typeface="Arial" panose="020B0604020202020204" pitchFamily="34" charset="0"/>
              <a:buChar char="•"/>
            </a:pPr>
            <a:r>
              <a:rPr lang="en-US" sz="2000" b="1" dirty="0">
                <a:latin typeface="Arial Narrow" panose="020B0606020202030204" pitchFamily="34" charset="0"/>
              </a:rPr>
              <a:t>Ceiling surfaces in shall be impervious and hydrophobic, ceiling panels, fixtures, and other penetrations through the ceiling or walls shall be smooth and sealed around the perimeter.</a:t>
            </a:r>
          </a:p>
          <a:p>
            <a:pPr marL="342900" indent="-342900" fontAlgn="base">
              <a:buFont typeface="Arial" panose="020B0604020202020204" pitchFamily="34" charset="0"/>
              <a:buChar char="•"/>
            </a:pPr>
            <a:r>
              <a:rPr lang="en-US" sz="2000" b="1" dirty="0">
                <a:latin typeface="Arial Narrow" panose="020B0606020202030204" pitchFamily="34" charset="0"/>
              </a:rPr>
              <a:t>Sprinkler heads in all ISO Classified areas shall be recessed, covered, and easily cleanable. </a:t>
            </a:r>
          </a:p>
          <a:p>
            <a:pPr marL="342900" indent="-342900" fontAlgn="base">
              <a:buFont typeface="Arial" panose="020B0604020202020204" pitchFamily="34" charset="0"/>
              <a:buChar char="•"/>
            </a:pPr>
            <a:r>
              <a:rPr lang="en-US" sz="2000" b="1" dirty="0">
                <a:latin typeface="Arial Narrow" panose="020B0606020202030204" pitchFamily="34" charset="0"/>
              </a:rPr>
              <a:t>The doors shall be constructed of a nonporous, smooth, non-shedding, impermeable material such as acrylic, polycarbonate or similar fiberglass-reinforced plastic, glass, high grade aluminum or stainless steel; free from cracks and crevices; and cleanable and resistant to degradation by cleaning agents.   Doors shall include closures.  Doors shall be provided with vision panels.</a:t>
            </a:r>
          </a:p>
          <a:p>
            <a:pPr marL="342900" indent="-342900" fontAlgn="base">
              <a:buFont typeface="Arial" panose="020B0604020202020204" pitchFamily="34" charset="0"/>
              <a:buChar char="•"/>
            </a:pPr>
            <a:endParaRPr lang="en-US" sz="2400" b="1" dirty="0">
              <a:latin typeface="Arial Narrow" panose="020B0606020202030204" pitchFamily="34" charset="0"/>
            </a:endParaRPr>
          </a:p>
        </p:txBody>
      </p:sp>
    </p:spTree>
    <p:extLst>
      <p:ext uri="{BB962C8B-B14F-4D97-AF65-F5344CB8AC3E}">
        <p14:creationId xmlns:p14="http://schemas.microsoft.com/office/powerpoint/2010/main" val="3116651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37;p32"/>
          <p:cNvSpPr txBox="1"/>
          <p:nvPr/>
        </p:nvSpPr>
        <p:spPr>
          <a:xfrm>
            <a:off x="533746" y="1609659"/>
            <a:ext cx="6620933" cy="1524000"/>
          </a:xfrm>
          <a:prstGeom prst="rect">
            <a:avLst/>
          </a:prstGeom>
          <a:noFill/>
          <a:ln>
            <a:noFill/>
          </a:ln>
        </p:spPr>
        <p:txBody>
          <a:bodyPr spcFirstLastPara="1" wrap="square" lIns="121900" tIns="60933" rIns="121900" bIns="60933" anchor="ctr" anchorCtr="0">
            <a:noAutofit/>
          </a:bodyPr>
          <a:lstStyle/>
          <a:p>
            <a:pPr>
              <a:buClr>
                <a:srgbClr val="000000"/>
              </a:buClr>
              <a:buSzPts val="3600"/>
            </a:pPr>
            <a:r>
              <a:rPr lang="en-US" sz="3733" b="1" dirty="0">
                <a:latin typeface="Arial" panose="020B0604020202020204" pitchFamily="34" charset="0"/>
                <a:cs typeface="Arial" panose="020B0604020202020204" pitchFamily="34" charset="0"/>
                <a:sym typeface="Arial"/>
              </a:rPr>
              <a:t>HC 101 Series </a:t>
            </a:r>
            <a:endParaRPr sz="3733" b="1" dirty="0">
              <a:latin typeface="Arial" panose="020B0604020202020204" pitchFamily="34" charset="0"/>
              <a:cs typeface="Arial" panose="020B0604020202020204" pitchFamily="34" charset="0"/>
            </a:endParaRPr>
          </a:p>
        </p:txBody>
      </p:sp>
      <p:sp>
        <p:nvSpPr>
          <p:cNvPr id="7" name="Google Shape;138;p32"/>
          <p:cNvSpPr txBox="1"/>
          <p:nvPr/>
        </p:nvSpPr>
        <p:spPr>
          <a:xfrm>
            <a:off x="536571" y="3289505"/>
            <a:ext cx="10436229" cy="2787127"/>
          </a:xfrm>
          <a:prstGeom prst="rect">
            <a:avLst/>
          </a:prstGeom>
          <a:noFill/>
          <a:ln>
            <a:noFill/>
          </a:ln>
        </p:spPr>
        <p:txBody>
          <a:bodyPr spcFirstLastPara="1" wrap="square" lIns="121900" tIns="60933" rIns="121900" bIns="60933" anchor="t" anchorCtr="0">
            <a:noAutofit/>
          </a:bodyPr>
          <a:lstStyle/>
          <a:p>
            <a:pPr>
              <a:buClr>
                <a:srgbClr val="000000"/>
              </a:buClr>
              <a:buSzPts val="2867"/>
            </a:pPr>
            <a:r>
              <a:rPr lang="en-US" sz="2400" dirty="0">
                <a:latin typeface="Arial" panose="020B0604020202020204" pitchFamily="34" charset="0"/>
                <a:cs typeface="Arial" panose="020B0604020202020204" pitchFamily="34" charset="0"/>
                <a:sym typeface="Arial"/>
              </a:rPr>
              <a:t>As part of the</a:t>
            </a:r>
            <a:r>
              <a:rPr lang="en-US" sz="2400" dirty="0">
                <a:solidFill>
                  <a:srgbClr val="FF0000"/>
                </a:solidFill>
                <a:latin typeface="Arial" panose="020B0604020202020204" pitchFamily="34" charset="0"/>
                <a:cs typeface="Arial" panose="020B0604020202020204" pitchFamily="34" charset="0"/>
                <a:sym typeface="Arial"/>
              </a:rPr>
              <a:t> </a:t>
            </a:r>
            <a:r>
              <a:rPr lang="en-US" sz="2400" dirty="0">
                <a:solidFill>
                  <a:srgbClr val="000000"/>
                </a:solidFill>
                <a:latin typeface="Arial" panose="020B0604020202020204" pitchFamily="34" charset="0"/>
                <a:cs typeface="Arial" panose="020B0604020202020204" pitchFamily="34" charset="0"/>
                <a:sym typeface="Arial"/>
              </a:rPr>
              <a:t>Academy’s multi-channel</a:t>
            </a:r>
            <a:r>
              <a:rPr lang="en-US" sz="2400" dirty="0">
                <a:latin typeface="Arial" panose="020B0604020202020204" pitchFamily="34" charset="0"/>
                <a:cs typeface="Arial" panose="020B0604020202020204" pitchFamily="34" charset="0"/>
                <a:sym typeface="Arial"/>
              </a:rPr>
              <a:t>, </a:t>
            </a:r>
            <a:r>
              <a:rPr lang="en-US" sz="2400" dirty="0">
                <a:solidFill>
                  <a:srgbClr val="000000"/>
                </a:solidFill>
                <a:latin typeface="Arial" panose="020B0604020202020204" pitchFamily="34" charset="0"/>
                <a:cs typeface="Arial" panose="020B0604020202020204" pitchFamily="34" charset="0"/>
                <a:sym typeface="Arial"/>
              </a:rPr>
              <a:t>on-line approach, </a:t>
            </a:r>
            <a:r>
              <a:rPr lang="en-US" sz="2400" dirty="0">
                <a:latin typeface="Arial" panose="020B0604020202020204" pitchFamily="34" charset="0"/>
                <a:cs typeface="Arial" panose="020B0604020202020204" pitchFamily="34" charset="0"/>
                <a:sym typeface="Arial"/>
              </a:rPr>
              <a:t>these sessions provide </a:t>
            </a:r>
            <a:r>
              <a:rPr lang="en-US" sz="2400" dirty="0">
                <a:solidFill>
                  <a:srgbClr val="000000"/>
                </a:solidFill>
                <a:latin typeface="Arial" panose="020B0604020202020204" pitchFamily="34" charset="0"/>
                <a:cs typeface="Arial" panose="020B0604020202020204" pitchFamily="34" charset="0"/>
                <a:sym typeface="Arial"/>
              </a:rPr>
              <a:t>emerging and </a:t>
            </a:r>
            <a:r>
              <a:rPr lang="en-US" sz="2400" dirty="0">
                <a:latin typeface="Arial" panose="020B0604020202020204" pitchFamily="34" charset="0"/>
                <a:cs typeface="Arial" panose="020B0604020202020204" pitchFamily="34" charset="0"/>
                <a:sym typeface="Arial"/>
              </a:rPr>
              <a:t>experienced</a:t>
            </a:r>
            <a:r>
              <a:rPr lang="en-US" sz="2400" dirty="0">
                <a:solidFill>
                  <a:srgbClr val="FF0000"/>
                </a:solidFill>
                <a:latin typeface="Arial" panose="020B0604020202020204" pitchFamily="34" charset="0"/>
                <a:cs typeface="Arial" panose="020B0604020202020204" pitchFamily="34" charset="0"/>
                <a:sym typeface="Arial"/>
              </a:rPr>
              <a:t> </a:t>
            </a:r>
            <a:r>
              <a:rPr lang="en-US" sz="2400" dirty="0">
                <a:solidFill>
                  <a:srgbClr val="000000"/>
                </a:solidFill>
                <a:latin typeface="Arial" panose="020B0604020202020204" pitchFamily="34" charset="0"/>
                <a:cs typeface="Arial" panose="020B0604020202020204" pitchFamily="34" charset="0"/>
                <a:sym typeface="Arial"/>
              </a:rPr>
              <a:t>professionals with convenient and economical opportunities to develop their chosen area of interest. </a:t>
            </a:r>
          </a:p>
          <a:p>
            <a:pPr>
              <a:buClr>
                <a:srgbClr val="000000"/>
              </a:buClr>
              <a:buSzPts val="2867"/>
            </a:pPr>
            <a:endParaRPr lang="en-US" sz="2400" dirty="0">
              <a:latin typeface="Arial" panose="020B0604020202020204" pitchFamily="34" charset="0"/>
              <a:cs typeface="Arial" panose="020B0604020202020204" pitchFamily="34" charset="0"/>
            </a:endParaRPr>
          </a:p>
          <a:p>
            <a:pPr>
              <a:buSzPts val="2867"/>
            </a:pPr>
            <a:r>
              <a:rPr lang="en-US" sz="2400" dirty="0">
                <a:latin typeface="Arial" panose="020B0604020202020204" pitchFamily="34" charset="0"/>
                <a:cs typeface="Arial" panose="020B0604020202020204" pitchFamily="34" charset="0"/>
              </a:rPr>
              <a:t>The HC 101 series provides new members of healthcare centric practices with exposure to healthcare design fundamentals </a:t>
            </a:r>
          </a:p>
          <a:p>
            <a:pPr>
              <a:lnSpc>
                <a:spcPct val="90000"/>
              </a:lnSpc>
              <a:buClr>
                <a:srgbClr val="000000"/>
              </a:buClr>
              <a:buSzPts val="2867"/>
            </a:pPr>
            <a:endParaRPr sz="2667" dirty="0"/>
          </a:p>
          <a:p>
            <a:pPr>
              <a:lnSpc>
                <a:spcPct val="90000"/>
              </a:lnSpc>
              <a:spcBef>
                <a:spcPts val="1995"/>
              </a:spcBef>
              <a:buClr>
                <a:srgbClr val="000000"/>
              </a:buClr>
              <a:buSzPts val="1480"/>
            </a:pPr>
            <a:endParaRPr sz="1973" dirty="0">
              <a:solidFill>
                <a:srgbClr val="000000"/>
              </a:solidFill>
              <a:latin typeface="Arial"/>
              <a:ea typeface="Arial"/>
              <a:cs typeface="Arial"/>
              <a:sym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23" y="406080"/>
            <a:ext cx="3296148" cy="545899"/>
          </a:xfrm>
          <a:prstGeom prst="rect">
            <a:avLst/>
          </a:prstGeom>
        </p:spPr>
      </p:pic>
    </p:spTree>
    <p:extLst>
      <p:ext uri="{BB962C8B-B14F-4D97-AF65-F5344CB8AC3E}">
        <p14:creationId xmlns:p14="http://schemas.microsoft.com/office/powerpoint/2010/main" val="133178040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691218"/>
          </a:xfrm>
        </p:spPr>
        <p:txBody>
          <a:bodyPr>
            <a:normAutofit/>
          </a:bodyPr>
          <a:lstStyle/>
          <a:p>
            <a:r>
              <a:rPr lang="en-US" sz="2000" dirty="0">
                <a:solidFill>
                  <a:schemeClr val="accent5">
                    <a:lumMod val="50000"/>
                  </a:schemeClr>
                </a:solidFill>
                <a:latin typeface="Arial Black" panose="020B0A04020102020204" pitchFamily="34" charset="0"/>
              </a:rPr>
              <a:t>Sterile Compounding Facilities </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&lt;795&gt; &lt;797&gt; (&lt;795&gt;+&lt;800&gt;) (&lt;797&gt;+&lt;800&gt;  - Slide 22</a:t>
            </a:r>
            <a:endParaRPr lang="en-US" sz="20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1523999" y="1468073"/>
            <a:ext cx="10509783" cy="4170727"/>
          </a:xfrm>
        </p:spPr>
        <p:txBody>
          <a:bodyPr>
            <a:normAutofit/>
          </a:bodyPr>
          <a:lstStyle/>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b="1" dirty="0"/>
          </a:p>
          <a:p>
            <a:pPr marL="800100" lvl="1" indent="-342900" algn="l" fontAlgn="base">
              <a:buFont typeface="Arial" panose="020B0604020202020204" pitchFamily="34" charset="0"/>
              <a:buChar char="•"/>
            </a:pPr>
            <a:endParaRPr lang="en-US" sz="18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algn="l" fontAlgn="base"/>
            <a:endParaRPr lang="en-US" sz="2000" dirty="0">
              <a:latin typeface="Arial Black" panose="020B0A04020102020204" pitchFamily="34" charset="0"/>
            </a:endParaRPr>
          </a:p>
        </p:txBody>
      </p:sp>
      <p:sp>
        <p:nvSpPr>
          <p:cNvPr id="5" name="TextBox 4">
            <a:extLst>
              <a:ext uri="{FF2B5EF4-FFF2-40B4-BE49-F238E27FC236}">
                <a16:creationId xmlns:a16="http://schemas.microsoft.com/office/drawing/2014/main" id="{ECA77CC5-5C4C-45E4-AF64-7D17FEF4B3B7}"/>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
        <p:nvSpPr>
          <p:cNvPr id="4" name="Rectangle 3">
            <a:extLst>
              <a:ext uri="{FF2B5EF4-FFF2-40B4-BE49-F238E27FC236}">
                <a16:creationId xmlns:a16="http://schemas.microsoft.com/office/drawing/2014/main" id="{F7D3455C-5F22-4C5E-A1B4-924E1839D440}"/>
              </a:ext>
            </a:extLst>
          </p:cNvPr>
          <p:cNvSpPr/>
          <p:nvPr/>
        </p:nvSpPr>
        <p:spPr>
          <a:xfrm>
            <a:off x="1895912" y="1574276"/>
            <a:ext cx="8531604" cy="3970318"/>
          </a:xfrm>
          <a:prstGeom prst="rect">
            <a:avLst/>
          </a:prstGeom>
        </p:spPr>
        <p:txBody>
          <a:bodyPr wrap="square">
            <a:spAutoFit/>
          </a:bodyPr>
          <a:lstStyle/>
          <a:p>
            <a:pPr marL="342900" indent="-342900" fontAlgn="base">
              <a:buFont typeface="Arial" panose="020B0604020202020204" pitchFamily="34" charset="0"/>
              <a:buChar char="•"/>
            </a:pPr>
            <a:r>
              <a:rPr lang="en-US" sz="2400" b="1" dirty="0">
                <a:latin typeface="Arial Narrow" panose="020B0606020202030204" pitchFamily="34" charset="0"/>
              </a:rPr>
              <a:t>Walls shall be made of solid surface, locking sealed panels, or epoxy-coated gypsum board and shall be impervious, cleanable, and non-shedding.</a:t>
            </a:r>
          </a:p>
          <a:p>
            <a:pPr marL="342900" indent="-342900" fontAlgn="base">
              <a:buFont typeface="Arial" panose="020B0604020202020204" pitchFamily="34" charset="0"/>
              <a:buChar char="•"/>
            </a:pPr>
            <a:endParaRPr lang="en-US" sz="2400" b="1" dirty="0">
              <a:latin typeface="Arial Narrow" panose="020B0606020202030204" pitchFamily="34" charset="0"/>
            </a:endParaRPr>
          </a:p>
          <a:p>
            <a:pPr marL="342900" indent="-342900" fontAlgn="base">
              <a:buFont typeface="Arial" panose="020B0604020202020204" pitchFamily="34" charset="0"/>
              <a:buChar char="•"/>
            </a:pPr>
            <a:r>
              <a:rPr lang="en-US" sz="2400" b="1" dirty="0">
                <a:latin typeface="Arial Narrow" panose="020B0606020202030204" pitchFamily="34" charset="0"/>
              </a:rPr>
              <a:t>Floors shall be cleanable and composed of wide sheet vinyl that is heat sealed at seams, or other solid, smooth surface.</a:t>
            </a:r>
          </a:p>
          <a:p>
            <a:pPr marL="342900" indent="-342900" fontAlgn="base">
              <a:buFont typeface="Arial" panose="020B0604020202020204" pitchFamily="34" charset="0"/>
              <a:buChar char="•"/>
            </a:pPr>
            <a:endParaRPr lang="en-US" sz="2400" b="1" dirty="0">
              <a:latin typeface="Arial Narrow" panose="020B0606020202030204" pitchFamily="34" charset="0"/>
            </a:endParaRPr>
          </a:p>
          <a:p>
            <a:pPr marL="342900" indent="-342900" fontAlgn="base">
              <a:buFont typeface="Arial" panose="020B0604020202020204" pitchFamily="34" charset="0"/>
              <a:buChar char="•"/>
            </a:pPr>
            <a:r>
              <a:rPr lang="en-US" sz="2400" b="1" dirty="0">
                <a:latin typeface="Arial Narrow" panose="020B0606020202030204" pitchFamily="34" charset="0"/>
              </a:rPr>
              <a:t> </a:t>
            </a:r>
            <a:r>
              <a:rPr lang="en-US" sz="2400" b="1" dirty="0">
                <a:solidFill>
                  <a:srgbClr val="FF0000"/>
                </a:solidFill>
                <a:latin typeface="Arial Narrow" panose="020B0606020202030204" pitchFamily="34" charset="0"/>
              </a:rPr>
              <a:t>&lt;797&gt; Sterile only - </a:t>
            </a:r>
            <a:r>
              <a:rPr lang="en-US" sz="2400" b="1" dirty="0">
                <a:latin typeface="Arial Narrow" panose="020B0606020202030204" pitchFamily="34" charset="0"/>
              </a:rPr>
              <a:t>Floors shall be coved at the wall or appropriately sealed.</a:t>
            </a:r>
          </a:p>
          <a:p>
            <a:pPr marL="342900" indent="-342900" fontAlgn="base">
              <a:buFont typeface="Arial" panose="020B0604020202020204" pitchFamily="34" charset="0"/>
              <a:buChar char="•"/>
            </a:pPr>
            <a:endParaRPr lang="en-US" dirty="0">
              <a:latin typeface="Arial Black" panose="020B0A04020102020204" pitchFamily="34" charset="0"/>
            </a:endParaRPr>
          </a:p>
          <a:p>
            <a:pPr fontAlgn="base"/>
            <a:endParaRPr lang="en-US" dirty="0">
              <a:latin typeface="Arial Black" panose="020B0A04020102020204" pitchFamily="34" charset="0"/>
            </a:endParaRPr>
          </a:p>
        </p:txBody>
      </p:sp>
    </p:spTree>
    <p:extLst>
      <p:ext uri="{BB962C8B-B14F-4D97-AF65-F5344CB8AC3E}">
        <p14:creationId xmlns:p14="http://schemas.microsoft.com/office/powerpoint/2010/main" val="2667054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691218"/>
          </a:xfrm>
        </p:spPr>
        <p:txBody>
          <a:bodyPr>
            <a:normAutofit/>
          </a:bodyPr>
          <a:lstStyle/>
          <a:p>
            <a:r>
              <a:rPr lang="en-US" sz="2000" dirty="0">
                <a:solidFill>
                  <a:schemeClr val="accent5">
                    <a:lumMod val="50000"/>
                  </a:schemeClr>
                </a:solidFill>
                <a:latin typeface="Arial Black" panose="020B0A04020102020204" pitchFamily="34" charset="0"/>
              </a:rPr>
              <a:t>Sterile Compounding Facilities </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&lt;795&gt; &lt;797&gt; (&lt;795&gt;+&lt;800&gt;) (&lt;797&gt;+&lt;800&gt;  - Slide 23</a:t>
            </a:r>
            <a:endParaRPr lang="en-US" sz="20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1523999" y="1468073"/>
            <a:ext cx="10509783" cy="4170727"/>
          </a:xfrm>
        </p:spPr>
        <p:txBody>
          <a:bodyPr>
            <a:normAutofit/>
          </a:bodyPr>
          <a:lstStyle/>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b="1" dirty="0"/>
          </a:p>
          <a:p>
            <a:pPr marL="800100" lvl="1" indent="-342900" algn="l" fontAlgn="base">
              <a:buFont typeface="Arial" panose="020B0604020202020204" pitchFamily="34" charset="0"/>
              <a:buChar char="•"/>
            </a:pPr>
            <a:endParaRPr lang="en-US" sz="18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algn="l" fontAlgn="base"/>
            <a:endParaRPr lang="en-US" sz="2000" dirty="0">
              <a:latin typeface="Arial Black" panose="020B0A04020102020204" pitchFamily="34" charset="0"/>
            </a:endParaRPr>
          </a:p>
        </p:txBody>
      </p:sp>
      <p:sp>
        <p:nvSpPr>
          <p:cNvPr id="5" name="TextBox 4">
            <a:extLst>
              <a:ext uri="{FF2B5EF4-FFF2-40B4-BE49-F238E27FC236}">
                <a16:creationId xmlns:a16="http://schemas.microsoft.com/office/drawing/2014/main" id="{ECA77CC5-5C4C-45E4-AF64-7D17FEF4B3B7}"/>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
        <p:nvSpPr>
          <p:cNvPr id="4" name="Rectangle 3">
            <a:extLst>
              <a:ext uri="{FF2B5EF4-FFF2-40B4-BE49-F238E27FC236}">
                <a16:creationId xmlns:a16="http://schemas.microsoft.com/office/drawing/2014/main" id="{F7D3455C-5F22-4C5E-A1B4-924E1839D440}"/>
              </a:ext>
            </a:extLst>
          </p:cNvPr>
          <p:cNvSpPr/>
          <p:nvPr/>
        </p:nvSpPr>
        <p:spPr>
          <a:xfrm>
            <a:off x="1895912" y="1574276"/>
            <a:ext cx="8531604" cy="4401205"/>
          </a:xfrm>
          <a:prstGeom prst="rect">
            <a:avLst/>
          </a:prstGeom>
        </p:spPr>
        <p:txBody>
          <a:bodyPr wrap="square">
            <a:spAutoFit/>
          </a:bodyPr>
          <a:lstStyle/>
          <a:p>
            <a:pPr marL="342900" indent="-342900" fontAlgn="base">
              <a:buFont typeface="Arial" panose="020B0604020202020204" pitchFamily="34" charset="0"/>
              <a:buChar char="•"/>
            </a:pPr>
            <a:r>
              <a:rPr lang="en-US" sz="2000" b="1" dirty="0">
                <a:latin typeface="Arial Narrow" panose="020B0606020202030204" pitchFamily="34" charset="0"/>
              </a:rPr>
              <a:t>Recommend Anterooms and buffer rooms to be at least 100 square feet.</a:t>
            </a:r>
          </a:p>
          <a:p>
            <a:pPr marL="342900" indent="-342900" fontAlgn="base">
              <a:buFont typeface="Arial" panose="020B0604020202020204" pitchFamily="34" charset="0"/>
              <a:buChar char="•"/>
            </a:pPr>
            <a:endParaRPr lang="en-US" sz="2000" b="1" dirty="0">
              <a:latin typeface="Arial Narrow" panose="020B0606020202030204" pitchFamily="34" charset="0"/>
            </a:endParaRPr>
          </a:p>
          <a:p>
            <a:pPr marL="342900" indent="-342900" fontAlgn="base">
              <a:buFont typeface="Arial" panose="020B0604020202020204" pitchFamily="34" charset="0"/>
              <a:buChar char="•"/>
            </a:pPr>
            <a:r>
              <a:rPr lang="en-US" sz="2000" b="1" dirty="0">
                <a:solidFill>
                  <a:srgbClr val="FF0000"/>
                </a:solidFill>
                <a:latin typeface="Arial Narrow" panose="020B0606020202030204" pitchFamily="34" charset="0"/>
              </a:rPr>
              <a:t>&lt;797&gt; Sterile only </a:t>
            </a:r>
            <a:r>
              <a:rPr lang="en-US" sz="2000" b="1" dirty="0">
                <a:latin typeface="Arial Narrow" panose="020B0606020202030204" pitchFamily="34" charset="0"/>
              </a:rPr>
              <a:t>- A buffer room may not contain a sink, drain, or any other source of water.</a:t>
            </a:r>
          </a:p>
          <a:p>
            <a:pPr marL="342900" indent="-342900" fontAlgn="base">
              <a:buFont typeface="Arial" panose="020B0604020202020204" pitchFamily="34" charset="0"/>
              <a:buChar char="•"/>
            </a:pPr>
            <a:endParaRPr lang="en-US" sz="2000" b="1" dirty="0">
              <a:latin typeface="Arial Narrow" panose="020B0606020202030204" pitchFamily="34" charset="0"/>
            </a:endParaRPr>
          </a:p>
          <a:p>
            <a:pPr marL="342900" indent="-342900" fontAlgn="base">
              <a:buFont typeface="Arial" panose="020B0604020202020204" pitchFamily="34" charset="0"/>
              <a:buChar char="•"/>
            </a:pPr>
            <a:r>
              <a:rPr lang="en-US" sz="2000" b="1" dirty="0">
                <a:latin typeface="Arial Narrow" panose="020B0606020202030204" pitchFamily="34" charset="0"/>
              </a:rPr>
              <a:t>Buffer room doors should be hands-free (  some states mandate it)</a:t>
            </a:r>
          </a:p>
          <a:p>
            <a:pPr marL="342900" indent="-342900" fontAlgn="base">
              <a:buFont typeface="Arial" panose="020B0604020202020204" pitchFamily="34" charset="0"/>
              <a:buChar char="•"/>
            </a:pPr>
            <a:endParaRPr lang="en-US" sz="2000" b="1" dirty="0">
              <a:latin typeface="Arial Narrow" panose="020B0606020202030204" pitchFamily="34" charset="0"/>
            </a:endParaRPr>
          </a:p>
          <a:p>
            <a:pPr marL="342900" indent="-342900" fontAlgn="base">
              <a:buFont typeface="Arial" panose="020B0604020202020204" pitchFamily="34" charset="0"/>
              <a:buChar char="•"/>
            </a:pPr>
            <a:r>
              <a:rPr lang="en-US" sz="2000" b="1" dirty="0">
                <a:solidFill>
                  <a:srgbClr val="FF0000"/>
                </a:solidFill>
                <a:latin typeface="Arial Narrow" panose="020B0606020202030204" pitchFamily="34" charset="0"/>
              </a:rPr>
              <a:t>&lt;797&gt; Sterile only - </a:t>
            </a:r>
            <a:r>
              <a:rPr lang="en-US" sz="2000" b="1" dirty="0">
                <a:latin typeface="Arial Narrow" panose="020B0606020202030204" pitchFamily="34" charset="0"/>
              </a:rPr>
              <a:t>Anteroom and buffer room shall be supplied with HEPA filtered air.</a:t>
            </a:r>
          </a:p>
          <a:p>
            <a:pPr marL="342900" indent="-342900" fontAlgn="base">
              <a:buFont typeface="Arial" panose="020B0604020202020204" pitchFamily="34" charset="0"/>
              <a:buChar char="•"/>
            </a:pPr>
            <a:endParaRPr lang="en-US" sz="2000" b="1" dirty="0">
              <a:latin typeface="Arial Narrow" panose="020B0606020202030204" pitchFamily="34" charset="0"/>
            </a:endParaRPr>
          </a:p>
          <a:p>
            <a:pPr marL="342900" indent="-342900" fontAlgn="base">
              <a:buFont typeface="Arial" panose="020B0604020202020204" pitchFamily="34" charset="0"/>
              <a:buChar char="•"/>
            </a:pPr>
            <a:r>
              <a:rPr lang="en-US" sz="2000" b="1" dirty="0">
                <a:latin typeface="Arial Narrow" panose="020B0606020202030204" pitchFamily="34" charset="0"/>
              </a:rPr>
              <a:t>A buffer room shall be physically separated from the ante room by walls, doors, and pass-throughs.</a:t>
            </a:r>
          </a:p>
          <a:p>
            <a:pPr marL="342900" indent="-342900" fontAlgn="base">
              <a:buFont typeface="Arial" panose="020B0604020202020204" pitchFamily="34" charset="0"/>
              <a:buChar char="•"/>
            </a:pPr>
            <a:endParaRPr lang="en-US" dirty="0">
              <a:latin typeface="Arial Black" panose="020B0A04020102020204" pitchFamily="34" charset="0"/>
            </a:endParaRPr>
          </a:p>
          <a:p>
            <a:pPr fontAlgn="base"/>
            <a:endParaRPr lang="en-US" dirty="0">
              <a:latin typeface="Arial Black" panose="020B0A04020102020204" pitchFamily="34" charset="0"/>
            </a:endParaRPr>
          </a:p>
        </p:txBody>
      </p:sp>
    </p:spTree>
    <p:extLst>
      <p:ext uri="{BB962C8B-B14F-4D97-AF65-F5344CB8AC3E}">
        <p14:creationId xmlns:p14="http://schemas.microsoft.com/office/powerpoint/2010/main" val="172703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691218"/>
          </a:xfrm>
        </p:spPr>
        <p:txBody>
          <a:bodyPr>
            <a:normAutofit/>
          </a:bodyPr>
          <a:lstStyle/>
          <a:p>
            <a:r>
              <a:rPr lang="en-US" sz="2000" dirty="0">
                <a:solidFill>
                  <a:schemeClr val="accent5">
                    <a:lumMod val="50000"/>
                  </a:schemeClr>
                </a:solidFill>
                <a:latin typeface="Arial Black" panose="020B0A04020102020204" pitchFamily="34" charset="0"/>
              </a:rPr>
              <a:t>Sterile Compounding Facilities </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&lt;797&gt;Non-Hazardous or &lt;797&gt; + &lt;800&gt; Hazardous - Slide 24</a:t>
            </a:r>
            <a:endParaRPr lang="en-US" sz="20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1523999" y="1468073"/>
            <a:ext cx="10509783" cy="4170727"/>
          </a:xfrm>
        </p:spPr>
        <p:txBody>
          <a:bodyPr>
            <a:normAutofit/>
          </a:bodyPr>
          <a:lstStyle/>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b="1" dirty="0"/>
          </a:p>
          <a:p>
            <a:pPr marL="800100" lvl="1" indent="-342900" algn="l" fontAlgn="base">
              <a:buFont typeface="Arial" panose="020B0604020202020204" pitchFamily="34" charset="0"/>
              <a:buChar char="•"/>
            </a:pPr>
            <a:endParaRPr lang="en-US" sz="18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algn="l" fontAlgn="base"/>
            <a:endParaRPr lang="en-US" sz="2000" dirty="0">
              <a:latin typeface="Arial Black" panose="020B0A04020102020204" pitchFamily="34" charset="0"/>
            </a:endParaRPr>
          </a:p>
        </p:txBody>
      </p:sp>
      <p:sp>
        <p:nvSpPr>
          <p:cNvPr id="5" name="TextBox 4">
            <a:extLst>
              <a:ext uri="{FF2B5EF4-FFF2-40B4-BE49-F238E27FC236}">
                <a16:creationId xmlns:a16="http://schemas.microsoft.com/office/drawing/2014/main" id="{ECA77CC5-5C4C-45E4-AF64-7D17FEF4B3B7}"/>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
        <p:nvSpPr>
          <p:cNvPr id="4" name="Rectangle 3">
            <a:extLst>
              <a:ext uri="{FF2B5EF4-FFF2-40B4-BE49-F238E27FC236}">
                <a16:creationId xmlns:a16="http://schemas.microsoft.com/office/drawing/2014/main" id="{F7D3455C-5F22-4C5E-A1B4-924E1839D440}"/>
              </a:ext>
            </a:extLst>
          </p:cNvPr>
          <p:cNvSpPr/>
          <p:nvPr/>
        </p:nvSpPr>
        <p:spPr>
          <a:xfrm>
            <a:off x="1895912" y="1574276"/>
            <a:ext cx="8531604" cy="4093428"/>
          </a:xfrm>
          <a:prstGeom prst="rect">
            <a:avLst/>
          </a:prstGeom>
        </p:spPr>
        <p:txBody>
          <a:bodyPr wrap="square">
            <a:spAutoFit/>
          </a:bodyPr>
          <a:lstStyle/>
          <a:p>
            <a:pPr marL="342900" indent="-342900" fontAlgn="base">
              <a:buFont typeface="Arial" panose="020B0604020202020204" pitchFamily="34" charset="0"/>
              <a:buChar char="•"/>
            </a:pPr>
            <a:r>
              <a:rPr lang="en-US" sz="2000" b="1" dirty="0">
                <a:solidFill>
                  <a:srgbClr val="FF0000"/>
                </a:solidFill>
                <a:latin typeface="Arial Narrow" panose="020B0606020202030204" pitchFamily="34" charset="0"/>
              </a:rPr>
              <a:t>&lt;797&gt; Sterile only - </a:t>
            </a:r>
            <a:r>
              <a:rPr lang="en-US" sz="2000" b="1" dirty="0">
                <a:latin typeface="Arial Narrow" panose="020B0606020202030204" pitchFamily="34" charset="0"/>
              </a:rPr>
              <a:t>An anteroom shall have a line of demarcation that separates the less clean area from the more clean area. </a:t>
            </a:r>
          </a:p>
          <a:p>
            <a:pPr marL="342900" indent="-342900" fontAlgn="base">
              <a:buFont typeface="Arial" panose="020B0604020202020204" pitchFamily="34" charset="0"/>
              <a:buChar char="•"/>
            </a:pPr>
            <a:r>
              <a:rPr lang="en-US" sz="2000" b="1" dirty="0">
                <a:latin typeface="Arial Narrow" panose="020B0606020202030204" pitchFamily="34" charset="0"/>
              </a:rPr>
              <a:t>Equipment for non-sterile compounding shall be commercial or pharmaceutical grade</a:t>
            </a:r>
          </a:p>
          <a:p>
            <a:pPr marL="342900" indent="-342900" fontAlgn="base">
              <a:buFont typeface="Arial" panose="020B0604020202020204" pitchFamily="34" charset="0"/>
              <a:buChar char="•"/>
            </a:pPr>
            <a:r>
              <a:rPr lang="en-US" sz="2000" b="1" dirty="0">
                <a:latin typeface="Arial Narrow" panose="020B0606020202030204" pitchFamily="34" charset="0"/>
              </a:rPr>
              <a:t>A sink shall be included in or near lab to be available for hand washing as well as emergency access. </a:t>
            </a:r>
          </a:p>
          <a:p>
            <a:pPr marL="342900" indent="-342900" fontAlgn="base">
              <a:buFont typeface="Arial" panose="020B0604020202020204" pitchFamily="34" charset="0"/>
              <a:buChar char="•"/>
            </a:pPr>
            <a:r>
              <a:rPr lang="en-US" sz="2000" b="1" dirty="0">
                <a:latin typeface="Arial Narrow" panose="020B0606020202030204" pitchFamily="34" charset="0"/>
              </a:rPr>
              <a:t>The sink shall have hot and cold water, soap or detergent, and low lint single-use towels</a:t>
            </a:r>
          </a:p>
          <a:p>
            <a:pPr marL="342900" indent="-342900" fontAlgn="base">
              <a:buFont typeface="Arial" panose="020B0604020202020204" pitchFamily="34" charset="0"/>
              <a:buChar char="•"/>
            </a:pPr>
            <a:r>
              <a:rPr lang="en-US" sz="2000" b="1" dirty="0">
                <a:latin typeface="Arial Narrow" panose="020B0606020202030204" pitchFamily="34" charset="0"/>
              </a:rPr>
              <a:t>An eyewash station and/or other emergency or safety precautions that meet applicable laws and regulations must be provided removal of hazardous substances from eyes and skin</a:t>
            </a:r>
          </a:p>
          <a:p>
            <a:pPr marL="342900" indent="-342900" fontAlgn="base">
              <a:buFont typeface="Arial" panose="020B0604020202020204" pitchFamily="34" charset="0"/>
              <a:buChar char="•"/>
            </a:pPr>
            <a:endParaRPr lang="en-US" dirty="0">
              <a:latin typeface="Arial Black" panose="020B0A04020102020204" pitchFamily="34" charset="0"/>
            </a:endParaRPr>
          </a:p>
          <a:p>
            <a:pPr fontAlgn="base"/>
            <a:endParaRPr lang="en-US" dirty="0">
              <a:latin typeface="Arial Black" panose="020B0A04020102020204" pitchFamily="34" charset="0"/>
            </a:endParaRPr>
          </a:p>
        </p:txBody>
      </p:sp>
    </p:spTree>
    <p:extLst>
      <p:ext uri="{BB962C8B-B14F-4D97-AF65-F5344CB8AC3E}">
        <p14:creationId xmlns:p14="http://schemas.microsoft.com/office/powerpoint/2010/main" val="2376952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49648" y="1457225"/>
            <a:ext cx="10329984"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50000"/>
                    <a:lumOff val="50000"/>
                  </a:schemeClr>
                </a:solidFill>
                <a:latin typeface="+mj-lt"/>
                <a:ea typeface="+mj-ea"/>
                <a:cs typeface="+mj-cs"/>
              </a:defRPr>
            </a:lvl1pPr>
          </a:lstStyle>
          <a:p>
            <a:pPr defTabSz="457189">
              <a:lnSpc>
                <a:spcPct val="110000"/>
              </a:lnSpc>
              <a:defRPr/>
            </a:pPr>
            <a:r>
              <a:rPr lang="en-US" sz="3733" b="1" dirty="0">
                <a:solidFill>
                  <a:schemeClr val="tx1"/>
                </a:solidFill>
                <a:latin typeface="Arial"/>
              </a:rPr>
              <a:t>Question Reminder</a:t>
            </a:r>
          </a:p>
        </p:txBody>
      </p:sp>
      <p:sp>
        <p:nvSpPr>
          <p:cNvPr id="8" name="Content Placeholder 2"/>
          <p:cNvSpPr txBox="1">
            <a:spLocks/>
          </p:cNvSpPr>
          <p:nvPr/>
        </p:nvSpPr>
        <p:spPr>
          <a:xfrm>
            <a:off x="557729" y="3307512"/>
            <a:ext cx="5572139" cy="1607107"/>
          </a:xfrm>
          <a:prstGeom prst="rect">
            <a:avLst/>
          </a:prstGeom>
        </p:spPr>
        <p:txBody>
          <a:bodyPr lIns="91440" tIns="45720" rIns="91440" bIns="45720"/>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dirty="0">
                <a:latin typeface="Arial"/>
                <a:ea typeface="MS PGothic" pitchFamily="34" charset="-128"/>
              </a:rPr>
              <a:t>Submit your questions and comments via the chat box.</a:t>
            </a:r>
          </a:p>
          <a:p>
            <a:pPr marL="0" indent="0">
              <a:buNone/>
            </a:pPr>
            <a:endParaRPr lang="en-US" sz="2400" dirty="0">
              <a:solidFill>
                <a:srgbClr val="000000"/>
              </a:solidFill>
              <a:latin typeface="Arial"/>
              <a:ea typeface="MS PGothic" pitchFamily="34" charset="-128"/>
            </a:endParaRPr>
          </a:p>
        </p:txBody>
      </p:sp>
      <p:pic>
        <p:nvPicPr>
          <p:cNvPr id="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6443" y="2224759"/>
            <a:ext cx="2609851" cy="2533651"/>
          </a:xfrm>
          <a:prstGeom prst="rect">
            <a:avLst/>
          </a:prstGeom>
          <a:noFill/>
          <a:ln w="9525">
            <a:solidFill>
              <a:srgbClr val="4F81BD"/>
            </a:solidFill>
            <a:miter lim="800000"/>
            <a:headEnd/>
            <a:tailEnd/>
          </a:ln>
          <a:extLst>
            <a:ext uri="{909E8E84-426E-40dd-AFC4-6F175D3DCCD1}">
              <a14:hiddenFill xmlns:a14="http://schemas.microsoft.com/office/drawing/2010/main" xmlns="">
                <a:solidFill>
                  <a:srgbClr val="FFFFFF"/>
                </a:solidFill>
              </a14:hiddenFill>
            </a:ext>
          </a:extLst>
        </p:spPr>
      </p:pic>
      <p:cxnSp>
        <p:nvCxnSpPr>
          <p:cNvPr id="13" name="Straight Arrow Connector 12"/>
          <p:cNvCxnSpPr/>
          <p:nvPr/>
        </p:nvCxnSpPr>
        <p:spPr>
          <a:xfrm>
            <a:off x="7825946" y="3538276"/>
            <a:ext cx="674817" cy="0"/>
          </a:xfrm>
          <a:prstGeom prst="straightConnector1">
            <a:avLst/>
          </a:prstGeom>
          <a:noFill/>
          <a:ln w="57150" cap="flat" cmpd="sng" algn="ctr">
            <a:solidFill>
              <a:srgbClr val="FF0000"/>
            </a:solidFill>
            <a:prstDash val="solid"/>
            <a:tailEnd type="arrow"/>
          </a:ln>
          <a:effectLst>
            <a:outerShdw blurRad="40000" dist="20000" dir="5400000" rotWithShape="0">
              <a:srgbClr val="000000">
                <a:alpha val="38000"/>
              </a:srgbClr>
            </a:outerShdw>
          </a:effectLst>
        </p:spPr>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023" y="406080"/>
            <a:ext cx="3296148" cy="545899"/>
          </a:xfrm>
          <a:prstGeom prst="rect">
            <a:avLst/>
          </a:prstGeom>
        </p:spPr>
      </p:pic>
    </p:spTree>
    <p:extLst>
      <p:ext uri="{BB962C8B-B14F-4D97-AF65-F5344CB8AC3E}">
        <p14:creationId xmlns:p14="http://schemas.microsoft.com/office/powerpoint/2010/main" val="128551058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1026778"/>
          </a:xfrm>
        </p:spPr>
        <p:txBody>
          <a:bodyPr>
            <a:normAutofit/>
          </a:bodyPr>
          <a:lstStyle/>
          <a:p>
            <a:r>
              <a:rPr lang="en-US" sz="2000" dirty="0">
                <a:solidFill>
                  <a:schemeClr val="accent5">
                    <a:lumMod val="50000"/>
                  </a:schemeClr>
                </a:solidFill>
                <a:latin typeface="Arial Black" panose="020B0A04020102020204" pitchFamily="34" charset="0"/>
              </a:rPr>
              <a:t>Pass </a:t>
            </a:r>
            <a:r>
              <a:rPr lang="en-US" sz="2000" dirty="0" err="1">
                <a:solidFill>
                  <a:schemeClr val="accent5">
                    <a:lumMod val="50000"/>
                  </a:schemeClr>
                </a:solidFill>
                <a:latin typeface="Arial Black" panose="020B0A04020102020204" pitchFamily="34" charset="0"/>
              </a:rPr>
              <a:t>Thru’s</a:t>
            </a:r>
            <a:r>
              <a:rPr lang="en-US" sz="2000" dirty="0">
                <a:solidFill>
                  <a:schemeClr val="accent5">
                    <a:lumMod val="50000"/>
                  </a:schemeClr>
                </a:solidFill>
                <a:latin typeface="Arial Black" panose="020B0A04020102020204" pitchFamily="34" charset="0"/>
              </a:rPr>
              <a:t> Sterile Compounding Facilities </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Sterile Compounding Facilities </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&lt;795&gt; &lt;797&gt; (&lt;795&gt;+&lt;800&gt;) (&lt;797&gt;+&lt;800&gt;  - Slide 25</a:t>
            </a:r>
            <a:endParaRPr lang="en-US" sz="2000" b="1" dirty="0"/>
          </a:p>
        </p:txBody>
      </p:sp>
      <p:sp>
        <p:nvSpPr>
          <p:cNvPr id="6" name="Subtitle 5">
            <a:extLst>
              <a:ext uri="{FF2B5EF4-FFF2-40B4-BE49-F238E27FC236}">
                <a16:creationId xmlns:a16="http://schemas.microsoft.com/office/drawing/2014/main" id="{354E3610-31EA-4D0F-98DF-ECCE2ADB97CB}"/>
              </a:ext>
            </a:extLst>
          </p:cNvPr>
          <p:cNvSpPr>
            <a:spLocks noGrp="1"/>
          </p:cNvSpPr>
          <p:nvPr>
            <p:ph type="subTitle" idx="1"/>
          </p:nvPr>
        </p:nvSpPr>
        <p:spPr>
          <a:xfrm>
            <a:off x="628214" y="1911093"/>
            <a:ext cx="5737541" cy="3781425"/>
          </a:xfrm>
        </p:spPr>
        <p:txBody>
          <a:bodyPr/>
          <a:lstStyle/>
          <a:p>
            <a:pPr marL="342900" lvl="0" indent="-342900" algn="l" fontAlgn="base">
              <a:buFont typeface="Arial" panose="020B0604020202020204" pitchFamily="34" charset="0"/>
              <a:buChar char="•"/>
            </a:pPr>
            <a:r>
              <a:rPr lang="en-US" b="1" dirty="0">
                <a:latin typeface="Arial Narrow" panose="020B0606020202030204" pitchFamily="34" charset="0"/>
              </a:rPr>
              <a:t>Be constructed of a nonporous, smooth, non-shedding, impermeable material such as acrylic, polycarbonate or similar fiberglass-reinforced plastic,  </a:t>
            </a:r>
            <a:br>
              <a:rPr lang="en-US" b="1" dirty="0">
                <a:latin typeface="Arial Narrow" panose="020B0606020202030204" pitchFamily="34" charset="0"/>
              </a:rPr>
            </a:br>
            <a:r>
              <a:rPr lang="en-US" b="1" dirty="0">
                <a:latin typeface="Arial Narrow" panose="020B0606020202030204" pitchFamily="34" charset="0"/>
              </a:rPr>
              <a:t>glass, or stainless steel</a:t>
            </a:r>
          </a:p>
          <a:p>
            <a:pPr marL="342900" lvl="0" indent="-342900" algn="l" fontAlgn="base">
              <a:buFont typeface="Arial" panose="020B0604020202020204" pitchFamily="34" charset="0"/>
              <a:buChar char="•"/>
            </a:pPr>
            <a:r>
              <a:rPr lang="en-US" b="1" dirty="0">
                <a:latin typeface="Arial Narrow" panose="020B0606020202030204" pitchFamily="34" charset="0"/>
              </a:rPr>
              <a:t>Have an interlocking door design</a:t>
            </a:r>
          </a:p>
          <a:p>
            <a:pPr marL="342900" lvl="0" indent="-342900" algn="l" fontAlgn="base">
              <a:buFont typeface="Arial" panose="020B0604020202020204" pitchFamily="34" charset="0"/>
              <a:buChar char="•"/>
            </a:pPr>
            <a:r>
              <a:rPr lang="en-US" b="1" dirty="0">
                <a:latin typeface="Arial Narrow" panose="020B0606020202030204" pitchFamily="34" charset="0"/>
              </a:rPr>
              <a:t>Not be a refrigerator unit.</a:t>
            </a:r>
          </a:p>
          <a:p>
            <a:endParaRPr lang="en-US" dirty="0"/>
          </a:p>
        </p:txBody>
      </p:sp>
      <p:pic>
        <p:nvPicPr>
          <p:cNvPr id="10" name="Picture 9">
            <a:extLst>
              <a:ext uri="{FF2B5EF4-FFF2-40B4-BE49-F238E27FC236}">
                <a16:creationId xmlns:a16="http://schemas.microsoft.com/office/drawing/2014/main" id="{9FB8CE08-690B-4B97-86A2-CEAC314FD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8288" y="1754504"/>
            <a:ext cx="4296428" cy="3920491"/>
          </a:xfrm>
          <a:prstGeom prst="rect">
            <a:avLst/>
          </a:prstGeom>
        </p:spPr>
      </p:pic>
      <p:sp>
        <p:nvSpPr>
          <p:cNvPr id="7" name="TextBox 6">
            <a:extLst>
              <a:ext uri="{FF2B5EF4-FFF2-40B4-BE49-F238E27FC236}">
                <a16:creationId xmlns:a16="http://schemas.microsoft.com/office/drawing/2014/main" id="{62323A36-4D73-433D-BEF7-D4B224373567}"/>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Tree>
    <p:extLst>
      <p:ext uri="{BB962C8B-B14F-4D97-AF65-F5344CB8AC3E}">
        <p14:creationId xmlns:p14="http://schemas.microsoft.com/office/powerpoint/2010/main" val="3567640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691218"/>
          </a:xfrm>
        </p:spPr>
        <p:txBody>
          <a:bodyPr>
            <a:normAutofit/>
          </a:bodyPr>
          <a:lstStyle/>
          <a:p>
            <a:r>
              <a:rPr lang="en-US" sz="2000" dirty="0">
                <a:solidFill>
                  <a:schemeClr val="accent5">
                    <a:lumMod val="50000"/>
                  </a:schemeClr>
                </a:solidFill>
                <a:latin typeface="Arial Black" panose="020B0A04020102020204" pitchFamily="34" charset="0"/>
              </a:rPr>
              <a:t>Sterile Compounding Primary Engineering Control (PEC)</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&lt;797&gt;Non-Hazardous or &lt;797&gt; + &lt;800&gt; Hazardous - Slide 26</a:t>
            </a:r>
            <a:endParaRPr lang="en-US" sz="20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1523999" y="1468073"/>
            <a:ext cx="10509783" cy="4170727"/>
          </a:xfrm>
        </p:spPr>
        <p:txBody>
          <a:bodyPr>
            <a:normAutofit/>
          </a:bodyPr>
          <a:lstStyle/>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b="1" dirty="0"/>
          </a:p>
          <a:p>
            <a:pPr marL="800100" lvl="1" indent="-342900" algn="l" fontAlgn="base">
              <a:buFont typeface="Arial" panose="020B0604020202020204" pitchFamily="34" charset="0"/>
              <a:buChar char="•"/>
            </a:pPr>
            <a:endParaRPr lang="en-US" sz="18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algn="l" fontAlgn="base"/>
            <a:endParaRPr lang="en-US" sz="2000" dirty="0">
              <a:latin typeface="Arial Black" panose="020B0A04020102020204" pitchFamily="34" charset="0"/>
            </a:endParaRPr>
          </a:p>
        </p:txBody>
      </p:sp>
      <p:sp>
        <p:nvSpPr>
          <p:cNvPr id="5" name="TextBox 4">
            <a:extLst>
              <a:ext uri="{FF2B5EF4-FFF2-40B4-BE49-F238E27FC236}">
                <a16:creationId xmlns:a16="http://schemas.microsoft.com/office/drawing/2014/main" id="{ECA77CC5-5C4C-45E4-AF64-7D17FEF4B3B7}"/>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
        <p:nvSpPr>
          <p:cNvPr id="4" name="Rectangle 3">
            <a:extLst>
              <a:ext uri="{FF2B5EF4-FFF2-40B4-BE49-F238E27FC236}">
                <a16:creationId xmlns:a16="http://schemas.microsoft.com/office/drawing/2014/main" id="{F7D3455C-5F22-4C5E-A1B4-924E1839D440}"/>
              </a:ext>
            </a:extLst>
          </p:cNvPr>
          <p:cNvSpPr/>
          <p:nvPr/>
        </p:nvSpPr>
        <p:spPr>
          <a:xfrm>
            <a:off x="1895912" y="1574276"/>
            <a:ext cx="8531604" cy="5539978"/>
          </a:xfrm>
          <a:prstGeom prst="rect">
            <a:avLst/>
          </a:prstGeom>
        </p:spPr>
        <p:txBody>
          <a:bodyPr wrap="square">
            <a:spAutoFit/>
          </a:bodyPr>
          <a:lstStyle/>
          <a:p>
            <a:pPr marL="342900" indent="-342900" fontAlgn="base">
              <a:buFont typeface="Arial" panose="020B0604020202020204" pitchFamily="34" charset="0"/>
              <a:buChar char="•"/>
            </a:pPr>
            <a:r>
              <a:rPr lang="en-US" sz="2000" b="1" dirty="0">
                <a:latin typeface="Arial Narrow" panose="020B0606020202030204" pitchFamily="34" charset="0"/>
              </a:rPr>
              <a:t>A containment primary engineering control (C-PEC) is a ventilated device designed to minimize worker and environmental HD exposure when directly handling HDs.</a:t>
            </a:r>
          </a:p>
          <a:p>
            <a:pPr marL="342900" indent="-342900" fontAlgn="base">
              <a:buFont typeface="Arial" panose="020B0604020202020204" pitchFamily="34" charset="0"/>
              <a:buChar char="•"/>
            </a:pPr>
            <a:endParaRPr lang="en-US" sz="2000" b="1" dirty="0">
              <a:latin typeface="Arial Narrow" panose="020B0606020202030204" pitchFamily="34" charset="0"/>
            </a:endParaRPr>
          </a:p>
          <a:p>
            <a:pPr marL="342900" indent="-342900" fontAlgn="base">
              <a:buFont typeface="Arial" panose="020B0604020202020204" pitchFamily="34" charset="0"/>
              <a:buChar char="•"/>
            </a:pPr>
            <a:r>
              <a:rPr lang="en-US" sz="2000" b="1" dirty="0">
                <a:latin typeface="Arial Narrow" panose="020B0606020202030204" pitchFamily="34" charset="0"/>
              </a:rPr>
              <a:t>Containment secondary engineering controls (C-SEC) is the room in which the C-PEC is placed. </a:t>
            </a:r>
          </a:p>
          <a:p>
            <a:pPr marL="342900" indent="-342900" fontAlgn="base">
              <a:buFont typeface="Arial" panose="020B0604020202020204" pitchFamily="34" charset="0"/>
              <a:buChar char="•"/>
            </a:pPr>
            <a:endParaRPr lang="en-US" sz="2000" b="1" dirty="0">
              <a:latin typeface="Arial Narrow" panose="020B0606020202030204" pitchFamily="34" charset="0"/>
            </a:endParaRPr>
          </a:p>
          <a:p>
            <a:pPr marL="342900" indent="-342900" fontAlgn="base">
              <a:buFont typeface="Arial" panose="020B0604020202020204" pitchFamily="34" charset="0"/>
              <a:buChar char="•"/>
            </a:pPr>
            <a:r>
              <a:rPr lang="en-US" sz="2000" b="1" dirty="0">
                <a:latin typeface="Arial Narrow" panose="020B0606020202030204" pitchFamily="34" charset="0"/>
              </a:rPr>
              <a:t>Supplemental engineering controls [e.g., closed-system drug-transfer device are adjunct controls to offer additional levels of protection</a:t>
            </a:r>
          </a:p>
          <a:p>
            <a:pPr marL="342900" indent="-342900" fontAlgn="base">
              <a:buFont typeface="Arial" panose="020B0604020202020204" pitchFamily="34" charset="0"/>
              <a:buChar char="•"/>
            </a:pPr>
            <a:endParaRPr lang="en-US" sz="2000" b="1" dirty="0">
              <a:latin typeface="Arial Narrow" panose="020B0606020202030204" pitchFamily="34" charset="0"/>
            </a:endParaRPr>
          </a:p>
          <a:p>
            <a:pPr marL="342900" indent="-342900" fontAlgn="base">
              <a:buFont typeface="Arial" panose="020B0604020202020204" pitchFamily="34" charset="0"/>
              <a:buChar char="•"/>
            </a:pPr>
            <a:r>
              <a:rPr lang="en-US" sz="2000" b="1" dirty="0">
                <a:latin typeface="Arial Narrow" panose="020B0606020202030204" pitchFamily="34" charset="0"/>
              </a:rPr>
              <a:t>Sterile and nonsterile HDs must be compounded within a C-PEC located in a C-SEC. </a:t>
            </a:r>
          </a:p>
          <a:p>
            <a:pPr marL="342900" indent="-342900" fontAlgn="base">
              <a:buFont typeface="Arial" panose="020B0604020202020204" pitchFamily="34" charset="0"/>
              <a:buChar char="•"/>
            </a:pPr>
            <a:r>
              <a:rPr lang="en-US" sz="2000" b="1" dirty="0">
                <a:latin typeface="Arial Narrow" panose="020B0606020202030204" pitchFamily="34" charset="0"/>
              </a:rPr>
              <a:t>Engineering controls are required to protect the preparation and worker from cross-contamination and microbial contamination during all phases of the compounding process</a:t>
            </a:r>
          </a:p>
          <a:p>
            <a:pPr marL="342900" indent="-342900" fontAlgn="base">
              <a:buFont typeface="Arial" panose="020B0604020202020204" pitchFamily="34" charset="0"/>
              <a:buChar char="•"/>
            </a:pPr>
            <a:endParaRPr lang="en-US" dirty="0">
              <a:latin typeface="Arial Black" panose="020B0A04020102020204" pitchFamily="34" charset="0"/>
            </a:endParaRPr>
          </a:p>
          <a:p>
            <a:pPr marL="342900" indent="-342900" fontAlgn="base">
              <a:buFont typeface="Arial" panose="020B0604020202020204" pitchFamily="34" charset="0"/>
              <a:buChar char="•"/>
            </a:pPr>
            <a:endParaRPr lang="en-US" dirty="0">
              <a:latin typeface="Arial Black" panose="020B0A04020102020204" pitchFamily="34" charset="0"/>
            </a:endParaRPr>
          </a:p>
          <a:p>
            <a:pPr fontAlgn="base"/>
            <a:endParaRPr lang="en-US" dirty="0">
              <a:latin typeface="Arial Black" panose="020B0A04020102020204" pitchFamily="34" charset="0"/>
            </a:endParaRPr>
          </a:p>
        </p:txBody>
      </p:sp>
    </p:spTree>
    <p:extLst>
      <p:ext uri="{BB962C8B-B14F-4D97-AF65-F5344CB8AC3E}">
        <p14:creationId xmlns:p14="http://schemas.microsoft.com/office/powerpoint/2010/main" val="3950749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691218"/>
          </a:xfrm>
        </p:spPr>
        <p:txBody>
          <a:bodyPr>
            <a:normAutofit/>
          </a:bodyPr>
          <a:lstStyle/>
          <a:p>
            <a:r>
              <a:rPr lang="en-US" sz="2000" dirty="0">
                <a:solidFill>
                  <a:schemeClr val="accent5">
                    <a:lumMod val="50000"/>
                  </a:schemeClr>
                </a:solidFill>
                <a:latin typeface="Arial Black" panose="020B0A04020102020204" pitchFamily="34" charset="0"/>
              </a:rPr>
              <a:t>Sterile Compounding Primary Engineering Control (PEC)</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&lt;797&gt;Non-Hazardous or &lt;797&gt; + &lt;800&gt; Hazardous - Slide 26</a:t>
            </a:r>
            <a:endParaRPr lang="en-US" sz="20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1523999" y="1468073"/>
            <a:ext cx="10509783" cy="4170727"/>
          </a:xfrm>
        </p:spPr>
        <p:txBody>
          <a:bodyPr>
            <a:normAutofit/>
          </a:bodyPr>
          <a:lstStyle/>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b="1" dirty="0"/>
          </a:p>
          <a:p>
            <a:pPr marL="800100" lvl="1" indent="-342900" algn="l" fontAlgn="base">
              <a:buFont typeface="Arial" panose="020B0604020202020204" pitchFamily="34" charset="0"/>
              <a:buChar char="•"/>
            </a:pPr>
            <a:endParaRPr lang="en-US" sz="18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algn="l" fontAlgn="base"/>
            <a:endParaRPr lang="en-US" sz="2000" dirty="0">
              <a:latin typeface="Arial Black" panose="020B0A04020102020204" pitchFamily="34" charset="0"/>
            </a:endParaRPr>
          </a:p>
        </p:txBody>
      </p:sp>
      <p:sp>
        <p:nvSpPr>
          <p:cNvPr id="5" name="TextBox 4">
            <a:extLst>
              <a:ext uri="{FF2B5EF4-FFF2-40B4-BE49-F238E27FC236}">
                <a16:creationId xmlns:a16="http://schemas.microsoft.com/office/drawing/2014/main" id="{ECA77CC5-5C4C-45E4-AF64-7D17FEF4B3B7}"/>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
        <p:nvSpPr>
          <p:cNvPr id="4" name="Rectangle 3">
            <a:extLst>
              <a:ext uri="{FF2B5EF4-FFF2-40B4-BE49-F238E27FC236}">
                <a16:creationId xmlns:a16="http://schemas.microsoft.com/office/drawing/2014/main" id="{F7D3455C-5F22-4C5E-A1B4-924E1839D440}"/>
              </a:ext>
            </a:extLst>
          </p:cNvPr>
          <p:cNvSpPr/>
          <p:nvPr/>
        </p:nvSpPr>
        <p:spPr>
          <a:xfrm>
            <a:off x="1895912" y="1574276"/>
            <a:ext cx="8531604" cy="5539978"/>
          </a:xfrm>
          <a:prstGeom prst="rect">
            <a:avLst/>
          </a:prstGeom>
        </p:spPr>
        <p:txBody>
          <a:bodyPr wrap="square">
            <a:spAutoFit/>
          </a:bodyPr>
          <a:lstStyle/>
          <a:p>
            <a:pPr marL="342900" indent="-342900" fontAlgn="base">
              <a:buFont typeface="Arial" panose="020B0604020202020204" pitchFamily="34" charset="0"/>
              <a:buChar char="•"/>
            </a:pPr>
            <a:r>
              <a:rPr lang="en-US" sz="2000" b="1" dirty="0">
                <a:latin typeface="Arial Narrow" panose="020B0606020202030204" pitchFamily="34" charset="0"/>
              </a:rPr>
              <a:t>A containment primary engineering control (C-PEC) is a ventilated device designed to minimize worker and environmental HD exposure when directly handling HDs.</a:t>
            </a:r>
          </a:p>
          <a:p>
            <a:pPr marL="342900" indent="-342900" fontAlgn="base">
              <a:buFont typeface="Arial" panose="020B0604020202020204" pitchFamily="34" charset="0"/>
              <a:buChar char="•"/>
            </a:pPr>
            <a:endParaRPr lang="en-US" sz="2000" b="1" dirty="0">
              <a:latin typeface="Arial Narrow" panose="020B0606020202030204" pitchFamily="34" charset="0"/>
            </a:endParaRPr>
          </a:p>
          <a:p>
            <a:pPr marL="342900" indent="-342900" fontAlgn="base">
              <a:buFont typeface="Arial" panose="020B0604020202020204" pitchFamily="34" charset="0"/>
              <a:buChar char="•"/>
            </a:pPr>
            <a:r>
              <a:rPr lang="en-US" sz="2000" b="1" dirty="0">
                <a:latin typeface="Arial Narrow" panose="020B0606020202030204" pitchFamily="34" charset="0"/>
              </a:rPr>
              <a:t>Containment secondary engineering controls (C-SEC) is the room in which the C-PEC is placed. </a:t>
            </a:r>
          </a:p>
          <a:p>
            <a:pPr marL="342900" indent="-342900" fontAlgn="base">
              <a:buFont typeface="Arial" panose="020B0604020202020204" pitchFamily="34" charset="0"/>
              <a:buChar char="•"/>
            </a:pPr>
            <a:endParaRPr lang="en-US" sz="2000" b="1" dirty="0">
              <a:latin typeface="Arial Narrow" panose="020B0606020202030204" pitchFamily="34" charset="0"/>
            </a:endParaRPr>
          </a:p>
          <a:p>
            <a:pPr marL="342900" indent="-342900" fontAlgn="base">
              <a:buFont typeface="Arial" panose="020B0604020202020204" pitchFamily="34" charset="0"/>
              <a:buChar char="•"/>
            </a:pPr>
            <a:r>
              <a:rPr lang="en-US" sz="2000" b="1" dirty="0">
                <a:latin typeface="Arial Narrow" panose="020B0606020202030204" pitchFamily="34" charset="0"/>
              </a:rPr>
              <a:t>Supplemental engineering controls [e.g., closed-system drug-transfer device are adjunct controls to offer additional levels of protection</a:t>
            </a:r>
          </a:p>
          <a:p>
            <a:pPr marL="342900" indent="-342900" fontAlgn="base">
              <a:buFont typeface="Arial" panose="020B0604020202020204" pitchFamily="34" charset="0"/>
              <a:buChar char="•"/>
            </a:pPr>
            <a:endParaRPr lang="en-US" sz="2000" b="1" dirty="0">
              <a:latin typeface="Arial Narrow" panose="020B0606020202030204" pitchFamily="34" charset="0"/>
            </a:endParaRPr>
          </a:p>
          <a:p>
            <a:pPr marL="342900" indent="-342900" fontAlgn="base">
              <a:buFont typeface="Arial" panose="020B0604020202020204" pitchFamily="34" charset="0"/>
              <a:buChar char="•"/>
            </a:pPr>
            <a:r>
              <a:rPr lang="en-US" sz="2000" b="1" dirty="0">
                <a:latin typeface="Arial Narrow" panose="020B0606020202030204" pitchFamily="34" charset="0"/>
              </a:rPr>
              <a:t>Sterile and nonsterile HDs must be compounded within a C-PEC located in a C-SEC. </a:t>
            </a:r>
          </a:p>
          <a:p>
            <a:pPr marL="342900" indent="-342900" fontAlgn="base">
              <a:buFont typeface="Arial" panose="020B0604020202020204" pitchFamily="34" charset="0"/>
              <a:buChar char="•"/>
            </a:pPr>
            <a:r>
              <a:rPr lang="en-US" sz="2000" b="1" dirty="0">
                <a:latin typeface="Arial Narrow" panose="020B0606020202030204" pitchFamily="34" charset="0"/>
              </a:rPr>
              <a:t>Engineering controls are required to protect the preparation and worker from cross-contamination and microbial contamination during all phases of the compounding process</a:t>
            </a:r>
          </a:p>
          <a:p>
            <a:pPr marL="342900" indent="-342900" fontAlgn="base">
              <a:buFont typeface="Arial" panose="020B0604020202020204" pitchFamily="34" charset="0"/>
              <a:buChar char="•"/>
            </a:pPr>
            <a:endParaRPr lang="en-US" dirty="0">
              <a:latin typeface="Arial Black" panose="020B0A04020102020204" pitchFamily="34" charset="0"/>
            </a:endParaRPr>
          </a:p>
          <a:p>
            <a:pPr marL="342900" indent="-342900" fontAlgn="base">
              <a:buFont typeface="Arial" panose="020B0604020202020204" pitchFamily="34" charset="0"/>
              <a:buChar char="•"/>
            </a:pPr>
            <a:endParaRPr lang="en-US" dirty="0">
              <a:latin typeface="Arial Black" panose="020B0A04020102020204" pitchFamily="34" charset="0"/>
            </a:endParaRPr>
          </a:p>
          <a:p>
            <a:pPr fontAlgn="base"/>
            <a:endParaRPr lang="en-US" dirty="0">
              <a:latin typeface="Arial Black" panose="020B0A04020102020204" pitchFamily="34" charset="0"/>
            </a:endParaRPr>
          </a:p>
        </p:txBody>
      </p:sp>
    </p:spTree>
    <p:extLst>
      <p:ext uri="{BB962C8B-B14F-4D97-AF65-F5344CB8AC3E}">
        <p14:creationId xmlns:p14="http://schemas.microsoft.com/office/powerpoint/2010/main" val="2888794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691218"/>
          </a:xfrm>
        </p:spPr>
        <p:txBody>
          <a:bodyPr>
            <a:normAutofit/>
          </a:bodyPr>
          <a:lstStyle/>
          <a:p>
            <a:r>
              <a:rPr lang="en-US" sz="2000" dirty="0">
                <a:solidFill>
                  <a:schemeClr val="accent5">
                    <a:lumMod val="50000"/>
                  </a:schemeClr>
                </a:solidFill>
                <a:latin typeface="Arial Black" panose="020B0A04020102020204" pitchFamily="34" charset="0"/>
              </a:rPr>
              <a:t>Sterile Compounding Primary Engineering Control (PEC)</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&lt;797&gt;Non-Hazardous or &lt;797&gt; + &lt;800&gt; Hazardous - Slide 27</a:t>
            </a:r>
            <a:endParaRPr lang="en-US" sz="20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1523999" y="1468073"/>
            <a:ext cx="10509783" cy="4170727"/>
          </a:xfrm>
        </p:spPr>
        <p:txBody>
          <a:bodyPr>
            <a:normAutofit/>
          </a:bodyPr>
          <a:lstStyle/>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b="1" dirty="0"/>
          </a:p>
          <a:p>
            <a:pPr marL="800100" lvl="1" indent="-342900" algn="l" fontAlgn="base">
              <a:buFont typeface="Arial" panose="020B0604020202020204" pitchFamily="34" charset="0"/>
              <a:buChar char="•"/>
            </a:pPr>
            <a:endParaRPr lang="en-US" sz="18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algn="l" fontAlgn="base"/>
            <a:endParaRPr lang="en-US" sz="2000" dirty="0">
              <a:latin typeface="Arial Black" panose="020B0A04020102020204" pitchFamily="34" charset="0"/>
            </a:endParaRPr>
          </a:p>
        </p:txBody>
      </p:sp>
      <p:sp>
        <p:nvSpPr>
          <p:cNvPr id="5" name="TextBox 4">
            <a:extLst>
              <a:ext uri="{FF2B5EF4-FFF2-40B4-BE49-F238E27FC236}">
                <a16:creationId xmlns:a16="http://schemas.microsoft.com/office/drawing/2014/main" id="{ECA77CC5-5C4C-45E4-AF64-7D17FEF4B3B7}"/>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
        <p:nvSpPr>
          <p:cNvPr id="4" name="Rectangle 3">
            <a:extLst>
              <a:ext uri="{FF2B5EF4-FFF2-40B4-BE49-F238E27FC236}">
                <a16:creationId xmlns:a16="http://schemas.microsoft.com/office/drawing/2014/main" id="{F7D3455C-5F22-4C5E-A1B4-924E1839D440}"/>
              </a:ext>
            </a:extLst>
          </p:cNvPr>
          <p:cNvSpPr/>
          <p:nvPr/>
        </p:nvSpPr>
        <p:spPr>
          <a:xfrm>
            <a:off x="1895912" y="1574276"/>
            <a:ext cx="8531604" cy="2492990"/>
          </a:xfrm>
          <a:prstGeom prst="rect">
            <a:avLst/>
          </a:prstGeom>
        </p:spPr>
        <p:txBody>
          <a:bodyPr wrap="square">
            <a:spAutoFit/>
          </a:bodyPr>
          <a:lstStyle/>
          <a:p>
            <a:pPr marL="342900" indent="-342900" fontAlgn="base">
              <a:buFont typeface="Arial" panose="020B0604020202020204" pitchFamily="34" charset="0"/>
              <a:buChar char="•"/>
            </a:pPr>
            <a:r>
              <a:rPr lang="en-US" sz="2000" b="1" dirty="0">
                <a:latin typeface="Arial Narrow" panose="020B0606020202030204" pitchFamily="34" charset="0"/>
              </a:rPr>
              <a:t>The C-PEC must operate continuously if used for sterile compounding or if the C-PEC supplies the negative pressure. </a:t>
            </a:r>
          </a:p>
          <a:p>
            <a:pPr marL="342900" indent="-342900" fontAlgn="base">
              <a:buFont typeface="Arial" panose="020B0604020202020204" pitchFamily="34" charset="0"/>
              <a:buChar char="•"/>
            </a:pPr>
            <a:endParaRPr lang="en-US" sz="2000" b="1" dirty="0">
              <a:latin typeface="Arial Narrow" panose="020B0606020202030204" pitchFamily="34" charset="0"/>
            </a:endParaRPr>
          </a:p>
          <a:p>
            <a:pPr marL="342900" indent="-342900" fontAlgn="base">
              <a:buFont typeface="Arial" panose="020B0604020202020204" pitchFamily="34" charset="0"/>
              <a:buChar char="•"/>
            </a:pPr>
            <a:r>
              <a:rPr lang="en-US" sz="2000" b="1" dirty="0">
                <a:latin typeface="Arial Narrow" panose="020B0606020202030204" pitchFamily="34" charset="0"/>
              </a:rPr>
              <a:t>If there is any loss of power to the unit, or if repair or moving occurs, all activities occurring in the C-PEC must be suspended immediately</a:t>
            </a:r>
          </a:p>
          <a:p>
            <a:pPr marL="342900" indent="-342900" fontAlgn="base">
              <a:buFont typeface="Arial" panose="020B0604020202020204" pitchFamily="34" charset="0"/>
              <a:buChar char="•"/>
            </a:pPr>
            <a:endParaRPr lang="en-US" sz="2000" b="1" dirty="0">
              <a:latin typeface="Arial Narrow" panose="020B0606020202030204" pitchFamily="34" charset="0"/>
            </a:endParaRPr>
          </a:p>
          <a:p>
            <a:pPr fontAlgn="base"/>
            <a:endParaRPr lang="en-US" dirty="0">
              <a:latin typeface="Arial Black" panose="020B0A04020102020204" pitchFamily="34" charset="0"/>
            </a:endParaRPr>
          </a:p>
          <a:p>
            <a:pPr fontAlgn="base"/>
            <a:endParaRPr lang="en-US" dirty="0">
              <a:latin typeface="Arial Black" panose="020B0A04020102020204" pitchFamily="34" charset="0"/>
            </a:endParaRPr>
          </a:p>
        </p:txBody>
      </p:sp>
    </p:spTree>
    <p:extLst>
      <p:ext uri="{BB962C8B-B14F-4D97-AF65-F5344CB8AC3E}">
        <p14:creationId xmlns:p14="http://schemas.microsoft.com/office/powerpoint/2010/main" val="3671288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691218"/>
          </a:xfrm>
        </p:spPr>
        <p:txBody>
          <a:bodyPr>
            <a:normAutofit/>
          </a:bodyPr>
          <a:lstStyle/>
          <a:p>
            <a:r>
              <a:rPr lang="en-US" sz="2000" dirty="0">
                <a:solidFill>
                  <a:schemeClr val="accent5">
                    <a:lumMod val="50000"/>
                  </a:schemeClr>
                </a:solidFill>
                <a:latin typeface="Arial Black" panose="020B0A04020102020204" pitchFamily="34" charset="0"/>
              </a:rPr>
              <a:t>Sterile Compounding Primary Engineering Control (PEC)</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&lt;797&gt;Non-Hazardous or &lt;797&gt; + &lt;800&gt; Hazardous - Slide 28</a:t>
            </a:r>
            <a:endParaRPr lang="en-US" sz="20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1523999" y="1468073"/>
            <a:ext cx="10509783" cy="4170727"/>
          </a:xfrm>
        </p:spPr>
        <p:txBody>
          <a:bodyPr>
            <a:normAutofit/>
          </a:bodyPr>
          <a:lstStyle/>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b="1" dirty="0"/>
          </a:p>
          <a:p>
            <a:pPr marL="800100" lvl="1" indent="-342900" algn="l" fontAlgn="base">
              <a:buFont typeface="Arial" panose="020B0604020202020204" pitchFamily="34" charset="0"/>
              <a:buChar char="•"/>
            </a:pPr>
            <a:endParaRPr lang="en-US" sz="18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algn="l" fontAlgn="base"/>
            <a:endParaRPr lang="en-US" sz="2000" dirty="0">
              <a:latin typeface="Arial Black" panose="020B0A04020102020204" pitchFamily="34" charset="0"/>
            </a:endParaRPr>
          </a:p>
        </p:txBody>
      </p:sp>
      <p:sp>
        <p:nvSpPr>
          <p:cNvPr id="5" name="TextBox 4">
            <a:extLst>
              <a:ext uri="{FF2B5EF4-FFF2-40B4-BE49-F238E27FC236}">
                <a16:creationId xmlns:a16="http://schemas.microsoft.com/office/drawing/2014/main" id="{ECA77CC5-5C4C-45E4-AF64-7D17FEF4B3B7}"/>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
        <p:nvSpPr>
          <p:cNvPr id="4" name="Rectangle 3">
            <a:extLst>
              <a:ext uri="{FF2B5EF4-FFF2-40B4-BE49-F238E27FC236}">
                <a16:creationId xmlns:a16="http://schemas.microsoft.com/office/drawing/2014/main" id="{F7D3455C-5F22-4C5E-A1B4-924E1839D440}"/>
              </a:ext>
            </a:extLst>
          </p:cNvPr>
          <p:cNvSpPr/>
          <p:nvPr/>
        </p:nvSpPr>
        <p:spPr>
          <a:xfrm>
            <a:off x="1830198" y="1864937"/>
            <a:ext cx="8531604" cy="4924425"/>
          </a:xfrm>
          <a:prstGeom prst="rect">
            <a:avLst/>
          </a:prstGeom>
        </p:spPr>
        <p:txBody>
          <a:bodyPr wrap="square">
            <a:spAutoFit/>
          </a:bodyPr>
          <a:lstStyle/>
          <a:p>
            <a:pPr marL="342900" indent="-342900" fontAlgn="base">
              <a:buFont typeface="Arial" panose="020B0604020202020204" pitchFamily="34" charset="0"/>
              <a:buChar char="•"/>
            </a:pPr>
            <a:r>
              <a:rPr lang="en-US" sz="2000" b="1" dirty="0">
                <a:latin typeface="Arial Narrow" panose="020B0606020202030204" pitchFamily="34" charset="0"/>
              </a:rPr>
              <a:t>For entities that compound both nonsterile and sterile HDs, the respective C-PECs must be placed in segregated rooms, unless those C-PECs used for nonsterile compounding are sufficiently effective that the room can continuously maintain ISO 7 classification throughout the nonsterile compounding activity. (Difficult and not recommended) they must be placed at least 1 meter apart and particle-generating activity must not be performed when sterile compounding is in process. </a:t>
            </a:r>
          </a:p>
          <a:p>
            <a:pPr marL="342900" indent="-342900" fontAlgn="base">
              <a:buFont typeface="Arial" panose="020B0604020202020204" pitchFamily="34" charset="0"/>
              <a:buChar char="•"/>
            </a:pPr>
            <a:r>
              <a:rPr lang="en-US" sz="2000" b="1" dirty="0">
                <a:latin typeface="Arial Narrow" panose="020B0606020202030204" pitchFamily="34" charset="0"/>
              </a:rPr>
              <a:t>A laminar airflow workbench (LAFW) or compounding aseptic isolator (CAI) must not be used for the compounding of an antineoplastic HD</a:t>
            </a:r>
          </a:p>
          <a:p>
            <a:pPr marL="342900" indent="-342900" fontAlgn="base">
              <a:buFont typeface="Arial" panose="020B0604020202020204" pitchFamily="34" charset="0"/>
              <a:buChar char="•"/>
            </a:pPr>
            <a:r>
              <a:rPr lang="en-US" sz="2000" b="1" dirty="0">
                <a:latin typeface="Arial Narrow" panose="020B0606020202030204" pitchFamily="34" charset="0"/>
              </a:rPr>
              <a:t>A BSC or CACI used for the preparation of HDs must not be used for the preparation of a non-HD unless the non- HD preparation is placed into a protective outer wrapper during removal from the C- PEC and is labeled to require PPE handling precautions.</a:t>
            </a:r>
          </a:p>
          <a:p>
            <a:pPr marL="342900" indent="-342900" fontAlgn="base">
              <a:buFont typeface="Arial" panose="020B0604020202020204" pitchFamily="34" charset="0"/>
              <a:buChar char="•"/>
            </a:pPr>
            <a:endParaRPr lang="en-US" dirty="0">
              <a:latin typeface="Arial Black" panose="020B0A04020102020204" pitchFamily="34" charset="0"/>
            </a:endParaRPr>
          </a:p>
          <a:p>
            <a:pPr marL="342900" indent="-342900" fontAlgn="base">
              <a:buFont typeface="Arial" panose="020B0604020202020204" pitchFamily="34" charset="0"/>
              <a:buChar char="•"/>
            </a:pPr>
            <a:endParaRPr lang="en-US" dirty="0">
              <a:latin typeface="Arial Black" panose="020B0A04020102020204" pitchFamily="34" charset="0"/>
            </a:endParaRPr>
          </a:p>
          <a:p>
            <a:pPr fontAlgn="base"/>
            <a:endParaRPr lang="en-US" dirty="0">
              <a:latin typeface="Arial Black" panose="020B0A04020102020204" pitchFamily="34" charset="0"/>
            </a:endParaRPr>
          </a:p>
        </p:txBody>
      </p:sp>
    </p:spTree>
    <p:extLst>
      <p:ext uri="{BB962C8B-B14F-4D97-AF65-F5344CB8AC3E}">
        <p14:creationId xmlns:p14="http://schemas.microsoft.com/office/powerpoint/2010/main" val="1080294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60544" y="323850"/>
            <a:ext cx="11726656" cy="835313"/>
          </a:xfrm>
        </p:spPr>
        <p:txBody>
          <a:bodyPr>
            <a:normAutofit/>
          </a:bodyPr>
          <a:lstStyle/>
          <a:p>
            <a:r>
              <a:rPr lang="en-US" sz="2400" dirty="0">
                <a:solidFill>
                  <a:schemeClr val="accent5">
                    <a:lumMod val="50000"/>
                  </a:schemeClr>
                </a:solidFill>
                <a:latin typeface="Arial Black" panose="020B0A04020102020204" pitchFamily="34" charset="0"/>
              </a:rPr>
              <a:t>Sterile Compounding Primary Engineering Control (PEC)</a:t>
            </a:r>
            <a:br>
              <a:rPr lang="en-US" sz="2400" dirty="0">
                <a:solidFill>
                  <a:schemeClr val="accent5">
                    <a:lumMod val="50000"/>
                  </a:schemeClr>
                </a:solidFill>
                <a:latin typeface="Arial Black" panose="020B0A04020102020204" pitchFamily="34" charset="0"/>
              </a:rPr>
            </a:br>
            <a:r>
              <a:rPr lang="en-US" sz="2400" dirty="0">
                <a:solidFill>
                  <a:schemeClr val="accent5">
                    <a:lumMod val="50000"/>
                  </a:schemeClr>
                </a:solidFill>
                <a:latin typeface="Arial Black" panose="020B0A04020102020204" pitchFamily="34" charset="0"/>
              </a:rPr>
              <a:t>&lt;797&gt;Non-Hazardous or &lt;797&gt; + &lt;800&gt; Hazardous  - Slide 29</a:t>
            </a:r>
            <a:endParaRPr lang="en-US" sz="2400" dirty="0"/>
          </a:p>
        </p:txBody>
      </p:sp>
      <p:pic>
        <p:nvPicPr>
          <p:cNvPr id="8" name="Picture 7">
            <a:extLst>
              <a:ext uri="{FF2B5EF4-FFF2-40B4-BE49-F238E27FC236}">
                <a16:creationId xmlns:a16="http://schemas.microsoft.com/office/drawing/2014/main" id="{D5560AF8-7540-4F7D-AA94-D59516C6D3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0687" y="1344271"/>
            <a:ext cx="5862015" cy="4396511"/>
          </a:xfrm>
          <a:prstGeom prst="rect">
            <a:avLst/>
          </a:prstGeom>
        </p:spPr>
      </p:pic>
      <p:sp>
        <p:nvSpPr>
          <p:cNvPr id="5" name="TextBox 4">
            <a:extLst>
              <a:ext uri="{FF2B5EF4-FFF2-40B4-BE49-F238E27FC236}">
                <a16:creationId xmlns:a16="http://schemas.microsoft.com/office/drawing/2014/main" id="{4E828183-0DA2-486C-926D-1018A9067FDA}"/>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
        <p:nvSpPr>
          <p:cNvPr id="3" name="Rectangle 2">
            <a:extLst>
              <a:ext uri="{FF2B5EF4-FFF2-40B4-BE49-F238E27FC236}">
                <a16:creationId xmlns:a16="http://schemas.microsoft.com/office/drawing/2014/main" id="{7A9814C3-CC4C-4F50-B74A-C84CD75F660F}"/>
              </a:ext>
            </a:extLst>
          </p:cNvPr>
          <p:cNvSpPr/>
          <p:nvPr/>
        </p:nvSpPr>
        <p:spPr>
          <a:xfrm>
            <a:off x="343949" y="2967335"/>
            <a:ext cx="4790113" cy="2031325"/>
          </a:xfrm>
          <a:prstGeom prst="rect">
            <a:avLst/>
          </a:prstGeom>
        </p:spPr>
        <p:txBody>
          <a:bodyPr wrap="square">
            <a:spAutoFit/>
          </a:bodyPr>
          <a:lstStyle/>
          <a:p>
            <a:pPr marL="800100" lvl="1" indent="-342900" fontAlgn="base">
              <a:buFont typeface="Arial" panose="020B0604020202020204" pitchFamily="34" charset="0"/>
              <a:buChar char="•"/>
            </a:pPr>
            <a:r>
              <a:rPr lang="en-US" b="1" dirty="0">
                <a:latin typeface="Arial Narrow" panose="020B0606020202030204" pitchFamily="34" charset="0"/>
              </a:rPr>
              <a:t>Recommended overall floor to deck height  = 12’ or greater</a:t>
            </a:r>
          </a:p>
          <a:p>
            <a:pPr marL="800100" lvl="1" indent="-342900" fontAlgn="base">
              <a:buFont typeface="Arial" panose="020B0604020202020204" pitchFamily="34" charset="0"/>
              <a:buChar char="•"/>
            </a:pPr>
            <a:r>
              <a:rPr lang="en-US" b="1" dirty="0">
                <a:latin typeface="Arial Narrow" panose="020B0606020202030204" pitchFamily="34" charset="0"/>
              </a:rPr>
              <a:t>Pictured is estimated to be 8’ inside the room sitting only recommend a minimum of 8.5’</a:t>
            </a:r>
          </a:p>
          <a:p>
            <a:pPr marL="800100" lvl="1" indent="-342900" fontAlgn="base">
              <a:buFont typeface="Arial" panose="020B0604020202020204" pitchFamily="34" charset="0"/>
              <a:buChar char="•"/>
            </a:pPr>
            <a:r>
              <a:rPr lang="en-US" b="1" dirty="0">
                <a:latin typeface="Arial Narrow" panose="020B0606020202030204" pitchFamily="34" charset="0"/>
              </a:rPr>
              <a:t>Placement of hoods should not be under a HEPA filter</a:t>
            </a:r>
          </a:p>
        </p:txBody>
      </p:sp>
    </p:spTree>
    <p:extLst>
      <p:ext uri="{BB962C8B-B14F-4D97-AF65-F5344CB8AC3E}">
        <p14:creationId xmlns:p14="http://schemas.microsoft.com/office/powerpoint/2010/main" val="3955779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64669" y="2056167"/>
            <a:ext cx="6282419" cy="71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7591" tIns="38795" rIns="77591" bIns="38795"/>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489832" eaLnBrk="1" fontAlgn="base" hangingPunct="1">
              <a:spcBef>
                <a:spcPct val="0"/>
              </a:spcBef>
              <a:spcAft>
                <a:spcPct val="0"/>
              </a:spcAft>
              <a:defRPr/>
            </a:pPr>
            <a:r>
              <a:rPr lang="en-US" altLang="en-US" sz="3733" b="1" kern="0" dirty="0"/>
              <a:t>Copyright notice</a:t>
            </a:r>
          </a:p>
        </p:txBody>
      </p:sp>
      <p:sp>
        <p:nvSpPr>
          <p:cNvPr id="5" name="Content Placeholder 2"/>
          <p:cNvSpPr txBox="1">
            <a:spLocks/>
          </p:cNvSpPr>
          <p:nvPr/>
        </p:nvSpPr>
        <p:spPr>
          <a:xfrm>
            <a:off x="575957" y="3314500"/>
            <a:ext cx="10396843" cy="2868989"/>
          </a:xfrm>
          <a:prstGeom prst="rect">
            <a:avLst/>
          </a:prstGeom>
        </p:spPr>
        <p:txBody>
          <a:bodyPr lIns="77591" tIns="38795" rIns="77591" bIns="38795"/>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89832" eaLnBrk="1" hangingPunct="1">
              <a:spcBef>
                <a:spcPts val="0"/>
              </a:spcBef>
              <a:buNone/>
            </a:pPr>
            <a:r>
              <a:rPr lang="en-US" sz="2400" dirty="0">
                <a:latin typeface="Arial"/>
                <a:ea typeface="MS PGothic" pitchFamily="34" charset="-128"/>
              </a:rPr>
              <a:t>This presentation is protected by US and International Copyright laws. Reproduction, distribution, display and use of the presentation without written permission of the speaker is prohibited.</a:t>
            </a:r>
          </a:p>
          <a:p>
            <a:pPr marL="0" indent="0" defTabSz="489832" eaLnBrk="1" hangingPunct="1">
              <a:spcBef>
                <a:spcPts val="0"/>
              </a:spcBef>
              <a:buNone/>
            </a:pPr>
            <a:endParaRPr lang="en-US" sz="2400" dirty="0">
              <a:latin typeface="Arial"/>
              <a:ea typeface="MS PGothic" pitchFamily="34" charset="-128"/>
            </a:endParaRPr>
          </a:p>
          <a:p>
            <a:pPr marL="0" indent="0" defTabSz="489832" eaLnBrk="1" hangingPunct="1">
              <a:spcBef>
                <a:spcPts val="0"/>
              </a:spcBef>
              <a:buNone/>
            </a:pPr>
            <a:endParaRPr lang="en-US" sz="2400" dirty="0">
              <a:solidFill>
                <a:prstClr val="black"/>
              </a:solidFill>
              <a:latin typeface="Arial"/>
              <a:ea typeface="MS PGothic" pitchFamily="34" charset="-128"/>
            </a:endParaRPr>
          </a:p>
          <a:p>
            <a:pPr marL="0" indent="0" defTabSz="489832">
              <a:spcBef>
                <a:spcPts val="0"/>
              </a:spcBef>
              <a:buNone/>
            </a:pPr>
            <a:r>
              <a:rPr lang="en-US" sz="2400" dirty="0">
                <a:latin typeface="Arial"/>
                <a:ea typeface="MS PGothic" pitchFamily="34" charset="-128"/>
              </a:rPr>
              <a:t>© </a:t>
            </a:r>
            <a:r>
              <a:rPr lang="en-US" sz="2400" dirty="0">
                <a:solidFill>
                  <a:prstClr val="black"/>
                </a:solidFill>
                <a:latin typeface="Arial"/>
                <a:ea typeface="MS PGothic" pitchFamily="34" charset="-128"/>
              </a:rPr>
              <a:t>The American Institute of Architects (year)</a:t>
            </a:r>
            <a:endParaRPr lang="en-US" sz="1467" dirty="0">
              <a:solidFill>
                <a:prstClr val="black"/>
              </a:solidFill>
              <a:latin typeface="Arial"/>
              <a:ea typeface="ＭＳ Ｐゴシック" pitchFamily="22" charset="-12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23" y="406080"/>
            <a:ext cx="3296148" cy="545899"/>
          </a:xfrm>
          <a:prstGeom prst="rect">
            <a:avLst/>
          </a:prstGeom>
        </p:spPr>
      </p:pic>
    </p:spTree>
    <p:extLst>
      <p:ext uri="{BB962C8B-B14F-4D97-AF65-F5344CB8AC3E}">
        <p14:creationId xmlns:p14="http://schemas.microsoft.com/office/powerpoint/2010/main" val="105667351"/>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124125" y="323851"/>
            <a:ext cx="9714451" cy="1200150"/>
          </a:xfrm>
        </p:spPr>
        <p:txBody>
          <a:bodyPr>
            <a:noAutofit/>
          </a:bodyPr>
          <a:lstStyle/>
          <a:p>
            <a:r>
              <a:rPr lang="en-US" sz="2800" dirty="0">
                <a:solidFill>
                  <a:schemeClr val="accent5">
                    <a:lumMod val="50000"/>
                  </a:schemeClr>
                </a:solidFill>
                <a:latin typeface="Arial Black" panose="020B0A04020102020204" pitchFamily="34" charset="0"/>
              </a:rPr>
              <a:t>Sterile Compounding Primary Engineering Control (PEC)</a:t>
            </a:r>
            <a:br>
              <a:rPr lang="en-US" sz="2800" dirty="0">
                <a:solidFill>
                  <a:schemeClr val="accent5">
                    <a:lumMod val="50000"/>
                  </a:schemeClr>
                </a:solidFill>
                <a:latin typeface="Arial Black" panose="020B0A04020102020204" pitchFamily="34" charset="0"/>
              </a:rPr>
            </a:br>
            <a:r>
              <a:rPr lang="en-US" sz="2800" dirty="0">
                <a:solidFill>
                  <a:schemeClr val="accent5">
                    <a:lumMod val="50000"/>
                  </a:schemeClr>
                </a:solidFill>
                <a:latin typeface="Arial Black" panose="020B0A04020102020204" pitchFamily="34" charset="0"/>
              </a:rPr>
              <a:t>&lt;797&gt;Non-Hazardous Suggested PEC - Slide 30</a:t>
            </a:r>
            <a:endParaRPr lang="en-US" sz="28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1524000" y="1669410"/>
            <a:ext cx="9144000" cy="4479720"/>
          </a:xfrm>
        </p:spPr>
        <p:txBody>
          <a:bodyPr>
            <a:normAutofit/>
          </a:bodyPr>
          <a:lstStyle/>
          <a:p>
            <a:pPr marL="342900" indent="-342900" algn="l" fontAlgn="base">
              <a:buFont typeface="Arial" panose="020B0604020202020204" pitchFamily="34" charset="0"/>
              <a:buChar char="•"/>
            </a:pPr>
            <a:r>
              <a:rPr lang="en-US" sz="2200" dirty="0">
                <a:latin typeface="Arial Black" panose="020B0A04020102020204" pitchFamily="34" charset="0"/>
              </a:rPr>
              <a:t>Laminar airflow workbench ("LAFW") Horizontal or Vertical flow</a:t>
            </a:r>
            <a:endParaRPr lang="en-US" dirty="0">
              <a:latin typeface="Arial Black" panose="020B0A04020102020204" pitchFamily="34" charset="0"/>
            </a:endParaRPr>
          </a:p>
          <a:p>
            <a:pPr marL="800100" lvl="1" indent="-342900" algn="l" fontAlgn="base">
              <a:buFont typeface="Arial" panose="020B0604020202020204" pitchFamily="34" charset="0"/>
              <a:buChar char="•"/>
            </a:pPr>
            <a:endParaRPr lang="en-US" b="1" dirty="0"/>
          </a:p>
          <a:p>
            <a:pPr marL="800100" lvl="1" indent="-342900" algn="l" fontAlgn="base">
              <a:buFont typeface="Arial" panose="020B0604020202020204" pitchFamily="34" charset="0"/>
              <a:buChar char="•"/>
            </a:pPr>
            <a:endParaRPr lang="en-US" sz="18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algn="l" fontAlgn="base"/>
            <a:endParaRPr lang="en-US" sz="2000" dirty="0">
              <a:latin typeface="Arial Black" panose="020B0A04020102020204" pitchFamily="34" charset="0"/>
            </a:endParaRPr>
          </a:p>
        </p:txBody>
      </p:sp>
      <p:graphicFrame>
        <p:nvGraphicFramePr>
          <p:cNvPr id="5" name="Object 4">
            <a:extLst>
              <a:ext uri="{FF2B5EF4-FFF2-40B4-BE49-F238E27FC236}">
                <a16:creationId xmlns:a16="http://schemas.microsoft.com/office/drawing/2014/main" id="{7BE0671A-873B-40FB-ACA7-F2704042991C}"/>
              </a:ext>
            </a:extLst>
          </p:cNvPr>
          <p:cNvGraphicFramePr>
            <a:graphicFrameLocks noChangeAspect="1"/>
          </p:cNvGraphicFramePr>
          <p:nvPr>
            <p:extLst>
              <p:ext uri="{D42A27DB-BD31-4B8C-83A1-F6EECF244321}">
                <p14:modId xmlns:p14="http://schemas.microsoft.com/office/powerpoint/2010/main" val="1566358050"/>
              </p:ext>
            </p:extLst>
          </p:nvPr>
        </p:nvGraphicFramePr>
        <p:xfrm>
          <a:off x="1935435" y="2373869"/>
          <a:ext cx="3099207" cy="3420288"/>
        </p:xfrm>
        <a:graphic>
          <a:graphicData uri="http://schemas.openxmlformats.org/presentationml/2006/ole">
            <mc:AlternateContent xmlns:mc="http://schemas.openxmlformats.org/markup-compatibility/2006">
              <mc:Choice xmlns:v="urn:schemas-microsoft-com:vml" Requires="v">
                <p:oleObj spid="_x0000_s12404" name="PDF Document" r:id="rId4" imgW="2864880" imgH="3162240" progId="PDFPlus.Document">
                  <p:embed/>
                </p:oleObj>
              </mc:Choice>
              <mc:Fallback>
                <p:oleObj name="PDF Document" r:id="rId4" imgW="2864880" imgH="3162240" progId="PDFPlus.Document">
                  <p:embed/>
                  <p:pic>
                    <p:nvPicPr>
                      <p:cNvPr id="0" name=""/>
                      <p:cNvPicPr/>
                      <p:nvPr/>
                    </p:nvPicPr>
                    <p:blipFill>
                      <a:blip r:embed="rId5"/>
                      <a:stretch>
                        <a:fillRect/>
                      </a:stretch>
                    </p:blipFill>
                    <p:spPr>
                      <a:xfrm>
                        <a:off x="1935435" y="2373869"/>
                        <a:ext cx="3099207" cy="34202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63A3FED-F8EC-4170-ACFB-44D980AE20C1}"/>
              </a:ext>
            </a:extLst>
          </p:cNvPr>
          <p:cNvGraphicFramePr>
            <a:graphicFrameLocks noChangeAspect="1"/>
          </p:cNvGraphicFramePr>
          <p:nvPr>
            <p:extLst>
              <p:ext uri="{D42A27DB-BD31-4B8C-83A1-F6EECF244321}">
                <p14:modId xmlns:p14="http://schemas.microsoft.com/office/powerpoint/2010/main" val="1533888860"/>
              </p:ext>
            </p:extLst>
          </p:nvPr>
        </p:nvGraphicFramePr>
        <p:xfrm>
          <a:off x="6460943" y="2373869"/>
          <a:ext cx="3534636" cy="3478584"/>
        </p:xfrm>
        <a:graphic>
          <a:graphicData uri="http://schemas.openxmlformats.org/presentationml/2006/ole">
            <mc:AlternateContent xmlns:mc="http://schemas.openxmlformats.org/markup-compatibility/2006">
              <mc:Choice xmlns:v="urn:schemas-microsoft-com:vml" Requires="v">
                <p:oleObj spid="_x0000_s12405" name="PDF Document" r:id="rId6" imgW="3303720" imgH="3866760" progId="PDFPlus.Document">
                  <p:embed/>
                </p:oleObj>
              </mc:Choice>
              <mc:Fallback>
                <p:oleObj name="PDF Document" r:id="rId6" imgW="3303720" imgH="3866760" progId="PDFPlus.Document">
                  <p:embed/>
                  <p:pic>
                    <p:nvPicPr>
                      <p:cNvPr id="0" name=""/>
                      <p:cNvPicPr/>
                      <p:nvPr/>
                    </p:nvPicPr>
                    <p:blipFill>
                      <a:blip r:embed="rId7"/>
                      <a:stretch>
                        <a:fillRect/>
                      </a:stretch>
                    </p:blipFill>
                    <p:spPr>
                      <a:xfrm>
                        <a:off x="6460943" y="2373869"/>
                        <a:ext cx="3534636" cy="3478584"/>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11944607-9A00-4349-84F0-905F247FDEB8}"/>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Tree>
    <p:extLst>
      <p:ext uri="{BB962C8B-B14F-4D97-AF65-F5344CB8AC3E}">
        <p14:creationId xmlns:p14="http://schemas.microsoft.com/office/powerpoint/2010/main" val="1792470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1035165"/>
          </a:xfrm>
        </p:spPr>
        <p:txBody>
          <a:bodyPr>
            <a:noAutofit/>
          </a:bodyPr>
          <a:lstStyle/>
          <a:p>
            <a:r>
              <a:rPr lang="en-US" sz="2400" dirty="0">
                <a:solidFill>
                  <a:schemeClr val="accent5">
                    <a:lumMod val="50000"/>
                  </a:schemeClr>
                </a:solidFill>
                <a:latin typeface="Arial Black" panose="020B0A04020102020204" pitchFamily="34" charset="0"/>
              </a:rPr>
              <a:t>Sterile Compounding Primary Engineering Control (PEC)</a:t>
            </a:r>
            <a:br>
              <a:rPr lang="en-US" sz="2400" dirty="0">
                <a:solidFill>
                  <a:schemeClr val="accent5">
                    <a:lumMod val="50000"/>
                  </a:schemeClr>
                </a:solidFill>
                <a:latin typeface="Arial Black" panose="020B0A04020102020204" pitchFamily="34" charset="0"/>
              </a:rPr>
            </a:br>
            <a:r>
              <a:rPr lang="en-US" sz="2400" dirty="0">
                <a:solidFill>
                  <a:schemeClr val="accent5">
                    <a:lumMod val="50000"/>
                  </a:schemeClr>
                </a:solidFill>
                <a:latin typeface="Arial Black" panose="020B0A04020102020204" pitchFamily="34" charset="0"/>
              </a:rPr>
              <a:t>&lt;797&gt;Non-Hazardous Suggested PEC - Slide 31</a:t>
            </a:r>
            <a:endParaRPr lang="en-US" sz="2400" b="1" dirty="0"/>
          </a:p>
        </p:txBody>
      </p:sp>
      <p:graphicFrame>
        <p:nvGraphicFramePr>
          <p:cNvPr id="5" name="Object 4">
            <a:extLst>
              <a:ext uri="{FF2B5EF4-FFF2-40B4-BE49-F238E27FC236}">
                <a16:creationId xmlns:a16="http://schemas.microsoft.com/office/drawing/2014/main" id="{4E07F253-7FF2-4D1A-BEC1-6D50773B705D}"/>
              </a:ext>
            </a:extLst>
          </p:cNvPr>
          <p:cNvGraphicFramePr>
            <a:graphicFrameLocks noChangeAspect="1"/>
          </p:cNvGraphicFramePr>
          <p:nvPr>
            <p:extLst>
              <p:ext uri="{D42A27DB-BD31-4B8C-83A1-F6EECF244321}">
                <p14:modId xmlns:p14="http://schemas.microsoft.com/office/powerpoint/2010/main" val="3320572592"/>
              </p:ext>
            </p:extLst>
          </p:nvPr>
        </p:nvGraphicFramePr>
        <p:xfrm>
          <a:off x="6310924" y="1428859"/>
          <a:ext cx="3781425" cy="4646613"/>
        </p:xfrm>
        <a:graphic>
          <a:graphicData uri="http://schemas.openxmlformats.org/presentationml/2006/ole">
            <mc:AlternateContent xmlns:mc="http://schemas.openxmlformats.org/markup-compatibility/2006">
              <mc:Choice xmlns:v="urn:schemas-microsoft-com:vml" Requires="v">
                <p:oleObj spid="_x0000_s11323" name="PDF Document" r:id="rId4" imgW="15505920" imgH="22219920" progId="PDFPlus.Document">
                  <p:embed/>
                </p:oleObj>
              </mc:Choice>
              <mc:Fallback>
                <p:oleObj name="PDF Document" r:id="rId4" imgW="15505920" imgH="22219920" progId="PDFPlus.Document">
                  <p:embed/>
                  <p:pic>
                    <p:nvPicPr>
                      <p:cNvPr id="0" name=""/>
                      <p:cNvPicPr/>
                      <p:nvPr/>
                    </p:nvPicPr>
                    <p:blipFill>
                      <a:blip r:embed="rId5"/>
                      <a:stretch>
                        <a:fillRect/>
                      </a:stretch>
                    </p:blipFill>
                    <p:spPr>
                      <a:xfrm>
                        <a:off x="6310924" y="1428859"/>
                        <a:ext cx="3781425" cy="464661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C07C750-707D-4A3E-84C0-8CE52F51E79B}"/>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
        <p:nvSpPr>
          <p:cNvPr id="3" name="Rectangle 2">
            <a:extLst>
              <a:ext uri="{FF2B5EF4-FFF2-40B4-BE49-F238E27FC236}">
                <a16:creationId xmlns:a16="http://schemas.microsoft.com/office/drawing/2014/main" id="{A3551224-1326-4B92-94A9-8759AF3CB0DB}"/>
              </a:ext>
            </a:extLst>
          </p:cNvPr>
          <p:cNvSpPr/>
          <p:nvPr/>
        </p:nvSpPr>
        <p:spPr>
          <a:xfrm>
            <a:off x="1174459" y="3105835"/>
            <a:ext cx="7969541" cy="646331"/>
          </a:xfrm>
          <a:prstGeom prst="rect">
            <a:avLst/>
          </a:prstGeom>
        </p:spPr>
        <p:txBody>
          <a:bodyPr wrap="square">
            <a:spAutoFit/>
          </a:bodyPr>
          <a:lstStyle/>
          <a:p>
            <a:r>
              <a:rPr lang="en-US" dirty="0">
                <a:latin typeface="Arial Black" panose="020B0A04020102020204" pitchFamily="34" charset="0"/>
              </a:rPr>
              <a:t>Compounding Aseptic Containment</a:t>
            </a:r>
          </a:p>
          <a:p>
            <a:r>
              <a:rPr lang="en-US" dirty="0">
                <a:latin typeface="Arial Black" panose="020B0A04020102020204" pitchFamily="34" charset="0"/>
              </a:rPr>
              <a:t> Isolator (CACI) </a:t>
            </a:r>
            <a:endParaRPr lang="en-US" dirty="0"/>
          </a:p>
        </p:txBody>
      </p:sp>
    </p:spTree>
    <p:extLst>
      <p:ext uri="{BB962C8B-B14F-4D97-AF65-F5344CB8AC3E}">
        <p14:creationId xmlns:p14="http://schemas.microsoft.com/office/powerpoint/2010/main" val="1229778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283516" y="323851"/>
            <a:ext cx="9538282" cy="1200150"/>
          </a:xfrm>
        </p:spPr>
        <p:txBody>
          <a:bodyPr>
            <a:noAutofit/>
          </a:bodyPr>
          <a:lstStyle/>
          <a:p>
            <a:r>
              <a:rPr lang="en-US" sz="2800" dirty="0">
                <a:solidFill>
                  <a:schemeClr val="accent5">
                    <a:lumMod val="50000"/>
                  </a:schemeClr>
                </a:solidFill>
                <a:latin typeface="Arial Black" panose="020B0A04020102020204" pitchFamily="34" charset="0"/>
              </a:rPr>
              <a:t>Sterile Compounding Primary Engineering Control (PEC)</a:t>
            </a:r>
            <a:br>
              <a:rPr lang="en-US" sz="2800" dirty="0">
                <a:solidFill>
                  <a:schemeClr val="accent5">
                    <a:lumMod val="50000"/>
                  </a:schemeClr>
                </a:solidFill>
                <a:latin typeface="Arial Black" panose="020B0A04020102020204" pitchFamily="34" charset="0"/>
              </a:rPr>
            </a:br>
            <a:r>
              <a:rPr lang="en-US" sz="2800" dirty="0">
                <a:solidFill>
                  <a:schemeClr val="accent5">
                    <a:lumMod val="50000"/>
                  </a:schemeClr>
                </a:solidFill>
                <a:latin typeface="Arial Black" panose="020B0A04020102020204" pitchFamily="34" charset="0"/>
              </a:rPr>
              <a:t>&lt;797&gt;Non-Hazardous Suggested PEC - Slide 32</a:t>
            </a:r>
            <a:endParaRPr lang="en-US" sz="2800" b="1" dirty="0"/>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1524000" y="1669410"/>
            <a:ext cx="9144000" cy="4479720"/>
          </a:xfrm>
        </p:spPr>
        <p:txBody>
          <a:bodyPr>
            <a:normAutofit/>
          </a:bodyPr>
          <a:lstStyle/>
          <a:p>
            <a:pPr marL="342900" indent="-342900" algn="l" fontAlgn="base">
              <a:buFont typeface="Arial" panose="020B0604020202020204" pitchFamily="34" charset="0"/>
              <a:buChar char="•"/>
            </a:pPr>
            <a:r>
              <a:rPr lang="en-US" sz="2000" b="1" dirty="0">
                <a:latin typeface="Arial Narrow" panose="020B0606020202030204" pitchFamily="34" charset="0"/>
              </a:rPr>
              <a:t>Laminar airflow workbench ("LAFW") Horizontal or Vertical flow</a:t>
            </a:r>
          </a:p>
          <a:p>
            <a:pPr marL="342900" indent="-342900" algn="l" fontAlgn="base">
              <a:buFont typeface="Arial" panose="020B0604020202020204" pitchFamily="34" charset="0"/>
              <a:buChar char="•"/>
            </a:pPr>
            <a:endParaRPr lang="en-US" sz="2000" b="1" dirty="0">
              <a:latin typeface="Arial Narrow" panose="020B0606020202030204" pitchFamily="34" charset="0"/>
            </a:endParaRPr>
          </a:p>
          <a:p>
            <a:pPr marL="342900" indent="-342900" algn="l" fontAlgn="base">
              <a:buFont typeface="Arial" panose="020B0604020202020204" pitchFamily="34" charset="0"/>
              <a:buChar char="•"/>
            </a:pPr>
            <a:r>
              <a:rPr lang="en-US" sz="2000" b="1" dirty="0">
                <a:latin typeface="Arial Narrow" panose="020B0606020202030204" pitchFamily="34" charset="0"/>
              </a:rPr>
              <a:t>A laminar airflow workbench (LAFW) or compounding aseptic isolator (CAI) must not be used for the compounding of an antineoplastic HD</a:t>
            </a:r>
          </a:p>
          <a:p>
            <a:pPr marL="342900" indent="-342900" algn="l" fontAlgn="base">
              <a:buFont typeface="Arial" panose="020B0604020202020204" pitchFamily="34" charset="0"/>
              <a:buChar char="•"/>
            </a:pPr>
            <a:endParaRPr lang="en-US" sz="2000" b="1" dirty="0">
              <a:latin typeface="Arial Narrow" panose="020B0606020202030204" pitchFamily="34" charset="0"/>
            </a:endParaRPr>
          </a:p>
          <a:p>
            <a:pPr marL="342900" indent="-342900" algn="l" fontAlgn="base">
              <a:buFont typeface="Arial" panose="020B0604020202020204" pitchFamily="34" charset="0"/>
              <a:buChar char="•"/>
            </a:pPr>
            <a:r>
              <a:rPr lang="en-US" sz="2000" b="1" dirty="0">
                <a:latin typeface="Arial Narrow" panose="020B0606020202030204" pitchFamily="34" charset="0"/>
              </a:rPr>
              <a:t>The C-PEC must be located in a C-SEC, which may either be an ISO Class 7 buffer room (preferred) or an unclassified containment segregated compounding area (C- SCA). </a:t>
            </a:r>
          </a:p>
          <a:p>
            <a:pPr marL="342900" indent="-342900" algn="l" fontAlgn="base">
              <a:buFont typeface="Arial" panose="020B0604020202020204" pitchFamily="34" charset="0"/>
              <a:buChar char="•"/>
            </a:pPr>
            <a:endParaRPr lang="en-US" sz="2000" b="1" dirty="0">
              <a:latin typeface="Arial Narrow" panose="020B0606020202030204" pitchFamily="34" charset="0"/>
            </a:endParaRPr>
          </a:p>
          <a:p>
            <a:pPr marL="342900" indent="-342900" algn="l" fontAlgn="base">
              <a:buFont typeface="Arial" panose="020B0604020202020204" pitchFamily="34" charset="0"/>
              <a:buChar char="•"/>
            </a:pPr>
            <a:r>
              <a:rPr lang="en-US" sz="2000" b="1" dirty="0">
                <a:latin typeface="Arial Narrow" panose="020B0606020202030204" pitchFamily="34" charset="0"/>
              </a:rPr>
              <a:t>If the C-PEC is placed in a C-SCA, the beyond-use date (BUD) must be limited as defined in 797)</a:t>
            </a:r>
          </a:p>
          <a:p>
            <a:pPr marL="342900" indent="-342900" algn="l" fontAlgn="base">
              <a:buFont typeface="Arial" panose="020B0604020202020204" pitchFamily="34" charset="0"/>
              <a:buChar char="•"/>
            </a:pPr>
            <a:endParaRPr lang="en-US" sz="2000" b="1" dirty="0">
              <a:latin typeface="Arial Narrow" panose="020B0606020202030204" pitchFamily="34" charset="0"/>
            </a:endParaRPr>
          </a:p>
          <a:p>
            <a:pPr marL="800100" lvl="1" indent="-342900" algn="l" fontAlgn="base">
              <a:buFont typeface="Arial" panose="020B0604020202020204" pitchFamily="34" charset="0"/>
              <a:buChar char="•"/>
            </a:pPr>
            <a:endParaRPr lang="en-US" b="1" dirty="0"/>
          </a:p>
          <a:p>
            <a:pPr marL="800100" lvl="1" indent="-342900" algn="l" fontAlgn="base">
              <a:buFont typeface="Arial" panose="020B0604020202020204" pitchFamily="34" charset="0"/>
              <a:buChar char="•"/>
            </a:pPr>
            <a:endParaRPr lang="en-US" sz="18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sz="2200"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marL="342900" indent="-342900" algn="l" fontAlgn="base">
              <a:buFont typeface="Arial" panose="020B0604020202020204" pitchFamily="34" charset="0"/>
              <a:buChar char="•"/>
            </a:pPr>
            <a:endParaRPr lang="en-US" dirty="0">
              <a:latin typeface="Arial Black" panose="020B0A04020102020204" pitchFamily="34" charset="0"/>
            </a:endParaRPr>
          </a:p>
          <a:p>
            <a:pPr algn="l" fontAlgn="base"/>
            <a:endParaRPr lang="en-US" sz="2000" dirty="0">
              <a:latin typeface="Arial Black" panose="020B0A04020102020204" pitchFamily="34" charset="0"/>
            </a:endParaRPr>
          </a:p>
        </p:txBody>
      </p:sp>
      <p:sp>
        <p:nvSpPr>
          <p:cNvPr id="7" name="TextBox 6">
            <a:extLst>
              <a:ext uri="{FF2B5EF4-FFF2-40B4-BE49-F238E27FC236}">
                <a16:creationId xmlns:a16="http://schemas.microsoft.com/office/drawing/2014/main" id="{11944607-9A00-4349-84F0-905F247FDEB8}"/>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Tree>
    <p:extLst>
      <p:ext uri="{BB962C8B-B14F-4D97-AF65-F5344CB8AC3E}">
        <p14:creationId xmlns:p14="http://schemas.microsoft.com/office/powerpoint/2010/main" val="1127378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771525"/>
          </a:xfrm>
        </p:spPr>
        <p:txBody>
          <a:bodyPr>
            <a:normAutofit/>
          </a:bodyPr>
          <a:lstStyle/>
          <a:p>
            <a:r>
              <a:rPr lang="en-US" sz="2000" dirty="0">
                <a:solidFill>
                  <a:schemeClr val="accent5">
                    <a:lumMod val="50000"/>
                  </a:schemeClr>
                </a:solidFill>
                <a:latin typeface="Arial Black" panose="020B0A04020102020204" pitchFamily="34" charset="0"/>
              </a:rPr>
              <a:t>Sterile Compounding Primary Engineering Control (PEC)</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&lt;797&gt; +&lt;800&gt; Hazardous Suggested PEC - Slide 33</a:t>
            </a:r>
            <a:endParaRPr lang="en-US" sz="2000" b="1" dirty="0"/>
          </a:p>
        </p:txBody>
      </p:sp>
      <p:sp>
        <p:nvSpPr>
          <p:cNvPr id="5" name="TextBox 4">
            <a:extLst>
              <a:ext uri="{FF2B5EF4-FFF2-40B4-BE49-F238E27FC236}">
                <a16:creationId xmlns:a16="http://schemas.microsoft.com/office/drawing/2014/main" id="{0FC8ACB4-F9FA-467F-9676-FDB4C69E4AC5}"/>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
        <p:nvSpPr>
          <p:cNvPr id="6" name="Rectangle 5">
            <a:extLst>
              <a:ext uri="{FF2B5EF4-FFF2-40B4-BE49-F238E27FC236}">
                <a16:creationId xmlns:a16="http://schemas.microsoft.com/office/drawing/2014/main" id="{3730CAB7-5A78-471F-AAF2-991B1B0285F3}"/>
              </a:ext>
            </a:extLst>
          </p:cNvPr>
          <p:cNvSpPr/>
          <p:nvPr/>
        </p:nvSpPr>
        <p:spPr>
          <a:xfrm>
            <a:off x="293616" y="2551837"/>
            <a:ext cx="6761526" cy="2523768"/>
          </a:xfrm>
          <a:prstGeom prst="rect">
            <a:avLst/>
          </a:prstGeom>
        </p:spPr>
        <p:txBody>
          <a:bodyPr wrap="square">
            <a:spAutoFit/>
          </a:bodyPr>
          <a:lstStyle/>
          <a:p>
            <a:pPr marL="342900" indent="-342900" fontAlgn="base">
              <a:buFont typeface="Arial" panose="020B0604020202020204" pitchFamily="34" charset="0"/>
              <a:buChar char="•"/>
            </a:pPr>
            <a:r>
              <a:rPr lang="en-US" sz="2000" b="1" dirty="0">
                <a:latin typeface="Arial Narrow" panose="020B0606020202030204" pitchFamily="34" charset="0"/>
              </a:rPr>
              <a:t>Class II type B2 BSCs  </a:t>
            </a:r>
          </a:p>
          <a:p>
            <a:pPr marL="342900" indent="-342900" fontAlgn="base">
              <a:buFont typeface="Arial" panose="020B0604020202020204" pitchFamily="34" charset="0"/>
              <a:buChar char="•"/>
            </a:pPr>
            <a:r>
              <a:rPr lang="en-US" sz="2000" b="1" dirty="0">
                <a:latin typeface="Arial Narrow" panose="020B0606020202030204" pitchFamily="34" charset="0"/>
              </a:rPr>
              <a:t>Most Frequent for most known HDs, type A2 cabinets offer a simple and reliable integration with the ventilation and pressurization requirements of the C-SEC.</a:t>
            </a:r>
          </a:p>
          <a:p>
            <a:pPr marL="342900" indent="-342900" fontAlgn="base">
              <a:buFont typeface="Arial" panose="020B0604020202020204" pitchFamily="34" charset="0"/>
              <a:buChar char="•"/>
            </a:pPr>
            <a:r>
              <a:rPr lang="en-US" sz="2000" b="1" dirty="0" err="1">
                <a:latin typeface="Arial Narrow" panose="020B0606020202030204" pitchFamily="34" charset="0"/>
              </a:rPr>
              <a:t>ClassII</a:t>
            </a:r>
            <a:r>
              <a:rPr lang="en-US" sz="2000" b="1" dirty="0">
                <a:latin typeface="Arial Narrow" panose="020B0606020202030204" pitchFamily="34" charset="0"/>
              </a:rPr>
              <a:t>  BSC or CACI Externally Vented to house air via a thimble assembly blending Buffer room air (approx. 15%) with the BSC exhaust.</a:t>
            </a:r>
          </a:p>
          <a:p>
            <a:pPr marL="342900" indent="-342900" fontAlgn="base">
              <a:buFont typeface="Arial" panose="020B0604020202020204" pitchFamily="34" charset="0"/>
              <a:buChar char="•"/>
            </a:pPr>
            <a:endParaRPr lang="en-US" dirty="0">
              <a:latin typeface="Arial Black" panose="020B0A04020102020204" pitchFamily="34" charset="0"/>
            </a:endParaRPr>
          </a:p>
        </p:txBody>
      </p:sp>
      <p:graphicFrame>
        <p:nvGraphicFramePr>
          <p:cNvPr id="4" name="Object 3">
            <a:extLst>
              <a:ext uri="{FF2B5EF4-FFF2-40B4-BE49-F238E27FC236}">
                <a16:creationId xmlns:a16="http://schemas.microsoft.com/office/drawing/2014/main" id="{1ABF972E-5A7F-4293-87F7-D866F4B08AF2}"/>
              </a:ext>
            </a:extLst>
          </p:cNvPr>
          <p:cNvGraphicFramePr>
            <a:graphicFrameLocks noChangeAspect="1"/>
          </p:cNvGraphicFramePr>
          <p:nvPr>
            <p:extLst>
              <p:ext uri="{D42A27DB-BD31-4B8C-83A1-F6EECF244321}">
                <p14:modId xmlns:p14="http://schemas.microsoft.com/office/powerpoint/2010/main" val="551578364"/>
              </p:ext>
            </p:extLst>
          </p:nvPr>
        </p:nvGraphicFramePr>
        <p:xfrm>
          <a:off x="7455396" y="1383873"/>
          <a:ext cx="3346450" cy="4921250"/>
        </p:xfrm>
        <a:graphic>
          <a:graphicData uri="http://schemas.openxmlformats.org/presentationml/2006/ole">
            <mc:AlternateContent xmlns:mc="http://schemas.openxmlformats.org/markup-compatibility/2006">
              <mc:Choice xmlns:v="urn:schemas-microsoft-com:vml" Requires="v">
                <p:oleObj spid="_x0000_s16423" name="PDF Document" r:id="rId4" imgW="3346920" imgH="4921560" progId="PDFPlus.Document">
                  <p:embed/>
                </p:oleObj>
              </mc:Choice>
              <mc:Fallback>
                <p:oleObj name="PDF Document" r:id="rId4" imgW="3346920" imgH="4921560" progId="PDFPlus.Document">
                  <p:embed/>
                  <p:pic>
                    <p:nvPicPr>
                      <p:cNvPr id="0" name=""/>
                      <p:cNvPicPr/>
                      <p:nvPr/>
                    </p:nvPicPr>
                    <p:blipFill>
                      <a:blip r:embed="rId5"/>
                      <a:stretch>
                        <a:fillRect/>
                      </a:stretch>
                    </p:blipFill>
                    <p:spPr>
                      <a:xfrm>
                        <a:off x="7455396" y="1383873"/>
                        <a:ext cx="3346450" cy="4921250"/>
                      </a:xfrm>
                      <a:prstGeom prst="rect">
                        <a:avLst/>
                      </a:prstGeom>
                    </p:spPr>
                  </p:pic>
                </p:oleObj>
              </mc:Fallback>
            </mc:AlternateContent>
          </a:graphicData>
        </a:graphic>
      </p:graphicFrame>
    </p:spTree>
    <p:extLst>
      <p:ext uri="{BB962C8B-B14F-4D97-AF65-F5344CB8AC3E}">
        <p14:creationId xmlns:p14="http://schemas.microsoft.com/office/powerpoint/2010/main" val="936997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771525"/>
          </a:xfrm>
        </p:spPr>
        <p:txBody>
          <a:bodyPr>
            <a:normAutofit/>
          </a:bodyPr>
          <a:lstStyle/>
          <a:p>
            <a:r>
              <a:rPr lang="en-US" sz="2000" dirty="0">
                <a:solidFill>
                  <a:schemeClr val="accent5">
                    <a:lumMod val="50000"/>
                  </a:schemeClr>
                </a:solidFill>
                <a:latin typeface="Arial Black" panose="020B0A04020102020204" pitchFamily="34" charset="0"/>
              </a:rPr>
              <a:t>Sterile Compounding Primary Engineering Control (PEC)</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&lt;797&gt; +&lt;800&gt; Hazardous Suggested PEC - Slide 34</a:t>
            </a:r>
            <a:endParaRPr lang="en-US" sz="2000" b="1" dirty="0"/>
          </a:p>
        </p:txBody>
      </p:sp>
      <p:sp>
        <p:nvSpPr>
          <p:cNvPr id="5" name="TextBox 4">
            <a:extLst>
              <a:ext uri="{FF2B5EF4-FFF2-40B4-BE49-F238E27FC236}">
                <a16:creationId xmlns:a16="http://schemas.microsoft.com/office/drawing/2014/main" id="{0FC8ACB4-F9FA-467F-9676-FDB4C69E4AC5}"/>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
        <p:nvSpPr>
          <p:cNvPr id="6" name="Rectangle 5">
            <a:extLst>
              <a:ext uri="{FF2B5EF4-FFF2-40B4-BE49-F238E27FC236}">
                <a16:creationId xmlns:a16="http://schemas.microsoft.com/office/drawing/2014/main" id="{3730CAB7-5A78-471F-AAF2-991B1B0285F3}"/>
              </a:ext>
            </a:extLst>
          </p:cNvPr>
          <p:cNvSpPr/>
          <p:nvPr/>
        </p:nvSpPr>
        <p:spPr>
          <a:xfrm>
            <a:off x="360727" y="1382286"/>
            <a:ext cx="10469459" cy="3139321"/>
          </a:xfrm>
          <a:prstGeom prst="rect">
            <a:avLst/>
          </a:prstGeom>
        </p:spPr>
        <p:txBody>
          <a:bodyPr wrap="square">
            <a:spAutoFit/>
          </a:bodyPr>
          <a:lstStyle/>
          <a:p>
            <a:pPr marL="800100" lvl="1" indent="-342900" fontAlgn="base">
              <a:buFont typeface="Arial" panose="020B0604020202020204" pitchFamily="34" charset="0"/>
              <a:buChar char="•"/>
            </a:pPr>
            <a:r>
              <a:rPr lang="en-US" sz="2000" b="1" dirty="0">
                <a:latin typeface="Arial Narrow" panose="020B0606020202030204" pitchFamily="34" charset="0"/>
              </a:rPr>
              <a:t>CII B2 BSC blower discharge assembly(s) shall be engineered to discharge outside the facility consistent within local requirements and codes. The blower system(s) shall be directly connected to the BSC discharging the required air volume as specified by the manufacturer.  A second exhaust system shall be required to supplement the BSC discharge.    Although not mandated 12 ACPH is suggested. The Blower shall be roof mounted keeping the ducting under negative pressure outside the building. </a:t>
            </a:r>
          </a:p>
          <a:p>
            <a:pPr marL="800100" lvl="1" indent="-342900" fontAlgn="base">
              <a:buFont typeface="Arial" panose="020B0604020202020204" pitchFamily="34" charset="0"/>
              <a:buChar char="•"/>
            </a:pPr>
            <a:endParaRPr lang="en-US" sz="2000" b="1" dirty="0">
              <a:latin typeface="Arial Narrow" panose="020B0606020202030204" pitchFamily="34" charset="0"/>
            </a:endParaRPr>
          </a:p>
          <a:p>
            <a:pPr marL="800100" lvl="1" indent="-342900" fontAlgn="base">
              <a:buFont typeface="Arial" panose="020B0604020202020204" pitchFamily="34" charset="0"/>
              <a:buChar char="•"/>
            </a:pPr>
            <a:r>
              <a:rPr lang="en-US" sz="2000" b="1" dirty="0">
                <a:latin typeface="Arial Narrow" panose="020B0606020202030204" pitchFamily="34" charset="0"/>
              </a:rPr>
              <a:t>The roof mounted blower shall be placed subject to local codes for HD exhaust.  HEPA filter discharge is not required.</a:t>
            </a:r>
          </a:p>
          <a:p>
            <a:pPr marL="342900" indent="-342900" fontAlgn="base">
              <a:buFont typeface="Arial" panose="020B0604020202020204" pitchFamily="34" charset="0"/>
              <a:buChar char="•"/>
            </a:pPr>
            <a:endParaRPr lang="en-US" dirty="0">
              <a:latin typeface="Arial Black" panose="020B0A04020102020204" pitchFamily="34" charset="0"/>
            </a:endParaRPr>
          </a:p>
        </p:txBody>
      </p:sp>
    </p:spTree>
    <p:extLst>
      <p:ext uri="{BB962C8B-B14F-4D97-AF65-F5344CB8AC3E}">
        <p14:creationId xmlns:p14="http://schemas.microsoft.com/office/powerpoint/2010/main" val="3604207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771525"/>
          </a:xfrm>
        </p:spPr>
        <p:txBody>
          <a:bodyPr>
            <a:normAutofit/>
          </a:bodyPr>
          <a:lstStyle/>
          <a:p>
            <a:r>
              <a:rPr lang="en-US" sz="2000" dirty="0">
                <a:solidFill>
                  <a:schemeClr val="accent5">
                    <a:lumMod val="50000"/>
                  </a:schemeClr>
                </a:solidFill>
                <a:latin typeface="Arial Black" panose="020B0A04020102020204" pitchFamily="34" charset="0"/>
              </a:rPr>
              <a:t>Sterile Compounding Primary Engineering Control (PEC)</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&lt;795&gt; &lt;800&gt; Non-Hazardous Suggested PEC - Slide 35</a:t>
            </a:r>
            <a:endParaRPr lang="en-US" sz="2000" b="1" dirty="0"/>
          </a:p>
        </p:txBody>
      </p:sp>
      <p:sp>
        <p:nvSpPr>
          <p:cNvPr id="5" name="TextBox 4">
            <a:extLst>
              <a:ext uri="{FF2B5EF4-FFF2-40B4-BE49-F238E27FC236}">
                <a16:creationId xmlns:a16="http://schemas.microsoft.com/office/drawing/2014/main" id="{0FC8ACB4-F9FA-467F-9676-FDB4C69E4AC5}"/>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graphicFrame>
        <p:nvGraphicFramePr>
          <p:cNvPr id="10" name="Table 9">
            <a:extLst>
              <a:ext uri="{FF2B5EF4-FFF2-40B4-BE49-F238E27FC236}">
                <a16:creationId xmlns:a16="http://schemas.microsoft.com/office/drawing/2014/main" id="{F1E67091-440D-4F3D-9B2B-56F087268DE9}"/>
              </a:ext>
            </a:extLst>
          </p:cNvPr>
          <p:cNvGraphicFramePr>
            <a:graphicFrameLocks noGrp="1"/>
          </p:cNvGraphicFramePr>
          <p:nvPr>
            <p:extLst>
              <p:ext uri="{D42A27DB-BD31-4B8C-83A1-F6EECF244321}">
                <p14:modId xmlns:p14="http://schemas.microsoft.com/office/powerpoint/2010/main" val="3028920569"/>
              </p:ext>
            </p:extLst>
          </p:nvPr>
        </p:nvGraphicFramePr>
        <p:xfrm>
          <a:off x="2032000" y="1308682"/>
          <a:ext cx="8128000" cy="4773336"/>
        </p:xfrm>
        <a:graphic>
          <a:graphicData uri="http://schemas.openxmlformats.org/drawingml/2006/table">
            <a:tbl>
              <a:tblPr firstRow="1" bandRow="1">
                <a:tableStyleId>{5C22544A-7EE6-4342-B048-85BDC9FD1C3A}</a:tableStyleId>
              </a:tblPr>
              <a:tblGrid>
                <a:gridCol w="5526481">
                  <a:extLst>
                    <a:ext uri="{9D8B030D-6E8A-4147-A177-3AD203B41FA5}">
                      <a16:colId xmlns:a16="http://schemas.microsoft.com/office/drawing/2014/main" val="376549548"/>
                    </a:ext>
                  </a:extLst>
                </a:gridCol>
                <a:gridCol w="2601519">
                  <a:extLst>
                    <a:ext uri="{9D8B030D-6E8A-4147-A177-3AD203B41FA5}">
                      <a16:colId xmlns:a16="http://schemas.microsoft.com/office/drawing/2014/main" val="178076102"/>
                    </a:ext>
                  </a:extLst>
                </a:gridCol>
              </a:tblGrid>
              <a:tr h="2386668">
                <a:tc>
                  <a:txBody>
                    <a:body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Containment Ventilated Enclosure (CVE) single HEPA</a:t>
                      </a:r>
                    </a:p>
                    <a:p>
                      <a:pPr marL="800100" marR="0" lvl="1" indent="-3429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Can be recirculated in non-hd room</a:t>
                      </a:r>
                    </a:p>
                    <a:p>
                      <a:pPr marL="800100" marR="0" lvl="1" indent="-3429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Requires to be exhausted into a thimble assembly to be collected by house air in HD conditions</a:t>
                      </a:r>
                    </a:p>
                    <a:p>
                      <a:endParaRPr lang="en-US" sz="2000" b="1" dirty="0">
                        <a:solidFill>
                          <a:schemeClr val="tx1"/>
                        </a:solidFill>
                        <a:latin typeface="Arial Narrow" panose="020B0606020202030204" pitchFamily="34" charset="0"/>
                      </a:endParaRPr>
                    </a:p>
                  </a:txBody>
                  <a:tcPr>
                    <a:noFill/>
                  </a:tcPr>
                </a:tc>
                <a:tc>
                  <a:txBody>
                    <a:bodyPr/>
                    <a:lstStyle/>
                    <a:p>
                      <a:endParaRPr lang="en-US" dirty="0"/>
                    </a:p>
                  </a:txBody>
                  <a:tcPr>
                    <a:solidFill>
                      <a:schemeClr val="bg1"/>
                    </a:solidFill>
                  </a:tcPr>
                </a:tc>
                <a:extLst>
                  <a:ext uri="{0D108BD9-81ED-4DB2-BD59-A6C34878D82A}">
                    <a16:rowId xmlns:a16="http://schemas.microsoft.com/office/drawing/2014/main" val="536319487"/>
                  </a:ext>
                </a:extLst>
              </a:tr>
              <a:tr h="238666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Arial Narrow" panose="020B0606020202030204" pitchFamily="34" charset="0"/>
                        </a:rPr>
                        <a:t>Containment Ventilated Enclosure (CVE) Redundant  HEPA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Narrow" panose="020B0606020202030204" pitchFamily="34" charset="0"/>
                        </a:rPr>
                        <a:t>Can be recirculated in a sterile-hd room as long as the room is exhausting a minimum of 12 </a:t>
                      </a:r>
                      <a:r>
                        <a:rPr lang="en-US" sz="2000" b="1" dirty="0" err="1">
                          <a:latin typeface="Arial Narrow" panose="020B0606020202030204" pitchFamily="34" charset="0"/>
                        </a:rPr>
                        <a:t>acph</a:t>
                      </a:r>
                      <a:r>
                        <a:rPr lang="en-US" sz="2000" b="1" dirty="0">
                          <a:latin typeface="Arial Narrow" panose="020B0606020202030204" pitchFamily="34" charset="0"/>
                        </a:rPr>
                        <a:t>.  Replaces the need for a thimble assembly, easier to place and saves make up air energy.</a:t>
                      </a:r>
                    </a:p>
                    <a:p>
                      <a:endParaRPr lang="en-US" sz="2000" b="1" dirty="0">
                        <a:latin typeface="Arial Narrow" panose="020B0606020202030204" pitchFamily="34" charset="0"/>
                      </a:endParaRP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2216657780"/>
                  </a:ext>
                </a:extLst>
              </a:tr>
            </a:tbl>
          </a:graphicData>
        </a:graphic>
      </p:graphicFrame>
      <p:graphicFrame>
        <p:nvGraphicFramePr>
          <p:cNvPr id="11" name="Object 10">
            <a:extLst>
              <a:ext uri="{FF2B5EF4-FFF2-40B4-BE49-F238E27FC236}">
                <a16:creationId xmlns:a16="http://schemas.microsoft.com/office/drawing/2014/main" id="{2A5A0DDF-A2DA-47E6-B992-0AB77F1228CE}"/>
              </a:ext>
            </a:extLst>
          </p:cNvPr>
          <p:cNvGraphicFramePr>
            <a:graphicFrameLocks noChangeAspect="1"/>
          </p:cNvGraphicFramePr>
          <p:nvPr>
            <p:extLst>
              <p:ext uri="{D42A27DB-BD31-4B8C-83A1-F6EECF244321}">
                <p14:modId xmlns:p14="http://schemas.microsoft.com/office/powerpoint/2010/main" val="3303365794"/>
              </p:ext>
            </p:extLst>
          </p:nvPr>
        </p:nvGraphicFramePr>
        <p:xfrm>
          <a:off x="7672976" y="1308682"/>
          <a:ext cx="2263824" cy="2332139"/>
        </p:xfrm>
        <a:graphic>
          <a:graphicData uri="http://schemas.openxmlformats.org/presentationml/2006/ole">
            <mc:AlternateContent xmlns:mc="http://schemas.openxmlformats.org/markup-compatibility/2006">
              <mc:Choice xmlns:v="urn:schemas-microsoft-com:vml" Requires="v">
                <p:oleObj spid="_x0000_s19521" name="PDF Document" r:id="rId4" imgW="989280" imgH="1023480" progId="PDFPlus.Document">
                  <p:embed/>
                </p:oleObj>
              </mc:Choice>
              <mc:Fallback>
                <p:oleObj name="PDF Document" r:id="rId4" imgW="989280" imgH="1023480" progId="PDFPlus.Document">
                  <p:embed/>
                  <p:pic>
                    <p:nvPicPr>
                      <p:cNvPr id="7" name="Object 6">
                        <a:extLst>
                          <a:ext uri="{FF2B5EF4-FFF2-40B4-BE49-F238E27FC236}">
                            <a16:creationId xmlns:a16="http://schemas.microsoft.com/office/drawing/2014/main" id="{C82D5A41-6FBA-40B5-8707-D5C20E53F405}"/>
                          </a:ext>
                        </a:extLst>
                      </p:cNvPr>
                      <p:cNvPicPr/>
                      <p:nvPr/>
                    </p:nvPicPr>
                    <p:blipFill>
                      <a:blip r:embed="rId5"/>
                      <a:stretch>
                        <a:fillRect/>
                      </a:stretch>
                    </p:blipFill>
                    <p:spPr>
                      <a:xfrm>
                        <a:off x="7672976" y="1308682"/>
                        <a:ext cx="2263824" cy="2332139"/>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FB311A9-4BEF-4A85-9A20-E0E041C74A3F}"/>
              </a:ext>
            </a:extLst>
          </p:cNvPr>
          <p:cNvGraphicFramePr>
            <a:graphicFrameLocks noChangeAspect="1"/>
          </p:cNvGraphicFramePr>
          <p:nvPr>
            <p:extLst>
              <p:ext uri="{D42A27DB-BD31-4B8C-83A1-F6EECF244321}">
                <p14:modId xmlns:p14="http://schemas.microsoft.com/office/powerpoint/2010/main" val="3593664003"/>
              </p:ext>
            </p:extLst>
          </p:nvPr>
        </p:nvGraphicFramePr>
        <p:xfrm>
          <a:off x="7808332" y="3640821"/>
          <a:ext cx="2216312" cy="2248251"/>
        </p:xfrm>
        <a:graphic>
          <a:graphicData uri="http://schemas.openxmlformats.org/presentationml/2006/ole">
            <mc:AlternateContent xmlns:mc="http://schemas.openxmlformats.org/markup-compatibility/2006">
              <mc:Choice xmlns:v="urn:schemas-microsoft-com:vml" Requires="v">
                <p:oleObj spid="_x0000_s19522" name="PDF Document" r:id="rId6" imgW="989280" imgH="1023480" progId="PDFPlus.Document">
                  <p:embed/>
                </p:oleObj>
              </mc:Choice>
              <mc:Fallback>
                <p:oleObj name="PDF Document" r:id="rId6" imgW="989280" imgH="1023480" progId="PDFPlus.Document">
                  <p:embed/>
                  <p:pic>
                    <p:nvPicPr>
                      <p:cNvPr id="7" name="Object 6">
                        <a:extLst>
                          <a:ext uri="{FF2B5EF4-FFF2-40B4-BE49-F238E27FC236}">
                            <a16:creationId xmlns:a16="http://schemas.microsoft.com/office/drawing/2014/main" id="{C82D5A41-6FBA-40B5-8707-D5C20E53F405}"/>
                          </a:ext>
                        </a:extLst>
                      </p:cNvPr>
                      <p:cNvPicPr/>
                      <p:nvPr/>
                    </p:nvPicPr>
                    <p:blipFill>
                      <a:blip r:embed="rId5"/>
                      <a:stretch>
                        <a:fillRect/>
                      </a:stretch>
                    </p:blipFill>
                    <p:spPr>
                      <a:xfrm>
                        <a:off x="7808332" y="3640821"/>
                        <a:ext cx="2216312" cy="2248251"/>
                      </a:xfrm>
                      <a:prstGeom prst="rect">
                        <a:avLst/>
                      </a:prstGeom>
                    </p:spPr>
                  </p:pic>
                </p:oleObj>
              </mc:Fallback>
            </mc:AlternateContent>
          </a:graphicData>
        </a:graphic>
      </p:graphicFrame>
    </p:spTree>
    <p:extLst>
      <p:ext uri="{BB962C8B-B14F-4D97-AF65-F5344CB8AC3E}">
        <p14:creationId xmlns:p14="http://schemas.microsoft.com/office/powerpoint/2010/main" val="595564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771525"/>
          </a:xfrm>
        </p:spPr>
        <p:txBody>
          <a:bodyPr>
            <a:normAutofit/>
          </a:bodyPr>
          <a:lstStyle/>
          <a:p>
            <a:r>
              <a:rPr lang="en-US" sz="2000" dirty="0">
                <a:solidFill>
                  <a:schemeClr val="accent5">
                    <a:lumMod val="50000"/>
                  </a:schemeClr>
                </a:solidFill>
                <a:latin typeface="Arial Black" panose="020B0A04020102020204" pitchFamily="34" charset="0"/>
              </a:rPr>
              <a:t>Sterile Compounding Primary Engineering Control (PEC)</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&lt;795&gt; Non-Sterile HD Suggested Redundant HEPA PEC - 36</a:t>
            </a:r>
            <a:endParaRPr lang="en-US" sz="2000" b="1" dirty="0"/>
          </a:p>
        </p:txBody>
      </p:sp>
      <p:sp>
        <p:nvSpPr>
          <p:cNvPr id="5" name="TextBox 4">
            <a:extLst>
              <a:ext uri="{FF2B5EF4-FFF2-40B4-BE49-F238E27FC236}">
                <a16:creationId xmlns:a16="http://schemas.microsoft.com/office/drawing/2014/main" id="{0FC8ACB4-F9FA-467F-9676-FDB4C69E4AC5}"/>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
        <p:nvSpPr>
          <p:cNvPr id="6" name="Rectangle 5">
            <a:extLst>
              <a:ext uri="{FF2B5EF4-FFF2-40B4-BE49-F238E27FC236}">
                <a16:creationId xmlns:a16="http://schemas.microsoft.com/office/drawing/2014/main" id="{B76BAB3A-DE93-4089-B82A-73F53DFFDFDE}"/>
              </a:ext>
            </a:extLst>
          </p:cNvPr>
          <p:cNvSpPr/>
          <p:nvPr/>
        </p:nvSpPr>
        <p:spPr>
          <a:xfrm>
            <a:off x="2122415" y="1582341"/>
            <a:ext cx="7868873" cy="3785652"/>
          </a:xfrm>
          <a:prstGeom prst="rect">
            <a:avLst/>
          </a:prstGeom>
        </p:spPr>
        <p:txBody>
          <a:bodyPr wrap="square">
            <a:spAutoFit/>
          </a:bodyPr>
          <a:lstStyle/>
          <a:p>
            <a:pPr marL="342900" indent="-342900">
              <a:buFont typeface="Arial" panose="020B0604020202020204" pitchFamily="34" charset="0"/>
              <a:buChar char="•"/>
            </a:pPr>
            <a:r>
              <a:rPr lang="en-US" sz="2000" b="1" dirty="0">
                <a:latin typeface="Arial Narrow" panose="020B0606020202030204" pitchFamily="34" charset="0"/>
              </a:rPr>
              <a:t>Non-Sterile hazardous C-PEC redundant HEPA Method: Double HEPA Containment Ventilated Enclosure (s) (CVE) shall be located in a secondary engineering controls (C-SEC) hazardous (NIOSH) room and be recirculated within the HD SEC.  The SEC room shall maintain a minimum 12 Air Changes per hour exhaust per hour.</a:t>
            </a:r>
          </a:p>
          <a:p>
            <a:pPr marL="342900" indent="-342900">
              <a:buFont typeface="Arial" panose="020B0604020202020204" pitchFamily="34" charset="0"/>
              <a:buChar char="•"/>
            </a:pPr>
            <a:endParaRPr lang="en-US" sz="2000" b="1" dirty="0">
              <a:latin typeface="Arial Narrow" panose="020B0606020202030204" pitchFamily="34" charset="0"/>
            </a:endParaRPr>
          </a:p>
          <a:p>
            <a:pPr marL="342900" indent="-342900">
              <a:buFont typeface="Arial" panose="020B0604020202020204" pitchFamily="34" charset="0"/>
              <a:buChar char="•"/>
            </a:pPr>
            <a:r>
              <a:rPr lang="en-US" sz="2000" b="1" dirty="0">
                <a:latin typeface="Arial Narrow" panose="020B0606020202030204" pitchFamily="34" charset="0"/>
              </a:rPr>
              <a:t>The USP 800 USP 795 blower assembly(s) shall be engineered to discharge outside the facility consistent within local requirements and codes. The blower system(s) shall be designed to provide a minimum of 12 ACPH and differential negative pressure of 0.01” to 0.03” water column.  The Blower shall be roof mounted keeping the ducting under negative pressure outside the building. </a:t>
            </a:r>
          </a:p>
        </p:txBody>
      </p:sp>
    </p:spTree>
    <p:extLst>
      <p:ext uri="{BB962C8B-B14F-4D97-AF65-F5344CB8AC3E}">
        <p14:creationId xmlns:p14="http://schemas.microsoft.com/office/powerpoint/2010/main" val="3780916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1524000" y="323851"/>
            <a:ext cx="9144000" cy="771525"/>
          </a:xfrm>
        </p:spPr>
        <p:txBody>
          <a:bodyPr>
            <a:normAutofit/>
          </a:bodyPr>
          <a:lstStyle/>
          <a:p>
            <a:r>
              <a:rPr lang="en-US" sz="2000" dirty="0">
                <a:solidFill>
                  <a:schemeClr val="accent5">
                    <a:lumMod val="50000"/>
                  </a:schemeClr>
                </a:solidFill>
                <a:latin typeface="Arial Black" panose="020B0A04020102020204" pitchFamily="34" charset="0"/>
              </a:rPr>
              <a:t>Sterile Compounding Primary Engineering Control (PEC)</a:t>
            </a:r>
            <a:br>
              <a:rPr lang="en-US" sz="2000" dirty="0">
                <a:solidFill>
                  <a:schemeClr val="accent5">
                    <a:lumMod val="50000"/>
                  </a:schemeClr>
                </a:solidFill>
                <a:latin typeface="Arial Black" panose="020B0A04020102020204" pitchFamily="34" charset="0"/>
              </a:rPr>
            </a:br>
            <a:r>
              <a:rPr lang="en-US" sz="2000" dirty="0">
                <a:solidFill>
                  <a:schemeClr val="accent5">
                    <a:lumMod val="50000"/>
                  </a:schemeClr>
                </a:solidFill>
                <a:latin typeface="Arial Black" panose="020B0A04020102020204" pitchFamily="34" charset="0"/>
              </a:rPr>
              <a:t>&lt;795&gt;+&lt;800&gt; Non-Sterile HD Single HEPA PEC - Slide 37</a:t>
            </a:r>
            <a:endParaRPr lang="en-US" sz="2000" b="1" dirty="0"/>
          </a:p>
        </p:txBody>
      </p:sp>
      <p:sp>
        <p:nvSpPr>
          <p:cNvPr id="5" name="TextBox 4">
            <a:extLst>
              <a:ext uri="{FF2B5EF4-FFF2-40B4-BE49-F238E27FC236}">
                <a16:creationId xmlns:a16="http://schemas.microsoft.com/office/drawing/2014/main" id="{0FC8ACB4-F9FA-467F-9676-FDB4C69E4AC5}"/>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
        <p:nvSpPr>
          <p:cNvPr id="6" name="Rectangle 5">
            <a:extLst>
              <a:ext uri="{FF2B5EF4-FFF2-40B4-BE49-F238E27FC236}">
                <a16:creationId xmlns:a16="http://schemas.microsoft.com/office/drawing/2014/main" id="{B76BAB3A-DE93-4089-B82A-73F53DFFDFDE}"/>
              </a:ext>
            </a:extLst>
          </p:cNvPr>
          <p:cNvSpPr/>
          <p:nvPr/>
        </p:nvSpPr>
        <p:spPr>
          <a:xfrm>
            <a:off x="2122415" y="1582341"/>
            <a:ext cx="7868873" cy="3170099"/>
          </a:xfrm>
          <a:prstGeom prst="rect">
            <a:avLst/>
          </a:prstGeom>
        </p:spPr>
        <p:txBody>
          <a:bodyPr wrap="square">
            <a:spAutoFit/>
          </a:bodyPr>
          <a:lstStyle/>
          <a:p>
            <a:pPr marL="342900" indent="-342900" fontAlgn="base">
              <a:buFont typeface="Arial" panose="020B0604020202020204" pitchFamily="34" charset="0"/>
              <a:buChar char="•"/>
            </a:pPr>
            <a:r>
              <a:rPr lang="en-US" sz="2000" b="1" dirty="0">
                <a:latin typeface="Arial Narrow" panose="020B0606020202030204" pitchFamily="34" charset="0"/>
              </a:rPr>
              <a:t>The USP 800 USP 795 blower assembly(s) </a:t>
            </a:r>
          </a:p>
          <a:p>
            <a:pPr marL="342900" indent="-342900" fontAlgn="base">
              <a:buFont typeface="Arial" panose="020B0604020202020204" pitchFamily="34" charset="0"/>
              <a:buChar char="•"/>
            </a:pPr>
            <a:r>
              <a:rPr lang="en-US" sz="2000" b="1" dirty="0">
                <a:latin typeface="Arial Narrow" panose="020B0606020202030204" pitchFamily="34" charset="0"/>
              </a:rPr>
              <a:t>Shall be engineered to discharge outside the facility consistent within local requirements and codes. </a:t>
            </a:r>
          </a:p>
          <a:p>
            <a:pPr marL="342900" indent="-342900" fontAlgn="base">
              <a:buFont typeface="Arial" panose="020B0604020202020204" pitchFamily="34" charset="0"/>
              <a:buChar char="•"/>
            </a:pPr>
            <a:r>
              <a:rPr lang="en-US" sz="2000" b="1" dirty="0">
                <a:latin typeface="Arial Narrow" panose="020B0606020202030204" pitchFamily="34" charset="0"/>
              </a:rPr>
              <a:t>The blower system(s) shall be designed to provide a minimum of 12 ACPH and include the required exhausted volume of all Containment Ventilated Enclosure(s) (CVE) with thimble assemblies. </a:t>
            </a:r>
          </a:p>
          <a:p>
            <a:pPr marL="342900" indent="-342900" fontAlgn="base">
              <a:buFont typeface="Arial" panose="020B0604020202020204" pitchFamily="34" charset="0"/>
              <a:buChar char="•"/>
            </a:pPr>
            <a:r>
              <a:rPr lang="en-US" sz="2000" b="1" dirty="0">
                <a:latin typeface="Arial Narrow" panose="020B0606020202030204" pitchFamily="34" charset="0"/>
              </a:rPr>
              <a:t>The system shall provide a differential negative pressure of 0.01” to 0.03” water column.  </a:t>
            </a:r>
          </a:p>
          <a:p>
            <a:pPr marL="342900" indent="-342900" fontAlgn="base">
              <a:buFont typeface="Arial" panose="020B0604020202020204" pitchFamily="34" charset="0"/>
              <a:buChar char="•"/>
            </a:pPr>
            <a:r>
              <a:rPr lang="en-US" sz="2000" b="1" dirty="0">
                <a:latin typeface="Arial Narrow" panose="020B0606020202030204" pitchFamily="34" charset="0"/>
              </a:rPr>
              <a:t>The Blower shall be roof mounted keeping the ducting under negative pressure outside the building. </a:t>
            </a:r>
            <a:endParaRPr lang="en-US" sz="2000" dirty="0">
              <a:latin typeface="Arial Narrow" panose="020B0606020202030204" pitchFamily="34" charset="0"/>
            </a:endParaRPr>
          </a:p>
        </p:txBody>
      </p:sp>
    </p:spTree>
    <p:extLst>
      <p:ext uri="{BB962C8B-B14F-4D97-AF65-F5344CB8AC3E}">
        <p14:creationId xmlns:p14="http://schemas.microsoft.com/office/powerpoint/2010/main" val="3695975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61056" y="1463063"/>
            <a:ext cx="10329984"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50000"/>
                    <a:lumOff val="50000"/>
                  </a:schemeClr>
                </a:solidFill>
                <a:latin typeface="+mj-lt"/>
                <a:ea typeface="+mj-ea"/>
                <a:cs typeface="+mj-cs"/>
              </a:defRPr>
            </a:lvl1pPr>
          </a:lstStyle>
          <a:p>
            <a:pPr defTabSz="457189">
              <a:defRPr/>
            </a:pPr>
            <a:r>
              <a:rPr lang="en-US" sz="3733" b="1" dirty="0">
                <a:solidFill>
                  <a:schemeClr val="tx1"/>
                </a:solidFill>
                <a:latin typeface="Arial"/>
              </a:rPr>
              <a:t>Time for Questions and Comments</a:t>
            </a:r>
          </a:p>
        </p:txBody>
      </p:sp>
      <p:sp>
        <p:nvSpPr>
          <p:cNvPr id="2" name="Rectangle 1"/>
          <p:cNvSpPr/>
          <p:nvPr/>
        </p:nvSpPr>
        <p:spPr>
          <a:xfrm>
            <a:off x="3182376" y="2955222"/>
            <a:ext cx="5827248" cy="2144113"/>
          </a:xfrm>
          <a:prstGeom prst="rect">
            <a:avLst/>
          </a:prstGeom>
          <a:noFill/>
        </p:spPr>
        <p:txBody>
          <a:bodyPr wrap="square" lIns="91440" tIns="45720" rIns="91440" bIns="45720">
            <a:spAutoFit/>
          </a:bodyPr>
          <a:lstStyle/>
          <a:p>
            <a:pPr algn="ctr"/>
            <a:r>
              <a:rPr lang="en-US" sz="13333"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23" y="406080"/>
            <a:ext cx="3296148" cy="545899"/>
          </a:xfrm>
          <a:prstGeom prst="rect">
            <a:avLst/>
          </a:prstGeom>
        </p:spPr>
      </p:pic>
    </p:spTree>
    <p:extLst>
      <p:ext uri="{BB962C8B-B14F-4D97-AF65-F5344CB8AC3E}">
        <p14:creationId xmlns:p14="http://schemas.microsoft.com/office/powerpoint/2010/main" val="1396846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45525" y="1458795"/>
            <a:ext cx="109728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50000"/>
                    <a:lumOff val="50000"/>
                  </a:schemeClr>
                </a:solidFill>
                <a:latin typeface="+mj-lt"/>
                <a:ea typeface="+mj-ea"/>
                <a:cs typeface="+mj-cs"/>
              </a:defRPr>
            </a:lvl1pPr>
          </a:lstStyle>
          <a:p>
            <a:pPr defTabSz="457189">
              <a:defRPr/>
            </a:pPr>
            <a:r>
              <a:rPr lang="en-US" sz="3733" b="1" dirty="0">
                <a:solidFill>
                  <a:schemeClr val="tx1"/>
                </a:solidFill>
                <a:latin typeface="Arial"/>
              </a:rPr>
              <a:t>CES Reminder </a:t>
            </a:r>
          </a:p>
        </p:txBody>
      </p:sp>
      <p:sp>
        <p:nvSpPr>
          <p:cNvPr id="8" name="Content Placeholder 2"/>
          <p:cNvSpPr txBox="1">
            <a:spLocks/>
          </p:cNvSpPr>
          <p:nvPr/>
        </p:nvSpPr>
        <p:spPr>
          <a:xfrm>
            <a:off x="609600" y="1007955"/>
            <a:ext cx="10972800" cy="505947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89">
              <a:buNone/>
              <a:defRPr/>
            </a:pPr>
            <a:endParaRPr lang="en-US" dirty="0">
              <a:solidFill>
                <a:sysClr val="windowText" lastClr="000000"/>
              </a:solidFill>
              <a:latin typeface="Arial"/>
            </a:endParaRPr>
          </a:p>
        </p:txBody>
      </p:sp>
      <p:sp>
        <p:nvSpPr>
          <p:cNvPr id="2" name="TextBox 1"/>
          <p:cNvSpPr txBox="1"/>
          <p:nvPr/>
        </p:nvSpPr>
        <p:spPr>
          <a:xfrm>
            <a:off x="536708" y="2925970"/>
            <a:ext cx="10354848" cy="3026470"/>
          </a:xfrm>
          <a:prstGeom prst="rect">
            <a:avLst/>
          </a:prstGeom>
          <a:noFill/>
        </p:spPr>
        <p:txBody>
          <a:bodyPr wrap="square" rtlCol="0">
            <a:spAutoFit/>
          </a:bodyPr>
          <a:lstStyle/>
          <a:p>
            <a:pPr>
              <a:spcBef>
                <a:spcPts val="2400"/>
              </a:spcBef>
              <a:buSzPts val="2867"/>
            </a:pPr>
            <a:r>
              <a:rPr lang="en-US" sz="2400" dirty="0">
                <a:latin typeface="Arial" panose="020B0604020202020204" pitchFamily="34" charset="0"/>
                <a:cs typeface="Arial" panose="020B0604020202020204" pitchFamily="34" charset="0"/>
                <a:sym typeface="Arial"/>
              </a:rPr>
              <a:t>The URL to the webinar survey </a:t>
            </a:r>
            <a:r>
              <a:rPr lang="en-US" sz="2000" u="sng" dirty="0">
                <a:hlinkClick r:id="rId3"/>
              </a:rPr>
              <a:t>https://www.surveymonkey.com/r/AAH1904</a:t>
            </a:r>
            <a:r>
              <a:rPr lang="en-US" sz="2400" b="1" dirty="0">
                <a:latin typeface="Arial" panose="020B0604020202020204" pitchFamily="34" charset="0"/>
                <a:cs typeface="Arial" panose="020B0604020202020204" pitchFamily="34" charset="0"/>
                <a:sym typeface="Arial"/>
              </a:rPr>
              <a:t> </a:t>
            </a:r>
            <a:r>
              <a:rPr lang="en-US" sz="2400" dirty="0">
                <a:latin typeface="Arial" panose="020B0604020202020204" pitchFamily="34" charset="0"/>
                <a:cs typeface="Arial" panose="020B0604020202020204" pitchFamily="34" charset="0"/>
                <a:sym typeface="Arial"/>
              </a:rPr>
              <a:t>will be emailed to the individual who registered your site. </a:t>
            </a:r>
          </a:p>
          <a:p>
            <a:pPr>
              <a:spcBef>
                <a:spcPts val="2400"/>
              </a:spcBef>
              <a:buSzPts val="2867"/>
            </a:pPr>
            <a:r>
              <a:rPr lang="en-US" sz="2400" dirty="0">
                <a:latin typeface="Arial" panose="020B0604020202020204" pitchFamily="34" charset="0"/>
                <a:cs typeface="Arial" panose="020B0604020202020204" pitchFamily="34" charset="0"/>
              </a:rPr>
              <a:t>The survey closes </a:t>
            </a:r>
            <a:r>
              <a:rPr lang="en-US" sz="2400" b="1" dirty="0">
                <a:latin typeface="Arial" panose="020B0604020202020204" pitchFamily="34" charset="0"/>
                <a:cs typeface="Arial" panose="020B0604020202020204" pitchFamily="34" charset="0"/>
              </a:rPr>
              <a:t>Friday, May 17, 2019 </a:t>
            </a:r>
            <a:r>
              <a:rPr lang="en-US" sz="2400" dirty="0">
                <a:latin typeface="Arial" panose="020B0604020202020204" pitchFamily="34" charset="0"/>
                <a:cs typeface="Arial" panose="020B0604020202020204" pitchFamily="34" charset="0"/>
              </a:rPr>
              <a:t>at 12:30am ET.</a:t>
            </a:r>
          </a:p>
          <a:p>
            <a:pPr>
              <a:lnSpc>
                <a:spcPct val="200000"/>
              </a:lnSpc>
              <a:spcBef>
                <a:spcPts val="3200"/>
              </a:spcBef>
              <a:buClr>
                <a:srgbClr val="000000"/>
              </a:buClr>
              <a:buSzPts val="2867"/>
            </a:pPr>
            <a:r>
              <a:rPr lang="en-US" sz="2400" dirty="0">
                <a:solidFill>
                  <a:srgbClr val="000000"/>
                </a:solidFill>
                <a:latin typeface="Arial" panose="020B0604020202020204" pitchFamily="34" charset="0"/>
                <a:cs typeface="Arial" panose="020B0604020202020204" pitchFamily="34" charset="0"/>
                <a:sym typeface="Arial"/>
              </a:rPr>
              <a:t>For questions, please email </a:t>
            </a:r>
            <a:r>
              <a:rPr lang="en-US" sz="2400" u="sng" dirty="0">
                <a:solidFill>
                  <a:schemeClr val="hlink"/>
                </a:solidFill>
                <a:latin typeface="Arial" panose="020B0604020202020204" pitchFamily="34" charset="0"/>
                <a:cs typeface="Arial" panose="020B0604020202020204" pitchFamily="34" charset="0"/>
                <a:sym typeface="Arial"/>
                <a:hlinkClick r:id="rId4"/>
              </a:rPr>
              <a:t>knowledgecommunities@aia.org</a:t>
            </a:r>
            <a:r>
              <a:rPr lang="en-US" sz="2400" dirty="0">
                <a:solidFill>
                  <a:srgbClr val="000000"/>
                </a:solidFill>
                <a:latin typeface="Arial" panose="020B0604020202020204" pitchFamily="34" charset="0"/>
                <a:cs typeface="Arial" panose="020B0604020202020204" pitchFamily="34" charset="0"/>
                <a:sym typeface="Arial"/>
              </a:rPr>
              <a:t> </a:t>
            </a:r>
            <a:endParaRPr lang="en-US" sz="2400" dirty="0">
              <a:latin typeface="Arial" panose="020B0604020202020204" pitchFamily="34" charset="0"/>
              <a:cs typeface="Arial" panose="020B0604020202020204" pitchFamily="34" charset="0"/>
            </a:endParaRPr>
          </a:p>
          <a:p>
            <a:endParaRPr lang="en-US" sz="24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023" y="406080"/>
            <a:ext cx="3296148" cy="545899"/>
          </a:xfrm>
          <a:prstGeom prst="rect">
            <a:avLst/>
          </a:prstGeom>
        </p:spPr>
      </p:pic>
    </p:spTree>
    <p:extLst>
      <p:ext uri="{BB962C8B-B14F-4D97-AF65-F5344CB8AC3E}">
        <p14:creationId xmlns:p14="http://schemas.microsoft.com/office/powerpoint/2010/main" val="380455357"/>
      </p:ext>
    </p:extLst>
  </p:cSld>
  <p:clrMapOvr>
    <a:masterClrMapping/>
  </p:clrMapOvr>
  <mc:AlternateContent xmlns:mc="http://schemas.openxmlformats.org/markup-compatibility/2006" xmlns:p14="http://schemas.microsoft.com/office/powerpoint/2010/main">
    <mc:Choice Requires="p14">
      <p:transition p14:dur="10" advClick="0" advTm="25000"/>
    </mc:Choice>
    <mc:Fallback xmlns="">
      <p:transition advClick="0" advTm="2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551492" y="1704540"/>
            <a:ext cx="8229600" cy="71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457189" eaLnBrk="1" fontAlgn="base" hangingPunct="1">
              <a:spcBef>
                <a:spcPct val="0"/>
              </a:spcBef>
              <a:spcAft>
                <a:spcPct val="0"/>
              </a:spcAft>
              <a:defRPr/>
            </a:pPr>
            <a:r>
              <a:rPr lang="en-US" altLang="en-US" sz="3733" b="1" kern="0" dirty="0"/>
              <a:t>Compliance Statement</a:t>
            </a:r>
          </a:p>
        </p:txBody>
      </p:sp>
      <p:sp>
        <p:nvSpPr>
          <p:cNvPr id="7" name="Content Placeholder 2"/>
          <p:cNvSpPr txBox="1">
            <a:spLocks/>
          </p:cNvSpPr>
          <p:nvPr/>
        </p:nvSpPr>
        <p:spPr>
          <a:xfrm>
            <a:off x="557842" y="2941183"/>
            <a:ext cx="11509333" cy="4257807"/>
          </a:xfrm>
          <a:prstGeom prst="rect">
            <a:avLst/>
          </a:prstGeom>
        </p:spPr>
        <p:txBody>
          <a:bodyPr lIns="91440" tIns="45720" rIns="91440" bIns="45720"/>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ts val="0"/>
              </a:spcBef>
              <a:spcAft>
                <a:spcPts val="0"/>
              </a:spcAft>
              <a:buNone/>
              <a:defRPr/>
            </a:pPr>
            <a:r>
              <a:rPr lang="en-US" sz="2400" dirty="0">
                <a:solidFill>
                  <a:prstClr val="black"/>
                </a:solidFill>
                <a:latin typeface="Arial" panose="020B0604020202020204" pitchFamily="34" charset="0"/>
                <a:ea typeface="ＭＳ Ｐゴシック" pitchFamily="22" charset="-128"/>
                <a:cs typeface="Arial" panose="020B0604020202020204" pitchFamily="34" charset="0"/>
              </a:rPr>
              <a:t>“AIA Knowledge” is a Registered Provider with The American Institute of Architects Continuing Education Systems (AIA/CES). Credit(s) earned on completion of this program will be reported to AIA/CES for AIA members. Certificates of Completion for both AIA members and non-AIA members are available upon special request.</a:t>
            </a:r>
          </a:p>
          <a:p>
            <a:pPr marL="0" indent="0" eaLnBrk="1" hangingPunct="1">
              <a:spcBef>
                <a:spcPts val="0"/>
              </a:spcBef>
              <a:spcAft>
                <a:spcPts val="0"/>
              </a:spcAft>
              <a:buNone/>
              <a:defRPr/>
            </a:pPr>
            <a:endParaRPr lang="en-US" sz="2400" dirty="0">
              <a:solidFill>
                <a:prstClr val="black"/>
              </a:solidFill>
              <a:latin typeface="Arial" panose="020B0604020202020204" pitchFamily="34" charset="0"/>
              <a:ea typeface="ＭＳ Ｐゴシック" pitchFamily="22" charset="-128"/>
              <a:cs typeface="Arial" panose="020B0604020202020204" pitchFamily="34" charset="0"/>
            </a:endParaRPr>
          </a:p>
          <a:p>
            <a:pPr marL="0" indent="0" eaLnBrk="1" hangingPunct="1">
              <a:spcBef>
                <a:spcPts val="0"/>
              </a:spcBef>
              <a:spcAft>
                <a:spcPts val="0"/>
              </a:spcAft>
              <a:buNone/>
              <a:defRPr/>
            </a:pPr>
            <a:r>
              <a:rPr lang="en-US" sz="2400" dirty="0">
                <a:solidFill>
                  <a:prstClr val="black"/>
                </a:solidFill>
                <a:latin typeface="Arial" panose="020B0604020202020204" pitchFamily="34" charset="0"/>
                <a:ea typeface="ＭＳ Ｐゴシック" pitchFamily="22" charset="-128"/>
                <a:cs typeface="Arial" panose="020B0604020202020204" pitchFamily="34" charset="0"/>
              </a:rPr>
              <a:t>This program is registered with AIA/CES for continuing professional education. As such, it does not include content that may be deemed or construed to be an approval or endorsement by the AIA of any material of construction or any method or manner of handling, using, distributing, or dealing in any material or product.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23" y="406080"/>
            <a:ext cx="3296148" cy="545899"/>
          </a:xfrm>
          <a:prstGeom prst="rect">
            <a:avLst/>
          </a:prstGeom>
        </p:spPr>
      </p:pic>
    </p:spTree>
    <p:extLst>
      <p:ext uri="{BB962C8B-B14F-4D97-AF65-F5344CB8AC3E}">
        <p14:creationId xmlns:p14="http://schemas.microsoft.com/office/powerpoint/2010/main" val="3711573532"/>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8930" y="1543905"/>
            <a:ext cx="10329797" cy="96406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50000"/>
                    <a:lumOff val="50000"/>
                  </a:schemeClr>
                </a:solidFill>
                <a:latin typeface="+mj-lt"/>
                <a:ea typeface="+mj-ea"/>
                <a:cs typeface="+mj-cs"/>
              </a:defRPr>
            </a:lvl1pPr>
          </a:lstStyle>
          <a:p>
            <a:pPr defTabSz="457189">
              <a:defRPr/>
            </a:pPr>
            <a:r>
              <a:rPr lang="en-US" sz="3733" b="1" dirty="0">
                <a:solidFill>
                  <a:schemeClr val="tx1"/>
                </a:solidFill>
                <a:latin typeface="Arial"/>
              </a:rPr>
              <a:t>Join the Academy of Architecture for Health</a:t>
            </a:r>
          </a:p>
        </p:txBody>
      </p:sp>
      <p:sp>
        <p:nvSpPr>
          <p:cNvPr id="2" name="Rectangle 1"/>
          <p:cNvSpPr/>
          <p:nvPr/>
        </p:nvSpPr>
        <p:spPr>
          <a:xfrm>
            <a:off x="542455" y="2507973"/>
            <a:ext cx="3058701" cy="461665"/>
          </a:xfrm>
          <a:prstGeom prst="rect">
            <a:avLst/>
          </a:prstGeom>
        </p:spPr>
        <p:txBody>
          <a:bodyPr wrap="square">
            <a:spAutoFit/>
          </a:bodyPr>
          <a:lstStyle/>
          <a:p>
            <a:pPr defTabSz="457189">
              <a:defRPr/>
            </a:pPr>
            <a:r>
              <a:rPr lang="en-US" sz="2400" dirty="0">
                <a:solidFill>
                  <a:sysClr val="windowText" lastClr="000000"/>
                </a:solidFill>
                <a:latin typeface="Arial"/>
                <a:hlinkClick r:id="rId3"/>
              </a:rPr>
              <a:t>www.aia.org/aah</a:t>
            </a:r>
            <a:endParaRPr lang="en-US" sz="2400" dirty="0">
              <a:solidFill>
                <a:sysClr val="windowText" lastClr="000000"/>
              </a:solidFill>
              <a:latin typeface="Aria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7190" y="2824133"/>
            <a:ext cx="5122927" cy="32918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023" y="406080"/>
            <a:ext cx="3296148" cy="545899"/>
          </a:xfrm>
          <a:prstGeom prst="rect">
            <a:avLst/>
          </a:prstGeom>
        </p:spPr>
      </p:pic>
    </p:spTree>
    <p:extLst>
      <p:ext uri="{BB962C8B-B14F-4D97-AF65-F5344CB8AC3E}">
        <p14:creationId xmlns:p14="http://schemas.microsoft.com/office/powerpoint/2010/main" val="651076981"/>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534466" y="1578801"/>
            <a:ext cx="5273884" cy="90417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50000"/>
                    <a:lumOff val="50000"/>
                  </a:schemeClr>
                </a:solidFill>
                <a:latin typeface="+mj-lt"/>
                <a:ea typeface="+mj-ea"/>
                <a:cs typeface="+mj-cs"/>
              </a:defRPr>
            </a:lvl1pPr>
          </a:lstStyle>
          <a:p>
            <a:pPr defTabSz="457189">
              <a:defRPr/>
            </a:pPr>
            <a:r>
              <a:rPr lang="en-US" sz="3733" b="1" dirty="0">
                <a:solidFill>
                  <a:schemeClr val="tx1"/>
                </a:solidFill>
                <a:latin typeface="Arial"/>
              </a:rPr>
              <a:t>Upcoming Webinars </a:t>
            </a:r>
          </a:p>
        </p:txBody>
      </p:sp>
      <p:graphicFrame>
        <p:nvGraphicFramePr>
          <p:cNvPr id="7" name="Content Placeholder 7"/>
          <p:cNvGraphicFramePr>
            <a:graphicFrameLocks/>
          </p:cNvGraphicFramePr>
          <p:nvPr>
            <p:extLst/>
          </p:nvPr>
        </p:nvGraphicFramePr>
        <p:xfrm>
          <a:off x="534466" y="2413651"/>
          <a:ext cx="10307706" cy="3716803"/>
        </p:xfrm>
        <a:graphic>
          <a:graphicData uri="http://schemas.openxmlformats.org/drawingml/2006/table">
            <a:tbl>
              <a:tblPr/>
              <a:tblGrid>
                <a:gridCol w="1780231">
                  <a:extLst>
                    <a:ext uri="{9D8B030D-6E8A-4147-A177-3AD203B41FA5}">
                      <a16:colId xmlns:a16="http://schemas.microsoft.com/office/drawing/2014/main" val="20000"/>
                    </a:ext>
                  </a:extLst>
                </a:gridCol>
                <a:gridCol w="3641883">
                  <a:extLst>
                    <a:ext uri="{9D8B030D-6E8A-4147-A177-3AD203B41FA5}">
                      <a16:colId xmlns:a16="http://schemas.microsoft.com/office/drawing/2014/main" val="20001"/>
                    </a:ext>
                  </a:extLst>
                </a:gridCol>
                <a:gridCol w="4885592">
                  <a:extLst>
                    <a:ext uri="{9D8B030D-6E8A-4147-A177-3AD203B41FA5}">
                      <a16:colId xmlns:a16="http://schemas.microsoft.com/office/drawing/2014/main" val="20002"/>
                    </a:ext>
                  </a:extLst>
                </a:gridCol>
              </a:tblGrid>
              <a:tr h="61283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100" b="1" dirty="0">
                          <a:latin typeface="Arial" panose="020B0604020202020204" pitchFamily="34" charset="0"/>
                          <a:ea typeface="Times New Roman"/>
                          <a:cs typeface="Arial" panose="020B0604020202020204" pitchFamily="34" charset="0"/>
                        </a:rPr>
                        <a:t>Date</a:t>
                      </a:r>
                      <a:endParaRPr lang="en-US" sz="2100" dirty="0">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15000"/>
                        </a:lnSpc>
                        <a:spcBef>
                          <a:spcPts val="0"/>
                        </a:spcBef>
                        <a:spcAft>
                          <a:spcPts val="0"/>
                        </a:spcAft>
                      </a:pPr>
                      <a:r>
                        <a:rPr lang="en-US" sz="2100" b="1" dirty="0">
                          <a:latin typeface="Arial" panose="020B0604020202020204" pitchFamily="34" charset="0"/>
                          <a:ea typeface="Times New Roman"/>
                          <a:cs typeface="Arial" panose="020B0604020202020204" pitchFamily="34" charset="0"/>
                        </a:rPr>
                        <a:t>Series</a:t>
                      </a:r>
                      <a:endParaRPr lang="en-US" sz="2100" dirty="0">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2100" b="1" dirty="0">
                          <a:latin typeface="Arial" panose="020B0604020202020204" pitchFamily="34" charset="0"/>
                          <a:ea typeface="Times New Roman"/>
                          <a:cs typeface="Arial" panose="020B0604020202020204" pitchFamily="34" charset="0"/>
                        </a:rPr>
                        <a:t>Topic</a:t>
                      </a:r>
                      <a:endParaRPr lang="en-US" sz="2100" dirty="0">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val="10000"/>
                  </a:ext>
                </a:extLst>
              </a:tr>
              <a:tr h="1047044">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100" b="1" i="0" u="none" strike="noStrike" baseline="0" dirty="0">
                          <a:solidFill>
                            <a:schemeClr val="tx1"/>
                          </a:solidFill>
                          <a:effectLst/>
                          <a:latin typeface="Arial" panose="020B0604020202020204" pitchFamily="34" charset="0"/>
                          <a:cs typeface="Arial" panose="020B0604020202020204" pitchFamily="34" charset="0"/>
                        </a:rPr>
                        <a:t>6/11</a:t>
                      </a:r>
                    </a:p>
                    <a:p>
                      <a:pPr marL="0" marR="0" lvl="0" indent="0" algn="ctr" defTabSz="457200" rtl="0" eaLnBrk="1" fontAlgn="b" latinLnBrk="0" hangingPunct="1">
                        <a:lnSpc>
                          <a:spcPct val="100000"/>
                        </a:lnSpc>
                        <a:spcBef>
                          <a:spcPts val="0"/>
                        </a:spcBef>
                        <a:spcAft>
                          <a:spcPts val="0"/>
                        </a:spcAft>
                        <a:buClrTx/>
                        <a:buSzTx/>
                        <a:buFontTx/>
                        <a:buNone/>
                        <a:tabLst/>
                        <a:defRPr/>
                      </a:pPr>
                      <a:endParaRPr lang="en-US" sz="2100" b="0" i="0" u="none" strike="noStrike" baseline="0" dirty="0">
                        <a:solidFill>
                          <a:schemeClr val="tx1"/>
                        </a:solidFill>
                        <a:effectLst/>
                        <a:latin typeface="Arial" panose="020B0604020202020204" pitchFamily="34" charset="0"/>
                        <a:cs typeface="Arial" panose="020B0604020202020204" pitchFamily="34" charset="0"/>
                      </a:endParaRPr>
                    </a:p>
                  </a:txBody>
                  <a:tcPr marL="7620" marR="7620" marT="76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i="0" u="none" strike="noStrike" baseline="0" dirty="0">
                          <a:solidFill>
                            <a:schemeClr val="tx1"/>
                          </a:solidFill>
                          <a:effectLst/>
                          <a:latin typeface="Arial" panose="020B0604020202020204" pitchFamily="34" charset="0"/>
                          <a:cs typeface="Arial" panose="020B0604020202020204" pitchFamily="34" charset="0"/>
                        </a:rPr>
                        <a:t>HC 101 Series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100" b="0" i="0"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100" b="1" i="0" u="none" strike="noStrike" baseline="0" dirty="0">
                          <a:solidFill>
                            <a:schemeClr val="tx1"/>
                          </a:solidFill>
                          <a:effectLst/>
                          <a:latin typeface="Arial" panose="020B0604020202020204" pitchFamily="34" charset="0"/>
                          <a:cs typeface="Arial" panose="020B0604020202020204" pitchFamily="34" charset="0"/>
                        </a:rPr>
                        <a:t>IMEG Webinar (Medical Equipment Planning)</a:t>
                      </a:r>
                    </a:p>
                    <a:p>
                      <a:pPr marL="0" marR="0" algn="l">
                        <a:lnSpc>
                          <a:spcPct val="100000"/>
                        </a:lnSpc>
                        <a:spcBef>
                          <a:spcPts val="0"/>
                        </a:spcBef>
                        <a:spcAft>
                          <a:spcPts val="0"/>
                        </a:spcAft>
                      </a:pPr>
                      <a:endParaRPr lang="en-US" sz="2100" b="0" i="0"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044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100" b="1" i="0" u="none" strike="noStrike" baseline="0" dirty="0">
                          <a:solidFill>
                            <a:schemeClr val="tx1"/>
                          </a:solidFill>
                          <a:effectLst/>
                          <a:latin typeface="Arial" panose="020B0604020202020204" pitchFamily="34" charset="0"/>
                          <a:cs typeface="Arial" panose="020B0604020202020204" pitchFamily="34" charset="0"/>
                        </a:rPr>
                        <a:t>7/9</a:t>
                      </a:r>
                    </a:p>
                    <a:p>
                      <a:pPr marL="0" marR="0" lvl="0" indent="0" algn="ctr" defTabSz="457200" rtl="0" eaLnBrk="1" fontAlgn="b" latinLnBrk="0" hangingPunct="1">
                        <a:lnSpc>
                          <a:spcPct val="100000"/>
                        </a:lnSpc>
                        <a:spcBef>
                          <a:spcPts val="0"/>
                        </a:spcBef>
                        <a:spcAft>
                          <a:spcPts val="0"/>
                        </a:spcAft>
                        <a:buClrTx/>
                        <a:buSzTx/>
                        <a:buFontTx/>
                        <a:buNone/>
                        <a:tabLst/>
                        <a:defRPr/>
                      </a:pPr>
                      <a:endParaRPr lang="en-US" sz="2100" b="1" i="0" u="none" strike="noStrike" baseline="0" dirty="0">
                        <a:solidFill>
                          <a:schemeClr val="tx1"/>
                        </a:solidFill>
                        <a:effectLst/>
                        <a:latin typeface="Arial" panose="020B0604020202020204" pitchFamily="34" charset="0"/>
                        <a:cs typeface="Arial" panose="020B0604020202020204" pitchFamily="34" charset="0"/>
                      </a:endParaRPr>
                    </a:p>
                  </a:txBody>
                  <a:tcPr marL="7620" marR="7620" marT="76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i="0" kern="1200" baseline="0" dirty="0">
                          <a:solidFill>
                            <a:schemeClr val="tx1"/>
                          </a:solidFill>
                          <a:latin typeface="Arial" panose="020B0604020202020204" pitchFamily="34" charset="0"/>
                          <a:ea typeface="+mn-ea"/>
                          <a:cs typeface="Arial" panose="020B0604020202020204" pitchFamily="34" charset="0"/>
                        </a:rPr>
                        <a:t>Beyond the Basics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i="0" kern="1200" baseline="0" dirty="0">
                          <a:solidFill>
                            <a:schemeClr val="tx1"/>
                          </a:solidFill>
                          <a:latin typeface="Arial" panose="020B0604020202020204" pitchFamily="34" charset="0"/>
                          <a:ea typeface="+mn-ea"/>
                          <a:cs typeface="Arial" panose="020B0604020202020204" pitchFamily="34" charset="0"/>
                        </a:rPr>
                        <a:t>Pre-Post areas of Ambulatory Surgery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5243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100" b="1" i="0" u="none" strike="noStrike" baseline="0" dirty="0">
                          <a:solidFill>
                            <a:schemeClr val="tx1"/>
                          </a:solidFill>
                          <a:effectLst/>
                          <a:latin typeface="Arial" panose="020B0604020202020204" pitchFamily="34" charset="0"/>
                          <a:cs typeface="Arial" panose="020B0604020202020204" pitchFamily="34" charset="0"/>
                        </a:rPr>
                        <a:t>8/13</a:t>
                      </a:r>
                    </a:p>
                  </a:txBody>
                  <a:tcPr marL="7620" marR="7620" marT="76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i="0" kern="1200" baseline="0" dirty="0">
                          <a:solidFill>
                            <a:schemeClr val="tx1"/>
                          </a:solidFill>
                          <a:latin typeface="Arial" panose="020B0604020202020204" pitchFamily="34" charset="0"/>
                          <a:ea typeface="+mn-ea"/>
                          <a:cs typeface="Arial" panose="020B0604020202020204" pitchFamily="34" charset="0"/>
                        </a:rPr>
                        <a:t>Case Study Series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i="0" kern="1200" baseline="0" dirty="0">
                          <a:solidFill>
                            <a:schemeClr val="tx1"/>
                          </a:solidFill>
                          <a:latin typeface="Arial" panose="020B0604020202020204" pitchFamily="34" charset="0"/>
                          <a:ea typeface="+mn-ea"/>
                          <a:cs typeface="Arial" panose="020B0604020202020204" pitchFamily="34" charset="0"/>
                        </a:rPr>
                        <a:t>TBD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TextBox 2"/>
          <p:cNvSpPr txBox="1">
            <a:spLocks noChangeArrowheads="1"/>
          </p:cNvSpPr>
          <p:nvPr/>
        </p:nvSpPr>
        <p:spPr bwMode="auto">
          <a:xfrm>
            <a:off x="605023" y="6096001"/>
            <a:ext cx="501889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400" kern="0" dirty="0">
                <a:solidFill>
                  <a:prstClr val="black"/>
                </a:solidFill>
              </a:rPr>
              <a:t>  Dates </a:t>
            </a:r>
            <a:r>
              <a:rPr lang="en-US" altLang="en-US" sz="1400" kern="0" dirty="0"/>
              <a:t>&amp;</a:t>
            </a:r>
            <a:r>
              <a:rPr lang="en-US" altLang="en-US" sz="1400" kern="0" dirty="0">
                <a:solidFill>
                  <a:prstClr val="black"/>
                </a:solidFill>
              </a:rPr>
              <a:t> topics are subject to change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23" y="406080"/>
            <a:ext cx="3296148" cy="545899"/>
          </a:xfrm>
          <a:prstGeom prst="rect">
            <a:avLst/>
          </a:prstGeom>
        </p:spPr>
      </p:pic>
    </p:spTree>
    <p:extLst>
      <p:ext uri="{BB962C8B-B14F-4D97-AF65-F5344CB8AC3E}">
        <p14:creationId xmlns:p14="http://schemas.microsoft.com/office/powerpoint/2010/main" val="365265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85480" y="2048671"/>
            <a:ext cx="6282419" cy="71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7591" tIns="38795" rIns="77591" bIns="38795"/>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489832" eaLnBrk="1" fontAlgn="base" hangingPunct="1">
              <a:spcBef>
                <a:spcPct val="0"/>
              </a:spcBef>
              <a:spcAft>
                <a:spcPct val="0"/>
              </a:spcAft>
              <a:defRPr/>
            </a:pPr>
            <a:r>
              <a:rPr lang="en-US" altLang="en-US" sz="3733" b="1" kern="0" dirty="0"/>
              <a:t>AIA/CES Reporting Details</a:t>
            </a:r>
          </a:p>
        </p:txBody>
      </p:sp>
      <p:sp>
        <p:nvSpPr>
          <p:cNvPr id="8" name="Content Placeholder 2"/>
          <p:cNvSpPr txBox="1">
            <a:spLocks/>
          </p:cNvSpPr>
          <p:nvPr/>
        </p:nvSpPr>
        <p:spPr>
          <a:xfrm>
            <a:off x="557914" y="3314321"/>
            <a:ext cx="10414887" cy="2894900"/>
          </a:xfrm>
          <a:prstGeom prst="rect">
            <a:avLst/>
          </a:prstGeom>
        </p:spPr>
        <p:txBody>
          <a:bodyPr lIns="77591" tIns="38795" rIns="77591" bIns="38795"/>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0"/>
              </a:spcAft>
              <a:buClr>
                <a:srgbClr val="000000"/>
              </a:buClr>
              <a:buSzPts val="2700"/>
              <a:buNone/>
            </a:pPr>
            <a:r>
              <a:rPr lang="en-US" sz="2400" dirty="0">
                <a:solidFill>
                  <a:srgbClr val="000000"/>
                </a:solidFill>
                <a:latin typeface="Arial" panose="020B0604020202020204" pitchFamily="34" charset="0"/>
                <a:cs typeface="Arial" panose="020B0604020202020204" pitchFamily="34" charset="0"/>
                <a:sym typeface="Arial"/>
              </a:rPr>
              <a:t>In order to receive 1 AIA LU/HSW credit, each attendee must complete the webinar survey at the conclusion of the presentation.</a:t>
            </a:r>
            <a:endParaRPr lang="en-US" sz="2400" dirty="0">
              <a:latin typeface="Arial" panose="020B0604020202020204" pitchFamily="34" charset="0"/>
              <a:cs typeface="Arial" panose="020B0604020202020204" pitchFamily="34" charset="0"/>
              <a:sym typeface="Arial"/>
            </a:endParaRPr>
          </a:p>
          <a:p>
            <a:pPr marL="0" indent="0">
              <a:spcBef>
                <a:spcPts val="0"/>
              </a:spcBef>
              <a:spcAft>
                <a:spcPts val="0"/>
              </a:spcAft>
              <a:buClr>
                <a:srgbClr val="000000"/>
              </a:buClr>
              <a:buSzPts val="2700"/>
              <a:buNone/>
            </a:pPr>
            <a:endParaRPr lang="en-US" sz="2400" dirty="0">
              <a:solidFill>
                <a:srgbClr val="000000"/>
              </a:solidFill>
              <a:latin typeface="Arial" panose="020B0604020202020204" pitchFamily="34" charset="0"/>
              <a:cs typeface="Arial" panose="020B0604020202020204" pitchFamily="34" charset="0"/>
              <a:sym typeface="Arial"/>
            </a:endParaRPr>
          </a:p>
          <a:p>
            <a:pPr marL="0" indent="0">
              <a:spcBef>
                <a:spcPts val="1359"/>
              </a:spcBef>
              <a:spcAft>
                <a:spcPts val="0"/>
              </a:spcAft>
              <a:buClr>
                <a:srgbClr val="000000"/>
              </a:buClr>
              <a:buSzPts val="2700"/>
              <a:buNone/>
            </a:pPr>
            <a:r>
              <a:rPr lang="en-US" sz="2400" dirty="0">
                <a:latin typeface="Arial" panose="020B0604020202020204" pitchFamily="34" charset="0"/>
                <a:cs typeface="Arial" panose="020B0604020202020204" pitchFamily="34" charset="0"/>
              </a:rPr>
              <a:t>A link will be provided in the chat box and included in a follow-up email one (1) hour after the webinar to the individual who registered your site.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23" y="406080"/>
            <a:ext cx="3296148" cy="545899"/>
          </a:xfrm>
          <a:prstGeom prst="rect">
            <a:avLst/>
          </a:prstGeom>
        </p:spPr>
      </p:pic>
    </p:spTree>
    <p:extLst>
      <p:ext uri="{BB962C8B-B14F-4D97-AF65-F5344CB8AC3E}">
        <p14:creationId xmlns:p14="http://schemas.microsoft.com/office/powerpoint/2010/main" val="673008062"/>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549289" y="1702836"/>
            <a:ext cx="8229600" cy="71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457189" eaLnBrk="1" fontAlgn="base" hangingPunct="1">
              <a:spcBef>
                <a:spcPct val="0"/>
              </a:spcBef>
              <a:spcAft>
                <a:spcPct val="0"/>
              </a:spcAft>
              <a:defRPr/>
            </a:pPr>
            <a:r>
              <a:rPr lang="en-US" altLang="en-US" sz="3733" b="1" kern="0" dirty="0"/>
              <a:t>Questions?</a:t>
            </a:r>
          </a:p>
        </p:txBody>
      </p:sp>
      <p:sp>
        <p:nvSpPr>
          <p:cNvPr id="7" name="Content Placeholder 2"/>
          <p:cNvSpPr txBox="1">
            <a:spLocks/>
          </p:cNvSpPr>
          <p:nvPr/>
        </p:nvSpPr>
        <p:spPr>
          <a:xfrm>
            <a:off x="557756" y="2576228"/>
            <a:ext cx="7268189" cy="4020496"/>
          </a:xfrm>
          <a:prstGeom prst="rect">
            <a:avLst/>
          </a:prstGeom>
        </p:spPr>
        <p:txBody>
          <a:bodyPr lIns="91440" tIns="45720" rIns="91440" bIns="45720"/>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dirty="0">
                <a:solidFill>
                  <a:srgbClr val="000000"/>
                </a:solidFill>
                <a:latin typeface="Arial"/>
                <a:ea typeface="MS PGothic" pitchFamily="34" charset="-128"/>
              </a:rPr>
              <a:t>Submit a question to the moderator via the chat box. </a:t>
            </a:r>
          </a:p>
          <a:p>
            <a:pPr marL="0" indent="0">
              <a:spcBef>
                <a:spcPts val="0"/>
              </a:spcBef>
              <a:buNone/>
            </a:pPr>
            <a:endParaRPr lang="en-US" sz="2400" dirty="0">
              <a:solidFill>
                <a:srgbClr val="000000"/>
              </a:solidFill>
              <a:latin typeface="Arial"/>
              <a:ea typeface="MS PGothic" pitchFamily="34" charset="-128"/>
            </a:endParaRPr>
          </a:p>
          <a:p>
            <a:pPr marL="0" indent="0">
              <a:spcBef>
                <a:spcPts val="0"/>
              </a:spcBef>
              <a:buNone/>
            </a:pPr>
            <a:r>
              <a:rPr lang="en-US" sz="2400" dirty="0">
                <a:solidFill>
                  <a:srgbClr val="000000"/>
                </a:solidFill>
                <a:latin typeface="Arial"/>
                <a:ea typeface="MS PGothic" pitchFamily="34" charset="-128"/>
              </a:rPr>
              <a:t>Content-related questions will be answered during the Q&amp;A portion, </a:t>
            </a:r>
            <a:r>
              <a:rPr lang="en-US" sz="2400" dirty="0">
                <a:latin typeface="Arial"/>
                <a:ea typeface="MS PGothic" pitchFamily="34" charset="-128"/>
              </a:rPr>
              <a:t>at the end of the presentation, as time allows. Any questions not answered during Q&amp;A, will be answered and posted online within two (2) weeks. </a:t>
            </a:r>
          </a:p>
          <a:p>
            <a:pPr marL="0" indent="0">
              <a:spcBef>
                <a:spcPts val="0"/>
              </a:spcBef>
              <a:buNone/>
            </a:pPr>
            <a:endParaRPr lang="en-US" sz="2400" dirty="0">
              <a:solidFill>
                <a:srgbClr val="000000"/>
              </a:solidFill>
              <a:latin typeface="Arial"/>
              <a:ea typeface="MS PGothic" pitchFamily="34" charset="-128"/>
            </a:endParaRPr>
          </a:p>
          <a:p>
            <a:pPr marL="0" indent="0">
              <a:spcBef>
                <a:spcPts val="0"/>
              </a:spcBef>
              <a:buNone/>
            </a:pPr>
            <a:r>
              <a:rPr lang="en-US" sz="2400" dirty="0">
                <a:solidFill>
                  <a:srgbClr val="000000"/>
                </a:solidFill>
                <a:latin typeface="Arial"/>
                <a:ea typeface="MS PGothic" pitchFamily="34" charset="-128"/>
              </a:rPr>
              <a:t>Tech support questions will be answered by AIA staff promptly.</a:t>
            </a:r>
          </a:p>
        </p:txBody>
      </p:sp>
      <p:pic>
        <p:nvPicPr>
          <p:cNvPr id="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6443" y="2224759"/>
            <a:ext cx="2609851" cy="2533651"/>
          </a:xfrm>
          <a:prstGeom prst="rect">
            <a:avLst/>
          </a:prstGeom>
          <a:noFill/>
          <a:ln w="9525">
            <a:solidFill>
              <a:srgbClr val="4F81BD"/>
            </a:solidFill>
            <a:miter lim="800000"/>
            <a:headEnd/>
            <a:tailEnd/>
          </a:ln>
          <a:extLst>
            <a:ext uri="{909E8E84-426E-40dd-AFC4-6F175D3DCCD1}">
              <a14:hiddenFill xmlns:a14="http://schemas.microsoft.com/office/drawing/2010/main" xmlns="">
                <a:solidFill>
                  <a:srgbClr val="FFFFFF"/>
                </a:solidFill>
              </a14:hiddenFill>
            </a:ext>
          </a:extLst>
        </p:spPr>
      </p:pic>
      <p:cxnSp>
        <p:nvCxnSpPr>
          <p:cNvPr id="11" name="Straight Arrow Connector 10"/>
          <p:cNvCxnSpPr/>
          <p:nvPr/>
        </p:nvCxnSpPr>
        <p:spPr>
          <a:xfrm>
            <a:off x="7825946" y="3538276"/>
            <a:ext cx="674817" cy="0"/>
          </a:xfrm>
          <a:prstGeom prst="straightConnector1">
            <a:avLst/>
          </a:prstGeom>
          <a:noFill/>
          <a:ln w="57150" cap="flat" cmpd="sng" algn="ctr">
            <a:solidFill>
              <a:srgbClr val="FF0000"/>
            </a:solidFill>
            <a:prstDash val="solid"/>
            <a:tailEnd type="arrow"/>
          </a:ln>
          <a:effectLst>
            <a:outerShdw blurRad="40000" dist="20000" dir="5400000" rotWithShape="0">
              <a:srgbClr val="000000">
                <a:alpha val="38000"/>
              </a:srgbClr>
            </a:outerShdw>
          </a:effectLst>
        </p:spPr>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023" y="406080"/>
            <a:ext cx="3296148" cy="545899"/>
          </a:xfrm>
          <a:prstGeom prst="rect">
            <a:avLst/>
          </a:prstGeom>
        </p:spPr>
      </p:pic>
    </p:spTree>
    <p:extLst>
      <p:ext uri="{BB962C8B-B14F-4D97-AF65-F5344CB8AC3E}">
        <p14:creationId xmlns:p14="http://schemas.microsoft.com/office/powerpoint/2010/main" val="90760286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57756" y="2576228"/>
            <a:ext cx="11416241" cy="4020496"/>
          </a:xfrm>
          <a:prstGeom prst="rect">
            <a:avLst/>
          </a:prstGeom>
        </p:spPr>
        <p:txBody>
          <a:bodyPr lIns="91440" tIns="45720" rIns="91440" bIns="45720"/>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2400" dirty="0">
              <a:solidFill>
                <a:srgbClr val="000000"/>
              </a:solidFill>
              <a:latin typeface="Arial"/>
              <a:ea typeface="MS PGothic" pitchFamily="34"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23" y="406080"/>
            <a:ext cx="3296148" cy="545899"/>
          </a:xfrm>
          <a:prstGeom prst="rect">
            <a:avLst/>
          </a:prstGeom>
        </p:spPr>
      </p:pic>
      <p:sp>
        <p:nvSpPr>
          <p:cNvPr id="4" name="TextBox 3">
            <a:extLst>
              <a:ext uri="{FF2B5EF4-FFF2-40B4-BE49-F238E27FC236}">
                <a16:creationId xmlns:a16="http://schemas.microsoft.com/office/drawing/2014/main" id="{DF2B0C14-93CF-43D6-8B38-1C0B330D33D2}"/>
              </a:ext>
            </a:extLst>
          </p:cNvPr>
          <p:cNvSpPr txBox="1"/>
          <p:nvPr/>
        </p:nvSpPr>
        <p:spPr>
          <a:xfrm>
            <a:off x="1889845" y="4362788"/>
            <a:ext cx="7257463" cy="1200329"/>
          </a:xfrm>
          <a:prstGeom prst="rect">
            <a:avLst/>
          </a:prstGeom>
          <a:noFill/>
        </p:spPr>
        <p:txBody>
          <a:bodyPr wrap="square" rtlCol="0">
            <a:spAutoFit/>
          </a:bodyPr>
          <a:lstStyle/>
          <a:p>
            <a:pPr lvl="0"/>
            <a:endParaRPr lang="en-US" sz="2400" b="1" dirty="0">
              <a:solidFill>
                <a:prstClr val="black"/>
              </a:solidFill>
              <a:latin typeface="Arial"/>
            </a:endParaRPr>
          </a:p>
          <a:p>
            <a:pPr lvl="0"/>
            <a:r>
              <a:rPr lang="en-US" sz="2400" b="1" dirty="0">
                <a:solidFill>
                  <a:prstClr val="black"/>
                </a:solidFill>
                <a:latin typeface="Arial"/>
              </a:rPr>
              <a:t>Bob Falkum</a:t>
            </a:r>
          </a:p>
          <a:p>
            <a:pPr lvl="0"/>
            <a:r>
              <a:rPr lang="en-US" sz="2400" b="1" dirty="0">
                <a:solidFill>
                  <a:prstClr val="black"/>
                </a:solidFill>
                <a:latin typeface="Arial"/>
              </a:rPr>
              <a:t>Gates Heal</a:t>
            </a:r>
            <a:r>
              <a:rPr lang="en-US" sz="2400" b="1" dirty="0" err="1">
                <a:solidFill>
                  <a:prstClr val="black"/>
                </a:solidFill>
                <a:latin typeface="Arial"/>
              </a:rPr>
              <a:t>thcare</a:t>
            </a:r>
            <a:endParaRPr lang="en-US" sz="2400" b="1" dirty="0">
              <a:solidFill>
                <a:prstClr val="black"/>
              </a:solidFill>
              <a:latin typeface="Arial"/>
            </a:endParaRPr>
          </a:p>
        </p:txBody>
      </p:sp>
      <p:pic>
        <p:nvPicPr>
          <p:cNvPr id="6" name="Picture 5" descr="C:\Users\bfalk\Downloads\Falkum. Robert  Photo.jpg">
            <a:extLst>
              <a:ext uri="{FF2B5EF4-FFF2-40B4-BE49-F238E27FC236}">
                <a16:creationId xmlns:a16="http://schemas.microsoft.com/office/drawing/2014/main" id="{6CBAE67D-0CBE-46C5-9605-93321F8E2C3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513" y="3943510"/>
            <a:ext cx="2857209" cy="2633823"/>
          </a:xfrm>
          <a:prstGeom prst="rect">
            <a:avLst/>
          </a:prstGeom>
          <a:noFill/>
          <a:ln>
            <a:noFill/>
          </a:ln>
        </p:spPr>
      </p:pic>
      <p:pic>
        <p:nvPicPr>
          <p:cNvPr id="3" name="Picture 2" descr="A person wearing a suit and tie&#10;&#10;Description automatically generated">
            <a:extLst>
              <a:ext uri="{FF2B5EF4-FFF2-40B4-BE49-F238E27FC236}">
                <a16:creationId xmlns:a16="http://schemas.microsoft.com/office/drawing/2014/main" id="{A042E6B0-34D6-4199-BBEC-BF8E45ED79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9607" y="979700"/>
            <a:ext cx="1983022" cy="2885861"/>
          </a:xfrm>
          <a:prstGeom prst="rect">
            <a:avLst/>
          </a:prstGeom>
        </p:spPr>
      </p:pic>
      <p:sp>
        <p:nvSpPr>
          <p:cNvPr id="9" name="TextBox 8">
            <a:extLst>
              <a:ext uri="{FF2B5EF4-FFF2-40B4-BE49-F238E27FC236}">
                <a16:creationId xmlns:a16="http://schemas.microsoft.com/office/drawing/2014/main" id="{54A46171-F93D-4433-8FE9-E876BD9626F1}"/>
              </a:ext>
            </a:extLst>
          </p:cNvPr>
          <p:cNvSpPr txBox="1"/>
          <p:nvPr/>
        </p:nvSpPr>
        <p:spPr>
          <a:xfrm>
            <a:off x="1889845" y="1485029"/>
            <a:ext cx="7257463" cy="1200329"/>
          </a:xfrm>
          <a:prstGeom prst="rect">
            <a:avLst/>
          </a:prstGeom>
          <a:noFill/>
        </p:spPr>
        <p:txBody>
          <a:bodyPr wrap="square" rtlCol="0">
            <a:spAutoFit/>
          </a:bodyPr>
          <a:lstStyle/>
          <a:p>
            <a:pPr lvl="0"/>
            <a:endParaRPr lang="en-US" sz="2400" b="1" dirty="0">
              <a:solidFill>
                <a:prstClr val="black"/>
              </a:solidFill>
              <a:latin typeface="Arial"/>
            </a:endParaRPr>
          </a:p>
          <a:p>
            <a:pPr lvl="0"/>
            <a:r>
              <a:rPr lang="en-US" sz="2400" b="1" dirty="0">
                <a:solidFill>
                  <a:prstClr val="black"/>
                </a:solidFill>
                <a:latin typeface="Arial"/>
              </a:rPr>
              <a:t>Bill Mixon, </a:t>
            </a:r>
            <a:r>
              <a:rPr lang="en-US" sz="2400" b="1" dirty="0" err="1">
                <a:solidFill>
                  <a:prstClr val="black"/>
                </a:solidFill>
                <a:latin typeface="Arial"/>
              </a:rPr>
              <a:t>RPh</a:t>
            </a:r>
            <a:r>
              <a:rPr lang="en-US" sz="2400" b="1" dirty="0">
                <a:solidFill>
                  <a:prstClr val="black"/>
                </a:solidFill>
                <a:latin typeface="Arial"/>
              </a:rPr>
              <a:t>, MS</a:t>
            </a:r>
          </a:p>
          <a:p>
            <a:pPr lvl="0"/>
            <a:r>
              <a:rPr lang="en-US" sz="2400" b="1" dirty="0">
                <a:solidFill>
                  <a:prstClr val="black"/>
                </a:solidFill>
                <a:latin typeface="Arial"/>
              </a:rPr>
              <a:t>Gates Heal</a:t>
            </a:r>
            <a:r>
              <a:rPr lang="en-US" sz="2400" b="1" dirty="0" err="1">
                <a:solidFill>
                  <a:prstClr val="black"/>
                </a:solidFill>
                <a:latin typeface="Arial"/>
              </a:rPr>
              <a:t>thcare</a:t>
            </a:r>
            <a:endParaRPr lang="en-US" sz="2400" b="1" dirty="0">
              <a:solidFill>
                <a:prstClr val="black"/>
              </a:solidFill>
              <a:latin typeface="Arial"/>
            </a:endParaRPr>
          </a:p>
        </p:txBody>
      </p:sp>
    </p:spTree>
    <p:extLst>
      <p:ext uri="{BB962C8B-B14F-4D97-AF65-F5344CB8AC3E}">
        <p14:creationId xmlns:p14="http://schemas.microsoft.com/office/powerpoint/2010/main" val="2080266542"/>
      </p:ext>
    </p:extLst>
  </p:cSld>
  <p:clrMapOvr>
    <a:masterClrMapping/>
  </p:clrMapOvr>
  <mc:AlternateContent xmlns:mc="http://schemas.openxmlformats.org/markup-compatibility/2006" xmlns:p14="http://schemas.microsoft.com/office/powerpoint/2010/main">
    <mc:Choice Requires="p14">
      <p:transition p14:dur="10" advClick="0" advTm="60000"/>
    </mc:Choice>
    <mc:Fallback xmlns="">
      <p:transition advClick="0" advTm="6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01B-7AE8-443D-8073-37FC9D7624CF}"/>
              </a:ext>
            </a:extLst>
          </p:cNvPr>
          <p:cNvSpPr>
            <a:spLocks noGrp="1"/>
          </p:cNvSpPr>
          <p:nvPr>
            <p:ph type="ctrTitle"/>
          </p:nvPr>
        </p:nvSpPr>
        <p:spPr>
          <a:xfrm>
            <a:off x="342027" y="323850"/>
            <a:ext cx="11384629" cy="1220865"/>
          </a:xfrm>
        </p:spPr>
        <p:txBody>
          <a:bodyPr>
            <a:normAutofit fontScale="90000"/>
          </a:bodyPr>
          <a:lstStyle/>
          <a:p>
            <a:r>
              <a:rPr lang="en-US" sz="4000" b="1" dirty="0">
                <a:solidFill>
                  <a:schemeClr val="accent1">
                    <a:lumMod val="50000"/>
                  </a:schemeClr>
                </a:solidFill>
              </a:rPr>
              <a:t>(USP 797 USP 795 USP 800) Pharmaceutical Compounding </a:t>
            </a:r>
            <a:br>
              <a:rPr lang="en-US" sz="3200" b="1" dirty="0">
                <a:solidFill>
                  <a:schemeClr val="accent1">
                    <a:lumMod val="50000"/>
                  </a:schemeClr>
                </a:solidFill>
              </a:rPr>
            </a:br>
            <a:r>
              <a:rPr lang="en-US" sz="3200" b="1" dirty="0">
                <a:solidFill>
                  <a:schemeClr val="accent1">
                    <a:lumMod val="50000"/>
                  </a:schemeClr>
                </a:solidFill>
              </a:rPr>
              <a:t>Update on USP Standards affecting construction of pharmacy areas - Slide 1</a:t>
            </a:r>
          </a:p>
        </p:txBody>
      </p:sp>
      <p:sp>
        <p:nvSpPr>
          <p:cNvPr id="3" name="Subtitle 2">
            <a:extLst>
              <a:ext uri="{FF2B5EF4-FFF2-40B4-BE49-F238E27FC236}">
                <a16:creationId xmlns:a16="http://schemas.microsoft.com/office/drawing/2014/main" id="{FF9B5C7D-E8EC-4A1F-A72C-3DE27A398D03}"/>
              </a:ext>
            </a:extLst>
          </p:cNvPr>
          <p:cNvSpPr>
            <a:spLocks noGrp="1"/>
          </p:cNvSpPr>
          <p:nvPr>
            <p:ph type="subTitle" idx="1"/>
          </p:nvPr>
        </p:nvSpPr>
        <p:spPr>
          <a:xfrm>
            <a:off x="600293" y="1938374"/>
            <a:ext cx="11265967" cy="3724274"/>
          </a:xfrm>
        </p:spPr>
        <p:txBody>
          <a:bodyPr>
            <a:normAutofit/>
          </a:bodyPr>
          <a:lstStyle/>
          <a:p>
            <a:endParaRPr lang="en-US" b="1" dirty="0"/>
          </a:p>
          <a:p>
            <a:pPr marL="342900" indent="-342900" algn="l">
              <a:buFont typeface="Arial" panose="020B0604020202020204" pitchFamily="34" charset="0"/>
              <a:buChar char="•"/>
            </a:pPr>
            <a:r>
              <a:rPr lang="en-US" b="1" dirty="0">
                <a:latin typeface="Arial Narrow" panose="020B0606020202030204" pitchFamily="34" charset="0"/>
              </a:rPr>
              <a:t>The United States Pharmacopeia (USP) sets minimum practice standards for pharmacy compounding for the US and 145 other nations worldwide.</a:t>
            </a:r>
          </a:p>
          <a:p>
            <a:pPr marL="342900" indent="-342900" algn="l">
              <a:buFont typeface="Arial" panose="020B0604020202020204" pitchFamily="34" charset="0"/>
              <a:buChar char="•"/>
            </a:pPr>
            <a:r>
              <a:rPr lang="en-US" b="1" dirty="0">
                <a:latin typeface="Arial Narrow" panose="020B0606020202030204" pitchFamily="34" charset="0"/>
              </a:rPr>
              <a:t>The USP Expert Committee for Compounding is comprised of experts in the field.</a:t>
            </a:r>
          </a:p>
          <a:p>
            <a:pPr marL="342900" indent="-342900" algn="l">
              <a:buFont typeface="Arial" panose="020B0604020202020204" pitchFamily="34" charset="0"/>
              <a:buChar char="•"/>
            </a:pPr>
            <a:r>
              <a:rPr lang="en-US" b="1" dirty="0">
                <a:latin typeface="Arial Narrow" panose="020B0606020202030204" pitchFamily="34" charset="0"/>
              </a:rPr>
              <a:t>The Compounding Expert Committee published USP &lt;800&gt; Hazardous Drugs in Healthcare Settings February 2018 with an extended implementation date of December 1, 2019</a:t>
            </a:r>
          </a:p>
          <a:p>
            <a:pPr algn="l"/>
            <a:endParaRPr lang="en-US" b="1" dirty="0">
              <a:latin typeface="Arial Narrow" panose="020B0606020202030204" pitchFamily="34" charset="0"/>
            </a:endParaRPr>
          </a:p>
        </p:txBody>
      </p:sp>
      <p:sp>
        <p:nvSpPr>
          <p:cNvPr id="5" name="TextBox 4">
            <a:extLst>
              <a:ext uri="{FF2B5EF4-FFF2-40B4-BE49-F238E27FC236}">
                <a16:creationId xmlns:a16="http://schemas.microsoft.com/office/drawing/2014/main" id="{0E0031AF-CE83-45DE-AFEE-BF2933158B26}"/>
              </a:ext>
            </a:extLst>
          </p:cNvPr>
          <p:cNvSpPr txBox="1"/>
          <p:nvPr/>
        </p:nvSpPr>
        <p:spPr>
          <a:xfrm>
            <a:off x="2373252" y="6488668"/>
            <a:ext cx="9818748" cy="369332"/>
          </a:xfrm>
          <a:prstGeom prst="rect">
            <a:avLst/>
          </a:prstGeom>
          <a:solidFill>
            <a:srgbClr val="79ADDD"/>
          </a:solidFill>
        </p:spPr>
        <p:txBody>
          <a:bodyPr wrap="square" rtlCol="0">
            <a:spAutoFit/>
          </a:bodyPr>
          <a:lstStyle/>
          <a:p>
            <a:r>
              <a:rPr lang="en-US" dirty="0">
                <a:latin typeface="Arial" panose="020B0604020202020204" pitchFamily="34" charset="0"/>
                <a:cs typeface="Arial" panose="020B0604020202020204" pitchFamily="34" charset="0"/>
              </a:rPr>
              <a:t>Gates Healthcare Associates, Inc.                                     www.gateshealthcareassociates.com</a:t>
            </a:r>
          </a:p>
        </p:txBody>
      </p:sp>
    </p:spTree>
    <p:extLst>
      <p:ext uri="{BB962C8B-B14F-4D97-AF65-F5344CB8AC3E}">
        <p14:creationId xmlns:p14="http://schemas.microsoft.com/office/powerpoint/2010/main" val="2874115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5349</Words>
  <Application>Microsoft Office PowerPoint</Application>
  <PresentationFormat>Widescreen</PresentationFormat>
  <Paragraphs>679</Paragraphs>
  <Slides>51</Slides>
  <Notes>51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1" baseType="lpstr">
      <vt:lpstr>MS PGothic</vt:lpstr>
      <vt:lpstr>MS PGothic</vt:lpstr>
      <vt:lpstr>Arial</vt:lpstr>
      <vt:lpstr>Arial Black</vt:lpstr>
      <vt:lpstr>Arial Narrow</vt:lpstr>
      <vt:lpstr>Calibri</vt:lpstr>
      <vt:lpstr>Calibri Light</vt:lpstr>
      <vt:lpstr>Times New Roman</vt:lpstr>
      <vt:lpstr>Office Theme</vt:lpstr>
      <vt:lpstr>PDF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(USP 797 USP 795 USP 800) Pharmaceutical Compounding  Update on USP Standards affecting construction of pharmacy areas - Slide 1</vt:lpstr>
      <vt:lpstr>(USP 797 USP 795 USP 800) Pharmaceutical Compounding How does this affect me? - Slide 2 </vt:lpstr>
      <vt:lpstr>(USP 797 USP 795 USP 800) Pharmaceutical Compounding Who enforces USP Standards? – Slide 3 </vt:lpstr>
      <vt:lpstr>(USP 797 USP 795 USP 800) Pharmaceutical Compounding Preparations –Slide 4</vt:lpstr>
      <vt:lpstr>(USP 797 USP 795 USP 800) Pharmaceutical Compounding  Hazardous Products used in healthcare - Slide 5</vt:lpstr>
      <vt:lpstr>(USP 797 USP 795 USP 800) Pharmaceutical Compounding  Hazardous Products used in healthcare Slide 6</vt:lpstr>
      <vt:lpstr>(USP 797 USP 795 USP 800) Pharmaceutical Compounding  Hazardous Products used in healthcare Slide 7</vt:lpstr>
      <vt:lpstr>Example:  Non-Sterile Compounding Facilities  &lt;795&gt; &amp; &lt;795&gt;+&lt;800&gt; non Sterile - Slide 8</vt:lpstr>
      <vt:lpstr>Compounding Primary Engineering Control (PEC) &lt;795&gt;Non-Sterile Non-HD Single HEPA PEC - Slide 9</vt:lpstr>
      <vt:lpstr>Example:  Non-Sterile Compounding Facilities  &lt;797&gt; &amp; &lt;797&gt;+&lt;800&gt; Sterile - Slide 10</vt:lpstr>
      <vt:lpstr>Example:  Sterile Compounding Facilities Complete &lt;795&gt; &lt;797&gt; (&lt;795&gt;+&lt;800&gt;) (&lt;797&gt;+&lt;800&gt; - Slide 11</vt:lpstr>
      <vt:lpstr>Sterile Compounding Primary Engineering Control &lt;797&gt; +&lt;800&gt; HVAC 1 - Slide 12</vt:lpstr>
      <vt:lpstr>Sterile Compounding Primary Engineering Control &lt;797&gt; +&lt;800&gt; HVAC 2  - Slide 13</vt:lpstr>
      <vt:lpstr>Non-Sterile Compounding Primary Engineering Control &lt;797&gt; +&lt;800&gt; HVAC 3  - Slide 14</vt:lpstr>
      <vt:lpstr>ISO Ratings Compounding Facilities Complete  &lt;795&gt; &lt;797&gt; (&lt;795&gt;+&lt;800&gt;) (&lt;797&gt;+&lt;800&gt;  - Slide 15</vt:lpstr>
      <vt:lpstr>Air Change Per Hour (ACPH) ISO Ratings Compounding Facilities  &lt;795&gt; &lt;797&gt; (&lt;795&gt;+&lt;800&gt;) (&lt;797&gt;+&lt;800&gt;  - Slide 16</vt:lpstr>
      <vt:lpstr>Pressure (inches of water gage) Sterile Compounding Facilities &lt;795&gt; &lt;797&gt; (&lt;795&gt;+&lt;800&gt;) (&lt;797&gt;+&lt;800&gt;  - Slide 17</vt:lpstr>
      <vt:lpstr>Temperature and Humidity recommendations Sterile Compounding Facilities  &lt;795&gt; &lt;797&gt; (&lt;795&gt;+&lt;800&gt;) (&lt;797&gt;+&lt;800&gt;  - Slide 18</vt:lpstr>
      <vt:lpstr>Sterile Compounding Facilities  &lt;795&gt; &lt;797&gt; (&lt;795&gt;+&lt;800&gt;) (&lt;797&gt;+&lt;800&gt;  - Slide 19</vt:lpstr>
      <vt:lpstr>Sterile Compounding Facilities  &lt;795&gt; &lt;797&gt; (&lt;795&gt;+&lt;800&gt;) (&lt;797&gt;+&lt;800&gt;  - Slide 20</vt:lpstr>
      <vt:lpstr>Sterile Compounding Facilities  &lt;795&gt; &lt;797&gt; (&lt;795&gt;+&lt;800&gt;) (&lt;797&gt;+&lt;800&gt;  - Slide 21</vt:lpstr>
      <vt:lpstr>Sterile Compounding Facilities  &lt;795&gt; &lt;797&gt; (&lt;795&gt;+&lt;800&gt;) (&lt;797&gt;+&lt;800&gt;  - Slide 22</vt:lpstr>
      <vt:lpstr>Sterile Compounding Facilities  &lt;795&gt; &lt;797&gt; (&lt;795&gt;+&lt;800&gt;) (&lt;797&gt;+&lt;800&gt;  - Slide 23</vt:lpstr>
      <vt:lpstr>Sterile Compounding Facilities  &lt;797&gt;Non-Hazardous or &lt;797&gt; + &lt;800&gt; Hazardous - Slide 24</vt:lpstr>
      <vt:lpstr>PowerPoint Presentation</vt:lpstr>
      <vt:lpstr>Pass Thru’s Sterile Compounding Facilities  Sterile Compounding Facilities  &lt;795&gt; &lt;797&gt; (&lt;795&gt;+&lt;800&gt;) (&lt;797&gt;+&lt;800&gt;  - Slide 25</vt:lpstr>
      <vt:lpstr>Sterile Compounding Primary Engineering Control (PEC) &lt;797&gt;Non-Hazardous or &lt;797&gt; + &lt;800&gt; Hazardous - Slide 26</vt:lpstr>
      <vt:lpstr>Sterile Compounding Primary Engineering Control (PEC) &lt;797&gt;Non-Hazardous or &lt;797&gt; + &lt;800&gt; Hazardous - Slide 26</vt:lpstr>
      <vt:lpstr>Sterile Compounding Primary Engineering Control (PEC) &lt;797&gt;Non-Hazardous or &lt;797&gt; + &lt;800&gt; Hazardous - Slide 27</vt:lpstr>
      <vt:lpstr>Sterile Compounding Primary Engineering Control (PEC) &lt;797&gt;Non-Hazardous or &lt;797&gt; + &lt;800&gt; Hazardous - Slide 28</vt:lpstr>
      <vt:lpstr>Sterile Compounding Primary Engineering Control (PEC) &lt;797&gt;Non-Hazardous or &lt;797&gt; + &lt;800&gt; Hazardous  - Slide 29</vt:lpstr>
      <vt:lpstr>Sterile Compounding Primary Engineering Control (PEC) &lt;797&gt;Non-Hazardous Suggested PEC - Slide 30</vt:lpstr>
      <vt:lpstr>Sterile Compounding Primary Engineering Control (PEC) &lt;797&gt;Non-Hazardous Suggested PEC - Slide 31</vt:lpstr>
      <vt:lpstr>Sterile Compounding Primary Engineering Control (PEC) &lt;797&gt;Non-Hazardous Suggested PEC - Slide 32</vt:lpstr>
      <vt:lpstr>Sterile Compounding Primary Engineering Control (PEC) &lt;797&gt; +&lt;800&gt; Hazardous Suggested PEC - Slide 33</vt:lpstr>
      <vt:lpstr>Sterile Compounding Primary Engineering Control (PEC) &lt;797&gt; +&lt;800&gt; Hazardous Suggested PEC - Slide 34</vt:lpstr>
      <vt:lpstr>Sterile Compounding Primary Engineering Control (PEC) &lt;795&gt; &lt;800&gt; Non-Hazardous Suggested PEC - Slide 35</vt:lpstr>
      <vt:lpstr>Sterile Compounding Primary Engineering Control (PEC) &lt;795&gt; Non-Sterile HD Suggested Redundant HEPA PEC - 36</vt:lpstr>
      <vt:lpstr>Sterile Compounding Primary Engineering Control (PEC) &lt;795&gt;+&lt;800&gt; Non-Sterile HD Single HEPA PEC - Slide 37</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(797) Pharmaceutical Compounding—Sterile Preparations</dc:title>
  <dc:creator>Robert Falkum</dc:creator>
  <cp:lastModifiedBy>Paul, Douglas</cp:lastModifiedBy>
  <cp:revision>132</cp:revision>
  <cp:lastPrinted>2019-05-09T21:09:15Z</cp:lastPrinted>
  <dcterms:created xsi:type="dcterms:W3CDTF">2019-04-13T23:11:38Z</dcterms:created>
  <dcterms:modified xsi:type="dcterms:W3CDTF">2019-05-10T18:26:29Z</dcterms:modified>
</cp:coreProperties>
</file>