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3" r:id="rId4"/>
    <p:sldMasterId id="2147483716" r:id="rId5"/>
  </p:sldMasterIdLst>
  <p:notesMasterIdLst>
    <p:notesMasterId r:id="rId37"/>
  </p:notesMasterIdLst>
  <p:handoutMasterIdLst>
    <p:handoutMasterId r:id="rId38"/>
  </p:handoutMasterIdLst>
  <p:sldIdLst>
    <p:sldId id="257" r:id="rId6"/>
    <p:sldId id="278" r:id="rId7"/>
    <p:sldId id="259" r:id="rId8"/>
    <p:sldId id="260" r:id="rId9"/>
    <p:sldId id="261" r:id="rId10"/>
    <p:sldId id="263" r:id="rId11"/>
    <p:sldId id="264" r:id="rId12"/>
    <p:sldId id="268" r:id="rId13"/>
    <p:sldId id="273" r:id="rId14"/>
    <p:sldId id="262" r:id="rId15"/>
    <p:sldId id="275" r:id="rId16"/>
    <p:sldId id="269" r:id="rId17"/>
    <p:sldId id="284" r:id="rId18"/>
    <p:sldId id="286" r:id="rId19"/>
    <p:sldId id="287" r:id="rId20"/>
    <p:sldId id="288" r:id="rId21"/>
    <p:sldId id="289" r:id="rId22"/>
    <p:sldId id="276" r:id="rId23"/>
    <p:sldId id="293" r:id="rId24"/>
    <p:sldId id="272" r:id="rId25"/>
    <p:sldId id="270" r:id="rId26"/>
    <p:sldId id="283" r:id="rId27"/>
    <p:sldId id="277" r:id="rId28"/>
    <p:sldId id="281" r:id="rId29"/>
    <p:sldId id="282" r:id="rId30"/>
    <p:sldId id="279" r:id="rId31"/>
    <p:sldId id="280" r:id="rId32"/>
    <p:sldId id="290" r:id="rId33"/>
    <p:sldId id="271"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CAA"/>
    <a:srgbClr val="061B39"/>
    <a:srgbClr val="325990"/>
    <a:srgbClr val="4979BD"/>
    <a:srgbClr val="305CFF"/>
    <a:srgbClr val="B0BEE2"/>
    <a:srgbClr val="809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11" autoAdjust="0"/>
  </p:normalViewPr>
  <p:slideViewPr>
    <p:cSldViewPr snapToGrid="0" snapToObjects="1">
      <p:cViewPr varScale="1">
        <p:scale>
          <a:sx n="117" d="100"/>
          <a:sy n="117" d="100"/>
        </p:scale>
        <p:origin x="1434" y="108"/>
      </p:cViewPr>
      <p:guideLst>
        <p:guide orient="horz" pos="2160"/>
        <p:guide pos="2880"/>
      </p:guideLst>
    </p:cSldViewPr>
  </p:slideViewPr>
  <p:notesTextViewPr>
    <p:cViewPr>
      <p:scale>
        <a:sx n="3" d="2"/>
        <a:sy n="3" d="2"/>
      </p:scale>
      <p:origin x="0" y="0"/>
    </p:cViewPr>
  </p:notesText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oleObject" Target="file:///\\data\vol1\projects\2513\05-013-67%20ED%20Reno\Optimal%20Use%20Study\Data\Export%20from%20RRMC%20PD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55881600822527E-2"/>
          <c:y val="0.16215173480255929"/>
          <c:w val="0.8273473225332717"/>
          <c:h val="0.66789157087265383"/>
        </c:manualLayout>
      </c:layout>
      <c:barChart>
        <c:barDir val="col"/>
        <c:grouping val="clustered"/>
        <c:varyColors val="0"/>
        <c:ser>
          <c:idx val="0"/>
          <c:order val="0"/>
          <c:tx>
            <c:v>Frequency</c:v>
          </c:tx>
          <c:invertIfNegative val="0"/>
          <c:cat>
            <c:strRef>
              <c:f>Sheet4!$A$2:$A$30</c:f>
              <c:strCach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50</c:v>
                </c:pt>
                <c:pt idx="26">
                  <c:v>100</c:v>
                </c:pt>
                <c:pt idx="27">
                  <c:v>150</c:v>
                </c:pt>
                <c:pt idx="28">
                  <c:v>More</c:v>
                </c:pt>
              </c:strCache>
            </c:strRef>
          </c:cat>
          <c:val>
            <c:numRef>
              <c:f>Sheet4!$B$2:$B$30</c:f>
              <c:numCache>
                <c:formatCode>General</c:formatCode>
                <c:ptCount val="29"/>
                <c:pt idx="0">
                  <c:v>0</c:v>
                </c:pt>
                <c:pt idx="1">
                  <c:v>1</c:v>
                </c:pt>
                <c:pt idx="2">
                  <c:v>14</c:v>
                </c:pt>
                <c:pt idx="3">
                  <c:v>9</c:v>
                </c:pt>
                <c:pt idx="4">
                  <c:v>10</c:v>
                </c:pt>
                <c:pt idx="5">
                  <c:v>9</c:v>
                </c:pt>
                <c:pt idx="6">
                  <c:v>8</c:v>
                </c:pt>
                <c:pt idx="7">
                  <c:v>6</c:v>
                </c:pt>
                <c:pt idx="8">
                  <c:v>5</c:v>
                </c:pt>
                <c:pt idx="9">
                  <c:v>1</c:v>
                </c:pt>
                <c:pt idx="10">
                  <c:v>2</c:v>
                </c:pt>
                <c:pt idx="11">
                  <c:v>1</c:v>
                </c:pt>
                <c:pt idx="12">
                  <c:v>4</c:v>
                </c:pt>
                <c:pt idx="13">
                  <c:v>0</c:v>
                </c:pt>
                <c:pt idx="14">
                  <c:v>3</c:v>
                </c:pt>
                <c:pt idx="15">
                  <c:v>1</c:v>
                </c:pt>
                <c:pt idx="16">
                  <c:v>2</c:v>
                </c:pt>
                <c:pt idx="17">
                  <c:v>1</c:v>
                </c:pt>
                <c:pt idx="18">
                  <c:v>4</c:v>
                </c:pt>
                <c:pt idx="19">
                  <c:v>1</c:v>
                </c:pt>
                <c:pt idx="20">
                  <c:v>2</c:v>
                </c:pt>
                <c:pt idx="21">
                  <c:v>1</c:v>
                </c:pt>
                <c:pt idx="22">
                  <c:v>4</c:v>
                </c:pt>
                <c:pt idx="23">
                  <c:v>0</c:v>
                </c:pt>
                <c:pt idx="24">
                  <c:v>2</c:v>
                </c:pt>
                <c:pt idx="25">
                  <c:v>2</c:v>
                </c:pt>
                <c:pt idx="26">
                  <c:v>1</c:v>
                </c:pt>
                <c:pt idx="27">
                  <c:v>1</c:v>
                </c:pt>
                <c:pt idx="28">
                  <c:v>0</c:v>
                </c:pt>
              </c:numCache>
            </c:numRef>
          </c:val>
          <c:extLst xmlns:c16r2="http://schemas.microsoft.com/office/drawing/2015/06/chart">
            <c:ext xmlns:c16="http://schemas.microsoft.com/office/drawing/2014/chart" uri="{C3380CC4-5D6E-409C-BE32-E72D297353CC}">
              <c16:uniqueId val="{00000000-6724-413F-B540-2B5AE718CB5B}"/>
            </c:ext>
          </c:extLst>
        </c:ser>
        <c:dLbls>
          <c:showLegendKey val="0"/>
          <c:showVal val="0"/>
          <c:showCatName val="0"/>
          <c:showSerName val="0"/>
          <c:showPercent val="0"/>
          <c:showBubbleSize val="0"/>
        </c:dLbls>
        <c:gapWidth val="150"/>
        <c:axId val="283693464"/>
        <c:axId val="283690328"/>
      </c:barChart>
      <c:catAx>
        <c:axId val="283693464"/>
        <c:scaling>
          <c:orientation val="minMax"/>
        </c:scaling>
        <c:delete val="0"/>
        <c:axPos val="b"/>
        <c:numFmt formatCode="General" sourceLinked="1"/>
        <c:majorTickMark val="out"/>
        <c:minorTickMark val="none"/>
        <c:tickLblPos val="nextTo"/>
        <c:crossAx val="283690328"/>
        <c:crosses val="autoZero"/>
        <c:auto val="1"/>
        <c:lblAlgn val="ctr"/>
        <c:lblOffset val="100"/>
        <c:noMultiLvlLbl val="0"/>
      </c:catAx>
      <c:valAx>
        <c:axId val="283690328"/>
        <c:scaling>
          <c:orientation val="minMax"/>
        </c:scaling>
        <c:delete val="0"/>
        <c:axPos val="l"/>
        <c:numFmt formatCode="General" sourceLinked="1"/>
        <c:majorTickMark val="out"/>
        <c:minorTickMark val="none"/>
        <c:tickLblPos val="nextTo"/>
        <c:crossAx val="283693464"/>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0BBD5B-F45A-4E5B-9B29-C6A592528021}" type="datetimeFigureOut">
              <a:rPr lang="en-US" smtClean="0"/>
              <a:t>12/4/2018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71FD41-1190-4F15-8C53-FF10D8EEC197}" type="slidenum">
              <a:rPr lang="en-US" smtClean="0"/>
              <a:t>‹#›</a:t>
            </a:fld>
            <a:endParaRPr lang="en-US"/>
          </a:p>
        </p:txBody>
      </p:sp>
    </p:spTree>
    <p:extLst>
      <p:ext uri="{BB962C8B-B14F-4D97-AF65-F5344CB8AC3E}">
        <p14:creationId xmlns:p14="http://schemas.microsoft.com/office/powerpoint/2010/main" val="392311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F5A0B-EA79-46F6-B771-0DF503790C8C}" type="datetimeFigureOut">
              <a:rPr lang="en-US" smtClean="0"/>
              <a:t>12/4/2018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7B841-D001-403E-BEDC-42D5E780E3B1}" type="slidenum">
              <a:rPr lang="en-US" smtClean="0"/>
              <a:t>‹#›</a:t>
            </a:fld>
            <a:endParaRPr lang="en-US"/>
          </a:p>
        </p:txBody>
      </p:sp>
    </p:spTree>
    <p:extLst>
      <p:ext uri="{BB962C8B-B14F-4D97-AF65-F5344CB8AC3E}">
        <p14:creationId xmlns:p14="http://schemas.microsoft.com/office/powerpoint/2010/main" val="355354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6E7C7-C24E-4FE1-830E-A5A2B21F5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64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7B841-D001-403E-BEDC-42D5E780E3B1}" type="slidenum">
              <a:rPr lang="en-US" smtClean="0"/>
              <a:t>10</a:t>
            </a:fld>
            <a:endParaRPr lang="en-US"/>
          </a:p>
        </p:txBody>
      </p:sp>
    </p:spTree>
    <p:extLst>
      <p:ext uri="{BB962C8B-B14F-4D97-AF65-F5344CB8AC3E}">
        <p14:creationId xmlns:p14="http://schemas.microsoft.com/office/powerpoint/2010/main" val="83246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7B841-D001-403E-BEDC-42D5E780E3B1}" type="slidenum">
              <a:rPr lang="en-US" smtClean="0"/>
              <a:t>11</a:t>
            </a:fld>
            <a:endParaRPr lang="en-US"/>
          </a:p>
        </p:txBody>
      </p:sp>
    </p:spTree>
    <p:extLst>
      <p:ext uri="{BB962C8B-B14F-4D97-AF65-F5344CB8AC3E}">
        <p14:creationId xmlns:p14="http://schemas.microsoft.com/office/powerpoint/2010/main" val="56380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7B841-D001-403E-BEDC-42D5E780E3B1}" type="slidenum">
              <a:rPr lang="en-US" smtClean="0"/>
              <a:t>13</a:t>
            </a:fld>
            <a:endParaRPr lang="en-US"/>
          </a:p>
        </p:txBody>
      </p:sp>
    </p:spTree>
    <p:extLst>
      <p:ext uri="{BB962C8B-B14F-4D97-AF65-F5344CB8AC3E}">
        <p14:creationId xmlns:p14="http://schemas.microsoft.com/office/powerpoint/2010/main" val="365466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7B841-D001-403E-BEDC-42D5E780E3B1}" type="slidenum">
              <a:rPr lang="en-US" smtClean="0"/>
              <a:t>14</a:t>
            </a:fld>
            <a:endParaRPr lang="en-US"/>
          </a:p>
        </p:txBody>
      </p:sp>
    </p:spTree>
    <p:extLst>
      <p:ext uri="{BB962C8B-B14F-4D97-AF65-F5344CB8AC3E}">
        <p14:creationId xmlns:p14="http://schemas.microsoft.com/office/powerpoint/2010/main" val="762666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7B841-D001-403E-BEDC-42D5E780E3B1}" type="slidenum">
              <a:rPr lang="en-US" smtClean="0"/>
              <a:t>18</a:t>
            </a:fld>
            <a:endParaRPr lang="en-US"/>
          </a:p>
        </p:txBody>
      </p:sp>
    </p:spTree>
    <p:extLst>
      <p:ext uri="{BB962C8B-B14F-4D97-AF65-F5344CB8AC3E}">
        <p14:creationId xmlns:p14="http://schemas.microsoft.com/office/powerpoint/2010/main" val="219941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6E7C7-C24E-4FE1-830E-A5A2B21F5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92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7B841-D001-403E-BEDC-42D5E780E3B1}" type="slidenum">
              <a:rPr lang="en-US" smtClean="0"/>
              <a:t>20</a:t>
            </a:fld>
            <a:endParaRPr lang="en-US"/>
          </a:p>
        </p:txBody>
      </p:sp>
    </p:spTree>
    <p:extLst>
      <p:ext uri="{BB962C8B-B14F-4D97-AF65-F5344CB8AC3E}">
        <p14:creationId xmlns:p14="http://schemas.microsoft.com/office/powerpoint/2010/main" val="1743389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7B841-D001-403E-BEDC-42D5E780E3B1}" type="slidenum">
              <a:rPr lang="en-US" smtClean="0"/>
              <a:t>23</a:t>
            </a:fld>
            <a:endParaRPr lang="en-US"/>
          </a:p>
        </p:txBody>
      </p:sp>
    </p:spTree>
    <p:extLst>
      <p:ext uri="{BB962C8B-B14F-4D97-AF65-F5344CB8AC3E}">
        <p14:creationId xmlns:p14="http://schemas.microsoft.com/office/powerpoint/2010/main" val="409675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7B841-D001-403E-BEDC-42D5E780E3B1}" type="slidenum">
              <a:rPr lang="en-US" smtClean="0"/>
              <a:t>27</a:t>
            </a:fld>
            <a:endParaRPr lang="en-US"/>
          </a:p>
        </p:txBody>
      </p:sp>
    </p:spTree>
    <p:extLst>
      <p:ext uri="{BB962C8B-B14F-4D97-AF65-F5344CB8AC3E}">
        <p14:creationId xmlns:p14="http://schemas.microsoft.com/office/powerpoint/2010/main" val="3084383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6E7C7-C24E-4FE1-830E-A5A2B21F5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76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6E7C7-C24E-4FE1-830E-A5A2B21F5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7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6E7C7-C24E-4FE1-830E-A5A2B21F5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892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6E7C7-C24E-4FE1-830E-A5A2B21F5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217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6E7C7-C24E-4FE1-830E-A5A2B21F5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24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6E7C7-C24E-4FE1-830E-A5A2B21F5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77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4</a:t>
            </a:fld>
            <a:endParaRPr lang="en-US"/>
          </a:p>
        </p:txBody>
      </p:sp>
    </p:spTree>
    <p:extLst>
      <p:ext uri="{BB962C8B-B14F-4D97-AF65-F5344CB8AC3E}">
        <p14:creationId xmlns:p14="http://schemas.microsoft.com/office/powerpoint/2010/main" val="7073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5</a:t>
            </a:fld>
            <a:endParaRPr lang="en-US"/>
          </a:p>
        </p:txBody>
      </p:sp>
    </p:spTree>
    <p:extLst>
      <p:ext uri="{BB962C8B-B14F-4D97-AF65-F5344CB8AC3E}">
        <p14:creationId xmlns:p14="http://schemas.microsoft.com/office/powerpoint/2010/main" val="151675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6</a:t>
            </a:fld>
            <a:endParaRPr lang="en-US"/>
          </a:p>
        </p:txBody>
      </p:sp>
    </p:spTree>
    <p:extLst>
      <p:ext uri="{BB962C8B-B14F-4D97-AF65-F5344CB8AC3E}">
        <p14:creationId xmlns:p14="http://schemas.microsoft.com/office/powerpoint/2010/main" val="121675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7</a:t>
            </a:fld>
            <a:endParaRPr lang="en-US"/>
          </a:p>
        </p:txBody>
      </p:sp>
    </p:spTree>
    <p:extLst>
      <p:ext uri="{BB962C8B-B14F-4D97-AF65-F5344CB8AC3E}">
        <p14:creationId xmlns:p14="http://schemas.microsoft.com/office/powerpoint/2010/main" val="21887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F1D31-99DD-47F8-AAF0-62278CDDBD58}" type="slidenum">
              <a:rPr lang="en-US" smtClean="0"/>
              <a:t>8</a:t>
            </a:fld>
            <a:endParaRPr lang="en-US"/>
          </a:p>
        </p:txBody>
      </p:sp>
    </p:spTree>
    <p:extLst>
      <p:ext uri="{BB962C8B-B14F-4D97-AF65-F5344CB8AC3E}">
        <p14:creationId xmlns:p14="http://schemas.microsoft.com/office/powerpoint/2010/main" val="243880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F1D31-99DD-47F8-AAF0-62278CDDBD58}" type="slidenum">
              <a:rPr lang="en-US" smtClean="0"/>
              <a:t>9</a:t>
            </a:fld>
            <a:endParaRPr lang="en-US"/>
          </a:p>
        </p:txBody>
      </p:sp>
    </p:spTree>
    <p:extLst>
      <p:ext uri="{BB962C8B-B14F-4D97-AF65-F5344CB8AC3E}">
        <p14:creationId xmlns:p14="http://schemas.microsoft.com/office/powerpoint/2010/main" val="24180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bg1"/>
                </a:solidFill>
                <a:effectLst>
                  <a:outerShdw blurRad="50800" dist="50800" dir="5400000" sx="101000" sy="101000" algn="t" rotWithShape="0">
                    <a:prstClr val="black">
                      <a:alpha val="40000"/>
                    </a:prstClr>
                  </a:outerShdw>
                </a:effectLst>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bg1">
                    <a:lumMod val="8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dirty="0"/>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2330170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3698645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dirty="0"/>
              <a:t>Click to edit Master title style</a:t>
            </a:r>
            <a:endParaRPr dirty="0"/>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115906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1361725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324625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lgn="ctr">
              <a:defRPr/>
            </a:lvl1pPr>
          </a:lstStyle>
          <a:p>
            <a:r>
              <a:rPr lang="en-US"/>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dirty="0"/>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05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1069790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1996546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4126555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3463683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4007679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dirty="0"/>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extLst>
      <p:ext uri="{BB962C8B-B14F-4D97-AF65-F5344CB8AC3E}">
        <p14:creationId xmlns:p14="http://schemas.microsoft.com/office/powerpoint/2010/main" val="3025465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3266272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4157263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9026" y="6240276"/>
            <a:ext cx="1266324" cy="51034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690" y="6109105"/>
            <a:ext cx="3415550" cy="641517"/>
          </a:xfrm>
          <a:prstGeom prst="rect">
            <a:avLst/>
          </a:prstGeom>
        </p:spPr>
      </p:pic>
    </p:spTree>
    <p:extLst>
      <p:ext uri="{BB962C8B-B14F-4D97-AF65-F5344CB8AC3E}">
        <p14:creationId xmlns:p14="http://schemas.microsoft.com/office/powerpoint/2010/main" val="256609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dirty="0"/>
              <a:t>Click to edit Master title style</a:t>
            </a:r>
            <a:endParaRPr dirty="0"/>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dirty="0"/>
              <a:t>Drag picture to placeholder or click icon to add</a:t>
            </a: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3804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16459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6434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723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1964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30520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4271998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3541563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1417583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1664278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37576877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9026" y="6240276"/>
            <a:ext cx="1266324" cy="51034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690" y="6109105"/>
            <a:ext cx="3415550" cy="641517"/>
          </a:xfrm>
          <a:prstGeom prst="rect">
            <a:avLst/>
          </a:prstGeom>
        </p:spPr>
      </p:pic>
    </p:spTree>
    <p:extLst>
      <p:ext uri="{BB962C8B-B14F-4D97-AF65-F5344CB8AC3E}">
        <p14:creationId xmlns:p14="http://schemas.microsoft.com/office/powerpoint/2010/main" val="3979386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564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70645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7846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536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748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1981089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3956566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284505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4087857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1440789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20172300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9026" y="6240276"/>
            <a:ext cx="1266324" cy="51034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690" y="6109105"/>
            <a:ext cx="3415550" cy="641517"/>
          </a:xfrm>
          <a:prstGeom prst="rect">
            <a:avLst/>
          </a:prstGeom>
        </p:spPr>
      </p:pic>
    </p:spTree>
    <p:extLst>
      <p:ext uri="{BB962C8B-B14F-4D97-AF65-F5344CB8AC3E}">
        <p14:creationId xmlns:p14="http://schemas.microsoft.com/office/powerpoint/2010/main" val="4274517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25627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89944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3642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1905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8483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31220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dirty="0"/>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348266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32183309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28438446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10981057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11875719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5.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5.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5.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12/4/2018</a:t>
            </a:fld>
            <a:endParaRPr lang="en-US" dirty="0"/>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dirty="0"/>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4800" b="1" i="0" kern="1200">
          <a:solidFill>
            <a:srgbClr val="061B39"/>
          </a:solidFill>
          <a:effectLst>
            <a:outerShdw blurRad="50800" dist="50800" dir="5400000" sx="101000" sy="101000" algn="t" rotWithShape="0">
              <a:prstClr val="black">
                <a:alpha val="40000"/>
              </a:prstClr>
            </a:outerShdw>
          </a:effectLst>
          <a:latin typeface="+mj-lt"/>
          <a:ea typeface="+mj-ea"/>
          <a:cs typeface="Book Antiqua"/>
        </a:defRPr>
      </a:lvl1pPr>
    </p:titleStyle>
    <p:bodyStyle>
      <a:lvl1pPr marL="342900" indent="-342900" algn="l" defTabSz="914400" rtl="0" eaLnBrk="1" latinLnBrk="0" hangingPunct="1">
        <a:spcBef>
          <a:spcPts val="2000"/>
        </a:spcBef>
        <a:buFont typeface="Arial"/>
        <a:buChar char="•"/>
        <a:defRPr sz="2200" kern="1200">
          <a:solidFill>
            <a:srgbClr val="061B39"/>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rgbClr val="061B39"/>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rgbClr val="061B39"/>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rgbClr val="061B39"/>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rgbClr val="061B39"/>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3022566" y="1244600"/>
            <a:ext cx="5434046"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12/4/2018</a:t>
            </a:fld>
            <a:endParaRPr lang="en-US" dirty="0"/>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dirty="0"/>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dirty="0"/>
          </a:p>
        </p:txBody>
      </p:sp>
    </p:spTree>
    <p:extLst>
      <p:ext uri="{BB962C8B-B14F-4D97-AF65-F5344CB8AC3E}">
        <p14:creationId xmlns:p14="http://schemas.microsoft.com/office/powerpoint/2010/main" val="29706140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defTabSz="914400" rtl="0" eaLnBrk="1" latinLnBrk="0" hangingPunct="1">
        <a:spcBef>
          <a:spcPct val="0"/>
        </a:spcBef>
        <a:buNone/>
        <a:defRPr sz="4800" kern="1200">
          <a:solidFill>
            <a:srgbClr val="061B39"/>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rgbClr val="305CAA"/>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rgbClr val="305CAA"/>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rgbClr val="305CAA"/>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rgbClr val="305CAA"/>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rgbClr val="305CAA"/>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2331" y="6104094"/>
            <a:ext cx="3415550" cy="641517"/>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49026" y="6240276"/>
            <a:ext cx="1266324" cy="510345"/>
          </a:xfrm>
          <a:prstGeom prst="rect">
            <a:avLst/>
          </a:prstGeom>
        </p:spPr>
      </p:pic>
    </p:spTree>
    <p:extLst>
      <p:ext uri="{BB962C8B-B14F-4D97-AF65-F5344CB8AC3E}">
        <p14:creationId xmlns:p14="http://schemas.microsoft.com/office/powerpoint/2010/main" val="7831162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2331" y="6104094"/>
            <a:ext cx="3415550" cy="641517"/>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49026" y="6240276"/>
            <a:ext cx="1266324" cy="510345"/>
          </a:xfrm>
          <a:prstGeom prst="rect">
            <a:avLst/>
          </a:prstGeom>
        </p:spPr>
      </p:pic>
    </p:spTree>
    <p:extLst>
      <p:ext uri="{BB962C8B-B14F-4D97-AF65-F5344CB8AC3E}">
        <p14:creationId xmlns:p14="http://schemas.microsoft.com/office/powerpoint/2010/main" val="17149726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2331" y="6104094"/>
            <a:ext cx="3415550" cy="641517"/>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49026" y="6240276"/>
            <a:ext cx="1266324" cy="510345"/>
          </a:xfrm>
          <a:prstGeom prst="rect">
            <a:avLst/>
          </a:prstGeom>
        </p:spPr>
      </p:pic>
    </p:spTree>
    <p:extLst>
      <p:ext uri="{BB962C8B-B14F-4D97-AF65-F5344CB8AC3E}">
        <p14:creationId xmlns:p14="http://schemas.microsoft.com/office/powerpoint/2010/main" val="124869711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knowledgecommunities@aia.org" TargetMode="External"/><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hyperlink" Target="http://www.aia.org/aah" TargetMode="External"/><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2700" dirty="0">
                <a:solidFill>
                  <a:srgbClr val="E20000"/>
                </a:solidFill>
                <a:latin typeface="Arial" panose="020B0604020202020204" pitchFamily="34" charset="0"/>
                <a:cs typeface="Arial" panose="020B0604020202020204" pitchFamily="34" charset="0"/>
              </a:rPr>
              <a:t>Academy of Architecture for Health </a:t>
            </a:r>
            <a:br>
              <a:rPr lang="en-US" sz="2700" dirty="0">
                <a:solidFill>
                  <a:srgbClr val="E20000"/>
                </a:solidFill>
                <a:latin typeface="Arial" panose="020B0604020202020204" pitchFamily="34" charset="0"/>
                <a:cs typeface="Arial" panose="020B0604020202020204" pitchFamily="34" charset="0"/>
              </a:rPr>
            </a:br>
            <a:r>
              <a:rPr lang="en-US" sz="2700" dirty="0">
                <a:solidFill>
                  <a:srgbClr val="E20000"/>
                </a:solidFill>
                <a:latin typeface="Arial" panose="020B0604020202020204" pitchFamily="34" charset="0"/>
                <a:cs typeface="Arial" panose="020B0604020202020204" pitchFamily="34" charset="0"/>
              </a:rPr>
              <a:t>On-line Professional Development</a:t>
            </a:r>
          </a:p>
        </p:txBody>
      </p:sp>
      <p:sp>
        <p:nvSpPr>
          <p:cNvPr id="7" name="Subtitle 2"/>
          <p:cNvSpPr txBox="1">
            <a:spLocks/>
          </p:cNvSpPr>
          <p:nvPr/>
        </p:nvSpPr>
        <p:spPr>
          <a:xfrm>
            <a:off x="499686" y="2125267"/>
            <a:ext cx="8265694" cy="3165191"/>
          </a:xfrm>
          <a:prstGeom prst="rect">
            <a:avLst/>
          </a:prstGeom>
          <a:noFill/>
        </p:spPr>
        <p:txBody>
          <a:bodyPr vert="horz" lIns="68580" tIns="34290" rIns="68580" bIns="34290" rtlCol="0">
            <a:normAutofit fontScale="92500" lnSpcReduction="20000"/>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342900">
              <a:spcBef>
                <a:spcPts val="0"/>
              </a:spcBef>
              <a:spcAft>
                <a:spcPts val="900"/>
              </a:spcAft>
              <a:defRPr/>
            </a:pPr>
            <a:r>
              <a:rPr lang="en-US" sz="2925" b="1" dirty="0">
                <a:solidFill>
                  <a:prstClr val="black"/>
                </a:solidFill>
                <a:latin typeface="Arial"/>
              </a:rPr>
              <a:t>Design and Implementation of Secure Exam Rooms in Emergency Departments</a:t>
            </a:r>
          </a:p>
          <a:p>
            <a:pPr defTabSz="342900">
              <a:spcBef>
                <a:spcPts val="0"/>
              </a:spcBef>
              <a:spcAft>
                <a:spcPts val="900"/>
              </a:spcAft>
              <a:defRPr/>
            </a:pPr>
            <a:r>
              <a:rPr lang="en-US" sz="2925" dirty="0">
                <a:solidFill>
                  <a:srgbClr val="0065B0"/>
                </a:solidFill>
                <a:latin typeface="Arial"/>
              </a:rPr>
              <a:t>Health Care 101 Series </a:t>
            </a:r>
          </a:p>
          <a:p>
            <a:pPr defTabSz="342900">
              <a:spcBef>
                <a:spcPts val="0"/>
              </a:spcBef>
              <a:spcAft>
                <a:spcPts val="900"/>
              </a:spcAft>
              <a:defRPr/>
            </a:pPr>
            <a:r>
              <a:rPr lang="en-US" sz="1950" dirty="0">
                <a:solidFill>
                  <a:prstClr val="black"/>
                </a:solidFill>
                <a:latin typeface="Arial"/>
              </a:rPr>
              <a:t>December 4, </a:t>
            </a:r>
            <a:r>
              <a:rPr lang="en-US" sz="1950" dirty="0" smtClean="0">
                <a:solidFill>
                  <a:prstClr val="black"/>
                </a:solidFill>
                <a:latin typeface="Arial"/>
              </a:rPr>
              <a:t>2018</a:t>
            </a:r>
            <a:endParaRPr lang="en-US" sz="1950" dirty="0">
              <a:solidFill>
                <a:prstClr val="black"/>
              </a:solidFill>
              <a:latin typeface="Arial"/>
            </a:endParaRPr>
          </a:p>
          <a:p>
            <a:pPr defTabSz="342900">
              <a:lnSpc>
                <a:spcPct val="120000"/>
              </a:lnSpc>
              <a:defRPr/>
            </a:pPr>
            <a:r>
              <a:rPr lang="en-US" sz="1950" dirty="0">
                <a:solidFill>
                  <a:sysClr val="windowText" lastClr="000000">
                    <a:lumMod val="50000"/>
                    <a:lumOff val="50000"/>
                  </a:sysClr>
                </a:solidFill>
                <a:latin typeface="Arial"/>
              </a:rPr>
              <a:t>2:00 pm – 3:00 pm ET</a:t>
            </a:r>
          </a:p>
          <a:p>
            <a:pPr defTabSz="342900">
              <a:lnSpc>
                <a:spcPct val="120000"/>
              </a:lnSpc>
              <a:defRPr/>
            </a:pPr>
            <a:r>
              <a:rPr lang="en-US" sz="1950" dirty="0">
                <a:solidFill>
                  <a:sysClr val="windowText" lastClr="000000">
                    <a:lumMod val="50000"/>
                    <a:lumOff val="50000"/>
                  </a:sysClr>
                </a:solidFill>
                <a:latin typeface="Arial"/>
              </a:rPr>
              <a:t>1:00 pm – 2:00 pm CT</a:t>
            </a:r>
          </a:p>
          <a:p>
            <a:pPr defTabSz="342900">
              <a:lnSpc>
                <a:spcPct val="120000"/>
              </a:lnSpc>
              <a:defRPr/>
            </a:pPr>
            <a:r>
              <a:rPr lang="en-US" sz="1950" dirty="0">
                <a:solidFill>
                  <a:sysClr val="windowText" lastClr="000000">
                    <a:lumMod val="50000"/>
                    <a:lumOff val="50000"/>
                  </a:sysClr>
                </a:solidFill>
                <a:latin typeface="Arial"/>
              </a:rPr>
              <a:t>12:00 am – 1:00 pm MT</a:t>
            </a:r>
          </a:p>
          <a:p>
            <a:pPr defTabSz="342900">
              <a:lnSpc>
                <a:spcPct val="120000"/>
              </a:lnSpc>
              <a:defRPr/>
            </a:pPr>
            <a:r>
              <a:rPr lang="en-US" sz="1950" dirty="0">
                <a:solidFill>
                  <a:sysClr val="windowText" lastClr="000000">
                    <a:lumMod val="50000"/>
                    <a:lumOff val="50000"/>
                  </a:sysClr>
                </a:solidFill>
                <a:latin typeface="Arial"/>
              </a:rPr>
              <a:t>11:00 am – 12:00 pm PT</a:t>
            </a:r>
            <a:endParaRPr lang="en-US" sz="1800" dirty="0">
              <a:solidFill>
                <a:sysClr val="windowText" lastClr="000000">
                  <a:lumMod val="50000"/>
                  <a:lumOff val="50000"/>
                </a:sysClr>
              </a:solidFill>
              <a:latin typeface="Arial"/>
            </a:endParaRPr>
          </a:p>
        </p:txBody>
      </p:sp>
      <p:sp>
        <p:nvSpPr>
          <p:cNvPr id="5" name="TextBox 4"/>
          <p:cNvSpPr txBox="1"/>
          <p:nvPr/>
        </p:nvSpPr>
        <p:spPr>
          <a:xfrm>
            <a:off x="4683057" y="3322295"/>
            <a:ext cx="4082323" cy="715581"/>
          </a:xfrm>
          <a:prstGeom prst="rect">
            <a:avLst/>
          </a:prstGeom>
          <a:noFill/>
        </p:spPr>
        <p:txBody>
          <a:bodyPr wrap="square" rtlCol="0">
            <a:spAutoFit/>
          </a:bodyPr>
          <a:lstStyle/>
          <a:p>
            <a:pPr defTabSz="685800" fontAlgn="base">
              <a:spcBef>
                <a:spcPct val="0"/>
              </a:spcBef>
              <a:spcAft>
                <a:spcPct val="0"/>
              </a:spcAft>
              <a:defRPr/>
            </a:pPr>
            <a:r>
              <a:rPr lang="en-US" sz="1350" b="1" dirty="0">
                <a:solidFill>
                  <a:prstClr val="black"/>
                </a:solidFill>
                <a:latin typeface="Arial"/>
              </a:rPr>
              <a:t>Presenter</a:t>
            </a:r>
          </a:p>
          <a:p>
            <a:pPr defTabSz="685800"/>
            <a:r>
              <a:rPr lang="en-US" sz="1350" b="1" dirty="0">
                <a:solidFill>
                  <a:prstClr val="black"/>
                </a:solidFill>
                <a:latin typeface="Arial"/>
              </a:rPr>
              <a:t>Joe Britton</a:t>
            </a:r>
          </a:p>
          <a:p>
            <a:pPr defTabSz="685800"/>
            <a:r>
              <a:rPr lang="en-US" sz="1350" b="1" dirty="0">
                <a:solidFill>
                  <a:prstClr val="black"/>
                </a:solidFill>
                <a:latin typeface="Arial"/>
              </a:rPr>
              <a:t>LAVALLEE BRENSINGER ARCHITECTS</a:t>
            </a:r>
          </a:p>
        </p:txBody>
      </p:sp>
      <p:sp>
        <p:nvSpPr>
          <p:cNvPr id="6" name="TextBox 5"/>
          <p:cNvSpPr txBox="1"/>
          <p:nvPr/>
        </p:nvSpPr>
        <p:spPr>
          <a:xfrm>
            <a:off x="4683056" y="4514125"/>
            <a:ext cx="3504156" cy="507831"/>
          </a:xfrm>
          <a:prstGeom prst="rect">
            <a:avLst/>
          </a:prstGeom>
          <a:noFill/>
        </p:spPr>
        <p:txBody>
          <a:bodyPr wrap="square" rtlCol="0">
            <a:spAutoFit/>
          </a:bodyPr>
          <a:lstStyle/>
          <a:p>
            <a:pPr defTabSz="685800" fontAlgn="base">
              <a:spcBef>
                <a:spcPct val="0"/>
              </a:spcBef>
              <a:spcAft>
                <a:spcPct val="0"/>
              </a:spcAft>
              <a:defRPr/>
            </a:pPr>
            <a:r>
              <a:rPr lang="en-US" sz="1350" b="1" dirty="0">
                <a:solidFill>
                  <a:prstClr val="black"/>
                </a:solidFill>
                <a:latin typeface="Arial"/>
              </a:rPr>
              <a:t>Moderator</a:t>
            </a:r>
          </a:p>
          <a:p>
            <a:pPr defTabSz="685800"/>
            <a:r>
              <a:rPr lang="en-US" sz="1350" b="1" dirty="0">
                <a:solidFill>
                  <a:prstClr val="black"/>
                </a:solidFill>
                <a:latin typeface="Arial"/>
              </a:rPr>
              <a:t>Gregg D. Ostrow, AIA</a:t>
            </a:r>
          </a:p>
        </p:txBody>
      </p:sp>
    </p:spTree>
    <p:extLst>
      <p:ext uri="{BB962C8B-B14F-4D97-AF65-F5344CB8AC3E}">
        <p14:creationId xmlns:p14="http://schemas.microsoft.com/office/powerpoint/2010/main" val="3219365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6103374" y="1106184"/>
            <a:ext cx="2739347" cy="725571"/>
          </a:xfrm>
          <a:noFill/>
          <a:effectLst/>
        </p:spPr>
        <p:txBody>
          <a:bodyPr>
            <a:normAutofit fontScale="90000"/>
          </a:bodyPr>
          <a:lstStyle/>
          <a:p>
            <a:pPr algn="ctr"/>
            <a:r>
              <a:rPr lang="en-US" sz="3200" dirty="0">
                <a:solidFill>
                  <a:srgbClr val="305CAA"/>
                </a:solidFill>
                <a:effectLst/>
              </a:rPr>
              <a:t>Patient Safety</a:t>
            </a:r>
          </a:p>
        </p:txBody>
      </p:sp>
      <p:cxnSp>
        <p:nvCxnSpPr>
          <p:cNvPr id="11" name="Straight Connector 10"/>
          <p:cNvCxnSpPr/>
          <p:nvPr/>
        </p:nvCxnSpPr>
        <p:spPr>
          <a:xfrm>
            <a:off x="6101447" y="2436476"/>
            <a:ext cx="2743200" cy="0"/>
          </a:xfrm>
          <a:prstGeom prst="line">
            <a:avLst/>
          </a:prstGeom>
          <a:ln w="19050" cmpd="sng">
            <a:solidFill>
              <a:srgbClr val="305CAA"/>
            </a:solidFill>
          </a:ln>
        </p:spPr>
        <p:style>
          <a:lnRef idx="2">
            <a:schemeClr val="accent1"/>
          </a:lnRef>
          <a:fillRef idx="0">
            <a:schemeClr val="accent1"/>
          </a:fillRef>
          <a:effectRef idx="1">
            <a:schemeClr val="accent1"/>
          </a:effectRef>
          <a:fontRef idx="minor">
            <a:schemeClr val="tx1"/>
          </a:fontRef>
        </p:style>
      </p:cxnSp>
      <p:sp>
        <p:nvSpPr>
          <p:cNvPr id="13" name="Title 5"/>
          <p:cNvSpPr txBox="1">
            <a:spLocks/>
          </p:cNvSpPr>
          <p:nvPr/>
        </p:nvSpPr>
        <p:spPr>
          <a:xfrm>
            <a:off x="6103374" y="2987182"/>
            <a:ext cx="2739347" cy="725571"/>
          </a:xfrm>
          <a:prstGeom prst="rect">
            <a:avLst/>
          </a:prstGeom>
          <a:noFill/>
          <a:effectLst/>
        </p:spPr>
        <p:txBody>
          <a:bodyPr vert="horz" lIns="91440" tIns="45720" rIns="91440" bIns="45720" rtlCol="0" anchor="ctr" anchorCtr="0">
            <a:normAutofit/>
          </a:bodyPr>
          <a:lstStyle>
            <a:lvl1pPr algn="l" defTabSz="914400" rtl="0" eaLnBrk="1" latinLnBrk="0" hangingPunct="1">
              <a:spcBef>
                <a:spcPct val="0"/>
              </a:spcBef>
              <a:buNone/>
              <a:defRPr sz="4800" b="1" i="0" kern="1200">
                <a:solidFill>
                  <a:srgbClr val="061B39"/>
                </a:solidFill>
                <a:effectLst>
                  <a:outerShdw blurRad="50800" dist="50800" dir="5400000" sx="101000" sy="101000" algn="t" rotWithShape="0">
                    <a:prstClr val="black">
                      <a:alpha val="40000"/>
                    </a:prstClr>
                  </a:outerShdw>
                </a:effectLst>
                <a:latin typeface="+mj-lt"/>
                <a:ea typeface="+mj-ea"/>
                <a:cs typeface="Book Antiqua"/>
              </a:defRPr>
            </a:lvl1pPr>
          </a:lstStyle>
          <a:p>
            <a:pPr algn="ctr"/>
            <a:r>
              <a:rPr lang="en-US" sz="2900" dirty="0">
                <a:solidFill>
                  <a:srgbClr val="305CAA"/>
                </a:solidFill>
                <a:effectLst/>
              </a:rPr>
              <a:t>Staff Safety</a:t>
            </a:r>
          </a:p>
        </p:txBody>
      </p:sp>
      <p:cxnSp>
        <p:nvCxnSpPr>
          <p:cNvPr id="14" name="Straight Connector 13"/>
          <p:cNvCxnSpPr/>
          <p:nvPr/>
        </p:nvCxnSpPr>
        <p:spPr>
          <a:xfrm>
            <a:off x="6101447" y="4505395"/>
            <a:ext cx="2743200" cy="0"/>
          </a:xfrm>
          <a:prstGeom prst="line">
            <a:avLst/>
          </a:prstGeom>
          <a:ln w="19050" cmpd="sng">
            <a:solidFill>
              <a:srgbClr val="305CAA"/>
            </a:solidFill>
          </a:ln>
        </p:spPr>
        <p:style>
          <a:lnRef idx="2">
            <a:schemeClr val="accent1"/>
          </a:lnRef>
          <a:fillRef idx="0">
            <a:schemeClr val="accent1"/>
          </a:fillRef>
          <a:effectRef idx="1">
            <a:schemeClr val="accent1"/>
          </a:effectRef>
          <a:fontRef idx="minor">
            <a:schemeClr val="tx1"/>
          </a:fontRef>
        </p:style>
      </p:cxnSp>
      <p:sp>
        <p:nvSpPr>
          <p:cNvPr id="16" name="Title 5"/>
          <p:cNvSpPr txBox="1">
            <a:spLocks/>
          </p:cNvSpPr>
          <p:nvPr/>
        </p:nvSpPr>
        <p:spPr>
          <a:xfrm>
            <a:off x="5958272" y="4868181"/>
            <a:ext cx="3029550" cy="725571"/>
          </a:xfrm>
          <a:prstGeom prst="rect">
            <a:avLst/>
          </a:prstGeom>
          <a:noFill/>
          <a:effectLst/>
        </p:spPr>
        <p:txBody>
          <a:bodyPr vert="horz" lIns="91440" tIns="45720" rIns="91440" bIns="45720" rtlCol="0" anchor="ctr" anchorCtr="0">
            <a:normAutofit fontScale="92500"/>
          </a:bodyPr>
          <a:lstStyle>
            <a:lvl1pPr algn="l" defTabSz="914400" rtl="0" eaLnBrk="1" latinLnBrk="0" hangingPunct="1">
              <a:spcBef>
                <a:spcPct val="0"/>
              </a:spcBef>
              <a:buNone/>
              <a:defRPr sz="4800" b="1" i="0" kern="1200">
                <a:solidFill>
                  <a:srgbClr val="061B39"/>
                </a:solidFill>
                <a:effectLst>
                  <a:outerShdw blurRad="50800" dist="50800" dir="5400000" sx="101000" sy="101000" algn="t" rotWithShape="0">
                    <a:prstClr val="black">
                      <a:alpha val="40000"/>
                    </a:prstClr>
                  </a:outerShdw>
                </a:effectLst>
                <a:latin typeface="+mj-lt"/>
                <a:ea typeface="+mj-ea"/>
                <a:cs typeface="Book Antiqua"/>
              </a:defRPr>
            </a:lvl1pPr>
          </a:lstStyle>
          <a:p>
            <a:pPr algn="ctr"/>
            <a:r>
              <a:rPr lang="en-US" sz="3200" dirty="0">
                <a:solidFill>
                  <a:srgbClr val="305CAA"/>
                </a:solidFill>
                <a:effectLst/>
              </a:rPr>
              <a:t>The </a:t>
            </a:r>
            <a:r>
              <a:rPr lang="en-US" sz="3100" dirty="0">
                <a:solidFill>
                  <a:srgbClr val="305CAA"/>
                </a:solidFill>
                <a:effectLst/>
              </a:rPr>
              <a:t>Experience</a:t>
            </a:r>
          </a:p>
        </p:txBody>
      </p:sp>
      <p:pic>
        <p:nvPicPr>
          <p:cNvPr id="8" name="Picture 7">
            <a:extLst>
              <a:ext uri="{FF2B5EF4-FFF2-40B4-BE49-F238E27FC236}">
                <a16:creationId xmlns:a16="http://schemas.microsoft.com/office/drawing/2014/main" xmlns="" id="{33451991-EB2F-414B-A1BE-E35843026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11074" y="553232"/>
            <a:ext cx="7668713" cy="5751535"/>
          </a:xfrm>
          <a:prstGeom prst="rect">
            <a:avLst/>
          </a:prstGeom>
        </p:spPr>
      </p:pic>
    </p:spTree>
    <p:extLst>
      <p:ext uri="{BB962C8B-B14F-4D97-AF65-F5344CB8AC3E}">
        <p14:creationId xmlns:p14="http://schemas.microsoft.com/office/powerpoint/2010/main" val="139216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46" y="1801984"/>
            <a:ext cx="3749694" cy="3048362"/>
          </a:xfrm>
          <a:prstGeom prst="rect">
            <a:avLst/>
          </a:prstGeom>
          <a:ln>
            <a:solidFill>
              <a:schemeClr val="bg1">
                <a:lumMod val="75000"/>
              </a:schemeClr>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51" t="1999" r="2694" b="1999"/>
          <a:stretch/>
        </p:blipFill>
        <p:spPr>
          <a:xfrm>
            <a:off x="6540721" y="1801984"/>
            <a:ext cx="2355629" cy="304836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482" t="1999" r="4135" b="1999"/>
          <a:stretch/>
        </p:blipFill>
        <p:spPr>
          <a:xfrm>
            <a:off x="4143375" y="1801984"/>
            <a:ext cx="2152650" cy="3048362"/>
          </a:xfrm>
          <a:prstGeom prst="rect">
            <a:avLst/>
          </a:prstGeom>
          <a:ln>
            <a:solidFill>
              <a:schemeClr val="bg1">
                <a:lumMod val="75000"/>
              </a:schemeClr>
            </a:solidFill>
          </a:ln>
        </p:spPr>
      </p:pic>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idx="1"/>
          </p:nvPr>
        </p:nvSpPr>
        <p:spPr>
          <a:xfrm>
            <a:off x="152400" y="224823"/>
            <a:ext cx="7770813" cy="1165828"/>
          </a:xfrm>
          <a:noFill/>
        </p:spPr>
        <p:txBody>
          <a:bodyPr>
            <a:normAutofit/>
          </a:bodyPr>
          <a:lstStyle/>
          <a:p>
            <a:pPr marL="0" indent="0">
              <a:buNone/>
            </a:pPr>
            <a:r>
              <a:rPr lang="en-US" sz="4400" dirty="0">
                <a:effectLst/>
              </a:rPr>
              <a:t>Resources</a:t>
            </a:r>
            <a:r>
              <a:rPr lang="en-US" sz="3200" dirty="0">
                <a:effectLst/>
              </a:rPr>
              <a:t> </a:t>
            </a:r>
          </a:p>
        </p:txBody>
      </p:sp>
      <p:sp>
        <p:nvSpPr>
          <p:cNvPr id="9" name="TextBox 8">
            <a:extLst>
              <a:ext uri="{FF2B5EF4-FFF2-40B4-BE49-F238E27FC236}">
                <a16:creationId xmlns:a16="http://schemas.microsoft.com/office/drawing/2014/main" xmlns="" id="{05168109-16C1-4A50-85AB-1A881624F75F}"/>
              </a:ext>
            </a:extLst>
          </p:cNvPr>
          <p:cNvSpPr txBox="1"/>
          <p:nvPr/>
        </p:nvSpPr>
        <p:spPr>
          <a:xfrm>
            <a:off x="591304" y="6414402"/>
            <a:ext cx="8384933" cy="276999"/>
          </a:xfrm>
          <a:prstGeom prst="rect">
            <a:avLst/>
          </a:prstGeom>
          <a:noFill/>
        </p:spPr>
        <p:txBody>
          <a:bodyPr wrap="square" rtlCol="0">
            <a:spAutoFit/>
          </a:bodyPr>
          <a:lstStyle/>
          <a:p>
            <a:r>
              <a:rPr lang="en-US" sz="1200" dirty="0">
                <a:solidFill>
                  <a:schemeClr val="bg1"/>
                </a:solidFill>
              </a:rPr>
              <a:t>www.lbpa.com</a:t>
            </a:r>
          </a:p>
        </p:txBody>
      </p:sp>
    </p:spTree>
    <p:extLst>
      <p:ext uri="{BB962C8B-B14F-4D97-AF65-F5344CB8AC3E}">
        <p14:creationId xmlns:p14="http://schemas.microsoft.com/office/powerpoint/2010/main" val="2040954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p:cNvSpPr txBox="1">
            <a:spLocks/>
          </p:cNvSpPr>
          <p:nvPr/>
        </p:nvSpPr>
        <p:spPr>
          <a:xfrm>
            <a:off x="6144516" y="3808756"/>
            <a:ext cx="2739347" cy="725571"/>
          </a:xfrm>
          <a:prstGeom prst="rect">
            <a:avLst/>
          </a:prstGeom>
          <a:noFill/>
          <a:effectLst/>
        </p:spPr>
        <p:txBody>
          <a:bodyPr vert="horz" lIns="91440" tIns="45720" rIns="91440" bIns="45720" rtlCol="0" anchor="ctr" anchorCtr="0">
            <a:normAutofit/>
          </a:bodyPr>
          <a:lstStyle>
            <a:lvl1pPr algn="l" defTabSz="914400" rtl="0" eaLnBrk="1" latinLnBrk="0" hangingPunct="1">
              <a:spcBef>
                <a:spcPct val="0"/>
              </a:spcBef>
              <a:buNone/>
              <a:defRPr sz="4800" b="1" i="0" kern="1200">
                <a:solidFill>
                  <a:srgbClr val="061B39"/>
                </a:solidFill>
                <a:effectLst>
                  <a:outerShdw blurRad="50800" dist="50800" dir="5400000" sx="101000" sy="101000" algn="t" rotWithShape="0">
                    <a:prstClr val="black">
                      <a:alpha val="40000"/>
                    </a:prstClr>
                  </a:outerShdw>
                </a:effectLst>
                <a:latin typeface="+mj-lt"/>
                <a:ea typeface="+mj-ea"/>
                <a:cs typeface="Book Antiqua"/>
              </a:defRPr>
            </a:lvl1pPr>
          </a:lstStyle>
          <a:p>
            <a:pPr algn="ctr"/>
            <a:r>
              <a:rPr lang="en-US" sz="2900" dirty="0">
                <a:solidFill>
                  <a:srgbClr val="305CAA"/>
                </a:solidFill>
                <a:effectLst/>
              </a:rPr>
              <a:t>Unit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2942" t="4571" r="23204" b="4283"/>
          <a:stretch/>
        </p:blipFill>
        <p:spPr>
          <a:xfrm>
            <a:off x="0" y="46660"/>
            <a:ext cx="6067426" cy="6186201"/>
          </a:xfrm>
          <a:prstGeom prst="rect">
            <a:avLst/>
          </a:prstGeom>
        </p:spPr>
      </p:pic>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91304" y="6414402"/>
            <a:ext cx="8384933" cy="276999"/>
          </a:xfrm>
          <a:prstGeom prst="rect">
            <a:avLst/>
          </a:prstGeom>
          <a:noFill/>
        </p:spPr>
        <p:txBody>
          <a:bodyPr wrap="square" rtlCol="0">
            <a:spAutoFit/>
          </a:bodyPr>
          <a:lstStyle/>
          <a:p>
            <a:r>
              <a:rPr lang="en-US" sz="1200" dirty="0">
                <a:solidFill>
                  <a:schemeClr val="bg1"/>
                </a:solidFill>
              </a:rPr>
              <a:t>www.lbpa.com</a:t>
            </a:r>
          </a:p>
        </p:txBody>
      </p:sp>
      <p:sp>
        <p:nvSpPr>
          <p:cNvPr id="10" name="Title 5"/>
          <p:cNvSpPr>
            <a:spLocks noGrp="1"/>
          </p:cNvSpPr>
          <p:nvPr>
            <p:ph type="title"/>
          </p:nvPr>
        </p:nvSpPr>
        <p:spPr>
          <a:xfrm>
            <a:off x="6144516" y="2421513"/>
            <a:ext cx="2739347" cy="725571"/>
          </a:xfrm>
          <a:noFill/>
          <a:effectLst/>
        </p:spPr>
        <p:txBody>
          <a:bodyPr>
            <a:normAutofit/>
          </a:bodyPr>
          <a:lstStyle/>
          <a:p>
            <a:pPr algn="ctr"/>
            <a:r>
              <a:rPr lang="en-US" sz="2900" dirty="0">
                <a:solidFill>
                  <a:srgbClr val="305CAA"/>
                </a:solidFill>
                <a:effectLst/>
              </a:rPr>
              <a:t>Location</a:t>
            </a:r>
          </a:p>
        </p:txBody>
      </p:sp>
      <p:cxnSp>
        <p:nvCxnSpPr>
          <p:cNvPr id="11" name="Straight Connector 10"/>
          <p:cNvCxnSpPr/>
          <p:nvPr/>
        </p:nvCxnSpPr>
        <p:spPr>
          <a:xfrm>
            <a:off x="6165805" y="3514849"/>
            <a:ext cx="2743200" cy="0"/>
          </a:xfrm>
          <a:prstGeom prst="line">
            <a:avLst/>
          </a:prstGeom>
          <a:ln w="19050" cmpd="sng">
            <a:solidFill>
              <a:srgbClr val="305CAA"/>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165805" y="4903731"/>
            <a:ext cx="2743200" cy="0"/>
          </a:xfrm>
          <a:prstGeom prst="line">
            <a:avLst/>
          </a:prstGeom>
          <a:ln w="19050" cmpd="sng">
            <a:solidFill>
              <a:srgbClr val="305CAA"/>
            </a:solidFill>
          </a:ln>
        </p:spPr>
        <p:style>
          <a:lnRef idx="2">
            <a:schemeClr val="accent1"/>
          </a:lnRef>
          <a:fillRef idx="0">
            <a:schemeClr val="accent1"/>
          </a:fillRef>
          <a:effectRef idx="1">
            <a:schemeClr val="accent1"/>
          </a:effectRef>
          <a:fontRef idx="minor">
            <a:schemeClr val="tx1"/>
          </a:fontRef>
        </p:style>
      </p:cxnSp>
      <p:sp>
        <p:nvSpPr>
          <p:cNvPr id="15" name="Title 5"/>
          <p:cNvSpPr txBox="1">
            <a:spLocks/>
          </p:cNvSpPr>
          <p:nvPr/>
        </p:nvSpPr>
        <p:spPr>
          <a:xfrm>
            <a:off x="5999414" y="5020808"/>
            <a:ext cx="3029550" cy="725571"/>
          </a:xfrm>
          <a:prstGeom prst="rect">
            <a:avLst/>
          </a:prstGeom>
          <a:noFill/>
          <a:effectLst/>
        </p:spPr>
        <p:txBody>
          <a:bodyPr vert="horz" lIns="91440" tIns="45720" rIns="91440" bIns="45720" rtlCol="0" anchor="ctr" anchorCtr="0">
            <a:normAutofit/>
          </a:bodyPr>
          <a:lstStyle>
            <a:lvl1pPr algn="l" defTabSz="914400" rtl="0" eaLnBrk="1" latinLnBrk="0" hangingPunct="1">
              <a:spcBef>
                <a:spcPct val="0"/>
              </a:spcBef>
              <a:buNone/>
              <a:defRPr sz="4800" b="1" i="0" kern="1200">
                <a:solidFill>
                  <a:srgbClr val="061B39"/>
                </a:solidFill>
                <a:effectLst>
                  <a:outerShdw blurRad="50800" dist="50800" dir="5400000" sx="101000" sy="101000" algn="t" rotWithShape="0">
                    <a:prstClr val="black">
                      <a:alpha val="40000"/>
                    </a:prstClr>
                  </a:outerShdw>
                </a:effectLst>
                <a:latin typeface="+mj-lt"/>
                <a:ea typeface="+mj-ea"/>
                <a:cs typeface="Book Antiqua"/>
              </a:defRPr>
            </a:lvl1pPr>
          </a:lstStyle>
          <a:p>
            <a:pPr algn="ctr"/>
            <a:r>
              <a:rPr lang="en-US" sz="2900" dirty="0">
                <a:solidFill>
                  <a:srgbClr val="305CAA"/>
                </a:solidFill>
                <a:effectLst/>
              </a:rPr>
              <a:t>Room / Detail</a:t>
            </a:r>
          </a:p>
        </p:txBody>
      </p:sp>
      <p:cxnSp>
        <p:nvCxnSpPr>
          <p:cNvPr id="16" name="Straight Connector 15"/>
          <p:cNvCxnSpPr/>
          <p:nvPr/>
        </p:nvCxnSpPr>
        <p:spPr>
          <a:xfrm>
            <a:off x="6142589" y="2125966"/>
            <a:ext cx="2743200" cy="0"/>
          </a:xfrm>
          <a:prstGeom prst="line">
            <a:avLst/>
          </a:prstGeom>
          <a:ln w="19050" cmpd="sng">
            <a:solidFill>
              <a:srgbClr val="305CAA"/>
            </a:solidFill>
          </a:ln>
        </p:spPr>
        <p:style>
          <a:lnRef idx="2">
            <a:schemeClr val="accent1"/>
          </a:lnRef>
          <a:fillRef idx="0">
            <a:schemeClr val="accent1"/>
          </a:fillRef>
          <a:effectRef idx="1">
            <a:schemeClr val="accent1"/>
          </a:effectRef>
          <a:fontRef idx="minor">
            <a:schemeClr val="tx1"/>
          </a:fontRef>
        </p:style>
      </p:cxnSp>
      <p:sp>
        <p:nvSpPr>
          <p:cNvPr id="17" name="Title 5"/>
          <p:cNvSpPr txBox="1">
            <a:spLocks/>
          </p:cNvSpPr>
          <p:nvPr/>
        </p:nvSpPr>
        <p:spPr>
          <a:xfrm>
            <a:off x="5923891" y="1101508"/>
            <a:ext cx="3180596" cy="725571"/>
          </a:xfrm>
          <a:prstGeom prst="rect">
            <a:avLst/>
          </a:prstGeom>
          <a:noFill/>
          <a:effectLst/>
        </p:spPr>
        <p:txBody>
          <a:bodyPr vert="horz" lIns="91440" tIns="45720" rIns="91440" bIns="45720" rtlCol="0" anchor="ctr" anchorCtr="0">
            <a:normAutofit/>
          </a:bodyPr>
          <a:lstStyle>
            <a:lvl1pPr algn="l" defTabSz="914400" rtl="0" eaLnBrk="1" latinLnBrk="0" hangingPunct="1">
              <a:spcBef>
                <a:spcPct val="0"/>
              </a:spcBef>
              <a:buNone/>
              <a:defRPr sz="4800" b="1" i="0" kern="1200">
                <a:solidFill>
                  <a:srgbClr val="061B39"/>
                </a:solidFill>
                <a:effectLst>
                  <a:outerShdw blurRad="50800" dist="50800" dir="5400000" sx="101000" sy="101000" algn="t" rotWithShape="0">
                    <a:prstClr val="black">
                      <a:alpha val="40000"/>
                    </a:prstClr>
                  </a:outerShdw>
                </a:effectLst>
                <a:latin typeface="+mj-lt"/>
                <a:ea typeface="+mj-ea"/>
                <a:cs typeface="Book Antiqua"/>
              </a:defRPr>
            </a:lvl1pPr>
          </a:lstStyle>
          <a:p>
            <a:pPr algn="ctr"/>
            <a:r>
              <a:rPr lang="en-US" sz="2900" dirty="0">
                <a:solidFill>
                  <a:srgbClr val="305CAA"/>
                </a:solidFill>
                <a:effectLst/>
              </a:rPr>
              <a:t>Determinations</a:t>
            </a:r>
          </a:p>
        </p:txBody>
      </p:sp>
    </p:spTree>
    <p:extLst>
      <p:ext uri="{BB962C8B-B14F-4D97-AF65-F5344CB8AC3E}">
        <p14:creationId xmlns:p14="http://schemas.microsoft.com/office/powerpoint/2010/main" val="222592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a:spLocks noGrp="1"/>
          </p:cNvSpPr>
          <p:nvPr>
            <p:ph type="title" idx="4294967295"/>
          </p:nvPr>
        </p:nvSpPr>
        <p:spPr>
          <a:xfrm>
            <a:off x="0" y="2174873"/>
            <a:ext cx="9158430" cy="1325563"/>
          </a:xfrm>
        </p:spPr>
        <p:txBody>
          <a:bodyPr>
            <a:normAutofit/>
          </a:bodyPr>
          <a:lstStyle/>
          <a:p>
            <a:pPr algn="ctr"/>
            <a:r>
              <a:rPr lang="en-US" sz="3200" dirty="0">
                <a:solidFill>
                  <a:schemeClr val="tx1"/>
                </a:solidFill>
                <a:effectLst/>
              </a:rPr>
              <a:t>Emergency Department Process Analysis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22" y="5671198"/>
            <a:ext cx="3232679" cy="456551"/>
          </a:xfrm>
          <a:prstGeom prst="rect">
            <a:avLst/>
          </a:prstGeom>
        </p:spPr>
      </p:pic>
      <p:sp>
        <p:nvSpPr>
          <p:cNvPr id="6" name="TextBox 5"/>
          <p:cNvSpPr txBox="1"/>
          <p:nvPr/>
        </p:nvSpPr>
        <p:spPr>
          <a:xfrm>
            <a:off x="1" y="3091327"/>
            <a:ext cx="9158430" cy="461665"/>
          </a:xfrm>
          <a:prstGeom prst="rect">
            <a:avLst/>
          </a:prstGeom>
          <a:noFill/>
        </p:spPr>
        <p:txBody>
          <a:bodyPr wrap="square" rtlCol="0">
            <a:spAutoFit/>
          </a:bodyPr>
          <a:lstStyle/>
          <a:p>
            <a:pPr algn="ctr"/>
            <a:r>
              <a:rPr lang="en-US" sz="2400" dirty="0"/>
              <a:t>June  30, 2015</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6540" y="5584825"/>
            <a:ext cx="2271710" cy="649060"/>
          </a:xfrm>
          <a:prstGeom prst="rect">
            <a:avLst/>
          </a:prstGeom>
        </p:spPr>
      </p:pic>
      <p:sp>
        <p:nvSpPr>
          <p:cNvPr id="9" name="Title 5">
            <a:extLst>
              <a:ext uri="{FF2B5EF4-FFF2-40B4-BE49-F238E27FC236}">
                <a16:creationId xmlns:a16="http://schemas.microsoft.com/office/drawing/2014/main" xmlns="" id="{8142D3DF-89E2-4F31-8E9C-07FEECDB14F5}"/>
              </a:ext>
            </a:extLst>
          </p:cNvPr>
          <p:cNvSpPr txBox="1">
            <a:spLocks/>
          </p:cNvSpPr>
          <p:nvPr/>
        </p:nvSpPr>
        <p:spPr>
          <a:xfrm>
            <a:off x="194197" y="305418"/>
            <a:ext cx="5304294" cy="455963"/>
          </a:xfrm>
          <a:prstGeom prst="rect">
            <a:avLst/>
          </a:prstGeom>
          <a:noFill/>
          <a:effectLst/>
        </p:spPr>
        <p:txBody>
          <a:bodyPr vert="horz" lIns="91440" tIns="45720" rIns="91440" bIns="45720" rtlCol="0" anchor="ctr" anchorCtr="0">
            <a:noAutofit/>
          </a:bodyPr>
          <a:lstStyle>
            <a:lvl1pPr algn="l" defTabSz="914400" rtl="0" eaLnBrk="1" latinLnBrk="0" hangingPunct="1">
              <a:spcBef>
                <a:spcPct val="0"/>
              </a:spcBef>
              <a:buNone/>
              <a:defRPr sz="4800" b="1" i="0" kern="1200">
                <a:solidFill>
                  <a:srgbClr val="061B39"/>
                </a:solidFill>
                <a:effectLst>
                  <a:outerShdw blurRad="50800" dist="50800" dir="5400000" sx="101000" sy="101000" algn="t" rotWithShape="0">
                    <a:prstClr val="black">
                      <a:alpha val="40000"/>
                    </a:prstClr>
                  </a:outerShdw>
                </a:effectLst>
                <a:latin typeface="+mj-lt"/>
                <a:ea typeface="+mj-ea"/>
                <a:cs typeface="Book Antiqua"/>
              </a:defRPr>
            </a:lvl1pPr>
          </a:lstStyle>
          <a:p>
            <a:r>
              <a:rPr lang="en-US" sz="3200" b="0" dirty="0">
                <a:effectLst/>
                <a:latin typeface="+mn-lt"/>
                <a:ea typeface="+mn-ea"/>
                <a:cs typeface="+mn-cs"/>
              </a:rPr>
              <a:t>Determinations</a:t>
            </a:r>
          </a:p>
        </p:txBody>
      </p:sp>
    </p:spTree>
    <p:extLst>
      <p:ext uri="{BB962C8B-B14F-4D97-AF65-F5344CB8AC3E}">
        <p14:creationId xmlns:p14="http://schemas.microsoft.com/office/powerpoint/2010/main" val="46530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idx="1"/>
          </p:nvPr>
        </p:nvSpPr>
        <p:spPr>
          <a:xfrm>
            <a:off x="252302" y="235806"/>
            <a:ext cx="7770813" cy="527171"/>
          </a:xfrm>
          <a:noFill/>
        </p:spPr>
        <p:txBody>
          <a:bodyPr>
            <a:noAutofit/>
          </a:bodyPr>
          <a:lstStyle/>
          <a:p>
            <a:pPr marL="0" indent="0">
              <a:buNone/>
            </a:pPr>
            <a:r>
              <a:rPr lang="en-US" sz="3200" dirty="0">
                <a:effectLst/>
              </a:rPr>
              <a:t>Basis of Analysis – Data &amp; Variables</a:t>
            </a:r>
          </a:p>
        </p:txBody>
      </p:sp>
      <p:pic>
        <p:nvPicPr>
          <p:cNvPr id="9" name="Picture 8"/>
          <p:cNvPicPr>
            <a:picLocks noChangeAspect="1"/>
          </p:cNvPicPr>
          <p:nvPr/>
        </p:nvPicPr>
        <p:blipFill rotWithShape="1">
          <a:blip r:embed="rId3"/>
          <a:srcRect b="41270"/>
          <a:stretch/>
        </p:blipFill>
        <p:spPr>
          <a:xfrm>
            <a:off x="1738460" y="1727584"/>
            <a:ext cx="5693774" cy="3761508"/>
          </a:xfrm>
          <a:prstGeom prst="rect">
            <a:avLst/>
          </a:prstGeom>
          <a:ln w="15875">
            <a:solidFill>
              <a:schemeClr val="accent1">
                <a:shade val="50000"/>
              </a:schemeClr>
            </a:solidFill>
          </a:ln>
        </p:spPr>
      </p:pic>
      <p:sp>
        <p:nvSpPr>
          <p:cNvPr id="4" name="TextBox 3"/>
          <p:cNvSpPr txBox="1"/>
          <p:nvPr/>
        </p:nvSpPr>
        <p:spPr>
          <a:xfrm>
            <a:off x="287675" y="659707"/>
            <a:ext cx="6972300" cy="369332"/>
          </a:xfrm>
          <a:prstGeom prst="rect">
            <a:avLst/>
          </a:prstGeom>
          <a:noFill/>
        </p:spPr>
        <p:txBody>
          <a:bodyPr wrap="square" rtlCol="0">
            <a:spAutoFit/>
          </a:bodyPr>
          <a:lstStyle/>
          <a:p>
            <a:r>
              <a:rPr lang="en-US" b="1" dirty="0">
                <a:solidFill>
                  <a:srgbClr val="305CAA"/>
                </a:solidFill>
              </a:rPr>
              <a:t>Historical Arrival, Acuity, MH Status, and Disposition</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22" y="5671198"/>
            <a:ext cx="3232679" cy="45655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6540" y="5584825"/>
            <a:ext cx="2271710" cy="649060"/>
          </a:xfrm>
          <a:prstGeom prst="rect">
            <a:avLst/>
          </a:prstGeom>
        </p:spPr>
      </p:pic>
    </p:spTree>
    <p:extLst>
      <p:ext uri="{BB962C8B-B14F-4D97-AF65-F5344CB8AC3E}">
        <p14:creationId xmlns:p14="http://schemas.microsoft.com/office/powerpoint/2010/main" val="146634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idx="1"/>
          </p:nvPr>
        </p:nvSpPr>
        <p:spPr>
          <a:xfrm>
            <a:off x="269358" y="246922"/>
            <a:ext cx="7770813" cy="452671"/>
          </a:xfrm>
          <a:noFill/>
        </p:spPr>
        <p:txBody>
          <a:bodyPr>
            <a:noAutofit/>
          </a:bodyPr>
          <a:lstStyle/>
          <a:p>
            <a:pPr marL="0" indent="0">
              <a:buNone/>
            </a:pPr>
            <a:r>
              <a:rPr lang="en-US" sz="3200" dirty="0">
                <a:effectLst/>
              </a:rPr>
              <a:t>Mental Health Patients - Holding</a:t>
            </a:r>
          </a:p>
        </p:txBody>
      </p:sp>
      <p:sp>
        <p:nvSpPr>
          <p:cNvPr id="13" name="TextBox 12"/>
          <p:cNvSpPr txBox="1"/>
          <p:nvPr/>
        </p:nvSpPr>
        <p:spPr>
          <a:xfrm>
            <a:off x="5310449" y="4985211"/>
            <a:ext cx="738536" cy="369332"/>
          </a:xfrm>
          <a:prstGeom prst="rect">
            <a:avLst/>
          </a:prstGeom>
          <a:noFill/>
        </p:spPr>
        <p:txBody>
          <a:bodyPr wrap="none" rtlCol="0">
            <a:spAutoFit/>
          </a:bodyPr>
          <a:lstStyle/>
          <a:p>
            <a:r>
              <a:rPr lang="en-US" dirty="0"/>
              <a:t>Hours</a:t>
            </a:r>
          </a:p>
        </p:txBody>
      </p:sp>
      <p:graphicFrame>
        <p:nvGraphicFramePr>
          <p:cNvPr id="14" name="Chart 13"/>
          <p:cNvGraphicFramePr>
            <a:graphicFrameLocks/>
          </p:cNvGraphicFramePr>
          <p:nvPr>
            <p:extLst>
              <p:ext uri="{D42A27DB-BD31-4B8C-83A1-F6EECF244321}">
                <p14:modId xmlns:p14="http://schemas.microsoft.com/office/powerpoint/2010/main" val="598637392"/>
              </p:ext>
            </p:extLst>
          </p:nvPr>
        </p:nvGraphicFramePr>
        <p:xfrm>
          <a:off x="369332" y="1343024"/>
          <a:ext cx="8643533" cy="382216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rot="16200000">
            <a:off x="-614464" y="2900464"/>
            <a:ext cx="1598259" cy="369332"/>
          </a:xfrm>
          <a:prstGeom prst="rect">
            <a:avLst/>
          </a:prstGeom>
          <a:noFill/>
        </p:spPr>
        <p:txBody>
          <a:bodyPr wrap="square" rtlCol="0">
            <a:spAutoFit/>
          </a:bodyPr>
          <a:lstStyle/>
          <a:p>
            <a:r>
              <a:rPr lang="en-US" dirty="0"/>
              <a:t>Frequency</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22" y="5671198"/>
            <a:ext cx="3232679" cy="45655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6540" y="5584825"/>
            <a:ext cx="2271710" cy="649060"/>
          </a:xfrm>
          <a:prstGeom prst="rect">
            <a:avLst/>
          </a:prstGeom>
        </p:spPr>
      </p:pic>
    </p:spTree>
    <p:extLst>
      <p:ext uri="{BB962C8B-B14F-4D97-AF65-F5344CB8AC3E}">
        <p14:creationId xmlns:p14="http://schemas.microsoft.com/office/powerpoint/2010/main" val="198809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idx="1"/>
          </p:nvPr>
        </p:nvSpPr>
        <p:spPr>
          <a:xfrm>
            <a:off x="258986" y="276017"/>
            <a:ext cx="8210550" cy="570569"/>
          </a:xfrm>
          <a:noFill/>
        </p:spPr>
        <p:txBody>
          <a:bodyPr>
            <a:normAutofit lnSpcReduction="10000"/>
          </a:bodyPr>
          <a:lstStyle/>
          <a:p>
            <a:pPr marL="0" indent="0">
              <a:buNone/>
            </a:pPr>
            <a:r>
              <a:rPr lang="en-US" sz="3200" dirty="0">
                <a:effectLst/>
              </a:rPr>
              <a:t>Basis of Analysis – Developing a Baseline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22" y="5671198"/>
            <a:ext cx="3232679" cy="456551"/>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6540" y="5584825"/>
            <a:ext cx="2271710" cy="64906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8163" t="20882" r="6521" b="10121"/>
          <a:stretch/>
        </p:blipFill>
        <p:spPr>
          <a:xfrm>
            <a:off x="-1" y="1314450"/>
            <a:ext cx="9158432" cy="4165263"/>
          </a:xfrm>
          <a:prstGeom prst="rect">
            <a:avLst/>
          </a:prstGeom>
        </p:spPr>
      </p:pic>
    </p:spTree>
    <p:extLst>
      <p:ext uri="{BB962C8B-B14F-4D97-AF65-F5344CB8AC3E}">
        <p14:creationId xmlns:p14="http://schemas.microsoft.com/office/powerpoint/2010/main" val="2354736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idx="1"/>
          </p:nvPr>
        </p:nvSpPr>
        <p:spPr>
          <a:xfrm>
            <a:off x="258986" y="240006"/>
            <a:ext cx="8210550" cy="475830"/>
          </a:xfrm>
          <a:noFill/>
        </p:spPr>
        <p:txBody>
          <a:bodyPr>
            <a:noAutofit/>
          </a:bodyPr>
          <a:lstStyle/>
          <a:p>
            <a:pPr marL="0" indent="0">
              <a:buNone/>
            </a:pPr>
            <a:r>
              <a:rPr lang="en-US" sz="3200" dirty="0">
                <a:effectLst/>
              </a:rPr>
              <a:t>Proposed Plan</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22" y="5671198"/>
            <a:ext cx="3232679" cy="456551"/>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6540" y="5584825"/>
            <a:ext cx="2271710" cy="64906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20882" b="8679"/>
          <a:stretch/>
        </p:blipFill>
        <p:spPr>
          <a:xfrm>
            <a:off x="152400" y="1323584"/>
            <a:ext cx="9144000" cy="3622185"/>
          </a:xfrm>
          <a:prstGeom prst="rect">
            <a:avLst/>
          </a:prstGeom>
        </p:spPr>
      </p:pic>
      <p:sp>
        <p:nvSpPr>
          <p:cNvPr id="4" name="Rectangle 3"/>
          <p:cNvSpPr/>
          <p:nvPr/>
        </p:nvSpPr>
        <p:spPr>
          <a:xfrm>
            <a:off x="438150" y="4810125"/>
            <a:ext cx="285750" cy="2571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2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020" t="8439" r="1834" b="2020"/>
          <a:stretch/>
        </p:blipFill>
        <p:spPr>
          <a:xfrm>
            <a:off x="1735870" y="1123950"/>
            <a:ext cx="6801234" cy="5108911"/>
          </a:xfrm>
          <a:prstGeom prst="rect">
            <a:avLst/>
          </a:prstGeom>
        </p:spPr>
      </p:pic>
      <p:sp>
        <p:nvSpPr>
          <p:cNvPr id="4" name="Rectangle 3"/>
          <p:cNvSpPr/>
          <p:nvPr/>
        </p:nvSpPr>
        <p:spPr>
          <a:xfrm>
            <a:off x="1352550" y="2047875"/>
            <a:ext cx="1581150" cy="3419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8986" y="246798"/>
            <a:ext cx="3185049" cy="584775"/>
          </a:xfrm>
          <a:prstGeom prst="rect">
            <a:avLst/>
          </a:prstGeom>
          <a:noFill/>
        </p:spPr>
        <p:txBody>
          <a:bodyPr wrap="square" rtlCol="0">
            <a:spAutoFit/>
          </a:bodyPr>
          <a:lstStyle/>
          <a:p>
            <a:r>
              <a:rPr lang="en-US" sz="3200" dirty="0">
                <a:solidFill>
                  <a:srgbClr val="061B39"/>
                </a:solidFill>
              </a:rPr>
              <a:t>Location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23" y="5755647"/>
            <a:ext cx="2634728" cy="372102"/>
          </a:xfrm>
          <a:prstGeom prst="rect">
            <a:avLst/>
          </a:prstGeom>
        </p:spPr>
      </p:pic>
      <p:pic>
        <p:nvPicPr>
          <p:cNvPr id="11" name="Picture 10">
            <a:extLst>
              <a:ext uri="{FF2B5EF4-FFF2-40B4-BE49-F238E27FC236}">
                <a16:creationId xmlns:a16="http://schemas.microsoft.com/office/drawing/2014/main" xmlns="" id="{DE92B108-8B5C-4A91-9B4A-4D7E822C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spTree>
    <p:extLst>
      <p:ext uri="{BB962C8B-B14F-4D97-AF65-F5344CB8AC3E}">
        <p14:creationId xmlns:p14="http://schemas.microsoft.com/office/powerpoint/2010/main" val="3071847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75542" y="857250"/>
            <a:ext cx="7747488" cy="85725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342900">
              <a:defRPr/>
            </a:pPr>
            <a:r>
              <a:rPr lang="en-US" sz="2700" dirty="0">
                <a:solidFill>
                  <a:sysClr val="windowText" lastClr="000000">
                    <a:lumMod val="50000"/>
                    <a:lumOff val="50000"/>
                  </a:sysClr>
                </a:solidFill>
                <a:latin typeface="Arial"/>
              </a:rPr>
              <a:t>Upcoming Break for Questions and Comments</a:t>
            </a:r>
          </a:p>
        </p:txBody>
      </p:sp>
      <p:cxnSp>
        <p:nvCxnSpPr>
          <p:cNvPr id="5" name="Straight Arrow Connector 4"/>
          <p:cNvCxnSpPr/>
          <p:nvPr/>
        </p:nvCxnSpPr>
        <p:spPr>
          <a:xfrm>
            <a:off x="3934110" y="3385137"/>
            <a:ext cx="1829948" cy="0"/>
          </a:xfrm>
          <a:prstGeom prst="straightConnector1">
            <a:avLst/>
          </a:prstGeom>
          <a:noFill/>
          <a:ln w="57150" cap="flat" cmpd="sng" algn="ctr">
            <a:solidFill>
              <a:srgbClr val="FF0000"/>
            </a:solidFill>
            <a:prstDash val="solid"/>
            <a:tailEnd type="arrow"/>
          </a:ln>
          <a:effectLst>
            <a:outerShdw blurRad="40000" dist="20000" dir="5400000" rotWithShape="0">
              <a:srgbClr val="000000">
                <a:alpha val="38000"/>
              </a:srgbClr>
            </a:outerShdw>
          </a:effectLst>
        </p:spPr>
      </p:cxn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1672" y="2477067"/>
            <a:ext cx="1957388" cy="1900238"/>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25954" y="3049462"/>
            <a:ext cx="3262343" cy="120533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buNone/>
            </a:pPr>
            <a:r>
              <a:rPr lang="en-US" sz="2400" dirty="0">
                <a:solidFill>
                  <a:srgbClr val="000000"/>
                </a:solidFill>
                <a:latin typeface="Arial"/>
                <a:ea typeface="MS PGothic" pitchFamily="34" charset="-128"/>
              </a:rPr>
              <a:t>Submit a question to the moderator via the chat box.</a:t>
            </a:r>
          </a:p>
          <a:p>
            <a:pPr marL="0" indent="0" defTabSz="342900">
              <a:buNone/>
            </a:pPr>
            <a:endParaRPr lang="en-US" sz="1800" dirty="0">
              <a:solidFill>
                <a:srgbClr val="000000"/>
              </a:solidFill>
              <a:latin typeface="Arial"/>
              <a:ea typeface="MS PGothic" pitchFamily="34" charset="-128"/>
            </a:endParaRPr>
          </a:p>
        </p:txBody>
      </p:sp>
    </p:spTree>
    <p:extLst>
      <p:ext uri="{BB962C8B-B14F-4D97-AF65-F5344CB8AC3E}">
        <p14:creationId xmlns:p14="http://schemas.microsoft.com/office/powerpoint/2010/main" val="128551058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2700" dirty="0">
                <a:solidFill>
                  <a:srgbClr val="E20000"/>
                </a:solidFill>
                <a:latin typeface="Arial" panose="020B0604020202020204" pitchFamily="34" charset="0"/>
                <a:cs typeface="Arial" panose="020B0604020202020204" pitchFamily="34" charset="0"/>
              </a:rPr>
              <a:t>Academy of Architecture for Health </a:t>
            </a:r>
            <a:br>
              <a:rPr lang="en-US" sz="2700" dirty="0">
                <a:solidFill>
                  <a:srgbClr val="E20000"/>
                </a:solidFill>
                <a:latin typeface="Arial" panose="020B0604020202020204" pitchFamily="34" charset="0"/>
                <a:cs typeface="Arial" panose="020B0604020202020204" pitchFamily="34" charset="0"/>
              </a:rPr>
            </a:br>
            <a:r>
              <a:rPr lang="en-US" sz="2700" dirty="0">
                <a:solidFill>
                  <a:srgbClr val="E20000"/>
                </a:solidFill>
                <a:latin typeface="Arial" panose="020B0604020202020204" pitchFamily="34" charset="0"/>
                <a:cs typeface="Arial" panose="020B0604020202020204" pitchFamily="34" charset="0"/>
              </a:rPr>
              <a:t>On-line Professional Development</a:t>
            </a:r>
          </a:p>
        </p:txBody>
      </p:sp>
      <p:sp>
        <p:nvSpPr>
          <p:cNvPr id="7" name="Subtitle 2"/>
          <p:cNvSpPr txBox="1">
            <a:spLocks/>
          </p:cNvSpPr>
          <p:nvPr/>
        </p:nvSpPr>
        <p:spPr>
          <a:xfrm>
            <a:off x="499686" y="2125267"/>
            <a:ext cx="8265694" cy="3165191"/>
          </a:xfrm>
          <a:prstGeom prst="rect">
            <a:avLst/>
          </a:prstGeom>
          <a:noFill/>
        </p:spPr>
        <p:txBody>
          <a:bodyPr vert="horz" lIns="68580" tIns="34290" rIns="68580" bIns="34290" rtlCol="0">
            <a:normAutofit fontScale="92500" lnSpcReduction="20000"/>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342900">
              <a:spcBef>
                <a:spcPts val="0"/>
              </a:spcBef>
              <a:spcAft>
                <a:spcPts val="900"/>
              </a:spcAft>
              <a:defRPr/>
            </a:pPr>
            <a:r>
              <a:rPr lang="en-US" sz="2925" b="1" dirty="0">
                <a:solidFill>
                  <a:prstClr val="black"/>
                </a:solidFill>
                <a:latin typeface="Arial"/>
              </a:rPr>
              <a:t>Design and Implementation of Secure Exam Rooms in Emergency Departments</a:t>
            </a:r>
          </a:p>
          <a:p>
            <a:pPr defTabSz="342900">
              <a:spcBef>
                <a:spcPts val="0"/>
              </a:spcBef>
              <a:spcAft>
                <a:spcPts val="900"/>
              </a:spcAft>
              <a:defRPr/>
            </a:pPr>
            <a:r>
              <a:rPr lang="en-US" sz="2925" dirty="0">
                <a:solidFill>
                  <a:srgbClr val="0065B0"/>
                </a:solidFill>
                <a:latin typeface="Arial"/>
              </a:rPr>
              <a:t>Health Care 101 Series </a:t>
            </a:r>
          </a:p>
          <a:p>
            <a:pPr defTabSz="342900">
              <a:spcBef>
                <a:spcPts val="0"/>
              </a:spcBef>
              <a:spcAft>
                <a:spcPts val="900"/>
              </a:spcAft>
              <a:defRPr/>
            </a:pPr>
            <a:r>
              <a:rPr lang="en-US" sz="1950" dirty="0">
                <a:solidFill>
                  <a:prstClr val="black"/>
                </a:solidFill>
                <a:latin typeface="Arial"/>
              </a:rPr>
              <a:t>December 4, 2018</a:t>
            </a:r>
          </a:p>
          <a:p>
            <a:pPr defTabSz="342900">
              <a:lnSpc>
                <a:spcPct val="120000"/>
              </a:lnSpc>
              <a:defRPr/>
            </a:pPr>
            <a:r>
              <a:rPr lang="en-US" sz="1950" dirty="0">
                <a:solidFill>
                  <a:sysClr val="windowText" lastClr="000000">
                    <a:lumMod val="50000"/>
                    <a:lumOff val="50000"/>
                  </a:sysClr>
                </a:solidFill>
                <a:latin typeface="Arial"/>
              </a:rPr>
              <a:t>2:00 pm – 3:00 pm ET</a:t>
            </a:r>
          </a:p>
          <a:p>
            <a:pPr defTabSz="342900">
              <a:lnSpc>
                <a:spcPct val="120000"/>
              </a:lnSpc>
              <a:defRPr/>
            </a:pPr>
            <a:r>
              <a:rPr lang="en-US" sz="1950" dirty="0">
                <a:solidFill>
                  <a:sysClr val="windowText" lastClr="000000">
                    <a:lumMod val="50000"/>
                    <a:lumOff val="50000"/>
                  </a:sysClr>
                </a:solidFill>
                <a:latin typeface="Arial"/>
              </a:rPr>
              <a:t>1:00 pm – 2:00 pm CT</a:t>
            </a:r>
          </a:p>
          <a:p>
            <a:pPr defTabSz="342900">
              <a:lnSpc>
                <a:spcPct val="120000"/>
              </a:lnSpc>
              <a:defRPr/>
            </a:pPr>
            <a:r>
              <a:rPr lang="en-US" sz="1950" dirty="0">
                <a:solidFill>
                  <a:sysClr val="windowText" lastClr="000000">
                    <a:lumMod val="50000"/>
                    <a:lumOff val="50000"/>
                  </a:sysClr>
                </a:solidFill>
                <a:latin typeface="Arial"/>
              </a:rPr>
              <a:t>12:00 am – 1:00 pm MT</a:t>
            </a:r>
          </a:p>
          <a:p>
            <a:pPr defTabSz="342900">
              <a:lnSpc>
                <a:spcPct val="120000"/>
              </a:lnSpc>
              <a:defRPr/>
            </a:pPr>
            <a:r>
              <a:rPr lang="en-US" sz="1950" dirty="0">
                <a:solidFill>
                  <a:sysClr val="windowText" lastClr="000000">
                    <a:lumMod val="50000"/>
                    <a:lumOff val="50000"/>
                  </a:sysClr>
                </a:solidFill>
                <a:latin typeface="Arial"/>
              </a:rPr>
              <a:t>11:00 am – 12:00 pm PT</a:t>
            </a:r>
            <a:endParaRPr lang="en-US" sz="1800" dirty="0">
              <a:solidFill>
                <a:sysClr val="windowText" lastClr="000000">
                  <a:lumMod val="50000"/>
                  <a:lumOff val="50000"/>
                </a:sysClr>
              </a:solidFill>
              <a:latin typeface="Arial"/>
            </a:endParaRPr>
          </a:p>
        </p:txBody>
      </p:sp>
      <p:sp>
        <p:nvSpPr>
          <p:cNvPr id="5" name="TextBox 4"/>
          <p:cNvSpPr txBox="1"/>
          <p:nvPr/>
        </p:nvSpPr>
        <p:spPr>
          <a:xfrm>
            <a:off x="4683057" y="3322295"/>
            <a:ext cx="4082323" cy="715581"/>
          </a:xfrm>
          <a:prstGeom prst="rect">
            <a:avLst/>
          </a:prstGeom>
          <a:noFill/>
        </p:spPr>
        <p:txBody>
          <a:bodyPr wrap="square" rtlCol="0">
            <a:spAutoFit/>
          </a:bodyPr>
          <a:lstStyle/>
          <a:p>
            <a:pPr defTabSz="685800" fontAlgn="base">
              <a:spcBef>
                <a:spcPct val="0"/>
              </a:spcBef>
              <a:spcAft>
                <a:spcPct val="0"/>
              </a:spcAft>
              <a:defRPr/>
            </a:pPr>
            <a:r>
              <a:rPr lang="en-US" sz="1350" b="1" dirty="0">
                <a:solidFill>
                  <a:prstClr val="black"/>
                </a:solidFill>
                <a:latin typeface="Arial"/>
              </a:rPr>
              <a:t>Presenter</a:t>
            </a:r>
          </a:p>
          <a:p>
            <a:pPr defTabSz="685800"/>
            <a:r>
              <a:rPr lang="en-US" sz="1350" b="1" dirty="0">
                <a:solidFill>
                  <a:prstClr val="black"/>
                </a:solidFill>
                <a:latin typeface="Arial"/>
              </a:rPr>
              <a:t>Joe Britton</a:t>
            </a:r>
          </a:p>
          <a:p>
            <a:pPr defTabSz="685800"/>
            <a:r>
              <a:rPr lang="en-US" sz="1350" b="1" dirty="0">
                <a:solidFill>
                  <a:prstClr val="black"/>
                </a:solidFill>
                <a:latin typeface="Arial"/>
              </a:rPr>
              <a:t>LAVALLEE BRENSINGER ARCHITECTS</a:t>
            </a:r>
          </a:p>
        </p:txBody>
      </p:sp>
      <p:sp>
        <p:nvSpPr>
          <p:cNvPr id="6" name="TextBox 5"/>
          <p:cNvSpPr txBox="1"/>
          <p:nvPr/>
        </p:nvSpPr>
        <p:spPr>
          <a:xfrm>
            <a:off x="4683056" y="4514125"/>
            <a:ext cx="3504156" cy="507831"/>
          </a:xfrm>
          <a:prstGeom prst="rect">
            <a:avLst/>
          </a:prstGeom>
          <a:noFill/>
        </p:spPr>
        <p:txBody>
          <a:bodyPr wrap="square" rtlCol="0">
            <a:spAutoFit/>
          </a:bodyPr>
          <a:lstStyle/>
          <a:p>
            <a:pPr defTabSz="685800" fontAlgn="base">
              <a:spcBef>
                <a:spcPct val="0"/>
              </a:spcBef>
              <a:spcAft>
                <a:spcPct val="0"/>
              </a:spcAft>
              <a:defRPr/>
            </a:pPr>
            <a:r>
              <a:rPr lang="en-US" sz="1350" b="1" dirty="0">
                <a:solidFill>
                  <a:prstClr val="black"/>
                </a:solidFill>
                <a:latin typeface="Arial"/>
              </a:rPr>
              <a:t>Moderator</a:t>
            </a:r>
          </a:p>
          <a:p>
            <a:pPr defTabSz="685800"/>
            <a:r>
              <a:rPr lang="en-US" sz="1350" b="1" dirty="0">
                <a:solidFill>
                  <a:prstClr val="black"/>
                </a:solidFill>
                <a:latin typeface="Arial"/>
              </a:rPr>
              <a:t>Gregg D. Ostrow, AIA</a:t>
            </a:r>
          </a:p>
        </p:txBody>
      </p:sp>
    </p:spTree>
    <p:extLst>
      <p:ext uri="{BB962C8B-B14F-4D97-AF65-F5344CB8AC3E}">
        <p14:creationId xmlns:p14="http://schemas.microsoft.com/office/powerpoint/2010/main" val="107803770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713" t="2442" r="45812" b="12531"/>
          <a:stretch/>
        </p:blipFill>
        <p:spPr>
          <a:xfrm>
            <a:off x="4162426" y="167672"/>
            <a:ext cx="4940788" cy="6065189"/>
          </a:xfrm>
          <a:prstGeom prst="rect">
            <a:avLst/>
          </a:prstGeom>
        </p:spPr>
      </p:pic>
      <p:sp>
        <p:nvSpPr>
          <p:cNvPr id="7" name="Content Placeholder 9"/>
          <p:cNvSpPr>
            <a:spLocks noGrp="1"/>
          </p:cNvSpPr>
          <p:nvPr>
            <p:ph idx="1"/>
          </p:nvPr>
        </p:nvSpPr>
        <p:spPr>
          <a:xfrm>
            <a:off x="277019" y="659707"/>
            <a:ext cx="7770813" cy="480027"/>
          </a:xfrm>
          <a:noFill/>
        </p:spPr>
        <p:txBody>
          <a:bodyPr>
            <a:normAutofit/>
          </a:bodyPr>
          <a:lstStyle/>
          <a:p>
            <a:pPr marL="0" indent="0">
              <a:buNone/>
            </a:pPr>
            <a:r>
              <a:rPr lang="en-US" sz="1800" b="1" dirty="0">
                <a:solidFill>
                  <a:srgbClr val="305CAA"/>
                </a:solidFill>
                <a:effectLst/>
              </a:rPr>
              <a:t>Psychiatric Holding Unit</a:t>
            </a:r>
          </a:p>
        </p:txBody>
      </p:sp>
      <p:sp>
        <p:nvSpPr>
          <p:cNvPr id="4" name="Rectangle 3"/>
          <p:cNvSpPr/>
          <p:nvPr/>
        </p:nvSpPr>
        <p:spPr>
          <a:xfrm rot="5400000">
            <a:off x="6862761" y="3280709"/>
            <a:ext cx="4105275" cy="13906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36939" y="1670330"/>
            <a:ext cx="4524508" cy="3393381"/>
          </a:xfrm>
          <a:prstGeom prst="rect">
            <a:avLst/>
          </a:prstGeom>
        </p:spPr>
      </p:pic>
      <p:sp>
        <p:nvSpPr>
          <p:cNvPr id="11" name="TextBox 10"/>
          <p:cNvSpPr txBox="1"/>
          <p:nvPr/>
        </p:nvSpPr>
        <p:spPr>
          <a:xfrm>
            <a:off x="259624" y="242838"/>
            <a:ext cx="3185049" cy="584775"/>
          </a:xfrm>
          <a:prstGeom prst="rect">
            <a:avLst/>
          </a:prstGeom>
          <a:noFill/>
        </p:spPr>
        <p:txBody>
          <a:bodyPr wrap="square" rtlCol="0">
            <a:spAutoFit/>
          </a:bodyPr>
          <a:lstStyle/>
          <a:p>
            <a:r>
              <a:rPr lang="en-US" sz="3200" dirty="0">
                <a:solidFill>
                  <a:srgbClr val="061B39"/>
                </a:solidFill>
              </a:rPr>
              <a:t>Unit</a:t>
            </a:r>
          </a:p>
        </p:txBody>
      </p:sp>
      <p:pic>
        <p:nvPicPr>
          <p:cNvPr id="12" name="Picture 11">
            <a:extLst>
              <a:ext uri="{FF2B5EF4-FFF2-40B4-BE49-F238E27FC236}">
                <a16:creationId xmlns:a16="http://schemas.microsoft.com/office/drawing/2014/main" xmlns="" id="{8F022250-43FD-4B45-BECE-1305A8DEE2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spTree>
    <p:extLst>
      <p:ext uri="{BB962C8B-B14F-4D97-AF65-F5344CB8AC3E}">
        <p14:creationId xmlns:p14="http://schemas.microsoft.com/office/powerpoint/2010/main" val="2709817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965935"/>
            <a:ext cx="5464127" cy="427377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48" b="4540"/>
          <a:stretch/>
        </p:blipFill>
        <p:spPr>
          <a:xfrm>
            <a:off x="5691045" y="1038224"/>
            <a:ext cx="3452955" cy="4144339"/>
          </a:xfrm>
          <a:prstGeom prst="rect">
            <a:avLst/>
          </a:prstGeom>
        </p:spPr>
      </p:pic>
      <p:pic>
        <p:nvPicPr>
          <p:cNvPr id="6" name="Picture 5">
            <a:extLst>
              <a:ext uri="{FF2B5EF4-FFF2-40B4-BE49-F238E27FC236}">
                <a16:creationId xmlns:a16="http://schemas.microsoft.com/office/drawing/2014/main" xmlns="" id="{68BD72FB-34B7-4631-AF8B-D4D6F50097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spTree>
    <p:extLst>
      <p:ext uri="{BB962C8B-B14F-4D97-AF65-F5344CB8AC3E}">
        <p14:creationId xmlns:p14="http://schemas.microsoft.com/office/powerpoint/2010/main" val="3758934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69970" y="779106"/>
            <a:ext cx="6232861" cy="46746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95538" y="779107"/>
            <a:ext cx="6232861" cy="4674646"/>
          </a:xfrm>
          <a:prstGeom prst="rect">
            <a:avLst/>
          </a:prstGeom>
        </p:spPr>
      </p:pic>
      <p:pic>
        <p:nvPicPr>
          <p:cNvPr id="6" name="Picture 5">
            <a:extLst>
              <a:ext uri="{FF2B5EF4-FFF2-40B4-BE49-F238E27FC236}">
                <a16:creationId xmlns:a16="http://schemas.microsoft.com/office/drawing/2014/main" xmlns="" id="{8C325A81-9DA5-4B0A-96A8-83E38BC1C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spTree>
    <p:extLst>
      <p:ext uri="{BB962C8B-B14F-4D97-AF65-F5344CB8AC3E}">
        <p14:creationId xmlns:p14="http://schemas.microsoft.com/office/powerpoint/2010/main" val="95889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0FFB8ED0-502D-46D1-9573-1E8AACFF992F}"/>
              </a:ext>
            </a:extLst>
          </p:cNvPr>
          <p:cNvSpPr txBox="1"/>
          <p:nvPr/>
        </p:nvSpPr>
        <p:spPr>
          <a:xfrm>
            <a:off x="259624" y="242838"/>
            <a:ext cx="3185049" cy="584775"/>
          </a:xfrm>
          <a:prstGeom prst="rect">
            <a:avLst/>
          </a:prstGeom>
          <a:noFill/>
        </p:spPr>
        <p:txBody>
          <a:bodyPr wrap="square" rtlCol="0">
            <a:spAutoFit/>
          </a:bodyPr>
          <a:lstStyle/>
          <a:p>
            <a:r>
              <a:rPr lang="en-US" sz="3200" dirty="0">
                <a:solidFill>
                  <a:srgbClr val="061B39"/>
                </a:solidFill>
              </a:rPr>
              <a:t>Room / Detail</a:t>
            </a:r>
          </a:p>
        </p:txBody>
      </p:sp>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16" t="8292" r="40099" b="4292"/>
          <a:stretch/>
        </p:blipFill>
        <p:spPr>
          <a:xfrm>
            <a:off x="2174151" y="870524"/>
            <a:ext cx="4871805" cy="5338241"/>
          </a:xfrm>
          <a:prstGeom prst="rect">
            <a:avLst/>
          </a:prstGeom>
        </p:spPr>
      </p:pic>
      <p:sp>
        <p:nvSpPr>
          <p:cNvPr id="9" name="Content Placeholder 9">
            <a:extLst>
              <a:ext uri="{FF2B5EF4-FFF2-40B4-BE49-F238E27FC236}">
                <a16:creationId xmlns:a16="http://schemas.microsoft.com/office/drawing/2014/main" xmlns="" id="{A1716D7C-12AB-4449-9A44-1E3D821D7560}"/>
              </a:ext>
            </a:extLst>
          </p:cNvPr>
          <p:cNvSpPr txBox="1">
            <a:spLocks/>
          </p:cNvSpPr>
          <p:nvPr/>
        </p:nvSpPr>
        <p:spPr>
          <a:xfrm>
            <a:off x="277019" y="659707"/>
            <a:ext cx="7770813" cy="480027"/>
          </a:xfrm>
          <a:prstGeom prst="rect">
            <a:avLst/>
          </a:prstGeom>
          <a:noFill/>
        </p:spPr>
        <p:txBody>
          <a:bodyPr vert="horz" lIns="91440" tIns="45720" rIns="91440" bIns="45720" rtlCol="0">
            <a:normAutofit/>
          </a:bodyPr>
          <a:lstStyle>
            <a:lvl1pPr marL="342900" indent="-342900" algn="l" defTabSz="914400" rtl="0" eaLnBrk="1" latinLnBrk="0" hangingPunct="1">
              <a:spcBef>
                <a:spcPts val="2000"/>
              </a:spcBef>
              <a:buFont typeface="Arial"/>
              <a:buChar char="•"/>
              <a:defRPr sz="2200" kern="1200">
                <a:solidFill>
                  <a:srgbClr val="061B39"/>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rgbClr val="061B39"/>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rgbClr val="061B39"/>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rgbClr val="061B39"/>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rgbClr val="061B39"/>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4"/>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 typeface="Arial"/>
              <a:buNone/>
            </a:pPr>
            <a:r>
              <a:rPr lang="en-US" sz="1800" b="1" dirty="0">
                <a:solidFill>
                  <a:srgbClr val="305CAA"/>
                </a:solidFill>
                <a:effectLst/>
              </a:rPr>
              <a:t>Psychiatric Holding Room / Exam Room</a:t>
            </a:r>
          </a:p>
        </p:txBody>
      </p:sp>
      <p:pic>
        <p:nvPicPr>
          <p:cNvPr id="11" name="Picture 10">
            <a:extLst>
              <a:ext uri="{FF2B5EF4-FFF2-40B4-BE49-F238E27FC236}">
                <a16:creationId xmlns:a16="http://schemas.microsoft.com/office/drawing/2014/main" xmlns="" id="{94A74CFB-A933-4C08-9028-C463CB7246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spTree>
    <p:extLst>
      <p:ext uri="{BB962C8B-B14F-4D97-AF65-F5344CB8AC3E}">
        <p14:creationId xmlns:p14="http://schemas.microsoft.com/office/powerpoint/2010/main" val="132333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2522"/>
            <a:ext cx="9158431" cy="6868823"/>
          </a:xfrm>
          <a:prstGeom prst="rect">
            <a:avLst/>
          </a:prstGeom>
        </p:spPr>
      </p:pic>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E88B7D6E-2CC7-461F-92EC-BB7CF1C58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spTree>
    <p:extLst>
      <p:ext uri="{BB962C8B-B14F-4D97-AF65-F5344CB8AC3E}">
        <p14:creationId xmlns:p14="http://schemas.microsoft.com/office/powerpoint/2010/main" val="3801676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25138"/>
            <a:ext cx="9144000" cy="6857999"/>
          </a:xfrm>
          <a:prstGeom prst="rect">
            <a:avLst/>
          </a:prstGeom>
        </p:spPr>
      </p:pic>
      <p:pic>
        <p:nvPicPr>
          <p:cNvPr id="5" name="Picture 4">
            <a:extLst>
              <a:ext uri="{FF2B5EF4-FFF2-40B4-BE49-F238E27FC236}">
                <a16:creationId xmlns:a16="http://schemas.microsoft.com/office/drawing/2014/main" xmlns="" id="{C5E6BBD0-A061-4646-B0FF-0663AC0F2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spTree>
    <p:extLst>
      <p:ext uri="{BB962C8B-B14F-4D97-AF65-F5344CB8AC3E}">
        <p14:creationId xmlns:p14="http://schemas.microsoft.com/office/powerpoint/2010/main" val="288129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271"/>
          <a:stretch/>
        </p:blipFill>
        <p:spPr>
          <a:xfrm rot="5400000">
            <a:off x="-1144756" y="925681"/>
            <a:ext cx="6232861" cy="43815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4957" r="3954"/>
          <a:stretch/>
        </p:blipFill>
        <p:spPr>
          <a:xfrm>
            <a:off x="4257675" y="1"/>
            <a:ext cx="5076825" cy="6232862"/>
          </a:xfrm>
          <a:prstGeom prst="rect">
            <a:avLst/>
          </a:prstGeom>
        </p:spPr>
      </p:pic>
      <p:pic>
        <p:nvPicPr>
          <p:cNvPr id="7" name="Picture 6">
            <a:extLst>
              <a:ext uri="{FF2B5EF4-FFF2-40B4-BE49-F238E27FC236}">
                <a16:creationId xmlns:a16="http://schemas.microsoft.com/office/drawing/2014/main" xmlns="" id="{119797BB-4552-48DB-AC55-0B24561515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spTree>
    <p:extLst>
      <p:ext uri="{BB962C8B-B14F-4D97-AF65-F5344CB8AC3E}">
        <p14:creationId xmlns:p14="http://schemas.microsoft.com/office/powerpoint/2010/main" val="2114247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9129"/>
            <a:ext cx="9143999" cy="1429871"/>
          </a:xfrm>
        </p:spPr>
        <p:txBody>
          <a:bodyPr>
            <a:normAutofit/>
          </a:bodyPr>
          <a:lstStyle/>
          <a:p>
            <a:pPr algn="ctr"/>
            <a:r>
              <a:rPr lang="en-US" sz="6600" b="0" spc="600" dirty="0">
                <a:solidFill>
                  <a:srgbClr val="305CAA"/>
                </a:solidFill>
                <a:effectLst/>
              </a:rPr>
              <a:t>Q&amp;A</a:t>
            </a:r>
            <a:endParaRPr lang="en-US" b="0" spc="600" dirty="0">
              <a:solidFill>
                <a:srgbClr val="305CAA"/>
              </a:solidFill>
              <a:effectLst/>
            </a:endParaRPr>
          </a:p>
        </p:txBody>
      </p:sp>
      <p:sp>
        <p:nvSpPr>
          <p:cNvPr id="4" name="TextBox 3"/>
          <p:cNvSpPr txBox="1"/>
          <p:nvPr/>
        </p:nvSpPr>
        <p:spPr>
          <a:xfrm>
            <a:off x="3678865" y="3060920"/>
            <a:ext cx="1860698" cy="400110"/>
          </a:xfrm>
          <a:prstGeom prst="rect">
            <a:avLst/>
          </a:prstGeom>
          <a:noFill/>
        </p:spPr>
        <p:txBody>
          <a:bodyPr wrap="square" rtlCol="0">
            <a:spAutoFit/>
          </a:bodyPr>
          <a:lstStyle/>
          <a:p>
            <a:pPr algn="ctr"/>
            <a:r>
              <a:rPr lang="en-US" sz="2000" b="1" dirty="0"/>
              <a:t>Thank You!</a:t>
            </a:r>
          </a:p>
        </p:txBody>
      </p:sp>
      <p:sp>
        <p:nvSpPr>
          <p:cNvPr id="5" name="TextBox 4"/>
          <p:cNvSpPr txBox="1"/>
          <p:nvPr/>
        </p:nvSpPr>
        <p:spPr>
          <a:xfrm>
            <a:off x="5162017" y="5020010"/>
            <a:ext cx="3519486" cy="338554"/>
          </a:xfrm>
          <a:prstGeom prst="rect">
            <a:avLst/>
          </a:prstGeom>
          <a:noFill/>
        </p:spPr>
        <p:txBody>
          <a:bodyPr wrap="square" rtlCol="0">
            <a:spAutoFit/>
          </a:bodyPr>
          <a:lstStyle/>
          <a:p>
            <a:r>
              <a:rPr lang="en-US" sz="1600" b="1" dirty="0"/>
              <a:t>Further questions please contact:</a:t>
            </a:r>
          </a:p>
        </p:txBody>
      </p:sp>
      <p:sp>
        <p:nvSpPr>
          <p:cNvPr id="6" name="Rectangle 5"/>
          <p:cNvSpPr/>
          <p:nvPr/>
        </p:nvSpPr>
        <p:spPr>
          <a:xfrm>
            <a:off x="-1" y="6232861"/>
            <a:ext cx="9158431"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91304" y="6414402"/>
            <a:ext cx="8384933" cy="276999"/>
          </a:xfrm>
          <a:prstGeom prst="rect">
            <a:avLst/>
          </a:prstGeom>
          <a:noFill/>
        </p:spPr>
        <p:txBody>
          <a:bodyPr wrap="square" rtlCol="0">
            <a:spAutoFit/>
          </a:bodyPr>
          <a:lstStyle/>
          <a:p>
            <a:r>
              <a:rPr lang="en-US" sz="1200" dirty="0">
                <a:solidFill>
                  <a:schemeClr val="bg1"/>
                </a:solidFill>
              </a:rPr>
              <a:t>www.lbpa.com</a:t>
            </a:r>
          </a:p>
        </p:txBody>
      </p:sp>
      <p:sp>
        <p:nvSpPr>
          <p:cNvPr id="8" name="TextBox 7"/>
          <p:cNvSpPr txBox="1"/>
          <p:nvPr/>
        </p:nvSpPr>
        <p:spPr>
          <a:xfrm>
            <a:off x="5162017" y="5280317"/>
            <a:ext cx="3307628" cy="861774"/>
          </a:xfrm>
          <a:prstGeom prst="rect">
            <a:avLst/>
          </a:prstGeom>
          <a:noFill/>
        </p:spPr>
        <p:txBody>
          <a:bodyPr wrap="square" rtlCol="0">
            <a:spAutoFit/>
          </a:bodyPr>
          <a:lstStyle/>
          <a:p>
            <a:r>
              <a:rPr lang="en-US" sz="1600" dirty="0">
                <a:solidFill>
                  <a:srgbClr val="305CAA"/>
                </a:solidFill>
              </a:rPr>
              <a:t>Joe Britton</a:t>
            </a:r>
          </a:p>
          <a:p>
            <a:r>
              <a:rPr lang="en-US" sz="1600" dirty="0"/>
              <a:t>603.622.5450 x115</a:t>
            </a:r>
          </a:p>
          <a:p>
            <a:r>
              <a:rPr lang="en-US" sz="1600" dirty="0"/>
              <a:t>joe.britton@lbpa.com</a:t>
            </a:r>
          </a:p>
        </p:txBody>
      </p:sp>
      <p:pic>
        <p:nvPicPr>
          <p:cNvPr id="13" name="Picture 12">
            <a:extLst>
              <a:ext uri="{FF2B5EF4-FFF2-40B4-BE49-F238E27FC236}">
                <a16:creationId xmlns:a16="http://schemas.microsoft.com/office/drawing/2014/main" xmlns="" id="{BA5B9915-676E-4E72-A174-D0F2A41045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2017" y="6446301"/>
            <a:ext cx="3730103" cy="309291"/>
          </a:xfrm>
          <a:prstGeom prst="rect">
            <a:avLst/>
          </a:prstGeom>
        </p:spPr>
      </p:pic>
    </p:spTree>
    <p:extLst>
      <p:ext uri="{BB962C8B-B14F-4D97-AF65-F5344CB8AC3E}">
        <p14:creationId xmlns:p14="http://schemas.microsoft.com/office/powerpoint/2010/main" val="264775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857250"/>
            <a:ext cx="8229600" cy="85725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342900">
              <a:defRPr/>
            </a:pPr>
            <a:r>
              <a:rPr lang="en-US" sz="2700">
                <a:solidFill>
                  <a:sysClr val="windowText" lastClr="000000">
                    <a:lumMod val="50000"/>
                    <a:lumOff val="50000"/>
                  </a:sysClr>
                </a:solidFill>
                <a:latin typeface="Arial"/>
              </a:rPr>
              <a:t>CES Credit</a:t>
            </a:r>
            <a:endParaRPr lang="en-US" sz="2700" dirty="0">
              <a:solidFill>
                <a:sysClr val="windowText" lastClr="000000">
                  <a:lumMod val="50000"/>
                  <a:lumOff val="50000"/>
                </a:sysClr>
              </a:solidFill>
              <a:latin typeface="Arial"/>
            </a:endParaRPr>
          </a:p>
        </p:txBody>
      </p:sp>
      <p:sp>
        <p:nvSpPr>
          <p:cNvPr id="8" name="Content Placeholder 2"/>
          <p:cNvSpPr txBox="1">
            <a:spLocks/>
          </p:cNvSpPr>
          <p:nvPr/>
        </p:nvSpPr>
        <p:spPr>
          <a:xfrm>
            <a:off x="457200" y="1613216"/>
            <a:ext cx="8229600" cy="3794603"/>
          </a:xfrm>
          <a:prstGeom prst="rect">
            <a:avLst/>
          </a:prstGeom>
        </p:spPr>
        <p:txBody>
          <a:bodyPr vert="horz" lIns="68580" tIns="34290" rIns="68580" bIns="34290" rtlCol="0" anchor="t">
            <a:normAutofit fontScale="850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0"/>
              </a:spcBef>
              <a:spcAft>
                <a:spcPts val="1350"/>
              </a:spcAft>
              <a:buNone/>
              <a:defRPr/>
            </a:pPr>
            <a:r>
              <a:rPr lang="en-US" sz="2250" dirty="0">
                <a:solidFill>
                  <a:srgbClr val="0065B0"/>
                </a:solidFill>
                <a:latin typeface="Arial"/>
              </a:rPr>
              <a:t>All attendees are eligible to receive:</a:t>
            </a:r>
            <a:r>
              <a:rPr lang="en-US" sz="2250" dirty="0">
                <a:solidFill>
                  <a:sysClr val="windowText" lastClr="000000"/>
                </a:solidFill>
                <a:latin typeface="Arial"/>
              </a:rPr>
              <a:t/>
            </a:r>
            <a:br>
              <a:rPr lang="en-US" sz="2250" dirty="0">
                <a:solidFill>
                  <a:sysClr val="windowText" lastClr="000000"/>
                </a:solidFill>
                <a:latin typeface="Arial"/>
              </a:rPr>
            </a:br>
            <a:r>
              <a:rPr lang="en-US" sz="2250" dirty="0">
                <a:solidFill>
                  <a:srgbClr val="0065B0"/>
                </a:solidFill>
                <a:latin typeface="Arial"/>
              </a:rPr>
              <a:t>1.0 HSW/CEU (AIA continuing education) </a:t>
            </a:r>
          </a:p>
          <a:p>
            <a:pPr marL="0" indent="0" defTabSz="342900">
              <a:spcBef>
                <a:spcPts val="0"/>
              </a:spcBef>
              <a:spcAft>
                <a:spcPts val="1350"/>
              </a:spcAft>
              <a:buNone/>
              <a:defRPr/>
            </a:pPr>
            <a:r>
              <a:rPr lang="en-US" sz="2250" dirty="0">
                <a:solidFill>
                  <a:sysClr val="windowText" lastClr="000000"/>
                </a:solidFill>
                <a:latin typeface="Arial"/>
              </a:rPr>
              <a:t>Attendees at your site can submit for credit by individually completing the webinar’s survey and report form. </a:t>
            </a:r>
            <a:r>
              <a:rPr lang="en-US" sz="2250" dirty="0">
                <a:solidFill>
                  <a:srgbClr val="FF0000"/>
                </a:solidFill>
                <a:latin typeface="Arial"/>
              </a:rPr>
              <a:t>The survey closes </a:t>
            </a:r>
            <a:r>
              <a:rPr lang="en-US" sz="2250" b="1" dirty="0">
                <a:solidFill>
                  <a:srgbClr val="FF0000"/>
                </a:solidFill>
                <a:latin typeface="Arial"/>
              </a:rPr>
              <a:t>Friday, </a:t>
            </a:r>
            <a:r>
              <a:rPr lang="en-US" sz="2250" b="1" dirty="0">
                <a:solidFill>
                  <a:prstClr val="black"/>
                </a:solidFill>
                <a:latin typeface="Arial"/>
              </a:rPr>
              <a:t>December 7, 2018 </a:t>
            </a:r>
            <a:r>
              <a:rPr lang="en-US" sz="2250" dirty="0">
                <a:solidFill>
                  <a:srgbClr val="FF0000"/>
                </a:solidFill>
                <a:latin typeface="Arial"/>
              </a:rPr>
              <a:t>at 12:30 am EDT.</a:t>
            </a:r>
          </a:p>
          <a:p>
            <a:pPr marL="0" indent="0" defTabSz="342900">
              <a:spcBef>
                <a:spcPts val="0"/>
              </a:spcBef>
              <a:spcAft>
                <a:spcPts val="1800"/>
              </a:spcAft>
              <a:buNone/>
              <a:defRPr/>
            </a:pPr>
            <a:r>
              <a:rPr lang="en-US" sz="2250" dirty="0">
                <a:solidFill>
                  <a:srgbClr val="0065B0"/>
                </a:solidFill>
                <a:latin typeface="Arial"/>
              </a:rPr>
              <a:t>The URL to the webinar survey/form </a:t>
            </a:r>
            <a:r>
              <a:rPr lang="en-US" sz="4200" b="1" dirty="0">
                <a:latin typeface="Arial"/>
              </a:rPr>
              <a:t>https://www.research.net/r/AAH1811</a:t>
            </a:r>
            <a:r>
              <a:rPr lang="en-US" sz="2100" b="1" dirty="0">
                <a:solidFill>
                  <a:srgbClr val="00B0F0"/>
                </a:solidFill>
                <a:latin typeface="Arial"/>
              </a:rPr>
              <a:t>  </a:t>
            </a:r>
            <a:r>
              <a:rPr lang="en-US" sz="2250" dirty="0" smtClean="0">
                <a:solidFill>
                  <a:srgbClr val="0065B0"/>
                </a:solidFill>
                <a:latin typeface="Arial"/>
              </a:rPr>
              <a:t>will </a:t>
            </a:r>
            <a:r>
              <a:rPr lang="en-US" sz="2250" dirty="0">
                <a:solidFill>
                  <a:srgbClr val="0065B0"/>
                </a:solidFill>
                <a:latin typeface="Arial"/>
              </a:rPr>
              <a:t>be emailed to the person who registered your site. </a:t>
            </a:r>
          </a:p>
          <a:p>
            <a:pPr marL="0" indent="0" defTabSz="342900">
              <a:spcBef>
                <a:spcPts val="0"/>
              </a:spcBef>
              <a:spcAft>
                <a:spcPts val="1350"/>
              </a:spcAft>
              <a:buNone/>
              <a:defRPr/>
            </a:pPr>
            <a:r>
              <a:rPr lang="en-US" sz="2250" dirty="0">
                <a:solidFill>
                  <a:sysClr val="windowText" lastClr="000000"/>
                </a:solidFill>
                <a:latin typeface="Arial"/>
              </a:rPr>
              <a:t>More continuing education questions?  Email . . . </a:t>
            </a:r>
            <a:r>
              <a:rPr lang="en-US" sz="2250" dirty="0">
                <a:solidFill>
                  <a:sysClr val="windowText" lastClr="000000"/>
                </a:solidFill>
                <a:latin typeface="Arial"/>
                <a:hlinkClick r:id="rId3"/>
              </a:rPr>
              <a:t>knowledgecommunit</a:t>
            </a:r>
            <a:r>
              <a:rPr lang="en-US" sz="2250" dirty="0">
                <a:solidFill>
                  <a:srgbClr val="6666FF"/>
                </a:solidFill>
                <a:latin typeface="Arial"/>
                <a:hlinkClick r:id="rId3"/>
              </a:rPr>
              <a:t>ies</a:t>
            </a:r>
            <a:r>
              <a:rPr lang="en-US" sz="2250" dirty="0">
                <a:solidFill>
                  <a:sysClr val="windowText" lastClr="000000"/>
                </a:solidFill>
                <a:latin typeface="Arial"/>
                <a:hlinkClick r:id="rId3"/>
              </a:rPr>
              <a:t>@aia.org</a:t>
            </a:r>
            <a:r>
              <a:rPr lang="en-US" sz="2250" dirty="0">
                <a:solidFill>
                  <a:sysClr val="windowText" lastClr="000000"/>
                </a:solidFill>
                <a:latin typeface="Arial"/>
              </a:rPr>
              <a:t>. </a:t>
            </a:r>
          </a:p>
          <a:p>
            <a:pPr marL="257175" indent="-257175" defTabSz="342900">
              <a:defRPr/>
            </a:pPr>
            <a:endParaRPr lang="en-US" sz="2100" dirty="0">
              <a:solidFill>
                <a:sysClr val="windowText" lastClr="000000"/>
              </a:solidFill>
              <a:latin typeface="Arial"/>
            </a:endParaRPr>
          </a:p>
        </p:txBody>
      </p:sp>
    </p:spTree>
    <p:extLst>
      <p:ext uri="{BB962C8B-B14F-4D97-AF65-F5344CB8AC3E}">
        <p14:creationId xmlns:p14="http://schemas.microsoft.com/office/powerpoint/2010/main" val="380455357"/>
      </p:ext>
    </p:extLst>
  </p:cSld>
  <p:clrMapOvr>
    <a:masterClrMapping/>
  </p:clrMapOvr>
  <mc:AlternateContent xmlns:mc="http://schemas.openxmlformats.org/markup-compatibility/2006" xmlns:p14="http://schemas.microsoft.com/office/powerpoint/2010/main">
    <mc:Choice Requires="p14">
      <p:transition p14:dur="10" advClick="0" advTm="25000"/>
    </mc:Choice>
    <mc:Fallback xmlns="">
      <p:transition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400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6963" y="857250"/>
            <a:ext cx="8410073" cy="857250"/>
          </a:xfrm>
          <a:prstGeom prst="rect">
            <a:avLst/>
          </a:prstGeom>
        </p:spPr>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342900">
              <a:defRPr/>
            </a:pPr>
            <a:r>
              <a:rPr lang="en-US" sz="2700">
                <a:solidFill>
                  <a:sysClr val="windowText" lastClr="000000">
                    <a:lumMod val="50000"/>
                    <a:lumOff val="50000"/>
                  </a:sysClr>
                </a:solidFill>
                <a:latin typeface="Arial"/>
              </a:rPr>
              <a:t>Join us at The Academy of Architecture for Health!</a:t>
            </a:r>
            <a:endParaRPr lang="en-US" sz="2700" b="1" dirty="0">
              <a:solidFill>
                <a:sysClr val="windowText" lastClr="000000">
                  <a:lumMod val="50000"/>
                  <a:lumOff val="50000"/>
                </a:sysClr>
              </a:solidFill>
              <a:latin typeface="Arial"/>
            </a:endParaRPr>
          </a:p>
        </p:txBody>
      </p:sp>
      <p:sp>
        <p:nvSpPr>
          <p:cNvPr id="6" name="Content Placeholder 2"/>
          <p:cNvSpPr txBox="1">
            <a:spLocks/>
          </p:cNvSpPr>
          <p:nvPr/>
        </p:nvSpPr>
        <p:spPr>
          <a:xfrm>
            <a:off x="366963" y="1609223"/>
            <a:ext cx="8410073" cy="3642054"/>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0"/>
              </a:spcBef>
              <a:spcAft>
                <a:spcPts val="450"/>
              </a:spcAft>
              <a:buNone/>
              <a:defRPr/>
            </a:pPr>
            <a:r>
              <a:rPr lang="en-US" sz="2100" b="1" dirty="0">
                <a:solidFill>
                  <a:sysClr val="windowText" lastClr="000000"/>
                </a:solidFill>
                <a:latin typeface="Arial"/>
              </a:rPr>
              <a:t>•	Receive Academy Update newsletters </a:t>
            </a:r>
          </a:p>
          <a:p>
            <a:pPr marL="0" indent="0" defTabSz="342900">
              <a:spcBef>
                <a:spcPts val="0"/>
              </a:spcBef>
              <a:spcAft>
                <a:spcPts val="450"/>
              </a:spcAft>
              <a:buNone/>
              <a:defRPr/>
            </a:pPr>
            <a:r>
              <a:rPr lang="en-US" sz="2100" b="1" dirty="0">
                <a:solidFill>
                  <a:sysClr val="windowText" lastClr="000000"/>
                </a:solidFill>
                <a:latin typeface="Arial"/>
              </a:rPr>
              <a:t>•	Access to resources </a:t>
            </a:r>
          </a:p>
          <a:p>
            <a:pPr marL="557213" lvl="1" indent="-257175" defTabSz="342900">
              <a:lnSpc>
                <a:spcPct val="120000"/>
              </a:lnSpc>
              <a:spcBef>
                <a:spcPts val="0"/>
              </a:spcBef>
              <a:spcAft>
                <a:spcPts val="450"/>
              </a:spcAft>
              <a:buFont typeface="Wingdings" panose="05000000000000000000" pitchFamily="2" charset="2"/>
              <a:buChar char="ü"/>
              <a:defRPr/>
            </a:pPr>
            <a:r>
              <a:rPr lang="en-US" sz="2100" dirty="0">
                <a:solidFill>
                  <a:srgbClr val="0065B0"/>
                </a:solidFill>
                <a:latin typeface="Arial"/>
              </a:rPr>
              <a:t>Knowledge Repository</a:t>
            </a:r>
          </a:p>
          <a:p>
            <a:pPr marL="557213" lvl="1" indent="-257175" defTabSz="342900">
              <a:lnSpc>
                <a:spcPct val="120000"/>
              </a:lnSpc>
              <a:spcBef>
                <a:spcPts val="0"/>
              </a:spcBef>
              <a:spcAft>
                <a:spcPts val="450"/>
              </a:spcAft>
              <a:buFont typeface="Wingdings" panose="05000000000000000000" pitchFamily="2" charset="2"/>
              <a:buChar char="ü"/>
              <a:defRPr/>
            </a:pPr>
            <a:r>
              <a:rPr lang="en-US" sz="2100" dirty="0">
                <a:solidFill>
                  <a:srgbClr val="0065B0"/>
                </a:solidFill>
                <a:latin typeface="Arial"/>
              </a:rPr>
              <a:t>Webinars</a:t>
            </a:r>
          </a:p>
          <a:p>
            <a:pPr marL="557213" lvl="1" indent="-257175" defTabSz="342900">
              <a:lnSpc>
                <a:spcPct val="120000"/>
              </a:lnSpc>
              <a:spcBef>
                <a:spcPts val="0"/>
              </a:spcBef>
              <a:spcAft>
                <a:spcPts val="450"/>
              </a:spcAft>
              <a:buFont typeface="Wingdings" panose="05000000000000000000" pitchFamily="2" charset="2"/>
              <a:buChar char="ü"/>
              <a:defRPr/>
            </a:pPr>
            <a:r>
              <a:rPr lang="en-US" sz="2100" dirty="0">
                <a:solidFill>
                  <a:srgbClr val="0065B0"/>
                </a:solidFill>
                <a:latin typeface="Arial"/>
              </a:rPr>
              <a:t>Award programs</a:t>
            </a:r>
          </a:p>
          <a:p>
            <a:pPr marL="557213" lvl="1" indent="-257175" defTabSz="342900">
              <a:lnSpc>
                <a:spcPct val="120000"/>
              </a:lnSpc>
              <a:spcBef>
                <a:spcPts val="0"/>
              </a:spcBef>
              <a:spcAft>
                <a:spcPts val="450"/>
              </a:spcAft>
              <a:buFont typeface="Wingdings" panose="05000000000000000000" pitchFamily="2" charset="2"/>
              <a:buChar char="ü"/>
              <a:defRPr/>
            </a:pPr>
            <a:r>
              <a:rPr lang="en-US" sz="2100" dirty="0">
                <a:solidFill>
                  <a:srgbClr val="0065B0"/>
                </a:solidFill>
                <a:latin typeface="Arial"/>
              </a:rPr>
              <a:t>Scholarships, Fellowships</a:t>
            </a:r>
          </a:p>
          <a:p>
            <a:pPr marL="557213" lvl="1" indent="-257175" defTabSz="342900">
              <a:lnSpc>
                <a:spcPct val="120000"/>
              </a:lnSpc>
              <a:spcBef>
                <a:spcPts val="0"/>
              </a:spcBef>
              <a:spcAft>
                <a:spcPts val="450"/>
              </a:spcAft>
              <a:buFont typeface="Wingdings" panose="05000000000000000000" pitchFamily="2" charset="2"/>
              <a:buChar char="ü"/>
              <a:defRPr/>
            </a:pPr>
            <a:r>
              <a:rPr lang="en-US" sz="2100" dirty="0">
                <a:solidFill>
                  <a:srgbClr val="0065B0"/>
                </a:solidFill>
                <a:latin typeface="Arial"/>
              </a:rPr>
              <a:t>Emerging professionals benefits</a:t>
            </a:r>
          </a:p>
          <a:p>
            <a:pPr marL="557213" lvl="1" indent="-257175" defTabSz="342900">
              <a:lnSpc>
                <a:spcPct val="120000"/>
              </a:lnSpc>
              <a:spcBef>
                <a:spcPts val="0"/>
              </a:spcBef>
              <a:spcAft>
                <a:spcPts val="450"/>
              </a:spcAft>
              <a:buFont typeface="Wingdings" panose="05000000000000000000" pitchFamily="2" charset="2"/>
              <a:buChar char="ü"/>
              <a:defRPr/>
            </a:pPr>
            <a:r>
              <a:rPr lang="en-US" sz="2100" dirty="0">
                <a:solidFill>
                  <a:srgbClr val="0065B0"/>
                </a:solidFill>
                <a:latin typeface="Arial"/>
              </a:rPr>
              <a:t>National and regional conferences and events</a:t>
            </a:r>
          </a:p>
          <a:p>
            <a:pPr marL="557213" lvl="1" indent="-257175" defTabSz="342900">
              <a:lnSpc>
                <a:spcPct val="120000"/>
              </a:lnSpc>
              <a:spcBef>
                <a:spcPts val="0"/>
              </a:spcBef>
              <a:spcAft>
                <a:spcPts val="450"/>
              </a:spcAft>
              <a:buFont typeface="Wingdings" panose="05000000000000000000" pitchFamily="2" charset="2"/>
              <a:buChar char="ü"/>
              <a:defRPr/>
            </a:pPr>
            <a:r>
              <a:rPr lang="en-US" sz="2100" dirty="0">
                <a:solidFill>
                  <a:srgbClr val="0065B0"/>
                </a:solidFill>
                <a:latin typeface="Arial"/>
              </a:rPr>
              <a:t>Social media, publications, blogs and Twitter </a:t>
            </a:r>
          </a:p>
        </p:txBody>
      </p:sp>
    </p:spTree>
    <p:extLst>
      <p:ext uri="{BB962C8B-B14F-4D97-AF65-F5344CB8AC3E}">
        <p14:creationId xmlns:p14="http://schemas.microsoft.com/office/powerpoint/2010/main" val="404017735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6499"/>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6749"/>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6999"/>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7249"/>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7499"/>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7749"/>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7999"/>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007522"/>
            <a:ext cx="8229600" cy="85725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342900">
              <a:spcBef>
                <a:spcPts val="0"/>
              </a:spcBef>
              <a:spcAft>
                <a:spcPts val="900"/>
              </a:spcAft>
              <a:defRPr/>
            </a:pPr>
            <a:r>
              <a:rPr lang="en-US" sz="2700" dirty="0">
                <a:solidFill>
                  <a:srgbClr val="0065B0"/>
                </a:solidFill>
                <a:latin typeface="Arial"/>
              </a:rPr>
              <a:t>Health Care 101 Series </a:t>
            </a:r>
          </a:p>
        </p:txBody>
      </p:sp>
      <p:sp>
        <p:nvSpPr>
          <p:cNvPr id="5" name="Content Placeholder 2"/>
          <p:cNvSpPr txBox="1">
            <a:spLocks/>
          </p:cNvSpPr>
          <p:nvPr/>
        </p:nvSpPr>
        <p:spPr>
          <a:xfrm>
            <a:off x="422563" y="1864771"/>
            <a:ext cx="8264237" cy="1444004"/>
          </a:xfrm>
          <a:prstGeom prst="rect">
            <a:avLst/>
          </a:prstGeom>
        </p:spPr>
        <p:txBody>
          <a:bodyPr vert="horz" lIns="68580" tIns="34290" rIns="68580" bIns="3429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0"/>
              </a:spcBef>
              <a:spcAft>
                <a:spcPts val="900"/>
              </a:spcAft>
              <a:buNone/>
              <a:defRPr/>
            </a:pPr>
            <a:r>
              <a:rPr lang="en-US" sz="2100" dirty="0">
                <a:solidFill>
                  <a:sysClr val="windowText" lastClr="000000"/>
                </a:solidFill>
                <a:latin typeface="Arial"/>
              </a:rPr>
              <a:t>The Academy’s multi-channel on-line approach provides emerging professionals, journeymen, and master professionals with convenient and economical opportunities to develop their chosen area of interest. </a:t>
            </a:r>
          </a:p>
          <a:p>
            <a:pPr marL="0" indent="0" defTabSz="342900">
              <a:buNone/>
              <a:defRPr/>
            </a:pPr>
            <a:endParaRPr lang="en-US" sz="1200" dirty="0">
              <a:solidFill>
                <a:sysClr val="windowText" lastClr="000000"/>
              </a:solidFill>
              <a:latin typeface="Arial"/>
            </a:endParaRPr>
          </a:p>
        </p:txBody>
      </p:sp>
      <p:sp>
        <p:nvSpPr>
          <p:cNvPr id="8" name="Rectangle 7"/>
          <p:cNvSpPr/>
          <p:nvPr/>
        </p:nvSpPr>
        <p:spPr>
          <a:xfrm>
            <a:off x="457200" y="3173710"/>
            <a:ext cx="8264237" cy="1061829"/>
          </a:xfrm>
          <a:prstGeom prst="rect">
            <a:avLst/>
          </a:prstGeom>
        </p:spPr>
        <p:txBody>
          <a:bodyPr wrap="square">
            <a:spAutoFit/>
          </a:bodyPr>
          <a:lstStyle/>
          <a:p>
            <a:pPr defTabSz="342900">
              <a:spcBef>
                <a:spcPts val="504"/>
              </a:spcBef>
            </a:pPr>
            <a:r>
              <a:rPr lang="en-US" sz="2100" dirty="0">
                <a:solidFill>
                  <a:srgbClr val="0065B0"/>
                </a:solidFill>
                <a:latin typeface="Arial"/>
              </a:rPr>
              <a:t>The HC 101 Series sessions are tailored to provide budding healthcare design professionals with conceptual and practical primer-level knowledge.</a:t>
            </a:r>
          </a:p>
        </p:txBody>
      </p:sp>
      <p:sp>
        <p:nvSpPr>
          <p:cNvPr id="2" name="Rectangle 1"/>
          <p:cNvSpPr/>
          <p:nvPr/>
        </p:nvSpPr>
        <p:spPr>
          <a:xfrm>
            <a:off x="422564" y="4233467"/>
            <a:ext cx="8229600" cy="1061829"/>
          </a:xfrm>
          <a:prstGeom prst="rect">
            <a:avLst/>
          </a:prstGeom>
        </p:spPr>
        <p:txBody>
          <a:bodyPr wrap="square">
            <a:spAutoFit/>
          </a:bodyPr>
          <a:lstStyle/>
          <a:p>
            <a:pPr defTabSz="342900">
              <a:spcAft>
                <a:spcPts val="900"/>
              </a:spcAft>
              <a:defRPr/>
            </a:pPr>
            <a:r>
              <a:rPr lang="en-US" sz="2100" dirty="0">
                <a:solidFill>
                  <a:sysClr val="windowText" lastClr="000000"/>
                </a:solidFill>
                <a:latin typeface="Arial"/>
              </a:rPr>
              <a:t>Series topics include: Master planning; Programming; Ambulatory care; Clinical support services; Emergency; ICI-acute care; Imaging; Long-term care; Maternal care; Mental health; Surgery.</a:t>
            </a:r>
          </a:p>
        </p:txBody>
      </p:sp>
    </p:spTree>
    <p:extLst>
      <p:ext uri="{BB962C8B-B14F-4D97-AF65-F5344CB8AC3E}">
        <p14:creationId xmlns:p14="http://schemas.microsoft.com/office/powerpoint/2010/main" val="133178040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848927"/>
            <a:ext cx="8229600" cy="85725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342900">
              <a:defRPr/>
            </a:pPr>
            <a:r>
              <a:rPr lang="en-US" sz="2700" dirty="0">
                <a:solidFill>
                  <a:sysClr val="windowText" lastClr="000000">
                    <a:lumMod val="50000"/>
                    <a:lumOff val="50000"/>
                  </a:sysClr>
                </a:solidFill>
                <a:latin typeface="Arial"/>
              </a:rPr>
              <a:t>To join us or update your account go to . .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409" y="1962958"/>
            <a:ext cx="6031723" cy="3163202"/>
          </a:xfrm>
          <a:prstGeom prst="rect">
            <a:avLst/>
          </a:prstGeom>
        </p:spPr>
      </p:pic>
      <p:sp>
        <p:nvSpPr>
          <p:cNvPr id="8" name="TextBox 7"/>
          <p:cNvSpPr txBox="1"/>
          <p:nvPr/>
        </p:nvSpPr>
        <p:spPr>
          <a:xfrm>
            <a:off x="457200" y="1524378"/>
            <a:ext cx="2609491" cy="461665"/>
          </a:xfrm>
          <a:prstGeom prst="rect">
            <a:avLst/>
          </a:prstGeom>
          <a:solidFill>
            <a:srgbClr val="FFFF00"/>
          </a:solidFill>
        </p:spPr>
        <p:txBody>
          <a:bodyPr wrap="square" rtlCol="0">
            <a:spAutoFit/>
          </a:bodyPr>
          <a:lstStyle/>
          <a:p>
            <a:pPr defTabSz="685800"/>
            <a:r>
              <a:rPr lang="en-US" sz="2400" b="1" dirty="0">
                <a:solidFill>
                  <a:prstClr val="black"/>
                </a:solidFill>
                <a:latin typeface="Arial"/>
              </a:rPr>
              <a:t>www.aia.org/aah</a:t>
            </a:r>
          </a:p>
        </p:txBody>
      </p:sp>
      <p:cxnSp>
        <p:nvCxnSpPr>
          <p:cNvPr id="9" name="Straight Arrow Connector 8"/>
          <p:cNvCxnSpPr/>
          <p:nvPr/>
        </p:nvCxnSpPr>
        <p:spPr>
          <a:xfrm flipH="1" flipV="1">
            <a:off x="6845968" y="5037717"/>
            <a:ext cx="208604" cy="138500"/>
          </a:xfrm>
          <a:prstGeom prst="straightConnector1">
            <a:avLst/>
          </a:prstGeom>
          <a:noFill/>
          <a:ln w="63500" cap="flat" cmpd="sng" algn="ctr">
            <a:solidFill>
              <a:srgbClr val="FF0000"/>
            </a:solidFill>
            <a:prstDash val="solid"/>
            <a:tailEnd type="triangle"/>
          </a:ln>
          <a:effectLst>
            <a:outerShdw blurRad="40000" dist="20000" dir="5400000" rotWithShape="0">
              <a:srgbClr val="000000">
                <a:alpha val="38000"/>
              </a:srgbClr>
            </a:outerShdw>
          </a:effectLst>
        </p:spPr>
      </p:cxnSp>
      <p:sp>
        <p:nvSpPr>
          <p:cNvPr id="10" name="TextBox 9"/>
          <p:cNvSpPr txBox="1"/>
          <p:nvPr/>
        </p:nvSpPr>
        <p:spPr>
          <a:xfrm>
            <a:off x="7144809" y="5037717"/>
            <a:ext cx="1600714" cy="461665"/>
          </a:xfrm>
          <a:prstGeom prst="rect">
            <a:avLst/>
          </a:prstGeom>
          <a:solidFill>
            <a:srgbClr val="FFFF00"/>
          </a:solidFill>
        </p:spPr>
        <p:txBody>
          <a:bodyPr wrap="square" rtlCol="0">
            <a:spAutoFit/>
          </a:bodyPr>
          <a:lstStyle/>
          <a:p>
            <a:pPr defTabSz="685800"/>
            <a:r>
              <a:rPr lang="en-US" sz="2400" dirty="0">
                <a:solidFill>
                  <a:prstClr val="black"/>
                </a:solidFill>
                <a:latin typeface="Arial"/>
              </a:rPr>
              <a:t>Click here </a:t>
            </a:r>
          </a:p>
        </p:txBody>
      </p:sp>
    </p:spTree>
    <p:extLst>
      <p:ext uri="{BB962C8B-B14F-4D97-AF65-F5344CB8AC3E}">
        <p14:creationId xmlns:p14="http://schemas.microsoft.com/office/powerpoint/2010/main" val="65107698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9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7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492370" y="857250"/>
            <a:ext cx="8229600" cy="85725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342900">
              <a:defRPr/>
            </a:pPr>
            <a:r>
              <a:rPr lang="en-US" sz="2700">
                <a:solidFill>
                  <a:sysClr val="windowText" lastClr="000000">
                    <a:lumMod val="50000"/>
                    <a:lumOff val="50000"/>
                  </a:sysClr>
                </a:solidFill>
                <a:latin typeface="Arial"/>
              </a:rPr>
              <a:t>Upcoming Webinars* </a:t>
            </a:r>
            <a:endParaRPr lang="en-US" sz="2700" dirty="0">
              <a:solidFill>
                <a:sysClr val="windowText" lastClr="000000">
                  <a:lumMod val="50000"/>
                  <a:lumOff val="50000"/>
                </a:sysClr>
              </a:solidFill>
              <a:latin typeface="Arial"/>
            </a:endParaRPr>
          </a:p>
        </p:txBody>
      </p:sp>
      <p:graphicFrame>
        <p:nvGraphicFramePr>
          <p:cNvPr id="7" name="Content Placeholder 7"/>
          <p:cNvGraphicFramePr>
            <a:graphicFrameLocks/>
          </p:cNvGraphicFramePr>
          <p:nvPr>
            <p:extLst>
              <p:ext uri="{D42A27DB-BD31-4B8C-83A1-F6EECF244321}">
                <p14:modId xmlns:p14="http://schemas.microsoft.com/office/powerpoint/2010/main" val="1827283647"/>
              </p:ext>
            </p:extLst>
          </p:nvPr>
        </p:nvGraphicFramePr>
        <p:xfrm>
          <a:off x="492370" y="1486425"/>
          <a:ext cx="8229600" cy="3251884"/>
        </p:xfrm>
        <a:graphic>
          <a:graphicData uri="http://schemas.openxmlformats.org/drawingml/2006/table">
            <a:tbl>
              <a:tblPr/>
              <a:tblGrid>
                <a:gridCol w="704868">
                  <a:extLst>
                    <a:ext uri="{9D8B030D-6E8A-4147-A177-3AD203B41FA5}">
                      <a16:colId xmlns:a16="http://schemas.microsoft.com/office/drawing/2014/main" xmlns="" val="20000"/>
                    </a:ext>
                  </a:extLst>
                </a:gridCol>
                <a:gridCol w="2817148">
                  <a:extLst>
                    <a:ext uri="{9D8B030D-6E8A-4147-A177-3AD203B41FA5}">
                      <a16:colId xmlns:a16="http://schemas.microsoft.com/office/drawing/2014/main" xmlns="" val="20001"/>
                    </a:ext>
                  </a:extLst>
                </a:gridCol>
                <a:gridCol w="4707584">
                  <a:extLst>
                    <a:ext uri="{9D8B030D-6E8A-4147-A177-3AD203B41FA5}">
                      <a16:colId xmlns:a16="http://schemas.microsoft.com/office/drawing/2014/main" xmlns="" val="20002"/>
                    </a:ext>
                  </a:extLst>
                </a:gridCol>
              </a:tblGrid>
              <a:tr h="3464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100" b="1" dirty="0">
                          <a:latin typeface="Calibri"/>
                          <a:ea typeface="Times New Roman"/>
                          <a:cs typeface="Times New Roman"/>
                        </a:rPr>
                        <a:t>Date</a:t>
                      </a:r>
                      <a:endParaRPr lang="en-US" sz="21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100" b="1" dirty="0">
                          <a:latin typeface="Calibri"/>
                          <a:ea typeface="Times New Roman"/>
                          <a:cs typeface="Times New Roman"/>
                        </a:rPr>
                        <a:t>Series</a:t>
                      </a:r>
                      <a:endParaRPr lang="en-US" sz="21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2100" b="1" dirty="0">
                          <a:latin typeface="Calibri"/>
                          <a:ea typeface="Times New Roman"/>
                          <a:cs typeface="Times New Roman"/>
                        </a:rPr>
                        <a:t>Topic</a:t>
                      </a:r>
                      <a:endParaRPr lang="en-US" sz="21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xmlns="" val="10000"/>
                  </a:ext>
                </a:extLst>
              </a:tr>
              <a:tr h="93709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100" b="1" i="0" u="none" strike="noStrike" baseline="0" dirty="0">
                          <a:solidFill>
                            <a:schemeClr val="tx1"/>
                          </a:solidFill>
                          <a:effectLst/>
                          <a:latin typeface="Arial Narrow" panose="020B0606020202030204" pitchFamily="34" charset="0"/>
                        </a:rPr>
                        <a:t>2/12</a:t>
                      </a:r>
                    </a:p>
                  </a:txBody>
                  <a:tcPr marL="5715" marR="5715" marT="57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i="0" kern="1200" baseline="0" dirty="0">
                          <a:solidFill>
                            <a:schemeClr val="tx1"/>
                          </a:solidFill>
                          <a:latin typeface="Arial Narrow" panose="020B0606020202030204" pitchFamily="34" charset="0"/>
                          <a:ea typeface="+mn-ea"/>
                          <a:cs typeface="+mn-cs"/>
                        </a:rPr>
                        <a:t>Beyond the Basics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2100" b="1" i="0" kern="1200" baseline="0" dirty="0">
                          <a:solidFill>
                            <a:schemeClr val="tx1"/>
                          </a:solidFill>
                          <a:latin typeface="Arial Narrow" panose="020B0606020202030204" pitchFamily="34" charset="0"/>
                          <a:ea typeface="+mn-ea"/>
                          <a:cs typeface="+mn-cs"/>
                        </a:rPr>
                        <a:t>Holding Ourselves to Higher Standards:</a:t>
                      </a:r>
                    </a:p>
                    <a:p>
                      <a:pPr marL="0" marR="0" algn="l">
                        <a:lnSpc>
                          <a:spcPct val="100000"/>
                        </a:lnSpc>
                        <a:spcBef>
                          <a:spcPts val="0"/>
                        </a:spcBef>
                        <a:spcAft>
                          <a:spcPts val="0"/>
                        </a:spcAft>
                      </a:pPr>
                      <a:r>
                        <a:rPr lang="en-US" sz="2100" b="1" i="0" kern="1200" baseline="0" dirty="0">
                          <a:solidFill>
                            <a:schemeClr val="tx1"/>
                          </a:solidFill>
                          <a:latin typeface="Arial Narrow" panose="020B0606020202030204" pitchFamily="34" charset="0"/>
                          <a:ea typeface="+mn-ea"/>
                          <a:cs typeface="+mn-cs"/>
                        </a:rPr>
                        <a:t>Healthy Materials Every Time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626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100" b="1" i="0" u="none" strike="noStrike" baseline="0" dirty="0">
                          <a:solidFill>
                            <a:schemeClr val="tx1"/>
                          </a:solidFill>
                          <a:effectLst/>
                          <a:latin typeface="Arial Narrow" panose="020B0606020202030204" pitchFamily="34" charset="0"/>
                        </a:rPr>
                        <a:t>3/12</a:t>
                      </a:r>
                    </a:p>
                  </a:txBody>
                  <a:tcPr marL="5715" marR="5715" marT="57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i="0" kern="1200" baseline="0" dirty="0">
                          <a:solidFill>
                            <a:schemeClr val="tx1"/>
                          </a:solidFill>
                          <a:latin typeface="Arial Narrow" panose="020B0606020202030204" pitchFamily="34" charset="0"/>
                          <a:ea typeface="+mn-ea"/>
                          <a:cs typeface="+mn-cs"/>
                        </a:rPr>
                        <a:t>HC101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i="0" kern="1200" baseline="0" dirty="0">
                          <a:solidFill>
                            <a:schemeClr val="tx1"/>
                          </a:solidFill>
                          <a:latin typeface="Arial Narrow" panose="020B0606020202030204" pitchFamily="34" charset="0"/>
                          <a:ea typeface="+mn-ea"/>
                          <a:cs typeface="+mn-cs"/>
                        </a:rPr>
                        <a:t>Ancillary to Essential: Technology’s New Role in Healthcare Design and Operations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841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100" b="1" i="0" u="none" strike="noStrike" baseline="0" dirty="0">
                          <a:solidFill>
                            <a:schemeClr val="tx1"/>
                          </a:solidFill>
                          <a:effectLst/>
                          <a:latin typeface="Arial Narrow" panose="020B0606020202030204" pitchFamily="34" charset="0"/>
                        </a:rPr>
                        <a:t>4/9</a:t>
                      </a:r>
                    </a:p>
                  </a:txBody>
                  <a:tcPr marL="5715" marR="5715" marT="57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i="0" kern="1200" baseline="0" dirty="0">
                          <a:solidFill>
                            <a:schemeClr val="tx1"/>
                          </a:solidFill>
                          <a:latin typeface="Arial Narrow" panose="020B0606020202030204" pitchFamily="34" charset="0"/>
                          <a:ea typeface="+mn-ea"/>
                          <a:cs typeface="+mn-cs"/>
                        </a:rPr>
                        <a:t>Beyond the Basics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i="0" kern="1200" baseline="0" dirty="0">
                          <a:solidFill>
                            <a:schemeClr val="tx1"/>
                          </a:solidFill>
                          <a:latin typeface="Arial Narrow" panose="020B0606020202030204" pitchFamily="34" charset="0"/>
                          <a:ea typeface="+mn-ea"/>
                          <a:cs typeface="+mn-cs"/>
                        </a:rPr>
                        <a:t>AAH/Center for Health Design Knowledge Repository: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i="0" kern="1200" baseline="0" dirty="0">
                          <a:solidFill>
                            <a:schemeClr val="tx1"/>
                          </a:solidFill>
                          <a:latin typeface="Arial Narrow" panose="020B0606020202030204" pitchFamily="34" charset="0"/>
                          <a:ea typeface="+mn-ea"/>
                          <a:cs typeface="+mn-cs"/>
                        </a:rPr>
                        <a:t>How to Use and Example Application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8" name="TextBox 2"/>
          <p:cNvSpPr txBox="1">
            <a:spLocks noChangeArrowheads="1"/>
          </p:cNvSpPr>
          <p:nvPr/>
        </p:nvSpPr>
        <p:spPr bwMode="auto">
          <a:xfrm>
            <a:off x="2006844" y="4663557"/>
            <a:ext cx="5200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800" eaLnBrk="1" hangingPunct="1">
              <a:defRPr/>
            </a:pPr>
            <a:r>
              <a:rPr lang="en-US" altLang="en-US" kern="0" dirty="0">
                <a:solidFill>
                  <a:prstClr val="black"/>
                </a:solidFill>
              </a:rPr>
              <a:t>*Dates and topics are subject to change</a:t>
            </a:r>
          </a:p>
        </p:txBody>
      </p:sp>
      <p:sp>
        <p:nvSpPr>
          <p:cNvPr id="9" name="Content Placeholder 6"/>
          <p:cNvSpPr txBox="1">
            <a:spLocks/>
          </p:cNvSpPr>
          <p:nvPr/>
        </p:nvSpPr>
        <p:spPr>
          <a:xfrm>
            <a:off x="915123" y="4948911"/>
            <a:ext cx="7384093" cy="41421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a:buNone/>
              <a:defRPr/>
            </a:pPr>
            <a:r>
              <a:rPr lang="en-US" sz="2100" dirty="0">
                <a:solidFill>
                  <a:sysClr val="windowText" lastClr="000000"/>
                </a:solidFill>
                <a:latin typeface="Arial"/>
              </a:rPr>
              <a:t>Visit </a:t>
            </a:r>
            <a:r>
              <a:rPr lang="en-US" sz="2100" dirty="0">
                <a:solidFill>
                  <a:sysClr val="windowText" lastClr="000000"/>
                </a:solidFill>
                <a:latin typeface="Arial"/>
                <a:hlinkClick r:id="rId3"/>
              </a:rPr>
              <a:t>www.aia.org/aah</a:t>
            </a:r>
            <a:r>
              <a:rPr lang="en-US" sz="2100" dirty="0">
                <a:solidFill>
                  <a:sysClr val="windowText" lastClr="000000"/>
                </a:solidFill>
                <a:latin typeface="Arial"/>
              </a:rPr>
              <a:t> for more information and to register. </a:t>
            </a:r>
          </a:p>
        </p:txBody>
      </p:sp>
    </p:spTree>
    <p:extLst>
      <p:ext uri="{BB962C8B-B14F-4D97-AF65-F5344CB8AC3E}">
        <p14:creationId xmlns:p14="http://schemas.microsoft.com/office/powerpoint/2010/main" val="365265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27736" y="1036746"/>
            <a:ext cx="4711814" cy="536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8193" tIns="29096" rIns="58193" bIns="29096"/>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367383" eaLnBrk="1" fontAlgn="base" hangingPunct="1">
              <a:spcBef>
                <a:spcPct val="0"/>
              </a:spcBef>
              <a:spcAft>
                <a:spcPct val="0"/>
              </a:spcAft>
              <a:defRPr/>
            </a:pPr>
            <a:r>
              <a:rPr lang="en-US" altLang="en-US" sz="2330" kern="0" dirty="0">
                <a:solidFill>
                  <a:srgbClr val="7F7F7F"/>
                </a:solidFill>
              </a:rPr>
              <a:t>Copyright Materials</a:t>
            </a:r>
          </a:p>
        </p:txBody>
      </p:sp>
      <p:sp>
        <p:nvSpPr>
          <p:cNvPr id="5" name="Content Placeholder 2"/>
          <p:cNvSpPr txBox="1">
            <a:spLocks/>
          </p:cNvSpPr>
          <p:nvPr/>
        </p:nvSpPr>
        <p:spPr>
          <a:xfrm>
            <a:off x="427737" y="1895382"/>
            <a:ext cx="8193749" cy="3193355"/>
          </a:xfrm>
          <a:prstGeom prst="rect">
            <a:avLst/>
          </a:prstGeom>
        </p:spPr>
        <p:txBody>
          <a:bodyPr lIns="58193" tIns="29096" rIns="58193" bIns="29096"/>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67383" eaLnBrk="1" hangingPunct="1">
              <a:spcBef>
                <a:spcPct val="50000"/>
              </a:spcBef>
              <a:buNone/>
            </a:pPr>
            <a:r>
              <a:rPr lang="en-US" sz="2250" dirty="0">
                <a:latin typeface="Arial"/>
                <a:ea typeface="MS PGothic" pitchFamily="34" charset="-128"/>
              </a:rPr>
              <a:t>This presentation is protected by US and International Copyright laws. Reproduction, distribution, display and use of the presentation without written permission of the speaker is prohibited.</a:t>
            </a:r>
          </a:p>
          <a:p>
            <a:pPr marL="0" indent="0" defTabSz="367383" eaLnBrk="1" hangingPunct="1">
              <a:spcBef>
                <a:spcPct val="50000"/>
              </a:spcBef>
              <a:buNone/>
            </a:pPr>
            <a:endParaRPr lang="en-US" sz="2250" dirty="0">
              <a:solidFill>
                <a:prstClr val="black"/>
              </a:solidFill>
              <a:latin typeface="Arial"/>
              <a:ea typeface="MS PGothic" pitchFamily="34" charset="-128"/>
            </a:endParaRPr>
          </a:p>
          <a:p>
            <a:pPr marL="0" indent="0" defTabSz="367383">
              <a:spcBef>
                <a:spcPct val="50000"/>
              </a:spcBef>
              <a:buNone/>
            </a:pPr>
            <a:r>
              <a:rPr lang="en-US" sz="2250" dirty="0">
                <a:solidFill>
                  <a:srgbClr val="0070C0"/>
                </a:solidFill>
                <a:latin typeface="Arial"/>
                <a:ea typeface="MS PGothic" pitchFamily="34" charset="-128"/>
              </a:rPr>
              <a:t>©</a:t>
            </a:r>
            <a:r>
              <a:rPr lang="en-US" sz="2250" dirty="0" smtClean="0">
                <a:solidFill>
                  <a:srgbClr val="0070C0"/>
                </a:solidFill>
                <a:latin typeface="Arial"/>
                <a:ea typeface="MS PGothic" pitchFamily="34" charset="-128"/>
              </a:rPr>
              <a:t>2018 </a:t>
            </a:r>
            <a:r>
              <a:rPr lang="en-US" sz="2250" dirty="0">
                <a:solidFill>
                  <a:prstClr val="black"/>
                </a:solidFill>
                <a:latin typeface="Arial"/>
                <a:ea typeface="MS PGothic" pitchFamily="34" charset="-128"/>
              </a:rPr>
              <a:t>The American Institute of Architects</a:t>
            </a:r>
          </a:p>
          <a:p>
            <a:pPr marL="218210" indent="-218210" defTabSz="367383" eaLnBrk="1" hangingPunct="1">
              <a:defRPr/>
            </a:pPr>
            <a:endParaRPr lang="en-US" sz="1125" dirty="0">
              <a:solidFill>
                <a:prstClr val="black"/>
              </a:solidFill>
              <a:latin typeface="Arial"/>
              <a:ea typeface="ＭＳ Ｐゴシック" pitchFamily="22" charset="-128"/>
            </a:endParaRPr>
          </a:p>
        </p:txBody>
      </p:sp>
    </p:spTree>
    <p:extLst>
      <p:ext uri="{BB962C8B-B14F-4D97-AF65-F5344CB8AC3E}">
        <p14:creationId xmlns:p14="http://schemas.microsoft.com/office/powerpoint/2010/main" val="105667351"/>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30373" y="971430"/>
            <a:ext cx="61722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342900" eaLnBrk="1" fontAlgn="base" hangingPunct="1">
              <a:spcBef>
                <a:spcPct val="0"/>
              </a:spcBef>
              <a:spcAft>
                <a:spcPct val="0"/>
              </a:spcAft>
              <a:defRPr/>
            </a:pPr>
            <a:r>
              <a:rPr lang="en-US" altLang="en-US" sz="2700" kern="0" dirty="0">
                <a:solidFill>
                  <a:srgbClr val="7F7F7F"/>
                </a:solidFill>
              </a:rPr>
              <a:t>Compliance Statement</a:t>
            </a:r>
          </a:p>
        </p:txBody>
      </p:sp>
      <p:sp>
        <p:nvSpPr>
          <p:cNvPr id="7" name="Content Placeholder 2"/>
          <p:cNvSpPr txBox="1">
            <a:spLocks/>
          </p:cNvSpPr>
          <p:nvPr/>
        </p:nvSpPr>
        <p:spPr>
          <a:xfrm>
            <a:off x="330373" y="1748425"/>
            <a:ext cx="8632000" cy="319335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spcAft>
                <a:spcPts val="900"/>
              </a:spcAft>
              <a:buNone/>
              <a:defRPr/>
            </a:pPr>
            <a:r>
              <a:rPr lang="en-US" sz="2100" dirty="0">
                <a:solidFill>
                  <a:prstClr val="black"/>
                </a:solidFill>
                <a:latin typeface="Arial"/>
                <a:ea typeface="ＭＳ Ｐゴシック" pitchFamily="22" charset="-128"/>
              </a:rPr>
              <a:t>“AIA Knowledge” is a Registered Provider with The American Institute of Architects Continuing Education Systems (AIA/CES).  Credit(s) earned on completion of this program will be reported to AIA/CES for AIA members.  Certificates of Completion for both AIA members and non-AIA members are available upon special request.</a:t>
            </a:r>
          </a:p>
          <a:p>
            <a:pPr marL="0" indent="0" eaLnBrk="1" hangingPunct="1">
              <a:spcBef>
                <a:spcPts val="0"/>
              </a:spcBef>
              <a:spcAft>
                <a:spcPts val="900"/>
              </a:spcAft>
              <a:buNone/>
              <a:defRPr/>
            </a:pPr>
            <a:r>
              <a:rPr lang="en-US" sz="2100" dirty="0">
                <a:solidFill>
                  <a:prstClr val="black"/>
                </a:solidFill>
                <a:latin typeface="Arial"/>
                <a:ea typeface="ＭＳ Ｐゴシック" pitchFamily="22" charset="-128"/>
              </a:rPr>
              <a:t>This program is registered with AIA/CES for continuing professional education.  As such, it does not include content that may be deemed or construed to be an approval or endorsement by the AIA of any material of construction or any method or manner of handling, using, distributing, or dealing in any material or product.  </a:t>
            </a:r>
          </a:p>
        </p:txBody>
      </p:sp>
    </p:spTree>
    <p:extLst>
      <p:ext uri="{BB962C8B-B14F-4D97-AF65-F5344CB8AC3E}">
        <p14:creationId xmlns:p14="http://schemas.microsoft.com/office/powerpoint/2010/main" val="371157353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30373" y="971430"/>
            <a:ext cx="61722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342900" eaLnBrk="1" fontAlgn="base" hangingPunct="1">
              <a:spcBef>
                <a:spcPct val="0"/>
              </a:spcBef>
              <a:spcAft>
                <a:spcPct val="0"/>
              </a:spcAft>
              <a:defRPr/>
            </a:pPr>
            <a:r>
              <a:rPr lang="en-US" altLang="en-US" sz="2700" kern="0" dirty="0">
                <a:solidFill>
                  <a:srgbClr val="7F7F7F"/>
                </a:solidFill>
              </a:rPr>
              <a:t>Questions?</a:t>
            </a:r>
          </a:p>
        </p:txBody>
      </p:sp>
      <p:sp>
        <p:nvSpPr>
          <p:cNvPr id="7" name="Content Placeholder 2"/>
          <p:cNvSpPr txBox="1">
            <a:spLocks/>
          </p:cNvSpPr>
          <p:nvPr/>
        </p:nvSpPr>
        <p:spPr>
          <a:xfrm>
            <a:off x="330374" y="1926407"/>
            <a:ext cx="4318501" cy="301537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dirty="0">
                <a:solidFill>
                  <a:srgbClr val="000000"/>
                </a:solidFill>
                <a:latin typeface="Arial"/>
                <a:ea typeface="MS PGothic" pitchFamily="34" charset="-128"/>
              </a:rPr>
              <a:t>Submit a question to the moderator via the chat box.</a:t>
            </a:r>
          </a:p>
          <a:p>
            <a:pPr marL="0" indent="0">
              <a:buNone/>
            </a:pPr>
            <a:endParaRPr lang="en-US" sz="2100" dirty="0">
              <a:solidFill>
                <a:srgbClr val="000000"/>
              </a:solidFill>
              <a:latin typeface="Arial"/>
              <a:ea typeface="MS PGothic" pitchFamily="34" charset="-128"/>
            </a:endParaRPr>
          </a:p>
          <a:p>
            <a:pPr marL="0" indent="0">
              <a:buNone/>
            </a:pPr>
            <a:r>
              <a:rPr lang="en-US" sz="2100" dirty="0">
                <a:solidFill>
                  <a:srgbClr val="000000"/>
                </a:solidFill>
                <a:latin typeface="Arial"/>
                <a:ea typeface="MS PGothic" pitchFamily="34" charset="-128"/>
              </a:rPr>
              <a:t>Content-related questions will be answered during the Q&amp;A portion at the end as time allows. </a:t>
            </a:r>
          </a:p>
          <a:p>
            <a:pPr marL="0" indent="0">
              <a:buNone/>
            </a:pPr>
            <a:endParaRPr lang="en-US" sz="2100" dirty="0">
              <a:solidFill>
                <a:srgbClr val="000000"/>
              </a:solidFill>
              <a:latin typeface="Arial"/>
              <a:ea typeface="MS PGothic" pitchFamily="34" charset="-128"/>
            </a:endParaRPr>
          </a:p>
          <a:p>
            <a:pPr marL="0" indent="0">
              <a:buNone/>
            </a:pPr>
            <a:r>
              <a:rPr lang="en-US" sz="2100" dirty="0">
                <a:solidFill>
                  <a:srgbClr val="000000"/>
                </a:solidFill>
                <a:latin typeface="Arial"/>
                <a:ea typeface="MS PGothic" pitchFamily="34" charset="-128"/>
              </a:rPr>
              <a:t>Tech support questions will be answered by AIA staff promptly.</a:t>
            </a:r>
          </a:p>
        </p:txBody>
      </p:sp>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1672" y="1875217"/>
            <a:ext cx="1957388" cy="1900238"/>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4563908" y="2321403"/>
            <a:ext cx="1200150" cy="0"/>
          </a:xfrm>
          <a:prstGeom prst="straightConnector1">
            <a:avLst/>
          </a:prstGeom>
          <a:noFill/>
          <a:ln w="57150" cap="flat" cmpd="sng" algn="ctr">
            <a:solidFill>
              <a:srgbClr val="FF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90760286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9390" y="1091218"/>
            <a:ext cx="8229600" cy="857250"/>
          </a:xfrm>
          <a:prstGeom prst="rect">
            <a:avLst/>
          </a:prstGeom>
        </p:spPr>
        <p:txBody>
          <a:bodyPr vert="horz" lIns="68580" tIns="34290" rIns="68580" bIns="34290" rtlCol="0" anchor="ctr">
            <a:normAutofit lnSpcReduction="10000"/>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342900">
              <a:defRPr/>
            </a:pPr>
            <a:r>
              <a:rPr lang="en-US" sz="2700" dirty="0">
                <a:solidFill>
                  <a:schemeClr val="tx1"/>
                </a:solidFill>
                <a:latin typeface="Arial"/>
              </a:rPr>
              <a:t>Design and Implementation of Secure Exam Rooms in Emergency Departments</a:t>
            </a:r>
          </a:p>
        </p:txBody>
      </p:sp>
      <p:sp>
        <p:nvSpPr>
          <p:cNvPr id="4" name="Content Placeholder 4"/>
          <p:cNvSpPr txBox="1">
            <a:spLocks/>
          </p:cNvSpPr>
          <p:nvPr/>
        </p:nvSpPr>
        <p:spPr>
          <a:xfrm>
            <a:off x="581873" y="2176932"/>
            <a:ext cx="8229600" cy="3394472"/>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fontAlgn="base">
              <a:spcBef>
                <a:spcPct val="0"/>
              </a:spcBef>
              <a:spcAft>
                <a:spcPts val="1350"/>
              </a:spcAft>
              <a:buNone/>
              <a:defRPr/>
            </a:pPr>
            <a:r>
              <a:rPr lang="en-US" sz="2100" b="1" dirty="0">
                <a:solidFill>
                  <a:srgbClr val="000000"/>
                </a:solidFill>
                <a:latin typeface="Arial"/>
              </a:rPr>
              <a:t>Presenter                                             Moderator</a:t>
            </a:r>
          </a:p>
          <a:p>
            <a:pPr marL="0" indent="0" defTabSz="342900" fontAlgn="base">
              <a:spcBef>
                <a:spcPct val="0"/>
              </a:spcBef>
              <a:spcAft>
                <a:spcPts val="1350"/>
              </a:spcAft>
              <a:buNone/>
              <a:defRPr/>
            </a:pPr>
            <a:endParaRPr lang="en-US" sz="2100" b="1" dirty="0">
              <a:solidFill>
                <a:srgbClr val="000000"/>
              </a:solidFill>
              <a:latin typeface="Arial"/>
            </a:endParaRPr>
          </a:p>
          <a:p>
            <a:pPr marL="0" indent="0" defTabSz="342900" fontAlgn="base">
              <a:spcBef>
                <a:spcPct val="0"/>
              </a:spcBef>
              <a:spcAft>
                <a:spcPts val="1350"/>
              </a:spcAft>
              <a:buNone/>
              <a:defRPr/>
            </a:pPr>
            <a:endParaRPr lang="en-US" sz="2100" b="1" dirty="0">
              <a:solidFill>
                <a:srgbClr val="000000"/>
              </a:solidFill>
              <a:latin typeface="Arial"/>
            </a:endParaRPr>
          </a:p>
          <a:p>
            <a:pPr marL="0" indent="0">
              <a:buNone/>
            </a:pPr>
            <a:r>
              <a:rPr lang="en-US" sz="1800" b="1" dirty="0">
                <a:solidFill>
                  <a:prstClr val="black"/>
                </a:solidFill>
                <a:latin typeface="Arial"/>
              </a:rPr>
              <a:t>              </a:t>
            </a:r>
            <a:endParaRPr lang="en-US" sz="2100" dirty="0">
              <a:solidFill>
                <a:sysClr val="windowText" lastClr="000000"/>
              </a:solidFill>
              <a:latin typeface="Arial"/>
            </a:endParaRPr>
          </a:p>
        </p:txBody>
      </p:sp>
      <p:sp>
        <p:nvSpPr>
          <p:cNvPr id="5" name="TextBox 4"/>
          <p:cNvSpPr txBox="1"/>
          <p:nvPr/>
        </p:nvSpPr>
        <p:spPr>
          <a:xfrm>
            <a:off x="5114674" y="3996001"/>
            <a:ext cx="3570675" cy="369332"/>
          </a:xfrm>
          <a:prstGeom prst="rect">
            <a:avLst/>
          </a:prstGeom>
          <a:noFill/>
        </p:spPr>
        <p:txBody>
          <a:bodyPr wrap="square" rtlCol="0">
            <a:spAutoFit/>
          </a:bodyPr>
          <a:lstStyle/>
          <a:p>
            <a:r>
              <a:rPr lang="en-US" b="1" dirty="0">
                <a:latin typeface="Arial"/>
              </a:rPr>
              <a:t>Gregg D. Ostrow, AIA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459" y="2959768"/>
            <a:ext cx="911075" cy="914400"/>
          </a:xfrm>
          <a:prstGeom prst="rect">
            <a:avLst/>
          </a:prstGeom>
        </p:spPr>
      </p:pic>
      <p:sp>
        <p:nvSpPr>
          <p:cNvPr id="8" name="TextBox 7"/>
          <p:cNvSpPr txBox="1"/>
          <p:nvPr/>
        </p:nvSpPr>
        <p:spPr>
          <a:xfrm>
            <a:off x="586540" y="3996059"/>
            <a:ext cx="4083995" cy="646331"/>
          </a:xfrm>
          <a:prstGeom prst="rect">
            <a:avLst/>
          </a:prstGeom>
          <a:noFill/>
        </p:spPr>
        <p:txBody>
          <a:bodyPr wrap="square" rtlCol="0">
            <a:spAutoFit/>
          </a:bodyPr>
          <a:lstStyle/>
          <a:p>
            <a:r>
              <a:rPr lang="en-US" b="1" dirty="0"/>
              <a:t>Joe Britton</a:t>
            </a:r>
          </a:p>
          <a:p>
            <a:r>
              <a:rPr lang="en-US" b="1" dirty="0"/>
              <a:t>LAVALLEE BRENSINGER ARCHITECTS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634" y="2813605"/>
            <a:ext cx="1206725" cy="1206725"/>
          </a:xfrm>
          <a:prstGeom prst="rect">
            <a:avLst/>
          </a:prstGeom>
        </p:spPr>
      </p:pic>
      <p:pic>
        <p:nvPicPr>
          <p:cNvPr id="10" name="Picture 9">
            <a:extLst>
              <a:ext uri="{FF2B5EF4-FFF2-40B4-BE49-F238E27FC236}">
                <a16:creationId xmlns:a16="http://schemas.microsoft.com/office/drawing/2014/main" xmlns="" id="{D2C5FA69-3783-4854-B4B8-57B05EDE4E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188" t="11566" r="7972" b="36540"/>
          <a:stretch/>
        </p:blipFill>
        <p:spPr>
          <a:xfrm>
            <a:off x="702896" y="2813605"/>
            <a:ext cx="1206725" cy="1206725"/>
          </a:xfrm>
          <a:prstGeom prst="rect">
            <a:avLst/>
          </a:prstGeom>
        </p:spPr>
      </p:pic>
    </p:spTree>
    <p:extLst>
      <p:ext uri="{BB962C8B-B14F-4D97-AF65-F5344CB8AC3E}">
        <p14:creationId xmlns:p14="http://schemas.microsoft.com/office/powerpoint/2010/main" val="3866085009"/>
      </p:ext>
    </p:extLst>
  </p:cSld>
  <p:clrMapOvr>
    <a:masterClrMapping/>
  </p:clrMapOvr>
  <mc:AlternateContent xmlns:mc="http://schemas.openxmlformats.org/markup-compatibility/2006" xmlns:p14="http://schemas.microsoft.com/office/powerpoint/2010/main">
    <mc:Choice Requires="p14">
      <p:transition p14:dur="10" advClick="0" advTm="60000"/>
    </mc:Choice>
    <mc:Fallback xmlns="">
      <p:transition advClick="0" advTm="6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722" y="4463961"/>
            <a:ext cx="8667749" cy="1123949"/>
          </a:xfrm>
        </p:spPr>
        <p:txBody>
          <a:bodyPr/>
          <a:lstStyle/>
          <a:p>
            <a:pPr algn="l"/>
            <a:r>
              <a:rPr lang="en-US" sz="3200" dirty="0">
                <a:solidFill>
                  <a:srgbClr val="305CAA"/>
                </a:solidFill>
                <a:effectLst/>
              </a:rPr>
              <a:t>Design and Implementation of Secure Exam Rooms in Emergency</a:t>
            </a:r>
            <a:r>
              <a:rPr lang="en-US" sz="3600" dirty="0">
                <a:effectLst/>
              </a:rPr>
              <a:t> </a:t>
            </a:r>
            <a:r>
              <a:rPr lang="en-US" sz="3200" dirty="0">
                <a:solidFill>
                  <a:srgbClr val="305CAA"/>
                </a:solidFill>
                <a:effectLst/>
              </a:rPr>
              <a:t>Departments</a:t>
            </a:r>
            <a:endParaRPr lang="en-US" sz="3200" spc="-150" dirty="0">
              <a:solidFill>
                <a:srgbClr val="305CAA"/>
              </a:solidFill>
              <a:effectLst/>
            </a:endParaRPr>
          </a:p>
        </p:txBody>
      </p:sp>
      <p:sp>
        <p:nvSpPr>
          <p:cNvPr id="3" name="Subtitle 2"/>
          <p:cNvSpPr>
            <a:spLocks noGrp="1"/>
          </p:cNvSpPr>
          <p:nvPr>
            <p:ph type="subTitle" idx="1"/>
          </p:nvPr>
        </p:nvSpPr>
        <p:spPr>
          <a:xfrm>
            <a:off x="203722" y="5733913"/>
            <a:ext cx="7772400" cy="328258"/>
          </a:xfrm>
        </p:spPr>
        <p:txBody>
          <a:bodyPr>
            <a:normAutofit fontScale="92500" lnSpcReduction="20000"/>
          </a:bodyPr>
          <a:lstStyle/>
          <a:p>
            <a:pPr algn="l"/>
            <a:r>
              <a:rPr lang="en-US" dirty="0">
                <a:solidFill>
                  <a:srgbClr val="305CAA"/>
                </a:solidFill>
                <a:effectLst/>
              </a:rPr>
              <a:t>Rutland Regional Medical Center</a:t>
            </a:r>
          </a:p>
        </p:txBody>
      </p:sp>
      <p:sp>
        <p:nvSpPr>
          <p:cNvPr id="8" name="Rectangle 7"/>
          <p:cNvSpPr/>
          <p:nvPr/>
        </p:nvSpPr>
        <p:spPr>
          <a:xfrm>
            <a:off x="0" y="6232861"/>
            <a:ext cx="9165158"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419" t="6296" b="3366"/>
          <a:stretch/>
        </p:blipFill>
        <p:spPr>
          <a:xfrm>
            <a:off x="0" y="-2148552"/>
            <a:ext cx="9165158" cy="6496827"/>
          </a:xfrm>
          <a:prstGeom prst="rect">
            <a:avLst/>
          </a:prstGeom>
        </p:spPr>
      </p:pic>
      <p:pic>
        <p:nvPicPr>
          <p:cNvPr id="7" name="Picture 6">
            <a:extLst>
              <a:ext uri="{FF2B5EF4-FFF2-40B4-BE49-F238E27FC236}">
                <a16:creationId xmlns:a16="http://schemas.microsoft.com/office/drawing/2014/main" xmlns="" id="{E1A2FE7D-9DC9-4EA1-BD9C-83E75671D4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spTree>
    <p:extLst>
      <p:ext uri="{BB962C8B-B14F-4D97-AF65-F5344CB8AC3E}">
        <p14:creationId xmlns:p14="http://schemas.microsoft.com/office/powerpoint/2010/main" val="218976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645" y="-152400"/>
            <a:ext cx="8667749" cy="1123949"/>
          </a:xfrm>
        </p:spPr>
        <p:txBody>
          <a:bodyPr/>
          <a:lstStyle/>
          <a:p>
            <a:pPr algn="l"/>
            <a:r>
              <a:rPr lang="en-US" sz="2000" b="0" dirty="0">
                <a:solidFill>
                  <a:srgbClr val="305CAA"/>
                </a:solidFill>
                <a:effectLst/>
              </a:rPr>
              <a:t>“With no placements in sight for Vermont State Hospital Patients, Officials say situation is now urgent.”</a:t>
            </a:r>
            <a:r>
              <a:rPr lang="en-US" sz="2400" b="0" dirty="0">
                <a:solidFill>
                  <a:srgbClr val="305CAA"/>
                </a:solidFill>
                <a:effectLst/>
              </a:rPr>
              <a:t/>
            </a:r>
            <a:br>
              <a:rPr lang="en-US" sz="2400" b="0" dirty="0">
                <a:solidFill>
                  <a:srgbClr val="305CAA"/>
                </a:solidFill>
                <a:effectLst/>
              </a:rPr>
            </a:br>
            <a:r>
              <a:rPr lang="en-US" sz="1050" b="0" dirty="0">
                <a:solidFill>
                  <a:srgbClr val="305CAA"/>
                </a:solidFill>
                <a:effectLst/>
              </a:rPr>
              <a:t>Andrew </a:t>
            </a:r>
            <a:r>
              <a:rPr lang="en-US" sz="1050" b="0" dirty="0" err="1">
                <a:solidFill>
                  <a:srgbClr val="305CAA"/>
                </a:solidFill>
                <a:effectLst/>
              </a:rPr>
              <a:t>Nemethy</a:t>
            </a:r>
            <a:endParaRPr lang="en-US" sz="2400" b="0" spc="-150" dirty="0">
              <a:solidFill>
                <a:srgbClr val="305CAA"/>
              </a:solidFill>
              <a:effectLst/>
            </a:endParaRPr>
          </a:p>
        </p:txBody>
      </p:sp>
      <p:sp>
        <p:nvSpPr>
          <p:cNvPr id="8" name="Rectangle 7"/>
          <p:cNvSpPr/>
          <p:nvPr/>
        </p:nvSpPr>
        <p:spPr>
          <a:xfrm>
            <a:off x="0" y="6232861"/>
            <a:ext cx="9165158" cy="640080"/>
          </a:xfrm>
          <a:prstGeom prst="rect">
            <a:avLst/>
          </a:prstGeom>
          <a:solidFill>
            <a:srgbClr val="06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2339101" y="396291"/>
            <a:ext cx="8667749" cy="112394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b="1" i="0" kern="1200">
                <a:solidFill>
                  <a:schemeClr val="bg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3200" dirty="0">
                <a:solidFill>
                  <a:srgbClr val="305CAA"/>
                </a:solidFill>
                <a:effectLst/>
              </a:rPr>
              <a:t>“Irene kills off the State Hospital.”</a:t>
            </a:r>
          </a:p>
          <a:p>
            <a:pPr algn="l"/>
            <a:r>
              <a:rPr lang="en-US" sz="1050" b="0" dirty="0">
                <a:solidFill>
                  <a:srgbClr val="305CAA"/>
                </a:solidFill>
                <a:effectLst/>
              </a:rPr>
              <a:t>Nathan Burgess</a:t>
            </a:r>
          </a:p>
        </p:txBody>
      </p:sp>
      <p:sp>
        <p:nvSpPr>
          <p:cNvPr id="6" name="Title 1"/>
          <p:cNvSpPr txBox="1">
            <a:spLocks/>
          </p:cNvSpPr>
          <p:nvPr/>
        </p:nvSpPr>
        <p:spPr>
          <a:xfrm>
            <a:off x="26870" y="1311943"/>
            <a:ext cx="9012355" cy="112394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b="1" i="0" kern="1200">
                <a:solidFill>
                  <a:schemeClr val="bg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2400" b="0" dirty="0">
                <a:solidFill>
                  <a:srgbClr val="305CAA"/>
                </a:solidFill>
                <a:effectLst/>
              </a:rPr>
              <a:t>“Medical professionals say ER treatment for Psychiatric patients is woefully inadequate.”</a:t>
            </a:r>
          </a:p>
          <a:p>
            <a:pPr algn="l"/>
            <a:r>
              <a:rPr lang="en-US" sz="1050" b="0" dirty="0">
                <a:solidFill>
                  <a:srgbClr val="305CAA"/>
                </a:solidFill>
                <a:effectLst/>
              </a:rPr>
              <a:t>Andrew Stein</a:t>
            </a:r>
          </a:p>
        </p:txBody>
      </p:sp>
      <p:sp>
        <p:nvSpPr>
          <p:cNvPr id="7" name="Title 1"/>
          <p:cNvSpPr txBox="1">
            <a:spLocks/>
          </p:cNvSpPr>
          <p:nvPr/>
        </p:nvSpPr>
        <p:spPr>
          <a:xfrm>
            <a:off x="4032210" y="2616615"/>
            <a:ext cx="5281533" cy="112394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b="1" i="0" kern="1200">
                <a:solidFill>
                  <a:schemeClr val="bg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2800" dirty="0">
                <a:solidFill>
                  <a:srgbClr val="305CAA"/>
                </a:solidFill>
                <a:effectLst/>
              </a:rPr>
              <a:t>"Emergency room wait times for Vermont psychiatric patients hit a high.”</a:t>
            </a:r>
          </a:p>
          <a:p>
            <a:pPr algn="l"/>
            <a:r>
              <a:rPr lang="en-US" sz="1050" b="0" dirty="0">
                <a:solidFill>
                  <a:srgbClr val="305CAA"/>
                </a:solidFill>
                <a:effectLst/>
              </a:rPr>
              <a:t>Andrew Stein</a:t>
            </a:r>
          </a:p>
        </p:txBody>
      </p:sp>
      <p:sp>
        <p:nvSpPr>
          <p:cNvPr id="10" name="Title 1"/>
          <p:cNvSpPr txBox="1">
            <a:spLocks/>
          </p:cNvSpPr>
          <p:nvPr/>
        </p:nvSpPr>
        <p:spPr>
          <a:xfrm>
            <a:off x="324227" y="3309949"/>
            <a:ext cx="9040930" cy="112394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b="1" i="0" kern="1200">
                <a:solidFill>
                  <a:schemeClr val="bg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2800" b="0" dirty="0">
                <a:solidFill>
                  <a:srgbClr val="305CAA"/>
                </a:solidFill>
                <a:effectLst/>
              </a:rPr>
              <a:t>“2 years later, Vermont still recovering from Irene.”</a:t>
            </a:r>
          </a:p>
          <a:p>
            <a:pPr algn="l"/>
            <a:r>
              <a:rPr lang="en-US" sz="1050" b="0" dirty="0">
                <a:solidFill>
                  <a:srgbClr val="305CAA"/>
                </a:solidFill>
                <a:effectLst/>
              </a:rPr>
              <a:t>Nancy Remsen, The Burlington (Vt.) Free Press</a:t>
            </a:r>
          </a:p>
        </p:txBody>
      </p:sp>
      <p:sp>
        <p:nvSpPr>
          <p:cNvPr id="11" name="Title 1"/>
          <p:cNvSpPr txBox="1">
            <a:spLocks/>
          </p:cNvSpPr>
          <p:nvPr/>
        </p:nvSpPr>
        <p:spPr>
          <a:xfrm>
            <a:off x="1064718" y="3919792"/>
            <a:ext cx="8249026" cy="112394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b="1" i="0" kern="1200">
                <a:solidFill>
                  <a:schemeClr val="bg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2400" dirty="0">
                <a:solidFill>
                  <a:srgbClr val="305CAA"/>
                </a:solidFill>
                <a:effectLst/>
              </a:rPr>
              <a:t>“New psychiatric facility hasn’t solved crisis in care.”</a:t>
            </a:r>
          </a:p>
          <a:p>
            <a:pPr algn="l"/>
            <a:r>
              <a:rPr lang="en-US" sz="1050" b="0" dirty="0">
                <a:solidFill>
                  <a:srgbClr val="305CAA"/>
                </a:solidFill>
                <a:effectLst/>
              </a:rPr>
              <a:t>Tiffany </a:t>
            </a:r>
            <a:r>
              <a:rPr lang="en-US" sz="1050" b="0" dirty="0" err="1">
                <a:solidFill>
                  <a:srgbClr val="305CAA"/>
                </a:solidFill>
                <a:effectLst/>
              </a:rPr>
              <a:t>Danitz</a:t>
            </a:r>
            <a:r>
              <a:rPr lang="en-US" sz="1050" b="0" dirty="0">
                <a:solidFill>
                  <a:srgbClr val="305CAA"/>
                </a:solidFill>
                <a:effectLst/>
              </a:rPr>
              <a:t> </a:t>
            </a:r>
            <a:r>
              <a:rPr lang="en-US" sz="1050" b="0" dirty="0" err="1">
                <a:solidFill>
                  <a:srgbClr val="305CAA"/>
                </a:solidFill>
                <a:effectLst/>
              </a:rPr>
              <a:t>Pache</a:t>
            </a:r>
            <a:endParaRPr lang="en-US" sz="1050" b="0" dirty="0">
              <a:solidFill>
                <a:srgbClr val="305CAA"/>
              </a:solidFill>
              <a:effectLst/>
            </a:endParaRPr>
          </a:p>
        </p:txBody>
      </p:sp>
      <p:sp>
        <p:nvSpPr>
          <p:cNvPr id="12" name="Title 1"/>
          <p:cNvSpPr txBox="1">
            <a:spLocks/>
          </p:cNvSpPr>
          <p:nvPr/>
        </p:nvSpPr>
        <p:spPr>
          <a:xfrm>
            <a:off x="324227" y="2250911"/>
            <a:ext cx="4465520" cy="112394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b="1" i="0" kern="1200">
                <a:solidFill>
                  <a:schemeClr val="bg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dirty="0">
                <a:solidFill>
                  <a:srgbClr val="305CAA"/>
                </a:solidFill>
                <a:effectLst/>
              </a:rPr>
              <a:t>“Vermont facing shortage of psychiatric beds for kids.”</a:t>
            </a:r>
          </a:p>
          <a:p>
            <a:pPr algn="l"/>
            <a:r>
              <a:rPr lang="en-US" sz="1050" b="0" dirty="0">
                <a:solidFill>
                  <a:srgbClr val="305CAA"/>
                </a:solidFill>
                <a:effectLst/>
              </a:rPr>
              <a:t>Erin Mansfield</a:t>
            </a:r>
          </a:p>
        </p:txBody>
      </p:sp>
      <p:sp>
        <p:nvSpPr>
          <p:cNvPr id="13" name="Title 1"/>
          <p:cNvSpPr txBox="1">
            <a:spLocks/>
          </p:cNvSpPr>
          <p:nvPr/>
        </p:nvSpPr>
        <p:spPr>
          <a:xfrm>
            <a:off x="2860896" y="4929684"/>
            <a:ext cx="6423537" cy="112394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b="1" i="0" kern="1200">
                <a:solidFill>
                  <a:schemeClr val="bg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3200" b="0" dirty="0">
                <a:solidFill>
                  <a:srgbClr val="305CAA"/>
                </a:solidFill>
                <a:effectLst/>
              </a:rPr>
              <a:t>“Involuntary psychiatric hospitalizations at record high.”</a:t>
            </a:r>
          </a:p>
          <a:p>
            <a:pPr algn="l"/>
            <a:r>
              <a:rPr lang="en-US" sz="1050" b="0" dirty="0">
                <a:solidFill>
                  <a:srgbClr val="305CAA"/>
                </a:solidFill>
                <a:effectLst/>
              </a:rPr>
              <a:t>Erin Mansfield</a:t>
            </a:r>
          </a:p>
        </p:txBody>
      </p:sp>
      <p:sp>
        <p:nvSpPr>
          <p:cNvPr id="14" name="Title 1"/>
          <p:cNvSpPr txBox="1">
            <a:spLocks/>
          </p:cNvSpPr>
          <p:nvPr/>
        </p:nvSpPr>
        <p:spPr>
          <a:xfrm>
            <a:off x="131645" y="5043741"/>
            <a:ext cx="2939692" cy="112394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b="1" i="0" kern="1200">
                <a:solidFill>
                  <a:schemeClr val="bg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dirty="0">
                <a:solidFill>
                  <a:srgbClr val="305CAA"/>
                </a:solidFill>
                <a:effectLst/>
              </a:rPr>
              <a:t>“Shortage of mental health beds reaches crisis levels in Vermont.”</a:t>
            </a:r>
          </a:p>
          <a:p>
            <a:pPr algn="l"/>
            <a:r>
              <a:rPr lang="en-US" sz="1050" b="0" dirty="0">
                <a:solidFill>
                  <a:srgbClr val="305CAA"/>
                </a:solidFill>
                <a:effectLst/>
              </a:rPr>
              <a:t>Vermont Medical Society</a:t>
            </a:r>
          </a:p>
        </p:txBody>
      </p:sp>
      <p:pic>
        <p:nvPicPr>
          <p:cNvPr id="15" name="Picture 14">
            <a:extLst>
              <a:ext uri="{FF2B5EF4-FFF2-40B4-BE49-F238E27FC236}">
                <a16:creationId xmlns:a16="http://schemas.microsoft.com/office/drawing/2014/main" xmlns="" id="{2BDDB6DC-5A6F-4DEA-8407-C3AEE18E0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22" y="6446301"/>
            <a:ext cx="3730103" cy="309291"/>
          </a:xfrm>
          <a:prstGeom prst="rect">
            <a:avLst/>
          </a:prstGeom>
        </p:spPr>
      </p:pic>
    </p:spTree>
    <p:extLst>
      <p:ext uri="{BB962C8B-B14F-4D97-AF65-F5344CB8AC3E}">
        <p14:creationId xmlns:p14="http://schemas.microsoft.com/office/powerpoint/2010/main" val="11028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P spid="11" grpId="0"/>
      <p:bldP spid="12" grpId="0"/>
      <p:bldP spid="13" grpId="0"/>
      <p:bldP spid="1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LBA 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Story.thmx</Template>
  <TotalTime>977</TotalTime>
  <Words>794</Words>
  <Application>Microsoft Office PowerPoint</Application>
  <PresentationFormat>On-screen Show (4:3)</PresentationFormat>
  <Paragraphs>161</Paragraphs>
  <Slides>31</Slides>
  <Notes>22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31</vt:i4>
      </vt:variant>
    </vt:vector>
  </HeadingPairs>
  <TitlesOfParts>
    <vt:vector size="47" baseType="lpstr">
      <vt:lpstr>MS PGothic</vt:lpstr>
      <vt:lpstr>MS PGothic</vt:lpstr>
      <vt:lpstr>Arial</vt:lpstr>
      <vt:lpstr>Arial Narrow</vt:lpstr>
      <vt:lpstr>Book Antiqua</vt:lpstr>
      <vt:lpstr>Calibri</vt:lpstr>
      <vt:lpstr>Calibri Light</vt:lpstr>
      <vt:lpstr>Calisto MT</vt:lpstr>
      <vt:lpstr>Century Gothic</vt:lpstr>
      <vt:lpstr>Times New Roman</vt:lpstr>
      <vt:lpstr>Wingdings</vt:lpstr>
      <vt:lpstr>Story</vt:lpstr>
      <vt:lpstr>1_LBA Story</vt:lpstr>
      <vt:lpstr>Office Theme</vt:lpstr>
      <vt:lpstr>1_Office Theme</vt:lpstr>
      <vt:lpstr>2_Office Theme</vt:lpstr>
      <vt:lpstr>Academy of Architecture for Health  On-line Professional Development</vt:lpstr>
      <vt:lpstr>Academy of Architecture for Health  On-line Professional Development</vt:lpstr>
      <vt:lpstr>PowerPoint Presentation</vt:lpstr>
      <vt:lpstr>PowerPoint Presentation</vt:lpstr>
      <vt:lpstr>PowerPoint Presentation</vt:lpstr>
      <vt:lpstr>PowerPoint Presentation</vt:lpstr>
      <vt:lpstr>PowerPoint Presentation</vt:lpstr>
      <vt:lpstr>Design and Implementation of Secure Exam Rooms in Emergency Departments</vt:lpstr>
      <vt:lpstr>“With no placements in sight for Vermont State Hospital Patients, Officials say situation is now urgent.” Andrew Nemethy</vt:lpstr>
      <vt:lpstr>Patient Safety</vt:lpstr>
      <vt:lpstr>PowerPoint Presentation</vt:lpstr>
      <vt:lpstr>Location</vt:lpstr>
      <vt:lpstr>Emergency Department Process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Bruneau</dc:creator>
  <cp:lastModifiedBy>Rosse, Isabella</cp:lastModifiedBy>
  <cp:revision>196</cp:revision>
  <dcterms:created xsi:type="dcterms:W3CDTF">2016-08-27T19:44:22Z</dcterms:created>
  <dcterms:modified xsi:type="dcterms:W3CDTF">2018-12-04T17:29:35Z</dcterms:modified>
</cp:coreProperties>
</file>