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1"/>
  </p:sldMasterIdLst>
  <p:notesMasterIdLst>
    <p:notesMasterId r:id="rId24"/>
  </p:notesMasterIdLst>
  <p:handoutMasterIdLst>
    <p:handoutMasterId r:id="rId25"/>
  </p:handoutMasterIdLst>
  <p:sldIdLst>
    <p:sldId id="335" r:id="rId2"/>
    <p:sldId id="477" r:id="rId3"/>
    <p:sldId id="478" r:id="rId4"/>
    <p:sldId id="480" r:id="rId5"/>
    <p:sldId id="481" r:id="rId6"/>
    <p:sldId id="479" r:id="rId7"/>
    <p:sldId id="428" r:id="rId8"/>
    <p:sldId id="483" r:id="rId9"/>
    <p:sldId id="484" r:id="rId10"/>
    <p:sldId id="485" r:id="rId11"/>
    <p:sldId id="486" r:id="rId12"/>
    <p:sldId id="487" r:id="rId13"/>
    <p:sldId id="482" r:id="rId14"/>
    <p:sldId id="489" r:id="rId15"/>
    <p:sldId id="448" r:id="rId16"/>
    <p:sldId id="354" r:id="rId17"/>
    <p:sldId id="491" r:id="rId18"/>
    <p:sldId id="418" r:id="rId19"/>
    <p:sldId id="492" r:id="rId20"/>
    <p:sldId id="408" r:id="rId21"/>
    <p:sldId id="452" r:id="rId22"/>
    <p:sldId id="322" r:id="rId23"/>
  </p:sldIdLst>
  <p:sldSz cx="16257588" cy="9144000"/>
  <p:notesSz cx="9296400" cy="14782800"/>
  <p:custDataLst>
    <p:tags r:id="rId26"/>
  </p:custDataLst>
  <p:defaultTextStyle>
    <a:defPPr>
      <a:defRPr lang="en-US"/>
    </a:defPPr>
    <a:lvl1pPr marL="0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2731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25463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38194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50927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63658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76390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89121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01852" algn="l" defTabSz="81273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16" userDrawn="1">
          <p15:clr>
            <a:srgbClr val="A4A3A4"/>
          </p15:clr>
        </p15:guide>
        <p15:guide id="2" pos="7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Wendland (Contingent)" initials="P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00AEAE"/>
    <a:srgbClr val="009292"/>
    <a:srgbClr val="007575"/>
    <a:srgbClr val="005E30"/>
    <a:srgbClr val="FF3300"/>
    <a:srgbClr val="0696D7"/>
    <a:srgbClr val="0074B0"/>
    <a:srgbClr val="4C4C4C"/>
    <a:srgbClr val="185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5897" autoAdjust="0"/>
  </p:normalViewPr>
  <p:slideViewPr>
    <p:cSldViewPr snapToGrid="0" snapToObjects="1">
      <p:cViewPr>
        <p:scale>
          <a:sx n="46" d="100"/>
          <a:sy n="46" d="100"/>
        </p:scale>
        <p:origin x="2272" y="1312"/>
      </p:cViewPr>
      <p:guideLst>
        <p:guide orient="horz" pos="5616"/>
        <p:guide pos="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tags" Target="tags/tag1.xml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496AA6-D3BD-644D-BF74-30CF0331E370}" type="doc">
      <dgm:prSet loTypeId="urn:microsoft.com/office/officeart/2005/8/layout/hList6" loCatId="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BA436648-3AD1-6348-9F39-D50ACC5897D6}">
      <dgm:prSet phldrT="[Text]" custT="1"/>
      <dgm:spPr/>
      <dgm:t>
        <a:bodyPr/>
        <a:lstStyle/>
        <a:p>
          <a:r>
            <a:rPr lang="en-US" sz="1800" b="0" i="0" dirty="0" smtClean="0">
              <a:latin typeface="+mn-lt"/>
              <a:ea typeface="Helvetica Neue" charset="0"/>
              <a:cs typeface="Helvetica Neue" charset="0"/>
            </a:rPr>
            <a:t>Hazard </a:t>
          </a:r>
          <a:r>
            <a:rPr lang="en-US" sz="1600" b="0" i="0" dirty="0" smtClean="0">
              <a:latin typeface="+mn-lt"/>
              <a:ea typeface="Helvetica Neue" charset="0"/>
              <a:cs typeface="Helvetica Neue" charset="0"/>
            </a:rPr>
            <a:t>Identification</a:t>
          </a:r>
        </a:p>
      </dgm:t>
    </dgm:pt>
    <dgm:pt modelId="{C14F512F-CB0C-EF4C-8218-BB771E560728}" type="parTrans" cxnId="{8C23E40A-FC9E-BF41-9ED5-5AC483C3D201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9C1DA149-1D1D-DE44-B5E7-C317F5DA0FFA}" type="sibTrans" cxnId="{8C23E40A-FC9E-BF41-9ED5-5AC483C3D201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7F877B9B-C4A0-BB4F-97D1-0A687F00B925}">
      <dgm:prSet phldrT="[Text]" custT="1"/>
      <dgm:spPr/>
      <dgm:t>
        <a:bodyPr/>
        <a:lstStyle/>
        <a:p>
          <a:r>
            <a:rPr lang="en-US" sz="1800" b="0" i="0" smtClean="0">
              <a:latin typeface="+mn-lt"/>
              <a:ea typeface="Helvetica Neue" charset="0"/>
              <a:cs typeface="Helvetica Neue" charset="0"/>
            </a:rPr>
            <a:t>Fatal Four Risk Prediction</a:t>
          </a:r>
          <a:endParaRPr lang="en-US" sz="1800" b="0" i="0" dirty="0" smtClean="0">
            <a:latin typeface="+mn-lt"/>
            <a:ea typeface="Helvetica Neue" charset="0"/>
            <a:cs typeface="Helvetica Neue" charset="0"/>
          </a:endParaRPr>
        </a:p>
      </dgm:t>
    </dgm:pt>
    <dgm:pt modelId="{CD7AF33A-3D11-C14F-B52C-4C47CB5C1D41}" type="parTrans" cxnId="{102106C5-8630-4844-A12E-725703E914CA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59DA6A2B-58FE-4748-9949-570FDCBBDE31}" type="sibTrans" cxnId="{102106C5-8630-4844-A12E-725703E914CA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FBC8A412-1675-3A4A-AF15-759CB814E271}">
      <dgm:prSet phldrT="[Text]" custT="1"/>
      <dgm:spPr/>
      <dgm:t>
        <a:bodyPr/>
        <a:lstStyle/>
        <a:p>
          <a:r>
            <a:rPr lang="en-US" sz="1800" b="0" i="0" dirty="0" smtClean="0">
              <a:latin typeface="+mn-lt"/>
              <a:ea typeface="Helvetica Neue" charset="0"/>
              <a:cs typeface="Helvetica Neue" charset="0"/>
            </a:rPr>
            <a:t>Subcontractor Safety Risk </a:t>
          </a:r>
        </a:p>
      </dgm:t>
    </dgm:pt>
    <dgm:pt modelId="{B100F239-14C1-164F-9610-A436B4C06509}" type="parTrans" cxnId="{FDCF6407-1FD0-1A4D-8070-7FC8D9578A60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565C67D4-E400-7A41-98D0-47AC1FABA4A7}" type="sibTrans" cxnId="{FDCF6407-1FD0-1A4D-8070-7FC8D9578A60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BB601821-18CE-C04A-AA43-254320D2B2F5}">
      <dgm:prSet phldrT="[Text]" custT="1"/>
      <dgm:spPr/>
      <dgm:t>
        <a:bodyPr/>
        <a:lstStyle/>
        <a:p>
          <a:r>
            <a:rPr lang="en-US" sz="1800" b="0" i="0" smtClean="0">
              <a:latin typeface="+mn-lt"/>
              <a:ea typeface="Helvetica Neue" charset="0"/>
              <a:cs typeface="Helvetica Neue" charset="0"/>
            </a:rPr>
            <a:t>Project Safety Risk</a:t>
          </a:r>
          <a:endParaRPr lang="en-US" sz="1800" b="0" i="0" dirty="0" smtClean="0">
            <a:latin typeface="+mn-lt"/>
            <a:ea typeface="Helvetica Neue" charset="0"/>
            <a:cs typeface="Helvetica Neue" charset="0"/>
          </a:endParaRPr>
        </a:p>
      </dgm:t>
    </dgm:pt>
    <dgm:pt modelId="{7218D37C-F2A6-A447-9803-8A95C0A774FF}" type="parTrans" cxnId="{5618DBF5-55F7-DB47-8721-4377A6C97E8E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03D0528F-1DC6-5545-A889-F6698600FA8E}" type="sibTrans" cxnId="{5618DBF5-55F7-DB47-8721-4377A6C97E8E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6CE40B20-A93F-0B4C-9943-DA4CF61AE7EA}">
      <dgm:prSet phldrT="[Text]" custT="1"/>
      <dgm:spPr/>
      <dgm:t>
        <a:bodyPr/>
        <a:lstStyle/>
        <a:p>
          <a:r>
            <a:rPr lang="en-US" sz="1800" b="0" i="0" smtClean="0">
              <a:latin typeface="+mn-lt"/>
              <a:ea typeface="Helvetica Neue" charset="0"/>
              <a:cs typeface="Helvetica Neue" charset="0"/>
            </a:rPr>
            <a:t>Historical Analysis</a:t>
          </a:r>
          <a:endParaRPr lang="en-US" sz="1200" b="0" i="0" dirty="0">
            <a:latin typeface="+mn-lt"/>
            <a:ea typeface="Helvetica Neue" charset="0"/>
            <a:cs typeface="Helvetica Neue" charset="0"/>
          </a:endParaRPr>
        </a:p>
      </dgm:t>
    </dgm:pt>
    <dgm:pt modelId="{18DA142F-95A3-FC4C-9215-18287BBE4C7A}" type="parTrans" cxnId="{A8DB8B67-61DA-544E-9A24-7748C18BAAA8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553493F1-C337-934B-B705-E0FDA7921925}" type="sibTrans" cxnId="{A8DB8B67-61DA-544E-9A24-7748C18BAAA8}">
      <dgm:prSet/>
      <dgm:spPr/>
      <dgm:t>
        <a:bodyPr/>
        <a:lstStyle/>
        <a:p>
          <a:endParaRPr lang="en-US" b="0" i="0">
            <a:solidFill>
              <a:schemeClr val="bg1"/>
            </a:solidFill>
            <a:latin typeface="+mn-lt"/>
            <a:ea typeface="Helvetica Neue Thin" charset="0"/>
            <a:cs typeface="Helvetica Neue Thin" charset="0"/>
          </a:endParaRPr>
        </a:p>
      </dgm:t>
    </dgm:pt>
    <dgm:pt modelId="{83F72248-A7BD-6145-B678-29664E6367B2}" type="pres">
      <dgm:prSet presAssocID="{EC496AA6-D3BD-644D-BF74-30CF0331E37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F375F9-3F05-3C4D-AA5B-2D6BA957E539}" type="pres">
      <dgm:prSet presAssocID="{BA436648-3AD1-6348-9F39-D50ACC5897D6}" presName="node" presStyleLbl="node1" presStyleIdx="0" presStyleCnt="5" custScaleX="789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A441E-E9E9-DF43-B8A0-28CFF29FA16C}" type="pres">
      <dgm:prSet presAssocID="{9C1DA149-1D1D-DE44-B5E7-C317F5DA0FFA}" presName="sibTrans" presStyleCnt="0"/>
      <dgm:spPr/>
      <dgm:t>
        <a:bodyPr/>
        <a:lstStyle/>
        <a:p>
          <a:endParaRPr lang="en-US"/>
        </a:p>
      </dgm:t>
    </dgm:pt>
    <dgm:pt modelId="{15FA38B9-93AE-9D41-BEB5-D61ED7A3C4EF}" type="pres">
      <dgm:prSet presAssocID="{7F877B9B-C4A0-BB4F-97D1-0A687F00B925}" presName="node" presStyleLbl="node1" presStyleIdx="1" presStyleCnt="5" custLinFactNeighborY="8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126BA-E6B3-9A43-8274-33140DB7D767}" type="pres">
      <dgm:prSet presAssocID="{59DA6A2B-58FE-4748-9949-570FDCBBDE31}" presName="sibTrans" presStyleCnt="0"/>
      <dgm:spPr/>
      <dgm:t>
        <a:bodyPr/>
        <a:lstStyle/>
        <a:p>
          <a:endParaRPr lang="en-US"/>
        </a:p>
      </dgm:t>
    </dgm:pt>
    <dgm:pt modelId="{AC6D6973-9BA4-9446-B93D-BF1946901901}" type="pres">
      <dgm:prSet presAssocID="{FBC8A412-1675-3A4A-AF15-759CB814E27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C5C34-FBAC-0140-9858-BAF444805EB7}" type="pres">
      <dgm:prSet presAssocID="{565C67D4-E400-7A41-98D0-47AC1FABA4A7}" presName="sibTrans" presStyleCnt="0"/>
      <dgm:spPr/>
      <dgm:t>
        <a:bodyPr/>
        <a:lstStyle/>
        <a:p>
          <a:endParaRPr lang="en-US"/>
        </a:p>
      </dgm:t>
    </dgm:pt>
    <dgm:pt modelId="{222764B8-B7C6-DF4C-B895-F7CF8ED20721}" type="pres">
      <dgm:prSet presAssocID="{BB601821-18CE-C04A-AA43-254320D2B2F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324F6-0443-5745-BC34-5430AEEDAF58}" type="pres">
      <dgm:prSet presAssocID="{03D0528F-1DC6-5545-A889-F6698600FA8E}" presName="sibTrans" presStyleCnt="0"/>
      <dgm:spPr/>
      <dgm:t>
        <a:bodyPr/>
        <a:lstStyle/>
        <a:p>
          <a:endParaRPr lang="en-US"/>
        </a:p>
      </dgm:t>
    </dgm:pt>
    <dgm:pt modelId="{E8085E15-8A28-2542-BC53-5E6BA0062993}" type="pres">
      <dgm:prSet presAssocID="{6CE40B20-A93F-0B4C-9943-DA4CF61AE7E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8DB8B67-61DA-544E-9A24-7748C18BAAA8}" srcId="{EC496AA6-D3BD-644D-BF74-30CF0331E370}" destId="{6CE40B20-A93F-0B4C-9943-DA4CF61AE7EA}" srcOrd="4" destOrd="0" parTransId="{18DA142F-95A3-FC4C-9215-18287BBE4C7A}" sibTransId="{553493F1-C337-934B-B705-E0FDA7921925}"/>
    <dgm:cxn modelId="{FD2C7038-7F03-434D-BE00-00E3FE0D9573}" type="presOf" srcId="{7F877B9B-C4A0-BB4F-97D1-0A687F00B925}" destId="{15FA38B9-93AE-9D41-BEB5-D61ED7A3C4EF}" srcOrd="0" destOrd="0" presId="urn:microsoft.com/office/officeart/2005/8/layout/hList6"/>
    <dgm:cxn modelId="{68670B1B-FEB8-4B49-9973-19AE95BA49F6}" type="presOf" srcId="{6CE40B20-A93F-0B4C-9943-DA4CF61AE7EA}" destId="{E8085E15-8A28-2542-BC53-5E6BA0062993}" srcOrd="0" destOrd="0" presId="urn:microsoft.com/office/officeart/2005/8/layout/hList6"/>
    <dgm:cxn modelId="{A1D44626-F582-B847-90DD-11C4A10CFAD9}" type="presOf" srcId="{EC496AA6-D3BD-644D-BF74-30CF0331E370}" destId="{83F72248-A7BD-6145-B678-29664E6367B2}" srcOrd="0" destOrd="0" presId="urn:microsoft.com/office/officeart/2005/8/layout/hList6"/>
    <dgm:cxn modelId="{102106C5-8630-4844-A12E-725703E914CA}" srcId="{EC496AA6-D3BD-644D-BF74-30CF0331E370}" destId="{7F877B9B-C4A0-BB4F-97D1-0A687F00B925}" srcOrd="1" destOrd="0" parTransId="{CD7AF33A-3D11-C14F-B52C-4C47CB5C1D41}" sibTransId="{59DA6A2B-58FE-4748-9949-570FDCBBDE31}"/>
    <dgm:cxn modelId="{1E618C9F-475A-204D-A6AF-44A8571F31C9}" type="presOf" srcId="{BB601821-18CE-C04A-AA43-254320D2B2F5}" destId="{222764B8-B7C6-DF4C-B895-F7CF8ED20721}" srcOrd="0" destOrd="0" presId="urn:microsoft.com/office/officeart/2005/8/layout/hList6"/>
    <dgm:cxn modelId="{FDCF6407-1FD0-1A4D-8070-7FC8D9578A60}" srcId="{EC496AA6-D3BD-644D-BF74-30CF0331E370}" destId="{FBC8A412-1675-3A4A-AF15-759CB814E271}" srcOrd="2" destOrd="0" parTransId="{B100F239-14C1-164F-9610-A436B4C06509}" sibTransId="{565C67D4-E400-7A41-98D0-47AC1FABA4A7}"/>
    <dgm:cxn modelId="{5618DBF5-55F7-DB47-8721-4377A6C97E8E}" srcId="{EC496AA6-D3BD-644D-BF74-30CF0331E370}" destId="{BB601821-18CE-C04A-AA43-254320D2B2F5}" srcOrd="3" destOrd="0" parTransId="{7218D37C-F2A6-A447-9803-8A95C0A774FF}" sibTransId="{03D0528F-1DC6-5545-A889-F6698600FA8E}"/>
    <dgm:cxn modelId="{C5EF5202-FB5F-2842-85AE-E3C99D309DE0}" type="presOf" srcId="{FBC8A412-1675-3A4A-AF15-759CB814E271}" destId="{AC6D6973-9BA4-9446-B93D-BF1946901901}" srcOrd="0" destOrd="0" presId="urn:microsoft.com/office/officeart/2005/8/layout/hList6"/>
    <dgm:cxn modelId="{8C23E40A-FC9E-BF41-9ED5-5AC483C3D201}" srcId="{EC496AA6-D3BD-644D-BF74-30CF0331E370}" destId="{BA436648-3AD1-6348-9F39-D50ACC5897D6}" srcOrd="0" destOrd="0" parTransId="{C14F512F-CB0C-EF4C-8218-BB771E560728}" sibTransId="{9C1DA149-1D1D-DE44-B5E7-C317F5DA0FFA}"/>
    <dgm:cxn modelId="{12C2499A-BFD1-3F4F-8C51-B36EAF70B296}" type="presOf" srcId="{BA436648-3AD1-6348-9F39-D50ACC5897D6}" destId="{26F375F9-3F05-3C4D-AA5B-2D6BA957E539}" srcOrd="0" destOrd="0" presId="urn:microsoft.com/office/officeart/2005/8/layout/hList6"/>
    <dgm:cxn modelId="{3BE34E1B-6C5A-B944-A6AC-697F874E15B5}" type="presParOf" srcId="{83F72248-A7BD-6145-B678-29664E6367B2}" destId="{26F375F9-3F05-3C4D-AA5B-2D6BA957E539}" srcOrd="0" destOrd="0" presId="urn:microsoft.com/office/officeart/2005/8/layout/hList6"/>
    <dgm:cxn modelId="{26082455-DAA9-F94B-8A5C-88A601061634}" type="presParOf" srcId="{83F72248-A7BD-6145-B678-29664E6367B2}" destId="{6D4A441E-E9E9-DF43-B8A0-28CFF29FA16C}" srcOrd="1" destOrd="0" presId="urn:microsoft.com/office/officeart/2005/8/layout/hList6"/>
    <dgm:cxn modelId="{43B72A73-4113-E246-804D-8596DAFAD9A2}" type="presParOf" srcId="{83F72248-A7BD-6145-B678-29664E6367B2}" destId="{15FA38B9-93AE-9D41-BEB5-D61ED7A3C4EF}" srcOrd="2" destOrd="0" presId="urn:microsoft.com/office/officeart/2005/8/layout/hList6"/>
    <dgm:cxn modelId="{5C932E42-A451-0847-9BA5-039C5BCF2D04}" type="presParOf" srcId="{83F72248-A7BD-6145-B678-29664E6367B2}" destId="{E36126BA-E6B3-9A43-8274-33140DB7D767}" srcOrd="3" destOrd="0" presId="urn:microsoft.com/office/officeart/2005/8/layout/hList6"/>
    <dgm:cxn modelId="{04AADE9E-582F-8A4C-BA90-0D91387E0D02}" type="presParOf" srcId="{83F72248-A7BD-6145-B678-29664E6367B2}" destId="{AC6D6973-9BA4-9446-B93D-BF1946901901}" srcOrd="4" destOrd="0" presId="urn:microsoft.com/office/officeart/2005/8/layout/hList6"/>
    <dgm:cxn modelId="{3D50AE2C-5546-0B41-9631-E2BD1C62FE8E}" type="presParOf" srcId="{83F72248-A7BD-6145-B678-29664E6367B2}" destId="{FE8C5C34-FBAC-0140-9858-BAF444805EB7}" srcOrd="5" destOrd="0" presId="urn:microsoft.com/office/officeart/2005/8/layout/hList6"/>
    <dgm:cxn modelId="{9432B442-D38C-524B-8CA9-3BFD2860D1C7}" type="presParOf" srcId="{83F72248-A7BD-6145-B678-29664E6367B2}" destId="{222764B8-B7C6-DF4C-B895-F7CF8ED20721}" srcOrd="6" destOrd="0" presId="urn:microsoft.com/office/officeart/2005/8/layout/hList6"/>
    <dgm:cxn modelId="{E5490180-D46B-064E-BED4-4280B238222F}" type="presParOf" srcId="{83F72248-A7BD-6145-B678-29664E6367B2}" destId="{20D324F6-0443-5745-BC34-5430AEEDAF58}" srcOrd="7" destOrd="0" presId="urn:microsoft.com/office/officeart/2005/8/layout/hList6"/>
    <dgm:cxn modelId="{53E4F7B4-B5D2-384A-AD3B-A76FBED85565}" type="presParOf" srcId="{83F72248-A7BD-6145-B678-29664E6367B2}" destId="{E8085E15-8A28-2542-BC53-5E6BA0062993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375F9-3F05-3C4D-AA5B-2D6BA957E539}">
      <dsp:nvSpPr>
        <dsp:cNvPr id="0" name=""/>
        <dsp:cNvSpPr/>
      </dsp:nvSpPr>
      <dsp:spPr>
        <a:xfrm rot="16200000">
          <a:off x="-1220212" y="1224727"/>
          <a:ext cx="3929751" cy="1480296"/>
        </a:xfrm>
        <a:prstGeom prst="flowChartManualOperation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+mn-lt"/>
              <a:ea typeface="Helvetica Neue" charset="0"/>
              <a:cs typeface="Helvetica Neue" charset="0"/>
            </a:rPr>
            <a:t>Hazard </a:t>
          </a:r>
          <a:r>
            <a:rPr lang="en-US" sz="1600" b="0" i="0" kern="1200" dirty="0" smtClean="0">
              <a:latin typeface="+mn-lt"/>
              <a:ea typeface="Helvetica Neue" charset="0"/>
              <a:cs typeface="Helvetica Neue" charset="0"/>
            </a:rPr>
            <a:t>Identification</a:t>
          </a:r>
        </a:p>
      </dsp:txBody>
      <dsp:txXfrm rot="5400000">
        <a:off x="4515" y="785950"/>
        <a:ext cx="1480296" cy="2357851"/>
      </dsp:txXfrm>
    </dsp:sp>
    <dsp:sp modelId="{15FA38B9-93AE-9D41-BEB5-D61ED7A3C4EF}">
      <dsp:nvSpPr>
        <dsp:cNvPr id="0" name=""/>
        <dsp:cNvSpPr/>
      </dsp:nvSpPr>
      <dsp:spPr>
        <a:xfrm rot="16200000">
          <a:off x="597762" y="1027634"/>
          <a:ext cx="3929751" cy="1874481"/>
        </a:xfrm>
        <a:prstGeom prst="flowChartManualOperation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smtClean="0">
              <a:latin typeface="+mn-lt"/>
              <a:ea typeface="Helvetica Neue" charset="0"/>
              <a:cs typeface="Helvetica Neue" charset="0"/>
            </a:rPr>
            <a:t>Fatal Four Risk Prediction</a:t>
          </a:r>
          <a:endParaRPr lang="en-US" sz="1800" b="0" i="0" kern="1200" dirty="0" smtClean="0">
            <a:latin typeface="+mn-lt"/>
            <a:ea typeface="Helvetica Neue" charset="0"/>
            <a:cs typeface="Helvetica Neue" charset="0"/>
          </a:endParaRPr>
        </a:p>
      </dsp:txBody>
      <dsp:txXfrm rot="5400000">
        <a:off x="1625397" y="785949"/>
        <a:ext cx="1874481" cy="2357851"/>
      </dsp:txXfrm>
    </dsp:sp>
    <dsp:sp modelId="{AC6D6973-9BA4-9446-B93D-BF1946901901}">
      <dsp:nvSpPr>
        <dsp:cNvPr id="0" name=""/>
        <dsp:cNvSpPr/>
      </dsp:nvSpPr>
      <dsp:spPr>
        <a:xfrm rot="16200000">
          <a:off x="2612829" y="1027634"/>
          <a:ext cx="3929751" cy="1874481"/>
        </a:xfrm>
        <a:prstGeom prst="flowChartManualOperation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dirty="0" smtClean="0">
              <a:latin typeface="+mn-lt"/>
              <a:ea typeface="Helvetica Neue" charset="0"/>
              <a:cs typeface="Helvetica Neue" charset="0"/>
            </a:rPr>
            <a:t>Subcontractor Safety Risk </a:t>
          </a:r>
        </a:p>
      </dsp:txBody>
      <dsp:txXfrm rot="5400000">
        <a:off x="3640464" y="785949"/>
        <a:ext cx="1874481" cy="2357851"/>
      </dsp:txXfrm>
    </dsp:sp>
    <dsp:sp modelId="{222764B8-B7C6-DF4C-B895-F7CF8ED20721}">
      <dsp:nvSpPr>
        <dsp:cNvPr id="0" name=""/>
        <dsp:cNvSpPr/>
      </dsp:nvSpPr>
      <dsp:spPr>
        <a:xfrm rot="16200000">
          <a:off x="4627896" y="1027634"/>
          <a:ext cx="3929751" cy="1874481"/>
        </a:xfrm>
        <a:prstGeom prst="flowChartManualOperation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smtClean="0">
              <a:latin typeface="+mn-lt"/>
              <a:ea typeface="Helvetica Neue" charset="0"/>
              <a:cs typeface="Helvetica Neue" charset="0"/>
            </a:rPr>
            <a:t>Project Safety Risk</a:t>
          </a:r>
          <a:endParaRPr lang="en-US" sz="1800" b="0" i="0" kern="1200" dirty="0" smtClean="0">
            <a:latin typeface="+mn-lt"/>
            <a:ea typeface="Helvetica Neue" charset="0"/>
            <a:cs typeface="Helvetica Neue" charset="0"/>
          </a:endParaRPr>
        </a:p>
      </dsp:txBody>
      <dsp:txXfrm rot="5400000">
        <a:off x="5655531" y="785949"/>
        <a:ext cx="1874481" cy="2357851"/>
      </dsp:txXfrm>
    </dsp:sp>
    <dsp:sp modelId="{E8085E15-8A28-2542-BC53-5E6BA0062993}">
      <dsp:nvSpPr>
        <dsp:cNvPr id="0" name=""/>
        <dsp:cNvSpPr/>
      </dsp:nvSpPr>
      <dsp:spPr>
        <a:xfrm rot="16200000">
          <a:off x="6642963" y="1027634"/>
          <a:ext cx="3929751" cy="1874481"/>
        </a:xfrm>
        <a:prstGeom prst="flowChartManualOperation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0" rIns="1143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smtClean="0">
              <a:latin typeface="+mn-lt"/>
              <a:ea typeface="Helvetica Neue" charset="0"/>
              <a:cs typeface="Helvetica Neue" charset="0"/>
            </a:rPr>
            <a:t>Historical Analysis</a:t>
          </a:r>
          <a:endParaRPr lang="en-US" sz="1200" b="0" i="0" kern="1200" dirty="0">
            <a:latin typeface="+mn-lt"/>
            <a:ea typeface="Helvetica Neue" charset="0"/>
            <a:cs typeface="Helvetica Neue" charset="0"/>
          </a:endParaRPr>
        </a:p>
      </dsp:txBody>
      <dsp:txXfrm rot="5400000">
        <a:off x="7670598" y="785949"/>
        <a:ext cx="1874481" cy="2357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/>
          <a:lstStyle>
            <a:lvl1pPr algn="l">
              <a:defRPr sz="1800"/>
            </a:lvl1pPr>
          </a:lstStyle>
          <a:p>
            <a:endParaRPr lang="en-US" dirty="0">
              <a:latin typeface="Artifakt ElementOfc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/>
          <a:lstStyle>
            <a:lvl1pPr algn="r">
              <a:defRPr sz="1800"/>
            </a:lvl1pPr>
          </a:lstStyle>
          <a:p>
            <a:fld id="{387C2776-B9DD-1946-9831-785CA23AC1F1}" type="datetime1">
              <a:rPr lang="en-US" smtClean="0">
                <a:latin typeface="Artifakt ElementOfc" charset="0"/>
              </a:rPr>
              <a:t>1/8/18</a:t>
            </a:fld>
            <a:endParaRPr lang="en-US" dirty="0">
              <a:latin typeface="Artifakt ElementOfc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4041093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 anchor="b"/>
          <a:lstStyle>
            <a:lvl1pPr algn="l">
              <a:defRPr sz="1800"/>
            </a:lvl1pPr>
          </a:lstStyle>
          <a:p>
            <a:endParaRPr lang="en-US" dirty="0">
              <a:latin typeface="Artifakt ElementOfc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14041093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 anchor="b"/>
          <a:lstStyle>
            <a:lvl1pPr algn="r">
              <a:defRPr sz="1800"/>
            </a:lvl1pPr>
          </a:lstStyle>
          <a:p>
            <a:fld id="{58ECB827-1CCB-B349-98A7-AAC485CBB65F}" type="slidenum">
              <a:rPr lang="en-US" smtClean="0">
                <a:latin typeface="Artifakt ElementOfc" charset="0"/>
              </a:rPr>
              <a:t>‹#›</a:t>
            </a:fld>
            <a:endParaRPr lang="en-US" dirty="0">
              <a:latin typeface="Artifakt ElementOf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217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/>
          <a:lstStyle>
            <a:lvl1pPr algn="l">
              <a:defRPr sz="1800">
                <a:latin typeface="Artifakt ElementOfc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/>
          <a:lstStyle>
            <a:lvl1pPr algn="r">
              <a:defRPr sz="1800">
                <a:latin typeface="Artifakt ElementOfc" charset="0"/>
              </a:defRPr>
            </a:lvl1pPr>
          </a:lstStyle>
          <a:p>
            <a:fld id="{13A1C7DD-7A43-8947-A922-8561F0BA9BCC}" type="datetime1">
              <a:rPr lang="en-US" smtClean="0"/>
              <a:pPr/>
              <a:t>1/8/18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9400" y="1108075"/>
            <a:ext cx="9855200" cy="5543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567" tIns="68783" rIns="137567" bIns="687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7021830"/>
            <a:ext cx="7437120" cy="6652260"/>
          </a:xfrm>
          <a:prstGeom prst="rect">
            <a:avLst/>
          </a:prstGeom>
        </p:spPr>
        <p:txBody>
          <a:bodyPr vert="horz" lIns="137567" tIns="68783" rIns="137567" bIns="68783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041093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 anchor="b"/>
          <a:lstStyle>
            <a:lvl1pPr algn="l">
              <a:defRPr sz="1800">
                <a:latin typeface="Artifakt ElementOfc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14041093"/>
            <a:ext cx="4028440" cy="739140"/>
          </a:xfrm>
          <a:prstGeom prst="rect">
            <a:avLst/>
          </a:prstGeom>
        </p:spPr>
        <p:txBody>
          <a:bodyPr vert="horz" lIns="137567" tIns="68783" rIns="137567" bIns="68783" rtlCol="0" anchor="b"/>
          <a:lstStyle>
            <a:lvl1pPr algn="r">
              <a:defRPr sz="1800">
                <a:latin typeface="Artifakt ElementOfc" charset="0"/>
              </a:defRPr>
            </a:lvl1pPr>
          </a:lstStyle>
          <a:p>
            <a:fld id="{73E9330B-B1DA-214B-A229-0CB8492B91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771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812731" rtl="0" eaLnBrk="1" latinLnBrk="0" hangingPunct="1">
      <a:defRPr sz="2100" kern="1200">
        <a:solidFill>
          <a:schemeClr val="tx1"/>
        </a:solidFill>
        <a:latin typeface="Artifakt ElementOfc" charset="0"/>
        <a:ea typeface="+mn-ea"/>
        <a:cs typeface="+mn-cs"/>
      </a:defRPr>
    </a:lvl1pPr>
    <a:lvl2pPr marL="812731" algn="l" defTabSz="812731" rtl="0" eaLnBrk="1" latinLnBrk="0" hangingPunct="1">
      <a:defRPr sz="2100" kern="1200">
        <a:solidFill>
          <a:schemeClr val="tx1"/>
        </a:solidFill>
        <a:latin typeface="Artifakt ElementOfc" charset="0"/>
        <a:ea typeface="+mn-ea"/>
        <a:cs typeface="+mn-cs"/>
      </a:defRPr>
    </a:lvl2pPr>
    <a:lvl3pPr marL="1625463" algn="l" defTabSz="812731" rtl="0" eaLnBrk="1" latinLnBrk="0" hangingPunct="1">
      <a:defRPr sz="2100" kern="1200">
        <a:solidFill>
          <a:schemeClr val="tx1"/>
        </a:solidFill>
        <a:latin typeface="Artifakt ElementOfc" charset="0"/>
        <a:ea typeface="+mn-ea"/>
        <a:cs typeface="+mn-cs"/>
      </a:defRPr>
    </a:lvl3pPr>
    <a:lvl4pPr marL="2438194" algn="l" defTabSz="812731" rtl="0" eaLnBrk="1" latinLnBrk="0" hangingPunct="1">
      <a:defRPr sz="2100" kern="1200">
        <a:solidFill>
          <a:schemeClr val="tx1"/>
        </a:solidFill>
        <a:latin typeface="Artifakt ElementOfc" charset="0"/>
        <a:ea typeface="+mn-ea"/>
        <a:cs typeface="+mn-cs"/>
      </a:defRPr>
    </a:lvl4pPr>
    <a:lvl5pPr marL="3250927" algn="l" defTabSz="812731" rtl="0" eaLnBrk="1" latinLnBrk="0" hangingPunct="1">
      <a:defRPr sz="2100" kern="1200">
        <a:solidFill>
          <a:schemeClr val="tx1"/>
        </a:solidFill>
        <a:latin typeface="Artifakt ElementOfc" charset="0"/>
        <a:ea typeface="+mn-ea"/>
        <a:cs typeface="+mn-cs"/>
      </a:defRPr>
    </a:lvl5pPr>
    <a:lvl6pPr marL="4063658" algn="l" defTabSz="8127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76390" algn="l" defTabSz="8127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89121" algn="l" defTabSz="8127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01852" algn="l" defTabSz="8127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053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5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47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4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5210C-4330-1143-94EF-3BD84741CEE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06853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9330B-B1DA-214B-A229-0CB8492B91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77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204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6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867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43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24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4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00" b="0" i="0" kern="1200" baseline="0" dirty="0" smtClean="0">
              <a:solidFill>
                <a:schemeClr val="tx1"/>
              </a:solidFill>
              <a:effectLst/>
              <a:latin typeface="Artifakt ElementOfc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014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35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89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/>
            </a:r>
            <a:br>
              <a:rPr lang="en-US" baseline="0" dirty="0" smtClean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63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46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E9330B-B1DA-214B-A229-0CB8492B91A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7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autodesk.com/creativecommons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5800725" y="-1"/>
            <a:ext cx="10456864" cy="9144000"/>
          </a:xfrm>
          <a:prstGeom prst="rect">
            <a:avLst/>
          </a:prstGeom>
          <a:gradFill flip="none" rotWithShape="1">
            <a:gsLst>
              <a:gs pos="10000">
                <a:schemeClr val="bg1">
                  <a:alpha val="68000"/>
                </a:schemeClr>
              </a:gs>
              <a:gs pos="64000">
                <a:schemeClr val="accent4">
                  <a:lumMod val="60000"/>
                  <a:lumOff val="40000"/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9089" b="32410"/>
          <a:stretch/>
        </p:blipFill>
        <p:spPr>
          <a:xfrm>
            <a:off x="101600" y="393700"/>
            <a:ext cx="16257588" cy="9144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4109127"/>
            <a:ext cx="16257588" cy="3437166"/>
          </a:xfrm>
          <a:prstGeom prst="rect">
            <a:avLst/>
          </a:prstGeom>
          <a:gradFill>
            <a:gsLst>
              <a:gs pos="37000">
                <a:schemeClr val="tx1">
                  <a:alpha val="80000"/>
                </a:schemeClr>
              </a:gs>
              <a:gs pos="72000">
                <a:schemeClr val="tx1">
                  <a:alpha val="50000"/>
                </a:schemeClr>
              </a:gs>
              <a:gs pos="100000">
                <a:schemeClr val="tx1">
                  <a:alpha val="15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006" tIns="51003" rIns="102006" bIns="51003" anchor="ctr"/>
          <a:lstStyle/>
          <a:p>
            <a:pPr lvl="0" algn="ctr" defTabSz="906735" fontAlgn="auto">
              <a:spcBef>
                <a:spcPts val="0"/>
              </a:spcBef>
              <a:spcAft>
                <a:spcPts val="0"/>
              </a:spcAft>
            </a:pPr>
            <a:endParaRPr lang="en-US" sz="2016" dirty="0">
              <a:latin typeface="Artifakt ElementOfc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7250664"/>
            <a:ext cx="16257588" cy="4504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16" dirty="0">
              <a:latin typeface="Artifakt ElementOfc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7049" y="7347626"/>
            <a:ext cx="43434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l" defTabSz="812810"/>
            <a:r>
              <a:rPr lang="en-US" sz="1600" b="0" i="0" dirty="0">
                <a:latin typeface="Artifakt ElementOfc" charset="0"/>
                <a:ea typeface="Artifakt ElementOfc" charset="0"/>
                <a:cs typeface="Artifakt ElementOfc" charset="0"/>
              </a:rPr>
              <a:t>Join the conversation #AU2017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380" y="7216610"/>
            <a:ext cx="1479283" cy="518595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7250664"/>
            <a:ext cx="16257588" cy="45048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16" dirty="0">
              <a:latin typeface="Artifakt ElementOfc" charset="0"/>
            </a:endParaRPr>
          </a:p>
        </p:txBody>
      </p:sp>
      <p:sp>
        <p:nvSpPr>
          <p:cNvPr id="3" name="Title 2"/>
          <p:cNvSpPr>
            <a:spLocks noGrp="1"/>
          </p:cNvSpPr>
          <p:nvPr userDrawn="1">
            <p:ph type="title" hasCustomPrompt="1"/>
          </p:nvPr>
        </p:nvSpPr>
        <p:spPr>
          <a:xfrm>
            <a:off x="812882" y="4101605"/>
            <a:ext cx="15444707" cy="194197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5400" b="1" i="0">
                <a:solidFill>
                  <a:schemeClr val="bg1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 b="0" dirty="0"/>
              <a:t>Main title can extend over one </a:t>
            </a:r>
            <a:br>
              <a:rPr lang="en-US" b="0" dirty="0"/>
            </a:br>
            <a:r>
              <a:rPr lang="en-US" b="0" dirty="0"/>
              <a:t>or two lines</a:t>
            </a:r>
            <a:endParaRPr lang="en-US" dirty="0">
              <a:solidFill>
                <a:srgbClr val="0696D7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49" y="6107371"/>
            <a:ext cx="9596237" cy="476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0" i="0" baseline="0">
                <a:solidFill>
                  <a:schemeClr val="bg1"/>
                </a:solidFill>
                <a:latin typeface="Artifakt ElementOfc" charset="0"/>
                <a:ea typeface="Artifakt ElementOfc" charset="0"/>
                <a:cs typeface="Artifakt ElementOfc" charset="0"/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11" name="Text Placeholder 1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77049" y="6606706"/>
            <a:ext cx="9596240" cy="406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buNone/>
              <a:defRPr sz="2000" b="0" i="0" baseline="0">
                <a:solidFill>
                  <a:schemeClr val="bg1"/>
                </a:solidFill>
                <a:latin typeface="Artifakt ElementOfc" charset="0"/>
                <a:ea typeface="Artifakt ElementOfc" charset="0"/>
                <a:cs typeface="Artifakt ElementOfc" charset="0"/>
              </a:defRPr>
            </a:lvl1pPr>
          </a:lstStyle>
          <a:p>
            <a:r>
              <a:rPr lang="en-US" dirty="0"/>
              <a:t>Presenter’s 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346"/>
          <a:stretch/>
        </p:blipFill>
        <p:spPr>
          <a:xfrm>
            <a:off x="14244263" y="7261811"/>
            <a:ext cx="2114925" cy="385093"/>
          </a:xfrm>
          <a:prstGeom prst="rect">
            <a:avLst/>
          </a:prstGeom>
        </p:spPr>
      </p:pic>
    </p:spTree>
    <p:extLst/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4" orient="horz" pos="2880">
          <p15:clr>
            <a:srgbClr val="FBAE40"/>
          </p15:clr>
        </p15:guide>
        <p15:guide id="5" pos="5121">
          <p15:clr>
            <a:srgbClr val="FBAE40"/>
          </p15:clr>
        </p15:guide>
        <p15:guide id="6" pos="56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2880" y="2"/>
            <a:ext cx="14631829" cy="93435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12879" y="1015137"/>
            <a:ext cx="14623363" cy="626100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44" b="1"/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683434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827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5B0122F5-A3B6-9645-BF86-4F69D9C06D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1/8/18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81922" y="8475134"/>
            <a:ext cx="3657957" cy="486833"/>
          </a:xfrm>
          <a:prstGeom prst="rect">
            <a:avLst/>
          </a:prstGeom>
        </p:spPr>
        <p:txBody>
          <a:bodyPr/>
          <a:lstStyle/>
          <a:p>
            <a:pPr defTabSz="1219170"/>
            <a:fld id="{0842DEAE-76B8-C74E-945C-268A674589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83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6440" y="406401"/>
            <a:ext cx="14022170" cy="1766711"/>
          </a:xfrm>
          <a:prstGeom prst="rect">
            <a:avLst/>
          </a:prstGeom>
        </p:spPr>
        <p:txBody>
          <a:bodyPr/>
          <a:lstStyle>
            <a:lvl1pPr>
              <a:defRPr sz="497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225342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53591" y="-3559269"/>
            <a:ext cx="9144001" cy="162625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5917191"/>
            <a:ext cx="16251913" cy="32268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0000"/>
                </a:schemeClr>
              </a:gs>
              <a:gs pos="99000">
                <a:schemeClr val="tx1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2006" tIns="51003" rIns="102006" bIns="51003" anchor="ctr"/>
          <a:lstStyle/>
          <a:p>
            <a:pPr lvl="0" algn="ctr" defTabSz="906735" fontAlgn="auto">
              <a:spcBef>
                <a:spcPts val="0"/>
              </a:spcBef>
              <a:spcAft>
                <a:spcPts val="0"/>
              </a:spcAft>
            </a:pPr>
            <a:endParaRPr lang="en-US" sz="2016" dirty="0">
              <a:latin typeface="Artifakt ElementOf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85" y="5930540"/>
            <a:ext cx="16225503" cy="987383"/>
          </a:xfrm>
          <a:prstGeom prst="rect">
            <a:avLst/>
          </a:prstGeom>
          <a:noFill/>
        </p:spPr>
        <p:txBody>
          <a:bodyPr vert="horz" lIns="0" tIns="0" rIns="0" bIns="0" anchor="ctr" anchorCtr="0"/>
          <a:lstStyle>
            <a:lvl1pPr marL="822960" algn="l">
              <a:defRPr sz="4800" b="0" i="0" baseline="0">
                <a:solidFill>
                  <a:schemeClr val="bg1"/>
                </a:solidFill>
                <a:latin typeface="Artifakt LegendOfc"/>
                <a:cs typeface="Artifakt LegendOfc"/>
              </a:defRPr>
            </a:lvl1pPr>
          </a:lstStyle>
          <a:p>
            <a:r>
              <a:rPr lang="en-US" dirty="0"/>
              <a:t>Section/chapter title slide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orient="horz" pos="2880">
          <p15:clr>
            <a:srgbClr val="FBAE40"/>
          </p15:clr>
        </p15:guide>
        <p15:guide id="4" pos="56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eywo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895345"/>
            <a:ext cx="16257588" cy="1353312"/>
          </a:xfrm>
          <a:prstGeom prst="rect">
            <a:avLst/>
          </a:prstGeom>
          <a:noFill/>
        </p:spPr>
        <p:txBody>
          <a:bodyPr vert="horz" lIns="0" tIns="0" rIns="0" bIns="0" anchor="ctr" anchorCtr="0"/>
          <a:lstStyle>
            <a:lvl1pPr marL="822960" algn="ctr">
              <a:defRPr sz="11500" b="0" i="0" baseline="0">
                <a:solidFill>
                  <a:schemeClr val="tx1"/>
                </a:solidFill>
                <a:latin typeface="Artifakt LegendOfc"/>
                <a:cs typeface="Artifakt LegendOfc"/>
              </a:defRPr>
            </a:lvl1pPr>
          </a:lstStyle>
          <a:p>
            <a:r>
              <a:rPr lang="en-US" dirty="0"/>
              <a:t>Keyword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3" orient="horz" pos="2880" userDrawn="1">
          <p15:clr>
            <a:srgbClr val="FBAE40"/>
          </p15:clr>
        </p15:guide>
        <p15:guide id="4" pos="56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7981" y="2079979"/>
            <a:ext cx="15305566" cy="65974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57200" indent="-457200">
              <a:lnSpc>
                <a:spcPts val="4600"/>
              </a:lnSpc>
              <a:spcBef>
                <a:spcPts val="1300"/>
              </a:spcBef>
              <a:buClr>
                <a:schemeClr val="tx1"/>
              </a:buClr>
              <a:buSzPct val="105000"/>
              <a:buFont typeface="Wingdings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1pPr>
            <a:lvl2pPr marL="914400" indent="-457200">
              <a:lnSpc>
                <a:spcPts val="4600"/>
              </a:lnSpc>
              <a:spcBef>
                <a:spcPts val="1800"/>
              </a:spcBef>
              <a:buClr>
                <a:schemeClr val="tx1"/>
              </a:buClr>
              <a:buSzPct val="105000"/>
              <a:buFont typeface="Wingdings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2pPr>
            <a:lvl3pPr marL="1371600" indent="-457200">
              <a:lnSpc>
                <a:spcPts val="4600"/>
              </a:lnSpc>
              <a:spcBef>
                <a:spcPts val="1800"/>
              </a:spcBef>
              <a:buClr>
                <a:schemeClr val="tx1"/>
              </a:buClr>
              <a:buSzPct val="105000"/>
              <a:buFont typeface="Wingdings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3pPr>
            <a:lvl4pPr marL="1828800" indent="-457200">
              <a:lnSpc>
                <a:spcPts val="4600"/>
              </a:lnSpc>
              <a:spcBef>
                <a:spcPts val="1800"/>
              </a:spcBef>
              <a:buClr>
                <a:schemeClr val="tx1"/>
              </a:buClr>
              <a:buSzPct val="105000"/>
              <a:buFont typeface="Wingdings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4pPr>
            <a:lvl5pPr marL="4094853" indent="-358294">
              <a:buClr>
                <a:schemeClr val="accent4"/>
              </a:buClr>
              <a:buSzPct val="100000"/>
              <a:buFont typeface="Wingdings" charset="2"/>
              <a:buChar char="§"/>
              <a:defRPr sz="3022" b="0">
                <a:solidFill>
                  <a:schemeClr val="tx1"/>
                </a:solidFill>
                <a:latin typeface="Artifakt ElementOfc"/>
                <a:cs typeface="Artifakt ElementOfc"/>
              </a:defRPr>
            </a:lvl5pPr>
          </a:lstStyle>
          <a:p>
            <a:pPr lvl="0"/>
            <a:r>
              <a:rPr lang="en-US" dirty="0"/>
              <a:t>Click to edit Master text </a:t>
            </a:r>
            <a:br>
              <a:rPr lang="en-US" dirty="0"/>
            </a:br>
            <a:r>
              <a:rPr lang="en-US" dirty="0"/>
              <a:t>styles</a:t>
            </a:r>
          </a:p>
          <a:p>
            <a:pPr lvl="1"/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styles</a:t>
            </a:r>
          </a:p>
          <a:p>
            <a:pPr lvl="2"/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styles</a:t>
            </a:r>
          </a:p>
          <a:p>
            <a:pPr lvl="3"/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981" y="366889"/>
            <a:ext cx="15305566" cy="1524000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5333" b="1" i="0">
                <a:solidFill>
                  <a:schemeClr val="tx1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w/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5304" y="366185"/>
            <a:ext cx="15356828" cy="1524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5333" b="1" i="0" baseline="0">
                <a:solidFill>
                  <a:schemeClr val="tx1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505310" y="2079980"/>
            <a:ext cx="7559778" cy="65788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57200" indent="-457200">
              <a:lnSpc>
                <a:spcPts val="4600"/>
              </a:lnSpc>
              <a:spcBef>
                <a:spcPts val="180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1pPr>
            <a:lvl2pPr marL="914400" indent="-457200" defTabSz="95953">
              <a:lnSpc>
                <a:spcPts val="4600"/>
              </a:lnSpc>
              <a:spcBef>
                <a:spcPts val="180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2pPr>
            <a:lvl3pPr marL="1371600" indent="-457200">
              <a:lnSpc>
                <a:spcPts val="4600"/>
              </a:lnSpc>
              <a:spcBef>
                <a:spcPts val="180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3pPr>
            <a:lvl4pPr marL="1828800" indent="-457200">
              <a:lnSpc>
                <a:spcPts val="4600"/>
              </a:lnSpc>
              <a:spcBef>
                <a:spcPts val="1800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3600" b="0">
                <a:solidFill>
                  <a:schemeClr val="accent1"/>
                </a:solidFill>
                <a:latin typeface="Artifakt ElementOfc"/>
                <a:cs typeface="Artifakt ElementOfc"/>
              </a:defRPr>
            </a:lvl4pPr>
            <a:lvl5pPr marL="4248409" indent="-511850">
              <a:buClr>
                <a:schemeClr val="accent4"/>
              </a:buClr>
              <a:buSzPct val="100000"/>
              <a:buFont typeface="Wingdings" pitchFamily="2" charset="2"/>
              <a:buChar char="§"/>
              <a:defRPr sz="3022" b="0">
                <a:latin typeface="Artifakt ElementOfc"/>
                <a:cs typeface="Artifakt ElementOf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8230404" y="2079980"/>
            <a:ext cx="7632034" cy="65788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89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8230404" y="8658808"/>
            <a:ext cx="7632034" cy="381733"/>
          </a:xfrm>
          <a:prstGeom prst="rect">
            <a:avLst/>
          </a:prstGeom>
        </p:spPr>
        <p:txBody>
          <a:bodyPr lIns="0" tIns="36576" rIns="0" bIns="0"/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609608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 marL="1219215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 marL="1828823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 marL="243843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5304" y="366185"/>
            <a:ext cx="15356828" cy="1524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5333" b="1" i="0" baseline="0">
                <a:solidFill>
                  <a:schemeClr val="tx1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969011" y="8379283"/>
            <a:ext cx="10428935" cy="514216"/>
          </a:xfrm>
          <a:prstGeom prst="rect">
            <a:avLst/>
          </a:prstGeom>
        </p:spPr>
        <p:txBody>
          <a:bodyPr lIns="0" tIns="36576" rIns="0" bIns="0"/>
          <a:lstStyle>
            <a:lvl1pPr marL="0" indent="0" algn="ctr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609608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 marL="1219215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 marL="1828823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 marL="243843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2969008" y="1890186"/>
            <a:ext cx="10428940" cy="62592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a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5304" y="366185"/>
            <a:ext cx="15356828" cy="1524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5333" b="1" i="0" baseline="0">
                <a:solidFill>
                  <a:schemeClr val="tx1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969011" y="8379283"/>
            <a:ext cx="10428935" cy="514216"/>
          </a:xfrm>
          <a:prstGeom prst="rect">
            <a:avLst/>
          </a:prstGeom>
        </p:spPr>
        <p:txBody>
          <a:bodyPr lIns="0" tIns="36576" rIns="0" bIns="0"/>
          <a:lstStyle>
            <a:lvl1pPr marL="0" indent="0" algn="ctr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609608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2pPr>
            <a:lvl3pPr marL="1219215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3pPr>
            <a:lvl4pPr marL="1828823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 marL="243843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0"/>
          </p:nvPr>
        </p:nvSpPr>
        <p:spPr>
          <a:xfrm>
            <a:off x="2969008" y="1890187"/>
            <a:ext cx="10428940" cy="62592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6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3254" y="8376501"/>
            <a:ext cx="15436950" cy="7526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67" b="0" i="0" dirty="0">
                <a:solidFill>
                  <a:schemeClr val="bg2">
                    <a:lumMod val="65000"/>
                  </a:scheme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Autodesk and the Autodesk logo are registered trademarks or trademarks of Autodesk, Inc., and/or its subsidiaries and/or affiliates in the USA and/or other countries. All other brand names, product names, or</a:t>
            </a:r>
            <a:r>
              <a:rPr lang="en-US" sz="1067" b="0" i="0" baseline="0" dirty="0">
                <a:solidFill>
                  <a:schemeClr val="bg2">
                    <a:lumMod val="65000"/>
                  </a:scheme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 </a:t>
            </a:r>
            <a:r>
              <a:rPr lang="en-US" sz="1067" b="0" i="0" dirty="0">
                <a:solidFill>
                  <a:schemeClr val="bg2">
                    <a:lumMod val="65000"/>
                  </a:scheme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trademarks belong to their respective holders. Autodesk reserves the right to alter product and services offerings, and specifications and pricing at any time without notice, and is</a:t>
            </a:r>
            <a:r>
              <a:rPr lang="en-US" sz="1067" b="0" i="0" baseline="0" dirty="0">
                <a:solidFill>
                  <a:schemeClr val="bg2">
                    <a:lumMod val="65000"/>
                  </a:scheme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 </a:t>
            </a:r>
            <a:r>
              <a:rPr lang="en-US" sz="1067" b="0" i="0" dirty="0">
                <a:solidFill>
                  <a:schemeClr val="bg2">
                    <a:lumMod val="65000"/>
                  </a:scheme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not responsible for typographical or graphical errors that may appear in this document.</a:t>
            </a:r>
          </a:p>
          <a:p>
            <a:pPr marL="0" marR="0" indent="0" algn="l" defTabSz="12191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67" b="0" i="0" baseline="0" dirty="0">
                <a:solidFill>
                  <a:schemeClr val="bg2">
                    <a:lumMod val="65000"/>
                  </a:schemeClr>
                </a:solidFill>
                <a:latin typeface="Artifakt ElementOfc" charset="0"/>
                <a:ea typeface="Artifakt ElementOfc" charset="0"/>
                <a:cs typeface="Artifakt ElementOfc" charset="0"/>
              </a:rPr>
              <a:t>© 2017 Autodesk. All rights reserved.</a:t>
            </a:r>
          </a:p>
          <a:p>
            <a:pPr>
              <a:lnSpc>
                <a:spcPct val="100000"/>
              </a:lnSpc>
            </a:pPr>
            <a:endParaRPr lang="en-US" sz="1156" b="0" i="0" dirty="0">
              <a:solidFill>
                <a:schemeClr val="bg2">
                  <a:lumMod val="65000"/>
                </a:schemeClr>
              </a:solidFill>
              <a:latin typeface="Artifakt ElementOfc" charset="0"/>
              <a:ea typeface="Artifakt ElementOfc" charset="0"/>
              <a:cs typeface="Artifakt ElementOfc" charset="0"/>
            </a:endParaRPr>
          </a:p>
        </p:txBody>
      </p:sp>
      <p:pic>
        <p:nvPicPr>
          <p:cNvPr id="8" name="Picture 7" descr="Creative Commons Attribution-NonCommercial-ShareAlike 3.0 Unported License 88x31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2059" y="8883655"/>
            <a:ext cx="447039" cy="157480"/>
          </a:xfrm>
          <a:prstGeom prst="rect">
            <a:avLst/>
          </a:prstGeom>
        </p:spPr>
      </p:pic>
      <p:pic>
        <p:nvPicPr>
          <p:cNvPr id="5" name="Picture 4" descr="Creative Commons Attribution-NonCommercial-ShareAlike 3.0 Unported License 88x31.png">
            <a:hlinkClick r:id="rId2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52059" y="8883655"/>
            <a:ext cx="447039" cy="157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5198" y="2627418"/>
            <a:ext cx="11187745" cy="359570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497824"/>
            <a:ext cx="16257588" cy="64617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16" dirty="0">
              <a:latin typeface="Artifakt ElementOfc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8497824"/>
            <a:ext cx="16257588" cy="64617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16" dirty="0">
              <a:latin typeface="Artifakt ElementOf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10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6" r:id="rId2"/>
    <p:sldLayoutId id="2147483737" r:id="rId3"/>
    <p:sldLayoutId id="2147483738" r:id="rId4"/>
    <p:sldLayoutId id="2147483740" r:id="rId5"/>
    <p:sldLayoutId id="2147483741" r:id="rId6"/>
    <p:sldLayoutId id="2147483742" r:id="rId7"/>
    <p:sldLayoutId id="2147483745" r:id="rId8"/>
    <p:sldLayoutId id="2147483744" r:id="rId9"/>
    <p:sldLayoutId id="2147483749" r:id="rId10"/>
    <p:sldLayoutId id="2147483751" r:id="rId11"/>
    <p:sldLayoutId id="2147483755" r:id="rId12"/>
    <p:sldLayoutId id="2147483757" r:id="rId13"/>
  </p:sldLayoutIdLst>
  <p:transition>
    <p:fade/>
  </p:transition>
  <p:hf sldNum="0" hdr="0" dt="0"/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Artifakt ElementOfc" charset="0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Artifakt ElementOfc" charset="0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tifakt ElementOfc" charset="0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rtifakt ElementOfc" charset="0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tifakt ElementOfc" charset="0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tifakt ElementOfc" charset="0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1.wdp"/><Relationship Id="rId5" Type="http://schemas.openxmlformats.org/officeDocument/2006/relationships/image" Target="../media/image29.png"/><Relationship Id="rId6" Type="http://schemas.microsoft.com/office/2007/relationships/hdphoto" Target="../media/hdphoto2.wdp"/><Relationship Id="rId7" Type="http://schemas.openxmlformats.org/officeDocument/2006/relationships/image" Target="../media/image30.png"/><Relationship Id="rId8" Type="http://schemas.microsoft.com/office/2007/relationships/hdphoto" Target="../media/hdphoto3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tiff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A.I. </a:t>
            </a:r>
            <a:r>
              <a:rPr lang="en-US" dirty="0"/>
              <a:t>and Machine Learning in Construction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877049" y="6107371"/>
            <a:ext cx="9596237" cy="776029"/>
          </a:xfrm>
        </p:spPr>
        <p:txBody>
          <a:bodyPr/>
          <a:lstStyle/>
          <a:p>
            <a:r>
              <a:rPr lang="en-US" dirty="0" smtClean="0"/>
              <a:t>Patricia Keaney</a:t>
            </a:r>
          </a:p>
          <a:p>
            <a:r>
              <a:rPr lang="en-US" dirty="0" smtClean="0"/>
              <a:t>Autodesk, Director BIM 360 Enterprise </a:t>
            </a:r>
            <a:r>
              <a:rPr lang="en-US" dirty="0" smtClean="0"/>
              <a:t>Products </a:t>
            </a:r>
            <a:r>
              <a:rPr lang="mr-IN" dirty="0" smtClean="0"/>
              <a:t>–</a:t>
            </a:r>
            <a:r>
              <a:rPr lang="en-US" dirty="0" smtClean="0"/>
              <a:t> Project IQ</a:t>
            </a:r>
            <a:endParaRPr lang="en-US" dirty="0"/>
          </a:p>
          <a:p>
            <a:r>
              <a:rPr lang="en-US" dirty="0" smtClean="0"/>
              <a:t>January 8,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6" y="-1239078"/>
            <a:ext cx="16255452" cy="10383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0922" y="938169"/>
            <a:ext cx="10575235" cy="830997"/>
          </a:xfrm>
          <a:prstGeom prst="rect">
            <a:avLst/>
          </a:prstGeo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defTabSz="812810">
              <a:defRPr sz="480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defRPr>
            </a:lvl1pPr>
          </a:lstStyle>
          <a:p>
            <a:r>
              <a:rPr lang="en-US" dirty="0"/>
              <a:t>which issues do I focus on first?</a:t>
            </a:r>
          </a:p>
        </p:txBody>
      </p:sp>
    </p:spTree>
    <p:extLst>
      <p:ext uri="{BB962C8B-B14F-4D97-AF65-F5344CB8AC3E}">
        <p14:creationId xmlns:p14="http://schemas.microsoft.com/office/powerpoint/2010/main" val="13843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675075" cy="9259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0922" y="938169"/>
            <a:ext cx="10575235" cy="830997"/>
          </a:xfrm>
          <a:prstGeom prst="rect">
            <a:avLst/>
          </a:prstGeo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12810"/>
            <a:r>
              <a:rPr lang="en-US" sz="4800" dirty="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hundreds of subcontractors</a:t>
            </a:r>
            <a:endParaRPr lang="en-US" sz="4800" dirty="0">
              <a:solidFill>
                <a:srgbClr val="FFFFFF"/>
              </a:solidFill>
              <a:latin typeface="+mj-lt"/>
              <a:ea typeface="Artifakt Legend Thin" charset="0"/>
              <a:cs typeface="Artifakt Legend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04" y="453530"/>
            <a:ext cx="5256454" cy="869047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606106" y="3048299"/>
            <a:ext cx="6201742" cy="5302003"/>
            <a:chOff x="4973991" y="1351640"/>
            <a:chExt cx="6201742" cy="53020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6389" y="1351640"/>
              <a:ext cx="3609344" cy="5302003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riangle 12"/>
            <p:cNvSpPr/>
            <p:nvPr/>
          </p:nvSpPr>
          <p:spPr>
            <a:xfrm rot="16200000">
              <a:off x="3619188" y="2706443"/>
              <a:ext cx="5302003" cy="2592398"/>
            </a:xfrm>
            <a:prstGeom prst="triangle">
              <a:avLst>
                <a:gd name="adj" fmla="val 41591"/>
              </a:avLst>
            </a:prstGeom>
            <a:solidFill>
              <a:schemeClr val="bg1">
                <a:lumMod val="75000"/>
                <a:alpha val="35000"/>
              </a:schemeClr>
            </a:solidFill>
            <a:ln w="12700">
              <a:solidFill>
                <a:schemeClr val="bg1">
                  <a:lumMod val="50000"/>
                  <a:alpha val="67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810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920913" y="886110"/>
            <a:ext cx="8368748" cy="830997"/>
          </a:xfrm>
          <a:prstGeom prst="rect">
            <a:avLst/>
          </a:prstGeo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12810"/>
            <a:r>
              <a:rPr lang="en-US" sz="4800" dirty="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Who is carrying </a:t>
            </a:r>
            <a:r>
              <a:rPr lang="en-US" sz="480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most risk today?</a:t>
            </a:r>
            <a:endParaRPr lang="en-US" sz="4800" dirty="0">
              <a:solidFill>
                <a:srgbClr val="FFFFFF"/>
              </a:solidFill>
              <a:latin typeface="+mj-lt"/>
              <a:ea typeface="Artifakt Legend Thin" charset="0"/>
              <a:cs typeface="Artifakt Legend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18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77" y="1854200"/>
            <a:ext cx="15206044" cy="5321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05600" y="911510"/>
            <a:ext cx="9551988" cy="830997"/>
          </a:xfrm>
          <a:prstGeom prst="rect">
            <a:avLst/>
          </a:prstGeo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12810"/>
            <a:r>
              <a:rPr lang="en-US" sz="4800" dirty="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Who has </a:t>
            </a:r>
            <a:r>
              <a:rPr lang="en-US" sz="480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a consistent </a:t>
            </a:r>
            <a:r>
              <a:rPr lang="en-US" sz="480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pattern of risk?</a:t>
            </a:r>
            <a:endParaRPr lang="en-US" sz="4800" dirty="0">
              <a:solidFill>
                <a:srgbClr val="FFFFFF"/>
              </a:solidFill>
              <a:latin typeface="+mj-lt"/>
              <a:ea typeface="Artifakt Legend Thin" charset="0"/>
              <a:cs typeface="Artifakt Legend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6784"/>
          <a:stretch/>
        </p:blipFill>
        <p:spPr>
          <a:xfrm>
            <a:off x="-22861" y="0"/>
            <a:ext cx="8645141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654" y="2314"/>
            <a:ext cx="8108745" cy="4564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9652" y="4568814"/>
            <a:ext cx="8169732" cy="461589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8198262" y="4562908"/>
            <a:ext cx="8850489" cy="0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198261" y="-12200"/>
            <a:ext cx="0" cy="9167124"/>
          </a:xfrm>
          <a:prstGeom prst="line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IQ Pilot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 b="18794"/>
          <a:stretch/>
        </p:blipFill>
        <p:spPr>
          <a:xfrm>
            <a:off x="794" y="447"/>
            <a:ext cx="16256000" cy="941963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215752" y="-1022071"/>
            <a:ext cx="16472547" cy="1044214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</a:schemeClr>
              </a:gs>
              <a:gs pos="69000">
                <a:schemeClr val="tx1">
                  <a:lumMod val="95000"/>
                  <a:lumOff val="5000"/>
                  <a:alpha val="0"/>
                </a:schemeClr>
              </a:gs>
              <a:gs pos="33000">
                <a:schemeClr val="tx1">
                  <a:lumMod val="95000"/>
                  <a:lumOff val="5000"/>
                </a:schemeClr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89" tIns="45705" rIns="91389" bIns="457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082"/>
            <a:endParaRPr lang="en-US" sz="2400">
              <a:solidFill>
                <a:prstClr val="white"/>
              </a:solidFill>
              <a:latin typeface="Frutiger Next LT W1G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6200000" flipH="1">
            <a:off x="3430907" y="9946928"/>
            <a:ext cx="9168328" cy="0"/>
          </a:xfrm>
          <a:prstGeom prst="line">
            <a:avLst/>
          </a:prstGeom>
          <a:ln w="95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215753" y="-420576"/>
            <a:ext cx="4275627" cy="2816517"/>
          </a:xfrm>
          <a:prstGeom prst="rect">
            <a:avLst/>
          </a:prstGeom>
          <a:solidFill>
            <a:srgbClr val="003A64"/>
          </a:solidFill>
          <a:ln>
            <a:noFill/>
          </a:ln>
          <a:effectLst>
            <a:outerShdw blurRad="40000" dist="23000" dir="5400000" rotWithShape="0">
              <a:srgbClr val="003A64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4"/>
          <a:stretch/>
        </p:blipFill>
        <p:spPr>
          <a:xfrm>
            <a:off x="16835" y="19105"/>
            <a:ext cx="4043040" cy="16361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2268" y="1781246"/>
            <a:ext cx="369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400" dirty="0">
                <a:solidFill>
                  <a:srgbClr val="E7E6E6">
                    <a:lumMod val="95000"/>
                  </a:srgbClr>
                </a:solidFill>
                <a:latin typeface="Artifakt Legend" charset="0"/>
                <a:ea typeface="Artifakt Legend" charset="0"/>
                <a:cs typeface="Artifakt Legend" charset="0"/>
              </a:rPr>
              <a:t>Country Club Towers II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1390" y="5388060"/>
            <a:ext cx="6289089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“When I see a </a:t>
            </a:r>
            <a:r>
              <a:rPr lang="en-US" sz="2800" b="1" dirty="0">
                <a:solidFill>
                  <a:srgbClr val="4472C4">
                    <a:lumMod val="40000"/>
                    <a:lumOff val="60000"/>
                  </a:srgbClr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subcontractor flagged as high risk</a:t>
            </a:r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, I know who to focus on and the </a:t>
            </a:r>
            <a:r>
              <a:rPr lang="en-US" sz="2800" b="1" dirty="0">
                <a:solidFill>
                  <a:srgbClr val="4472C4">
                    <a:lumMod val="40000"/>
                    <a:lumOff val="60000"/>
                  </a:srgbClr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action I need to take</a:t>
            </a:r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.</a:t>
            </a:r>
          </a:p>
          <a:p>
            <a:pPr algn="just" defTabSz="1219170"/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I do this before the chaos of the day kicks in.”</a:t>
            </a:r>
          </a:p>
          <a:p>
            <a:pPr algn="just" defTabSz="1219170"/>
            <a:endParaRPr lang="en-US" sz="2800" dirty="0">
              <a:solidFill>
                <a:srgbClr val="FFFFFF"/>
              </a:solidFill>
              <a:latin typeface="Artifakt Element Light" charset="0"/>
              <a:ea typeface="Artifakt Element Light" charset="0"/>
              <a:cs typeface="Artifakt Element Light" charset="0"/>
            </a:endParaRPr>
          </a:p>
          <a:p>
            <a:pPr algn="just" defTabSz="1219170"/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Tyler Hanna </a:t>
            </a:r>
          </a:p>
          <a:p>
            <a:pPr algn="just" defTabSz="1219170"/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Project Engineer</a:t>
            </a:r>
            <a:endParaRPr lang="en-US" sz="2800" dirty="0">
              <a:solidFill>
                <a:prstClr val="black"/>
              </a:solidFill>
              <a:latin typeface="Artifakt Element Light" charset="0"/>
              <a:ea typeface="Artifakt Element Light" charset="0"/>
              <a:cs typeface="Artifakt Element Light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368" y="-10057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050" y="5362764"/>
            <a:ext cx="6224496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“At the corporate level, we can look at </a:t>
            </a:r>
            <a:r>
              <a:rPr lang="en-US" sz="2800" b="1" dirty="0">
                <a:solidFill>
                  <a:srgbClr val="4472C4">
                    <a:lumMod val="40000"/>
                    <a:lumOff val="60000"/>
                  </a:srgbClr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projects flagged as high risk </a:t>
            </a:r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and </a:t>
            </a:r>
            <a:r>
              <a:rPr lang="en-US" sz="2800" b="1" dirty="0">
                <a:solidFill>
                  <a:srgbClr val="4472C4">
                    <a:lumMod val="40000"/>
                    <a:lumOff val="60000"/>
                  </a:srgbClr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proactively</a:t>
            </a:r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 allocate time and resources to ensure a successful outcome.”  </a:t>
            </a:r>
          </a:p>
          <a:p>
            <a:pPr defTabSz="1219170"/>
            <a:endParaRPr lang="en-US" sz="2800" dirty="0">
              <a:solidFill>
                <a:srgbClr val="FFFFFF"/>
              </a:solidFill>
              <a:latin typeface="Artifakt Element Light" charset="0"/>
              <a:ea typeface="Artifakt Element Light" charset="0"/>
              <a:cs typeface="Artifakt Element Light" charset="0"/>
            </a:endParaRPr>
          </a:p>
          <a:p>
            <a:pPr defTabSz="1219170"/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Dustin </a:t>
            </a:r>
            <a:r>
              <a:rPr lang="en-US" sz="2800" dirty="0" err="1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Hartsuiker</a:t>
            </a:r>
            <a:endParaRPr lang="en-US" sz="2800" dirty="0">
              <a:solidFill>
                <a:srgbClr val="FFFFFF"/>
              </a:solidFill>
              <a:latin typeface="Artifakt Element Light" charset="0"/>
              <a:ea typeface="Artifakt Element Light" charset="0"/>
              <a:cs typeface="Artifakt Element Light" charset="0"/>
            </a:endParaRPr>
          </a:p>
          <a:p>
            <a:pPr defTabSz="1219170"/>
            <a:r>
              <a:rPr lang="en-US" sz="2800" dirty="0">
                <a:solidFill>
                  <a:srgbClr val="FFFFFF"/>
                </a:solidFill>
                <a:latin typeface="Artifakt Element Light" charset="0"/>
                <a:ea typeface="Artifakt Element Light" charset="0"/>
                <a:cs typeface="Artifakt Element Light" charset="0"/>
              </a:rPr>
              <a:t>Manager Technology Solutions</a:t>
            </a:r>
          </a:p>
          <a:p>
            <a:pPr defTabSz="1219170"/>
            <a:endParaRPr lang="en-US" sz="2800" dirty="0">
              <a:solidFill>
                <a:srgbClr val="FFFFFF"/>
              </a:solidFill>
              <a:latin typeface="Artifakt Element Light" charset="0"/>
              <a:ea typeface="Artifakt Element Light" charset="0"/>
              <a:cs typeface="Artifakt Element Ligh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31486" y="8794477"/>
            <a:ext cx="2760345" cy="307730"/>
          </a:xfrm>
          <a:prstGeom prst="rect">
            <a:avLst/>
          </a:prstGeom>
          <a:noFill/>
        </p:spPr>
        <p:txBody>
          <a:bodyPr wrap="none" lIns="121875" tIns="60937" rIns="121875" bIns="60937" rtlCol="0">
            <a:spAutoFit/>
          </a:bodyPr>
          <a:lstStyle/>
          <a:p>
            <a:pPr defTabSz="1218599"/>
            <a:r>
              <a:rPr lang="en-US" sz="1200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Autodesk Confidential – NDA Applies</a:t>
            </a:r>
          </a:p>
        </p:txBody>
      </p:sp>
    </p:spTree>
    <p:extLst>
      <p:ext uri="{BB962C8B-B14F-4D97-AF65-F5344CB8AC3E}">
        <p14:creationId xmlns:p14="http://schemas.microsoft.com/office/powerpoint/2010/main" val="112646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40" y="1542301"/>
            <a:ext cx="7958136" cy="591502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786687" y="7071569"/>
            <a:ext cx="771524" cy="38575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5400000">
            <a:off x="11225257" y="4413539"/>
            <a:ext cx="4521911" cy="79414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5400000">
            <a:off x="8407648" y="3514620"/>
            <a:ext cx="4521911" cy="259198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12" y="1074433"/>
            <a:ext cx="6708220" cy="709823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896376" y="1423239"/>
            <a:ext cx="1147762" cy="29527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2437" y="8521472"/>
            <a:ext cx="3809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Checklist Inspections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7058028" y="2453441"/>
            <a:ext cx="957263" cy="885825"/>
          </a:xfrm>
          <a:prstGeom prst="rightArrow">
            <a:avLst/>
          </a:prstGeom>
          <a:solidFill>
            <a:srgbClr val="0696D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10837" y="8464682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Safety Issues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66076" y="2653646"/>
            <a:ext cx="289367" cy="19677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34603" y="152111"/>
            <a:ext cx="10300714" cy="830997"/>
          </a:xfrm>
          <a:prstGeom prst="rect">
            <a:avLst/>
          </a:prstGeo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12810"/>
            <a:r>
              <a:rPr lang="en-US" sz="4800" dirty="0">
                <a:solidFill>
                  <a:srgbClr val="FFFFFF"/>
                </a:solidFill>
                <a:latin typeface="Artifakt LegendOfc"/>
                <a:ea typeface="Artifakt Legend Thin" charset="0"/>
                <a:cs typeface="Artifakt Legend Thin" charset="0"/>
              </a:rPr>
              <a:t>t</a:t>
            </a:r>
            <a:r>
              <a:rPr lang="en-US" sz="4800" dirty="0" smtClean="0">
                <a:solidFill>
                  <a:srgbClr val="FFFFFF"/>
                </a:solidFill>
                <a:latin typeface="Artifakt LegendOfc"/>
                <a:ea typeface="Artifakt Legend Thin" charset="0"/>
                <a:cs typeface="Artifakt Legend Thin" charset="0"/>
              </a:rPr>
              <a:t>housands of safety observations</a:t>
            </a:r>
            <a:endParaRPr lang="en-US" sz="4800" dirty="0">
              <a:solidFill>
                <a:srgbClr val="FFFFFF"/>
              </a:solidFill>
              <a:latin typeface="Artifakt LegendOfc"/>
              <a:ea typeface="Artifakt Legend Thin" charset="0"/>
              <a:cs typeface="Artifakt Legend Thi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6375" y="4087736"/>
            <a:ext cx="5394520" cy="2335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26518" y="6779180"/>
            <a:ext cx="5176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What about </a:t>
            </a:r>
            <a:r>
              <a:rPr lang="en-US" smtClean="0">
                <a:solidFill>
                  <a:srgbClr val="000000"/>
                </a:solidFill>
              </a:rPr>
              <a:t>daily reports?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different lens for Safety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48271" r="1030" b="19161"/>
          <a:stretch/>
        </p:blipFill>
        <p:spPr>
          <a:xfrm>
            <a:off x="505304" y="2261937"/>
            <a:ext cx="15356955" cy="6400800"/>
          </a:xfrm>
          <a:prstGeom prst="rect">
            <a:avLst/>
          </a:prstGeom>
          <a:solidFill>
            <a:srgbClr val="000000"/>
          </a:solidFill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169399" y="938169"/>
            <a:ext cx="7088189" cy="830997"/>
          </a:xfrm>
          <a:prstGeom prst="rect">
            <a:avLst/>
          </a:prstGeo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12810"/>
            <a:r>
              <a:rPr lang="en-US" sz="480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What are the risk patterns?</a:t>
            </a:r>
            <a:endParaRPr lang="en-US" sz="4800" dirty="0">
              <a:solidFill>
                <a:srgbClr val="FFFFFF"/>
              </a:solidFill>
              <a:latin typeface="+mj-lt"/>
              <a:ea typeface="Artifakt Legend Thin" charset="0"/>
              <a:cs typeface="Artifakt Legend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510"/>
          <a:stretch/>
        </p:blipFill>
        <p:spPr>
          <a:xfrm>
            <a:off x="10021958" y="1628037"/>
            <a:ext cx="6071244" cy="6269399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/>
          </p:nvPr>
        </p:nvGraphicFramePr>
        <p:xfrm>
          <a:off x="348384" y="2535218"/>
          <a:ext cx="9549595" cy="3929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397" y="275896"/>
            <a:ext cx="1403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Identify </a:t>
            </a:r>
            <a:r>
              <a:rPr lang="en-US" dirty="0"/>
              <a:t>s</a:t>
            </a:r>
            <a:r>
              <a:rPr lang="en-US" dirty="0" smtClean="0"/>
              <a:t>afety risks and trends on a project every day - before incidents happen.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477"/>
            <a:ext cx="16318232" cy="983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7403832"/>
            <a:ext cx="16276319" cy="1200329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a</a:t>
            </a:r>
            <a:r>
              <a:rPr lang="en-US" sz="7200" b="1" dirty="0" smtClean="0">
                <a:solidFill>
                  <a:srgbClr val="FFFFFF"/>
                </a:solidFill>
              </a:rPr>
              <a:t>utomobiles  </a:t>
            </a:r>
            <a:endParaRPr lang="en-US" sz="72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24495" y="722416"/>
            <a:ext cx="3151825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c</a:t>
            </a:r>
            <a:r>
              <a:rPr lang="en-US" sz="4800" b="1" dirty="0" smtClean="0">
                <a:solidFill>
                  <a:srgbClr val="000000"/>
                </a:solidFill>
              </a:rPr>
              <a:t>irca 1930</a:t>
            </a:r>
            <a:endParaRPr lang="en-US" sz="4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4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</a:t>
            </a:r>
            <a:br>
              <a:rPr lang="en-US" dirty="0" smtClean="0"/>
            </a:br>
            <a:r>
              <a:rPr lang="en-US" dirty="0" smtClean="0"/>
              <a:t>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5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7237" y="2024744"/>
            <a:ext cx="14852471" cy="6751156"/>
            <a:chOff x="-123018" y="121705"/>
            <a:chExt cx="17483555" cy="881748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93" y="121705"/>
              <a:ext cx="4732726" cy="2345183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-123018" y="3024455"/>
              <a:ext cx="3755451" cy="76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Design/pre-con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123018" y="5235596"/>
              <a:ext cx="5609012" cy="7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chemeClr val="tx2"/>
                  </a:solidFill>
                </a:rPr>
                <a:t>Construction Execution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39805" y="7685743"/>
              <a:ext cx="5231063" cy="76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tx2"/>
                  </a:solidFill>
                </a:rPr>
                <a:t>Completion/Handover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178524" y="7269001"/>
              <a:ext cx="4877712" cy="7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chemeClr val="tx2"/>
                  </a:solidFill>
                </a:rPr>
                <a:t>Project Outcomes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687022" y="4408657"/>
              <a:ext cx="6673515" cy="763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Quality &amp; Safety Risk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974760" y="2133089"/>
              <a:ext cx="6999154" cy="76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RFIs &amp; Change Order Patterns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37053" y="355013"/>
              <a:ext cx="9565436" cy="763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Design, Virtual Construction, Fabrication 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378406" y="2067965"/>
              <a:ext cx="3447716" cy="2085312"/>
              <a:chOff x="5962402" y="2506326"/>
              <a:chExt cx="3447716" cy="208531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402" y="2506326"/>
                <a:ext cx="3447716" cy="2085312"/>
              </a:xfrm>
              <a:prstGeom prst="rect">
                <a:avLst/>
              </a:prstGeom>
            </p:spPr>
          </p:pic>
          <p:sp>
            <p:nvSpPr>
              <p:cNvPr id="63" name="Oval 62"/>
              <p:cNvSpPr/>
              <p:nvPr/>
            </p:nvSpPr>
            <p:spPr>
              <a:xfrm>
                <a:off x="6472953" y="2813038"/>
                <a:ext cx="366877" cy="385010"/>
              </a:xfrm>
              <a:prstGeom prst="ellips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625353" y="2965438"/>
                <a:ext cx="366877" cy="38501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373376" y="3912907"/>
                <a:ext cx="366877" cy="385010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59353" y="6633425"/>
              <a:ext cx="3202445" cy="230576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" t="46666" r="67907" b="18857"/>
            <a:stretch/>
          </p:blipFill>
          <p:spPr>
            <a:xfrm>
              <a:off x="8429020" y="3702737"/>
              <a:ext cx="1914434" cy="2184967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sp>
          <p:nvSpPr>
            <p:cNvPr id="81" name="Right Arrow 80"/>
            <p:cNvSpPr/>
            <p:nvPr/>
          </p:nvSpPr>
          <p:spPr>
            <a:xfrm rot="15438939">
              <a:off x="9178372" y="6085882"/>
              <a:ext cx="401053" cy="343808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Arrow 81"/>
            <p:cNvSpPr/>
            <p:nvPr/>
          </p:nvSpPr>
          <p:spPr>
            <a:xfrm rot="14134517">
              <a:off x="7466476" y="4370993"/>
              <a:ext cx="401053" cy="343808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ight Arrow 82"/>
            <p:cNvSpPr/>
            <p:nvPr/>
          </p:nvSpPr>
          <p:spPr>
            <a:xfrm rot="13607403">
              <a:off x="3746744" y="2225037"/>
              <a:ext cx="401053" cy="343808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le 3"/>
          <p:cNvSpPr txBox="1">
            <a:spLocks/>
          </p:cNvSpPr>
          <p:nvPr/>
        </p:nvSpPr>
        <p:spPr>
          <a:xfrm>
            <a:off x="705773" y="596196"/>
            <a:ext cx="14631988" cy="628371"/>
          </a:xfrm>
          <a:prstGeom prst="rect">
            <a:avLst/>
          </a:prstGeom>
        </p:spPr>
        <p:txBody>
          <a:bodyPr lIns="0" tIns="0" rIns="0" bIns="0"/>
          <a:lstStyle>
            <a:lvl1pPr algn="l" defTabSz="910011" rtl="0" eaLnBrk="1" latinLnBrk="0" hangingPunct="1">
              <a:spcBef>
                <a:spcPct val="0"/>
              </a:spcBef>
              <a:buNone/>
              <a:defRPr sz="4978" b="1" i="0" kern="1200" baseline="0">
                <a:solidFill>
                  <a:schemeClr val="accent4"/>
                </a:solidFill>
                <a:latin typeface="Artifakt ElementOfc"/>
                <a:ea typeface="+mj-ea"/>
                <a:cs typeface="Artifakt ElementOfc"/>
              </a:defRPr>
            </a:lvl1pPr>
          </a:lstStyle>
          <a:p>
            <a:endParaRPr lang="en-US" sz="4800" b="0" dirty="0">
              <a:solidFill>
                <a:srgbClr val="0696D7"/>
              </a:solidFill>
              <a:latin typeface="+mj-lt"/>
              <a:ea typeface="Artifakt Legend Light" charset="0"/>
              <a:cs typeface="Artifakt Legend Light" charset="0"/>
            </a:endParaRPr>
          </a:p>
        </p:txBody>
      </p:sp>
      <p:sp>
        <p:nvSpPr>
          <p:cNvPr id="26" name="Shape 384"/>
          <p:cNvSpPr/>
          <p:nvPr/>
        </p:nvSpPr>
        <p:spPr>
          <a:xfrm>
            <a:off x="-5218150" y="3554902"/>
            <a:ext cx="12556455" cy="12556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flip="none" rotWithShape="1">
            <a:gsLst>
              <a:gs pos="60000">
                <a:srgbClr val="5B9BD5">
                  <a:lumMod val="75000"/>
                  <a:alpha val="10000"/>
                </a:srgbClr>
              </a:gs>
              <a:gs pos="100000">
                <a:srgbClr val="5B9BD5">
                  <a:lumMod val="75000"/>
                  <a:alpha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 w="50800" cap="flat">
            <a:noFill/>
            <a:prstDash val="solid"/>
            <a:bevel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marL="0" marR="0" lvl="0" indent="0" defTabSz="4281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>
                <a:solidFill>
                  <a:srgbClr val="FFFFFF"/>
                </a:solidFill>
              </a:defRPr>
            </a:pPr>
            <a:endParaRPr kumimoji="0" sz="181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705773" y="633323"/>
            <a:ext cx="15305566" cy="1524000"/>
          </a:xfrm>
          <a:prstGeom prst="rect">
            <a:avLst/>
          </a:prstGeom>
        </p:spPr>
        <p:txBody>
          <a:bodyPr/>
          <a:lstStyle>
            <a:lvl1pPr algn="l" defTabSz="121921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Artifakt ElementOfc" charset="0"/>
                <a:ea typeface="+mj-ea"/>
                <a:cs typeface="+mj-cs"/>
              </a:defRPr>
            </a:lvl1pPr>
          </a:lstStyle>
          <a:p>
            <a:r>
              <a:rPr lang="en-US" sz="5400" b="1">
                <a:solidFill>
                  <a:srgbClr val="0696D7"/>
                </a:solidFill>
                <a:ea typeface="Artifakt Legend Light" charset="0"/>
                <a:cs typeface="Artifakt Legend Light" charset="0"/>
              </a:rPr>
              <a:t>Driving Intelligence and Prediction Upstream</a:t>
            </a:r>
            <a:endParaRPr lang="en-US" sz="5400" b="1" dirty="0">
              <a:solidFill>
                <a:srgbClr val="0696D7"/>
              </a:solidFill>
              <a:ea typeface="Artifakt Legend Light" charset="0"/>
              <a:cs typeface="Artifakt Legend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0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slax-gallery1-1 cop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9715" y="0"/>
            <a:ext cx="16956035" cy="953607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/>
          <p:cNvSpPr txBox="1"/>
          <p:nvPr/>
        </p:nvSpPr>
        <p:spPr>
          <a:xfrm>
            <a:off x="14470954" y="735116"/>
            <a:ext cx="1656223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t</a:t>
            </a:r>
            <a:r>
              <a:rPr lang="en-US" sz="4800" b="1" dirty="0" smtClean="0">
                <a:solidFill>
                  <a:srgbClr val="000000"/>
                </a:solidFill>
              </a:rPr>
              <a:t>oday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7403832"/>
            <a:ext cx="16276319" cy="1200329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s</a:t>
            </a:r>
            <a:r>
              <a:rPr lang="en-US" sz="7200" b="1" dirty="0" smtClean="0">
                <a:solidFill>
                  <a:srgbClr val="FFFFFF"/>
                </a:solidFill>
              </a:rPr>
              <a:t>elf driving</a:t>
            </a:r>
            <a:endParaRPr lang="en-US" sz="7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Image result for empire state building under constr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320" cy="101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7403832"/>
            <a:ext cx="16276319" cy="1200329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effectLst>
            <a:outerShdw dist="38100" sx="52000" sy="52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chemeClr val="bg2"/>
                </a:solidFill>
              </a:rPr>
              <a:t>construction technology revolution</a:t>
            </a:r>
            <a:endParaRPr lang="en-US" sz="72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24495" y="722416"/>
            <a:ext cx="2855397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c</a:t>
            </a:r>
            <a:r>
              <a:rPr lang="en-US" sz="4800" b="1" dirty="0" smtClean="0">
                <a:solidFill>
                  <a:schemeClr val="tx2"/>
                </a:solidFill>
              </a:rPr>
              <a:t>irca 1930</a:t>
            </a:r>
            <a:endParaRPr lang="en-US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https://oxblue.com/pro/load_jpg/20170317/153546/21291f5c653d8e44aa2b2615cedc5118/e8509e47aee08f2ec22a297e8cf8ecf7/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7588" cy="1219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" y="7403832"/>
            <a:ext cx="16276319" cy="1200329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effectLst>
            <a:outerShdw dist="38100" sx="52000" sy="52000" algn="ctr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2"/>
                </a:solidFill>
              </a:rPr>
              <a:t>a</a:t>
            </a:r>
            <a:r>
              <a:rPr lang="en-US" sz="7200" b="1" dirty="0" smtClean="0">
                <a:solidFill>
                  <a:schemeClr val="bg2"/>
                </a:solidFill>
              </a:rPr>
              <a:t>lmost 90 </a:t>
            </a:r>
            <a:r>
              <a:rPr lang="en-US" sz="7200" b="1" dirty="0" smtClean="0">
                <a:solidFill>
                  <a:schemeClr val="bg2"/>
                </a:solidFill>
              </a:rPr>
              <a:t>years later…</a:t>
            </a:r>
            <a:endParaRPr lang="en-US" sz="72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52222" y="697764"/>
            <a:ext cx="1805366" cy="83099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4800" b="1" smtClean="0"/>
              <a:t>Today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301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Present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-4637957" y="50799"/>
            <a:ext cx="19450696" cy="90932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933" name="image28.jpeg" descr="icon-robot-50_web.jpg"/>
          <p:cNvPicPr>
            <a:picLocks noChangeAspect="1"/>
          </p:cNvPicPr>
          <p:nvPr/>
        </p:nvPicPr>
        <p:blipFill>
          <a:blip r:embed="rId6">
            <a:extLst/>
          </a:blip>
          <a:srcRect l="15558" t="7196" r="24256" b="20747"/>
          <a:stretch>
            <a:fillRect/>
          </a:stretch>
        </p:blipFill>
        <p:spPr>
          <a:xfrm>
            <a:off x="12078495" y="4648200"/>
            <a:ext cx="4152901" cy="22860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934" name="image32.jpeg" descr="Image result for smart helmet"/>
          <p:cNvPicPr>
            <a:picLocks noChangeAspect="1"/>
          </p:cNvPicPr>
          <p:nvPr/>
        </p:nvPicPr>
        <p:blipFill>
          <a:blip r:embed="rId7">
            <a:extLst/>
          </a:blip>
          <a:srcRect l="2903" t="7939" r="7158" b="7939"/>
          <a:stretch>
            <a:fillRect/>
          </a:stretch>
        </p:blipFill>
        <p:spPr>
          <a:xfrm>
            <a:off x="12078683" y="2336800"/>
            <a:ext cx="4150498" cy="22860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sp>
        <p:nvSpPr>
          <p:cNvPr id="935" name="Shape 935"/>
          <p:cNvSpPr/>
          <p:nvPr/>
        </p:nvSpPr>
        <p:spPr>
          <a:xfrm>
            <a:off x="-8711" y="848721"/>
            <a:ext cx="7935953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 b="1"/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construction </a:t>
            </a:r>
            <a:r>
              <a:rPr dirty="0" smtClean="0">
                <a:solidFill>
                  <a:srgbClr val="000000"/>
                </a:solidFill>
              </a:rPr>
              <a:t>DATA </a:t>
            </a:r>
            <a:r>
              <a:rPr lang="en-US" dirty="0" smtClean="0">
                <a:solidFill>
                  <a:srgbClr val="000000"/>
                </a:solidFill>
              </a:rPr>
              <a:t>explosion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936" name="image29.jpeg"/>
          <p:cNvPicPr>
            <a:picLocks noChangeAspect="1"/>
          </p:cNvPicPr>
          <p:nvPr/>
        </p:nvPicPr>
        <p:blipFill>
          <a:blip r:embed="rId8">
            <a:extLst/>
          </a:blip>
          <a:srcRect l="15957" t="5133" r="2604" b="5133"/>
          <a:stretch>
            <a:fillRect/>
          </a:stretch>
        </p:blipFill>
        <p:spPr>
          <a:xfrm>
            <a:off x="12080016" y="24607"/>
            <a:ext cx="4149329" cy="22860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</p:spPr>
      </p:pic>
      <p:pic>
        <p:nvPicPr>
          <p:cNvPr id="937" name="pasted-image.jpeg"/>
          <p:cNvPicPr>
            <a:picLocks noChangeAspect="1"/>
          </p:cNvPicPr>
          <p:nvPr/>
        </p:nvPicPr>
        <p:blipFill>
          <a:blip r:embed="rId9">
            <a:extLst/>
          </a:blip>
          <a:srcRect t="6755" r="29604" b="69420"/>
          <a:stretch>
            <a:fillRect/>
          </a:stretch>
        </p:blipFill>
        <p:spPr>
          <a:xfrm>
            <a:off x="12078495" y="6972300"/>
            <a:ext cx="4152901" cy="2108201"/>
          </a:xfrm>
          <a:prstGeom prst="rect">
            <a:avLst/>
          </a:prstGeom>
          <a:ln w="508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7673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1" fill="hold"/>
                                        <p:tgtEl>
                                          <p:spTgt spid="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91" y="-27046"/>
            <a:ext cx="3966948" cy="914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77" y="-27046"/>
            <a:ext cx="3920984" cy="9149779"/>
          </a:xfrm>
          <a:prstGeom prst="rect">
            <a:avLst/>
          </a:prstGeom>
          <a:solidFill>
            <a:schemeClr val="bg1"/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733442" y="6244345"/>
            <a:ext cx="3789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Risk </a:t>
            </a:r>
          </a:p>
          <a:p>
            <a:pPr algn="ctr"/>
            <a:r>
              <a:rPr lang="en-US" sz="4400" dirty="0" smtClean="0"/>
              <a:t>Mitigation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335253" y="6244345"/>
            <a:ext cx="3789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Jobsite   </a:t>
            </a:r>
          </a:p>
          <a:p>
            <a:pPr algn="ctr"/>
            <a:r>
              <a:rPr lang="en-US" sz="4400" dirty="0" smtClean="0"/>
              <a:t>Safety</a:t>
            </a:r>
            <a:endParaRPr lang="en-US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51341" y="6244345"/>
            <a:ext cx="3789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Project Controls</a:t>
            </a:r>
            <a:endParaRPr lang="en-US" sz="4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242507" y="2709148"/>
            <a:ext cx="2607076" cy="3704435"/>
            <a:chOff x="12803721" y="2607764"/>
            <a:chExt cx="2607076" cy="37044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21" t="8618" r="21349" b="14917"/>
            <a:stretch/>
          </p:blipFill>
          <p:spPr>
            <a:xfrm>
              <a:off x="12803721" y="2810532"/>
              <a:ext cx="2607076" cy="350166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2" t="18186" r="10704" b="33495"/>
            <a:stretch/>
          </p:blipFill>
          <p:spPr>
            <a:xfrm>
              <a:off x="13226903" y="2607764"/>
              <a:ext cx="1722474" cy="91589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0404575" y="-27046"/>
            <a:ext cx="4300470" cy="9149779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Risk Happens Every Day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8067484" y="5171647"/>
            <a:ext cx="6415901" cy="3841494"/>
            <a:chOff x="5871708" y="3905415"/>
            <a:chExt cx="4811926" cy="2799937"/>
          </a:xfrm>
          <a:effectLst/>
        </p:grpSpPr>
        <p:sp>
          <p:nvSpPr>
            <p:cNvPr id="14" name="Rectangle 13"/>
            <p:cNvSpPr/>
            <p:nvPr/>
          </p:nvSpPr>
          <p:spPr>
            <a:xfrm>
              <a:off x="6064858" y="3937218"/>
              <a:ext cx="4618776" cy="27681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871708" y="3905415"/>
              <a:ext cx="304800" cy="304800"/>
            </a:xfrm>
            <a:prstGeom prst="ellipse">
              <a:avLst/>
            </a:prstGeom>
            <a:solidFill>
              <a:srgbClr val="0D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49847" y="3982362"/>
              <a:ext cx="2135056" cy="3962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33" dirty="0">
                  <a:solidFill>
                    <a:schemeClr val="accent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Path to Efficiency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74965" y="5240689"/>
            <a:ext cx="6401388" cy="3765848"/>
            <a:chOff x="702320" y="3876010"/>
            <a:chExt cx="4801041" cy="2824386"/>
          </a:xfrm>
        </p:grpSpPr>
        <p:sp>
          <p:nvSpPr>
            <p:cNvPr id="18" name="Rectangle 17"/>
            <p:cNvSpPr/>
            <p:nvPr/>
          </p:nvSpPr>
          <p:spPr>
            <a:xfrm>
              <a:off x="931363" y="3897929"/>
              <a:ext cx="4571998" cy="28024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02320" y="3876010"/>
              <a:ext cx="304800" cy="304800"/>
            </a:xfrm>
            <a:prstGeom prst="ellipse">
              <a:avLst/>
            </a:prstGeom>
            <a:solidFill>
              <a:srgbClr val="0D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39668" y="3940585"/>
              <a:ext cx="1643720" cy="40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33" dirty="0">
                  <a:solidFill>
                    <a:schemeClr val="accent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Daily change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174965" y="1231821"/>
            <a:ext cx="6390062" cy="3837966"/>
            <a:chOff x="702320" y="779125"/>
            <a:chExt cx="4792547" cy="2878474"/>
          </a:xfrm>
        </p:grpSpPr>
        <p:sp>
          <p:nvSpPr>
            <p:cNvPr id="22" name="Rectangle 21"/>
            <p:cNvSpPr/>
            <p:nvPr/>
          </p:nvSpPr>
          <p:spPr>
            <a:xfrm>
              <a:off x="890600" y="855132"/>
              <a:ext cx="4604267" cy="28024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02320" y="779125"/>
              <a:ext cx="304800" cy="304800"/>
            </a:xfrm>
            <a:prstGeom prst="ellipse">
              <a:avLst/>
            </a:prstGeom>
            <a:solidFill>
              <a:srgbClr val="0D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21251" y="1183695"/>
            <a:ext cx="12862134" cy="3837970"/>
            <a:chOff x="1090460" y="779124"/>
            <a:chExt cx="9593174" cy="2878475"/>
          </a:xfrm>
        </p:grpSpPr>
        <p:sp>
          <p:nvSpPr>
            <p:cNvPr id="25" name="Rectangle 24"/>
            <p:cNvSpPr/>
            <p:nvPr/>
          </p:nvSpPr>
          <p:spPr>
            <a:xfrm>
              <a:off x="6111635" y="855132"/>
              <a:ext cx="4571999" cy="28024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33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5897515" y="779124"/>
              <a:ext cx="304800" cy="304800"/>
            </a:xfrm>
            <a:prstGeom prst="ellipse">
              <a:avLst/>
            </a:prstGeom>
            <a:solidFill>
              <a:srgbClr val="0D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90460" y="942443"/>
              <a:ext cx="3399599" cy="40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33" dirty="0" smtClean="0">
                  <a:solidFill>
                    <a:schemeClr val="accent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Hundreds </a:t>
              </a:r>
              <a:r>
                <a:rPr lang="en-US" sz="2933" dirty="0">
                  <a:solidFill>
                    <a:schemeClr val="accent1"/>
                  </a:solidFill>
                  <a:latin typeface="Helvetica Neue Thin" charset="0"/>
                  <a:ea typeface="Helvetica Neue Thin" charset="0"/>
                  <a:cs typeface="Helvetica Neue Thin" charset="0"/>
                </a:rPr>
                <a:t>of subcontractors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578357" y="1478655"/>
            <a:ext cx="4331635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33" dirty="0">
                <a:solidFill>
                  <a:schemeClr val="accent1"/>
                </a:solidFill>
                <a:latin typeface="Helvetica Neue Thin" charset="0"/>
                <a:ea typeface="Helvetica Neue Thin" charset="0"/>
                <a:cs typeface="Helvetica Neue Thin" charset="0"/>
              </a:rPr>
              <a:t>Thousands of open issues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681596" y="6528903"/>
            <a:ext cx="5572461" cy="1418336"/>
            <a:chOff x="2256757" y="1927383"/>
            <a:chExt cx="6927037" cy="1824440"/>
          </a:xfrm>
          <a:effectLst/>
        </p:grpSpPr>
        <p:sp>
          <p:nvSpPr>
            <p:cNvPr id="30" name="Rounded Rectangle 29"/>
            <p:cNvSpPr/>
            <p:nvPr/>
          </p:nvSpPr>
          <p:spPr>
            <a:xfrm>
              <a:off x="2256757" y="3010751"/>
              <a:ext cx="1781843" cy="741072"/>
            </a:xfrm>
            <a:prstGeom prst="roundRect">
              <a:avLst>
                <a:gd name="adj" fmla="val 7560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109372" tIns="54687" rIns="109372" bIns="546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732466"/>
              <a:r>
                <a:rPr lang="en-US" sz="16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REACTIVE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401951" y="1927383"/>
              <a:ext cx="1781843" cy="741072"/>
            </a:xfrm>
            <a:prstGeom prst="roundRect">
              <a:avLst>
                <a:gd name="adj" fmla="val 7560"/>
              </a:avLst>
            </a:prstGeom>
            <a:solidFill>
              <a:srgbClr val="3C64C2"/>
            </a:solidFill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109372" tIns="54687" rIns="109372" bIns="546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732466"/>
              <a:r>
                <a:rPr lang="en-US" sz="1600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elvetica Neue Light" charset="0"/>
                  <a:ea typeface="Helvetica Neue Light" charset="0"/>
                  <a:cs typeface="Helvetica Neue Light" charset="0"/>
                </a:rPr>
                <a:t>PREDICTIVE</a:t>
              </a:r>
              <a:endPara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841548" y="2511065"/>
              <a:ext cx="1781843" cy="741073"/>
            </a:xfrm>
            <a:prstGeom prst="roundRect">
              <a:avLst>
                <a:gd name="adj" fmla="val 7560"/>
              </a:avLst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109372" tIns="54687" rIns="109372" bIns="5468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732466"/>
              <a:r>
                <a:rPr lang="en-US" sz="1600" dirty="0">
                  <a:solidFill>
                    <a:srgbClr val="000000"/>
                  </a:solidFill>
                  <a:latin typeface="Helvetica Neue Light" charset="0"/>
                  <a:ea typeface="Helvetica Neue Light" charset="0"/>
                  <a:cs typeface="Helvetica Neue Light" charset="0"/>
                </a:rPr>
                <a:t>PROACTIVE</a:t>
              </a:r>
            </a:p>
          </p:txBody>
        </p:sp>
        <p:sp>
          <p:nvSpPr>
            <p:cNvPr id="33" name="Isosceles Triangle 30"/>
            <p:cNvSpPr/>
            <p:nvPr/>
          </p:nvSpPr>
          <p:spPr>
            <a:xfrm rot="5400000">
              <a:off x="4160170" y="2898657"/>
              <a:ext cx="559807" cy="48259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  <p:sp>
          <p:nvSpPr>
            <p:cNvPr id="34" name="Isosceles Triangle 31"/>
            <p:cNvSpPr/>
            <p:nvPr/>
          </p:nvSpPr>
          <p:spPr>
            <a:xfrm rot="5400000">
              <a:off x="6744959" y="2222722"/>
              <a:ext cx="559807" cy="482593"/>
            </a:xfrm>
            <a:prstGeom prst="triangl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Helvetica Neue Light" charset="0"/>
                <a:ea typeface="Helvetica Neue Light" charset="0"/>
                <a:cs typeface="Helvetica Neue Light" charset="0"/>
              </a:endParaRPr>
            </a:p>
          </p:txBody>
        </p:sp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099" y="6082386"/>
            <a:ext cx="4930811" cy="2773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 descr="Image result for construction toolbox talk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0"/>
          <a:stretch/>
        </p:blipFill>
        <p:spPr bwMode="auto">
          <a:xfrm>
            <a:off x="2086099" y="2078683"/>
            <a:ext cx="4930811" cy="262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66510" y="2259900"/>
            <a:ext cx="5537142" cy="19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6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21" y="3840"/>
            <a:ext cx="7999242" cy="9140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3009" y="938169"/>
            <a:ext cx="9283148" cy="830997"/>
          </a:xfrm>
          <a:prstGeom prst="rect">
            <a:avLst/>
          </a:prstGeom>
          <a:solidFill>
            <a:schemeClr val="accent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812810"/>
            <a:r>
              <a:rPr lang="en-US" sz="4800" dirty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t</a:t>
            </a:r>
            <a:r>
              <a:rPr lang="en-US" sz="4800" dirty="0" smtClean="0">
                <a:solidFill>
                  <a:srgbClr val="FFFFFF"/>
                </a:solidFill>
                <a:latin typeface="+mj-lt"/>
                <a:ea typeface="Artifakt Legend Thin" charset="0"/>
                <a:cs typeface="Artifakt Legend Thin" charset="0"/>
              </a:rPr>
              <a:t>housands of issues</a:t>
            </a:r>
            <a:endParaRPr lang="en-US" sz="4800" dirty="0">
              <a:solidFill>
                <a:srgbClr val="FFFFFF"/>
              </a:solidFill>
              <a:latin typeface="+mj-lt"/>
              <a:ea typeface="Artifakt Legend Thin" charset="0"/>
              <a:cs typeface="Artifakt Legend Thi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6200" y="5277910"/>
            <a:ext cx="7873994" cy="2830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19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af0679853f4f3dc9e2b10a833267e243cea6a6a"/>
</p:tagLst>
</file>

<file path=ppt/theme/theme1.xml><?xml version="1.0" encoding="utf-8"?>
<a:theme xmlns:a="http://schemas.openxmlformats.org/drawingml/2006/main" name="AU 2017">
  <a:themeElements>
    <a:clrScheme name="Custom 31">
      <a:dk1>
        <a:srgbClr val="007EC6"/>
      </a:dk1>
      <a:lt1>
        <a:srgbClr val="FFFFFF"/>
      </a:lt1>
      <a:dk2>
        <a:srgbClr val="000000"/>
      </a:dk2>
      <a:lt2>
        <a:srgbClr val="FFFFFF"/>
      </a:lt2>
      <a:accent1>
        <a:srgbClr val="585859"/>
      </a:accent1>
      <a:accent2>
        <a:srgbClr val="D1D2D3"/>
      </a:accent2>
      <a:accent3>
        <a:srgbClr val="007EC6"/>
      </a:accent3>
      <a:accent4>
        <a:srgbClr val="FFFFFF"/>
      </a:accent4>
      <a:accent5>
        <a:srgbClr val="D0D2D3"/>
      </a:accent5>
      <a:accent6>
        <a:srgbClr val="D0D2D3"/>
      </a:accent6>
      <a:hlink>
        <a:srgbClr val="007EC5"/>
      </a:hlink>
      <a:folHlink>
        <a:srgbClr val="0696D7"/>
      </a:folHlink>
    </a:clrScheme>
    <a:fontScheme name="Autodesk Theme font">
      <a:majorFont>
        <a:latin typeface="Artifakt LegendOfc"/>
        <a:ea typeface=""/>
        <a:cs typeface=""/>
      </a:majorFont>
      <a:minorFont>
        <a:latin typeface="Artifakt ElementOf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 2017-template-16x9" id="{23E7BC21-CAD8-B64C-89AD-8F67AB3650EB}" vid="{BAC90812-89B8-1F40-9A72-01EE9C3A04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45424</TotalTime>
  <Words>287</Words>
  <Application>Microsoft Macintosh PowerPoint</Application>
  <PresentationFormat>Custom</PresentationFormat>
  <Paragraphs>89</Paragraphs>
  <Slides>22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Artifakt Element Light</vt:lpstr>
      <vt:lpstr>Artifakt ElementOfc</vt:lpstr>
      <vt:lpstr>Artifakt Legend</vt:lpstr>
      <vt:lpstr>Artifakt Legend Light</vt:lpstr>
      <vt:lpstr>Artifakt Legend Thin</vt:lpstr>
      <vt:lpstr>Artifakt LegendOfc</vt:lpstr>
      <vt:lpstr>Calibri</vt:lpstr>
      <vt:lpstr>Frutiger Next LT W1G</vt:lpstr>
      <vt:lpstr>Helvetica Neue</vt:lpstr>
      <vt:lpstr>Helvetica Neue Light</vt:lpstr>
      <vt:lpstr>Helvetica Neue Thin</vt:lpstr>
      <vt:lpstr>Wingdings</vt:lpstr>
      <vt:lpstr>Arial</vt:lpstr>
      <vt:lpstr>AU 2017</vt:lpstr>
      <vt:lpstr>A.I. and Machine Learning in Construction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 Risk Happens Every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IQ Pilot</vt:lpstr>
      <vt:lpstr>PowerPoint Presentation</vt:lpstr>
      <vt:lpstr>SAFETY</vt:lpstr>
      <vt:lpstr>PowerPoint Presentation</vt:lpstr>
      <vt:lpstr>A different lens for Safety</vt:lpstr>
      <vt:lpstr>PowerPoint Presentation</vt:lpstr>
      <vt:lpstr>PROJECT CONTROLS</vt:lpstr>
      <vt:lpstr>PowerPoint Presentation</vt:lpstr>
      <vt:lpstr>PowerPoint Presentation</vt:lpstr>
    </vt:vector>
  </TitlesOfParts>
  <Manager/>
  <Company>Autodesk</Company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 2017 Keynote template</dc:title>
  <dc:subject>Autodesk University</dc:subject>
  <dc:creator>Diana Blank</dc:creator>
  <cp:keywords/>
  <dc:description/>
  <cp:lastModifiedBy>Pat Keaney</cp:lastModifiedBy>
  <cp:revision>1099</cp:revision>
  <cp:lastPrinted>2017-11-15T23:49:54Z</cp:lastPrinted>
  <dcterms:created xsi:type="dcterms:W3CDTF">2012-10-19T15:38:24Z</dcterms:created>
  <dcterms:modified xsi:type="dcterms:W3CDTF">2018-01-08T12:23:27Z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6191568</vt:lpwstr>
  </property>
  <property fmtid="{D5CDD505-2E9C-101B-9397-08002B2CF9AE}" pid="3" name="NXPowerLiteSettings">
    <vt:lpwstr>F980073804F000</vt:lpwstr>
  </property>
  <property fmtid="{D5CDD505-2E9C-101B-9397-08002B2CF9AE}" pid="4" name="NXPowerLiteVersion">
    <vt:lpwstr>D7.0.3</vt:lpwstr>
  </property>
</Properties>
</file>