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Lst>
  <p:notesMasterIdLst>
    <p:notesMasterId r:id="rId62"/>
  </p:notesMasterIdLst>
  <p:sldIdLst>
    <p:sldId id="370" r:id="rId3"/>
    <p:sldId id="371" r:id="rId4"/>
    <p:sldId id="372" r:id="rId5"/>
    <p:sldId id="373" r:id="rId6"/>
    <p:sldId id="374" r:id="rId7"/>
    <p:sldId id="375" r:id="rId8"/>
    <p:sldId id="376" r:id="rId9"/>
    <p:sldId id="377" r:id="rId10"/>
    <p:sldId id="282" r:id="rId11"/>
    <p:sldId id="289" r:id="rId12"/>
    <p:sldId id="291" r:id="rId13"/>
    <p:sldId id="292" r:id="rId14"/>
    <p:sldId id="305" r:id="rId15"/>
    <p:sldId id="293" r:id="rId16"/>
    <p:sldId id="295" r:id="rId17"/>
    <p:sldId id="296" r:id="rId18"/>
    <p:sldId id="260" r:id="rId19"/>
    <p:sldId id="272" r:id="rId20"/>
    <p:sldId id="279" r:id="rId21"/>
    <p:sldId id="278" r:id="rId22"/>
    <p:sldId id="281" r:id="rId23"/>
    <p:sldId id="280" r:id="rId24"/>
    <p:sldId id="275" r:id="rId25"/>
    <p:sldId id="277" r:id="rId26"/>
    <p:sldId id="297" r:id="rId27"/>
    <p:sldId id="298" r:id="rId28"/>
    <p:sldId id="290" r:id="rId29"/>
    <p:sldId id="304" r:id="rId30"/>
    <p:sldId id="273" r:id="rId31"/>
    <p:sldId id="334" r:id="rId32"/>
    <p:sldId id="335" r:id="rId33"/>
    <p:sldId id="336" r:id="rId34"/>
    <p:sldId id="337" r:id="rId35"/>
    <p:sldId id="338" r:id="rId36"/>
    <p:sldId id="339" r:id="rId37"/>
    <p:sldId id="340" r:id="rId38"/>
    <p:sldId id="361" r:id="rId39"/>
    <p:sldId id="362" r:id="rId40"/>
    <p:sldId id="363" r:id="rId41"/>
    <p:sldId id="364" r:id="rId42"/>
    <p:sldId id="365" r:id="rId43"/>
    <p:sldId id="366" r:id="rId44"/>
    <p:sldId id="347" r:id="rId45"/>
    <p:sldId id="378" r:id="rId46"/>
    <p:sldId id="348" r:id="rId47"/>
    <p:sldId id="349" r:id="rId48"/>
    <p:sldId id="369" r:id="rId49"/>
    <p:sldId id="368" r:id="rId50"/>
    <p:sldId id="352" r:id="rId51"/>
    <p:sldId id="353" r:id="rId52"/>
    <p:sldId id="354" r:id="rId53"/>
    <p:sldId id="355" r:id="rId54"/>
    <p:sldId id="356" r:id="rId55"/>
    <p:sldId id="357" r:id="rId56"/>
    <p:sldId id="380" r:id="rId57"/>
    <p:sldId id="381" r:id="rId58"/>
    <p:sldId id="382" r:id="rId59"/>
    <p:sldId id="383" r:id="rId60"/>
    <p:sldId id="384" r:id="rId6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BD97"/>
    <a:srgbClr val="953735"/>
    <a:srgbClr val="F68E38"/>
    <a:srgbClr val="F57B17"/>
    <a:srgbClr val="FFC901"/>
    <a:srgbClr val="B4ECEB"/>
    <a:srgbClr val="9DFBBA"/>
    <a:srgbClr val="99FFCC"/>
    <a:srgbClr val="CCFF99"/>
    <a:srgbClr val="CEE0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17" autoAdjust="0"/>
    <p:restoredTop sz="66170" autoAdjust="0"/>
  </p:normalViewPr>
  <p:slideViewPr>
    <p:cSldViewPr snapToGrid="0" snapToObjects="1">
      <p:cViewPr varScale="1">
        <p:scale>
          <a:sx n="87" d="100"/>
          <a:sy n="87" d="100"/>
        </p:scale>
        <p:origin x="948"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1" d="100"/>
          <a:sy n="91" d="100"/>
        </p:scale>
        <p:origin x="362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244E2D-7805-40E9-A55F-C26F41761DEF}" type="doc">
      <dgm:prSet loTypeId="urn:microsoft.com/office/officeart/2005/8/layout/hProcess9" loCatId="process" qsTypeId="urn:microsoft.com/office/officeart/2005/8/quickstyle/simple2" qsCatId="simple" csTypeId="urn:microsoft.com/office/officeart/2005/8/colors/accent3_5" csCatId="accent3" phldr="1"/>
      <dgm:spPr/>
    </dgm:pt>
    <dgm:pt modelId="{1C4CC275-5CFF-4D55-823B-C589D651999C}">
      <dgm:prSet phldrT="[Text]" custT="1"/>
      <dgm:spPr>
        <a:solidFill>
          <a:schemeClr val="accent3">
            <a:hueOff val="0"/>
            <a:satOff val="0"/>
            <a:lumOff val="0"/>
            <a:alpha val="64000"/>
          </a:schemeClr>
        </a:solidFill>
      </dgm:spPr>
      <dgm:t>
        <a:bodyPr/>
        <a:lstStyle/>
        <a:p>
          <a:r>
            <a:rPr lang="en-US" sz="1800" b="1" dirty="0">
              <a:solidFill>
                <a:schemeClr val="bg1"/>
              </a:solidFill>
            </a:rPr>
            <a:t>RFP calls for HRO design features</a:t>
          </a:r>
        </a:p>
      </dgm:t>
    </dgm:pt>
    <dgm:pt modelId="{936F5E42-981D-4B5B-A552-6BDB7440054E}" type="parTrans" cxnId="{B671A248-D67D-4C94-A136-4392DF9B4C46}">
      <dgm:prSet/>
      <dgm:spPr/>
      <dgm:t>
        <a:bodyPr/>
        <a:lstStyle/>
        <a:p>
          <a:endParaRPr lang="en-US" sz="1600"/>
        </a:p>
      </dgm:t>
    </dgm:pt>
    <dgm:pt modelId="{E8755CA5-99D1-44EB-B413-C357C1968101}" type="sibTrans" cxnId="{B671A248-D67D-4C94-A136-4392DF9B4C46}">
      <dgm:prSet/>
      <dgm:spPr/>
      <dgm:t>
        <a:bodyPr/>
        <a:lstStyle/>
        <a:p>
          <a:endParaRPr lang="en-US" sz="1600"/>
        </a:p>
      </dgm:t>
    </dgm:pt>
    <dgm:pt modelId="{A6FC12AB-EC4D-403F-A31E-3D08C5015797}">
      <dgm:prSet phldrT="[Text]" custT="1"/>
      <dgm:spPr>
        <a:solidFill>
          <a:srgbClr val="C00000">
            <a:alpha val="26000"/>
          </a:srgbClr>
        </a:solidFill>
      </dgm:spPr>
      <dgm:t>
        <a:bodyPr/>
        <a:lstStyle/>
        <a:p>
          <a:r>
            <a:rPr lang="en-US" sz="1800" b="1" dirty="0">
              <a:solidFill>
                <a:schemeClr val="bg1"/>
              </a:solidFill>
            </a:rPr>
            <a:t>Technical Submittal of the bid identifies 33 features</a:t>
          </a:r>
        </a:p>
      </dgm:t>
    </dgm:pt>
    <dgm:pt modelId="{90381FBE-EEED-4696-A756-494E8D97A2EF}" type="parTrans" cxnId="{1BFD4DBF-265D-413C-AAE6-3BCAB30E374A}">
      <dgm:prSet/>
      <dgm:spPr/>
      <dgm:t>
        <a:bodyPr/>
        <a:lstStyle/>
        <a:p>
          <a:endParaRPr lang="en-US" sz="1600"/>
        </a:p>
      </dgm:t>
    </dgm:pt>
    <dgm:pt modelId="{18D0E6A7-CA78-4431-AE0F-EE08446F9A5C}" type="sibTrans" cxnId="{1BFD4DBF-265D-413C-AAE6-3BCAB30E374A}">
      <dgm:prSet/>
      <dgm:spPr/>
      <dgm:t>
        <a:bodyPr/>
        <a:lstStyle/>
        <a:p>
          <a:endParaRPr lang="en-US" sz="1600"/>
        </a:p>
      </dgm:t>
    </dgm:pt>
    <dgm:pt modelId="{0D6F621B-F489-41FB-B654-8C38C1CC7DE7}">
      <dgm:prSet phldrT="[Text]" custT="1"/>
      <dgm:spPr>
        <a:solidFill>
          <a:srgbClr val="FF0000">
            <a:alpha val="39000"/>
          </a:srgbClr>
        </a:solidFill>
      </dgm:spPr>
      <dgm:t>
        <a:bodyPr/>
        <a:lstStyle/>
        <a:p>
          <a:r>
            <a:rPr lang="en-US" sz="1800" b="1" dirty="0">
              <a:solidFill>
                <a:schemeClr val="bg1"/>
              </a:solidFill>
            </a:rPr>
            <a:t>By the end of Design Development the list of HRO features grew to 55</a:t>
          </a:r>
        </a:p>
      </dgm:t>
    </dgm:pt>
    <dgm:pt modelId="{6F22C130-2EC1-4554-9D6A-A9513AA0A9C9}" type="parTrans" cxnId="{752B4AB5-F59D-4717-83E7-BAC301D3F17E}">
      <dgm:prSet/>
      <dgm:spPr/>
      <dgm:t>
        <a:bodyPr/>
        <a:lstStyle/>
        <a:p>
          <a:endParaRPr lang="en-US" sz="1600"/>
        </a:p>
      </dgm:t>
    </dgm:pt>
    <dgm:pt modelId="{3C255FF0-621C-49E8-8E3B-A219D5124A60}" type="sibTrans" cxnId="{752B4AB5-F59D-4717-83E7-BAC301D3F17E}">
      <dgm:prSet/>
      <dgm:spPr/>
      <dgm:t>
        <a:bodyPr/>
        <a:lstStyle/>
        <a:p>
          <a:endParaRPr lang="en-US" sz="1600"/>
        </a:p>
      </dgm:t>
    </dgm:pt>
    <dgm:pt modelId="{5A8B50DF-34F7-4C1A-A00B-74875EEBFAD7}" type="pres">
      <dgm:prSet presAssocID="{CC244E2D-7805-40E9-A55F-C26F41761DEF}" presName="CompostProcess" presStyleCnt="0">
        <dgm:presLayoutVars>
          <dgm:dir/>
          <dgm:resizeHandles val="exact"/>
        </dgm:presLayoutVars>
      </dgm:prSet>
      <dgm:spPr/>
    </dgm:pt>
    <dgm:pt modelId="{2B5F0276-0AB5-4EDC-A548-00A9ADA25C69}" type="pres">
      <dgm:prSet presAssocID="{CC244E2D-7805-40E9-A55F-C26F41761DEF}" presName="arrow" presStyleLbl="bgShp" presStyleIdx="0" presStyleCnt="1"/>
      <dgm:spPr/>
    </dgm:pt>
    <dgm:pt modelId="{86EC6D70-0143-42DB-8FD4-D25A4577FC1A}" type="pres">
      <dgm:prSet presAssocID="{CC244E2D-7805-40E9-A55F-C26F41761DEF}" presName="linearProcess" presStyleCnt="0"/>
      <dgm:spPr/>
    </dgm:pt>
    <dgm:pt modelId="{43960FB6-074F-4124-A1E8-37ECF9728F96}" type="pres">
      <dgm:prSet presAssocID="{1C4CC275-5CFF-4D55-823B-C589D651999C}" presName="textNode" presStyleLbl="node1" presStyleIdx="0" presStyleCnt="3" custLinFactNeighborY="0">
        <dgm:presLayoutVars>
          <dgm:bulletEnabled val="1"/>
        </dgm:presLayoutVars>
      </dgm:prSet>
      <dgm:spPr/>
      <dgm:t>
        <a:bodyPr/>
        <a:lstStyle/>
        <a:p>
          <a:endParaRPr lang="en-US"/>
        </a:p>
      </dgm:t>
    </dgm:pt>
    <dgm:pt modelId="{03029E80-EF0E-4C96-AB41-C4CD4474169C}" type="pres">
      <dgm:prSet presAssocID="{E8755CA5-99D1-44EB-B413-C357C1968101}" presName="sibTrans" presStyleCnt="0"/>
      <dgm:spPr/>
    </dgm:pt>
    <dgm:pt modelId="{89D6F0BF-45D6-4EB9-B27F-B80D33FBA587}" type="pres">
      <dgm:prSet presAssocID="{A6FC12AB-EC4D-403F-A31E-3D08C5015797}" presName="textNode" presStyleLbl="node1" presStyleIdx="1" presStyleCnt="3">
        <dgm:presLayoutVars>
          <dgm:bulletEnabled val="1"/>
        </dgm:presLayoutVars>
      </dgm:prSet>
      <dgm:spPr/>
      <dgm:t>
        <a:bodyPr/>
        <a:lstStyle/>
        <a:p>
          <a:endParaRPr lang="en-US"/>
        </a:p>
      </dgm:t>
    </dgm:pt>
    <dgm:pt modelId="{163BA5AA-AD2C-4B58-B87A-7F9C115CE8DC}" type="pres">
      <dgm:prSet presAssocID="{18D0E6A7-CA78-4431-AE0F-EE08446F9A5C}" presName="sibTrans" presStyleCnt="0"/>
      <dgm:spPr/>
    </dgm:pt>
    <dgm:pt modelId="{AA30972A-BEC6-4571-8574-9A43035460F5}" type="pres">
      <dgm:prSet presAssocID="{0D6F621B-F489-41FB-B654-8C38C1CC7DE7}" presName="textNode" presStyleLbl="node1" presStyleIdx="2" presStyleCnt="3">
        <dgm:presLayoutVars>
          <dgm:bulletEnabled val="1"/>
        </dgm:presLayoutVars>
      </dgm:prSet>
      <dgm:spPr/>
      <dgm:t>
        <a:bodyPr/>
        <a:lstStyle/>
        <a:p>
          <a:endParaRPr lang="en-US"/>
        </a:p>
      </dgm:t>
    </dgm:pt>
  </dgm:ptLst>
  <dgm:cxnLst>
    <dgm:cxn modelId="{1BFD4DBF-265D-413C-AAE6-3BCAB30E374A}" srcId="{CC244E2D-7805-40E9-A55F-C26F41761DEF}" destId="{A6FC12AB-EC4D-403F-A31E-3D08C5015797}" srcOrd="1" destOrd="0" parTransId="{90381FBE-EEED-4696-A756-494E8D97A2EF}" sibTransId="{18D0E6A7-CA78-4431-AE0F-EE08446F9A5C}"/>
    <dgm:cxn modelId="{538AFC62-038A-44B6-85F8-1D1755DFEBB5}" type="presOf" srcId="{A6FC12AB-EC4D-403F-A31E-3D08C5015797}" destId="{89D6F0BF-45D6-4EB9-B27F-B80D33FBA587}" srcOrd="0" destOrd="0" presId="urn:microsoft.com/office/officeart/2005/8/layout/hProcess9"/>
    <dgm:cxn modelId="{752B4AB5-F59D-4717-83E7-BAC301D3F17E}" srcId="{CC244E2D-7805-40E9-A55F-C26F41761DEF}" destId="{0D6F621B-F489-41FB-B654-8C38C1CC7DE7}" srcOrd="2" destOrd="0" parTransId="{6F22C130-2EC1-4554-9D6A-A9513AA0A9C9}" sibTransId="{3C255FF0-621C-49E8-8E3B-A219D5124A60}"/>
    <dgm:cxn modelId="{614DD121-820A-435C-A346-5B656D1AE3CF}" type="presOf" srcId="{CC244E2D-7805-40E9-A55F-C26F41761DEF}" destId="{5A8B50DF-34F7-4C1A-A00B-74875EEBFAD7}" srcOrd="0" destOrd="0" presId="urn:microsoft.com/office/officeart/2005/8/layout/hProcess9"/>
    <dgm:cxn modelId="{B671A248-D67D-4C94-A136-4392DF9B4C46}" srcId="{CC244E2D-7805-40E9-A55F-C26F41761DEF}" destId="{1C4CC275-5CFF-4D55-823B-C589D651999C}" srcOrd="0" destOrd="0" parTransId="{936F5E42-981D-4B5B-A552-6BDB7440054E}" sibTransId="{E8755CA5-99D1-44EB-B413-C357C1968101}"/>
    <dgm:cxn modelId="{BFCA8E7A-2D70-4760-80B9-374A92D37325}" type="presOf" srcId="{1C4CC275-5CFF-4D55-823B-C589D651999C}" destId="{43960FB6-074F-4124-A1E8-37ECF9728F96}" srcOrd="0" destOrd="0" presId="urn:microsoft.com/office/officeart/2005/8/layout/hProcess9"/>
    <dgm:cxn modelId="{D46054EE-86AC-4431-8429-2F3E47F4333E}" type="presOf" srcId="{0D6F621B-F489-41FB-B654-8C38C1CC7DE7}" destId="{AA30972A-BEC6-4571-8574-9A43035460F5}" srcOrd="0" destOrd="0" presId="urn:microsoft.com/office/officeart/2005/8/layout/hProcess9"/>
    <dgm:cxn modelId="{E51278B4-56AE-46B9-B438-AD65EAF2FD82}" type="presParOf" srcId="{5A8B50DF-34F7-4C1A-A00B-74875EEBFAD7}" destId="{2B5F0276-0AB5-4EDC-A548-00A9ADA25C69}" srcOrd="0" destOrd="0" presId="urn:microsoft.com/office/officeart/2005/8/layout/hProcess9"/>
    <dgm:cxn modelId="{F84C4148-8FF1-47BA-93AE-21E1D0C43AAB}" type="presParOf" srcId="{5A8B50DF-34F7-4C1A-A00B-74875EEBFAD7}" destId="{86EC6D70-0143-42DB-8FD4-D25A4577FC1A}" srcOrd="1" destOrd="0" presId="urn:microsoft.com/office/officeart/2005/8/layout/hProcess9"/>
    <dgm:cxn modelId="{5F647E41-D063-457B-B5A4-DD49CB22EB8A}" type="presParOf" srcId="{86EC6D70-0143-42DB-8FD4-D25A4577FC1A}" destId="{43960FB6-074F-4124-A1E8-37ECF9728F96}" srcOrd="0" destOrd="0" presId="urn:microsoft.com/office/officeart/2005/8/layout/hProcess9"/>
    <dgm:cxn modelId="{D2E93AF2-DCBA-4ECA-94F8-CAFD41FC475B}" type="presParOf" srcId="{86EC6D70-0143-42DB-8FD4-D25A4577FC1A}" destId="{03029E80-EF0E-4C96-AB41-C4CD4474169C}" srcOrd="1" destOrd="0" presId="urn:microsoft.com/office/officeart/2005/8/layout/hProcess9"/>
    <dgm:cxn modelId="{78DE3E0E-B232-420E-A12F-AB67D6355DC9}" type="presParOf" srcId="{86EC6D70-0143-42DB-8FD4-D25A4577FC1A}" destId="{89D6F0BF-45D6-4EB9-B27F-B80D33FBA587}" srcOrd="2" destOrd="0" presId="urn:microsoft.com/office/officeart/2005/8/layout/hProcess9"/>
    <dgm:cxn modelId="{C3AB211D-619B-40D9-A6F7-7159A5651D8D}" type="presParOf" srcId="{86EC6D70-0143-42DB-8FD4-D25A4577FC1A}" destId="{163BA5AA-AD2C-4B58-B87A-7F9C115CE8DC}" srcOrd="3" destOrd="0" presId="urn:microsoft.com/office/officeart/2005/8/layout/hProcess9"/>
    <dgm:cxn modelId="{2F3620FB-BE37-44BD-9118-98E9E8ECA323}" type="presParOf" srcId="{86EC6D70-0143-42DB-8FD4-D25A4577FC1A}" destId="{AA30972A-BEC6-4571-8574-9A43035460F5}"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B6E8C4-F2F4-4A87-BD99-F09C51E706E9}" type="doc">
      <dgm:prSet loTypeId="urn:microsoft.com/office/officeart/2005/8/layout/pyramid1" loCatId="pyramid" qsTypeId="urn:microsoft.com/office/officeart/2005/8/quickstyle/simple1" qsCatId="simple" csTypeId="urn:microsoft.com/office/officeart/2005/8/colors/colorful5" csCatId="colorful" phldr="1"/>
      <dgm:spPr/>
    </dgm:pt>
    <dgm:pt modelId="{D6BF9558-D7E3-4C45-8AD0-A59B2853E4A2}">
      <dgm:prSet phldrT="[Text]"/>
      <dgm:spPr>
        <a:solidFill>
          <a:srgbClr val="7030A0"/>
        </a:solidFill>
      </dgm:spPr>
      <dgm:t>
        <a:bodyPr/>
        <a:lstStyle/>
        <a:p>
          <a:endParaRPr lang="en-US" dirty="0"/>
        </a:p>
        <a:p>
          <a:r>
            <a:rPr lang="en-US" b="1" dirty="0">
              <a:solidFill>
                <a:schemeClr val="bg1"/>
              </a:solidFill>
            </a:rPr>
            <a:t>Barriers</a:t>
          </a:r>
        </a:p>
      </dgm:t>
    </dgm:pt>
    <dgm:pt modelId="{73DB31B8-99EB-4726-B8AC-AA3ECCE6AF17}" type="parTrans" cxnId="{CCE1BAB6-D8E9-4ECE-B38B-C932F73171E3}">
      <dgm:prSet/>
      <dgm:spPr/>
      <dgm:t>
        <a:bodyPr/>
        <a:lstStyle/>
        <a:p>
          <a:endParaRPr lang="en-US"/>
        </a:p>
      </dgm:t>
    </dgm:pt>
    <dgm:pt modelId="{F07D0B3F-B2DE-43A3-AAD7-6A80BC910A3E}" type="sibTrans" cxnId="{CCE1BAB6-D8E9-4ECE-B38B-C932F73171E3}">
      <dgm:prSet/>
      <dgm:spPr/>
      <dgm:t>
        <a:bodyPr/>
        <a:lstStyle/>
        <a:p>
          <a:endParaRPr lang="en-US"/>
        </a:p>
      </dgm:t>
    </dgm:pt>
    <dgm:pt modelId="{41A2FF35-8C06-4129-8738-69A61CAAE0E6}">
      <dgm:prSet phldrT="[Text]"/>
      <dgm:spPr>
        <a:solidFill>
          <a:srgbClr val="0070C0"/>
        </a:solidFill>
      </dgm:spPr>
      <dgm:t>
        <a:bodyPr/>
        <a:lstStyle/>
        <a:p>
          <a:r>
            <a:rPr lang="en-US" b="1" dirty="0">
              <a:solidFill>
                <a:schemeClr val="bg1"/>
              </a:solidFill>
            </a:rPr>
            <a:t> Tools </a:t>
          </a:r>
        </a:p>
      </dgm:t>
    </dgm:pt>
    <dgm:pt modelId="{5F560F25-C9FD-4FC5-BDBD-C696FB17C996}" type="parTrans" cxnId="{2A3EAA0E-0F06-4164-BDB3-5045646FE4C0}">
      <dgm:prSet/>
      <dgm:spPr/>
      <dgm:t>
        <a:bodyPr/>
        <a:lstStyle/>
        <a:p>
          <a:endParaRPr lang="en-US"/>
        </a:p>
      </dgm:t>
    </dgm:pt>
    <dgm:pt modelId="{C79A340B-2A1F-45B6-8415-DA4D600429F9}" type="sibTrans" cxnId="{2A3EAA0E-0F06-4164-BDB3-5045646FE4C0}">
      <dgm:prSet/>
      <dgm:spPr/>
      <dgm:t>
        <a:bodyPr/>
        <a:lstStyle/>
        <a:p>
          <a:endParaRPr lang="en-US"/>
        </a:p>
      </dgm:t>
    </dgm:pt>
    <dgm:pt modelId="{D1650CEE-6694-4162-9164-F405372C7DDB}">
      <dgm:prSet phldrT="[Text]"/>
      <dgm:spPr/>
      <dgm:t>
        <a:bodyPr/>
        <a:lstStyle/>
        <a:p>
          <a:r>
            <a:rPr lang="en-US" b="1" dirty="0"/>
            <a:t>A Safe Culture</a:t>
          </a:r>
        </a:p>
      </dgm:t>
    </dgm:pt>
    <dgm:pt modelId="{EC225C77-6169-463D-993D-432420C96626}" type="parTrans" cxnId="{4FD499B3-1910-4542-8176-BB8B16D0D7A4}">
      <dgm:prSet/>
      <dgm:spPr/>
      <dgm:t>
        <a:bodyPr/>
        <a:lstStyle/>
        <a:p>
          <a:endParaRPr lang="en-US"/>
        </a:p>
      </dgm:t>
    </dgm:pt>
    <dgm:pt modelId="{1F9E0C74-C63E-4039-9BCA-AD0B4DD87213}" type="sibTrans" cxnId="{4FD499B3-1910-4542-8176-BB8B16D0D7A4}">
      <dgm:prSet/>
      <dgm:spPr/>
      <dgm:t>
        <a:bodyPr/>
        <a:lstStyle/>
        <a:p>
          <a:endParaRPr lang="en-US"/>
        </a:p>
      </dgm:t>
    </dgm:pt>
    <dgm:pt modelId="{169E1FEC-9780-4AB5-B522-9AA9EBF1FFC6}">
      <dgm:prSet/>
      <dgm:spPr/>
      <dgm:t>
        <a:bodyPr/>
        <a:lstStyle/>
        <a:p>
          <a:r>
            <a:rPr lang="en-US" b="1" dirty="0"/>
            <a:t>Team</a:t>
          </a:r>
        </a:p>
      </dgm:t>
    </dgm:pt>
    <dgm:pt modelId="{1CDDA53C-CDAC-41F9-AFA8-BD67F6595563}" type="parTrans" cxnId="{6FE477F7-8F82-4037-AF63-FF43C0AF14C2}">
      <dgm:prSet/>
      <dgm:spPr/>
      <dgm:t>
        <a:bodyPr/>
        <a:lstStyle/>
        <a:p>
          <a:endParaRPr lang="en-US"/>
        </a:p>
      </dgm:t>
    </dgm:pt>
    <dgm:pt modelId="{CAED6994-6F82-47DE-BA07-8CAEEEF123AF}" type="sibTrans" cxnId="{6FE477F7-8F82-4037-AF63-FF43C0AF14C2}">
      <dgm:prSet/>
      <dgm:spPr/>
      <dgm:t>
        <a:bodyPr/>
        <a:lstStyle/>
        <a:p>
          <a:endParaRPr lang="en-US"/>
        </a:p>
      </dgm:t>
    </dgm:pt>
    <dgm:pt modelId="{A6401ED6-4807-4BD7-A777-311FD61A36B5}">
      <dgm:prSet/>
      <dgm:spPr>
        <a:solidFill>
          <a:srgbClr val="00B050"/>
        </a:solidFill>
      </dgm:spPr>
      <dgm:t>
        <a:bodyPr/>
        <a:lstStyle/>
        <a:p>
          <a:r>
            <a:rPr lang="en-US" b="1" dirty="0">
              <a:solidFill>
                <a:schemeClr val="bg1"/>
              </a:solidFill>
            </a:rPr>
            <a:t>Seek Ways To Improve</a:t>
          </a:r>
        </a:p>
      </dgm:t>
    </dgm:pt>
    <dgm:pt modelId="{E337AA25-AA96-48A7-9605-1EE512D0B38D}" type="parTrans" cxnId="{473490D5-1107-4BB9-BCF3-C4A762562675}">
      <dgm:prSet/>
      <dgm:spPr/>
      <dgm:t>
        <a:bodyPr/>
        <a:lstStyle/>
        <a:p>
          <a:endParaRPr lang="en-US"/>
        </a:p>
      </dgm:t>
    </dgm:pt>
    <dgm:pt modelId="{97DFFC63-CCF3-4BFC-BD20-2976121F5730}" type="sibTrans" cxnId="{473490D5-1107-4BB9-BCF3-C4A762562675}">
      <dgm:prSet/>
      <dgm:spPr/>
      <dgm:t>
        <a:bodyPr/>
        <a:lstStyle/>
        <a:p>
          <a:endParaRPr lang="en-US"/>
        </a:p>
      </dgm:t>
    </dgm:pt>
    <dgm:pt modelId="{163C557A-7B89-4AE9-AC70-4BF071507358}">
      <dgm:prSet/>
      <dgm:spPr/>
      <dgm:t>
        <a:bodyPr/>
        <a:lstStyle/>
        <a:p>
          <a:r>
            <a:rPr lang="en-US" b="1" dirty="0"/>
            <a:t>Reliable</a:t>
          </a:r>
          <a:r>
            <a:rPr lang="en-US" dirty="0"/>
            <a:t> </a:t>
          </a:r>
          <a:r>
            <a:rPr lang="en-US" b="1" dirty="0"/>
            <a:t>Processes</a:t>
          </a:r>
        </a:p>
      </dgm:t>
    </dgm:pt>
    <dgm:pt modelId="{C145A776-85EC-49D5-9235-096C5935E625}" type="parTrans" cxnId="{80EC13A3-E582-4511-A33B-E37FEB930B0E}">
      <dgm:prSet/>
      <dgm:spPr/>
      <dgm:t>
        <a:bodyPr/>
        <a:lstStyle/>
        <a:p>
          <a:endParaRPr lang="en-US"/>
        </a:p>
      </dgm:t>
    </dgm:pt>
    <dgm:pt modelId="{34297CBE-ABC9-417A-84ED-8B6C1A814099}" type="sibTrans" cxnId="{80EC13A3-E582-4511-A33B-E37FEB930B0E}">
      <dgm:prSet/>
      <dgm:spPr/>
      <dgm:t>
        <a:bodyPr/>
        <a:lstStyle/>
        <a:p>
          <a:endParaRPr lang="en-US"/>
        </a:p>
      </dgm:t>
    </dgm:pt>
    <dgm:pt modelId="{500607D6-3C6E-44CD-8629-55F0D7F4C210}" type="pres">
      <dgm:prSet presAssocID="{4FB6E8C4-F2F4-4A87-BD99-F09C51E706E9}" presName="Name0" presStyleCnt="0">
        <dgm:presLayoutVars>
          <dgm:dir/>
          <dgm:animLvl val="lvl"/>
          <dgm:resizeHandles val="exact"/>
        </dgm:presLayoutVars>
      </dgm:prSet>
      <dgm:spPr/>
    </dgm:pt>
    <dgm:pt modelId="{4854825F-8C7C-43DC-83FA-3D55EFB7ED4B}" type="pres">
      <dgm:prSet presAssocID="{D6BF9558-D7E3-4C45-8AD0-A59B2853E4A2}" presName="Name8" presStyleCnt="0"/>
      <dgm:spPr/>
    </dgm:pt>
    <dgm:pt modelId="{A2401B90-5A3F-4501-87F9-3E0FB11C45AD}" type="pres">
      <dgm:prSet presAssocID="{D6BF9558-D7E3-4C45-8AD0-A59B2853E4A2}" presName="level" presStyleLbl="node1" presStyleIdx="0" presStyleCnt="6">
        <dgm:presLayoutVars>
          <dgm:chMax val="1"/>
          <dgm:bulletEnabled val="1"/>
        </dgm:presLayoutVars>
      </dgm:prSet>
      <dgm:spPr/>
      <dgm:t>
        <a:bodyPr/>
        <a:lstStyle/>
        <a:p>
          <a:endParaRPr lang="en-US"/>
        </a:p>
      </dgm:t>
    </dgm:pt>
    <dgm:pt modelId="{C9460B07-ACF1-43AD-BFCE-ACFE75C93D26}" type="pres">
      <dgm:prSet presAssocID="{D6BF9558-D7E3-4C45-8AD0-A59B2853E4A2}" presName="levelTx" presStyleLbl="revTx" presStyleIdx="0" presStyleCnt="0">
        <dgm:presLayoutVars>
          <dgm:chMax val="1"/>
          <dgm:bulletEnabled val="1"/>
        </dgm:presLayoutVars>
      </dgm:prSet>
      <dgm:spPr/>
      <dgm:t>
        <a:bodyPr/>
        <a:lstStyle/>
        <a:p>
          <a:endParaRPr lang="en-US"/>
        </a:p>
      </dgm:t>
    </dgm:pt>
    <dgm:pt modelId="{4959045C-05CB-4B19-9700-D4C592D76EC3}" type="pres">
      <dgm:prSet presAssocID="{41A2FF35-8C06-4129-8738-69A61CAAE0E6}" presName="Name8" presStyleCnt="0"/>
      <dgm:spPr/>
    </dgm:pt>
    <dgm:pt modelId="{8C107EBD-F403-4E85-9E2B-E8473E1104B0}" type="pres">
      <dgm:prSet presAssocID="{41A2FF35-8C06-4129-8738-69A61CAAE0E6}" presName="level" presStyleLbl="node1" presStyleIdx="1" presStyleCnt="6">
        <dgm:presLayoutVars>
          <dgm:chMax val="1"/>
          <dgm:bulletEnabled val="1"/>
        </dgm:presLayoutVars>
      </dgm:prSet>
      <dgm:spPr/>
      <dgm:t>
        <a:bodyPr/>
        <a:lstStyle/>
        <a:p>
          <a:endParaRPr lang="en-US"/>
        </a:p>
      </dgm:t>
    </dgm:pt>
    <dgm:pt modelId="{D13A493E-6045-49A4-A389-84CAF5F1B84B}" type="pres">
      <dgm:prSet presAssocID="{41A2FF35-8C06-4129-8738-69A61CAAE0E6}" presName="levelTx" presStyleLbl="revTx" presStyleIdx="0" presStyleCnt="0">
        <dgm:presLayoutVars>
          <dgm:chMax val="1"/>
          <dgm:bulletEnabled val="1"/>
        </dgm:presLayoutVars>
      </dgm:prSet>
      <dgm:spPr/>
      <dgm:t>
        <a:bodyPr/>
        <a:lstStyle/>
        <a:p>
          <a:endParaRPr lang="en-US"/>
        </a:p>
      </dgm:t>
    </dgm:pt>
    <dgm:pt modelId="{4FCFA4FD-D2F2-45F9-B40A-0D1FAA090B10}" type="pres">
      <dgm:prSet presAssocID="{A6401ED6-4807-4BD7-A777-311FD61A36B5}" presName="Name8" presStyleCnt="0"/>
      <dgm:spPr/>
    </dgm:pt>
    <dgm:pt modelId="{F158959B-CFE6-4573-B3A0-D418B8023EC9}" type="pres">
      <dgm:prSet presAssocID="{A6401ED6-4807-4BD7-A777-311FD61A36B5}" presName="level" presStyleLbl="node1" presStyleIdx="2" presStyleCnt="6">
        <dgm:presLayoutVars>
          <dgm:chMax val="1"/>
          <dgm:bulletEnabled val="1"/>
        </dgm:presLayoutVars>
      </dgm:prSet>
      <dgm:spPr/>
      <dgm:t>
        <a:bodyPr/>
        <a:lstStyle/>
        <a:p>
          <a:endParaRPr lang="en-US"/>
        </a:p>
      </dgm:t>
    </dgm:pt>
    <dgm:pt modelId="{CA7F68BA-2491-4F82-AD36-B2EF48E75FEB}" type="pres">
      <dgm:prSet presAssocID="{A6401ED6-4807-4BD7-A777-311FD61A36B5}" presName="levelTx" presStyleLbl="revTx" presStyleIdx="0" presStyleCnt="0">
        <dgm:presLayoutVars>
          <dgm:chMax val="1"/>
          <dgm:bulletEnabled val="1"/>
        </dgm:presLayoutVars>
      </dgm:prSet>
      <dgm:spPr/>
      <dgm:t>
        <a:bodyPr/>
        <a:lstStyle/>
        <a:p>
          <a:endParaRPr lang="en-US"/>
        </a:p>
      </dgm:t>
    </dgm:pt>
    <dgm:pt modelId="{60DE2FBC-15C3-4709-84EC-5C0996124BB0}" type="pres">
      <dgm:prSet presAssocID="{163C557A-7B89-4AE9-AC70-4BF071507358}" presName="Name8" presStyleCnt="0"/>
      <dgm:spPr/>
    </dgm:pt>
    <dgm:pt modelId="{F12020CC-35A5-4490-9CC6-285D2038320E}" type="pres">
      <dgm:prSet presAssocID="{163C557A-7B89-4AE9-AC70-4BF071507358}" presName="level" presStyleLbl="node1" presStyleIdx="3" presStyleCnt="6">
        <dgm:presLayoutVars>
          <dgm:chMax val="1"/>
          <dgm:bulletEnabled val="1"/>
        </dgm:presLayoutVars>
      </dgm:prSet>
      <dgm:spPr/>
      <dgm:t>
        <a:bodyPr/>
        <a:lstStyle/>
        <a:p>
          <a:endParaRPr lang="en-US"/>
        </a:p>
      </dgm:t>
    </dgm:pt>
    <dgm:pt modelId="{6AAD5CE7-646C-4E2E-870F-66FACFA3466A}" type="pres">
      <dgm:prSet presAssocID="{163C557A-7B89-4AE9-AC70-4BF071507358}" presName="levelTx" presStyleLbl="revTx" presStyleIdx="0" presStyleCnt="0">
        <dgm:presLayoutVars>
          <dgm:chMax val="1"/>
          <dgm:bulletEnabled val="1"/>
        </dgm:presLayoutVars>
      </dgm:prSet>
      <dgm:spPr/>
      <dgm:t>
        <a:bodyPr/>
        <a:lstStyle/>
        <a:p>
          <a:endParaRPr lang="en-US"/>
        </a:p>
      </dgm:t>
    </dgm:pt>
    <dgm:pt modelId="{B75D7F98-D06D-4D71-A437-71F78436044E}" type="pres">
      <dgm:prSet presAssocID="{169E1FEC-9780-4AB5-B522-9AA9EBF1FFC6}" presName="Name8" presStyleCnt="0"/>
      <dgm:spPr/>
    </dgm:pt>
    <dgm:pt modelId="{4063069B-F905-4471-BABB-1036DA0AC04F}" type="pres">
      <dgm:prSet presAssocID="{169E1FEC-9780-4AB5-B522-9AA9EBF1FFC6}" presName="level" presStyleLbl="node1" presStyleIdx="4" presStyleCnt="6">
        <dgm:presLayoutVars>
          <dgm:chMax val="1"/>
          <dgm:bulletEnabled val="1"/>
        </dgm:presLayoutVars>
      </dgm:prSet>
      <dgm:spPr/>
      <dgm:t>
        <a:bodyPr/>
        <a:lstStyle/>
        <a:p>
          <a:endParaRPr lang="en-US"/>
        </a:p>
      </dgm:t>
    </dgm:pt>
    <dgm:pt modelId="{47B8A422-64E2-4FA1-B311-9F975AD24E47}" type="pres">
      <dgm:prSet presAssocID="{169E1FEC-9780-4AB5-B522-9AA9EBF1FFC6}" presName="levelTx" presStyleLbl="revTx" presStyleIdx="0" presStyleCnt="0">
        <dgm:presLayoutVars>
          <dgm:chMax val="1"/>
          <dgm:bulletEnabled val="1"/>
        </dgm:presLayoutVars>
      </dgm:prSet>
      <dgm:spPr/>
      <dgm:t>
        <a:bodyPr/>
        <a:lstStyle/>
        <a:p>
          <a:endParaRPr lang="en-US"/>
        </a:p>
      </dgm:t>
    </dgm:pt>
    <dgm:pt modelId="{D2003D48-707D-477A-A45F-7943029A698F}" type="pres">
      <dgm:prSet presAssocID="{D1650CEE-6694-4162-9164-F405372C7DDB}" presName="Name8" presStyleCnt="0"/>
      <dgm:spPr/>
    </dgm:pt>
    <dgm:pt modelId="{726B2061-3B61-475A-9033-4F0E2752F773}" type="pres">
      <dgm:prSet presAssocID="{D1650CEE-6694-4162-9164-F405372C7DDB}" presName="level" presStyleLbl="node1" presStyleIdx="5" presStyleCnt="6">
        <dgm:presLayoutVars>
          <dgm:chMax val="1"/>
          <dgm:bulletEnabled val="1"/>
        </dgm:presLayoutVars>
      </dgm:prSet>
      <dgm:spPr/>
      <dgm:t>
        <a:bodyPr/>
        <a:lstStyle/>
        <a:p>
          <a:endParaRPr lang="en-US"/>
        </a:p>
      </dgm:t>
    </dgm:pt>
    <dgm:pt modelId="{3A75A489-4E5C-4E92-AE40-80EFAE888B92}" type="pres">
      <dgm:prSet presAssocID="{D1650CEE-6694-4162-9164-F405372C7DDB}" presName="levelTx" presStyleLbl="revTx" presStyleIdx="0" presStyleCnt="0">
        <dgm:presLayoutVars>
          <dgm:chMax val="1"/>
          <dgm:bulletEnabled val="1"/>
        </dgm:presLayoutVars>
      </dgm:prSet>
      <dgm:spPr/>
      <dgm:t>
        <a:bodyPr/>
        <a:lstStyle/>
        <a:p>
          <a:endParaRPr lang="en-US"/>
        </a:p>
      </dgm:t>
    </dgm:pt>
  </dgm:ptLst>
  <dgm:cxnLst>
    <dgm:cxn modelId="{80EC13A3-E582-4511-A33B-E37FEB930B0E}" srcId="{4FB6E8C4-F2F4-4A87-BD99-F09C51E706E9}" destId="{163C557A-7B89-4AE9-AC70-4BF071507358}" srcOrd="3" destOrd="0" parTransId="{C145A776-85EC-49D5-9235-096C5935E625}" sibTransId="{34297CBE-ABC9-417A-84ED-8B6C1A814099}"/>
    <dgm:cxn modelId="{6DEC9ECB-2C28-4892-9023-58D724C1A17C}" type="presOf" srcId="{169E1FEC-9780-4AB5-B522-9AA9EBF1FFC6}" destId="{4063069B-F905-4471-BABB-1036DA0AC04F}" srcOrd="0" destOrd="0" presId="urn:microsoft.com/office/officeart/2005/8/layout/pyramid1"/>
    <dgm:cxn modelId="{4FD499B3-1910-4542-8176-BB8B16D0D7A4}" srcId="{4FB6E8C4-F2F4-4A87-BD99-F09C51E706E9}" destId="{D1650CEE-6694-4162-9164-F405372C7DDB}" srcOrd="5" destOrd="0" parTransId="{EC225C77-6169-463D-993D-432420C96626}" sibTransId="{1F9E0C74-C63E-4039-9BCA-AD0B4DD87213}"/>
    <dgm:cxn modelId="{3B3E51B3-175E-4476-BDB9-02C8428DFA77}" type="presOf" srcId="{163C557A-7B89-4AE9-AC70-4BF071507358}" destId="{6AAD5CE7-646C-4E2E-870F-66FACFA3466A}" srcOrd="1" destOrd="0" presId="urn:microsoft.com/office/officeart/2005/8/layout/pyramid1"/>
    <dgm:cxn modelId="{3007928C-6178-4479-A639-DFF61EE00C47}" type="presOf" srcId="{D6BF9558-D7E3-4C45-8AD0-A59B2853E4A2}" destId="{C9460B07-ACF1-43AD-BFCE-ACFE75C93D26}" srcOrd="1" destOrd="0" presId="urn:microsoft.com/office/officeart/2005/8/layout/pyramid1"/>
    <dgm:cxn modelId="{B09E1101-2297-4DFD-B189-1A9492287E9B}" type="presOf" srcId="{D6BF9558-D7E3-4C45-8AD0-A59B2853E4A2}" destId="{A2401B90-5A3F-4501-87F9-3E0FB11C45AD}" srcOrd="0" destOrd="0" presId="urn:microsoft.com/office/officeart/2005/8/layout/pyramid1"/>
    <dgm:cxn modelId="{9C0C4B71-AC6A-462B-A42A-F90C0811433B}" type="presOf" srcId="{D1650CEE-6694-4162-9164-F405372C7DDB}" destId="{3A75A489-4E5C-4E92-AE40-80EFAE888B92}" srcOrd="1" destOrd="0" presId="urn:microsoft.com/office/officeart/2005/8/layout/pyramid1"/>
    <dgm:cxn modelId="{9BD5196B-7322-4D5B-A335-3CB3F3AD3A8E}" type="presOf" srcId="{D1650CEE-6694-4162-9164-F405372C7DDB}" destId="{726B2061-3B61-475A-9033-4F0E2752F773}" srcOrd="0" destOrd="0" presId="urn:microsoft.com/office/officeart/2005/8/layout/pyramid1"/>
    <dgm:cxn modelId="{1D9A9208-1DE1-40CC-8104-8AC6A16E048C}" type="presOf" srcId="{41A2FF35-8C06-4129-8738-69A61CAAE0E6}" destId="{8C107EBD-F403-4E85-9E2B-E8473E1104B0}" srcOrd="0" destOrd="0" presId="urn:microsoft.com/office/officeart/2005/8/layout/pyramid1"/>
    <dgm:cxn modelId="{2A3EAA0E-0F06-4164-BDB3-5045646FE4C0}" srcId="{4FB6E8C4-F2F4-4A87-BD99-F09C51E706E9}" destId="{41A2FF35-8C06-4129-8738-69A61CAAE0E6}" srcOrd="1" destOrd="0" parTransId="{5F560F25-C9FD-4FC5-BDBD-C696FB17C996}" sibTransId="{C79A340B-2A1F-45B6-8415-DA4D600429F9}"/>
    <dgm:cxn modelId="{D430347B-0C30-40D4-B1FC-B86ACDFDD97F}" type="presOf" srcId="{163C557A-7B89-4AE9-AC70-4BF071507358}" destId="{F12020CC-35A5-4490-9CC6-285D2038320E}" srcOrd="0" destOrd="0" presId="urn:microsoft.com/office/officeart/2005/8/layout/pyramid1"/>
    <dgm:cxn modelId="{CCE1BAB6-D8E9-4ECE-B38B-C932F73171E3}" srcId="{4FB6E8C4-F2F4-4A87-BD99-F09C51E706E9}" destId="{D6BF9558-D7E3-4C45-8AD0-A59B2853E4A2}" srcOrd="0" destOrd="0" parTransId="{73DB31B8-99EB-4726-B8AC-AA3ECCE6AF17}" sibTransId="{F07D0B3F-B2DE-43A3-AAD7-6A80BC910A3E}"/>
    <dgm:cxn modelId="{FF4C480D-45B6-4500-B643-634FA4C455B4}" type="presOf" srcId="{A6401ED6-4807-4BD7-A777-311FD61A36B5}" destId="{CA7F68BA-2491-4F82-AD36-B2EF48E75FEB}" srcOrd="1" destOrd="0" presId="urn:microsoft.com/office/officeart/2005/8/layout/pyramid1"/>
    <dgm:cxn modelId="{1E49BEE2-084D-4711-805A-711202E5760C}" type="presOf" srcId="{A6401ED6-4807-4BD7-A777-311FD61A36B5}" destId="{F158959B-CFE6-4573-B3A0-D418B8023EC9}" srcOrd="0" destOrd="0" presId="urn:microsoft.com/office/officeart/2005/8/layout/pyramid1"/>
    <dgm:cxn modelId="{01C33D9A-E060-4DDE-9462-337808C452DB}" type="presOf" srcId="{169E1FEC-9780-4AB5-B522-9AA9EBF1FFC6}" destId="{47B8A422-64E2-4FA1-B311-9F975AD24E47}" srcOrd="1" destOrd="0" presId="urn:microsoft.com/office/officeart/2005/8/layout/pyramid1"/>
    <dgm:cxn modelId="{A6181AF0-4504-4475-A8CE-D30902AF0337}" type="presOf" srcId="{41A2FF35-8C06-4129-8738-69A61CAAE0E6}" destId="{D13A493E-6045-49A4-A389-84CAF5F1B84B}" srcOrd="1" destOrd="0" presId="urn:microsoft.com/office/officeart/2005/8/layout/pyramid1"/>
    <dgm:cxn modelId="{6FE477F7-8F82-4037-AF63-FF43C0AF14C2}" srcId="{4FB6E8C4-F2F4-4A87-BD99-F09C51E706E9}" destId="{169E1FEC-9780-4AB5-B522-9AA9EBF1FFC6}" srcOrd="4" destOrd="0" parTransId="{1CDDA53C-CDAC-41F9-AFA8-BD67F6595563}" sibTransId="{CAED6994-6F82-47DE-BA07-8CAEEEF123AF}"/>
    <dgm:cxn modelId="{473490D5-1107-4BB9-BCF3-C4A762562675}" srcId="{4FB6E8C4-F2F4-4A87-BD99-F09C51E706E9}" destId="{A6401ED6-4807-4BD7-A777-311FD61A36B5}" srcOrd="2" destOrd="0" parTransId="{E337AA25-AA96-48A7-9605-1EE512D0B38D}" sibTransId="{97DFFC63-CCF3-4BFC-BD20-2976121F5730}"/>
    <dgm:cxn modelId="{F075C09C-5370-4D9C-A56C-022ED6BACE5F}" type="presOf" srcId="{4FB6E8C4-F2F4-4A87-BD99-F09C51E706E9}" destId="{500607D6-3C6E-44CD-8629-55F0D7F4C210}" srcOrd="0" destOrd="0" presId="urn:microsoft.com/office/officeart/2005/8/layout/pyramid1"/>
    <dgm:cxn modelId="{EA2B2EA6-D096-4FEC-B21C-0512B42AF04D}" type="presParOf" srcId="{500607D6-3C6E-44CD-8629-55F0D7F4C210}" destId="{4854825F-8C7C-43DC-83FA-3D55EFB7ED4B}" srcOrd="0" destOrd="0" presId="urn:microsoft.com/office/officeart/2005/8/layout/pyramid1"/>
    <dgm:cxn modelId="{E65C8B20-C4B7-4BDA-A2B3-F73C6572B3D3}" type="presParOf" srcId="{4854825F-8C7C-43DC-83FA-3D55EFB7ED4B}" destId="{A2401B90-5A3F-4501-87F9-3E0FB11C45AD}" srcOrd="0" destOrd="0" presId="urn:microsoft.com/office/officeart/2005/8/layout/pyramid1"/>
    <dgm:cxn modelId="{11C82BDC-A824-40D6-895E-7F6E201D4FA8}" type="presParOf" srcId="{4854825F-8C7C-43DC-83FA-3D55EFB7ED4B}" destId="{C9460B07-ACF1-43AD-BFCE-ACFE75C93D26}" srcOrd="1" destOrd="0" presId="urn:microsoft.com/office/officeart/2005/8/layout/pyramid1"/>
    <dgm:cxn modelId="{9717E5B0-B6B1-4BE8-A126-1CFF5A14F92F}" type="presParOf" srcId="{500607D6-3C6E-44CD-8629-55F0D7F4C210}" destId="{4959045C-05CB-4B19-9700-D4C592D76EC3}" srcOrd="1" destOrd="0" presId="urn:microsoft.com/office/officeart/2005/8/layout/pyramid1"/>
    <dgm:cxn modelId="{4A8AED9A-F8FF-4DFA-95D6-8128036ED69A}" type="presParOf" srcId="{4959045C-05CB-4B19-9700-D4C592D76EC3}" destId="{8C107EBD-F403-4E85-9E2B-E8473E1104B0}" srcOrd="0" destOrd="0" presId="urn:microsoft.com/office/officeart/2005/8/layout/pyramid1"/>
    <dgm:cxn modelId="{A6DE722E-843B-4C3C-B4A2-13ABDE29C8AF}" type="presParOf" srcId="{4959045C-05CB-4B19-9700-D4C592D76EC3}" destId="{D13A493E-6045-49A4-A389-84CAF5F1B84B}" srcOrd="1" destOrd="0" presId="urn:microsoft.com/office/officeart/2005/8/layout/pyramid1"/>
    <dgm:cxn modelId="{543BB482-037E-4286-96BE-0A2046FBFE27}" type="presParOf" srcId="{500607D6-3C6E-44CD-8629-55F0D7F4C210}" destId="{4FCFA4FD-D2F2-45F9-B40A-0D1FAA090B10}" srcOrd="2" destOrd="0" presId="urn:microsoft.com/office/officeart/2005/8/layout/pyramid1"/>
    <dgm:cxn modelId="{0B6E8526-B7F4-45C6-AA98-7EB29F54CA4A}" type="presParOf" srcId="{4FCFA4FD-D2F2-45F9-B40A-0D1FAA090B10}" destId="{F158959B-CFE6-4573-B3A0-D418B8023EC9}" srcOrd="0" destOrd="0" presId="urn:microsoft.com/office/officeart/2005/8/layout/pyramid1"/>
    <dgm:cxn modelId="{10185EEB-C01F-413D-9BD1-604B1D0601CA}" type="presParOf" srcId="{4FCFA4FD-D2F2-45F9-B40A-0D1FAA090B10}" destId="{CA7F68BA-2491-4F82-AD36-B2EF48E75FEB}" srcOrd="1" destOrd="0" presId="urn:microsoft.com/office/officeart/2005/8/layout/pyramid1"/>
    <dgm:cxn modelId="{BEC4481E-68D6-4C26-B1A2-DBB73B80FF5C}" type="presParOf" srcId="{500607D6-3C6E-44CD-8629-55F0D7F4C210}" destId="{60DE2FBC-15C3-4709-84EC-5C0996124BB0}" srcOrd="3" destOrd="0" presId="urn:microsoft.com/office/officeart/2005/8/layout/pyramid1"/>
    <dgm:cxn modelId="{23140980-C9CF-4CE9-8F8E-256496D37D66}" type="presParOf" srcId="{60DE2FBC-15C3-4709-84EC-5C0996124BB0}" destId="{F12020CC-35A5-4490-9CC6-285D2038320E}" srcOrd="0" destOrd="0" presId="urn:microsoft.com/office/officeart/2005/8/layout/pyramid1"/>
    <dgm:cxn modelId="{CD8C8937-BB6E-4C1F-ABE3-2F7C7460CB77}" type="presParOf" srcId="{60DE2FBC-15C3-4709-84EC-5C0996124BB0}" destId="{6AAD5CE7-646C-4E2E-870F-66FACFA3466A}" srcOrd="1" destOrd="0" presId="urn:microsoft.com/office/officeart/2005/8/layout/pyramid1"/>
    <dgm:cxn modelId="{D547D68F-9EF3-417B-952A-AD101CAF095E}" type="presParOf" srcId="{500607D6-3C6E-44CD-8629-55F0D7F4C210}" destId="{B75D7F98-D06D-4D71-A437-71F78436044E}" srcOrd="4" destOrd="0" presId="urn:microsoft.com/office/officeart/2005/8/layout/pyramid1"/>
    <dgm:cxn modelId="{E999E86E-8380-479F-BAD0-DAC2B65399C6}" type="presParOf" srcId="{B75D7F98-D06D-4D71-A437-71F78436044E}" destId="{4063069B-F905-4471-BABB-1036DA0AC04F}" srcOrd="0" destOrd="0" presId="urn:microsoft.com/office/officeart/2005/8/layout/pyramid1"/>
    <dgm:cxn modelId="{4FE9C0CF-FD28-4B88-BB42-03F9C4C311F4}" type="presParOf" srcId="{B75D7F98-D06D-4D71-A437-71F78436044E}" destId="{47B8A422-64E2-4FA1-B311-9F975AD24E47}" srcOrd="1" destOrd="0" presId="urn:microsoft.com/office/officeart/2005/8/layout/pyramid1"/>
    <dgm:cxn modelId="{23C2BDC3-E02A-4B24-A1D0-4B4C0BB9B731}" type="presParOf" srcId="{500607D6-3C6E-44CD-8629-55F0D7F4C210}" destId="{D2003D48-707D-477A-A45F-7943029A698F}" srcOrd="5" destOrd="0" presId="urn:microsoft.com/office/officeart/2005/8/layout/pyramid1"/>
    <dgm:cxn modelId="{56EEDCA6-DC6B-43BA-86AF-61B715069D4F}" type="presParOf" srcId="{D2003D48-707D-477A-A45F-7943029A698F}" destId="{726B2061-3B61-475A-9033-4F0E2752F773}" srcOrd="0" destOrd="0" presId="urn:microsoft.com/office/officeart/2005/8/layout/pyramid1"/>
    <dgm:cxn modelId="{2D6012C9-24DE-4566-B18C-B8D8CA67F39C}" type="presParOf" srcId="{D2003D48-707D-477A-A45F-7943029A698F}" destId="{3A75A489-4E5C-4E92-AE40-80EFAE888B9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F0276-0AB5-4EDC-A548-00A9ADA25C69}">
      <dsp:nvSpPr>
        <dsp:cNvPr id="0" name=""/>
        <dsp:cNvSpPr/>
      </dsp:nvSpPr>
      <dsp:spPr>
        <a:xfrm>
          <a:off x="567689" y="0"/>
          <a:ext cx="6433820" cy="386994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960FB6-074F-4124-A1E8-37ECF9728F96}">
      <dsp:nvSpPr>
        <dsp:cNvPr id="0" name=""/>
        <dsp:cNvSpPr/>
      </dsp:nvSpPr>
      <dsp:spPr>
        <a:xfrm>
          <a:off x="0" y="1160983"/>
          <a:ext cx="2270760" cy="1547978"/>
        </a:xfrm>
        <a:prstGeom prst="roundRect">
          <a:avLst/>
        </a:prstGeom>
        <a:solidFill>
          <a:schemeClr val="accent3">
            <a:hueOff val="0"/>
            <a:satOff val="0"/>
            <a:lumOff val="0"/>
            <a:alpha val="64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solidFill>
            </a:rPr>
            <a:t>RFP calls for HRO design features</a:t>
          </a:r>
        </a:p>
      </dsp:txBody>
      <dsp:txXfrm>
        <a:off x="75566" y="1236549"/>
        <a:ext cx="2119628" cy="1396846"/>
      </dsp:txXfrm>
    </dsp:sp>
    <dsp:sp modelId="{89D6F0BF-45D6-4EB9-B27F-B80D33FBA587}">
      <dsp:nvSpPr>
        <dsp:cNvPr id="0" name=""/>
        <dsp:cNvSpPr/>
      </dsp:nvSpPr>
      <dsp:spPr>
        <a:xfrm>
          <a:off x="2649219" y="1160983"/>
          <a:ext cx="2270760" cy="1547978"/>
        </a:xfrm>
        <a:prstGeom prst="roundRect">
          <a:avLst/>
        </a:prstGeom>
        <a:solidFill>
          <a:srgbClr val="C00000">
            <a:alpha val="26000"/>
          </a:srgb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solidFill>
            </a:rPr>
            <a:t>Technical Submittal of the bid identifies 33 features</a:t>
          </a:r>
        </a:p>
      </dsp:txBody>
      <dsp:txXfrm>
        <a:off x="2724785" y="1236549"/>
        <a:ext cx="2119628" cy="1396846"/>
      </dsp:txXfrm>
    </dsp:sp>
    <dsp:sp modelId="{AA30972A-BEC6-4571-8574-9A43035460F5}">
      <dsp:nvSpPr>
        <dsp:cNvPr id="0" name=""/>
        <dsp:cNvSpPr/>
      </dsp:nvSpPr>
      <dsp:spPr>
        <a:xfrm>
          <a:off x="5298439" y="1160983"/>
          <a:ext cx="2270760" cy="1547978"/>
        </a:xfrm>
        <a:prstGeom prst="roundRect">
          <a:avLst/>
        </a:prstGeom>
        <a:solidFill>
          <a:srgbClr val="FF0000">
            <a:alpha val="39000"/>
          </a:srgb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solidFill>
            </a:rPr>
            <a:t>By the end of Design Development the list of HRO features grew to 55</a:t>
          </a:r>
        </a:p>
      </dsp:txBody>
      <dsp:txXfrm>
        <a:off x="5374005" y="1236549"/>
        <a:ext cx="2119628" cy="1396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01B90-5A3F-4501-87F9-3E0FB11C45AD}">
      <dsp:nvSpPr>
        <dsp:cNvPr id="0" name=""/>
        <dsp:cNvSpPr/>
      </dsp:nvSpPr>
      <dsp:spPr>
        <a:xfrm>
          <a:off x="3429000" y="0"/>
          <a:ext cx="1371599" cy="754327"/>
        </a:xfrm>
        <a:prstGeom prst="trapezoid">
          <a:avLst>
            <a:gd name="adj" fmla="val 90915"/>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a:p>
          <a:pPr lvl="0" algn="ctr" defTabSz="933450">
            <a:lnSpc>
              <a:spcPct val="90000"/>
            </a:lnSpc>
            <a:spcBef>
              <a:spcPct val="0"/>
            </a:spcBef>
            <a:spcAft>
              <a:spcPct val="35000"/>
            </a:spcAft>
          </a:pPr>
          <a:r>
            <a:rPr lang="en-US" sz="2100" b="1" kern="1200" dirty="0">
              <a:solidFill>
                <a:schemeClr val="bg1"/>
              </a:solidFill>
            </a:rPr>
            <a:t>Barriers</a:t>
          </a:r>
        </a:p>
      </dsp:txBody>
      <dsp:txXfrm>
        <a:off x="3429000" y="0"/>
        <a:ext cx="1371599" cy="754327"/>
      </dsp:txXfrm>
    </dsp:sp>
    <dsp:sp modelId="{8C107EBD-F403-4E85-9E2B-E8473E1104B0}">
      <dsp:nvSpPr>
        <dsp:cNvPr id="0" name=""/>
        <dsp:cNvSpPr/>
      </dsp:nvSpPr>
      <dsp:spPr>
        <a:xfrm>
          <a:off x="2743200" y="754327"/>
          <a:ext cx="2743199" cy="754327"/>
        </a:xfrm>
        <a:prstGeom prst="trapezoid">
          <a:avLst>
            <a:gd name="adj" fmla="val 90915"/>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chemeClr val="bg1"/>
              </a:solidFill>
            </a:rPr>
            <a:t> Tools </a:t>
          </a:r>
        </a:p>
      </dsp:txBody>
      <dsp:txXfrm>
        <a:off x="3223260" y="754327"/>
        <a:ext cx="1783080" cy="754327"/>
      </dsp:txXfrm>
    </dsp:sp>
    <dsp:sp modelId="{F158959B-CFE6-4573-B3A0-D418B8023EC9}">
      <dsp:nvSpPr>
        <dsp:cNvPr id="0" name=""/>
        <dsp:cNvSpPr/>
      </dsp:nvSpPr>
      <dsp:spPr>
        <a:xfrm>
          <a:off x="2057400" y="1508654"/>
          <a:ext cx="4114800" cy="754327"/>
        </a:xfrm>
        <a:prstGeom prst="trapezoid">
          <a:avLst>
            <a:gd name="adj" fmla="val 90915"/>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chemeClr val="bg1"/>
              </a:solidFill>
            </a:rPr>
            <a:t>Seek Ways To Improve</a:t>
          </a:r>
        </a:p>
      </dsp:txBody>
      <dsp:txXfrm>
        <a:off x="2777489" y="1508654"/>
        <a:ext cx="2674620" cy="754327"/>
      </dsp:txXfrm>
    </dsp:sp>
    <dsp:sp modelId="{F12020CC-35A5-4490-9CC6-285D2038320E}">
      <dsp:nvSpPr>
        <dsp:cNvPr id="0" name=""/>
        <dsp:cNvSpPr/>
      </dsp:nvSpPr>
      <dsp:spPr>
        <a:xfrm>
          <a:off x="1371600" y="2262981"/>
          <a:ext cx="5486399" cy="754327"/>
        </a:xfrm>
        <a:prstGeom prst="trapezoid">
          <a:avLst>
            <a:gd name="adj" fmla="val 90915"/>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t>Reliable</a:t>
          </a:r>
          <a:r>
            <a:rPr lang="en-US" sz="2100" kern="1200" dirty="0"/>
            <a:t> </a:t>
          </a:r>
          <a:r>
            <a:rPr lang="en-US" sz="2100" b="1" kern="1200" dirty="0"/>
            <a:t>Processes</a:t>
          </a:r>
        </a:p>
      </dsp:txBody>
      <dsp:txXfrm>
        <a:off x="2331720" y="2262981"/>
        <a:ext cx="3566160" cy="754327"/>
      </dsp:txXfrm>
    </dsp:sp>
    <dsp:sp modelId="{4063069B-F905-4471-BABB-1036DA0AC04F}">
      <dsp:nvSpPr>
        <dsp:cNvPr id="0" name=""/>
        <dsp:cNvSpPr/>
      </dsp:nvSpPr>
      <dsp:spPr>
        <a:xfrm>
          <a:off x="685799" y="3017308"/>
          <a:ext cx="6858000" cy="754327"/>
        </a:xfrm>
        <a:prstGeom prst="trapezoid">
          <a:avLst>
            <a:gd name="adj" fmla="val 90915"/>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t>Team</a:t>
          </a:r>
        </a:p>
      </dsp:txBody>
      <dsp:txXfrm>
        <a:off x="1885949" y="3017308"/>
        <a:ext cx="4457700" cy="754327"/>
      </dsp:txXfrm>
    </dsp:sp>
    <dsp:sp modelId="{726B2061-3B61-475A-9033-4F0E2752F773}">
      <dsp:nvSpPr>
        <dsp:cNvPr id="0" name=""/>
        <dsp:cNvSpPr/>
      </dsp:nvSpPr>
      <dsp:spPr>
        <a:xfrm>
          <a:off x="0" y="3771635"/>
          <a:ext cx="8229600" cy="754327"/>
        </a:xfrm>
        <a:prstGeom prst="trapezoid">
          <a:avLst>
            <a:gd name="adj" fmla="val 90915"/>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t>A Safe Culture</a:t>
          </a:r>
        </a:p>
      </dsp:txBody>
      <dsp:txXfrm>
        <a:off x="1440179" y="3771635"/>
        <a:ext cx="5349240" cy="7543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9F3A871-9D0D-4525-9CA4-BEA0A90B537B}" type="datetimeFigureOut">
              <a:rPr lang="en-US" smtClean="0"/>
              <a:t>8/8/2017</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7D1471B-C69C-4CE3-A098-53A4282D2A68}" type="slidenum">
              <a:rPr lang="en-US" smtClean="0"/>
              <a:t>‹#›</a:t>
            </a:fld>
            <a:endParaRPr lang="en-US" dirty="0"/>
          </a:p>
        </p:txBody>
      </p:sp>
    </p:spTree>
    <p:extLst>
      <p:ext uri="{BB962C8B-B14F-4D97-AF65-F5344CB8AC3E}">
        <p14:creationId xmlns:p14="http://schemas.microsoft.com/office/powerpoint/2010/main" val="1689975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474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D1471B-C69C-4CE3-A098-53A4282D2A68}" type="slidenum">
              <a:rPr lang="en-US" smtClean="0"/>
              <a:t>10</a:t>
            </a:fld>
            <a:endParaRPr lang="en-US"/>
          </a:p>
        </p:txBody>
      </p:sp>
    </p:spTree>
    <p:extLst>
      <p:ext uri="{BB962C8B-B14F-4D97-AF65-F5344CB8AC3E}">
        <p14:creationId xmlns:p14="http://schemas.microsoft.com/office/powerpoint/2010/main" val="1526934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defRPr/>
            </a:pPr>
            <a:endParaRPr lang="en-US" dirty="0"/>
          </a:p>
        </p:txBody>
      </p:sp>
      <p:sp>
        <p:nvSpPr>
          <p:cNvPr id="4" name="Slide Number Placeholder 3"/>
          <p:cNvSpPr>
            <a:spLocks noGrp="1"/>
          </p:cNvSpPr>
          <p:nvPr>
            <p:ph type="sldNum" sz="quarter" idx="10"/>
          </p:nvPr>
        </p:nvSpPr>
        <p:spPr/>
        <p:txBody>
          <a:bodyPr/>
          <a:lstStyle/>
          <a:p>
            <a:fld id="{40E3A1AF-5D78-475F-B9D9-97199A32D34D}" type="slidenum">
              <a:rPr lang="en-US" smtClean="0"/>
              <a:t>11</a:t>
            </a:fld>
            <a:endParaRPr lang="en-US"/>
          </a:p>
        </p:txBody>
      </p:sp>
    </p:spTree>
    <p:extLst>
      <p:ext uri="{BB962C8B-B14F-4D97-AF65-F5344CB8AC3E}">
        <p14:creationId xmlns:p14="http://schemas.microsoft.com/office/powerpoint/2010/main" val="3443450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3A1AF-5D78-475F-B9D9-97199A32D34D}" type="slidenum">
              <a:rPr lang="en-US" smtClean="0"/>
              <a:t>12</a:t>
            </a:fld>
            <a:endParaRPr lang="en-US"/>
          </a:p>
        </p:txBody>
      </p:sp>
    </p:spTree>
    <p:extLst>
      <p:ext uri="{BB962C8B-B14F-4D97-AF65-F5344CB8AC3E}">
        <p14:creationId xmlns:p14="http://schemas.microsoft.com/office/powerpoint/2010/main" val="186487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defRPr/>
            </a:pPr>
            <a:endParaRPr lang="en-US" dirty="0"/>
          </a:p>
        </p:txBody>
      </p:sp>
      <p:sp>
        <p:nvSpPr>
          <p:cNvPr id="4" name="Slide Number Placeholder 3"/>
          <p:cNvSpPr>
            <a:spLocks noGrp="1"/>
          </p:cNvSpPr>
          <p:nvPr>
            <p:ph type="sldNum" sz="quarter" idx="10"/>
          </p:nvPr>
        </p:nvSpPr>
        <p:spPr/>
        <p:txBody>
          <a:bodyPr/>
          <a:lstStyle/>
          <a:p>
            <a:fld id="{40E3A1AF-5D78-475F-B9D9-97199A32D34D}" type="slidenum">
              <a:rPr lang="en-US" smtClean="0"/>
              <a:t>13</a:t>
            </a:fld>
            <a:endParaRPr lang="en-US"/>
          </a:p>
        </p:txBody>
      </p:sp>
    </p:spTree>
    <p:extLst>
      <p:ext uri="{BB962C8B-B14F-4D97-AF65-F5344CB8AC3E}">
        <p14:creationId xmlns:p14="http://schemas.microsoft.com/office/powerpoint/2010/main" val="2404893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defRPr/>
            </a:pPr>
            <a:endParaRPr lang="en-US" dirty="0"/>
          </a:p>
        </p:txBody>
      </p:sp>
      <p:sp>
        <p:nvSpPr>
          <p:cNvPr id="4" name="Slide Number Placeholder 3"/>
          <p:cNvSpPr>
            <a:spLocks noGrp="1"/>
          </p:cNvSpPr>
          <p:nvPr>
            <p:ph type="sldNum" sz="quarter" idx="10"/>
          </p:nvPr>
        </p:nvSpPr>
        <p:spPr/>
        <p:txBody>
          <a:bodyPr/>
          <a:lstStyle/>
          <a:p>
            <a:fld id="{40E3A1AF-5D78-475F-B9D9-97199A32D34D}" type="slidenum">
              <a:rPr lang="en-US" smtClean="0"/>
              <a:t>14</a:t>
            </a:fld>
            <a:endParaRPr lang="en-US"/>
          </a:p>
        </p:txBody>
      </p:sp>
    </p:spTree>
    <p:extLst>
      <p:ext uri="{BB962C8B-B14F-4D97-AF65-F5344CB8AC3E}">
        <p14:creationId xmlns:p14="http://schemas.microsoft.com/office/powerpoint/2010/main" val="2412525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77875" y="1200150"/>
            <a:ext cx="5759450" cy="3240088"/>
          </a:xfrm>
          <a:ln/>
        </p:spPr>
      </p:sp>
      <p:sp>
        <p:nvSpPr>
          <p:cNvPr id="10243" name="Notes Placeholder 2"/>
          <p:cNvSpPr>
            <a:spLocks noGrp="1"/>
          </p:cNvSpPr>
          <p:nvPr>
            <p:ph type="body" idx="1"/>
          </p:nvPr>
        </p:nvSpPr>
        <p:spPr>
          <a:noFill/>
          <a:ln/>
        </p:spPr>
        <p:txBody>
          <a:bodyPr/>
          <a:lstStyle/>
          <a:p>
            <a:endParaRPr lang="en-US" dirty="0"/>
          </a:p>
        </p:txBody>
      </p:sp>
      <p:sp>
        <p:nvSpPr>
          <p:cNvPr id="10244" name="Slide Number Placeholder 3"/>
          <p:cNvSpPr>
            <a:spLocks noGrp="1"/>
          </p:cNvSpPr>
          <p:nvPr>
            <p:ph type="sldNum" sz="quarter" idx="5"/>
          </p:nvPr>
        </p:nvSpPr>
        <p:spPr>
          <a:noFill/>
        </p:spPr>
        <p:txBody>
          <a:bodyPr/>
          <a:lstStyle/>
          <a:p>
            <a:pPr defTabSz="957996"/>
            <a:fld id="{4B64A667-E2C5-4B8D-8984-A977F222BB6E}" type="slidenum">
              <a:rPr lang="en-US" smtClean="0">
                <a:solidFill>
                  <a:srgbClr val="000000"/>
                </a:solidFill>
              </a:rPr>
              <a:pPr defTabSz="957996"/>
              <a:t>16</a:t>
            </a:fld>
            <a:endParaRPr lang="en-US" dirty="0">
              <a:solidFill>
                <a:srgbClr val="000000"/>
              </a:solidFill>
            </a:endParaRPr>
          </a:p>
        </p:txBody>
      </p:sp>
    </p:spTree>
    <p:extLst>
      <p:ext uri="{BB962C8B-B14F-4D97-AF65-F5344CB8AC3E}">
        <p14:creationId xmlns:p14="http://schemas.microsoft.com/office/powerpoint/2010/main" val="3338240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17</a:t>
            </a:fld>
            <a:endParaRPr lang="en-US"/>
          </a:p>
        </p:txBody>
      </p:sp>
    </p:spTree>
    <p:extLst>
      <p:ext uri="{BB962C8B-B14F-4D97-AF65-F5344CB8AC3E}">
        <p14:creationId xmlns:p14="http://schemas.microsoft.com/office/powerpoint/2010/main" val="3972461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19</a:t>
            </a:fld>
            <a:endParaRPr lang="en-US" dirty="0"/>
          </a:p>
        </p:txBody>
      </p:sp>
    </p:spTree>
    <p:extLst>
      <p:ext uri="{BB962C8B-B14F-4D97-AF65-F5344CB8AC3E}">
        <p14:creationId xmlns:p14="http://schemas.microsoft.com/office/powerpoint/2010/main" val="59609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20</a:t>
            </a:fld>
            <a:endParaRPr lang="en-US"/>
          </a:p>
        </p:txBody>
      </p:sp>
    </p:spTree>
    <p:extLst>
      <p:ext uri="{BB962C8B-B14F-4D97-AF65-F5344CB8AC3E}">
        <p14:creationId xmlns:p14="http://schemas.microsoft.com/office/powerpoint/2010/main" val="332842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24</a:t>
            </a:fld>
            <a:endParaRPr lang="en-US"/>
          </a:p>
        </p:txBody>
      </p:sp>
    </p:spTree>
    <p:extLst>
      <p:ext uri="{BB962C8B-B14F-4D97-AF65-F5344CB8AC3E}">
        <p14:creationId xmlns:p14="http://schemas.microsoft.com/office/powerpoint/2010/main" val="2087613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870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25</a:t>
            </a:fld>
            <a:endParaRPr lang="en-US" dirty="0"/>
          </a:p>
        </p:txBody>
      </p:sp>
    </p:spTree>
    <p:extLst>
      <p:ext uri="{BB962C8B-B14F-4D97-AF65-F5344CB8AC3E}">
        <p14:creationId xmlns:p14="http://schemas.microsoft.com/office/powerpoint/2010/main" val="3450855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26</a:t>
            </a:fld>
            <a:endParaRPr lang="en-US" dirty="0"/>
          </a:p>
        </p:txBody>
      </p:sp>
    </p:spTree>
    <p:extLst>
      <p:ext uri="{BB962C8B-B14F-4D97-AF65-F5344CB8AC3E}">
        <p14:creationId xmlns:p14="http://schemas.microsoft.com/office/powerpoint/2010/main" val="2933918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27</a:t>
            </a:fld>
            <a:endParaRPr lang="en-US"/>
          </a:p>
        </p:txBody>
      </p:sp>
    </p:spTree>
    <p:extLst>
      <p:ext uri="{BB962C8B-B14F-4D97-AF65-F5344CB8AC3E}">
        <p14:creationId xmlns:p14="http://schemas.microsoft.com/office/powerpoint/2010/main" val="2006122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31</a:t>
            </a:fld>
            <a:endParaRPr lang="en-US" dirty="0"/>
          </a:p>
        </p:txBody>
      </p:sp>
    </p:spTree>
    <p:extLst>
      <p:ext uri="{BB962C8B-B14F-4D97-AF65-F5344CB8AC3E}">
        <p14:creationId xmlns:p14="http://schemas.microsoft.com/office/powerpoint/2010/main" val="550148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32</a:t>
            </a:fld>
            <a:endParaRPr lang="en-US" dirty="0"/>
          </a:p>
        </p:txBody>
      </p:sp>
    </p:spTree>
    <p:extLst>
      <p:ext uri="{BB962C8B-B14F-4D97-AF65-F5344CB8AC3E}">
        <p14:creationId xmlns:p14="http://schemas.microsoft.com/office/powerpoint/2010/main" val="1683200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33</a:t>
            </a:fld>
            <a:endParaRPr lang="en-US" dirty="0"/>
          </a:p>
        </p:txBody>
      </p:sp>
    </p:spTree>
    <p:extLst>
      <p:ext uri="{BB962C8B-B14F-4D97-AF65-F5344CB8AC3E}">
        <p14:creationId xmlns:p14="http://schemas.microsoft.com/office/powerpoint/2010/main" val="2246048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34</a:t>
            </a:fld>
            <a:endParaRPr lang="en-US" dirty="0"/>
          </a:p>
        </p:txBody>
      </p:sp>
    </p:spTree>
    <p:extLst>
      <p:ext uri="{BB962C8B-B14F-4D97-AF65-F5344CB8AC3E}">
        <p14:creationId xmlns:p14="http://schemas.microsoft.com/office/powerpoint/2010/main" val="1878486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36</a:t>
            </a:fld>
            <a:endParaRPr lang="en-US" dirty="0"/>
          </a:p>
        </p:txBody>
      </p:sp>
    </p:spTree>
    <p:extLst>
      <p:ext uri="{BB962C8B-B14F-4D97-AF65-F5344CB8AC3E}">
        <p14:creationId xmlns:p14="http://schemas.microsoft.com/office/powerpoint/2010/main" val="1080456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37</a:t>
            </a:fld>
            <a:endParaRPr lang="en-US" dirty="0"/>
          </a:p>
        </p:txBody>
      </p:sp>
    </p:spTree>
    <p:extLst>
      <p:ext uri="{BB962C8B-B14F-4D97-AF65-F5344CB8AC3E}">
        <p14:creationId xmlns:p14="http://schemas.microsoft.com/office/powerpoint/2010/main" val="3153350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38</a:t>
            </a:fld>
            <a:endParaRPr lang="en-US" dirty="0"/>
          </a:p>
        </p:txBody>
      </p:sp>
    </p:spTree>
    <p:extLst>
      <p:ext uri="{BB962C8B-B14F-4D97-AF65-F5344CB8AC3E}">
        <p14:creationId xmlns:p14="http://schemas.microsoft.com/office/powerpoint/2010/main" val="2321118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944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39</a:t>
            </a:fld>
            <a:endParaRPr lang="en-US" dirty="0"/>
          </a:p>
        </p:txBody>
      </p:sp>
    </p:spTree>
    <p:extLst>
      <p:ext uri="{BB962C8B-B14F-4D97-AF65-F5344CB8AC3E}">
        <p14:creationId xmlns:p14="http://schemas.microsoft.com/office/powerpoint/2010/main" val="1331476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40</a:t>
            </a:fld>
            <a:endParaRPr lang="en-US" dirty="0"/>
          </a:p>
        </p:txBody>
      </p:sp>
    </p:spTree>
    <p:extLst>
      <p:ext uri="{BB962C8B-B14F-4D97-AF65-F5344CB8AC3E}">
        <p14:creationId xmlns:p14="http://schemas.microsoft.com/office/powerpoint/2010/main" val="613647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41</a:t>
            </a:fld>
            <a:endParaRPr lang="en-US" dirty="0"/>
          </a:p>
        </p:txBody>
      </p:sp>
    </p:spTree>
    <p:extLst>
      <p:ext uri="{BB962C8B-B14F-4D97-AF65-F5344CB8AC3E}">
        <p14:creationId xmlns:p14="http://schemas.microsoft.com/office/powerpoint/2010/main" val="1528621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42</a:t>
            </a:fld>
            <a:endParaRPr lang="en-US" dirty="0"/>
          </a:p>
        </p:txBody>
      </p:sp>
    </p:spTree>
    <p:extLst>
      <p:ext uri="{BB962C8B-B14F-4D97-AF65-F5344CB8AC3E}">
        <p14:creationId xmlns:p14="http://schemas.microsoft.com/office/powerpoint/2010/main" val="3122129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43</a:t>
            </a:fld>
            <a:endParaRPr lang="en-US" dirty="0"/>
          </a:p>
        </p:txBody>
      </p:sp>
    </p:spTree>
    <p:extLst>
      <p:ext uri="{BB962C8B-B14F-4D97-AF65-F5344CB8AC3E}">
        <p14:creationId xmlns:p14="http://schemas.microsoft.com/office/powerpoint/2010/main" val="3930206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608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C0BB64-19CF-4ABB-A783-684B6F8CF2DD}" type="slidenum">
              <a:rPr lang="en-US" smtClean="0"/>
              <a:t>47</a:t>
            </a:fld>
            <a:endParaRPr lang="en-US" dirty="0"/>
          </a:p>
        </p:txBody>
      </p:sp>
    </p:spTree>
    <p:extLst>
      <p:ext uri="{BB962C8B-B14F-4D97-AF65-F5344CB8AC3E}">
        <p14:creationId xmlns:p14="http://schemas.microsoft.com/office/powerpoint/2010/main" val="1076642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664488" lvl="1" indent="-18122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2C0BB64-19CF-4ABB-A783-684B6F8CF2DD}" type="slidenum">
              <a:rPr lang="en-US" smtClean="0"/>
              <a:t>48</a:t>
            </a:fld>
            <a:endParaRPr lang="en-US"/>
          </a:p>
        </p:txBody>
      </p:sp>
    </p:spTree>
    <p:extLst>
      <p:ext uri="{BB962C8B-B14F-4D97-AF65-F5344CB8AC3E}">
        <p14:creationId xmlns:p14="http://schemas.microsoft.com/office/powerpoint/2010/main" val="1977085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2C0BB64-19CF-4ABB-A783-684B6F8CF2DD}" type="slidenum">
              <a:rPr lang="en-US" smtClean="0"/>
              <a:t>49</a:t>
            </a:fld>
            <a:endParaRPr lang="en-US"/>
          </a:p>
        </p:txBody>
      </p:sp>
    </p:spTree>
    <p:extLst>
      <p:ext uri="{BB962C8B-B14F-4D97-AF65-F5344CB8AC3E}">
        <p14:creationId xmlns:p14="http://schemas.microsoft.com/office/powerpoint/2010/main" val="2303960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2C0BB64-19CF-4ABB-A783-684B6F8CF2DD}" type="slidenum">
              <a:rPr lang="en-US" smtClean="0"/>
              <a:t>50</a:t>
            </a:fld>
            <a:endParaRPr lang="en-US"/>
          </a:p>
        </p:txBody>
      </p:sp>
    </p:spTree>
    <p:extLst>
      <p:ext uri="{BB962C8B-B14F-4D97-AF65-F5344CB8AC3E}">
        <p14:creationId xmlns:p14="http://schemas.microsoft.com/office/powerpoint/2010/main" val="1842120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120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C0BB64-19CF-4ABB-A783-684B6F8CF2DD}" type="slidenum">
              <a:rPr lang="en-US" smtClean="0"/>
              <a:t>53</a:t>
            </a:fld>
            <a:endParaRPr lang="en-US" dirty="0"/>
          </a:p>
        </p:txBody>
      </p:sp>
    </p:spTree>
    <p:extLst>
      <p:ext uri="{BB962C8B-B14F-4D97-AF65-F5344CB8AC3E}">
        <p14:creationId xmlns:p14="http://schemas.microsoft.com/office/powerpoint/2010/main" val="186002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1471B-C69C-4CE3-A098-53A4282D2A68}" type="slidenum">
              <a:rPr lang="en-US" smtClean="0"/>
              <a:t>54</a:t>
            </a:fld>
            <a:endParaRPr lang="en-US" dirty="0"/>
          </a:p>
        </p:txBody>
      </p:sp>
    </p:spTree>
    <p:extLst>
      <p:ext uri="{BB962C8B-B14F-4D97-AF65-F5344CB8AC3E}">
        <p14:creationId xmlns:p14="http://schemas.microsoft.com/office/powerpoint/2010/main" val="2889549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a:xfrm>
            <a:off x="731520" y="4620577"/>
            <a:ext cx="5852160" cy="4498897"/>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729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594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652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984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123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715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33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04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6E7C7-C24E-4FE1-830E-A5A2B21F5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86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7D571-37FA-438E-983A-D9641B4A22A8}" type="slidenum">
              <a:rPr lang="en-US" smtClean="0"/>
              <a:t>9</a:t>
            </a:fld>
            <a:endParaRPr lang="en-US" dirty="0"/>
          </a:p>
        </p:txBody>
      </p:sp>
    </p:spTree>
    <p:extLst>
      <p:ext uri="{BB962C8B-B14F-4D97-AF65-F5344CB8AC3E}">
        <p14:creationId xmlns:p14="http://schemas.microsoft.com/office/powerpoint/2010/main" val="3337050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latin typeface="Myriad Pro Cond" panose="020B0506030403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Myriad Pro Cond" panose="020B0506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E800F08-BA6E-8E4A-9C02-383CFBB7B08C}" type="datetimeFigureOut">
              <a:rPr lang="en-US" smtClean="0"/>
              <a:t>8/8/2017</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0737485-2451-4D45-AF30-56374FBCB70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p>
            <a:fld id="{4E800F08-BA6E-8E4A-9C02-383CFBB7B08C}" type="datetimeFigureOut">
              <a:rPr lang="en-US" smtClean="0"/>
              <a:t>8/8/2017</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0737485-2451-4D45-AF30-56374FBCB70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E35EE-24B3-481F-ACE3-087B8D4932B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5368" y="6240277"/>
            <a:ext cx="1688432" cy="51034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4920" y="6109106"/>
            <a:ext cx="4554067" cy="641517"/>
          </a:xfrm>
          <a:prstGeom prst="rect">
            <a:avLst/>
          </a:prstGeom>
        </p:spPr>
      </p:pic>
    </p:spTree>
    <p:extLst>
      <p:ext uri="{BB962C8B-B14F-4D97-AF65-F5344CB8AC3E}">
        <p14:creationId xmlns:p14="http://schemas.microsoft.com/office/powerpoint/2010/main" val="4235238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15559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83625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2402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7036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BE35EE-24B3-481F-ACE3-087B8D4932BC}" type="slidenum">
              <a:rPr lang="en-US" smtClean="0"/>
              <a:t>‹#›</a:t>
            </a:fld>
            <a:endParaRPr lang="en-US"/>
          </a:p>
        </p:txBody>
      </p:sp>
    </p:spTree>
    <p:extLst>
      <p:ext uri="{BB962C8B-B14F-4D97-AF65-F5344CB8AC3E}">
        <p14:creationId xmlns:p14="http://schemas.microsoft.com/office/powerpoint/2010/main" val="246928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BE35EE-24B3-481F-ACE3-087B8D4932BC}" type="slidenum">
              <a:rPr lang="en-US" smtClean="0"/>
              <a:t>‹#›</a:t>
            </a:fld>
            <a:endParaRPr lang="en-US"/>
          </a:p>
        </p:txBody>
      </p:sp>
    </p:spTree>
    <p:extLst>
      <p:ext uri="{BB962C8B-B14F-4D97-AF65-F5344CB8AC3E}">
        <p14:creationId xmlns:p14="http://schemas.microsoft.com/office/powerpoint/2010/main" val="2233764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BE35EE-24B3-481F-ACE3-087B8D4932BC}" type="slidenum">
              <a:rPr lang="en-US" smtClean="0"/>
              <a:t>‹#›</a:t>
            </a:fld>
            <a:endParaRPr lang="en-US"/>
          </a:p>
        </p:txBody>
      </p:sp>
    </p:spTree>
    <p:extLst>
      <p:ext uri="{BB962C8B-B14F-4D97-AF65-F5344CB8AC3E}">
        <p14:creationId xmlns:p14="http://schemas.microsoft.com/office/powerpoint/2010/main" val="26686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81010"/>
            <a:ext cx="10972800" cy="670818"/>
          </a:xfrm>
          <a:prstGeom prst="rect">
            <a:avLst/>
          </a:prstGeom>
        </p:spPr>
        <p:txBody>
          <a:bodyPr/>
          <a:lstStyle>
            <a:lvl1pPr>
              <a:defRPr b="1">
                <a:latin typeface="Myriad Pro Light" panose="020B0603030403020204" pitchFamily="34" charset="0"/>
              </a:defRPr>
            </a:lvl1pPr>
          </a:lstStyle>
          <a:p>
            <a:r>
              <a:rPr lang="en-US" dirty="0"/>
              <a:t>Click to edit Master title style</a:t>
            </a:r>
          </a:p>
        </p:txBody>
      </p:sp>
      <p:sp>
        <p:nvSpPr>
          <p:cNvPr id="3" name="Content Placeholder 2"/>
          <p:cNvSpPr>
            <a:spLocks noGrp="1"/>
          </p:cNvSpPr>
          <p:nvPr>
            <p:ph idx="1"/>
          </p:nvPr>
        </p:nvSpPr>
        <p:spPr>
          <a:xfrm>
            <a:off x="621525" y="1726240"/>
            <a:ext cx="10972800" cy="4552620"/>
          </a:xfrm>
          <a:prstGeom prst="rect">
            <a:avLst/>
          </a:prstGeom>
        </p:spPr>
        <p:txBody>
          <a:bodyPr/>
          <a:lstStyle>
            <a:lvl1pPr>
              <a:defRPr spc="50" baseline="0">
                <a:latin typeface="Myriad Pro Cond" panose="020B0506030403020204" pitchFamily="34" charset="0"/>
              </a:defRPr>
            </a:lvl1pPr>
            <a:lvl2pPr>
              <a:defRPr spc="50" baseline="0">
                <a:latin typeface="Myriad Pro Cond" panose="020B0506030403020204" pitchFamily="34" charset="0"/>
              </a:defRPr>
            </a:lvl2pPr>
            <a:lvl3pPr>
              <a:defRPr spc="50" baseline="0">
                <a:latin typeface="Myriad Pro Cond" panose="020B0506030403020204" pitchFamily="34" charset="0"/>
              </a:defRPr>
            </a:lvl3pPr>
            <a:lvl4pPr>
              <a:defRPr spc="50" baseline="0">
                <a:latin typeface="Myriad Pro Cond" panose="020B0506030403020204" pitchFamily="34" charset="0"/>
              </a:defRPr>
            </a:lvl4pPr>
            <a:lvl5pPr>
              <a:defRPr spc="50" baseline="0">
                <a:latin typeface="Myriad Pro Cond" panose="020B0506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E800F08-BA6E-8E4A-9C02-383CFBB7B08C}" type="datetimeFigureOut">
              <a:rPr lang="en-US" smtClean="0"/>
              <a:t>8/8/2017</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0737485-2451-4D45-AF30-56374FBCB705}"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BE35EE-24B3-481F-ACE3-087B8D4932BC}" type="slidenum">
              <a:rPr lang="en-US" smtClean="0"/>
              <a:t>‹#›</a:t>
            </a:fld>
            <a:endParaRPr lang="en-US"/>
          </a:p>
        </p:txBody>
      </p:sp>
    </p:spTree>
    <p:extLst>
      <p:ext uri="{BB962C8B-B14F-4D97-AF65-F5344CB8AC3E}">
        <p14:creationId xmlns:p14="http://schemas.microsoft.com/office/powerpoint/2010/main" val="2104382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E35EE-24B3-481F-ACE3-087B8D4932BC}" type="slidenum">
              <a:rPr lang="en-US" smtClean="0"/>
              <a:t>‹#›</a:t>
            </a:fld>
            <a:endParaRPr lang="en-US"/>
          </a:p>
        </p:txBody>
      </p:sp>
    </p:spTree>
    <p:extLst>
      <p:ext uri="{BB962C8B-B14F-4D97-AF65-F5344CB8AC3E}">
        <p14:creationId xmlns:p14="http://schemas.microsoft.com/office/powerpoint/2010/main" val="1546189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BE35EE-24B3-481F-ACE3-087B8D4932BC}" type="slidenum">
              <a:rPr lang="en-US" smtClean="0"/>
              <a:t>‹#›</a:t>
            </a:fld>
            <a:endParaRPr lang="en-US"/>
          </a:p>
        </p:txBody>
      </p:sp>
    </p:spTree>
    <p:extLst>
      <p:ext uri="{BB962C8B-B14F-4D97-AF65-F5344CB8AC3E}">
        <p14:creationId xmlns:p14="http://schemas.microsoft.com/office/powerpoint/2010/main" val="32140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29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95479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5104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E800F08-BA6E-8E4A-9C02-383CFBB7B08C}" type="datetimeFigureOut">
              <a:rPr lang="en-US" smtClean="0"/>
              <a:t>8/8/2017</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0737485-2451-4D45-AF30-56374FBCB70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81010"/>
            <a:ext cx="10972800" cy="67081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E800F08-BA6E-8E4A-9C02-383CFBB7B08C}" type="datetimeFigureOut">
              <a:rPr lang="en-US" smtClean="0"/>
              <a:t>8/8/2017</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0737485-2451-4D45-AF30-56374FBCB70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81010"/>
            <a:ext cx="10972800" cy="670818"/>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E800F08-BA6E-8E4A-9C02-383CFBB7B08C}" type="datetimeFigureOut">
              <a:rPr lang="en-US" smtClean="0"/>
              <a:t>8/8/2017</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90737485-2451-4D45-AF30-56374FBCB70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881010"/>
            <a:ext cx="10972800" cy="67081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E800F08-BA6E-8E4A-9C02-383CFBB7B08C}" type="datetimeFigureOut">
              <a:rPr lang="en-US" smtClean="0"/>
              <a:t>8/8/2017</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90737485-2451-4D45-AF30-56374FBCB70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E800F08-BA6E-8E4A-9C02-383CFBB7B08C}" type="datetimeFigureOut">
              <a:rPr lang="en-US" smtClean="0"/>
              <a:t>8/8/2017</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90737485-2451-4D45-AF30-56374FBCB70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E800F08-BA6E-8E4A-9C02-383CFBB7B08C}" type="datetimeFigureOut">
              <a:rPr lang="en-US" smtClean="0"/>
              <a:t>8/8/2017</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0737485-2451-4D45-AF30-56374FBCB70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E800F08-BA6E-8E4A-9C02-383CFBB7B08C}" type="datetimeFigureOut">
              <a:rPr lang="en-US" smtClean="0"/>
              <a:t>8/8/2017</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0737485-2451-4D45-AF30-56374FBCB70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jpeg"/><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CD16_PP_Imag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868" y="0"/>
            <a:ext cx="12102353"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8/8/2017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3108" y="6104095"/>
            <a:ext cx="4554067" cy="641517"/>
          </a:xfrm>
          <a:prstGeom prst="rect">
            <a:avLst/>
          </a:prstGeom>
        </p:spPr>
      </p:pic>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665368" y="6240277"/>
            <a:ext cx="1688432" cy="510345"/>
          </a:xfrm>
          <a:prstGeom prst="rect">
            <a:avLst/>
          </a:prstGeom>
        </p:spPr>
      </p:pic>
    </p:spTree>
    <p:extLst>
      <p:ext uri="{BB962C8B-B14F-4D97-AF65-F5344CB8AC3E}">
        <p14:creationId xmlns:p14="http://schemas.microsoft.com/office/powerpoint/2010/main" val="42815405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8.jpe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1.png"/><Relationship Id="rId7" Type="http://schemas.openxmlformats.org/officeDocument/2006/relationships/diagramLayout" Target="../diagrams/layout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23.png"/><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22.png"/><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package" Target="../embeddings/Microsoft_Excel_Worksheet2.xlsx"/><Relationship Id="rId3" Type="http://schemas.openxmlformats.org/officeDocument/2006/relationships/notesSlide" Target="../notesSlides/notesSlide2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package" Target="../embeddings/Microsoft_Excel_Worksheet1.xlsx"/><Relationship Id="rId4" Type="http://schemas.openxmlformats.org/officeDocument/2006/relationships/oleObject" Target="../embeddings/oleObject1.bin"/><Relationship Id="rId9" Type="http://schemas.openxmlformats.org/officeDocument/2006/relationships/image" Target="../media/image35.emf"/></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mailto:knowledgecommunities@aia.org"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www.aia.org/aah"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2700" dirty="0">
                <a:solidFill>
                  <a:srgbClr val="E20000"/>
                </a:solidFill>
                <a:latin typeface="Arial" panose="020B0604020202020204" pitchFamily="34" charset="0"/>
                <a:cs typeface="Arial" panose="020B0604020202020204" pitchFamily="34" charset="0"/>
              </a:rPr>
              <a:t>Academy of Architecture for Health </a:t>
            </a:r>
            <a:br>
              <a:rPr lang="en-US" sz="2700" dirty="0">
                <a:solidFill>
                  <a:srgbClr val="E20000"/>
                </a:solidFill>
                <a:latin typeface="Arial" panose="020B0604020202020204" pitchFamily="34" charset="0"/>
                <a:cs typeface="Arial" panose="020B0604020202020204" pitchFamily="34" charset="0"/>
              </a:rPr>
            </a:br>
            <a:r>
              <a:rPr lang="en-US" sz="2700" dirty="0">
                <a:solidFill>
                  <a:srgbClr val="E20000"/>
                </a:solidFill>
                <a:latin typeface="Arial" panose="020B0604020202020204" pitchFamily="34" charset="0"/>
                <a:cs typeface="Arial" panose="020B0604020202020204" pitchFamily="34" charset="0"/>
              </a:rPr>
              <a:t>On-line Professional Development</a:t>
            </a:r>
          </a:p>
        </p:txBody>
      </p:sp>
      <p:sp>
        <p:nvSpPr>
          <p:cNvPr id="7" name="Subtitle 2"/>
          <p:cNvSpPr txBox="1">
            <a:spLocks/>
          </p:cNvSpPr>
          <p:nvPr/>
        </p:nvSpPr>
        <p:spPr>
          <a:xfrm>
            <a:off x="2023686" y="1828801"/>
            <a:ext cx="8265695" cy="3461658"/>
          </a:xfrm>
          <a:prstGeom prst="rect">
            <a:avLst/>
          </a:prstGeom>
          <a:noFill/>
        </p:spPr>
        <p:txBody>
          <a:bodyPr vert="horz" lIns="68580" tIns="34290" rIns="68580" bIns="34290" rtlCol="0">
            <a:normAutofit lnSpcReduction="10000"/>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342900">
              <a:spcBef>
                <a:spcPts val="0"/>
              </a:spcBef>
              <a:defRPr/>
            </a:pPr>
            <a:r>
              <a:rPr lang="en-US" sz="2625" b="1" dirty="0">
                <a:latin typeface="Arial"/>
              </a:rPr>
              <a:t>The Highly Reliable Hospital: </a:t>
            </a:r>
          </a:p>
          <a:p>
            <a:pPr defTabSz="342900">
              <a:spcBef>
                <a:spcPts val="0"/>
              </a:spcBef>
              <a:spcAft>
                <a:spcPts val="900"/>
              </a:spcAft>
              <a:defRPr/>
            </a:pPr>
            <a:r>
              <a:rPr lang="en-US" sz="2625" b="1" dirty="0">
                <a:latin typeface="Arial"/>
              </a:rPr>
              <a:t>Creating a Facility for a HRO</a:t>
            </a:r>
          </a:p>
          <a:p>
            <a:pPr defTabSz="342900">
              <a:spcBef>
                <a:spcPts val="0"/>
              </a:spcBef>
              <a:spcAft>
                <a:spcPts val="900"/>
              </a:spcAft>
              <a:defRPr/>
            </a:pPr>
            <a:r>
              <a:rPr lang="en-US" sz="2925" dirty="0">
                <a:solidFill>
                  <a:srgbClr val="0065B0"/>
                </a:solidFill>
                <a:latin typeface="Arial"/>
              </a:rPr>
              <a:t>Masters Studio Series </a:t>
            </a:r>
          </a:p>
          <a:p>
            <a:pPr defTabSz="342900">
              <a:spcBef>
                <a:spcPts val="0"/>
              </a:spcBef>
              <a:spcAft>
                <a:spcPts val="900"/>
              </a:spcAft>
              <a:defRPr/>
            </a:pPr>
            <a:r>
              <a:rPr lang="en-US" sz="1950" dirty="0">
                <a:latin typeface="Arial"/>
              </a:rPr>
              <a:t>08, August, 2017</a:t>
            </a:r>
          </a:p>
          <a:p>
            <a:pPr defTabSz="342900">
              <a:lnSpc>
                <a:spcPct val="120000"/>
              </a:lnSpc>
              <a:defRPr/>
            </a:pPr>
            <a:r>
              <a:rPr lang="en-US" sz="1950" dirty="0">
                <a:solidFill>
                  <a:sysClr val="windowText" lastClr="000000">
                    <a:lumMod val="50000"/>
                    <a:lumOff val="50000"/>
                  </a:sysClr>
                </a:solidFill>
                <a:latin typeface="Arial"/>
              </a:rPr>
              <a:t>2:00 pm – 3:00 pm ET</a:t>
            </a:r>
          </a:p>
          <a:p>
            <a:pPr defTabSz="342900">
              <a:lnSpc>
                <a:spcPct val="120000"/>
              </a:lnSpc>
              <a:defRPr/>
            </a:pPr>
            <a:r>
              <a:rPr lang="en-US" sz="1950" dirty="0">
                <a:solidFill>
                  <a:sysClr val="windowText" lastClr="000000">
                    <a:lumMod val="50000"/>
                    <a:lumOff val="50000"/>
                  </a:sysClr>
                </a:solidFill>
                <a:latin typeface="Arial"/>
              </a:rPr>
              <a:t>1:00 pm – 2:00 pm CT</a:t>
            </a:r>
          </a:p>
          <a:p>
            <a:pPr defTabSz="342900">
              <a:lnSpc>
                <a:spcPct val="120000"/>
              </a:lnSpc>
              <a:defRPr/>
            </a:pPr>
            <a:r>
              <a:rPr lang="en-US" sz="1950" dirty="0">
                <a:solidFill>
                  <a:sysClr val="windowText" lastClr="000000">
                    <a:lumMod val="50000"/>
                    <a:lumOff val="50000"/>
                  </a:sysClr>
                </a:solidFill>
                <a:latin typeface="Arial"/>
              </a:rPr>
              <a:t>12:00 am – 1:00 pm MT</a:t>
            </a:r>
          </a:p>
          <a:p>
            <a:pPr defTabSz="342900">
              <a:lnSpc>
                <a:spcPct val="120000"/>
              </a:lnSpc>
              <a:defRPr/>
            </a:pPr>
            <a:r>
              <a:rPr lang="en-US" sz="1950" dirty="0">
                <a:solidFill>
                  <a:sysClr val="windowText" lastClr="000000">
                    <a:lumMod val="50000"/>
                    <a:lumOff val="50000"/>
                  </a:sysClr>
                </a:solidFill>
                <a:latin typeface="Arial"/>
              </a:rPr>
              <a:t>11:00 am – 12:00 pm PT</a:t>
            </a:r>
            <a:endParaRPr lang="en-US" sz="1800" dirty="0">
              <a:solidFill>
                <a:sysClr val="windowText" lastClr="000000">
                  <a:lumMod val="50000"/>
                  <a:lumOff val="50000"/>
                </a:sysClr>
              </a:solidFill>
              <a:latin typeface="Arial"/>
            </a:endParaRPr>
          </a:p>
        </p:txBody>
      </p:sp>
      <p:sp>
        <p:nvSpPr>
          <p:cNvPr id="8" name="TextBox 7"/>
          <p:cNvSpPr txBox="1"/>
          <p:nvPr/>
        </p:nvSpPr>
        <p:spPr>
          <a:xfrm>
            <a:off x="6156532" y="3429001"/>
            <a:ext cx="3991816" cy="1284967"/>
          </a:xfrm>
          <a:prstGeom prst="rect">
            <a:avLst/>
          </a:prstGeom>
          <a:noFill/>
        </p:spPr>
        <p:txBody>
          <a:bodyPr wrap="square" rtlCol="0">
            <a:spAutoFit/>
          </a:bodyPr>
          <a:lstStyle/>
          <a:p>
            <a:pPr defTabSz="685800" fontAlgn="base">
              <a:spcBef>
                <a:spcPct val="0"/>
              </a:spcBef>
              <a:spcAft>
                <a:spcPts val="600"/>
              </a:spcAft>
              <a:defRPr/>
            </a:pPr>
            <a:r>
              <a:rPr lang="en-US" sz="1350" b="1" dirty="0">
                <a:latin typeface="Arial"/>
              </a:rPr>
              <a:t>Presenters:</a:t>
            </a:r>
          </a:p>
          <a:p>
            <a:pPr defTabSz="685800"/>
            <a:r>
              <a:rPr lang="en-US" sz="1350" b="1" dirty="0">
                <a:latin typeface="Arial"/>
              </a:rPr>
              <a:t>Christine Basiliere RNC, BSN, MBA</a:t>
            </a:r>
          </a:p>
          <a:p>
            <a:pPr defTabSz="685800">
              <a:spcAft>
                <a:spcPts val="600"/>
              </a:spcAft>
            </a:pPr>
            <a:r>
              <a:rPr lang="en-US" sz="1350" dirty="0">
                <a:latin typeface="Arial"/>
              </a:rPr>
              <a:t>Sharp Chula Vista Medical Center</a:t>
            </a:r>
          </a:p>
          <a:p>
            <a:pPr defTabSz="685800"/>
            <a:r>
              <a:rPr lang="en-US" sz="1350" b="1" dirty="0">
                <a:latin typeface="Arial"/>
              </a:rPr>
              <a:t>Matt Richter AIA, ACHA</a:t>
            </a:r>
          </a:p>
          <a:p>
            <a:pPr defTabSz="685800"/>
            <a:r>
              <a:rPr lang="en-US" sz="1350" dirty="0">
                <a:latin typeface="Arial"/>
              </a:rPr>
              <a:t>SmithGroupJJR</a:t>
            </a:r>
          </a:p>
        </p:txBody>
      </p:sp>
      <p:sp>
        <p:nvSpPr>
          <p:cNvPr id="9" name="TextBox 8"/>
          <p:cNvSpPr txBox="1"/>
          <p:nvPr/>
        </p:nvSpPr>
        <p:spPr>
          <a:xfrm>
            <a:off x="6156532" y="4885206"/>
            <a:ext cx="3504156" cy="1000274"/>
          </a:xfrm>
          <a:prstGeom prst="rect">
            <a:avLst/>
          </a:prstGeom>
          <a:noFill/>
        </p:spPr>
        <p:txBody>
          <a:bodyPr wrap="square" rtlCol="0">
            <a:spAutoFit/>
          </a:bodyPr>
          <a:lstStyle/>
          <a:p>
            <a:pPr defTabSz="685800" fontAlgn="base">
              <a:spcBef>
                <a:spcPct val="0"/>
              </a:spcBef>
              <a:spcAft>
                <a:spcPts val="600"/>
              </a:spcAft>
              <a:defRPr/>
            </a:pPr>
            <a:r>
              <a:rPr lang="en-US" sz="1350" b="1" dirty="0">
                <a:latin typeface="Arial"/>
              </a:rPr>
              <a:t>Moderator</a:t>
            </a:r>
          </a:p>
          <a:p>
            <a:pPr defTabSz="685800"/>
            <a:r>
              <a:rPr lang="en-US" sz="1350" b="1" dirty="0">
                <a:latin typeface="Arial"/>
              </a:rPr>
              <a:t>Rita Ho, LEED AP</a:t>
            </a:r>
          </a:p>
          <a:p>
            <a:pPr defTabSz="685800"/>
            <a:endParaRPr lang="en-US" sz="1350" dirty="0">
              <a:latin typeface="Arial"/>
            </a:endParaRPr>
          </a:p>
          <a:p>
            <a:pPr defTabSz="685800"/>
            <a:endParaRPr lang="en-US" sz="1350" dirty="0">
              <a:solidFill>
                <a:prstClr val="black"/>
              </a:solidFill>
              <a:latin typeface="Arial"/>
            </a:endParaRPr>
          </a:p>
        </p:txBody>
      </p:sp>
    </p:spTree>
    <p:extLst>
      <p:ext uri="{BB962C8B-B14F-4D97-AF65-F5344CB8AC3E}">
        <p14:creationId xmlns:p14="http://schemas.microsoft.com/office/powerpoint/2010/main" val="3219365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9477" y="1207148"/>
            <a:ext cx="7772400" cy="1470025"/>
          </a:xfrm>
        </p:spPr>
        <p:txBody>
          <a:bodyPr/>
          <a:lstStyle/>
          <a:p>
            <a:pPr algn="l"/>
            <a:r>
              <a:rPr lang="en-US" sz="4000" b="1" dirty="0"/>
              <a:t>Session Learning Objectives:</a:t>
            </a:r>
          </a:p>
        </p:txBody>
      </p:sp>
      <p:sp>
        <p:nvSpPr>
          <p:cNvPr id="3" name="Subtitle 2"/>
          <p:cNvSpPr>
            <a:spLocks noGrp="1"/>
          </p:cNvSpPr>
          <p:nvPr>
            <p:ph type="subTitle" idx="1"/>
          </p:nvPr>
        </p:nvSpPr>
        <p:spPr>
          <a:xfrm>
            <a:off x="2239478" y="1942160"/>
            <a:ext cx="7473483" cy="3506679"/>
          </a:xfrm>
        </p:spPr>
        <p:txBody>
          <a:bodyPr/>
          <a:lstStyle/>
          <a:p>
            <a:pPr algn="l"/>
            <a:r>
              <a:rPr lang="en-US" sz="1800" dirty="0">
                <a:solidFill>
                  <a:schemeClr val="tx1"/>
                </a:solidFill>
              </a:rPr>
              <a:t> </a:t>
            </a:r>
          </a:p>
          <a:p>
            <a:pPr marL="342900" indent="-342900" algn="l">
              <a:spcAft>
                <a:spcPts val="600"/>
              </a:spcAft>
              <a:buFont typeface="Arial" panose="020B0604020202020204" pitchFamily="34" charset="0"/>
              <a:buChar char="•"/>
            </a:pPr>
            <a:r>
              <a:rPr lang="en-US" sz="2400" spc="50" dirty="0">
                <a:solidFill>
                  <a:schemeClr val="tx1"/>
                </a:solidFill>
              </a:rPr>
              <a:t>What makes a Highly Reliable Organization (HRO) and how a culture of reliability in hospital operations is created. </a:t>
            </a:r>
          </a:p>
          <a:p>
            <a:pPr marL="342900" indent="-342900" algn="l">
              <a:spcAft>
                <a:spcPts val="600"/>
              </a:spcAft>
              <a:buFont typeface="Arial" panose="020B0604020202020204" pitchFamily="34" charset="0"/>
              <a:buChar char="•"/>
            </a:pPr>
            <a:r>
              <a:rPr lang="en-US" sz="2400" spc="50" dirty="0">
                <a:solidFill>
                  <a:schemeClr val="tx1"/>
                </a:solidFill>
              </a:rPr>
              <a:t>The story of how HRO was designed into a healthcare facility.</a:t>
            </a:r>
          </a:p>
          <a:p>
            <a:pPr marL="342900" indent="-342900" algn="l">
              <a:spcAft>
                <a:spcPts val="600"/>
              </a:spcAft>
              <a:buFont typeface="Arial" panose="020B0604020202020204" pitchFamily="34" charset="0"/>
              <a:buChar char="•"/>
            </a:pPr>
            <a:r>
              <a:rPr lang="en-US" sz="2400" spc="50" dirty="0">
                <a:solidFill>
                  <a:schemeClr val="tx1"/>
                </a:solidFill>
              </a:rPr>
              <a:t>Putting the patient at the center of safe and secure design.</a:t>
            </a:r>
          </a:p>
          <a:p>
            <a:pPr marL="342900" indent="-342900" algn="l">
              <a:spcAft>
                <a:spcPts val="600"/>
              </a:spcAft>
              <a:buFont typeface="Arial" panose="020B0604020202020204" pitchFamily="34" charset="0"/>
              <a:buChar char="•"/>
            </a:pPr>
            <a:r>
              <a:rPr lang="en-US" sz="2400" spc="50" dirty="0">
                <a:solidFill>
                  <a:schemeClr val="tx1"/>
                </a:solidFill>
              </a:rPr>
              <a:t>Taking HRO into the construction process.</a:t>
            </a:r>
          </a:p>
        </p:txBody>
      </p:sp>
    </p:spTree>
    <p:extLst>
      <p:ext uri="{BB962C8B-B14F-4D97-AF65-F5344CB8AC3E}">
        <p14:creationId xmlns:p14="http://schemas.microsoft.com/office/powerpoint/2010/main" val="15114966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6231" y="1207148"/>
            <a:ext cx="7772400" cy="1470025"/>
          </a:xfrm>
        </p:spPr>
        <p:txBody>
          <a:bodyPr/>
          <a:lstStyle/>
          <a:p>
            <a:pPr algn="l"/>
            <a:r>
              <a:rPr lang="en-US" sz="1800" b="1" dirty="0"/>
              <a:t>	</a:t>
            </a:r>
          </a:p>
        </p:txBody>
      </p:sp>
      <p:sp>
        <p:nvSpPr>
          <p:cNvPr id="3" name="Subtitle 2"/>
          <p:cNvSpPr>
            <a:spLocks noGrp="1"/>
          </p:cNvSpPr>
          <p:nvPr>
            <p:ph type="subTitle" idx="1"/>
          </p:nvPr>
        </p:nvSpPr>
        <p:spPr>
          <a:xfrm>
            <a:off x="2874850" y="2398816"/>
            <a:ext cx="6442303" cy="3848758"/>
          </a:xfrm>
        </p:spPr>
        <p:txBody>
          <a:bodyPr/>
          <a:lstStyle/>
          <a:p>
            <a:endParaRPr lang="en-US" sz="1800" b="1" dirty="0">
              <a:solidFill>
                <a:srgbClr val="C00000"/>
              </a:solidFill>
            </a:endParaRPr>
          </a:p>
          <a:p>
            <a:pPr>
              <a:lnSpc>
                <a:spcPct val="110000"/>
              </a:lnSpc>
            </a:pPr>
            <a:r>
              <a:rPr lang="en-US" sz="1800" b="1" dirty="0">
                <a:solidFill>
                  <a:schemeClr val="accent6">
                    <a:lumMod val="75000"/>
                  </a:schemeClr>
                </a:solidFill>
              </a:rPr>
              <a:t>High Reliability Organizations (HROs) </a:t>
            </a:r>
            <a:r>
              <a:rPr lang="en-US" sz="1800" dirty="0">
                <a:solidFill>
                  <a:prstClr val="black"/>
                </a:solidFill>
              </a:rPr>
              <a:t>“operate under very trying conditions all the time and yet manage to have fewer than their fair share of accidents.”</a:t>
            </a:r>
          </a:p>
          <a:p>
            <a:pPr>
              <a:lnSpc>
                <a:spcPct val="110000"/>
              </a:lnSpc>
            </a:pPr>
            <a:r>
              <a:rPr lang="en-US" sz="1800" i="1" dirty="0">
                <a:solidFill>
                  <a:prstClr val="black"/>
                </a:solidFill>
              </a:rPr>
              <a:t>Managing the Unexpected </a:t>
            </a:r>
            <a:r>
              <a:rPr lang="en-US" sz="1800" dirty="0">
                <a:solidFill>
                  <a:prstClr val="black"/>
                </a:solidFill>
              </a:rPr>
              <a:t>(</a:t>
            </a:r>
            <a:r>
              <a:rPr lang="en-US" sz="1800" dirty="0" err="1">
                <a:solidFill>
                  <a:prstClr val="black"/>
                </a:solidFill>
              </a:rPr>
              <a:t>Weick</a:t>
            </a:r>
            <a:r>
              <a:rPr lang="en-US" sz="1800" dirty="0">
                <a:solidFill>
                  <a:prstClr val="black"/>
                </a:solidFill>
              </a:rPr>
              <a:t> &amp; Sutcliffe) </a:t>
            </a:r>
          </a:p>
          <a:p>
            <a:pPr>
              <a:lnSpc>
                <a:spcPct val="110000"/>
              </a:lnSpc>
            </a:pPr>
            <a:endParaRPr lang="en-US" sz="1800" dirty="0">
              <a:solidFill>
                <a:prstClr val="black"/>
              </a:solidFill>
            </a:endParaRPr>
          </a:p>
          <a:p>
            <a:pPr>
              <a:lnSpc>
                <a:spcPct val="110000"/>
              </a:lnSpc>
            </a:pPr>
            <a:r>
              <a:rPr lang="en-US" sz="1800" dirty="0">
                <a:solidFill>
                  <a:prstClr val="black"/>
                </a:solidFill>
              </a:rPr>
              <a:t>Risk=probability x Consequence</a:t>
            </a:r>
          </a:p>
          <a:p>
            <a:pPr>
              <a:lnSpc>
                <a:spcPct val="110000"/>
              </a:lnSpc>
            </a:pPr>
            <a:r>
              <a:rPr lang="en-US" sz="1800" dirty="0">
                <a:solidFill>
                  <a:prstClr val="black"/>
                </a:solidFill>
              </a:rPr>
              <a:t>By decreasing the probability of an accident,</a:t>
            </a:r>
          </a:p>
          <a:p>
            <a:pPr>
              <a:lnSpc>
                <a:spcPct val="110000"/>
              </a:lnSpc>
              <a:spcBef>
                <a:spcPts val="0"/>
              </a:spcBef>
            </a:pPr>
            <a:r>
              <a:rPr lang="en-US" sz="1800" dirty="0">
                <a:solidFill>
                  <a:prstClr val="black"/>
                </a:solidFill>
              </a:rPr>
              <a:t>HROs operate to make systems ultra-safe </a:t>
            </a:r>
          </a:p>
          <a:p>
            <a:pPr>
              <a:lnSpc>
                <a:spcPct val="110000"/>
              </a:lnSpc>
              <a:spcBef>
                <a:spcPts val="0"/>
              </a:spcBef>
            </a:pPr>
            <a:endParaRPr lang="en-US" sz="1800" dirty="0">
              <a:solidFill>
                <a:prstClr val="black"/>
              </a:solidFill>
            </a:endParaRPr>
          </a:p>
          <a:p>
            <a:pPr>
              <a:lnSpc>
                <a:spcPct val="110000"/>
              </a:lnSpc>
            </a:pPr>
            <a:r>
              <a:rPr lang="en-US" sz="1800" dirty="0">
                <a:solidFill>
                  <a:prstClr val="black"/>
                </a:solidFill>
              </a:rPr>
              <a:t>Safety Focus + </a:t>
            </a:r>
            <a:r>
              <a:rPr lang="en-US" sz="1800" b="1" dirty="0">
                <a:solidFill>
                  <a:prstClr val="black"/>
                </a:solidFill>
              </a:rPr>
              <a:t>performed as intended </a:t>
            </a:r>
            <a:r>
              <a:rPr lang="en-US" sz="1800" dirty="0">
                <a:solidFill>
                  <a:prstClr val="black"/>
                </a:solidFill>
              </a:rPr>
              <a:t>= No Harm</a:t>
            </a:r>
          </a:p>
          <a:p>
            <a:pPr>
              <a:lnSpc>
                <a:spcPct val="110000"/>
              </a:lnSpc>
              <a:spcBef>
                <a:spcPts val="0"/>
              </a:spcBef>
            </a:pPr>
            <a:r>
              <a:rPr lang="en-US" sz="1800" b="1" dirty="0">
                <a:solidFill>
                  <a:prstClr val="black"/>
                </a:solidFill>
              </a:rPr>
              <a:t>consistently over time</a:t>
            </a:r>
          </a:p>
          <a:p>
            <a:pPr algn="l">
              <a:lnSpc>
                <a:spcPct val="114000"/>
              </a:lnSpc>
            </a:pPr>
            <a:r>
              <a:rPr lang="en-US" sz="1800" b="1" dirty="0"/>
              <a:t> </a:t>
            </a:r>
          </a:p>
        </p:txBody>
      </p:sp>
      <p:grpSp>
        <p:nvGrpSpPr>
          <p:cNvPr id="6" name="Group 5"/>
          <p:cNvGrpSpPr/>
          <p:nvPr/>
        </p:nvGrpSpPr>
        <p:grpSpPr>
          <a:xfrm>
            <a:off x="2241154" y="940912"/>
            <a:ext cx="7709695" cy="1301895"/>
            <a:chOff x="601961" y="1207129"/>
            <a:chExt cx="7709695" cy="130189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439" y="1207129"/>
              <a:ext cx="2305217" cy="1298448"/>
            </a:xfrm>
            <a:prstGeom prst="rect">
              <a:avLst/>
            </a:prstGeom>
            <a:ln>
              <a:noFill/>
            </a:ln>
            <a:effec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25459" y="1207129"/>
              <a:ext cx="2312822" cy="130189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2050" name="Picture 2" descr="&#10;1-Temelin Nuclear Power Plant&#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61" y="1207129"/>
              <a:ext cx="2555342" cy="129507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7430007" y="6371774"/>
            <a:ext cx="2757486" cy="261610"/>
          </a:xfrm>
          <a:prstGeom prst="rect">
            <a:avLst/>
          </a:prstGeom>
        </p:spPr>
        <p:txBody>
          <a:bodyPr wrap="none">
            <a:spAutoFit/>
          </a:bodyPr>
          <a:lstStyle/>
          <a:p>
            <a:r>
              <a:rPr lang="en-US" sz="1100" i="1" dirty="0">
                <a:latin typeface="Myriad Pro" panose="020B0503030403020204" pitchFamily="34" charset="0"/>
                <a:cs typeface="Times New Roman" pitchFamily="18" charset="0"/>
              </a:rPr>
              <a:t>2015 Healthcare Performance Improvement</a:t>
            </a:r>
          </a:p>
        </p:txBody>
      </p:sp>
    </p:spTree>
    <p:extLst>
      <p:ext uri="{BB962C8B-B14F-4D97-AF65-F5344CB8AC3E}">
        <p14:creationId xmlns:p14="http://schemas.microsoft.com/office/powerpoint/2010/main" val="656888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5259"/>
            <a:ext cx="8229600" cy="670818"/>
          </a:xfrm>
        </p:spPr>
        <p:txBody>
          <a:bodyPr/>
          <a:lstStyle/>
          <a:p>
            <a:pPr algn="l"/>
            <a:r>
              <a:rPr lang="en-US" sz="3200" dirty="0"/>
              <a:t>Hospitals are different: </a:t>
            </a:r>
            <a:r>
              <a:rPr lang="en-US" sz="2800" b="0" dirty="0"/>
              <a:t>We have to work harder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3197972"/>
              </p:ext>
            </p:extLst>
          </p:nvPr>
        </p:nvGraphicFramePr>
        <p:xfrm>
          <a:off x="2397921" y="1641430"/>
          <a:ext cx="7396162" cy="3575139"/>
        </p:xfrm>
        <a:graphic>
          <a:graphicData uri="http://schemas.openxmlformats.org/drawingml/2006/table">
            <a:tbl>
              <a:tblPr firstRow="1" bandRow="1">
                <a:tableStyleId>{1FECB4D8-DB02-4DC6-A0A2-4F2EBAE1DC90}</a:tableStyleId>
              </a:tblPr>
              <a:tblGrid>
                <a:gridCol w="3667442">
                  <a:extLst>
                    <a:ext uri="{9D8B030D-6E8A-4147-A177-3AD203B41FA5}">
                      <a16:colId xmlns:a16="http://schemas.microsoft.com/office/drawing/2014/main" xmlns="" val="20000"/>
                    </a:ext>
                  </a:extLst>
                </a:gridCol>
                <a:gridCol w="3728720">
                  <a:extLst>
                    <a:ext uri="{9D8B030D-6E8A-4147-A177-3AD203B41FA5}">
                      <a16:colId xmlns:a16="http://schemas.microsoft.com/office/drawing/2014/main" xmlns="" val="20001"/>
                    </a:ext>
                  </a:extLst>
                </a:gridCol>
              </a:tblGrid>
              <a:tr h="370840">
                <a:tc>
                  <a:txBody>
                    <a:bodyPr/>
                    <a:lstStyle/>
                    <a:p>
                      <a:r>
                        <a:rPr lang="en-US" sz="1600" dirty="0">
                          <a:latin typeface="Myriad Pro Light" panose="020B0603030403020204" pitchFamily="34" charset="0"/>
                        </a:rPr>
                        <a:t>HOSPITALS </a:t>
                      </a:r>
                      <a:endParaRPr lang="en-US" sz="1600" b="1" dirty="0">
                        <a:latin typeface="Myriad Pro Light" panose="020B0603030403020204" pitchFamily="34" charset="0"/>
                      </a:endParaRPr>
                    </a:p>
                  </a:txBody>
                  <a:tcPr/>
                </a:tc>
                <a:tc>
                  <a:txBody>
                    <a:bodyPr/>
                    <a:lstStyle/>
                    <a:p>
                      <a:r>
                        <a:rPr lang="en-US" sz="1600" dirty="0">
                          <a:latin typeface="Myriad Pro Light" panose="020B0603030403020204" pitchFamily="34" charset="0"/>
                        </a:rPr>
                        <a:t>TRADITIONAL HRO</a:t>
                      </a:r>
                      <a:endParaRPr lang="en-US" sz="1600" b="1" dirty="0">
                        <a:latin typeface="Myriad Pro Light" panose="020B0603030403020204" pitchFamily="34" charset="0"/>
                      </a:endParaRPr>
                    </a:p>
                  </a:txBody>
                  <a:tcPr/>
                </a:tc>
                <a:extLst>
                  <a:ext uri="{0D108BD9-81ED-4DB2-BD59-A6C34878D82A}">
                    <a16:rowId xmlns:a16="http://schemas.microsoft.com/office/drawing/2014/main" xmlns="" val="10000"/>
                  </a:ext>
                </a:extLst>
              </a:tr>
              <a:tr h="370840">
                <a:tc>
                  <a:txBody>
                    <a:bodyPr/>
                    <a:lstStyle/>
                    <a:p>
                      <a:r>
                        <a:rPr lang="en-US" sz="1600" dirty="0">
                          <a:latin typeface="Myriad Pro Light" panose="020B0603030403020204" pitchFamily="34" charset="0"/>
                        </a:rPr>
                        <a:t>SMALL BUT FREQUENT ACCIDENTS</a:t>
                      </a:r>
                      <a:endParaRPr lang="en-US" sz="1600" b="1" dirty="0">
                        <a:latin typeface="Myriad Pro Light" panose="020B0603030403020204" pitchFamily="34" charset="0"/>
                      </a:endParaRPr>
                    </a:p>
                  </a:txBody>
                  <a:tcPr/>
                </a:tc>
                <a:tc>
                  <a:txBody>
                    <a:bodyPr/>
                    <a:lstStyle/>
                    <a:p>
                      <a:r>
                        <a:rPr lang="en-US" sz="1600" dirty="0">
                          <a:latin typeface="Myriad Pro Light" panose="020B0603030403020204" pitchFamily="34" charset="0"/>
                        </a:rPr>
                        <a:t>FEW ACCIDENTS</a:t>
                      </a:r>
                      <a:endParaRPr lang="en-US" sz="1600" b="1" dirty="0">
                        <a:latin typeface="Myriad Pro Light" panose="020B0603030403020204" pitchFamily="34" charset="0"/>
                      </a:endParaRPr>
                    </a:p>
                  </a:txBody>
                  <a:tcPr/>
                </a:tc>
                <a:extLst>
                  <a:ext uri="{0D108BD9-81ED-4DB2-BD59-A6C34878D82A}">
                    <a16:rowId xmlns:a16="http://schemas.microsoft.com/office/drawing/2014/main" xmlns="" val="10001"/>
                  </a:ext>
                </a:extLst>
              </a:tr>
              <a:tr h="370840">
                <a:tc>
                  <a:txBody>
                    <a:bodyPr/>
                    <a:lstStyle/>
                    <a:p>
                      <a:r>
                        <a:rPr lang="en-US" sz="1600" dirty="0">
                          <a:latin typeface="Myriad Pro Light" panose="020B0603030403020204" pitchFamily="34" charset="0"/>
                        </a:rPr>
                        <a:t>EPIDEMICS</a:t>
                      </a:r>
                      <a:endParaRPr lang="en-US" sz="1600" b="1" dirty="0">
                        <a:latin typeface="Myriad Pro Light" panose="020B0603030403020204" pitchFamily="34" charset="0"/>
                      </a:endParaRPr>
                    </a:p>
                  </a:txBody>
                  <a:tcPr/>
                </a:tc>
                <a:tc>
                  <a:txBody>
                    <a:bodyPr/>
                    <a:lstStyle/>
                    <a:p>
                      <a:r>
                        <a:rPr lang="en-US" sz="1600" dirty="0">
                          <a:latin typeface="Myriad Pro Light" panose="020B0603030403020204" pitchFamily="34" charset="0"/>
                        </a:rPr>
                        <a:t>CATASTROPHES</a:t>
                      </a:r>
                      <a:endParaRPr lang="en-US" sz="1600" b="1" dirty="0">
                        <a:latin typeface="Myriad Pro Light" panose="020B0603030403020204" pitchFamily="34" charset="0"/>
                      </a:endParaRPr>
                    </a:p>
                  </a:txBody>
                  <a:tcPr/>
                </a:tc>
                <a:extLst>
                  <a:ext uri="{0D108BD9-81ED-4DB2-BD59-A6C34878D82A}">
                    <a16:rowId xmlns:a16="http://schemas.microsoft.com/office/drawing/2014/main" xmlns="" val="10002"/>
                  </a:ext>
                </a:extLst>
              </a:tr>
              <a:tr h="400139">
                <a:tc>
                  <a:txBody>
                    <a:bodyPr/>
                    <a:lstStyle/>
                    <a:p>
                      <a:r>
                        <a:rPr lang="en-US" sz="1600" dirty="0">
                          <a:latin typeface="Myriad Pro Light" panose="020B0603030403020204" pitchFamily="34" charset="0"/>
                        </a:rPr>
                        <a:t>DESIGNATED VICTIM, PATIENT</a:t>
                      </a:r>
                      <a:endParaRPr lang="en-US" sz="1600" b="1" dirty="0">
                        <a:latin typeface="Myriad Pro Light" panose="020B0603030403020204" pitchFamily="34" charset="0"/>
                      </a:endParaRPr>
                    </a:p>
                  </a:txBody>
                  <a:tcPr/>
                </a:tc>
                <a:tc>
                  <a:txBody>
                    <a:bodyPr/>
                    <a:lstStyle/>
                    <a:p>
                      <a:r>
                        <a:rPr lang="en-US" sz="1600" dirty="0">
                          <a:latin typeface="Myriad Pro Light" panose="020B0603030403020204" pitchFamily="34" charset="0"/>
                        </a:rPr>
                        <a:t>DESIGNATED VICTIM, OPERATOR</a:t>
                      </a:r>
                      <a:endParaRPr lang="en-US" sz="1600" b="1" dirty="0">
                        <a:latin typeface="Myriad Pro Light" panose="020B0603030403020204" pitchFamily="34" charset="0"/>
                      </a:endParaRPr>
                    </a:p>
                  </a:txBody>
                  <a:tcPr/>
                </a:tc>
                <a:extLst>
                  <a:ext uri="{0D108BD9-81ED-4DB2-BD59-A6C34878D82A}">
                    <a16:rowId xmlns:a16="http://schemas.microsoft.com/office/drawing/2014/main" xmlns="" val="10003"/>
                  </a:ext>
                </a:extLst>
              </a:tr>
              <a:tr h="370840">
                <a:tc>
                  <a:txBody>
                    <a:bodyPr/>
                    <a:lstStyle/>
                    <a:p>
                      <a:r>
                        <a:rPr lang="en-US" sz="1600" dirty="0">
                          <a:latin typeface="Myriad Pro Light" panose="020B0603030403020204" pitchFamily="34" charset="0"/>
                        </a:rPr>
                        <a:t>DOUBLE HUMAN BEING SYSTEMS</a:t>
                      </a:r>
                      <a:endParaRPr lang="en-US" sz="1600" b="1" dirty="0">
                        <a:latin typeface="Myriad Pro Light" panose="020B0603030403020204" pitchFamily="34" charset="0"/>
                      </a:endParaRPr>
                    </a:p>
                  </a:txBody>
                  <a:tcPr/>
                </a:tc>
                <a:tc>
                  <a:txBody>
                    <a:bodyPr/>
                    <a:lstStyle/>
                    <a:p>
                      <a:r>
                        <a:rPr lang="en-US" sz="1600" dirty="0">
                          <a:latin typeface="Myriad Pro Light" panose="020B0603030403020204" pitchFamily="34" charset="0"/>
                        </a:rPr>
                        <a:t>HUMAN –ARTIFACT</a:t>
                      </a:r>
                      <a:r>
                        <a:rPr lang="en-US" sz="1600" baseline="0" dirty="0">
                          <a:latin typeface="Myriad Pro Light" panose="020B0603030403020204" pitchFamily="34" charset="0"/>
                        </a:rPr>
                        <a:t> SYSTEMS</a:t>
                      </a:r>
                      <a:endParaRPr lang="en-US" sz="1600" b="1" dirty="0">
                        <a:latin typeface="Myriad Pro Light" panose="020B0603030403020204" pitchFamily="34" charset="0"/>
                      </a:endParaRPr>
                    </a:p>
                  </a:txBody>
                  <a:tcPr/>
                </a:tc>
                <a:extLst>
                  <a:ext uri="{0D108BD9-81ED-4DB2-BD59-A6C34878D82A}">
                    <a16:rowId xmlns:a16="http://schemas.microsoft.com/office/drawing/2014/main" xmlns="" val="10004"/>
                  </a:ext>
                </a:extLst>
              </a:tr>
              <a:tr h="370840">
                <a:tc>
                  <a:txBody>
                    <a:bodyPr/>
                    <a:lstStyle/>
                    <a:p>
                      <a:r>
                        <a:rPr lang="en-US" sz="1600" dirty="0">
                          <a:latin typeface="Myriad Pro Light" panose="020B0603030403020204" pitchFamily="34" charset="0"/>
                        </a:rPr>
                        <a:t>EMOTIONAL, NEGOTIATION- BASED DECISION MAKING</a:t>
                      </a:r>
                      <a:endParaRPr lang="en-US" sz="1600" b="1" dirty="0">
                        <a:latin typeface="Myriad Pro Light" panose="020B0603030403020204" pitchFamily="34" charset="0"/>
                      </a:endParaRPr>
                    </a:p>
                  </a:txBody>
                  <a:tcPr/>
                </a:tc>
                <a:tc>
                  <a:txBody>
                    <a:bodyPr/>
                    <a:lstStyle/>
                    <a:p>
                      <a:r>
                        <a:rPr lang="en-US" sz="1600" dirty="0">
                          <a:latin typeface="Myriad Pro Light" panose="020B0603030403020204" pitchFamily="34" charset="0"/>
                        </a:rPr>
                        <a:t>RATIONAL DECISION MAKING</a:t>
                      </a:r>
                      <a:endParaRPr lang="en-US" sz="1600" b="1" dirty="0">
                        <a:latin typeface="Myriad Pro Light" panose="020B0603030403020204" pitchFamily="34" charset="0"/>
                      </a:endParaRPr>
                    </a:p>
                  </a:txBody>
                  <a:tcPr/>
                </a:tc>
                <a:extLst>
                  <a:ext uri="{0D108BD9-81ED-4DB2-BD59-A6C34878D82A}">
                    <a16:rowId xmlns:a16="http://schemas.microsoft.com/office/drawing/2014/main" xmlns="" val="10005"/>
                  </a:ext>
                </a:extLst>
              </a:tr>
              <a:tr h="370840">
                <a:tc>
                  <a:txBody>
                    <a:bodyPr/>
                    <a:lstStyle/>
                    <a:p>
                      <a:r>
                        <a:rPr lang="en-US" sz="1600" dirty="0">
                          <a:latin typeface="Myriad Pro Light" panose="020B0603030403020204" pitchFamily="34" charset="0"/>
                        </a:rPr>
                        <a:t>EVER CHANGING</a:t>
                      </a:r>
                      <a:r>
                        <a:rPr lang="en-US" sz="1600" baseline="0" dirty="0">
                          <a:latin typeface="Myriad Pro Light" panose="020B0603030403020204" pitchFamily="34" charset="0"/>
                        </a:rPr>
                        <a:t> ORGANIZATIONS</a:t>
                      </a:r>
                      <a:endParaRPr lang="en-US" sz="1600" b="1" dirty="0">
                        <a:latin typeface="Myriad Pro Light" panose="020B0603030403020204" pitchFamily="34" charset="0"/>
                      </a:endParaRPr>
                    </a:p>
                  </a:txBody>
                  <a:tcPr/>
                </a:tc>
                <a:tc>
                  <a:txBody>
                    <a:bodyPr/>
                    <a:lstStyle/>
                    <a:p>
                      <a:r>
                        <a:rPr lang="en-US" sz="1600" dirty="0">
                          <a:latin typeface="Myriad Pro Light" panose="020B0603030403020204" pitchFamily="34" charset="0"/>
                        </a:rPr>
                        <a:t>STABLE ORGANIZATIONS</a:t>
                      </a:r>
                      <a:endParaRPr lang="en-US" sz="1600" b="1" dirty="0">
                        <a:latin typeface="Myriad Pro Light" panose="020B0603030403020204" pitchFamily="34" charset="0"/>
                      </a:endParaRPr>
                    </a:p>
                  </a:txBody>
                  <a:tcPr/>
                </a:tc>
                <a:extLst>
                  <a:ext uri="{0D108BD9-81ED-4DB2-BD59-A6C34878D82A}">
                    <a16:rowId xmlns:a16="http://schemas.microsoft.com/office/drawing/2014/main" xmlns="" val="10006"/>
                  </a:ext>
                </a:extLst>
              </a:tr>
              <a:tr h="370840">
                <a:tc>
                  <a:txBody>
                    <a:bodyPr/>
                    <a:lstStyle/>
                    <a:p>
                      <a:r>
                        <a:rPr lang="en-US" sz="1600" dirty="0">
                          <a:latin typeface="Myriad Pro Light" panose="020B0603030403020204" pitchFamily="34" charset="0"/>
                        </a:rPr>
                        <a:t>DIVERSE INTERACTIONS</a:t>
                      </a:r>
                      <a:endParaRPr lang="en-US" sz="1600" b="1" dirty="0">
                        <a:latin typeface="Myriad Pro Light" panose="020B0603030403020204" pitchFamily="34" charset="0"/>
                      </a:endParaRPr>
                    </a:p>
                  </a:txBody>
                  <a:tcPr/>
                </a:tc>
                <a:tc>
                  <a:txBody>
                    <a:bodyPr/>
                    <a:lstStyle/>
                    <a:p>
                      <a:r>
                        <a:rPr lang="en-US" sz="1600" dirty="0">
                          <a:latin typeface="Myriad Pro Light" panose="020B0603030403020204" pitchFamily="34" charset="0"/>
                        </a:rPr>
                        <a:t>DEFINED INTERACTIONS</a:t>
                      </a:r>
                      <a:endParaRPr lang="en-US" sz="1600" b="1" dirty="0">
                        <a:latin typeface="Myriad Pro Light" panose="020B0603030403020204" pitchFamily="34" charset="0"/>
                      </a:endParaRPr>
                    </a:p>
                  </a:txBody>
                  <a:tcPr/>
                </a:tc>
                <a:extLst>
                  <a:ext uri="{0D108BD9-81ED-4DB2-BD59-A6C34878D82A}">
                    <a16:rowId xmlns:a16="http://schemas.microsoft.com/office/drawing/2014/main" xmlns="" val="10007"/>
                  </a:ext>
                </a:extLst>
              </a:tr>
              <a:tr h="370840">
                <a:tc>
                  <a:txBody>
                    <a:bodyPr/>
                    <a:lstStyle/>
                    <a:p>
                      <a:r>
                        <a:rPr lang="en-US" sz="1600" dirty="0">
                          <a:latin typeface="Myriad Pro Light" panose="020B0603030403020204" pitchFamily="34" charset="0"/>
                        </a:rPr>
                        <a:t>EXPERIMENTATION-BASED PRACTICE</a:t>
                      </a:r>
                      <a:endParaRPr lang="en-US" sz="1600" b="1" dirty="0">
                        <a:latin typeface="Myriad Pro Light" panose="020B0603030403020204" pitchFamily="34" charset="0"/>
                      </a:endParaRPr>
                    </a:p>
                  </a:txBody>
                  <a:tcPr/>
                </a:tc>
                <a:tc>
                  <a:txBody>
                    <a:bodyPr/>
                    <a:lstStyle/>
                    <a:p>
                      <a:r>
                        <a:rPr lang="en-US" sz="1600" dirty="0">
                          <a:latin typeface="Myriad Pro Light" panose="020B0603030403020204" pitchFamily="34" charset="0"/>
                        </a:rPr>
                        <a:t>PROCEDURE- BASED PRACTICE</a:t>
                      </a:r>
                      <a:endParaRPr lang="en-US" sz="1600" b="1" dirty="0">
                        <a:latin typeface="Myriad Pro Light" panose="020B0603030403020204" pitchFamily="34" charset="0"/>
                      </a:endParaRPr>
                    </a:p>
                  </a:txBody>
                  <a:tcPr/>
                </a:tc>
                <a:extLst>
                  <a:ext uri="{0D108BD9-81ED-4DB2-BD59-A6C34878D82A}">
                    <a16:rowId xmlns:a16="http://schemas.microsoft.com/office/drawing/2014/main" xmlns="" val="10008"/>
                  </a:ext>
                </a:extLst>
              </a:tr>
            </a:tbl>
          </a:graphicData>
        </a:graphic>
      </p:graphicFrame>
      <p:sp>
        <p:nvSpPr>
          <p:cNvPr id="5" name="Rectangle 4"/>
          <p:cNvSpPr/>
          <p:nvPr/>
        </p:nvSpPr>
        <p:spPr>
          <a:xfrm>
            <a:off x="2397922" y="5792021"/>
            <a:ext cx="7396161" cy="430887"/>
          </a:xfrm>
          <a:prstGeom prst="rect">
            <a:avLst/>
          </a:prstGeom>
        </p:spPr>
        <p:txBody>
          <a:bodyPr wrap="square">
            <a:spAutoFit/>
          </a:bodyPr>
          <a:lstStyle/>
          <a:p>
            <a:r>
              <a:rPr lang="en-US" sz="1100" i="1" dirty="0" err="1">
                <a:latin typeface="Myriad Pro" panose="020B0503030403020204" pitchFamily="34" charset="0"/>
              </a:rPr>
              <a:t>Bagnara</a:t>
            </a:r>
            <a:r>
              <a:rPr lang="en-US" sz="1100" i="1" dirty="0">
                <a:latin typeface="Myriad Pro" panose="020B0503030403020204" pitchFamily="34" charset="0"/>
              </a:rPr>
              <a:t>, </a:t>
            </a:r>
            <a:r>
              <a:rPr lang="en-US" sz="1100" i="1" dirty="0" err="1">
                <a:latin typeface="Myriad Pro" panose="020B0503030403020204" pitchFamily="34" charset="0"/>
              </a:rPr>
              <a:t>Parlangeli</a:t>
            </a:r>
            <a:r>
              <a:rPr lang="en-US" sz="1100" i="1" dirty="0">
                <a:latin typeface="Myriad Pro" panose="020B0503030403020204" pitchFamily="34" charset="0"/>
              </a:rPr>
              <a:t>, </a:t>
            </a:r>
            <a:r>
              <a:rPr lang="en-US" sz="1100" i="1" dirty="0" err="1">
                <a:latin typeface="Myriad Pro" panose="020B0503030403020204" pitchFamily="34" charset="0"/>
              </a:rPr>
              <a:t>Tartaglia</a:t>
            </a:r>
            <a:r>
              <a:rPr lang="en-US" sz="1100" i="1" dirty="0">
                <a:latin typeface="Myriad Pro" panose="020B0503030403020204" pitchFamily="34" charset="0"/>
              </a:rPr>
              <a:t> 2010. Are hospitals becoming high reliability organizations. Applied Ergonomics 41 (2010) 713-718</a:t>
            </a:r>
          </a:p>
        </p:txBody>
      </p:sp>
    </p:spTree>
    <p:extLst>
      <p:ext uri="{BB962C8B-B14F-4D97-AF65-F5344CB8AC3E}">
        <p14:creationId xmlns:p14="http://schemas.microsoft.com/office/powerpoint/2010/main" val="269631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6231" y="1207148"/>
            <a:ext cx="7772400" cy="1470025"/>
          </a:xfrm>
        </p:spPr>
        <p:txBody>
          <a:bodyPr/>
          <a:lstStyle/>
          <a:p>
            <a:pPr algn="l"/>
            <a:r>
              <a:rPr lang="en-US" sz="1800" b="1" dirty="0"/>
              <a:t>	</a:t>
            </a:r>
          </a:p>
        </p:txBody>
      </p:sp>
      <p:sp>
        <p:nvSpPr>
          <p:cNvPr id="3" name="Subtitle 2"/>
          <p:cNvSpPr>
            <a:spLocks noGrp="1"/>
          </p:cNvSpPr>
          <p:nvPr>
            <p:ph type="subTitle" idx="1"/>
          </p:nvPr>
        </p:nvSpPr>
        <p:spPr>
          <a:xfrm>
            <a:off x="5720507" y="179898"/>
            <a:ext cx="4478434" cy="4994550"/>
          </a:xfrm>
        </p:spPr>
        <p:txBody>
          <a:bodyPr/>
          <a:lstStyle/>
          <a:p>
            <a:endParaRPr lang="en-US" sz="1800" b="1" dirty="0">
              <a:solidFill>
                <a:srgbClr val="C00000"/>
              </a:solidFill>
            </a:endParaRPr>
          </a:p>
          <a:p>
            <a:pPr algn="l"/>
            <a:r>
              <a:rPr lang="en-US" sz="2800" dirty="0">
                <a:solidFill>
                  <a:schemeClr val="tx1"/>
                </a:solidFill>
              </a:rPr>
              <a:t>At the heart of our organization are more than 18,000 employees, affiliated physicians and volunteers who are dedicated to making health care better for our patients, their families and one another. It’s what we call </a:t>
            </a:r>
            <a:r>
              <a:rPr lang="en-US" sz="2800" b="1" dirty="0">
                <a:solidFill>
                  <a:schemeClr val="accent6">
                    <a:lumMod val="75000"/>
                  </a:schemeClr>
                </a:solidFill>
              </a:rPr>
              <a:t>The Sharp Experience </a:t>
            </a:r>
            <a:r>
              <a:rPr lang="en-US" sz="2800" dirty="0">
                <a:solidFill>
                  <a:schemeClr val="tx1"/>
                </a:solidFill>
              </a:rPr>
              <a:t>and it comes to life in everything we do. It’s what we do, it’s how we do it and why we do it.</a:t>
            </a:r>
          </a:p>
          <a:p>
            <a:pPr algn="l"/>
            <a:endParaRPr lang="en-US" sz="2800" dirty="0">
              <a:solidFill>
                <a:schemeClr val="tx1"/>
              </a:solidFill>
            </a:endParaRPr>
          </a:p>
          <a:p>
            <a:endParaRPr lang="en-US" sz="2800" dirty="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07422" y="1037692"/>
            <a:ext cx="3022154" cy="20176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846629"/>
            <a:ext cx="3838703" cy="2014081"/>
          </a:xfrm>
          <a:prstGeom prst="rect">
            <a:avLst/>
          </a:prstGeom>
        </p:spPr>
      </p:pic>
    </p:spTree>
    <p:extLst>
      <p:ext uri="{BB962C8B-B14F-4D97-AF65-F5344CB8AC3E}">
        <p14:creationId xmlns:p14="http://schemas.microsoft.com/office/powerpoint/2010/main" val="3823216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6231" y="1207148"/>
            <a:ext cx="7772400" cy="1470025"/>
          </a:xfrm>
        </p:spPr>
        <p:txBody>
          <a:bodyPr/>
          <a:lstStyle/>
          <a:p>
            <a:pPr algn="l"/>
            <a:r>
              <a:rPr lang="en-US" sz="1800" b="1" dirty="0"/>
              <a:t>	</a:t>
            </a:r>
          </a:p>
        </p:txBody>
      </p:sp>
      <p:sp>
        <p:nvSpPr>
          <p:cNvPr id="3" name="Subtitle 2"/>
          <p:cNvSpPr>
            <a:spLocks noGrp="1"/>
          </p:cNvSpPr>
          <p:nvPr>
            <p:ph type="subTitle" idx="1"/>
          </p:nvPr>
        </p:nvSpPr>
        <p:spPr>
          <a:xfrm>
            <a:off x="1913625" y="2280392"/>
            <a:ext cx="8364753" cy="3967713"/>
          </a:xfrm>
        </p:spPr>
        <p:txBody>
          <a:bodyPr/>
          <a:lstStyle/>
          <a:p>
            <a:endParaRPr lang="en-US" sz="1800" b="1" dirty="0">
              <a:solidFill>
                <a:srgbClr val="C00000"/>
              </a:solidFill>
            </a:endParaRPr>
          </a:p>
          <a:p>
            <a:r>
              <a:rPr lang="en-US" sz="2200" b="1" dirty="0">
                <a:solidFill>
                  <a:schemeClr val="accent6">
                    <a:lumMod val="75000"/>
                  </a:schemeClr>
                </a:solidFill>
              </a:rPr>
              <a:t>SHC’s HRO Commitment </a:t>
            </a:r>
          </a:p>
          <a:p>
            <a:pPr algn="l">
              <a:spcAft>
                <a:spcPts val="1200"/>
              </a:spcAft>
            </a:pPr>
            <a:r>
              <a:rPr lang="en-US" sz="2200" i="1" dirty="0">
                <a:solidFill>
                  <a:schemeClr val="tx1"/>
                </a:solidFill>
              </a:rPr>
              <a:t>Sharp is committed to ensuring highly reliable systems, structures, processes, and behaviors to achieve </a:t>
            </a:r>
            <a:r>
              <a:rPr lang="en-US" sz="2200" b="1" i="1" dirty="0">
                <a:solidFill>
                  <a:schemeClr val="tx1"/>
                </a:solidFill>
              </a:rPr>
              <a:t>zero defects </a:t>
            </a:r>
            <a:r>
              <a:rPr lang="en-US" sz="2200" i="1" dirty="0">
                <a:solidFill>
                  <a:schemeClr val="tx1"/>
                </a:solidFill>
              </a:rPr>
              <a:t>and </a:t>
            </a:r>
            <a:r>
              <a:rPr lang="en-US" sz="2200" b="1" i="1" dirty="0">
                <a:solidFill>
                  <a:schemeClr val="tx1"/>
                </a:solidFill>
              </a:rPr>
              <a:t>zero harm </a:t>
            </a:r>
            <a:r>
              <a:rPr lang="en-US" sz="2200" i="1" dirty="0">
                <a:solidFill>
                  <a:schemeClr val="tx1"/>
                </a:solidFill>
              </a:rPr>
              <a:t>to employees, physicians, and patients and their families.</a:t>
            </a:r>
          </a:p>
          <a:p>
            <a:r>
              <a:rPr lang="en-US" sz="2400" b="1" dirty="0">
                <a:solidFill>
                  <a:schemeClr val="tx1"/>
                </a:solidFill>
              </a:rPr>
              <a:t>HRO vision and strategy </a:t>
            </a:r>
            <a:endParaRPr lang="en-US" sz="2400" dirty="0">
              <a:solidFill>
                <a:schemeClr val="tx1"/>
              </a:solidFill>
            </a:endParaRPr>
          </a:p>
          <a:p>
            <a:r>
              <a:rPr lang="en-US" sz="2400" dirty="0">
                <a:solidFill>
                  <a:schemeClr val="tx1"/>
                </a:solidFill>
              </a:rPr>
              <a:t>HRO Vision = Sharp HealthCare’s vision: </a:t>
            </a:r>
          </a:p>
          <a:p>
            <a:r>
              <a:rPr lang="en-US" sz="2200" i="1" dirty="0">
                <a:solidFill>
                  <a:schemeClr val="tx1"/>
                </a:solidFill>
              </a:rPr>
              <a:t>“To be the BEST place to work, BEST place to practice </a:t>
            </a:r>
          </a:p>
          <a:p>
            <a:r>
              <a:rPr lang="en-US" sz="2200" i="1" dirty="0">
                <a:solidFill>
                  <a:schemeClr val="tx1"/>
                </a:solidFill>
              </a:rPr>
              <a:t>medicine and BEST place to receive care.” </a:t>
            </a:r>
            <a:endParaRPr lang="en-US" sz="2200" dirty="0">
              <a:solidFill>
                <a:schemeClr val="tx1"/>
              </a:solidFill>
            </a:endParaRPr>
          </a:p>
          <a:p>
            <a:r>
              <a:rPr lang="en-US" sz="2200" dirty="0">
                <a:solidFill>
                  <a:schemeClr val="tx1"/>
                </a:solidFill>
              </a:rPr>
              <a:t>The HRO initiative is helping us advance The Sharp Experience</a:t>
            </a:r>
          </a:p>
          <a:p>
            <a:pPr algn="l"/>
            <a:endParaRPr lang="en-US" sz="2000" i="1" dirty="0">
              <a:solidFill>
                <a:schemeClr val="tx1"/>
              </a:solidFill>
            </a:endParaRPr>
          </a:p>
        </p:txBody>
      </p:sp>
      <p:grpSp>
        <p:nvGrpSpPr>
          <p:cNvPr id="4" name="Group 3"/>
          <p:cNvGrpSpPr/>
          <p:nvPr/>
        </p:nvGrpSpPr>
        <p:grpSpPr>
          <a:xfrm>
            <a:off x="3402452" y="940098"/>
            <a:ext cx="5387098" cy="1435837"/>
            <a:chOff x="872231" y="1229464"/>
            <a:chExt cx="5387098" cy="1435837"/>
          </a:xfrm>
        </p:grpSpPr>
        <p:pic>
          <p:nvPicPr>
            <p:cNvPr id="7" name="Picture 2"/>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872231" y="1484525"/>
              <a:ext cx="2506009" cy="1180776"/>
            </a:xfrm>
            <a:prstGeom prst="rect">
              <a:avLst/>
            </a:prstGeom>
            <a:noFill/>
            <a:ln w="9525">
              <a:noFill/>
              <a:miter lim="800000"/>
              <a:headEnd/>
              <a:tailEnd/>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200" y="1229464"/>
              <a:ext cx="2486129" cy="1304416"/>
            </a:xfrm>
            <a:prstGeom prst="rect">
              <a:avLst/>
            </a:prstGeom>
          </p:spPr>
        </p:pic>
      </p:grpSp>
    </p:spTree>
    <p:extLst>
      <p:ext uri="{BB962C8B-B14F-4D97-AF65-F5344CB8AC3E}">
        <p14:creationId xmlns:p14="http://schemas.microsoft.com/office/powerpoint/2010/main" val="3366748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99396"/>
            <a:ext cx="8229600" cy="1410268"/>
          </a:xfrm>
        </p:spPr>
        <p:txBody>
          <a:bodyPr/>
          <a:lstStyle/>
          <a:p>
            <a:r>
              <a:rPr lang="en-US" dirty="0"/>
              <a:t>Sharps RFP and HRO Requirements</a:t>
            </a:r>
            <a:br>
              <a:rPr lang="en-US" dirty="0"/>
            </a:br>
            <a:endParaRPr lang="en-US" dirty="0"/>
          </a:p>
        </p:txBody>
      </p:sp>
      <p:sp>
        <p:nvSpPr>
          <p:cNvPr id="3" name="Content Placeholder 2"/>
          <p:cNvSpPr>
            <a:spLocks noGrp="1"/>
          </p:cNvSpPr>
          <p:nvPr>
            <p:ph idx="1"/>
          </p:nvPr>
        </p:nvSpPr>
        <p:spPr>
          <a:xfrm>
            <a:off x="2524387" y="2186301"/>
            <a:ext cx="7143226" cy="4492305"/>
          </a:xfrm>
        </p:spPr>
        <p:txBody>
          <a:bodyPr/>
          <a:lstStyle/>
          <a:p>
            <a:pPr algn="ctr"/>
            <a:endParaRPr lang="en-US" dirty="0"/>
          </a:p>
          <a:p>
            <a:pPr marL="0" indent="0" algn="ctr">
              <a:buNone/>
            </a:pPr>
            <a:r>
              <a:rPr lang="en-US" i="1" dirty="0"/>
              <a:t>“The goal is ‘zero’ harm. The code requires many features to “hard wire” infection control. What additional design features can be included in the design to advance Sharp’s HRO objective? “</a:t>
            </a:r>
          </a:p>
        </p:txBody>
      </p:sp>
    </p:spTree>
    <p:extLst>
      <p:ext uri="{BB962C8B-B14F-4D97-AF65-F5344CB8AC3E}">
        <p14:creationId xmlns:p14="http://schemas.microsoft.com/office/powerpoint/2010/main" val="254950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522402" y="6406169"/>
            <a:ext cx="2787943" cy="261610"/>
          </a:xfrm>
          <a:prstGeom prst="rect">
            <a:avLst/>
          </a:prstGeom>
        </p:spPr>
        <p:txBody>
          <a:bodyPr wrap="none">
            <a:spAutoFit/>
          </a:bodyPr>
          <a:lstStyle/>
          <a:p>
            <a:r>
              <a:rPr lang="en-US" sz="1100" i="1" dirty="0">
                <a:latin typeface="Myriad Pro" panose="020B0503030403020204" pitchFamily="34" charset="0"/>
                <a:cs typeface="Times New Roman" pitchFamily="18" charset="0"/>
              </a:rPr>
              <a:t>2015 Healthcare Performance Improvement </a:t>
            </a:r>
          </a:p>
        </p:txBody>
      </p:sp>
      <p:sp>
        <p:nvSpPr>
          <p:cNvPr id="10" name="Rounded Rectangle 9"/>
          <p:cNvSpPr/>
          <p:nvPr/>
        </p:nvSpPr>
        <p:spPr>
          <a:xfrm>
            <a:off x="4572000" y="1143000"/>
            <a:ext cx="2590800" cy="52578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b"/>
          <a:lstStyle/>
          <a:p>
            <a:pPr algn="ctr">
              <a:defRPr/>
            </a:pPr>
            <a:endParaRPr lang="en-US" sz="2400" b="1" dirty="0">
              <a:solidFill>
                <a:prstClr val="black"/>
              </a:solidFill>
            </a:endParaRPr>
          </a:p>
          <a:p>
            <a:pPr algn="ctr">
              <a:defRPr/>
            </a:pPr>
            <a:endParaRPr lang="en-US" sz="2400" b="1" dirty="0">
              <a:solidFill>
                <a:prstClr val="black"/>
              </a:solidFill>
            </a:endParaRPr>
          </a:p>
          <a:p>
            <a:pPr algn="ctr">
              <a:defRPr/>
            </a:pPr>
            <a:r>
              <a:rPr lang="en-US" sz="2400" b="1" dirty="0">
                <a:solidFill>
                  <a:prstClr val="black"/>
                </a:solidFill>
              </a:rPr>
              <a:t>RELIABILITY</a:t>
            </a:r>
          </a:p>
          <a:p>
            <a:pPr algn="ctr">
              <a:defRPr/>
            </a:pPr>
            <a:r>
              <a:rPr lang="en-US" sz="2400" b="1" dirty="0">
                <a:solidFill>
                  <a:prstClr val="black"/>
                </a:solidFill>
              </a:rPr>
              <a:t>CULTURE</a:t>
            </a:r>
          </a:p>
          <a:p>
            <a:pPr algn="ctr">
              <a:defRPr/>
            </a:pPr>
            <a:r>
              <a:rPr lang="en-US" sz="1600" dirty="0">
                <a:solidFill>
                  <a:prstClr val="black"/>
                </a:solidFill>
              </a:rPr>
              <a:t>“Failure Prevention”</a:t>
            </a:r>
          </a:p>
          <a:p>
            <a:pPr algn="ctr">
              <a:defRPr/>
            </a:pPr>
            <a:endParaRPr lang="en-US" sz="1600" dirty="0">
              <a:solidFill>
                <a:prstClr val="black"/>
              </a:solidFill>
            </a:endParaRPr>
          </a:p>
          <a:p>
            <a:pPr algn="ctr">
              <a:defRPr/>
            </a:pPr>
            <a:endParaRPr lang="en-US" sz="1600" dirty="0">
              <a:solidFill>
                <a:prstClr val="black"/>
              </a:solidFill>
            </a:endParaRPr>
          </a:p>
          <a:p>
            <a:pPr algn="ctr">
              <a:defRPr/>
            </a:pPr>
            <a:endParaRPr lang="en-US" sz="1600" dirty="0">
              <a:solidFill>
                <a:prstClr val="black"/>
              </a:solidFill>
            </a:endParaRPr>
          </a:p>
          <a:p>
            <a:pPr algn="ctr">
              <a:defRPr/>
            </a:pPr>
            <a:endParaRPr lang="en-US" sz="1600" dirty="0">
              <a:solidFill>
                <a:prstClr val="black"/>
              </a:solidFill>
            </a:endParaRPr>
          </a:p>
        </p:txBody>
      </p:sp>
      <p:graphicFrame>
        <p:nvGraphicFramePr>
          <p:cNvPr id="11" name="Content Placeholder 4"/>
          <p:cNvGraphicFramePr>
            <a:graphicFrameLocks/>
          </p:cNvGraphicFramePr>
          <p:nvPr>
            <p:extLst>
              <p:ext uri="{D42A27DB-BD31-4B8C-83A1-F6EECF244321}">
                <p14:modId xmlns:p14="http://schemas.microsoft.com/office/powerpoint/2010/main" val="1986801177"/>
              </p:ext>
            </p:extLst>
          </p:nvPr>
        </p:nvGraphicFramePr>
        <p:xfrm>
          <a:off x="1752600" y="2362200"/>
          <a:ext cx="8077200" cy="762000"/>
        </p:xfrm>
        <a:graphic>
          <a:graphicData uri="http://schemas.openxmlformats.org/drawingml/2006/table">
            <a:tbl>
              <a:tblPr firstRow="1" bandRow="1">
                <a:tableStyleId>{5940675A-B579-460E-94D1-54222C63F5DA}</a:tableStyleId>
              </a:tblPr>
              <a:tblGrid>
                <a:gridCol w="2477168">
                  <a:extLst>
                    <a:ext uri="{9D8B030D-6E8A-4147-A177-3AD203B41FA5}">
                      <a16:colId xmlns:a16="http://schemas.microsoft.com/office/drawing/2014/main" xmlns="" val="20000"/>
                    </a:ext>
                  </a:extLst>
                </a:gridCol>
                <a:gridCol w="342232">
                  <a:extLst>
                    <a:ext uri="{9D8B030D-6E8A-4147-A177-3AD203B41FA5}">
                      <a16:colId xmlns:a16="http://schemas.microsoft.com/office/drawing/2014/main" xmlns="" val="20001"/>
                    </a:ext>
                  </a:extLst>
                </a:gridCol>
                <a:gridCol w="25146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2362200">
                  <a:extLst>
                    <a:ext uri="{9D8B030D-6E8A-4147-A177-3AD203B41FA5}">
                      <a16:colId xmlns:a16="http://schemas.microsoft.com/office/drawing/2014/main" xmlns="" val="20004"/>
                    </a:ext>
                  </a:extLst>
                </a:gridCol>
              </a:tblGrid>
              <a:tr h="762000">
                <a:tc>
                  <a:txBody>
                    <a:bodyPr/>
                    <a:lstStyle/>
                    <a:p>
                      <a:pPr algn="r"/>
                      <a:r>
                        <a:rPr lang="en-US" dirty="0"/>
                        <a:t>Evidence-</a:t>
                      </a:r>
                      <a:r>
                        <a:rPr lang="en-US" baseline="0" dirty="0"/>
                        <a:t>Based</a:t>
                      </a:r>
                    </a:p>
                    <a:p>
                      <a:pPr algn="r"/>
                      <a:r>
                        <a:rPr lang="en-US" baseline="0" dirty="0"/>
                        <a:t>Process Bundles</a:t>
                      </a:r>
                      <a:endParaRPr lang="en-US"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dirty="0"/>
                        <a:t>+</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i="1" dirty="0">
                          <a:solidFill>
                            <a:schemeClr val="tx1"/>
                          </a:solidFill>
                        </a:rPr>
                        <a:t>performed as intended</a:t>
                      </a:r>
                      <a:r>
                        <a:rPr lang="en-US" i="1" baseline="0" dirty="0">
                          <a:solidFill>
                            <a:schemeClr val="tx1"/>
                          </a:solidFill>
                        </a:rPr>
                        <a:t> consistently over time</a:t>
                      </a:r>
                      <a:endParaRPr lang="en-US" i="1"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dirty="0"/>
                        <a:t>=</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l"/>
                      <a:r>
                        <a:rPr lang="en-US" dirty="0"/>
                        <a:t>Clinical Excellence</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xmlns="" val="10000"/>
                  </a:ext>
                </a:extLst>
              </a:tr>
            </a:tbl>
          </a:graphicData>
        </a:graphic>
      </p:graphicFrame>
      <p:graphicFrame>
        <p:nvGraphicFramePr>
          <p:cNvPr id="12" name="Content Placeholder 4"/>
          <p:cNvGraphicFramePr>
            <a:graphicFrameLocks/>
          </p:cNvGraphicFramePr>
          <p:nvPr>
            <p:extLst>
              <p:ext uri="{D42A27DB-BD31-4B8C-83A1-F6EECF244321}">
                <p14:modId xmlns:p14="http://schemas.microsoft.com/office/powerpoint/2010/main" val="170637583"/>
              </p:ext>
            </p:extLst>
          </p:nvPr>
        </p:nvGraphicFramePr>
        <p:xfrm>
          <a:off x="1752600" y="3352800"/>
          <a:ext cx="8077200" cy="762000"/>
        </p:xfrm>
        <a:graphic>
          <a:graphicData uri="http://schemas.openxmlformats.org/drawingml/2006/table">
            <a:tbl>
              <a:tblPr firstRow="1" bandRow="1">
                <a:tableStyleId>{5940675A-B579-460E-94D1-54222C63F5DA}</a:tableStyleId>
              </a:tblPr>
              <a:tblGrid>
                <a:gridCol w="2477168">
                  <a:extLst>
                    <a:ext uri="{9D8B030D-6E8A-4147-A177-3AD203B41FA5}">
                      <a16:colId xmlns:a16="http://schemas.microsoft.com/office/drawing/2014/main" xmlns="" val="20000"/>
                    </a:ext>
                  </a:extLst>
                </a:gridCol>
                <a:gridCol w="342232">
                  <a:extLst>
                    <a:ext uri="{9D8B030D-6E8A-4147-A177-3AD203B41FA5}">
                      <a16:colId xmlns:a16="http://schemas.microsoft.com/office/drawing/2014/main" xmlns="" val="20001"/>
                    </a:ext>
                  </a:extLst>
                </a:gridCol>
                <a:gridCol w="25146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2362200">
                  <a:extLst>
                    <a:ext uri="{9D8B030D-6E8A-4147-A177-3AD203B41FA5}">
                      <a16:colId xmlns:a16="http://schemas.microsoft.com/office/drawing/2014/main" xmlns="" val="20004"/>
                    </a:ext>
                  </a:extLst>
                </a:gridCol>
              </a:tblGrid>
              <a:tr h="762000">
                <a:tc>
                  <a:txBody>
                    <a:bodyPr/>
                    <a:lstStyle/>
                    <a:p>
                      <a:pPr algn="r"/>
                      <a:r>
                        <a:rPr lang="en-US" dirty="0"/>
                        <a:t>Patient Centered</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dirty="0"/>
                        <a:t>+</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i="1" dirty="0">
                          <a:solidFill>
                            <a:schemeClr val="tx1"/>
                          </a:solidFill>
                        </a:rPr>
                        <a:t>performed as intended</a:t>
                      </a:r>
                      <a:r>
                        <a:rPr lang="en-US" i="1" baseline="0" dirty="0">
                          <a:solidFill>
                            <a:schemeClr val="tx1"/>
                          </a:solidFill>
                        </a:rPr>
                        <a:t> consistently over time</a:t>
                      </a:r>
                      <a:endParaRPr lang="en-US" i="1"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dirty="0">
                          <a:solidFill>
                            <a:schemeClr val="tx1"/>
                          </a:solidFill>
                        </a:rPr>
                        <a:t>=</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l"/>
                      <a:r>
                        <a:rPr lang="en-US" dirty="0"/>
                        <a:t>“Satisfaction”</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xmlns="" val="10000"/>
                  </a:ext>
                </a:extLst>
              </a:tr>
            </a:tbl>
          </a:graphicData>
        </a:graphic>
      </p:graphicFrame>
      <p:pic>
        <p:nvPicPr>
          <p:cNvPr id="13" name="Picture 2" descr="Hospital Care Quality Information from the Consumer Perspective"/>
          <p:cNvPicPr>
            <a:picLocks noChangeAspect="1" noChangeArrowheads="1"/>
          </p:cNvPicPr>
          <p:nvPr/>
        </p:nvPicPr>
        <p:blipFill>
          <a:blip r:embed="rId3" cstate="print">
            <a:clrChange>
              <a:clrFrom>
                <a:srgbClr val="FFFFFF"/>
              </a:clrFrom>
              <a:clrTo>
                <a:srgbClr val="FFFFFF">
                  <a:alpha val="0"/>
                </a:srgbClr>
              </a:clrTo>
            </a:clrChange>
          </a:blip>
          <a:srcRect r="15068"/>
          <a:stretch>
            <a:fillRect/>
          </a:stretch>
        </p:blipFill>
        <p:spPr bwMode="auto">
          <a:xfrm>
            <a:off x="9050338" y="3654426"/>
            <a:ext cx="1541462" cy="460375"/>
          </a:xfrm>
          <a:prstGeom prst="rect">
            <a:avLst/>
          </a:prstGeom>
          <a:ln>
            <a:noFill/>
          </a:ln>
          <a:effectLst>
            <a:outerShdw blurRad="292100" dist="139700" dir="2700000" algn="tl" rotWithShape="0">
              <a:srgbClr val="333333">
                <a:alpha val="65000"/>
              </a:srgbClr>
            </a:outerShdw>
          </a:effectLst>
        </p:spPr>
      </p:pic>
      <p:pic>
        <p:nvPicPr>
          <p:cNvPr id="14" name="Picture 12" descr="http://sjh.reshealth.org/images/subsites/sjh/2010_medallion.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525000" y="2286000"/>
            <a:ext cx="914400" cy="914400"/>
          </a:xfrm>
          <a:prstGeom prst="rect">
            <a:avLst/>
          </a:prstGeom>
          <a:noFill/>
          <a:ln w="9525">
            <a:noFill/>
            <a:miter lim="800000"/>
            <a:headEnd/>
            <a:tailEnd/>
          </a:ln>
        </p:spPr>
      </p:pic>
      <p:graphicFrame>
        <p:nvGraphicFramePr>
          <p:cNvPr id="15" name="Content Placeholder 4"/>
          <p:cNvGraphicFramePr>
            <a:graphicFrameLocks/>
          </p:cNvGraphicFramePr>
          <p:nvPr>
            <p:extLst>
              <p:ext uri="{D42A27DB-BD31-4B8C-83A1-F6EECF244321}">
                <p14:modId xmlns:p14="http://schemas.microsoft.com/office/powerpoint/2010/main" val="2100594906"/>
              </p:ext>
            </p:extLst>
          </p:nvPr>
        </p:nvGraphicFramePr>
        <p:xfrm>
          <a:off x="1752600" y="1371600"/>
          <a:ext cx="8077200" cy="762000"/>
        </p:xfrm>
        <a:graphic>
          <a:graphicData uri="http://schemas.openxmlformats.org/drawingml/2006/table">
            <a:tbl>
              <a:tblPr firstRow="1" bandRow="1">
                <a:tableStyleId>{5940675A-B579-460E-94D1-54222C63F5DA}</a:tableStyleId>
              </a:tblPr>
              <a:tblGrid>
                <a:gridCol w="2477168">
                  <a:extLst>
                    <a:ext uri="{9D8B030D-6E8A-4147-A177-3AD203B41FA5}">
                      <a16:colId xmlns:a16="http://schemas.microsoft.com/office/drawing/2014/main" xmlns="" val="20000"/>
                    </a:ext>
                  </a:extLst>
                </a:gridCol>
                <a:gridCol w="342232">
                  <a:extLst>
                    <a:ext uri="{9D8B030D-6E8A-4147-A177-3AD203B41FA5}">
                      <a16:colId xmlns:a16="http://schemas.microsoft.com/office/drawing/2014/main" xmlns="" val="20001"/>
                    </a:ext>
                  </a:extLst>
                </a:gridCol>
                <a:gridCol w="25146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2362200">
                  <a:extLst>
                    <a:ext uri="{9D8B030D-6E8A-4147-A177-3AD203B41FA5}">
                      <a16:colId xmlns:a16="http://schemas.microsoft.com/office/drawing/2014/main" xmlns="" val="20004"/>
                    </a:ext>
                  </a:extLst>
                </a:gridCol>
              </a:tblGrid>
              <a:tr h="762000">
                <a:tc>
                  <a:txBody>
                    <a:bodyPr/>
                    <a:lstStyle/>
                    <a:p>
                      <a:pPr algn="r"/>
                      <a:r>
                        <a:rPr lang="en-US" dirty="0"/>
                        <a:t>Safety</a:t>
                      </a:r>
                      <a:r>
                        <a:rPr lang="en-US" baseline="0" dirty="0"/>
                        <a:t> Focus</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i="1" dirty="0">
                          <a:solidFill>
                            <a:schemeClr val="tx1"/>
                          </a:solidFill>
                        </a:rPr>
                        <a:t>performed as intended</a:t>
                      </a:r>
                      <a:r>
                        <a:rPr lang="en-US" i="1" baseline="0" dirty="0">
                          <a:solidFill>
                            <a:schemeClr val="tx1"/>
                          </a:solidFill>
                        </a:rPr>
                        <a:t> consistently over time</a:t>
                      </a:r>
                      <a:endParaRPr lang="en-US" i="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dirty="0"/>
                        <a:t>No Harm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0"/>
                  </a:ext>
                </a:extLst>
              </a:tr>
            </a:tbl>
          </a:graphicData>
        </a:graphic>
      </p:graphicFrame>
      <p:graphicFrame>
        <p:nvGraphicFramePr>
          <p:cNvPr id="16" name="Content Placeholder 4"/>
          <p:cNvGraphicFramePr>
            <a:graphicFrameLocks/>
          </p:cNvGraphicFramePr>
          <p:nvPr>
            <p:extLst>
              <p:ext uri="{D42A27DB-BD31-4B8C-83A1-F6EECF244321}">
                <p14:modId xmlns:p14="http://schemas.microsoft.com/office/powerpoint/2010/main" val="2553088550"/>
              </p:ext>
            </p:extLst>
          </p:nvPr>
        </p:nvGraphicFramePr>
        <p:xfrm>
          <a:off x="1752600" y="5407025"/>
          <a:ext cx="8077200" cy="762000"/>
        </p:xfrm>
        <a:graphic>
          <a:graphicData uri="http://schemas.openxmlformats.org/drawingml/2006/table">
            <a:tbl>
              <a:tblPr firstRow="1" bandRow="1">
                <a:tableStyleId>{5940675A-B579-460E-94D1-54222C63F5DA}</a:tableStyleId>
              </a:tblPr>
              <a:tblGrid>
                <a:gridCol w="2477168">
                  <a:extLst>
                    <a:ext uri="{9D8B030D-6E8A-4147-A177-3AD203B41FA5}">
                      <a16:colId xmlns:a16="http://schemas.microsoft.com/office/drawing/2014/main" xmlns="" val="20000"/>
                    </a:ext>
                  </a:extLst>
                </a:gridCol>
                <a:gridCol w="342232">
                  <a:extLst>
                    <a:ext uri="{9D8B030D-6E8A-4147-A177-3AD203B41FA5}">
                      <a16:colId xmlns:a16="http://schemas.microsoft.com/office/drawing/2014/main" xmlns="" val="20001"/>
                    </a:ext>
                  </a:extLst>
                </a:gridCol>
                <a:gridCol w="25146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2362200">
                  <a:extLst>
                    <a:ext uri="{9D8B030D-6E8A-4147-A177-3AD203B41FA5}">
                      <a16:colId xmlns:a16="http://schemas.microsoft.com/office/drawing/2014/main" xmlns="" val="20004"/>
                    </a:ext>
                  </a:extLst>
                </a:gridCol>
              </a:tblGrid>
              <a:tr h="762000">
                <a:tc>
                  <a:txBody>
                    <a:bodyPr/>
                    <a:lstStyle/>
                    <a:p>
                      <a:pPr algn="r"/>
                      <a:r>
                        <a:rPr lang="en-US" dirty="0"/>
                        <a:t>Financial</a:t>
                      </a:r>
                      <a:r>
                        <a:rPr lang="en-US" baseline="0" dirty="0"/>
                        <a:t> Focus</a:t>
                      </a:r>
                      <a:endParaRPr lang="en-US"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dirty="0"/>
                        <a:t>+</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i="1" dirty="0">
                          <a:solidFill>
                            <a:schemeClr val="tx1"/>
                          </a:solidFill>
                        </a:rPr>
                        <a:t>performed as intended</a:t>
                      </a:r>
                      <a:r>
                        <a:rPr lang="en-US" i="1" baseline="0" dirty="0">
                          <a:solidFill>
                            <a:schemeClr val="tx1"/>
                          </a:solidFill>
                        </a:rPr>
                        <a:t> consistently over time</a:t>
                      </a:r>
                      <a:endParaRPr lang="en-US" i="1"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dirty="0"/>
                        <a:t>=</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l"/>
                      <a:r>
                        <a:rPr lang="en-US" dirty="0"/>
                        <a:t>Margin</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xmlns="" val="10000"/>
                  </a:ext>
                </a:extLst>
              </a:tr>
            </a:tbl>
          </a:graphicData>
        </a:graphic>
      </p:graphicFrame>
      <p:pic>
        <p:nvPicPr>
          <p:cNvPr id="23" name="Picture 10" descr="http://blogposttoday.com/wp-content/uploads/2011/04/Standard-and-Poor%E2%80%99s-109x73.jpg"/>
          <p:cNvPicPr>
            <a:picLocks noChangeAspect="1" noChangeArrowheads="1"/>
          </p:cNvPicPr>
          <p:nvPr/>
        </p:nvPicPr>
        <p:blipFill>
          <a:blip r:embed="rId5" cstate="print"/>
          <a:srcRect/>
          <a:stretch>
            <a:fillRect/>
          </a:stretch>
        </p:blipFill>
        <p:spPr bwMode="auto">
          <a:xfrm>
            <a:off x="8458200" y="5257801"/>
            <a:ext cx="1143000" cy="765175"/>
          </a:xfrm>
          <a:prstGeom prst="rect">
            <a:avLst/>
          </a:prstGeom>
          <a:noFill/>
          <a:ln w="9525">
            <a:noFill/>
            <a:miter lim="800000"/>
            <a:headEnd/>
            <a:tailEnd/>
          </a:ln>
        </p:spPr>
      </p:pic>
      <p:pic>
        <p:nvPicPr>
          <p:cNvPr id="24" name="Picture 2"/>
          <p:cNvPicPr>
            <a:picLocks noChangeAspect="1" noChangeArrowheads="1"/>
          </p:cNvPicPr>
          <p:nvPr/>
        </p:nvPicPr>
        <p:blipFill>
          <a:blip r:embed="rId6" cstate="print">
            <a:clrChange>
              <a:clrFrom>
                <a:srgbClr val="FDFDFD"/>
              </a:clrFrom>
              <a:clrTo>
                <a:srgbClr val="FDFDFD">
                  <a:alpha val="0"/>
                </a:srgbClr>
              </a:clrTo>
            </a:clrChange>
          </a:blip>
          <a:srcRect/>
          <a:stretch>
            <a:fillRect/>
          </a:stretch>
        </p:blipFill>
        <p:spPr bwMode="auto">
          <a:xfrm>
            <a:off x="8534401" y="1460500"/>
            <a:ext cx="1266825" cy="596900"/>
          </a:xfrm>
          <a:prstGeom prst="rect">
            <a:avLst/>
          </a:prstGeom>
          <a:noFill/>
          <a:ln w="9525">
            <a:noFill/>
            <a:miter lim="800000"/>
            <a:headEnd/>
            <a:tailEnd/>
          </a:ln>
        </p:spPr>
      </p:pic>
      <p:pic>
        <p:nvPicPr>
          <p:cNvPr id="25" name="Picture 2" descr="http://voyancehealth.com/wp-content/uploads/2013/02/EdgeCGCAHPS-404x256.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7350" b="19699"/>
          <a:stretch/>
        </p:blipFill>
        <p:spPr bwMode="auto">
          <a:xfrm>
            <a:off x="8345488" y="4274154"/>
            <a:ext cx="1409700" cy="371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2" descr="http://2.bp.blogspot.com/-w9svYoUiip0/TvAR3grh3zI/AAAAAAAAZ2s/fdxYXJCetEY/s1600/HEDIS201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458201" y="2906398"/>
            <a:ext cx="967795" cy="5226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633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5150055" y="4626245"/>
            <a:ext cx="2247490" cy="1431079"/>
            <a:chOff x="2721006" y="4724400"/>
            <a:chExt cx="2398889" cy="1524000"/>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1006" y="4724400"/>
              <a:ext cx="2398889"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70000"/>
                      </a14:imgEffect>
                    </a14:imgLayer>
                  </a14:imgProps>
                </a:ext>
                <a:ext uri="{28A0092B-C50C-407E-A947-70E740481C1C}">
                  <a14:useLocalDpi xmlns:a14="http://schemas.microsoft.com/office/drawing/2010/main" val="0"/>
                </a:ext>
              </a:extLst>
            </a:blip>
            <a:srcRect l="78030" t="15730" b="5620"/>
            <a:stretch/>
          </p:blipFill>
          <p:spPr bwMode="auto">
            <a:xfrm>
              <a:off x="4092606" y="4724400"/>
              <a:ext cx="668497" cy="1524000"/>
            </a:xfrm>
            <a:prstGeom prst="rect">
              <a:avLst/>
            </a:prstGeom>
            <a:solidFill>
              <a:schemeClr val="bg1">
                <a:alpha val="30000"/>
              </a:schemeClr>
            </a:solidFill>
            <a:ln>
              <a:solidFill>
                <a:schemeClr val="accent1"/>
              </a:solidFill>
            </a:ln>
          </p:spPr>
        </p:pic>
      </p:grpSp>
      <p:sp>
        <p:nvSpPr>
          <p:cNvPr id="2" name="Title 1"/>
          <p:cNvSpPr>
            <a:spLocks noGrp="1"/>
          </p:cNvSpPr>
          <p:nvPr>
            <p:ph type="title"/>
          </p:nvPr>
        </p:nvSpPr>
        <p:spPr>
          <a:xfrm>
            <a:off x="1828800" y="1136430"/>
            <a:ext cx="8229600" cy="670818"/>
          </a:xfrm>
        </p:spPr>
        <p:txBody>
          <a:bodyPr>
            <a:normAutofit fontScale="90000"/>
          </a:bodyPr>
          <a:lstStyle/>
          <a:p>
            <a:pPr algn="l"/>
            <a:r>
              <a:rPr lang="en-US" dirty="0"/>
              <a:t>The HRO Design Process</a:t>
            </a:r>
          </a:p>
        </p:txBody>
      </p:sp>
      <p:graphicFrame>
        <p:nvGraphicFramePr>
          <p:cNvPr id="3" name="Diagram 2"/>
          <p:cNvGraphicFramePr/>
          <p:nvPr>
            <p:extLst>
              <p:ext uri="{D42A27DB-BD31-4B8C-83A1-F6EECF244321}">
                <p14:modId xmlns:p14="http://schemas.microsoft.com/office/powerpoint/2010/main" val="1641795149"/>
              </p:ext>
            </p:extLst>
          </p:nvPr>
        </p:nvGraphicFramePr>
        <p:xfrm>
          <a:off x="2489200" y="1370240"/>
          <a:ext cx="7569200" cy="38699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9250" y="4626244"/>
            <a:ext cx="1452440" cy="1876668"/>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66187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57607"/>
            <a:ext cx="8229600" cy="670818"/>
          </a:xfrm>
        </p:spPr>
        <p:txBody>
          <a:bodyPr>
            <a:normAutofit fontScale="90000"/>
          </a:bodyPr>
          <a:lstStyle/>
          <a:p>
            <a:r>
              <a:rPr lang="en-US" i="1" dirty="0"/>
              <a:t>Are we creating a Highly Reliable Environment for care? Or just supporting “best practice”?</a:t>
            </a:r>
          </a:p>
        </p:txBody>
      </p:sp>
    </p:spTree>
    <p:extLst>
      <p:ext uri="{BB962C8B-B14F-4D97-AF65-F5344CB8AC3E}">
        <p14:creationId xmlns:p14="http://schemas.microsoft.com/office/powerpoint/2010/main" val="1869253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38905" y="1361588"/>
            <a:ext cx="8129726" cy="5079852"/>
          </a:xfrm>
        </p:spPr>
        <p:txBody>
          <a:bodyPr/>
          <a:lstStyle/>
          <a:p>
            <a:pPr algn="l"/>
            <a:endParaRPr lang="en-US" sz="3600" dirty="0">
              <a:solidFill>
                <a:schemeClr val="tx1"/>
              </a:solidFill>
              <a:latin typeface="Myriad Pro Light" panose="020B0603030403020204" pitchFamily="34" charset="0"/>
              <a:ea typeface="Calibri" panose="020F0502020204030204" pitchFamily="34" charset="0"/>
              <a:cs typeface="Times New Roman" panose="02020603050405020304" pitchFamily="18" charset="0"/>
            </a:endParaRPr>
          </a:p>
          <a:p>
            <a:pPr algn="l"/>
            <a:r>
              <a:rPr lang="en-US" dirty="0">
                <a:solidFill>
                  <a:schemeClr val="tx1"/>
                </a:solidFill>
                <a:latin typeface="Myriad Pro" panose="020B0503030403020204" pitchFamily="34" charset="0"/>
                <a:ea typeface="Calibri" panose="020F0502020204030204" pitchFamily="34" charset="0"/>
                <a:cs typeface="Times New Roman" panose="02020603050405020304" pitchFamily="18" charset="0"/>
              </a:rPr>
              <a:t>Let’s explore healthcare that are hard-wired for patient, visitor and staff safety. </a:t>
            </a:r>
          </a:p>
          <a:p>
            <a:pPr algn="l"/>
            <a:endParaRPr lang="en-US" sz="2000" baseline="30000" dirty="0">
              <a:solidFill>
                <a:schemeClr val="tx1"/>
              </a:solidFill>
              <a:latin typeface="Myriad Pro Light" panose="020B0603030403020204" pitchFamily="34" charset="0"/>
              <a:cs typeface="Times New Roman" panose="02020603050405020304" pitchFamily="18" charset="0"/>
            </a:endParaRPr>
          </a:p>
          <a:p>
            <a:pPr algn="l"/>
            <a:endParaRPr lang="en-US" sz="2000" baseline="30000" dirty="0">
              <a:solidFill>
                <a:schemeClr val="tx1"/>
              </a:solidFill>
              <a:latin typeface="Myriad Pro Light" panose="020B0603030403020204" pitchFamily="34" charset="0"/>
              <a:cs typeface="Times New Roman" panose="02020603050405020304" pitchFamily="18" charset="0"/>
            </a:endParaRPr>
          </a:p>
          <a:p>
            <a:pPr algn="l"/>
            <a:endParaRPr lang="en-US" sz="2000" baseline="30000" dirty="0">
              <a:solidFill>
                <a:schemeClr val="tx1"/>
              </a:solidFill>
              <a:latin typeface="Myriad Pro Light" panose="020B0603030403020204" pitchFamily="34" charset="0"/>
              <a:cs typeface="Times New Roman" panose="02020603050405020304" pitchFamily="18" charset="0"/>
            </a:endParaRPr>
          </a:p>
          <a:p>
            <a:pPr algn="l"/>
            <a:r>
              <a:rPr lang="en-US" sz="2800" b="1" i="1" dirty="0" err="1">
                <a:latin typeface="Myriad Pro Light" panose="020B0603030403020204" pitchFamily="34" charset="0"/>
              </a:rPr>
              <a:t>hard·wired</a:t>
            </a:r>
            <a:r>
              <a:rPr lang="en-US" sz="2400" i="1" dirty="0">
                <a:latin typeface="Myriad Pro Light" panose="020B0603030403020204" pitchFamily="34" charset="0"/>
              </a:rPr>
              <a:t> </a:t>
            </a:r>
            <a:r>
              <a:rPr lang="en-US" sz="1800" i="1" dirty="0">
                <a:latin typeface="Myriad Pro Light" panose="020B0603030403020204" pitchFamily="34" charset="0"/>
              </a:rPr>
              <a:t>/ </a:t>
            </a:r>
            <a:r>
              <a:rPr lang="en-US" sz="1800" i="1" dirty="0" err="1">
                <a:latin typeface="Myriad Pro Light" panose="020B0603030403020204" pitchFamily="34" charset="0"/>
              </a:rPr>
              <a:t>härdˈwī</a:t>
            </a:r>
            <a:r>
              <a:rPr lang="en-US" sz="1800" i="1" dirty="0">
                <a:latin typeface="Myriad Pro Light" panose="020B0603030403020204" pitchFamily="34" charset="0"/>
              </a:rPr>
              <a:t>(ə)</a:t>
            </a:r>
            <a:r>
              <a:rPr lang="en-US" sz="1800" i="1" dirty="0" err="1">
                <a:latin typeface="Myriad Pro Light" panose="020B0603030403020204" pitchFamily="34" charset="0"/>
              </a:rPr>
              <a:t>rd</a:t>
            </a:r>
            <a:r>
              <a:rPr lang="en-US" sz="1800" i="1" dirty="0">
                <a:latin typeface="Myriad Pro Light" panose="020B0603030403020204" pitchFamily="34" charset="0"/>
              </a:rPr>
              <a:t> / adjective</a:t>
            </a:r>
          </a:p>
          <a:p>
            <a:pPr marL="346075" algn="l"/>
            <a:r>
              <a:rPr lang="en-US" sz="1800" i="1" baseline="30000" dirty="0">
                <a:solidFill>
                  <a:schemeClr val="tx1">
                    <a:lumMod val="65000"/>
                    <a:lumOff val="35000"/>
                  </a:schemeClr>
                </a:solidFill>
                <a:latin typeface="Myriad Pro Light" panose="020B0603030403020204" pitchFamily="34" charset="0"/>
              </a:rPr>
              <a:t/>
            </a:r>
            <a:br>
              <a:rPr lang="en-US" sz="1800" i="1" baseline="30000" dirty="0">
                <a:solidFill>
                  <a:schemeClr val="tx1">
                    <a:lumMod val="65000"/>
                    <a:lumOff val="35000"/>
                  </a:schemeClr>
                </a:solidFill>
                <a:latin typeface="Myriad Pro Light" panose="020B0603030403020204" pitchFamily="34" charset="0"/>
              </a:rPr>
            </a:br>
            <a:r>
              <a:rPr lang="en-US" sz="2400" dirty="0">
                <a:latin typeface="Myriad Pro" panose="020B0503030403020204" pitchFamily="34" charset="0"/>
              </a:rPr>
              <a:t>1. pertaining to or being an intrinsic and </a:t>
            </a:r>
          </a:p>
          <a:p>
            <a:pPr marL="346075" algn="l"/>
            <a:r>
              <a:rPr lang="en-US" sz="2400" dirty="0">
                <a:latin typeface="Myriad Pro" panose="020B0503030403020204" pitchFamily="34" charset="0"/>
              </a:rPr>
              <a:t>relatively unmodifiable behavior pattern</a:t>
            </a:r>
          </a:p>
        </p:txBody>
      </p:sp>
      <p:sp>
        <p:nvSpPr>
          <p:cNvPr id="6" name="Subtitle 2"/>
          <p:cNvSpPr txBox="1">
            <a:spLocks/>
          </p:cNvSpPr>
          <p:nvPr/>
        </p:nvSpPr>
        <p:spPr>
          <a:xfrm>
            <a:off x="2038905" y="1361588"/>
            <a:ext cx="8249602" cy="543412"/>
          </a:xfrm>
          <a:prstGeom prst="rect">
            <a:avLst/>
          </a:prstGeom>
        </p:spPr>
        <p:txBody>
          <a:bodyPr lIns="9144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07000"/>
              </a:lnSpc>
              <a:spcBef>
                <a:spcPts val="0"/>
              </a:spcBef>
              <a:spcAft>
                <a:spcPts val="800"/>
              </a:spcAft>
            </a:pPr>
            <a:r>
              <a:rPr lang="en-US" sz="3600" dirty="0">
                <a:solidFill>
                  <a:schemeClr val="tx1"/>
                </a:solidFill>
                <a:latin typeface="Myriad Pro Light" panose="020B0603030403020204" pitchFamily="34" charset="0"/>
                <a:ea typeface="Calibri" panose="020F0502020204030204" pitchFamily="34" charset="0"/>
                <a:cs typeface="Times New Roman" panose="02020603050405020304" pitchFamily="18" charset="0"/>
              </a:rPr>
              <a:t>Designing and Planning for HRO</a:t>
            </a:r>
            <a:endParaRPr lang="en-US" sz="3600" dirty="0">
              <a:latin typeface="Myriad Pro Light" panose="020B0603030403020204" pitchFamily="34" charset="0"/>
              <a:ea typeface="Calibri" panose="020F0502020204030204" pitchFamily="34" charset="0"/>
              <a:cs typeface="Times New Roman" panose="02020603050405020304" pitchFamily="18" charset="0"/>
            </a:endParaRPr>
          </a:p>
        </p:txBody>
      </p:sp>
      <p:sp>
        <p:nvSpPr>
          <p:cNvPr id="2" name="Title 1"/>
          <p:cNvSpPr>
            <a:spLocks noGrp="1"/>
          </p:cNvSpPr>
          <p:nvPr>
            <p:ph type="ctrTitle"/>
          </p:nvPr>
        </p:nvSpPr>
        <p:spPr>
          <a:xfrm>
            <a:off x="2396231" y="1207148"/>
            <a:ext cx="7772400" cy="1470025"/>
          </a:xfrm>
        </p:spPr>
        <p:txBody>
          <a:bodyPr/>
          <a:lstStyle/>
          <a:p>
            <a:pPr algn="l"/>
            <a:r>
              <a:rPr lang="en-US" sz="1800" b="1"/>
              <a:t>		</a:t>
            </a:r>
            <a:endParaRPr lang="en-US" sz="1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605" y="3046215"/>
            <a:ext cx="1664981" cy="1266118"/>
          </a:xfrm>
          <a:prstGeom prst="rect">
            <a:avLst/>
          </a:prstGeom>
        </p:spPr>
      </p:pic>
    </p:spTree>
    <p:extLst>
      <p:ext uri="{BB962C8B-B14F-4D97-AF65-F5344CB8AC3E}">
        <p14:creationId xmlns:p14="http://schemas.microsoft.com/office/powerpoint/2010/main" val="3814550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3000" r="-13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2700" dirty="0">
                <a:solidFill>
                  <a:srgbClr val="E20000"/>
                </a:solidFill>
                <a:latin typeface="Arial" panose="020B0604020202020204" pitchFamily="34" charset="0"/>
                <a:cs typeface="Arial" panose="020B0604020202020204" pitchFamily="34" charset="0"/>
              </a:rPr>
              <a:t>Academy of Architecture for Health </a:t>
            </a:r>
            <a:br>
              <a:rPr lang="en-US" sz="2700" dirty="0">
                <a:solidFill>
                  <a:srgbClr val="E20000"/>
                </a:solidFill>
                <a:latin typeface="Arial" panose="020B0604020202020204" pitchFamily="34" charset="0"/>
                <a:cs typeface="Arial" panose="020B0604020202020204" pitchFamily="34" charset="0"/>
              </a:rPr>
            </a:br>
            <a:r>
              <a:rPr lang="en-US" sz="2700" dirty="0">
                <a:solidFill>
                  <a:srgbClr val="E20000"/>
                </a:solidFill>
                <a:latin typeface="Arial" panose="020B0604020202020204" pitchFamily="34" charset="0"/>
                <a:cs typeface="Arial" panose="020B0604020202020204" pitchFamily="34" charset="0"/>
              </a:rPr>
              <a:t>On-line Professional Development</a:t>
            </a:r>
          </a:p>
        </p:txBody>
      </p:sp>
      <p:sp>
        <p:nvSpPr>
          <p:cNvPr id="7" name="Subtitle 2"/>
          <p:cNvSpPr txBox="1">
            <a:spLocks/>
          </p:cNvSpPr>
          <p:nvPr/>
        </p:nvSpPr>
        <p:spPr>
          <a:xfrm>
            <a:off x="2023686" y="2305830"/>
            <a:ext cx="8265695" cy="2984629"/>
          </a:xfrm>
          <a:prstGeom prst="rect">
            <a:avLst/>
          </a:prstGeom>
          <a:noFill/>
        </p:spPr>
        <p:txBody>
          <a:bodyPr vert="horz" lIns="68580" tIns="34290" rIns="68580" bIns="34290" rtlCol="0">
            <a:normAutofit fontScale="92500" lnSpcReduction="20000"/>
          </a:bodyPr>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342900">
              <a:spcBef>
                <a:spcPts val="0"/>
              </a:spcBef>
              <a:defRPr/>
            </a:pPr>
            <a:r>
              <a:rPr lang="en-US" sz="2625" b="1" dirty="0">
                <a:latin typeface="Arial"/>
              </a:rPr>
              <a:t>The Highly Reliable Hospital: </a:t>
            </a:r>
          </a:p>
          <a:p>
            <a:pPr defTabSz="342900">
              <a:spcBef>
                <a:spcPts val="0"/>
              </a:spcBef>
              <a:spcAft>
                <a:spcPts val="1200"/>
              </a:spcAft>
              <a:defRPr/>
            </a:pPr>
            <a:r>
              <a:rPr lang="en-US" sz="2625" b="1" dirty="0">
                <a:latin typeface="Arial"/>
              </a:rPr>
              <a:t>Creating a Facility for a HRO</a:t>
            </a:r>
          </a:p>
          <a:p>
            <a:pPr defTabSz="342900">
              <a:spcBef>
                <a:spcPts val="0"/>
              </a:spcBef>
              <a:spcAft>
                <a:spcPts val="900"/>
              </a:spcAft>
              <a:defRPr/>
            </a:pPr>
            <a:r>
              <a:rPr lang="en-US" sz="2925" dirty="0">
                <a:solidFill>
                  <a:srgbClr val="0065B0"/>
                </a:solidFill>
                <a:latin typeface="Arial"/>
              </a:rPr>
              <a:t>Masters Studio Series </a:t>
            </a:r>
          </a:p>
          <a:p>
            <a:pPr defTabSz="342900">
              <a:spcBef>
                <a:spcPts val="0"/>
              </a:spcBef>
              <a:spcAft>
                <a:spcPts val="900"/>
              </a:spcAft>
              <a:defRPr/>
            </a:pPr>
            <a:r>
              <a:rPr lang="en-US" sz="1950" dirty="0">
                <a:latin typeface="Arial"/>
              </a:rPr>
              <a:t>08, August, 2017</a:t>
            </a:r>
          </a:p>
          <a:p>
            <a:pPr defTabSz="342900">
              <a:lnSpc>
                <a:spcPct val="120000"/>
              </a:lnSpc>
              <a:defRPr/>
            </a:pPr>
            <a:r>
              <a:rPr lang="en-US" sz="1950" dirty="0">
                <a:solidFill>
                  <a:schemeClr val="tx1">
                    <a:lumMod val="50000"/>
                    <a:lumOff val="50000"/>
                  </a:schemeClr>
                </a:solidFill>
                <a:latin typeface="Arial"/>
              </a:rPr>
              <a:t>2:00 pm – 3:00 pm ET</a:t>
            </a:r>
          </a:p>
          <a:p>
            <a:pPr defTabSz="342900">
              <a:lnSpc>
                <a:spcPct val="120000"/>
              </a:lnSpc>
              <a:defRPr/>
            </a:pPr>
            <a:r>
              <a:rPr lang="en-US" sz="1950" dirty="0">
                <a:solidFill>
                  <a:schemeClr val="tx1">
                    <a:lumMod val="50000"/>
                    <a:lumOff val="50000"/>
                  </a:schemeClr>
                </a:solidFill>
                <a:latin typeface="Arial"/>
              </a:rPr>
              <a:t>1:00 pm – 2:00 pm CT</a:t>
            </a:r>
          </a:p>
          <a:p>
            <a:pPr defTabSz="342900">
              <a:lnSpc>
                <a:spcPct val="120000"/>
              </a:lnSpc>
              <a:defRPr/>
            </a:pPr>
            <a:r>
              <a:rPr lang="en-US" sz="1950" dirty="0">
                <a:solidFill>
                  <a:schemeClr val="tx1">
                    <a:lumMod val="50000"/>
                    <a:lumOff val="50000"/>
                  </a:schemeClr>
                </a:solidFill>
                <a:latin typeface="Arial"/>
              </a:rPr>
              <a:t>12:00 am – 1:00 pm MT</a:t>
            </a:r>
          </a:p>
          <a:p>
            <a:pPr defTabSz="342900">
              <a:lnSpc>
                <a:spcPct val="120000"/>
              </a:lnSpc>
              <a:defRPr/>
            </a:pPr>
            <a:r>
              <a:rPr lang="en-US" sz="1950" dirty="0">
                <a:solidFill>
                  <a:schemeClr val="tx1">
                    <a:lumMod val="50000"/>
                    <a:lumOff val="50000"/>
                  </a:schemeClr>
                </a:solidFill>
                <a:latin typeface="Arial"/>
              </a:rPr>
              <a:t>11:00 am – 12:00 pm PT</a:t>
            </a:r>
            <a:endParaRPr lang="en-US" sz="1800" dirty="0">
              <a:solidFill>
                <a:schemeClr val="tx1">
                  <a:lumMod val="50000"/>
                  <a:lumOff val="50000"/>
                </a:schemeClr>
              </a:solidFill>
              <a:latin typeface="Arial"/>
            </a:endParaRPr>
          </a:p>
        </p:txBody>
      </p:sp>
      <p:sp>
        <p:nvSpPr>
          <p:cNvPr id="5" name="TextBox 4"/>
          <p:cNvSpPr txBox="1"/>
          <p:nvPr/>
        </p:nvSpPr>
        <p:spPr>
          <a:xfrm>
            <a:off x="6156532" y="3429001"/>
            <a:ext cx="3991816" cy="1284967"/>
          </a:xfrm>
          <a:prstGeom prst="rect">
            <a:avLst/>
          </a:prstGeom>
          <a:noFill/>
        </p:spPr>
        <p:txBody>
          <a:bodyPr wrap="square" rtlCol="0">
            <a:spAutoFit/>
          </a:bodyPr>
          <a:lstStyle/>
          <a:p>
            <a:pPr defTabSz="685800" fontAlgn="base">
              <a:spcBef>
                <a:spcPct val="0"/>
              </a:spcBef>
              <a:spcAft>
                <a:spcPts val="600"/>
              </a:spcAft>
              <a:defRPr/>
            </a:pPr>
            <a:r>
              <a:rPr lang="en-US" sz="1350" b="1" dirty="0">
                <a:latin typeface="Arial"/>
              </a:rPr>
              <a:t>Presenters:</a:t>
            </a:r>
          </a:p>
          <a:p>
            <a:pPr defTabSz="685800"/>
            <a:r>
              <a:rPr lang="en-US" sz="1350" b="1" dirty="0">
                <a:latin typeface="Arial"/>
              </a:rPr>
              <a:t>Christine Basiliere RNC, BSN, MBA</a:t>
            </a:r>
          </a:p>
          <a:p>
            <a:pPr defTabSz="685800">
              <a:spcAft>
                <a:spcPts val="600"/>
              </a:spcAft>
            </a:pPr>
            <a:r>
              <a:rPr lang="en-US" sz="1350" dirty="0">
                <a:latin typeface="Arial"/>
              </a:rPr>
              <a:t>Sharp Chula Vista Medical Center</a:t>
            </a:r>
          </a:p>
          <a:p>
            <a:pPr defTabSz="685800"/>
            <a:r>
              <a:rPr lang="en-US" sz="1350" b="1" dirty="0">
                <a:latin typeface="Arial"/>
              </a:rPr>
              <a:t>Matt Richter AIA, ACHA</a:t>
            </a:r>
          </a:p>
          <a:p>
            <a:pPr defTabSz="685800"/>
            <a:r>
              <a:rPr lang="en-US" sz="1350" dirty="0">
                <a:latin typeface="Arial"/>
              </a:rPr>
              <a:t>SmithGroupJJR</a:t>
            </a:r>
          </a:p>
        </p:txBody>
      </p:sp>
      <p:sp>
        <p:nvSpPr>
          <p:cNvPr id="6" name="TextBox 5"/>
          <p:cNvSpPr txBox="1"/>
          <p:nvPr/>
        </p:nvSpPr>
        <p:spPr>
          <a:xfrm>
            <a:off x="6156532" y="4885206"/>
            <a:ext cx="3504156" cy="1000274"/>
          </a:xfrm>
          <a:prstGeom prst="rect">
            <a:avLst/>
          </a:prstGeom>
          <a:noFill/>
        </p:spPr>
        <p:txBody>
          <a:bodyPr wrap="square" rtlCol="0">
            <a:spAutoFit/>
          </a:bodyPr>
          <a:lstStyle/>
          <a:p>
            <a:pPr defTabSz="685800" fontAlgn="base">
              <a:spcBef>
                <a:spcPct val="0"/>
              </a:spcBef>
              <a:spcAft>
                <a:spcPts val="600"/>
              </a:spcAft>
              <a:defRPr/>
            </a:pPr>
            <a:r>
              <a:rPr lang="en-US" sz="1350" b="1" dirty="0">
                <a:latin typeface="Arial"/>
              </a:rPr>
              <a:t>Moderator</a:t>
            </a:r>
          </a:p>
          <a:p>
            <a:pPr defTabSz="685800"/>
            <a:r>
              <a:rPr lang="en-US" sz="1350" b="1" dirty="0">
                <a:latin typeface="Arial"/>
              </a:rPr>
              <a:t>Rita Ho, LEED AP</a:t>
            </a:r>
          </a:p>
          <a:p>
            <a:pPr defTabSz="685800"/>
            <a:endParaRPr lang="en-US" sz="1350" dirty="0">
              <a:latin typeface="Arial"/>
            </a:endParaRPr>
          </a:p>
          <a:p>
            <a:pPr defTabSz="685800"/>
            <a:endParaRPr lang="en-US" sz="1350" dirty="0">
              <a:solidFill>
                <a:prstClr val="black"/>
              </a:solidFill>
              <a:latin typeface="Arial"/>
            </a:endParaRPr>
          </a:p>
        </p:txBody>
      </p:sp>
    </p:spTree>
    <p:extLst>
      <p:ext uri="{BB962C8B-B14F-4D97-AF65-F5344CB8AC3E}">
        <p14:creationId xmlns:p14="http://schemas.microsoft.com/office/powerpoint/2010/main" val="385638601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endParaRPr lang="en-US" dirty="0"/>
          </a:p>
        </p:txBody>
      </p:sp>
      <p:sp>
        <p:nvSpPr>
          <p:cNvPr id="3" name="Subtitle 2"/>
          <p:cNvSpPr>
            <a:spLocks noGrp="1"/>
          </p:cNvSpPr>
          <p:nvPr>
            <p:ph idx="1"/>
          </p:nvPr>
        </p:nvSpPr>
        <p:spPr>
          <a:xfrm>
            <a:off x="750496" y="174698"/>
            <a:ext cx="8129216" cy="4552620"/>
          </a:xfrm>
        </p:spPr>
        <p:txBody>
          <a:bodyPr/>
          <a:lstStyle/>
          <a:p>
            <a:pPr marL="0" indent="0">
              <a:buNone/>
            </a:pPr>
            <a:r>
              <a:rPr lang="en-US" sz="4400" b="1" dirty="0"/>
              <a:t>Designing and Planning for HRO</a:t>
            </a:r>
          </a:p>
          <a:p>
            <a:pPr marL="0" indent="0">
              <a:buNone/>
            </a:pPr>
            <a:r>
              <a:rPr lang="en-US" sz="2800" dirty="0"/>
              <a:t>Maintaining the highest standards for quality and safety is integral to good design. We were asked to think beyond the ‘typical’.</a:t>
            </a:r>
          </a:p>
          <a:p>
            <a:r>
              <a:rPr lang="en-US" sz="2800" dirty="0"/>
              <a:t>Performance metrics for the cultural zero-harm hardwiring include:</a:t>
            </a:r>
          </a:p>
          <a:p>
            <a:pPr lvl="1"/>
            <a:r>
              <a:rPr lang="en-US" sz="2400" dirty="0"/>
              <a:t>Patient safety</a:t>
            </a:r>
          </a:p>
          <a:p>
            <a:pPr lvl="1"/>
            <a:r>
              <a:rPr lang="en-US" sz="2400" dirty="0"/>
              <a:t>Staff safety </a:t>
            </a:r>
          </a:p>
          <a:p>
            <a:pPr lvl="1"/>
            <a:r>
              <a:rPr lang="en-US" sz="2400" dirty="0"/>
              <a:t>Quality of clinical operations</a:t>
            </a:r>
          </a:p>
          <a:p>
            <a:pPr lvl="1"/>
            <a:r>
              <a:rPr lang="en-US" sz="2400" dirty="0"/>
              <a:t>Engagement of patients</a:t>
            </a:r>
          </a:p>
          <a:p>
            <a:pPr lvl="1"/>
            <a:r>
              <a:rPr lang="en-US" sz="2400" dirty="0"/>
              <a:t>Staff &amp; Physician satisfaction</a:t>
            </a:r>
          </a:p>
          <a:p>
            <a:pPr lvl="1"/>
            <a:r>
              <a:rPr lang="en-US" sz="2400" dirty="0"/>
              <a:t>Financial health</a:t>
            </a:r>
          </a:p>
          <a:p>
            <a:endParaRPr lang="en-US" sz="2800" dirty="0"/>
          </a:p>
          <a:p>
            <a:pPr lvl="0"/>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349"/>
          <a:stretch/>
        </p:blipFill>
        <p:spPr>
          <a:xfrm>
            <a:off x="6096001" y="3590694"/>
            <a:ext cx="4001369" cy="2810107"/>
          </a:xfrm>
          <a:prstGeom prst="rect">
            <a:avLst/>
          </a:prstGeom>
        </p:spPr>
      </p:pic>
    </p:spTree>
    <p:extLst>
      <p:ext uri="{BB962C8B-B14F-4D97-AF65-F5344CB8AC3E}">
        <p14:creationId xmlns:p14="http://schemas.microsoft.com/office/powerpoint/2010/main" val="3083273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Basic Design Premise</a:t>
            </a:r>
            <a:endParaRPr lang="en-US" dirty="0"/>
          </a:p>
        </p:txBody>
      </p:sp>
      <p:sp>
        <p:nvSpPr>
          <p:cNvPr id="3" name="Subtitle 2"/>
          <p:cNvSpPr>
            <a:spLocks noGrp="1"/>
          </p:cNvSpPr>
          <p:nvPr>
            <p:ph idx="1"/>
          </p:nvPr>
        </p:nvSpPr>
        <p:spPr/>
        <p:txBody>
          <a:bodyPr/>
          <a:lstStyle/>
          <a:p>
            <a:r>
              <a:rPr lang="en-US" dirty="0"/>
              <a:t>Architecture can be an </a:t>
            </a:r>
            <a:r>
              <a:rPr lang="en-US" b="1" dirty="0"/>
              <a:t>enabler</a:t>
            </a:r>
            <a:r>
              <a:rPr lang="en-US" dirty="0"/>
              <a:t> by providing elements to support behavioral change</a:t>
            </a:r>
          </a:p>
          <a:p>
            <a:r>
              <a:rPr lang="en-US" dirty="0"/>
              <a:t>Architectural planning and layouts can also be </a:t>
            </a:r>
            <a:r>
              <a:rPr lang="en-US" b="1" dirty="0"/>
              <a:t>restrictive</a:t>
            </a:r>
            <a:r>
              <a:rPr lang="en-US" dirty="0"/>
              <a:t>,  promoting cultural changes by not allowing certain flows or cross-overs to occur </a:t>
            </a:r>
          </a:p>
          <a:p>
            <a:r>
              <a:rPr lang="en-US" dirty="0"/>
              <a:t>Staff and providers must use the building as intended: not to short-circuit the features designed to support patient safety and error reductions</a:t>
            </a:r>
          </a:p>
          <a:p>
            <a:pPr lvl="0"/>
            <a:endParaRPr lang="en-US" dirty="0"/>
          </a:p>
        </p:txBody>
      </p:sp>
      <p:sp>
        <p:nvSpPr>
          <p:cNvPr id="4" name="Subtitle 2"/>
          <p:cNvSpPr txBox="1">
            <a:spLocks/>
          </p:cNvSpPr>
          <p:nvPr/>
        </p:nvSpPr>
        <p:spPr>
          <a:xfrm>
            <a:off x="2038905" y="1361588"/>
            <a:ext cx="8249602" cy="543412"/>
          </a:xfrm>
          <a:prstGeom prst="rect">
            <a:avLst/>
          </a:prstGeom>
        </p:spPr>
        <p:txBody>
          <a:bodyPr lIns="9144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3978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30820" y="348575"/>
            <a:ext cx="10972800" cy="670818"/>
          </a:xfrm>
        </p:spPr>
        <p:txBody>
          <a:bodyPr/>
          <a:lstStyle/>
          <a:p>
            <a:r>
              <a:rPr lang="en-US" dirty="0"/>
              <a:t>Key Architectural </a:t>
            </a:r>
            <a:br>
              <a:rPr lang="en-US" dirty="0"/>
            </a:br>
            <a:r>
              <a:rPr lang="en-US" dirty="0"/>
              <a:t>Planning Concepts</a:t>
            </a:r>
            <a:br>
              <a:rPr lang="en-US" dirty="0"/>
            </a:br>
            <a:endParaRPr lang="en-US" dirty="0"/>
          </a:p>
        </p:txBody>
      </p:sp>
      <p:sp>
        <p:nvSpPr>
          <p:cNvPr id="4" name="Subtitle 3"/>
          <p:cNvSpPr>
            <a:spLocks noGrp="1"/>
          </p:cNvSpPr>
          <p:nvPr>
            <p:ph idx="1"/>
          </p:nvPr>
        </p:nvSpPr>
        <p:spPr>
          <a:xfrm>
            <a:off x="1666754" y="1824565"/>
            <a:ext cx="8900932" cy="4552620"/>
          </a:xfrm>
        </p:spPr>
        <p:txBody>
          <a:bodyPr/>
          <a:lstStyle/>
          <a:p>
            <a:r>
              <a:rPr lang="en-US" dirty="0"/>
              <a:t>Separation of clean and soiled – corridors</a:t>
            </a:r>
          </a:p>
          <a:p>
            <a:r>
              <a:rPr lang="en-US" dirty="0"/>
              <a:t>Segregated vertical transport – patients, materials, food</a:t>
            </a:r>
          </a:p>
          <a:p>
            <a:r>
              <a:rPr lang="en-US" dirty="0"/>
              <a:t>Dedicated spaces that support collaboration and communication</a:t>
            </a:r>
          </a:p>
          <a:p>
            <a:r>
              <a:rPr lang="en-US" dirty="0"/>
              <a:t>Clear sightlines</a:t>
            </a:r>
          </a:p>
          <a:p>
            <a:r>
              <a:rPr lang="en-US" dirty="0"/>
              <a:t>Private space for focused work</a:t>
            </a:r>
          </a:p>
          <a:p>
            <a:r>
              <a:rPr lang="en-US" dirty="0"/>
              <a:t>Intuitive wayfinding for patients and visitors</a:t>
            </a:r>
          </a:p>
          <a:p>
            <a:endParaRPr lang="en-US" dirty="0"/>
          </a:p>
        </p:txBody>
      </p:sp>
    </p:spTree>
    <p:extLst>
      <p:ext uri="{BB962C8B-B14F-4D97-AF65-F5344CB8AC3E}">
        <p14:creationId xmlns:p14="http://schemas.microsoft.com/office/powerpoint/2010/main" val="2384214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077" y="1688765"/>
            <a:ext cx="8097398" cy="5239493"/>
          </a:xfrm>
          <a:prstGeom prst="rect">
            <a:avLst/>
          </a:prstGeom>
        </p:spPr>
      </p:pic>
      <p:sp>
        <p:nvSpPr>
          <p:cNvPr id="5" name="Title 4"/>
          <p:cNvSpPr>
            <a:spLocks noGrp="1"/>
          </p:cNvSpPr>
          <p:nvPr>
            <p:ph type="title"/>
          </p:nvPr>
        </p:nvSpPr>
        <p:spPr/>
        <p:txBody>
          <a:bodyPr/>
          <a:lstStyle/>
          <a:p>
            <a:pPr algn="l"/>
            <a:r>
              <a:rPr lang="en-US" dirty="0"/>
              <a:t>HRO Clean &amp; Soiled Segregation</a:t>
            </a:r>
            <a:br>
              <a:rPr lang="en-US" dirty="0"/>
            </a:br>
            <a:r>
              <a:rPr lang="en-US" sz="2800" b="0" i="1" dirty="0">
                <a:latin typeface="Myriad Pro" panose="020B0503030403020204" pitchFamily="34" charset="0"/>
              </a:rPr>
              <a:t>Starts Outside the Building</a:t>
            </a:r>
            <a:br>
              <a:rPr lang="en-US" sz="2800" b="0" i="1" dirty="0">
                <a:latin typeface="Myriad Pro" panose="020B0503030403020204" pitchFamily="34" charset="0"/>
              </a:rPr>
            </a:br>
            <a:endParaRPr lang="en-US" b="0" i="1" dirty="0">
              <a:latin typeface="Myriad Pro" panose="020B0503030403020204" pitchFamily="34" charset="0"/>
            </a:endParaRPr>
          </a:p>
        </p:txBody>
      </p:sp>
    </p:spTree>
    <p:extLst>
      <p:ext uri="{BB962C8B-B14F-4D97-AF65-F5344CB8AC3E}">
        <p14:creationId xmlns:p14="http://schemas.microsoft.com/office/powerpoint/2010/main" val="1775960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826" t="51065" r="56000" b="21179"/>
          <a:stretch/>
        </p:blipFill>
        <p:spPr>
          <a:xfrm>
            <a:off x="2176356" y="2096359"/>
            <a:ext cx="7474495" cy="4336347"/>
          </a:xfrm>
          <a:prstGeom prst="rect">
            <a:avLst/>
          </a:prstGeom>
          <a:ln>
            <a:noFill/>
          </a:ln>
        </p:spPr>
      </p:pic>
      <p:sp>
        <p:nvSpPr>
          <p:cNvPr id="4" name="Left Arrow 3"/>
          <p:cNvSpPr/>
          <p:nvPr/>
        </p:nvSpPr>
        <p:spPr>
          <a:xfrm rot="10800000">
            <a:off x="5994634" y="4718152"/>
            <a:ext cx="2173185" cy="311672"/>
          </a:xfrm>
          <a:prstGeom prst="leftArrow">
            <a:avLst>
              <a:gd name="adj1" fmla="val 43548"/>
              <a:gd name="adj2" fmla="val 57394"/>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472145" y="2436585"/>
            <a:ext cx="635110" cy="338554"/>
          </a:xfrm>
          <a:prstGeom prst="rect">
            <a:avLst/>
          </a:prstGeom>
          <a:solidFill>
            <a:schemeClr val="bg1">
              <a:alpha val="57000"/>
            </a:schemeClr>
          </a:solidFill>
          <a:ln>
            <a:noFill/>
          </a:ln>
        </p:spPr>
        <p:txBody>
          <a:bodyPr wrap="none">
            <a:spAutoFit/>
          </a:bodyPr>
          <a:lstStyle/>
          <a:p>
            <a:r>
              <a:rPr lang="en-US" sz="1600" dirty="0"/>
              <a:t>Linen</a:t>
            </a:r>
          </a:p>
        </p:txBody>
      </p:sp>
      <p:sp>
        <p:nvSpPr>
          <p:cNvPr id="7" name="Rectangle 6"/>
          <p:cNvSpPr/>
          <p:nvPr/>
        </p:nvSpPr>
        <p:spPr>
          <a:xfrm>
            <a:off x="6002894" y="5070722"/>
            <a:ext cx="843885" cy="338554"/>
          </a:xfrm>
          <a:prstGeom prst="rect">
            <a:avLst/>
          </a:prstGeom>
          <a:solidFill>
            <a:schemeClr val="bg1">
              <a:alpha val="57000"/>
            </a:schemeClr>
          </a:solidFill>
          <a:ln>
            <a:noFill/>
          </a:ln>
        </p:spPr>
        <p:txBody>
          <a:bodyPr wrap="none">
            <a:spAutoFit/>
          </a:bodyPr>
          <a:lstStyle/>
          <a:p>
            <a:r>
              <a:rPr lang="en-US" sz="1600" dirty="0"/>
              <a:t>Morgue</a:t>
            </a:r>
          </a:p>
        </p:txBody>
      </p:sp>
      <p:sp>
        <p:nvSpPr>
          <p:cNvPr id="8" name="Rectangle 7"/>
          <p:cNvSpPr/>
          <p:nvPr/>
        </p:nvSpPr>
        <p:spPr>
          <a:xfrm>
            <a:off x="5223064" y="3671508"/>
            <a:ext cx="782587" cy="338554"/>
          </a:xfrm>
          <a:prstGeom prst="rect">
            <a:avLst/>
          </a:prstGeom>
          <a:solidFill>
            <a:schemeClr val="bg1">
              <a:alpha val="57000"/>
            </a:schemeClr>
          </a:solidFill>
          <a:ln>
            <a:noFill/>
          </a:ln>
        </p:spPr>
        <p:txBody>
          <a:bodyPr wrap="none">
            <a:spAutoFit/>
          </a:bodyPr>
          <a:lstStyle/>
          <a:p>
            <a:r>
              <a:rPr lang="en-US" sz="1600" dirty="0"/>
              <a:t>Pharm.</a:t>
            </a:r>
          </a:p>
        </p:txBody>
      </p:sp>
      <p:sp>
        <p:nvSpPr>
          <p:cNvPr id="9" name="Rectangle 8"/>
          <p:cNvSpPr/>
          <p:nvPr/>
        </p:nvSpPr>
        <p:spPr>
          <a:xfrm>
            <a:off x="4001447" y="3676855"/>
            <a:ext cx="808939" cy="338554"/>
          </a:xfrm>
          <a:prstGeom prst="rect">
            <a:avLst/>
          </a:prstGeom>
          <a:solidFill>
            <a:schemeClr val="bg1">
              <a:alpha val="57000"/>
            </a:schemeClr>
          </a:solidFill>
          <a:ln>
            <a:noFill/>
          </a:ln>
        </p:spPr>
        <p:txBody>
          <a:bodyPr wrap="none">
            <a:spAutoFit/>
          </a:bodyPr>
          <a:lstStyle/>
          <a:p>
            <a:r>
              <a:rPr lang="en-US" sz="1600" dirty="0"/>
              <a:t>Kitchen</a:t>
            </a:r>
          </a:p>
        </p:txBody>
      </p:sp>
      <p:sp>
        <p:nvSpPr>
          <p:cNvPr id="10" name="Rectangle 9"/>
          <p:cNvSpPr/>
          <p:nvPr/>
        </p:nvSpPr>
        <p:spPr>
          <a:xfrm>
            <a:off x="6281084" y="3676855"/>
            <a:ext cx="609462" cy="338554"/>
          </a:xfrm>
          <a:prstGeom prst="rect">
            <a:avLst/>
          </a:prstGeom>
          <a:solidFill>
            <a:schemeClr val="bg1">
              <a:alpha val="57000"/>
            </a:schemeClr>
          </a:solidFill>
          <a:ln>
            <a:noFill/>
          </a:ln>
        </p:spPr>
        <p:txBody>
          <a:bodyPr wrap="none">
            <a:spAutoFit/>
          </a:bodyPr>
          <a:lstStyle/>
          <a:p>
            <a:r>
              <a:rPr lang="en-US" sz="1600" dirty="0"/>
              <a:t>CSSD</a:t>
            </a:r>
          </a:p>
        </p:txBody>
      </p:sp>
      <p:sp>
        <p:nvSpPr>
          <p:cNvPr id="11" name="Rectangle 10"/>
          <p:cNvSpPr/>
          <p:nvPr/>
        </p:nvSpPr>
        <p:spPr>
          <a:xfrm>
            <a:off x="4405917" y="5558673"/>
            <a:ext cx="817147" cy="338554"/>
          </a:xfrm>
          <a:prstGeom prst="rect">
            <a:avLst/>
          </a:prstGeom>
          <a:solidFill>
            <a:schemeClr val="bg1">
              <a:alpha val="57000"/>
            </a:schemeClr>
          </a:solidFill>
          <a:ln>
            <a:noFill/>
          </a:ln>
        </p:spPr>
        <p:txBody>
          <a:bodyPr wrap="none">
            <a:spAutoFit/>
          </a:bodyPr>
          <a:lstStyle/>
          <a:p>
            <a:r>
              <a:rPr lang="en-US" sz="1600" dirty="0"/>
              <a:t>Existing</a:t>
            </a:r>
          </a:p>
        </p:txBody>
      </p:sp>
      <p:sp>
        <p:nvSpPr>
          <p:cNvPr id="12" name="Rectangle 11"/>
          <p:cNvSpPr/>
          <p:nvPr/>
        </p:nvSpPr>
        <p:spPr>
          <a:xfrm>
            <a:off x="7737542" y="5299124"/>
            <a:ext cx="752129" cy="584775"/>
          </a:xfrm>
          <a:prstGeom prst="rect">
            <a:avLst/>
          </a:prstGeom>
          <a:solidFill>
            <a:schemeClr val="bg1">
              <a:alpha val="57000"/>
            </a:schemeClr>
          </a:solidFill>
          <a:ln>
            <a:noFill/>
          </a:ln>
        </p:spPr>
        <p:txBody>
          <a:bodyPr wrap="none">
            <a:spAutoFit/>
          </a:bodyPr>
          <a:lstStyle/>
          <a:p>
            <a:r>
              <a:rPr lang="en-US" sz="1600" b="1" dirty="0"/>
              <a:t>Soiled </a:t>
            </a:r>
          </a:p>
          <a:p>
            <a:r>
              <a:rPr lang="en-US" sz="1600" b="1" dirty="0"/>
              <a:t>Dock</a:t>
            </a:r>
          </a:p>
        </p:txBody>
      </p:sp>
      <p:sp>
        <p:nvSpPr>
          <p:cNvPr id="13" name="Rectangle 12"/>
          <p:cNvSpPr/>
          <p:nvPr/>
        </p:nvSpPr>
        <p:spPr>
          <a:xfrm>
            <a:off x="7940790" y="3469135"/>
            <a:ext cx="704039" cy="584775"/>
          </a:xfrm>
          <a:prstGeom prst="rect">
            <a:avLst/>
          </a:prstGeom>
          <a:solidFill>
            <a:schemeClr val="bg1">
              <a:alpha val="57000"/>
            </a:schemeClr>
          </a:solidFill>
          <a:ln>
            <a:noFill/>
          </a:ln>
        </p:spPr>
        <p:txBody>
          <a:bodyPr wrap="none">
            <a:spAutoFit/>
          </a:bodyPr>
          <a:lstStyle/>
          <a:p>
            <a:r>
              <a:rPr lang="en-US" sz="1600" b="1" dirty="0"/>
              <a:t>Clean </a:t>
            </a:r>
          </a:p>
          <a:p>
            <a:r>
              <a:rPr lang="en-US" sz="1600" b="1" dirty="0"/>
              <a:t>Dock</a:t>
            </a:r>
          </a:p>
        </p:txBody>
      </p:sp>
      <p:cxnSp>
        <p:nvCxnSpPr>
          <p:cNvPr id="17" name="Elbow Connector 16"/>
          <p:cNvCxnSpPr/>
          <p:nvPr/>
        </p:nvCxnSpPr>
        <p:spPr>
          <a:xfrm rot="10800000">
            <a:off x="4888073" y="2819014"/>
            <a:ext cx="3800817" cy="694062"/>
          </a:xfrm>
          <a:prstGeom prst="bentConnector3">
            <a:avLst>
              <a:gd name="adj1" fmla="val 23623"/>
            </a:avLst>
          </a:prstGeom>
          <a:ln w="104775">
            <a:no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5857554" y="4852242"/>
            <a:ext cx="171007" cy="302349"/>
          </a:xfrm>
          <a:prstGeom prst="line">
            <a:avLst/>
          </a:prstGeom>
          <a:ln w="139700">
            <a:no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053323" y="4636797"/>
            <a:ext cx="808155" cy="461796"/>
          </a:xfrm>
          <a:prstGeom prst="line">
            <a:avLst/>
          </a:prstGeom>
          <a:ln w="139700">
            <a:noFill/>
          </a:ln>
        </p:spPr>
        <p:style>
          <a:lnRef idx="2">
            <a:schemeClr val="accent1"/>
          </a:lnRef>
          <a:fillRef idx="0">
            <a:schemeClr val="accent1"/>
          </a:fillRef>
          <a:effectRef idx="1">
            <a:schemeClr val="accent1"/>
          </a:effectRef>
          <a:fontRef idx="minor">
            <a:schemeClr val="tx1"/>
          </a:fontRef>
        </p:style>
      </p:cxnSp>
      <p:sp>
        <p:nvSpPr>
          <p:cNvPr id="6" name="Title 2"/>
          <p:cNvSpPr txBox="1">
            <a:spLocks/>
          </p:cNvSpPr>
          <p:nvPr/>
        </p:nvSpPr>
        <p:spPr>
          <a:xfrm>
            <a:off x="8760009" y="6028593"/>
            <a:ext cx="1336862" cy="652605"/>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chemeClr val="tx1">
                    <a:lumMod val="65000"/>
                    <a:lumOff val="35000"/>
                  </a:schemeClr>
                </a:solidFill>
              </a:rPr>
              <a:t>Level 1</a:t>
            </a:r>
          </a:p>
        </p:txBody>
      </p:sp>
      <p:sp>
        <p:nvSpPr>
          <p:cNvPr id="22" name="Title 21"/>
          <p:cNvSpPr>
            <a:spLocks noGrp="1"/>
          </p:cNvSpPr>
          <p:nvPr>
            <p:ph type="title"/>
          </p:nvPr>
        </p:nvSpPr>
        <p:spPr/>
        <p:txBody>
          <a:bodyPr/>
          <a:lstStyle/>
          <a:p>
            <a:pPr algn="l"/>
            <a:r>
              <a:rPr lang="en-US" dirty="0"/>
              <a:t>HRO Floor Circulation</a:t>
            </a:r>
            <a:br>
              <a:rPr lang="en-US" dirty="0"/>
            </a:br>
            <a:r>
              <a:rPr lang="en-US" sz="2800" b="0" i="1" dirty="0">
                <a:latin typeface="Myriad Pro" panose="020B0503030403020204" pitchFamily="34" charset="0"/>
              </a:rPr>
              <a:t>Materials Transport and Segregation</a:t>
            </a:r>
            <a:br>
              <a:rPr lang="en-US" sz="2800" b="0" i="1" dirty="0">
                <a:latin typeface="Myriad Pro" panose="020B0503030403020204" pitchFamily="34" charset="0"/>
              </a:rPr>
            </a:br>
            <a:r>
              <a:rPr lang="en-US" dirty="0"/>
              <a:t/>
            </a:r>
            <a:br>
              <a:rPr lang="en-US" dirty="0"/>
            </a:br>
            <a:endParaRPr lang="en-US" dirty="0"/>
          </a:p>
        </p:txBody>
      </p:sp>
      <p:cxnSp>
        <p:nvCxnSpPr>
          <p:cNvPr id="19" name="Elbow Connector 18"/>
          <p:cNvCxnSpPr/>
          <p:nvPr/>
        </p:nvCxnSpPr>
        <p:spPr>
          <a:xfrm rot="10800000">
            <a:off x="4888073" y="2775139"/>
            <a:ext cx="3800817" cy="694062"/>
          </a:xfrm>
          <a:prstGeom prst="bentConnector3">
            <a:avLst>
              <a:gd name="adj1" fmla="val 23623"/>
            </a:avLst>
          </a:prstGeom>
          <a:ln w="10477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094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2"/>
          <p:cNvSpPr txBox="1">
            <a:spLocks/>
          </p:cNvSpPr>
          <p:nvPr/>
        </p:nvSpPr>
        <p:spPr>
          <a:xfrm>
            <a:off x="8756904" y="6025897"/>
            <a:ext cx="1336862" cy="652605"/>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chemeClr val="tx1">
                    <a:lumMod val="65000"/>
                    <a:lumOff val="35000"/>
                  </a:schemeClr>
                </a:solidFill>
              </a:rPr>
              <a:t>Level 2</a:t>
            </a:r>
          </a:p>
        </p:txBody>
      </p:sp>
      <p:grpSp>
        <p:nvGrpSpPr>
          <p:cNvPr id="12" name="Group 11"/>
          <p:cNvGrpSpPr/>
          <p:nvPr/>
        </p:nvGrpSpPr>
        <p:grpSpPr>
          <a:xfrm>
            <a:off x="2793716" y="2233000"/>
            <a:ext cx="6175740" cy="4120385"/>
            <a:chOff x="1269716" y="2085206"/>
            <a:chExt cx="6175740" cy="4120385"/>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214" t="9064" r="11830" b="53863"/>
            <a:stretch/>
          </p:blipFill>
          <p:spPr>
            <a:xfrm>
              <a:off x="1269716" y="2085206"/>
              <a:ext cx="6175740" cy="4120385"/>
            </a:xfrm>
            <a:prstGeom prst="rect">
              <a:avLst/>
            </a:prstGeom>
          </p:spPr>
        </p:pic>
        <p:sp>
          <p:nvSpPr>
            <p:cNvPr id="5" name="Rectangle 4"/>
            <p:cNvSpPr/>
            <p:nvPr/>
          </p:nvSpPr>
          <p:spPr>
            <a:xfrm>
              <a:off x="2722652" y="3500222"/>
              <a:ext cx="387261" cy="133565"/>
            </a:xfrm>
            <a:prstGeom prst="rect">
              <a:avLst/>
            </a:prstGeom>
            <a:solidFill>
              <a:srgbClr val="FFFF00">
                <a:alpha val="82000"/>
              </a:srgbClr>
            </a:solidFill>
            <a:ln w="95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283503" y="3108143"/>
              <a:ext cx="116921" cy="144645"/>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152847" y="3109643"/>
              <a:ext cx="136989" cy="239732"/>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itle 2"/>
          <p:cNvSpPr txBox="1">
            <a:spLocks/>
          </p:cNvSpPr>
          <p:nvPr/>
        </p:nvSpPr>
        <p:spPr>
          <a:xfrm>
            <a:off x="9221893" y="2243128"/>
            <a:ext cx="1558714" cy="780973"/>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rgbClr val="FF0000"/>
                </a:solidFill>
              </a:rPr>
              <a:t>Materials</a:t>
            </a:r>
          </a:p>
          <a:p>
            <a:r>
              <a:rPr lang="en-US" sz="1800" dirty="0">
                <a:solidFill>
                  <a:srgbClr val="FF0000"/>
                </a:solidFill>
              </a:rPr>
              <a:t>Management</a:t>
            </a:r>
          </a:p>
        </p:txBody>
      </p:sp>
      <p:sp>
        <p:nvSpPr>
          <p:cNvPr id="15" name="Title 2"/>
          <p:cNvSpPr txBox="1">
            <a:spLocks/>
          </p:cNvSpPr>
          <p:nvPr/>
        </p:nvSpPr>
        <p:spPr>
          <a:xfrm>
            <a:off x="9229618" y="4293193"/>
            <a:ext cx="1174326" cy="57580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rgbClr val="FF0000"/>
                </a:solidFill>
              </a:rPr>
              <a:t>CSSD</a:t>
            </a:r>
          </a:p>
          <a:p>
            <a:r>
              <a:rPr lang="en-US" sz="1800" dirty="0">
                <a:solidFill>
                  <a:srgbClr val="FF0000"/>
                </a:solidFill>
              </a:rPr>
              <a:t>Case Carts</a:t>
            </a:r>
          </a:p>
        </p:txBody>
      </p:sp>
      <p:sp>
        <p:nvSpPr>
          <p:cNvPr id="16" name="Title 2"/>
          <p:cNvSpPr txBox="1">
            <a:spLocks/>
          </p:cNvSpPr>
          <p:nvPr/>
        </p:nvSpPr>
        <p:spPr>
          <a:xfrm>
            <a:off x="1713094" y="4383206"/>
            <a:ext cx="1174326" cy="57580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chemeClr val="tx1"/>
                </a:solidFill>
              </a:rPr>
              <a:t>Visitor</a:t>
            </a:r>
          </a:p>
          <a:p>
            <a:r>
              <a:rPr lang="en-US" sz="1800" dirty="0">
                <a:solidFill>
                  <a:schemeClr val="tx1"/>
                </a:solidFill>
              </a:rPr>
              <a:t>Elevators</a:t>
            </a:r>
          </a:p>
        </p:txBody>
      </p:sp>
      <p:sp>
        <p:nvSpPr>
          <p:cNvPr id="17" name="Title 2"/>
          <p:cNvSpPr txBox="1">
            <a:spLocks/>
          </p:cNvSpPr>
          <p:nvPr/>
        </p:nvSpPr>
        <p:spPr>
          <a:xfrm>
            <a:off x="1761922" y="3433628"/>
            <a:ext cx="1174326" cy="57580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rgbClr val="00B050"/>
                </a:solidFill>
              </a:rPr>
              <a:t>Food </a:t>
            </a:r>
          </a:p>
          <a:p>
            <a:r>
              <a:rPr lang="en-US" sz="1800" dirty="0">
                <a:solidFill>
                  <a:srgbClr val="00B050"/>
                </a:solidFill>
              </a:rPr>
              <a:t>Transport</a:t>
            </a:r>
          </a:p>
        </p:txBody>
      </p:sp>
      <p:cxnSp>
        <p:nvCxnSpPr>
          <p:cNvPr id="19" name="Straight Arrow Connector 18"/>
          <p:cNvCxnSpPr/>
          <p:nvPr/>
        </p:nvCxnSpPr>
        <p:spPr>
          <a:xfrm flipH="1">
            <a:off x="7565204" y="2633615"/>
            <a:ext cx="1664414" cy="724533"/>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0" idx="1"/>
          </p:cNvCxnSpPr>
          <p:nvPr/>
        </p:nvCxnSpPr>
        <p:spPr>
          <a:xfrm flipV="1">
            <a:off x="2793717" y="3328259"/>
            <a:ext cx="2013787" cy="484134"/>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5" idx="2"/>
          </p:cNvCxnSpPr>
          <p:nvPr/>
        </p:nvCxnSpPr>
        <p:spPr>
          <a:xfrm flipV="1">
            <a:off x="2680835" y="3781580"/>
            <a:ext cx="1759449" cy="934376"/>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732998" y="3737977"/>
            <a:ext cx="2388859" cy="799564"/>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7000127" y="4537541"/>
            <a:ext cx="2175611" cy="331452"/>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endCxn id="11" idx="1"/>
          </p:cNvCxnSpPr>
          <p:nvPr/>
        </p:nvCxnSpPr>
        <p:spPr>
          <a:xfrm>
            <a:off x="2852177" y="2638492"/>
            <a:ext cx="2824671" cy="73881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Title 2"/>
          <p:cNvSpPr txBox="1">
            <a:spLocks/>
          </p:cNvSpPr>
          <p:nvPr/>
        </p:nvSpPr>
        <p:spPr>
          <a:xfrm>
            <a:off x="1811839" y="2254219"/>
            <a:ext cx="1174326" cy="57580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rgbClr val="0070C0"/>
                </a:solidFill>
              </a:rPr>
              <a:t>Patient</a:t>
            </a:r>
          </a:p>
          <a:p>
            <a:r>
              <a:rPr lang="en-US" sz="1800" dirty="0">
                <a:solidFill>
                  <a:srgbClr val="0070C0"/>
                </a:solidFill>
              </a:rPr>
              <a:t>Transport</a:t>
            </a:r>
          </a:p>
        </p:txBody>
      </p:sp>
      <p:sp>
        <p:nvSpPr>
          <p:cNvPr id="36" name="Rectangle 35"/>
          <p:cNvSpPr/>
          <p:nvPr/>
        </p:nvSpPr>
        <p:spPr>
          <a:xfrm rot="1765879">
            <a:off x="4687435" y="5807754"/>
            <a:ext cx="108890" cy="179562"/>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pPr algn="l"/>
            <a:r>
              <a:rPr lang="en-US" dirty="0"/>
              <a:t>HRO</a:t>
            </a:r>
            <a:br>
              <a:rPr lang="en-US" dirty="0"/>
            </a:br>
            <a:r>
              <a:rPr lang="en-US" sz="2800" b="0" i="1" dirty="0">
                <a:latin typeface="Myriad Pro" panose="020B0503030403020204" pitchFamily="34" charset="0"/>
              </a:rPr>
              <a:t>Materials Transport and Segregation</a:t>
            </a:r>
            <a:br>
              <a:rPr lang="en-US" sz="2800" b="0" i="1" dirty="0">
                <a:latin typeface="Myriad Pro" panose="020B0503030403020204" pitchFamily="34" charset="0"/>
              </a:rPr>
            </a:br>
            <a:r>
              <a:rPr lang="en-US" dirty="0"/>
              <a:t/>
            </a:r>
            <a:br>
              <a:rPr lang="en-US" dirty="0"/>
            </a:br>
            <a:endParaRPr lang="en-US" dirty="0"/>
          </a:p>
        </p:txBody>
      </p:sp>
      <p:sp>
        <p:nvSpPr>
          <p:cNvPr id="3" name="Oval 2"/>
          <p:cNvSpPr/>
          <p:nvPr/>
        </p:nvSpPr>
        <p:spPr>
          <a:xfrm>
            <a:off x="7288982" y="3045769"/>
            <a:ext cx="542261" cy="564442"/>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586189" y="3047412"/>
            <a:ext cx="542261" cy="564442"/>
          </a:xfrm>
          <a:prstGeom prst="ellipse">
            <a:avLst/>
          </a:prstGeom>
          <a:noFill/>
          <a:ln w="317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86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51137" t="8554" r="12045" b="51580"/>
          <a:stretch/>
        </p:blipFill>
        <p:spPr>
          <a:xfrm>
            <a:off x="2989197" y="2264378"/>
            <a:ext cx="6108977" cy="4280054"/>
          </a:xfrm>
          <a:prstGeom prst="rect">
            <a:avLst/>
          </a:prstGeom>
        </p:spPr>
      </p:pic>
      <p:sp>
        <p:nvSpPr>
          <p:cNvPr id="4" name="Title 2"/>
          <p:cNvSpPr txBox="1">
            <a:spLocks/>
          </p:cNvSpPr>
          <p:nvPr/>
        </p:nvSpPr>
        <p:spPr>
          <a:xfrm>
            <a:off x="8756904" y="6025897"/>
            <a:ext cx="1759386" cy="652605"/>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chemeClr val="tx1">
                    <a:lumMod val="65000"/>
                    <a:lumOff val="35000"/>
                  </a:schemeClr>
                </a:solidFill>
              </a:rPr>
              <a:t>Level 4</a:t>
            </a:r>
          </a:p>
        </p:txBody>
      </p:sp>
      <p:sp>
        <p:nvSpPr>
          <p:cNvPr id="14" name="Title 2"/>
          <p:cNvSpPr txBox="1">
            <a:spLocks/>
          </p:cNvSpPr>
          <p:nvPr/>
        </p:nvSpPr>
        <p:spPr>
          <a:xfrm>
            <a:off x="9221893" y="2253288"/>
            <a:ext cx="1558714" cy="780973"/>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rgbClr val="FF0000"/>
                </a:solidFill>
              </a:rPr>
              <a:t>Materials</a:t>
            </a:r>
          </a:p>
          <a:p>
            <a:r>
              <a:rPr lang="en-US" sz="1800" dirty="0">
                <a:solidFill>
                  <a:srgbClr val="FF0000"/>
                </a:solidFill>
              </a:rPr>
              <a:t>Management</a:t>
            </a:r>
          </a:p>
        </p:txBody>
      </p:sp>
      <p:sp>
        <p:nvSpPr>
          <p:cNvPr id="16" name="Title 2"/>
          <p:cNvSpPr txBox="1">
            <a:spLocks/>
          </p:cNvSpPr>
          <p:nvPr/>
        </p:nvSpPr>
        <p:spPr>
          <a:xfrm>
            <a:off x="1713094" y="4393366"/>
            <a:ext cx="1174326" cy="57580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chemeClr val="tx1"/>
                </a:solidFill>
              </a:rPr>
              <a:t>Visitor</a:t>
            </a:r>
          </a:p>
          <a:p>
            <a:r>
              <a:rPr lang="en-US" sz="1800" dirty="0">
                <a:solidFill>
                  <a:schemeClr val="tx1"/>
                </a:solidFill>
              </a:rPr>
              <a:t>Elevators</a:t>
            </a:r>
          </a:p>
        </p:txBody>
      </p:sp>
      <p:sp>
        <p:nvSpPr>
          <p:cNvPr id="17" name="Title 2"/>
          <p:cNvSpPr txBox="1">
            <a:spLocks/>
          </p:cNvSpPr>
          <p:nvPr/>
        </p:nvSpPr>
        <p:spPr>
          <a:xfrm>
            <a:off x="1761922" y="3443788"/>
            <a:ext cx="1174326" cy="57580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rgbClr val="00B050"/>
                </a:solidFill>
              </a:rPr>
              <a:t>Food </a:t>
            </a:r>
          </a:p>
          <a:p>
            <a:r>
              <a:rPr lang="en-US" sz="1800" dirty="0">
                <a:solidFill>
                  <a:srgbClr val="00B050"/>
                </a:solidFill>
              </a:rPr>
              <a:t>Transport</a:t>
            </a:r>
          </a:p>
        </p:txBody>
      </p:sp>
      <p:cxnSp>
        <p:nvCxnSpPr>
          <p:cNvPr id="19" name="Straight Arrow Connector 18"/>
          <p:cNvCxnSpPr/>
          <p:nvPr/>
        </p:nvCxnSpPr>
        <p:spPr>
          <a:xfrm flipH="1">
            <a:off x="7565204" y="2643775"/>
            <a:ext cx="1664414" cy="724533"/>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793717" y="3338419"/>
            <a:ext cx="2013787" cy="484134"/>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852177" y="2648652"/>
            <a:ext cx="2824671" cy="73881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Title 2"/>
          <p:cNvSpPr txBox="1">
            <a:spLocks/>
          </p:cNvSpPr>
          <p:nvPr/>
        </p:nvSpPr>
        <p:spPr>
          <a:xfrm>
            <a:off x="1811839" y="2264379"/>
            <a:ext cx="1174326" cy="57580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rgbClr val="0070C0"/>
                </a:solidFill>
              </a:rPr>
              <a:t>Patient</a:t>
            </a:r>
          </a:p>
          <a:p>
            <a:r>
              <a:rPr lang="en-US" sz="1800" dirty="0">
                <a:solidFill>
                  <a:srgbClr val="0070C0"/>
                </a:solidFill>
              </a:rPr>
              <a:t>Transport</a:t>
            </a:r>
          </a:p>
        </p:txBody>
      </p:sp>
      <p:sp>
        <p:nvSpPr>
          <p:cNvPr id="36" name="Rectangle 35"/>
          <p:cNvSpPr/>
          <p:nvPr/>
        </p:nvSpPr>
        <p:spPr>
          <a:xfrm rot="1765879">
            <a:off x="4687435" y="5817914"/>
            <a:ext cx="108890" cy="179562"/>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288473" y="3638172"/>
            <a:ext cx="387261" cy="133565"/>
          </a:xfrm>
          <a:prstGeom prst="rect">
            <a:avLst/>
          </a:prstGeom>
          <a:solidFill>
            <a:srgbClr val="FFFF00">
              <a:alpha val="82000"/>
            </a:srgbClr>
          </a:solidFill>
          <a:ln w="95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842567" y="3242818"/>
            <a:ext cx="116921" cy="144645"/>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a:endCxn id="25" idx="2"/>
          </p:cNvCxnSpPr>
          <p:nvPr/>
        </p:nvCxnSpPr>
        <p:spPr>
          <a:xfrm flipV="1">
            <a:off x="2680835" y="3771736"/>
            <a:ext cx="1801269" cy="95438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5705498" y="3238050"/>
            <a:ext cx="136989" cy="239732"/>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6"/>
          <p:cNvSpPr txBox="1">
            <a:spLocks/>
          </p:cNvSpPr>
          <p:nvPr/>
        </p:nvSpPr>
        <p:spPr>
          <a:xfrm>
            <a:off x="1981200" y="881010"/>
            <a:ext cx="8229600" cy="67081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t>HRO</a:t>
            </a:r>
            <a:br>
              <a:rPr lang="en-US" dirty="0"/>
            </a:br>
            <a:r>
              <a:rPr lang="en-US" sz="2800" i="1" dirty="0">
                <a:latin typeface="Myriad Pro" panose="020B0503030403020204" pitchFamily="34" charset="0"/>
              </a:rPr>
              <a:t>Segregation of Vertical Transport</a:t>
            </a:r>
            <a:br>
              <a:rPr lang="en-US" sz="2800" i="1" dirty="0">
                <a:latin typeface="Myriad Pro" panose="020B0503030403020204" pitchFamily="34" charset="0"/>
              </a:rPr>
            </a:br>
            <a:r>
              <a:rPr lang="en-US" dirty="0"/>
              <a:t/>
            </a:r>
            <a:br>
              <a:rPr lang="en-US" dirty="0"/>
            </a:br>
            <a:endParaRPr lang="en-US" dirty="0"/>
          </a:p>
        </p:txBody>
      </p:sp>
      <p:sp>
        <p:nvSpPr>
          <p:cNvPr id="20" name="Oval 19"/>
          <p:cNvSpPr/>
          <p:nvPr/>
        </p:nvSpPr>
        <p:spPr>
          <a:xfrm>
            <a:off x="7288982" y="3045769"/>
            <a:ext cx="542261" cy="564442"/>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586189" y="3047412"/>
            <a:ext cx="542261" cy="564442"/>
          </a:xfrm>
          <a:prstGeom prst="ellipse">
            <a:avLst/>
          </a:prstGeom>
          <a:noFill/>
          <a:ln w="317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656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877" y="1556418"/>
            <a:ext cx="4294160" cy="5146730"/>
          </a:xfrm>
          <a:prstGeom prst="rect">
            <a:avLst/>
          </a:prstGeom>
        </p:spPr>
      </p:pic>
      <p:sp>
        <p:nvSpPr>
          <p:cNvPr id="2" name="Left Arrow 1"/>
          <p:cNvSpPr/>
          <p:nvPr/>
        </p:nvSpPr>
        <p:spPr>
          <a:xfrm rot="10800000">
            <a:off x="4291048" y="4470778"/>
            <a:ext cx="847834" cy="200327"/>
          </a:xfrm>
          <a:prstGeom prst="leftArrow">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2"/>
          <p:cNvSpPr txBox="1">
            <a:spLocks/>
          </p:cNvSpPr>
          <p:nvPr/>
        </p:nvSpPr>
        <p:spPr>
          <a:xfrm>
            <a:off x="2931417" y="4019553"/>
            <a:ext cx="1358225" cy="1102777"/>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chemeClr val="tx1"/>
                </a:solidFill>
              </a:rPr>
              <a:t>Prep/pack</a:t>
            </a:r>
          </a:p>
        </p:txBody>
      </p:sp>
      <p:sp>
        <p:nvSpPr>
          <p:cNvPr id="6" name="Title 2"/>
          <p:cNvSpPr txBox="1">
            <a:spLocks/>
          </p:cNvSpPr>
          <p:nvPr/>
        </p:nvSpPr>
        <p:spPr>
          <a:xfrm>
            <a:off x="3599106" y="4660326"/>
            <a:ext cx="1383883" cy="551387"/>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chemeClr val="tx1"/>
                </a:solidFill>
              </a:rPr>
              <a:t>Sterilization</a:t>
            </a:r>
          </a:p>
        </p:txBody>
      </p:sp>
      <p:sp>
        <p:nvSpPr>
          <p:cNvPr id="7" name="Title 2"/>
          <p:cNvSpPr txBox="1">
            <a:spLocks/>
          </p:cNvSpPr>
          <p:nvPr/>
        </p:nvSpPr>
        <p:spPr>
          <a:xfrm>
            <a:off x="7109345" y="1858424"/>
            <a:ext cx="3331926" cy="3111506"/>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2400" dirty="0">
                <a:solidFill>
                  <a:schemeClr val="tx1"/>
                </a:solidFill>
              </a:rPr>
              <a:t>Selection of the two sided sterilizers:</a:t>
            </a:r>
          </a:p>
          <a:p>
            <a:endParaRPr lang="en-US" sz="2400" dirty="0">
              <a:solidFill>
                <a:schemeClr val="tx1"/>
              </a:solidFill>
            </a:endParaRPr>
          </a:p>
          <a:p>
            <a:pPr marL="285750" indent="-285750">
              <a:buFont typeface="Arial" panose="020B0604020202020204" pitchFamily="34" charset="0"/>
              <a:buChar char="•"/>
            </a:pPr>
            <a:r>
              <a:rPr lang="en-US" sz="2400" dirty="0">
                <a:solidFill>
                  <a:schemeClr val="tx1"/>
                </a:solidFill>
              </a:rPr>
              <a:t>Greater separation</a:t>
            </a:r>
          </a:p>
          <a:p>
            <a:pPr marL="285750" indent="-285750">
              <a:buFont typeface="Arial" panose="020B0604020202020204" pitchFamily="34" charset="0"/>
              <a:buChar char="•"/>
            </a:pPr>
            <a:r>
              <a:rPr lang="en-US" sz="2400" dirty="0">
                <a:solidFill>
                  <a:schemeClr val="tx1"/>
                </a:solidFill>
              </a:rPr>
              <a:t>Improved safety</a:t>
            </a:r>
          </a:p>
          <a:p>
            <a:pPr marL="285750" indent="-285750">
              <a:buFont typeface="Arial" panose="020B0604020202020204" pitchFamily="34" charset="0"/>
              <a:buChar char="•"/>
            </a:pPr>
            <a:r>
              <a:rPr lang="en-US" sz="2400" dirty="0">
                <a:solidFill>
                  <a:schemeClr val="tx1"/>
                </a:solidFill>
              </a:rPr>
              <a:t>Reduced risk</a:t>
            </a:r>
          </a:p>
          <a:p>
            <a:pPr marL="285750" indent="-285750">
              <a:buFont typeface="Arial" panose="020B0604020202020204" pitchFamily="34" charset="0"/>
              <a:buChar char="•"/>
            </a:pPr>
            <a:endParaRPr lang="en-US" sz="2400" dirty="0">
              <a:solidFill>
                <a:schemeClr val="tx1"/>
              </a:solidFill>
            </a:endParaRPr>
          </a:p>
          <a:p>
            <a:pPr marL="285750" indent="-285750">
              <a:buFont typeface="Arial" panose="020B0604020202020204" pitchFamily="34" charset="0"/>
              <a:buChar char="•"/>
            </a:pPr>
            <a:endParaRPr lang="en-US" sz="2400" dirty="0">
              <a:solidFill>
                <a:schemeClr val="tx1"/>
              </a:solidFill>
            </a:endParaRPr>
          </a:p>
          <a:p>
            <a:pPr marL="285750" indent="-285750">
              <a:buFont typeface="Wingdings" panose="05000000000000000000" pitchFamily="2" charset="2"/>
              <a:buChar char="ü"/>
            </a:pPr>
            <a:r>
              <a:rPr lang="en-US" sz="2400" dirty="0">
                <a:solidFill>
                  <a:schemeClr val="tx1"/>
                </a:solidFill>
              </a:rPr>
              <a:t>Required slightly higher area</a:t>
            </a:r>
          </a:p>
          <a:p>
            <a:pPr marL="285750" indent="-285750">
              <a:buFont typeface="Wingdings" panose="05000000000000000000" pitchFamily="2" charset="2"/>
              <a:buChar char="ü"/>
            </a:pPr>
            <a:r>
              <a:rPr lang="en-US" sz="2400" dirty="0">
                <a:solidFill>
                  <a:schemeClr val="tx1"/>
                </a:solidFill>
              </a:rPr>
              <a:t>Slightly higher costs</a:t>
            </a:r>
          </a:p>
        </p:txBody>
      </p:sp>
      <p:sp>
        <p:nvSpPr>
          <p:cNvPr id="8" name="Left Arrow 7"/>
          <p:cNvSpPr/>
          <p:nvPr/>
        </p:nvSpPr>
        <p:spPr>
          <a:xfrm rot="10800000">
            <a:off x="4291046" y="4869767"/>
            <a:ext cx="847834" cy="200327"/>
          </a:xfrm>
          <a:prstGeom prst="leftArrow">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rot="10800000">
            <a:off x="4291047" y="5222494"/>
            <a:ext cx="847834" cy="200327"/>
          </a:xfrm>
          <a:prstGeom prst="leftArrow">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rot="16200000">
            <a:off x="3026328" y="3463216"/>
            <a:ext cx="847834" cy="200327"/>
          </a:xfrm>
          <a:prstGeom prst="left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rot="16200000">
            <a:off x="3390833" y="3495472"/>
            <a:ext cx="847834" cy="200327"/>
          </a:xfrm>
          <a:prstGeom prst="left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rot="16200000">
            <a:off x="4435364" y="2379553"/>
            <a:ext cx="305606" cy="155866"/>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rot="16200000">
            <a:off x="5552788" y="5889912"/>
            <a:ext cx="294410" cy="166258"/>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5"/>
          <p:cNvSpPr>
            <a:spLocks noGrp="1"/>
          </p:cNvSpPr>
          <p:nvPr>
            <p:ph type="title"/>
          </p:nvPr>
        </p:nvSpPr>
        <p:spPr>
          <a:xfrm>
            <a:off x="1981200" y="881010"/>
            <a:ext cx="8460071" cy="670818"/>
          </a:xfrm>
        </p:spPr>
        <p:txBody>
          <a:bodyPr/>
          <a:lstStyle/>
          <a:p>
            <a:pPr algn="l"/>
            <a:r>
              <a:rPr lang="en-US" dirty="0"/>
              <a:t>HRO Departmental Layouts: CSPD</a:t>
            </a:r>
            <a:br>
              <a:rPr lang="en-US" dirty="0"/>
            </a:br>
            <a:endParaRPr lang="en-US" dirty="0"/>
          </a:p>
        </p:txBody>
      </p:sp>
      <p:sp>
        <p:nvSpPr>
          <p:cNvPr id="4" name="Oval 3"/>
          <p:cNvSpPr/>
          <p:nvPr/>
        </p:nvSpPr>
        <p:spPr>
          <a:xfrm>
            <a:off x="2799368" y="1962544"/>
            <a:ext cx="2183620" cy="1584930"/>
          </a:xfrm>
          <a:prstGeom prst="ellipse">
            <a:avLst/>
          </a:prstGeom>
          <a:solidFill>
            <a:srgbClr val="C4BD97">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767927" y="3573718"/>
            <a:ext cx="2183620" cy="1888193"/>
          </a:xfrm>
          <a:prstGeom prst="ellipse">
            <a:avLst/>
          </a:prstGeom>
          <a:solidFill>
            <a:schemeClr val="tx2">
              <a:lumMod val="40000"/>
              <a:lumOff val="60000"/>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71972" y="2929337"/>
            <a:ext cx="1502695" cy="2896498"/>
          </a:xfrm>
          <a:prstGeom prst="ellipse">
            <a:avLst/>
          </a:prstGeom>
          <a:solidFill>
            <a:srgbClr val="FF00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01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4" grpId="0"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1736772" y="4008947"/>
            <a:ext cx="8108648" cy="2655237"/>
            <a:chOff x="157290" y="3651125"/>
            <a:chExt cx="8108648" cy="2655237"/>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112" t="17256" r="61444" b="72166"/>
            <a:stretch/>
          </p:blipFill>
          <p:spPr>
            <a:xfrm>
              <a:off x="1036206" y="3651125"/>
              <a:ext cx="7229732" cy="2329961"/>
            </a:xfrm>
            <a:prstGeom prst="rect">
              <a:avLst/>
            </a:prstGeom>
          </p:spPr>
        </p:pic>
        <p:sp>
          <p:nvSpPr>
            <p:cNvPr id="8" name="Oval 7"/>
            <p:cNvSpPr/>
            <p:nvPr/>
          </p:nvSpPr>
          <p:spPr>
            <a:xfrm>
              <a:off x="974533" y="4427725"/>
              <a:ext cx="919358" cy="776760"/>
            </a:xfrm>
            <a:prstGeom prst="ellipse">
              <a:avLst/>
            </a:prstGeom>
            <a:solidFill>
              <a:srgbClr val="FFFF00">
                <a:alpha val="30000"/>
              </a:srgbClr>
            </a:solid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2941328" y="4460770"/>
              <a:ext cx="560585" cy="764035"/>
            </a:xfrm>
            <a:prstGeom prst="ellipse">
              <a:avLst/>
            </a:prstGeom>
            <a:solidFill>
              <a:srgbClr val="FFFF00">
                <a:alpha val="30000"/>
              </a:srgbClr>
            </a:solid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2"/>
            <p:cNvSpPr txBox="1">
              <a:spLocks/>
            </p:cNvSpPr>
            <p:nvPr/>
          </p:nvSpPr>
          <p:spPr>
            <a:xfrm>
              <a:off x="157290" y="4151369"/>
              <a:ext cx="1220985" cy="5304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400" b="1" i="1" dirty="0">
                  <a:solidFill>
                    <a:schemeClr val="tx1"/>
                  </a:solidFill>
                </a:rPr>
                <a:t>Multi-purpose room</a:t>
              </a:r>
            </a:p>
          </p:txBody>
        </p:sp>
        <p:sp>
          <p:nvSpPr>
            <p:cNvPr id="13" name="Oval 12"/>
            <p:cNvSpPr/>
            <p:nvPr/>
          </p:nvSpPr>
          <p:spPr>
            <a:xfrm>
              <a:off x="6324608" y="4481090"/>
              <a:ext cx="560585" cy="764035"/>
            </a:xfrm>
            <a:prstGeom prst="ellipse">
              <a:avLst/>
            </a:prstGeom>
            <a:solidFill>
              <a:srgbClr val="FFFF00">
                <a:alpha val="30000"/>
              </a:srgbClr>
            </a:solid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2"/>
            <p:cNvSpPr txBox="1">
              <a:spLocks/>
            </p:cNvSpPr>
            <p:nvPr/>
          </p:nvSpPr>
          <p:spPr>
            <a:xfrm>
              <a:off x="4215129" y="5958715"/>
              <a:ext cx="1626871" cy="34764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400" b="1" i="1" dirty="0">
                  <a:solidFill>
                    <a:schemeClr val="tx1"/>
                  </a:solidFill>
                </a:rPr>
                <a:t>Collaboration Rooms</a:t>
              </a: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011" t="19317" r="8210" b="43419"/>
          <a:stretch/>
        </p:blipFill>
        <p:spPr>
          <a:xfrm>
            <a:off x="6380480" y="1654589"/>
            <a:ext cx="4287520" cy="2354357"/>
          </a:xfrm>
          <a:prstGeom prst="rect">
            <a:avLst/>
          </a:prstGeom>
        </p:spPr>
      </p:pic>
      <p:sp>
        <p:nvSpPr>
          <p:cNvPr id="16" name="Title 2"/>
          <p:cNvSpPr txBox="1">
            <a:spLocks/>
          </p:cNvSpPr>
          <p:nvPr/>
        </p:nvSpPr>
        <p:spPr>
          <a:xfrm>
            <a:off x="8131152" y="5920263"/>
            <a:ext cx="2166199" cy="743921"/>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chemeClr val="tx1"/>
                </a:solidFill>
              </a:rPr>
              <a:t>Typical Bed floor</a:t>
            </a:r>
          </a:p>
        </p:txBody>
      </p:sp>
      <p:sp>
        <p:nvSpPr>
          <p:cNvPr id="9" name="Title 8"/>
          <p:cNvSpPr>
            <a:spLocks noGrp="1"/>
          </p:cNvSpPr>
          <p:nvPr>
            <p:ph type="title"/>
          </p:nvPr>
        </p:nvSpPr>
        <p:spPr/>
        <p:txBody>
          <a:bodyPr/>
          <a:lstStyle/>
          <a:p>
            <a:pPr algn="l"/>
            <a:r>
              <a:rPr lang="en-US" dirty="0"/>
              <a:t>HRO: On the Patient Floors</a:t>
            </a:r>
          </a:p>
        </p:txBody>
      </p:sp>
      <p:sp>
        <p:nvSpPr>
          <p:cNvPr id="10" name="Content Placeholder 9"/>
          <p:cNvSpPr>
            <a:spLocks noGrp="1"/>
          </p:cNvSpPr>
          <p:nvPr>
            <p:ph idx="1"/>
          </p:nvPr>
        </p:nvSpPr>
        <p:spPr>
          <a:xfrm>
            <a:off x="1990144" y="1726240"/>
            <a:ext cx="3506416" cy="4552620"/>
          </a:xfrm>
        </p:spPr>
        <p:txBody>
          <a:bodyPr/>
          <a:lstStyle/>
          <a:p>
            <a:r>
              <a:rPr lang="en-US" sz="2800" dirty="0"/>
              <a:t>Support the Daily Huddle</a:t>
            </a:r>
          </a:p>
          <a:p>
            <a:r>
              <a:rPr lang="en-US" sz="2800" dirty="0"/>
              <a:t>Support interdisciplinary collaboration</a:t>
            </a:r>
          </a:p>
          <a:p>
            <a:endParaRPr lang="en-US" sz="2800" dirty="0"/>
          </a:p>
        </p:txBody>
      </p:sp>
    </p:spTree>
    <p:extLst>
      <p:ext uri="{BB962C8B-B14F-4D97-AF65-F5344CB8AC3E}">
        <p14:creationId xmlns:p14="http://schemas.microsoft.com/office/powerpoint/2010/main" val="2535060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214138" y="751255"/>
            <a:ext cx="9144000" cy="51435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9751" y="1349287"/>
            <a:ext cx="6656294" cy="5143500"/>
          </a:xfrm>
          <a:prstGeom prst="rect">
            <a:avLst/>
          </a:prstGeom>
        </p:spPr>
      </p:pic>
      <p:sp>
        <p:nvSpPr>
          <p:cNvPr id="6" name="Title 2"/>
          <p:cNvSpPr txBox="1">
            <a:spLocks/>
          </p:cNvSpPr>
          <p:nvPr/>
        </p:nvSpPr>
        <p:spPr>
          <a:xfrm>
            <a:off x="6444349" y="5488596"/>
            <a:ext cx="3839990" cy="99417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US" sz="1800" dirty="0">
                <a:solidFill>
                  <a:schemeClr val="tx1">
                    <a:lumMod val="65000"/>
                    <a:lumOff val="35000"/>
                  </a:schemeClr>
                </a:solidFill>
              </a:rPr>
              <a:t>Typical Med/Surg. room</a:t>
            </a:r>
          </a:p>
        </p:txBody>
      </p:sp>
      <p:sp>
        <p:nvSpPr>
          <p:cNvPr id="8" name="Title 7"/>
          <p:cNvSpPr>
            <a:spLocks noGrp="1"/>
          </p:cNvSpPr>
          <p:nvPr>
            <p:ph type="title"/>
          </p:nvPr>
        </p:nvSpPr>
        <p:spPr/>
        <p:txBody>
          <a:bodyPr/>
          <a:lstStyle/>
          <a:p>
            <a:r>
              <a:rPr lang="en-US" dirty="0"/>
              <a:t>HRO: In the Patient Rooms</a:t>
            </a:r>
          </a:p>
        </p:txBody>
      </p:sp>
      <p:sp>
        <p:nvSpPr>
          <p:cNvPr id="9" name="Content Placeholder 8"/>
          <p:cNvSpPr>
            <a:spLocks noGrp="1"/>
          </p:cNvSpPr>
          <p:nvPr>
            <p:ph idx="1"/>
          </p:nvPr>
        </p:nvSpPr>
        <p:spPr/>
        <p:txBody>
          <a:bodyPr/>
          <a:lstStyle/>
          <a:p>
            <a:r>
              <a:rPr lang="en-US" sz="2800" dirty="0"/>
              <a:t>Visibility</a:t>
            </a:r>
          </a:p>
          <a:p>
            <a:r>
              <a:rPr lang="en-US" sz="2800" dirty="0"/>
              <a:t>Patient safety</a:t>
            </a:r>
          </a:p>
          <a:p>
            <a:r>
              <a:rPr lang="en-US" sz="2800" dirty="0"/>
              <a:t>Staff safety</a:t>
            </a:r>
          </a:p>
          <a:p>
            <a:endParaRPr lang="en-US" sz="2800" dirty="0"/>
          </a:p>
        </p:txBody>
      </p:sp>
    </p:spTree>
    <p:extLst>
      <p:ext uri="{BB962C8B-B14F-4D97-AF65-F5344CB8AC3E}">
        <p14:creationId xmlns:p14="http://schemas.microsoft.com/office/powerpoint/2010/main" val="3234036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1007522"/>
            <a:ext cx="8229600"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700" dirty="0">
                <a:solidFill>
                  <a:srgbClr val="0065B0"/>
                </a:solidFill>
                <a:latin typeface="Arial"/>
              </a:rPr>
              <a:t>Masters Studio Series </a:t>
            </a:r>
          </a:p>
        </p:txBody>
      </p:sp>
      <p:sp>
        <p:nvSpPr>
          <p:cNvPr id="5" name="Content Placeholder 2"/>
          <p:cNvSpPr txBox="1">
            <a:spLocks/>
          </p:cNvSpPr>
          <p:nvPr/>
        </p:nvSpPr>
        <p:spPr>
          <a:xfrm>
            <a:off x="1946564" y="2121810"/>
            <a:ext cx="8264237" cy="1444004"/>
          </a:xfrm>
          <a:prstGeom prst="rect">
            <a:avLst/>
          </a:prstGeom>
        </p:spPr>
        <p:txBody>
          <a:bodyPr vert="horz" lIns="68580" tIns="34290" rIns="68580" bIns="3429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spcBef>
                <a:spcPts val="0"/>
              </a:spcBef>
              <a:spcAft>
                <a:spcPts val="900"/>
              </a:spcAft>
              <a:buNone/>
              <a:defRPr/>
            </a:pPr>
            <a:r>
              <a:rPr lang="en-US" sz="2250" dirty="0">
                <a:solidFill>
                  <a:sysClr val="windowText" lastClr="000000"/>
                </a:solidFill>
                <a:latin typeface="Arial"/>
              </a:rPr>
              <a:t>The Academy’s multi-channel on-line approach provides emerging professionals, journeymen, and master professionals with convenient and economical opportunities to develop their chosen area of interest. </a:t>
            </a:r>
          </a:p>
          <a:p>
            <a:pPr marL="0" indent="0" defTabSz="342900">
              <a:buNone/>
              <a:defRPr/>
            </a:pPr>
            <a:endParaRPr lang="en-US" sz="1200" dirty="0">
              <a:solidFill>
                <a:sysClr val="windowText" lastClr="000000"/>
              </a:solidFill>
              <a:latin typeface="Arial"/>
            </a:endParaRPr>
          </a:p>
        </p:txBody>
      </p:sp>
      <p:sp>
        <p:nvSpPr>
          <p:cNvPr id="8" name="Rectangle 7"/>
          <p:cNvSpPr/>
          <p:nvPr/>
        </p:nvSpPr>
        <p:spPr>
          <a:xfrm>
            <a:off x="1946564" y="3565814"/>
            <a:ext cx="8264237" cy="1131079"/>
          </a:xfrm>
          <a:prstGeom prst="rect">
            <a:avLst/>
          </a:prstGeom>
        </p:spPr>
        <p:txBody>
          <a:bodyPr wrap="square">
            <a:spAutoFit/>
          </a:bodyPr>
          <a:lstStyle/>
          <a:p>
            <a:pPr defTabSz="342900">
              <a:spcBef>
                <a:spcPts val="504"/>
              </a:spcBef>
            </a:pPr>
            <a:r>
              <a:rPr lang="en-US" sz="2250" dirty="0">
                <a:solidFill>
                  <a:srgbClr val="0065B0"/>
                </a:solidFill>
                <a:latin typeface="Arial"/>
              </a:rPr>
              <a:t>Masters Studio Series sessions are tailored to provide healthcare design professionals with sufficient exposure to jump-start interest in wanting to learn more.</a:t>
            </a:r>
            <a:endParaRPr lang="en-US" sz="1200" dirty="0">
              <a:solidFill>
                <a:srgbClr val="0065B0"/>
              </a:solidFill>
              <a:latin typeface="Arial"/>
            </a:endParaRPr>
          </a:p>
        </p:txBody>
      </p:sp>
    </p:spTree>
    <p:extLst>
      <p:ext uri="{BB962C8B-B14F-4D97-AF65-F5344CB8AC3E}">
        <p14:creationId xmlns:p14="http://schemas.microsoft.com/office/powerpoint/2010/main" val="133178040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273" y="1913883"/>
            <a:ext cx="5434313" cy="4075735"/>
          </a:xfrm>
          <a:prstGeom prst="rect">
            <a:avLst/>
          </a:prstGeom>
        </p:spPr>
      </p:pic>
      <p:sp>
        <p:nvSpPr>
          <p:cNvPr id="4" name="Title 3"/>
          <p:cNvSpPr>
            <a:spLocks noGrp="1"/>
          </p:cNvSpPr>
          <p:nvPr>
            <p:ph type="title"/>
          </p:nvPr>
        </p:nvSpPr>
        <p:spPr>
          <a:xfrm>
            <a:off x="609600" y="545601"/>
            <a:ext cx="10972800" cy="670818"/>
          </a:xfrm>
        </p:spPr>
        <p:txBody>
          <a:bodyPr/>
          <a:lstStyle/>
          <a:p>
            <a:pPr algn="l"/>
            <a:r>
              <a:rPr lang="en-US" dirty="0"/>
              <a:t>HRO: Is in the Details</a:t>
            </a:r>
            <a:r>
              <a:rPr lang="en-US" i="1" dirty="0"/>
              <a:t/>
            </a:r>
            <a:br>
              <a:rPr lang="en-US" i="1" dirty="0"/>
            </a:br>
            <a:endParaRPr lang="en-US" dirty="0"/>
          </a:p>
        </p:txBody>
      </p:sp>
      <p:sp>
        <p:nvSpPr>
          <p:cNvPr id="7" name="Content Placeholder 6"/>
          <p:cNvSpPr>
            <a:spLocks noGrp="1"/>
          </p:cNvSpPr>
          <p:nvPr>
            <p:ph idx="1"/>
          </p:nvPr>
        </p:nvSpPr>
        <p:spPr>
          <a:xfrm>
            <a:off x="1169043" y="1675440"/>
            <a:ext cx="3809357" cy="4552620"/>
          </a:xfrm>
        </p:spPr>
        <p:txBody>
          <a:bodyPr/>
          <a:lstStyle/>
          <a:p>
            <a:r>
              <a:rPr lang="en-US" sz="2800" dirty="0"/>
              <a:t>Multiple user reviews thru full virtual and physical mock-ups</a:t>
            </a:r>
          </a:p>
          <a:p>
            <a:r>
              <a:rPr lang="en-US" sz="2800" dirty="0"/>
              <a:t>Over 72 items have been identified &amp; revised thru the mock-up process</a:t>
            </a:r>
          </a:p>
          <a:p>
            <a:r>
              <a:rPr lang="en-US" sz="2800" dirty="0"/>
              <a:t>Overall more than 100 process improvements</a:t>
            </a:r>
          </a:p>
          <a:p>
            <a:endParaRPr lang="en-US" sz="2800" dirty="0"/>
          </a:p>
        </p:txBody>
      </p:sp>
    </p:spTree>
    <p:extLst>
      <p:ext uri="{BB962C8B-B14F-4D97-AF65-F5344CB8AC3E}">
        <p14:creationId xmlns:p14="http://schemas.microsoft.com/office/powerpoint/2010/main" val="962630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en-US" sz="3600" dirty="0"/>
              <a:t>Documenting the HRO Design Features</a:t>
            </a:r>
          </a:p>
        </p:txBody>
      </p:sp>
      <p:grpSp>
        <p:nvGrpSpPr>
          <p:cNvPr id="5" name="Group 4"/>
          <p:cNvGrpSpPr/>
          <p:nvPr/>
        </p:nvGrpSpPr>
        <p:grpSpPr>
          <a:xfrm>
            <a:off x="2141749" y="1632564"/>
            <a:ext cx="7908502" cy="4920636"/>
            <a:chOff x="462523" y="1541124"/>
            <a:chExt cx="8229600" cy="5120422"/>
          </a:xfrm>
        </p:grpSpPr>
        <p:graphicFrame>
          <p:nvGraphicFramePr>
            <p:cNvPr id="13" name="Object 12"/>
            <p:cNvGraphicFramePr>
              <a:graphicFrameLocks noChangeAspect="1"/>
            </p:cNvGraphicFramePr>
            <p:nvPr>
              <p:extLst>
                <p:ext uri="{D42A27DB-BD31-4B8C-83A1-F6EECF244321}">
                  <p14:modId xmlns:p14="http://schemas.microsoft.com/office/powerpoint/2010/main" val="622083324"/>
                </p:ext>
              </p:extLst>
            </p:nvPr>
          </p:nvGraphicFramePr>
          <p:xfrm>
            <a:off x="462523" y="1541124"/>
            <a:ext cx="3962721" cy="5113188"/>
          </p:xfrm>
          <a:graphic>
            <a:graphicData uri="http://schemas.openxmlformats.org/presentationml/2006/ole">
              <mc:AlternateContent xmlns:mc="http://schemas.openxmlformats.org/markup-compatibility/2006">
                <mc:Choice xmlns:v="urn:schemas-microsoft-com:vml" Requires="v">
                  <p:oleObj spid="_x0000_s2136" name="Worksheet" r:id="rId5" imgW="9090730" imgH="11734848" progId="Excel.Sheet.12">
                    <p:embed/>
                  </p:oleObj>
                </mc:Choice>
                <mc:Fallback>
                  <p:oleObj name="Worksheet" r:id="rId5" imgW="9090730" imgH="11734848" progId="Excel.Sheet.12">
                    <p:embed/>
                    <p:pic>
                      <p:nvPicPr>
                        <p:cNvPr id="0" name=""/>
                        <p:cNvPicPr/>
                        <p:nvPr/>
                      </p:nvPicPr>
                      <p:blipFill>
                        <a:blip r:embed="rId6"/>
                        <a:stretch>
                          <a:fillRect/>
                        </a:stretch>
                      </p:blipFill>
                      <p:spPr>
                        <a:xfrm>
                          <a:off x="462523" y="1541124"/>
                          <a:ext cx="3962721" cy="5113188"/>
                        </a:xfrm>
                        <a:prstGeom prst="rect">
                          <a:avLst/>
                        </a:prstGeom>
                        <a:ln>
                          <a:solidFill>
                            <a:schemeClr val="tx1"/>
                          </a:solidFill>
                        </a:ln>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34224635"/>
                </p:ext>
              </p:extLst>
            </p:nvPr>
          </p:nvGraphicFramePr>
          <p:xfrm>
            <a:off x="4813803" y="1541124"/>
            <a:ext cx="3878320" cy="5120422"/>
          </p:xfrm>
          <a:graphic>
            <a:graphicData uri="http://schemas.openxmlformats.org/presentationml/2006/ole">
              <mc:AlternateContent xmlns:mc="http://schemas.openxmlformats.org/markup-compatibility/2006">
                <mc:Choice xmlns:v="urn:schemas-microsoft-com:vml" Requires="v">
                  <p:oleObj spid="_x0000_s2137" name="Worksheet" r:id="rId8" imgW="9090730" imgH="12001608" progId="Excel.Sheet.12">
                    <p:embed/>
                  </p:oleObj>
                </mc:Choice>
                <mc:Fallback>
                  <p:oleObj name="Worksheet" r:id="rId8" imgW="9090730" imgH="12001608" progId="Excel.Sheet.12">
                    <p:embed/>
                    <p:pic>
                      <p:nvPicPr>
                        <p:cNvPr id="0" name=""/>
                        <p:cNvPicPr/>
                        <p:nvPr/>
                      </p:nvPicPr>
                      <p:blipFill>
                        <a:blip r:embed="rId9"/>
                        <a:stretch>
                          <a:fillRect/>
                        </a:stretch>
                      </p:blipFill>
                      <p:spPr>
                        <a:xfrm>
                          <a:off x="4813803" y="1541124"/>
                          <a:ext cx="3878320" cy="5120422"/>
                        </a:xfrm>
                        <a:prstGeom prst="rect">
                          <a:avLst/>
                        </a:prstGeom>
                        <a:ln>
                          <a:solidFill>
                            <a:schemeClr val="tx1"/>
                          </a:solidFill>
                        </a:ln>
                      </p:spPr>
                    </p:pic>
                  </p:oleObj>
                </mc:Fallback>
              </mc:AlternateContent>
            </a:graphicData>
          </a:graphic>
        </p:graphicFrame>
      </p:grpSp>
    </p:spTree>
    <p:extLst>
      <p:ext uri="{BB962C8B-B14F-4D97-AF65-F5344CB8AC3E}">
        <p14:creationId xmlns:p14="http://schemas.microsoft.com/office/powerpoint/2010/main" val="3046954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81010"/>
            <a:ext cx="8467725" cy="670818"/>
          </a:xfrm>
        </p:spPr>
        <p:txBody>
          <a:bodyPr/>
          <a:lstStyle/>
          <a:p>
            <a:pPr algn="l"/>
            <a:r>
              <a:rPr lang="en-US" sz="4000" dirty="0"/>
              <a:t>55 Design Features that Support HRO</a:t>
            </a:r>
          </a:p>
        </p:txBody>
      </p:sp>
      <p:pic>
        <p:nvPicPr>
          <p:cNvPr id="5122" name="Picture 2" descr="http://static.squarespace.com/static/50305915e4b00d577d14e583/512d7472e4b04a7e71ad55be/512d75cce4b0a2cb5bfdb960/1362013274488/Scrub-Sink-Dual-Bay-Stainless-Skytron-Hybrid-Operating-Room.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5333" r="6778" b="6666"/>
          <a:stretch/>
        </p:blipFill>
        <p:spPr bwMode="auto">
          <a:xfrm>
            <a:off x="1986709" y="1920149"/>
            <a:ext cx="1553353" cy="1708689"/>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a:stretch>
            <a:fillRect/>
          </a:stretch>
        </p:blipFill>
        <p:spPr>
          <a:xfrm>
            <a:off x="7536495" y="4591229"/>
            <a:ext cx="2990850" cy="1866900"/>
          </a:xfrm>
          <a:prstGeom prst="rect">
            <a:avLst/>
          </a:prstGeom>
          <a:ln w="3175">
            <a:noFill/>
          </a:ln>
        </p:spPr>
      </p:pic>
      <p:sp>
        <p:nvSpPr>
          <p:cNvPr id="12" name="TextBox 11"/>
          <p:cNvSpPr txBox="1"/>
          <p:nvPr/>
        </p:nvSpPr>
        <p:spPr>
          <a:xfrm>
            <a:off x="2280330" y="3090299"/>
            <a:ext cx="673261" cy="369332"/>
          </a:xfrm>
          <a:prstGeom prst="rect">
            <a:avLst/>
          </a:prstGeom>
          <a:noFill/>
        </p:spPr>
        <p:txBody>
          <a:bodyPr wrap="none" rtlCol="0">
            <a:spAutoFit/>
          </a:bodyPr>
          <a:lstStyle/>
          <a:p>
            <a:r>
              <a:rPr lang="en-US" b="1" dirty="0">
                <a:solidFill>
                  <a:schemeClr val="bg1"/>
                </a:solidFill>
              </a:rPr>
              <a:t>Sinks</a:t>
            </a:r>
          </a:p>
        </p:txBody>
      </p:sp>
      <p:grpSp>
        <p:nvGrpSpPr>
          <p:cNvPr id="4" name="Group 3"/>
          <p:cNvGrpSpPr/>
          <p:nvPr/>
        </p:nvGrpSpPr>
        <p:grpSpPr>
          <a:xfrm>
            <a:off x="1982225" y="4547594"/>
            <a:ext cx="2441688" cy="1887128"/>
            <a:chOff x="345101" y="4539128"/>
            <a:chExt cx="2133600" cy="1600200"/>
          </a:xfrm>
        </p:grpSpPr>
        <p:pic>
          <p:nvPicPr>
            <p:cNvPr id="20" name="Picture 4" descr="med sur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101" y="4539128"/>
              <a:ext cx="2133600" cy="160020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54261" y="5512845"/>
              <a:ext cx="1067642" cy="548060"/>
            </a:xfrm>
            <a:prstGeom prst="rect">
              <a:avLst/>
            </a:prstGeom>
            <a:noFill/>
            <a:ln>
              <a:noFill/>
            </a:ln>
          </p:spPr>
          <p:txBody>
            <a:bodyPr wrap="none" rtlCol="0">
              <a:spAutoFit/>
            </a:bodyPr>
            <a:lstStyle/>
            <a:p>
              <a:pPr algn="ctr"/>
              <a:r>
                <a:rPr lang="en-US" b="1" dirty="0">
                  <a:solidFill>
                    <a:schemeClr val="bg1"/>
                  </a:solidFill>
                </a:rPr>
                <a:t>Single </a:t>
              </a:r>
            </a:p>
            <a:p>
              <a:pPr algn="ctr"/>
              <a:r>
                <a:rPr lang="en-US" b="1" dirty="0">
                  <a:solidFill>
                    <a:schemeClr val="bg1"/>
                  </a:solidFill>
                </a:rPr>
                <a:t>Occupancy</a:t>
              </a:r>
            </a:p>
          </p:txBody>
        </p:sp>
      </p:grpSp>
      <p:sp>
        <p:nvSpPr>
          <p:cNvPr id="16" name="TextBox 15"/>
          <p:cNvSpPr txBox="1"/>
          <p:nvPr/>
        </p:nvSpPr>
        <p:spPr>
          <a:xfrm>
            <a:off x="7521819" y="5453663"/>
            <a:ext cx="2375650" cy="923330"/>
          </a:xfrm>
          <a:prstGeom prst="rect">
            <a:avLst/>
          </a:prstGeom>
          <a:noFill/>
        </p:spPr>
        <p:txBody>
          <a:bodyPr wrap="none" rtlCol="0">
            <a:spAutoFit/>
          </a:bodyPr>
          <a:lstStyle/>
          <a:p>
            <a:r>
              <a:rPr lang="en-US" b="1" dirty="0">
                <a:solidFill>
                  <a:schemeClr val="bg1"/>
                </a:solidFill>
              </a:rPr>
              <a:t>Air handlers with UV</a:t>
            </a:r>
          </a:p>
          <a:p>
            <a:r>
              <a:rPr lang="en-US" b="1" dirty="0">
                <a:solidFill>
                  <a:schemeClr val="bg1"/>
                </a:solidFill>
              </a:rPr>
              <a:t>Disinfectant to counter</a:t>
            </a:r>
          </a:p>
          <a:p>
            <a:r>
              <a:rPr lang="en-US" b="1" dirty="0">
                <a:solidFill>
                  <a:schemeClr val="bg1"/>
                </a:solidFill>
              </a:rPr>
              <a:t>Microbial growth</a:t>
            </a:r>
          </a:p>
        </p:txBody>
      </p:sp>
      <p:sp>
        <p:nvSpPr>
          <p:cNvPr id="17" name="Oval 16"/>
          <p:cNvSpPr/>
          <p:nvPr/>
        </p:nvSpPr>
        <p:spPr>
          <a:xfrm>
            <a:off x="7117395" y="2585891"/>
            <a:ext cx="3409950" cy="1855118"/>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65000"/>
                    <a:lumOff val="35000"/>
                  </a:schemeClr>
                </a:solidFill>
                <a:latin typeface="Myriad Pro Cond" panose="020B0506030403020204" pitchFamily="34" charset="0"/>
              </a:rPr>
              <a:t>Major</a:t>
            </a:r>
          </a:p>
          <a:p>
            <a:pPr algn="ctr"/>
            <a:r>
              <a:rPr lang="en-US" sz="2800" dirty="0">
                <a:solidFill>
                  <a:schemeClr val="tx1">
                    <a:lumMod val="65000"/>
                    <a:lumOff val="35000"/>
                  </a:schemeClr>
                </a:solidFill>
                <a:latin typeface="Myriad Pro Cond" panose="020B0506030403020204" pitchFamily="34" charset="0"/>
              </a:rPr>
              <a:t>Advancement</a:t>
            </a:r>
          </a:p>
          <a:p>
            <a:pPr algn="ctr"/>
            <a:r>
              <a:rPr lang="en-US" sz="2800" dirty="0">
                <a:solidFill>
                  <a:schemeClr val="tx1">
                    <a:lumMod val="65000"/>
                    <a:lumOff val="35000"/>
                  </a:schemeClr>
                </a:solidFill>
                <a:latin typeface="Myriad Pro Cond" panose="020B0506030403020204" pitchFamily="34" charset="0"/>
              </a:rPr>
              <a:t>20</a:t>
            </a:r>
          </a:p>
        </p:txBody>
      </p:sp>
      <p:sp>
        <p:nvSpPr>
          <p:cNvPr id="28" name="Oval 27"/>
          <p:cNvSpPr/>
          <p:nvPr/>
        </p:nvSpPr>
        <p:spPr>
          <a:xfrm>
            <a:off x="3540062" y="1847565"/>
            <a:ext cx="1464819" cy="1371600"/>
          </a:xfrm>
          <a:prstGeom prst="ellipse">
            <a:avLst/>
          </a:prstGeom>
          <a:solidFill>
            <a:srgbClr val="9DFBBA">
              <a:alpha val="6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65000"/>
                    <a:lumOff val="35000"/>
                  </a:schemeClr>
                </a:solidFill>
                <a:latin typeface="Myriad Pro Cond" panose="020B0506030403020204" pitchFamily="34" charset="0"/>
              </a:rPr>
              <a:t>Code </a:t>
            </a:r>
          </a:p>
          <a:p>
            <a:pPr algn="ctr"/>
            <a:r>
              <a:rPr lang="en-US" sz="2800" dirty="0">
                <a:solidFill>
                  <a:schemeClr val="tx1">
                    <a:lumMod val="65000"/>
                    <a:lumOff val="35000"/>
                  </a:schemeClr>
                </a:solidFill>
                <a:latin typeface="Myriad Pro Cond" panose="020B0506030403020204" pitchFamily="34" charset="0"/>
              </a:rPr>
              <a:t>8</a:t>
            </a:r>
          </a:p>
        </p:txBody>
      </p:sp>
      <p:sp>
        <p:nvSpPr>
          <p:cNvPr id="29" name="Oval 28"/>
          <p:cNvSpPr/>
          <p:nvPr/>
        </p:nvSpPr>
        <p:spPr>
          <a:xfrm>
            <a:off x="3137106" y="3347160"/>
            <a:ext cx="2270552" cy="2336604"/>
          </a:xfrm>
          <a:prstGeom prst="ellipse">
            <a:avLst/>
          </a:prstGeom>
          <a:solidFill>
            <a:srgbClr val="B4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65000"/>
                  <a:lumOff val="35000"/>
                </a:schemeClr>
              </a:solidFill>
              <a:latin typeface="Myriad Pro Cond" panose="020B0506030403020204" pitchFamily="34" charset="0"/>
            </a:endParaRPr>
          </a:p>
          <a:p>
            <a:pPr algn="ctr"/>
            <a:r>
              <a:rPr lang="en-US" sz="2800" dirty="0">
                <a:solidFill>
                  <a:schemeClr val="tx1">
                    <a:lumMod val="65000"/>
                    <a:lumOff val="35000"/>
                  </a:schemeClr>
                </a:solidFill>
                <a:latin typeface="Myriad Pro Cond" panose="020B0506030403020204" pitchFamily="34" charset="0"/>
              </a:rPr>
              <a:t>Standard Practice</a:t>
            </a:r>
          </a:p>
          <a:p>
            <a:pPr algn="ctr"/>
            <a:r>
              <a:rPr lang="en-US" sz="2800" dirty="0">
                <a:solidFill>
                  <a:schemeClr val="tx1">
                    <a:lumMod val="65000"/>
                    <a:lumOff val="35000"/>
                  </a:schemeClr>
                </a:solidFill>
                <a:latin typeface="Myriad Pro Cond" panose="020B0506030403020204" pitchFamily="34" charset="0"/>
              </a:rPr>
              <a:t>14</a:t>
            </a:r>
          </a:p>
        </p:txBody>
      </p:sp>
      <p:sp>
        <p:nvSpPr>
          <p:cNvPr id="30" name="Oval 29"/>
          <p:cNvSpPr/>
          <p:nvPr/>
        </p:nvSpPr>
        <p:spPr>
          <a:xfrm>
            <a:off x="4421819" y="2362200"/>
            <a:ext cx="3283345" cy="2057400"/>
          </a:xfrm>
          <a:prstGeom prst="ellipse">
            <a:avLst/>
          </a:prstGeom>
          <a:solidFill>
            <a:srgbClr val="FFFF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65000"/>
                    <a:lumOff val="35000"/>
                  </a:schemeClr>
                </a:solidFill>
                <a:latin typeface="Myriad Pro Cond" panose="020B0506030403020204" pitchFamily="34" charset="0"/>
              </a:rPr>
              <a:t>Improvement</a:t>
            </a:r>
          </a:p>
          <a:p>
            <a:pPr algn="ctr"/>
            <a:r>
              <a:rPr lang="en-US" sz="2800" dirty="0">
                <a:solidFill>
                  <a:schemeClr val="tx1">
                    <a:lumMod val="65000"/>
                    <a:lumOff val="35000"/>
                  </a:schemeClr>
                </a:solidFill>
                <a:latin typeface="Myriad Pro Cond" panose="020B0506030403020204" pitchFamily="34" charset="0"/>
              </a:rPr>
              <a:t>28</a:t>
            </a:r>
          </a:p>
        </p:txBody>
      </p:sp>
      <p:pic>
        <p:nvPicPr>
          <p:cNvPr id="23" name="Picture 10" descr="http://i01.i.aliimg.com/img/pb/067/617/019/1019617067_25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000" r="8000"/>
          <a:stretch/>
        </p:blipFill>
        <p:spPr bwMode="auto">
          <a:xfrm>
            <a:off x="5701566" y="4591229"/>
            <a:ext cx="1524000" cy="1905000"/>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298834" y="5367667"/>
            <a:ext cx="1486882" cy="1200329"/>
          </a:xfrm>
          <a:prstGeom prst="rect">
            <a:avLst/>
          </a:prstGeom>
          <a:noFill/>
        </p:spPr>
        <p:txBody>
          <a:bodyPr wrap="none" rtlCol="0">
            <a:spAutoFit/>
          </a:bodyPr>
          <a:lstStyle/>
          <a:p>
            <a:r>
              <a:rPr lang="en-US" dirty="0"/>
              <a:t>All plumbing</a:t>
            </a:r>
          </a:p>
          <a:p>
            <a:r>
              <a:rPr lang="en-US" dirty="0"/>
              <a:t>fixtures with</a:t>
            </a:r>
          </a:p>
          <a:p>
            <a:r>
              <a:rPr lang="en-US" dirty="0"/>
              <a:t>anti-microbial</a:t>
            </a:r>
          </a:p>
          <a:p>
            <a:r>
              <a:rPr lang="en-US" dirty="0"/>
              <a:t>finish</a:t>
            </a:r>
          </a:p>
        </p:txBody>
      </p:sp>
    </p:spTree>
    <p:extLst>
      <p:ext uri="{BB962C8B-B14F-4D97-AF65-F5344CB8AC3E}">
        <p14:creationId xmlns:p14="http://schemas.microsoft.com/office/powerpoint/2010/main" val="1061590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777" y="1556636"/>
            <a:ext cx="6928516" cy="4694980"/>
          </a:xfrm>
          <a:prstGeom prst="rect">
            <a:avLst/>
          </a:prstGeom>
        </p:spPr>
      </p:pic>
      <p:sp>
        <p:nvSpPr>
          <p:cNvPr id="3" name="TextBox 2"/>
          <p:cNvSpPr txBox="1"/>
          <p:nvPr/>
        </p:nvSpPr>
        <p:spPr>
          <a:xfrm>
            <a:off x="1822896" y="1415247"/>
            <a:ext cx="3206327" cy="954107"/>
          </a:xfrm>
          <a:prstGeom prst="rect">
            <a:avLst/>
          </a:prstGeom>
          <a:noFill/>
        </p:spPr>
        <p:txBody>
          <a:bodyPr wrap="none" rtlCol="0">
            <a:spAutoFit/>
          </a:bodyPr>
          <a:lstStyle/>
          <a:p>
            <a:r>
              <a:rPr lang="en-US" sz="2800" b="1" dirty="0">
                <a:solidFill>
                  <a:schemeClr val="accent1">
                    <a:lumMod val="75000"/>
                  </a:schemeClr>
                </a:solidFill>
              </a:rPr>
              <a:t>Basic Human Needs </a:t>
            </a:r>
            <a:br>
              <a:rPr lang="en-US" sz="2800" b="1" dirty="0">
                <a:solidFill>
                  <a:schemeClr val="accent1">
                    <a:lumMod val="75000"/>
                  </a:schemeClr>
                </a:solidFill>
              </a:rPr>
            </a:br>
            <a:r>
              <a:rPr lang="en-US" sz="2800" b="1" dirty="0">
                <a:solidFill>
                  <a:schemeClr val="accent1">
                    <a:lumMod val="75000"/>
                  </a:schemeClr>
                </a:solidFill>
              </a:rPr>
              <a:t>(Human Factors)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059" y="4968522"/>
            <a:ext cx="1243746" cy="520940"/>
          </a:xfrm>
          <a:prstGeom prst="rect">
            <a:avLst/>
          </a:prstGeom>
        </p:spPr>
      </p:pic>
      <p:sp>
        <p:nvSpPr>
          <p:cNvPr id="9" name="Title 1"/>
          <p:cNvSpPr txBox="1">
            <a:spLocks/>
          </p:cNvSpPr>
          <p:nvPr/>
        </p:nvSpPr>
        <p:spPr>
          <a:xfrm>
            <a:off x="1822896" y="749301"/>
            <a:ext cx="7235952" cy="1143000"/>
          </a:xfrm>
          <a:prstGeom prst="rect">
            <a:avLst/>
          </a:prstGeom>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t>HRO Design: Patient Experience</a:t>
            </a:r>
          </a:p>
        </p:txBody>
      </p:sp>
    </p:spTree>
    <p:extLst>
      <p:ext uri="{BB962C8B-B14F-4D97-AF65-F5344CB8AC3E}">
        <p14:creationId xmlns:p14="http://schemas.microsoft.com/office/powerpoint/2010/main" val="3636086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81010"/>
            <a:ext cx="8543925" cy="670818"/>
          </a:xfrm>
        </p:spPr>
        <p:txBody>
          <a:bodyPr/>
          <a:lstStyle/>
          <a:p>
            <a:pPr algn="l"/>
            <a:r>
              <a:rPr lang="en-US" dirty="0"/>
              <a:t>Excellence in Design + Safe = HRO</a:t>
            </a:r>
          </a:p>
        </p:txBody>
      </p:sp>
      <p:sp>
        <p:nvSpPr>
          <p:cNvPr id="3" name="TextBox 2"/>
          <p:cNvSpPr txBox="1"/>
          <p:nvPr/>
        </p:nvSpPr>
        <p:spPr>
          <a:xfrm>
            <a:off x="3596210" y="4719437"/>
            <a:ext cx="5490664" cy="523220"/>
          </a:xfrm>
          <a:prstGeom prst="rect">
            <a:avLst/>
          </a:prstGeom>
          <a:noFill/>
        </p:spPr>
        <p:txBody>
          <a:bodyPr wrap="square" rtlCol="0">
            <a:spAutoFit/>
          </a:bodyPr>
          <a:lstStyle/>
          <a:p>
            <a:pPr algn="ctr"/>
            <a:r>
              <a:rPr lang="en-US" sz="2800" b="1" dirty="0">
                <a:solidFill>
                  <a:schemeClr val="tx1">
                    <a:lumMod val="65000"/>
                    <a:lumOff val="35000"/>
                  </a:schemeClr>
                </a:solidFill>
              </a:rPr>
              <a:t>The Journey:   Safe and Secure</a:t>
            </a:r>
          </a:p>
        </p:txBody>
      </p:sp>
      <p:sp>
        <p:nvSpPr>
          <p:cNvPr id="6" name="TextBox 5"/>
          <p:cNvSpPr txBox="1"/>
          <p:nvPr/>
        </p:nvSpPr>
        <p:spPr>
          <a:xfrm>
            <a:off x="3477490" y="5219065"/>
            <a:ext cx="5728107" cy="523220"/>
          </a:xfrm>
          <a:prstGeom prst="rect">
            <a:avLst/>
          </a:prstGeom>
          <a:noFill/>
        </p:spPr>
        <p:txBody>
          <a:bodyPr wrap="none" rtlCol="0">
            <a:spAutoFit/>
          </a:bodyPr>
          <a:lstStyle/>
          <a:p>
            <a:pPr algn="ctr"/>
            <a:r>
              <a:rPr lang="en-US" sz="2800" b="1" dirty="0">
                <a:solidFill>
                  <a:schemeClr val="tx1">
                    <a:lumMod val="65000"/>
                    <a:lumOff val="35000"/>
                  </a:schemeClr>
                </a:solidFill>
              </a:rPr>
              <a:t>Patient Anxiety to Patient Experience</a:t>
            </a:r>
          </a:p>
        </p:txBody>
      </p:sp>
      <p:sp>
        <p:nvSpPr>
          <p:cNvPr id="7" name="Flowchart: Connector 6"/>
          <p:cNvSpPr/>
          <p:nvPr/>
        </p:nvSpPr>
        <p:spPr>
          <a:xfrm>
            <a:off x="1848587" y="2239614"/>
            <a:ext cx="2185949" cy="2189022"/>
          </a:xfrm>
          <a:prstGeom prst="flowChartConnector">
            <a:avLst/>
          </a:prstGeom>
          <a:gradFill flip="none" rotWithShape="1">
            <a:gsLst>
              <a:gs pos="0">
                <a:srgbClr val="89CD37">
                  <a:shade val="30000"/>
                  <a:satMod val="115000"/>
                </a:srgbClr>
              </a:gs>
              <a:gs pos="50000">
                <a:srgbClr val="89CD37">
                  <a:shade val="67500"/>
                  <a:satMod val="115000"/>
                </a:srgbClr>
              </a:gs>
              <a:gs pos="100000">
                <a:srgbClr val="89CD37">
                  <a:shade val="100000"/>
                  <a:satMod val="115000"/>
                </a:srgbClr>
              </a:gs>
            </a:gsLst>
            <a:lin ang="0" scaled="1"/>
            <a:tileRect/>
          </a:gra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bg1">
                    <a:lumMod val="95000"/>
                  </a:schemeClr>
                </a:solidFill>
              </a:rPr>
              <a:t>Safe</a:t>
            </a:r>
          </a:p>
        </p:txBody>
      </p:sp>
      <p:sp>
        <p:nvSpPr>
          <p:cNvPr id="15" name="Arrow: Right 14"/>
          <p:cNvSpPr/>
          <p:nvPr/>
        </p:nvSpPr>
        <p:spPr>
          <a:xfrm>
            <a:off x="4857139" y="3039545"/>
            <a:ext cx="413281" cy="484632"/>
          </a:xfrm>
          <a:prstGeom prst="rightArrow">
            <a:avLst/>
          </a:prstGeom>
          <a:gradFill flip="none" rotWithShape="1">
            <a:gsLst>
              <a:gs pos="41000">
                <a:srgbClr val="002060"/>
              </a:gs>
              <a:gs pos="100000">
                <a:schemeClr val="tx2">
                  <a:lumMod val="60000"/>
                  <a:lumOff val="40000"/>
                </a:schemeClr>
              </a:gs>
            </a:gsLst>
            <a:lin ang="0" scaled="1"/>
            <a:tileRect/>
          </a:gra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6" name="Arrow: Right 15"/>
          <p:cNvSpPr/>
          <p:nvPr/>
        </p:nvSpPr>
        <p:spPr>
          <a:xfrm>
            <a:off x="6512761" y="3039545"/>
            <a:ext cx="413281" cy="484632"/>
          </a:xfrm>
          <a:prstGeom prst="rightArrow">
            <a:avLst/>
          </a:prstGeom>
          <a:gradFill flip="none" rotWithShape="1">
            <a:gsLst>
              <a:gs pos="41000">
                <a:srgbClr val="002060"/>
              </a:gs>
              <a:gs pos="100000">
                <a:schemeClr val="tx2">
                  <a:lumMod val="60000"/>
                  <a:lumOff val="40000"/>
                </a:schemeClr>
              </a:gs>
            </a:gsLst>
            <a:lin ang="0" scaled="1"/>
            <a:tileRect/>
          </a:gra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7" name="Arrow: Right 16"/>
          <p:cNvSpPr/>
          <p:nvPr/>
        </p:nvSpPr>
        <p:spPr>
          <a:xfrm>
            <a:off x="8190347" y="3039545"/>
            <a:ext cx="413281" cy="484632"/>
          </a:xfrm>
          <a:prstGeom prst="rightArrow">
            <a:avLst/>
          </a:prstGeom>
          <a:gradFill flip="none" rotWithShape="1">
            <a:gsLst>
              <a:gs pos="41000">
                <a:srgbClr val="002060"/>
              </a:gs>
              <a:gs pos="100000">
                <a:schemeClr val="tx2">
                  <a:lumMod val="60000"/>
                  <a:lumOff val="40000"/>
                </a:schemeClr>
              </a:gs>
            </a:gsLst>
            <a:lin ang="0" scaled="1"/>
            <a:tileRect/>
          </a:gra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8" name="Flowchart: Connector 17"/>
          <p:cNvSpPr/>
          <p:nvPr/>
        </p:nvSpPr>
        <p:spPr>
          <a:xfrm>
            <a:off x="3348973" y="2268670"/>
            <a:ext cx="2107573" cy="2192346"/>
          </a:xfrm>
          <a:prstGeom prst="flowChartConnector">
            <a:avLst/>
          </a:prstGeom>
          <a:gradFill flip="none" rotWithShape="1">
            <a:gsLst>
              <a:gs pos="0">
                <a:srgbClr val="82EE97">
                  <a:shade val="30000"/>
                  <a:satMod val="115000"/>
                </a:srgbClr>
              </a:gs>
              <a:gs pos="50000">
                <a:srgbClr val="82EE97">
                  <a:shade val="67500"/>
                  <a:satMod val="115000"/>
                </a:srgbClr>
              </a:gs>
              <a:gs pos="100000">
                <a:srgbClr val="82EE97">
                  <a:shade val="100000"/>
                  <a:satMod val="115000"/>
                </a:srgbClr>
              </a:gs>
            </a:gsLst>
            <a:lin ang="0" scaled="1"/>
            <a:tileRect/>
          </a:gra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lumMod val="95000"/>
                  </a:schemeClr>
                </a:solidFill>
              </a:rPr>
              <a:t>Comfort &amp; Nurture</a:t>
            </a:r>
          </a:p>
        </p:txBody>
      </p:sp>
      <p:sp>
        <p:nvSpPr>
          <p:cNvPr id="12" name="Flowchart: Connector 11"/>
          <p:cNvSpPr/>
          <p:nvPr/>
        </p:nvSpPr>
        <p:spPr>
          <a:xfrm>
            <a:off x="5029720" y="2246232"/>
            <a:ext cx="2066443" cy="2192346"/>
          </a:xfrm>
          <a:prstGeom prst="flowChartConnector">
            <a:avLst/>
          </a:prstGeom>
          <a:gradFill flip="none" rotWithShape="1">
            <a:gsLst>
              <a:gs pos="0">
                <a:srgbClr val="8CD4C1">
                  <a:shade val="30000"/>
                  <a:satMod val="115000"/>
                </a:srgbClr>
              </a:gs>
              <a:gs pos="50000">
                <a:srgbClr val="8CD4C1">
                  <a:shade val="67500"/>
                  <a:satMod val="115000"/>
                </a:srgbClr>
              </a:gs>
              <a:gs pos="100000">
                <a:srgbClr val="8CD4C1">
                  <a:shade val="100000"/>
                  <a:satMod val="115000"/>
                </a:srgbClr>
              </a:gs>
            </a:gsLst>
            <a:lin ang="0" scaled="1"/>
            <a:tileRect/>
          </a:gra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lumMod val="95000"/>
                </a:schemeClr>
              </a:solidFill>
            </a:endParaRPr>
          </a:p>
          <a:p>
            <a:pPr algn="ctr"/>
            <a:r>
              <a:rPr lang="en-US" sz="2400" dirty="0">
                <a:solidFill>
                  <a:schemeClr val="bg1">
                    <a:lumMod val="95000"/>
                  </a:schemeClr>
                </a:solidFill>
              </a:rPr>
              <a:t>Control</a:t>
            </a:r>
          </a:p>
          <a:p>
            <a:pPr algn="ctr"/>
            <a:endParaRPr lang="en-US" sz="1600" dirty="0">
              <a:solidFill>
                <a:schemeClr val="bg1">
                  <a:lumMod val="95000"/>
                </a:schemeClr>
              </a:solidFill>
            </a:endParaRPr>
          </a:p>
        </p:txBody>
      </p:sp>
      <p:sp>
        <p:nvSpPr>
          <p:cNvPr id="13" name="Flowchart: Connector 12"/>
          <p:cNvSpPr/>
          <p:nvPr/>
        </p:nvSpPr>
        <p:spPr>
          <a:xfrm>
            <a:off x="6672688" y="2261280"/>
            <a:ext cx="2128749" cy="2198579"/>
          </a:xfrm>
          <a:prstGeom prst="flowChartConnector">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lumMod val="95000"/>
                  </a:schemeClr>
                </a:solidFill>
              </a:rPr>
              <a:t>Secure</a:t>
            </a:r>
          </a:p>
        </p:txBody>
      </p:sp>
      <p:sp>
        <p:nvSpPr>
          <p:cNvPr id="14" name="Flowchart: Connector 13"/>
          <p:cNvSpPr/>
          <p:nvPr/>
        </p:nvSpPr>
        <p:spPr>
          <a:xfrm>
            <a:off x="8312304" y="2242909"/>
            <a:ext cx="2050866" cy="2182789"/>
          </a:xfrm>
          <a:prstGeom prst="flowChartConnector">
            <a:avLst/>
          </a:prstGeom>
          <a:gradFill flip="none" rotWithShape="1">
            <a:gsLst>
              <a:gs pos="0">
                <a:schemeClr val="accent1">
                  <a:tint val="100000"/>
                  <a:shade val="100000"/>
                  <a:satMod val="130000"/>
                </a:schemeClr>
              </a:gs>
              <a:gs pos="100000">
                <a:schemeClr val="accent1">
                  <a:tint val="50000"/>
                  <a:shade val="100000"/>
                  <a:satMod val="350000"/>
                </a:schemeClr>
              </a:gs>
            </a:gsLst>
            <a:lin ang="0" scaled="1"/>
            <a:tileRect/>
          </a:gra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lumMod val="95000"/>
                  </a:schemeClr>
                </a:solidFill>
              </a:rPr>
              <a:t>Reduce</a:t>
            </a:r>
          </a:p>
          <a:p>
            <a:pPr algn="ctr"/>
            <a:r>
              <a:rPr lang="en-US" sz="2400" dirty="0">
                <a:solidFill>
                  <a:schemeClr val="bg1">
                    <a:lumMod val="95000"/>
                  </a:schemeClr>
                </a:solidFill>
              </a:rPr>
              <a:t>Anxiety</a:t>
            </a:r>
          </a:p>
        </p:txBody>
      </p:sp>
    </p:spTree>
    <p:extLst>
      <p:ext uri="{BB962C8B-B14F-4D97-AF65-F5344CB8AC3E}">
        <p14:creationId xmlns:p14="http://schemas.microsoft.com/office/powerpoint/2010/main" val="18295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46998" y="1773344"/>
            <a:ext cx="5005350" cy="4737968"/>
          </a:xfrm>
          <a:prstGeom prst="rect">
            <a:avLst/>
          </a:prstGeom>
        </p:spPr>
      </p:pic>
      <p:sp>
        <p:nvSpPr>
          <p:cNvPr id="6" name="TextBox 5"/>
          <p:cNvSpPr txBox="1"/>
          <p:nvPr/>
        </p:nvSpPr>
        <p:spPr>
          <a:xfrm>
            <a:off x="1981200" y="3916339"/>
            <a:ext cx="3315844" cy="954107"/>
          </a:xfrm>
          <a:prstGeom prst="rect">
            <a:avLst/>
          </a:prstGeom>
          <a:noFill/>
        </p:spPr>
        <p:txBody>
          <a:bodyPr wrap="none" rtlCol="0">
            <a:spAutoFit/>
          </a:bodyPr>
          <a:lstStyle/>
          <a:p>
            <a:r>
              <a:rPr lang="en-US" sz="2800" b="1" dirty="0">
                <a:solidFill>
                  <a:schemeClr val="tx1">
                    <a:lumMod val="65000"/>
                    <a:lumOff val="35000"/>
                  </a:schemeClr>
                </a:solidFill>
                <a:latin typeface="Myriad Pro Cond" panose="020B0506030403020204" pitchFamily="34" charset="0"/>
              </a:rPr>
              <a:t>Patient Anxiety….</a:t>
            </a:r>
            <a:br>
              <a:rPr lang="en-US" sz="2800" b="1" dirty="0">
                <a:solidFill>
                  <a:schemeClr val="tx1">
                    <a:lumMod val="65000"/>
                    <a:lumOff val="35000"/>
                  </a:schemeClr>
                </a:solidFill>
                <a:latin typeface="Myriad Pro Cond" panose="020B0506030403020204" pitchFamily="34" charset="0"/>
              </a:rPr>
            </a:br>
            <a:r>
              <a:rPr lang="en-US" sz="2800" b="1" dirty="0">
                <a:solidFill>
                  <a:schemeClr val="tx1">
                    <a:lumMod val="65000"/>
                    <a:lumOff val="35000"/>
                  </a:schemeClr>
                </a:solidFill>
                <a:latin typeface="Myriad Pro Cond" panose="020B0506030403020204" pitchFamily="34" charset="0"/>
              </a:rPr>
              <a:t>Patient Experience</a:t>
            </a:r>
          </a:p>
        </p:txBody>
      </p:sp>
      <p:sp>
        <p:nvSpPr>
          <p:cNvPr id="10" name="TextBox 9"/>
          <p:cNvSpPr txBox="1"/>
          <p:nvPr/>
        </p:nvSpPr>
        <p:spPr>
          <a:xfrm>
            <a:off x="5440872" y="280081"/>
            <a:ext cx="1391407" cy="369332"/>
          </a:xfrm>
          <a:prstGeom prst="rect">
            <a:avLst/>
          </a:prstGeom>
          <a:noFill/>
        </p:spPr>
        <p:txBody>
          <a:bodyPr wrap="none" rtlCol="0">
            <a:spAutoFit/>
          </a:bodyPr>
          <a:lstStyle/>
          <a:p>
            <a:r>
              <a:rPr lang="en-US" i="1" dirty="0">
                <a:solidFill>
                  <a:srgbClr val="FF0000"/>
                </a:solidFill>
              </a:rPr>
              <a:t>In progress…</a:t>
            </a:r>
          </a:p>
        </p:txBody>
      </p:sp>
      <p:sp>
        <p:nvSpPr>
          <p:cNvPr id="4" name="TextBox 3"/>
          <p:cNvSpPr txBox="1"/>
          <p:nvPr/>
        </p:nvSpPr>
        <p:spPr>
          <a:xfrm>
            <a:off x="1981200" y="4788177"/>
            <a:ext cx="3065798" cy="923330"/>
          </a:xfrm>
          <a:prstGeom prst="rect">
            <a:avLst/>
          </a:prstGeom>
          <a:noFill/>
        </p:spPr>
        <p:txBody>
          <a:bodyPr wrap="square" rtlCol="0">
            <a:spAutoFit/>
          </a:bodyPr>
          <a:lstStyle/>
          <a:p>
            <a:r>
              <a:rPr lang="en-US" dirty="0">
                <a:latin typeface="Myriad Pro Cond" panose="020B0506030403020204" pitchFamily="34" charset="0"/>
              </a:rPr>
              <a:t>Care process aligned with design process aligned with patient experience…</a:t>
            </a:r>
          </a:p>
        </p:txBody>
      </p:sp>
      <p:sp>
        <p:nvSpPr>
          <p:cNvPr id="14" name="TextBox 13"/>
          <p:cNvSpPr txBox="1"/>
          <p:nvPr/>
        </p:nvSpPr>
        <p:spPr>
          <a:xfrm>
            <a:off x="1981200" y="1773345"/>
            <a:ext cx="7235952" cy="954107"/>
          </a:xfrm>
          <a:prstGeom prst="rect">
            <a:avLst/>
          </a:prstGeom>
          <a:noFill/>
        </p:spPr>
        <p:txBody>
          <a:bodyPr wrap="square" rtlCol="0">
            <a:spAutoFit/>
          </a:bodyPr>
          <a:lstStyle/>
          <a:p>
            <a:r>
              <a:rPr lang="en-US" sz="2800" b="1" dirty="0">
                <a:solidFill>
                  <a:schemeClr val="tx1">
                    <a:lumMod val="65000"/>
                    <a:lumOff val="35000"/>
                  </a:schemeClr>
                </a:solidFill>
                <a:latin typeface="Myriad Pro Cond" panose="020B0506030403020204" pitchFamily="34" charset="0"/>
              </a:rPr>
              <a:t>Security </a:t>
            </a:r>
            <a:br>
              <a:rPr lang="en-US" sz="2800" b="1" dirty="0">
                <a:solidFill>
                  <a:schemeClr val="tx1">
                    <a:lumMod val="65000"/>
                    <a:lumOff val="35000"/>
                  </a:schemeClr>
                </a:solidFill>
                <a:latin typeface="Myriad Pro Cond" panose="020B0506030403020204" pitchFamily="34" charset="0"/>
              </a:rPr>
            </a:br>
            <a:r>
              <a:rPr lang="en-US" sz="2800" b="1" dirty="0">
                <a:solidFill>
                  <a:schemeClr val="tx1">
                    <a:lumMod val="65000"/>
                    <a:lumOff val="35000"/>
                  </a:schemeClr>
                </a:solidFill>
                <a:latin typeface="Myriad Pro Cond" panose="020B0506030403020204" pitchFamily="34" charset="0"/>
              </a:rPr>
              <a:t>and Safety</a:t>
            </a:r>
          </a:p>
        </p:txBody>
      </p:sp>
      <p:sp>
        <p:nvSpPr>
          <p:cNvPr id="5" name="Title 4"/>
          <p:cNvSpPr>
            <a:spLocks noGrp="1"/>
          </p:cNvSpPr>
          <p:nvPr>
            <p:ph type="title"/>
          </p:nvPr>
        </p:nvSpPr>
        <p:spPr/>
        <p:txBody>
          <a:bodyPr/>
          <a:lstStyle/>
          <a:p>
            <a:pPr algn="l"/>
            <a:r>
              <a:rPr lang="en-US" dirty="0"/>
              <a:t>HRO Design: Patient Experience</a:t>
            </a:r>
            <a:br>
              <a:rPr lang="en-US" dirty="0"/>
            </a:br>
            <a:endParaRPr lang="en-US" dirty="0"/>
          </a:p>
        </p:txBody>
      </p:sp>
    </p:spTree>
    <p:extLst>
      <p:ext uri="{BB962C8B-B14F-4D97-AF65-F5344CB8AC3E}">
        <p14:creationId xmlns:p14="http://schemas.microsoft.com/office/powerpoint/2010/main" val="117455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2759" t="2450" r="3352" b="6688"/>
          <a:stretch/>
        </p:blipFill>
        <p:spPr>
          <a:xfrm>
            <a:off x="2895600" y="2009776"/>
            <a:ext cx="6400800" cy="3966945"/>
          </a:xfrm>
          <a:prstGeom prst="rect">
            <a:avLst/>
          </a:prstGeom>
        </p:spPr>
      </p:pic>
      <p:sp>
        <p:nvSpPr>
          <p:cNvPr id="7" name="Rectangle 6"/>
          <p:cNvSpPr/>
          <p:nvPr/>
        </p:nvSpPr>
        <p:spPr>
          <a:xfrm>
            <a:off x="2895600" y="5900521"/>
            <a:ext cx="6400800" cy="395505"/>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Myriad Pro Cond" panose="020B0506030403020204" pitchFamily="34" charset="0"/>
              </a:rPr>
              <a:t>Arrival</a:t>
            </a:r>
          </a:p>
        </p:txBody>
      </p:sp>
      <p:sp>
        <p:nvSpPr>
          <p:cNvPr id="5" name="Title 4"/>
          <p:cNvSpPr>
            <a:spLocks noGrp="1"/>
          </p:cNvSpPr>
          <p:nvPr>
            <p:ph type="title"/>
          </p:nvPr>
        </p:nvSpPr>
        <p:spPr/>
        <p:txBody>
          <a:bodyPr/>
          <a:lstStyle/>
          <a:p>
            <a:pPr algn="l"/>
            <a:r>
              <a:rPr lang="en-US" sz="4000" dirty="0"/>
              <a:t>Theory into Design: The Experience</a:t>
            </a:r>
            <a:br>
              <a:rPr lang="en-US" sz="4000" dirty="0"/>
            </a:br>
            <a:endParaRPr lang="en-US" sz="4000" dirty="0"/>
          </a:p>
        </p:txBody>
      </p:sp>
    </p:spTree>
    <p:extLst>
      <p:ext uri="{BB962C8B-B14F-4D97-AF65-F5344CB8AC3E}">
        <p14:creationId xmlns:p14="http://schemas.microsoft.com/office/powerpoint/2010/main" val="2085688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585" t="3608" r="2885" b="4734"/>
          <a:stretch/>
        </p:blipFill>
        <p:spPr>
          <a:xfrm>
            <a:off x="2895600" y="2066925"/>
            <a:ext cx="6400800" cy="4166970"/>
          </a:xfrm>
          <a:prstGeom prst="rect">
            <a:avLst/>
          </a:prstGeom>
        </p:spPr>
      </p:pic>
      <p:sp>
        <p:nvSpPr>
          <p:cNvPr id="7" name="Rectangle 6"/>
          <p:cNvSpPr/>
          <p:nvPr/>
        </p:nvSpPr>
        <p:spPr>
          <a:xfrm>
            <a:off x="2895600" y="5890996"/>
            <a:ext cx="6400800" cy="395505"/>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Myriad Pro Cond" panose="020B0506030403020204" pitchFamily="34" charset="0"/>
              </a:rPr>
              <a:t>Pathway</a:t>
            </a:r>
          </a:p>
        </p:txBody>
      </p:sp>
      <p:sp>
        <p:nvSpPr>
          <p:cNvPr id="5" name="Title 4"/>
          <p:cNvSpPr>
            <a:spLocks noGrp="1"/>
          </p:cNvSpPr>
          <p:nvPr>
            <p:ph type="title"/>
          </p:nvPr>
        </p:nvSpPr>
        <p:spPr/>
        <p:txBody>
          <a:bodyPr/>
          <a:lstStyle/>
          <a:p>
            <a:pPr algn="l"/>
            <a:r>
              <a:rPr lang="en-US" sz="4000" dirty="0"/>
              <a:t>Theory into Design: The Experience</a:t>
            </a:r>
            <a:br>
              <a:rPr lang="en-US" sz="4000" dirty="0"/>
            </a:br>
            <a:endParaRPr lang="en-US" sz="4000" dirty="0"/>
          </a:p>
        </p:txBody>
      </p:sp>
    </p:spTree>
    <p:extLst>
      <p:ext uri="{BB962C8B-B14F-4D97-AF65-F5344CB8AC3E}">
        <p14:creationId xmlns:p14="http://schemas.microsoft.com/office/powerpoint/2010/main" val="3967734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895600" y="5900521"/>
            <a:ext cx="6400800" cy="395505"/>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Myriad Pro Cond" panose="020B0506030403020204" pitchFamily="34" charset="0"/>
              </a:rPr>
              <a:t>The Front Door</a:t>
            </a:r>
          </a:p>
        </p:txBody>
      </p:sp>
      <p:sp>
        <p:nvSpPr>
          <p:cNvPr id="5" name="Title 4"/>
          <p:cNvSpPr>
            <a:spLocks noGrp="1"/>
          </p:cNvSpPr>
          <p:nvPr>
            <p:ph type="title"/>
          </p:nvPr>
        </p:nvSpPr>
        <p:spPr/>
        <p:txBody>
          <a:bodyPr/>
          <a:lstStyle/>
          <a:p>
            <a:pPr algn="l"/>
            <a:r>
              <a:rPr lang="en-US" sz="4000" dirty="0"/>
              <a:t>Theory into Design: The Experience</a:t>
            </a:r>
            <a:br>
              <a:rPr lang="en-US" sz="4000" dirty="0"/>
            </a:br>
            <a:endParaRPr lang="en-US" sz="4000" dirty="0"/>
          </a:p>
        </p:txBody>
      </p:sp>
      <p:pic>
        <p:nvPicPr>
          <p:cNvPr id="8" name="Picture 7"/>
          <p:cNvPicPr>
            <a:picLocks noChangeAspect="1"/>
          </p:cNvPicPr>
          <p:nvPr/>
        </p:nvPicPr>
        <p:blipFill>
          <a:blip r:embed="rId3"/>
          <a:stretch>
            <a:fillRect/>
          </a:stretch>
        </p:blipFill>
        <p:spPr>
          <a:xfrm>
            <a:off x="2895600" y="2430312"/>
            <a:ext cx="6400800" cy="3470209"/>
          </a:xfrm>
          <a:prstGeom prst="rect">
            <a:avLst/>
          </a:prstGeom>
        </p:spPr>
      </p:pic>
    </p:spTree>
    <p:extLst>
      <p:ext uri="{BB962C8B-B14F-4D97-AF65-F5344CB8AC3E}">
        <p14:creationId xmlns:p14="http://schemas.microsoft.com/office/powerpoint/2010/main" val="3562623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895600" y="5900521"/>
            <a:ext cx="6400800" cy="395505"/>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Myriad Pro Cond" panose="020B0506030403020204" pitchFamily="34" charset="0"/>
              </a:rPr>
              <a:t>Wayfinding</a:t>
            </a:r>
          </a:p>
        </p:txBody>
      </p:sp>
      <p:sp>
        <p:nvSpPr>
          <p:cNvPr id="5" name="Title 4"/>
          <p:cNvSpPr>
            <a:spLocks noGrp="1"/>
          </p:cNvSpPr>
          <p:nvPr>
            <p:ph type="title"/>
          </p:nvPr>
        </p:nvSpPr>
        <p:spPr/>
        <p:txBody>
          <a:bodyPr/>
          <a:lstStyle/>
          <a:p>
            <a:pPr algn="l"/>
            <a:r>
              <a:rPr lang="en-US" sz="4000" dirty="0"/>
              <a:t>Theory into Design: The Experience</a:t>
            </a:r>
            <a:br>
              <a:rPr lang="en-US" sz="4000" dirty="0"/>
            </a:br>
            <a:endParaRPr lang="en-US" sz="4000" dirty="0"/>
          </a:p>
        </p:txBody>
      </p:sp>
      <p:pic>
        <p:nvPicPr>
          <p:cNvPr id="6" name="Picture 5"/>
          <p:cNvPicPr>
            <a:picLocks noChangeAspect="1"/>
          </p:cNvPicPr>
          <p:nvPr/>
        </p:nvPicPr>
        <p:blipFill rotWithShape="1">
          <a:blip r:embed="rId3"/>
          <a:srcRect l="4172" r="6928"/>
          <a:stretch/>
        </p:blipFill>
        <p:spPr>
          <a:xfrm>
            <a:off x="2895600" y="2277130"/>
            <a:ext cx="6400800" cy="3623390"/>
          </a:xfrm>
          <a:prstGeom prst="rect">
            <a:avLst/>
          </a:prstGeom>
        </p:spPr>
      </p:pic>
    </p:spTree>
    <p:extLst>
      <p:ext uri="{BB962C8B-B14F-4D97-AF65-F5344CB8AC3E}">
        <p14:creationId xmlns:p14="http://schemas.microsoft.com/office/powerpoint/2010/main" val="235350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951736" y="1036746"/>
            <a:ext cx="4711814" cy="536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8193" tIns="29096" rIns="58193" bIns="29096"/>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67383" eaLnBrk="1" fontAlgn="base" hangingPunct="1">
              <a:spcBef>
                <a:spcPct val="0"/>
              </a:spcBef>
              <a:spcAft>
                <a:spcPct val="0"/>
              </a:spcAft>
              <a:defRPr/>
            </a:pPr>
            <a:r>
              <a:rPr lang="en-US" altLang="en-US" sz="2330" kern="0" dirty="0">
                <a:solidFill>
                  <a:srgbClr val="7F7F7F"/>
                </a:solidFill>
              </a:rPr>
              <a:t>Copyright Materials</a:t>
            </a:r>
          </a:p>
        </p:txBody>
      </p:sp>
      <p:sp>
        <p:nvSpPr>
          <p:cNvPr id="5" name="Content Placeholder 2"/>
          <p:cNvSpPr txBox="1">
            <a:spLocks/>
          </p:cNvSpPr>
          <p:nvPr/>
        </p:nvSpPr>
        <p:spPr>
          <a:xfrm>
            <a:off x="1951738" y="1895383"/>
            <a:ext cx="8193749" cy="3193355"/>
          </a:xfrm>
          <a:prstGeom prst="rect">
            <a:avLst/>
          </a:prstGeom>
        </p:spPr>
        <p:txBody>
          <a:bodyPr lIns="58193" tIns="29096" rIns="58193" bIns="29096"/>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67383" eaLnBrk="1" hangingPunct="1">
              <a:spcBef>
                <a:spcPct val="50000"/>
              </a:spcBef>
              <a:buNone/>
            </a:pPr>
            <a:r>
              <a:rPr lang="en-US" sz="2250" dirty="0">
                <a:solidFill>
                  <a:prstClr val="black"/>
                </a:solidFill>
                <a:latin typeface="Arial"/>
                <a:ea typeface="MS PGothic" pitchFamily="34" charset="-128"/>
              </a:rPr>
              <a:t>This presentation is protected by US and International Copyright laws. Reproduction, distribution, display and use of the presentation without written permission of the speaker is prohibited.</a:t>
            </a:r>
          </a:p>
          <a:p>
            <a:pPr marL="0" indent="0" defTabSz="367383" eaLnBrk="1" hangingPunct="1">
              <a:spcBef>
                <a:spcPct val="50000"/>
              </a:spcBef>
              <a:buNone/>
            </a:pPr>
            <a:endParaRPr lang="en-US" sz="2250" dirty="0">
              <a:solidFill>
                <a:prstClr val="black"/>
              </a:solidFill>
              <a:latin typeface="Arial"/>
              <a:ea typeface="MS PGothic" pitchFamily="34" charset="-128"/>
            </a:endParaRPr>
          </a:p>
          <a:p>
            <a:pPr marL="0" indent="0" defTabSz="367383">
              <a:spcBef>
                <a:spcPct val="50000"/>
              </a:spcBef>
              <a:buNone/>
            </a:pPr>
            <a:r>
              <a:rPr lang="en-US" sz="2250" dirty="0">
                <a:solidFill>
                  <a:srgbClr val="0070C0"/>
                </a:solidFill>
                <a:latin typeface="Arial"/>
                <a:ea typeface="MS PGothic" pitchFamily="34" charset="-128"/>
              </a:rPr>
              <a:t>©2017 </a:t>
            </a:r>
            <a:r>
              <a:rPr lang="en-US" sz="2250" dirty="0">
                <a:solidFill>
                  <a:prstClr val="black"/>
                </a:solidFill>
                <a:latin typeface="Arial"/>
                <a:ea typeface="MS PGothic" pitchFamily="34" charset="-128"/>
              </a:rPr>
              <a:t>The American Institute of Architects</a:t>
            </a:r>
          </a:p>
          <a:p>
            <a:pPr marL="218210" indent="-218210" defTabSz="367383" eaLnBrk="1" hangingPunct="1">
              <a:defRPr/>
            </a:pPr>
            <a:endParaRPr lang="en-US" sz="1125" dirty="0">
              <a:solidFill>
                <a:prstClr val="black"/>
              </a:solidFill>
              <a:latin typeface="Arial"/>
              <a:ea typeface="ＭＳ Ｐゴシック" pitchFamily="22" charset="-128"/>
            </a:endParaRPr>
          </a:p>
        </p:txBody>
      </p:sp>
    </p:spTree>
    <p:extLst>
      <p:ext uri="{BB962C8B-B14F-4D97-AF65-F5344CB8AC3E}">
        <p14:creationId xmlns:p14="http://schemas.microsoft.com/office/powerpoint/2010/main" val="105667351"/>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895600" y="5900521"/>
            <a:ext cx="6400800" cy="395505"/>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Myriad Pro Cond" panose="020B0506030403020204" pitchFamily="34" charset="0"/>
              </a:rPr>
              <a:t>Waiting</a:t>
            </a:r>
          </a:p>
        </p:txBody>
      </p:sp>
      <p:sp>
        <p:nvSpPr>
          <p:cNvPr id="5" name="Title 4"/>
          <p:cNvSpPr>
            <a:spLocks noGrp="1"/>
          </p:cNvSpPr>
          <p:nvPr>
            <p:ph type="title"/>
          </p:nvPr>
        </p:nvSpPr>
        <p:spPr/>
        <p:txBody>
          <a:bodyPr/>
          <a:lstStyle/>
          <a:p>
            <a:pPr algn="l"/>
            <a:r>
              <a:rPr lang="en-US" sz="4000" dirty="0"/>
              <a:t>Theory into Design: The Experience</a:t>
            </a:r>
            <a:br>
              <a:rPr lang="en-US" sz="4000" dirty="0"/>
            </a:br>
            <a:endParaRPr lang="en-US" sz="4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700120"/>
            <a:ext cx="6400800" cy="3200400"/>
          </a:xfrm>
          <a:prstGeom prst="rect">
            <a:avLst/>
          </a:prstGeom>
        </p:spPr>
      </p:pic>
    </p:spTree>
    <p:extLst>
      <p:ext uri="{BB962C8B-B14F-4D97-AF65-F5344CB8AC3E}">
        <p14:creationId xmlns:p14="http://schemas.microsoft.com/office/powerpoint/2010/main" val="2198637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4000" dirty="0"/>
              <a:t>Theory into Design: The Experience</a:t>
            </a:r>
            <a:br>
              <a:rPr lang="en-US" sz="4000" dirty="0"/>
            </a:br>
            <a:endParaRPr lang="en-US" sz="4000" dirty="0"/>
          </a:p>
        </p:txBody>
      </p:sp>
      <p:sp>
        <p:nvSpPr>
          <p:cNvPr id="7" name="Rectangle 6"/>
          <p:cNvSpPr/>
          <p:nvPr/>
        </p:nvSpPr>
        <p:spPr>
          <a:xfrm>
            <a:off x="3429000" y="5966437"/>
            <a:ext cx="5334000" cy="393192"/>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Myriad Pro Cond" panose="020B0506030403020204" pitchFamily="34" charset="0"/>
              </a:rPr>
              <a:t>Wayfinding From Parking</a:t>
            </a:r>
          </a:p>
        </p:txBody>
      </p:sp>
      <p:pic>
        <p:nvPicPr>
          <p:cNvPr id="6" name="Picture 5"/>
          <p:cNvPicPr>
            <a:picLocks noChangeAspect="1"/>
          </p:cNvPicPr>
          <p:nvPr/>
        </p:nvPicPr>
        <p:blipFill>
          <a:blip r:embed="rId3"/>
          <a:stretch>
            <a:fillRect/>
          </a:stretch>
        </p:blipFill>
        <p:spPr>
          <a:xfrm>
            <a:off x="3429000" y="1714682"/>
            <a:ext cx="5334000" cy="4251757"/>
          </a:xfrm>
          <a:prstGeom prst="rect">
            <a:avLst/>
          </a:prstGeom>
        </p:spPr>
      </p:pic>
    </p:spTree>
    <p:extLst>
      <p:ext uri="{BB962C8B-B14F-4D97-AF65-F5344CB8AC3E}">
        <p14:creationId xmlns:p14="http://schemas.microsoft.com/office/powerpoint/2010/main" val="690334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895600" y="5900521"/>
            <a:ext cx="6400800" cy="395505"/>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Myriad Pro Cond" panose="020B0506030403020204" pitchFamily="34" charset="0"/>
              </a:rPr>
              <a:t>Entry From Parking</a:t>
            </a:r>
          </a:p>
        </p:txBody>
      </p:sp>
      <p:sp>
        <p:nvSpPr>
          <p:cNvPr id="5" name="Title 4"/>
          <p:cNvSpPr>
            <a:spLocks noGrp="1"/>
          </p:cNvSpPr>
          <p:nvPr>
            <p:ph type="title"/>
          </p:nvPr>
        </p:nvSpPr>
        <p:spPr/>
        <p:txBody>
          <a:bodyPr/>
          <a:lstStyle/>
          <a:p>
            <a:pPr algn="l"/>
            <a:r>
              <a:rPr lang="en-US" sz="4000" dirty="0"/>
              <a:t>Theory into Design: The Experience</a:t>
            </a:r>
            <a:br>
              <a:rPr lang="en-US" sz="4000" dirty="0"/>
            </a:b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299806"/>
            <a:ext cx="6400800" cy="3600714"/>
          </a:xfrm>
          <a:prstGeom prst="rect">
            <a:avLst/>
          </a:prstGeom>
        </p:spPr>
      </p:pic>
    </p:spTree>
    <p:extLst>
      <p:ext uri="{BB962C8B-B14F-4D97-AF65-F5344CB8AC3E}">
        <p14:creationId xmlns:p14="http://schemas.microsoft.com/office/powerpoint/2010/main" val="248250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86475" y="881010"/>
            <a:ext cx="4124325" cy="670818"/>
          </a:xfrm>
        </p:spPr>
        <p:txBody>
          <a:bodyPr/>
          <a:lstStyle/>
          <a:p>
            <a:pPr algn="l"/>
            <a:r>
              <a:rPr lang="en-US" sz="3600" dirty="0"/>
              <a:t>HRO Design: </a:t>
            </a:r>
            <a:br>
              <a:rPr lang="en-US" sz="3600" dirty="0"/>
            </a:br>
            <a:r>
              <a:rPr lang="en-US" sz="3600" dirty="0"/>
              <a:t>Patient Experience</a:t>
            </a:r>
          </a:p>
        </p:txBody>
      </p:sp>
      <p:sp>
        <p:nvSpPr>
          <p:cNvPr id="7" name="Content Placeholder 6"/>
          <p:cNvSpPr>
            <a:spLocks noGrp="1"/>
          </p:cNvSpPr>
          <p:nvPr>
            <p:ph idx="1"/>
          </p:nvPr>
        </p:nvSpPr>
        <p:spPr>
          <a:xfrm>
            <a:off x="6994526" y="2183440"/>
            <a:ext cx="4221342" cy="4552620"/>
          </a:xfrm>
        </p:spPr>
        <p:txBody>
          <a:bodyPr/>
          <a:lstStyle/>
          <a:p>
            <a:pPr>
              <a:spcBef>
                <a:spcPts val="300"/>
              </a:spcBef>
            </a:pPr>
            <a:r>
              <a:rPr lang="en-US" sz="2400" dirty="0"/>
              <a:t>Meeting basic human needs</a:t>
            </a:r>
          </a:p>
          <a:p>
            <a:pPr>
              <a:spcBef>
                <a:spcPts val="300"/>
              </a:spcBef>
            </a:pPr>
            <a:r>
              <a:rPr lang="en-US" sz="2400" dirty="0"/>
              <a:t>Access to information</a:t>
            </a:r>
          </a:p>
          <a:p>
            <a:pPr>
              <a:spcBef>
                <a:spcPts val="300"/>
              </a:spcBef>
            </a:pPr>
            <a:r>
              <a:rPr lang="en-US" sz="2400" dirty="0"/>
              <a:t>Having clearly marked navigation</a:t>
            </a:r>
          </a:p>
          <a:p>
            <a:pPr>
              <a:spcBef>
                <a:spcPts val="300"/>
              </a:spcBef>
            </a:pPr>
            <a:r>
              <a:rPr lang="en-US" sz="2400" dirty="0"/>
              <a:t>Controlling natural light  and views</a:t>
            </a:r>
          </a:p>
          <a:p>
            <a:pPr>
              <a:spcBef>
                <a:spcPts val="300"/>
              </a:spcBef>
            </a:pPr>
            <a:r>
              <a:rPr lang="en-US" sz="2400" dirty="0"/>
              <a:t>Controlling artificial light</a:t>
            </a:r>
          </a:p>
          <a:p>
            <a:pPr>
              <a:spcBef>
                <a:spcPts val="300"/>
              </a:spcBef>
            </a:pPr>
            <a:r>
              <a:rPr lang="en-US" sz="2400" dirty="0"/>
              <a:t>Controlling noise</a:t>
            </a:r>
          </a:p>
          <a:p>
            <a:pPr>
              <a:spcBef>
                <a:spcPts val="300"/>
              </a:spcBef>
            </a:pPr>
            <a:r>
              <a:rPr lang="en-US" sz="2400" dirty="0"/>
              <a:t>Environmental aesthetics</a:t>
            </a:r>
          </a:p>
          <a:p>
            <a:pPr>
              <a:spcBef>
                <a:spcPts val="300"/>
              </a:spcBef>
            </a:pPr>
            <a:endParaRPr lang="en-US" sz="2400" dirty="0"/>
          </a:p>
          <a:p>
            <a:pPr>
              <a:spcBef>
                <a:spcPts val="300"/>
              </a:spcBef>
            </a:pP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450" y="1372933"/>
            <a:ext cx="4894891" cy="5018342"/>
          </a:xfrm>
          <a:prstGeom prst="rect">
            <a:avLst/>
          </a:prstGeom>
        </p:spPr>
      </p:pic>
    </p:spTree>
    <p:extLst>
      <p:ext uri="{BB962C8B-B14F-4D97-AF65-F5344CB8AC3E}">
        <p14:creationId xmlns:p14="http://schemas.microsoft.com/office/powerpoint/2010/main" val="1978427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99542" y="857250"/>
            <a:ext cx="7747488"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700" dirty="0">
                <a:solidFill>
                  <a:sysClr val="windowText" lastClr="000000">
                    <a:lumMod val="50000"/>
                    <a:lumOff val="50000"/>
                  </a:sysClr>
                </a:solidFill>
                <a:latin typeface="Arial"/>
              </a:rPr>
              <a:t>Upcoming Break for Questions and Comments</a:t>
            </a:r>
          </a:p>
        </p:txBody>
      </p:sp>
      <p:cxnSp>
        <p:nvCxnSpPr>
          <p:cNvPr id="5" name="Straight Arrow Connector 4"/>
          <p:cNvCxnSpPr/>
          <p:nvPr/>
        </p:nvCxnSpPr>
        <p:spPr>
          <a:xfrm>
            <a:off x="5458110" y="3385137"/>
            <a:ext cx="1829948" cy="0"/>
          </a:xfrm>
          <a:prstGeom prst="straightConnector1">
            <a:avLst/>
          </a:prstGeom>
          <a:noFill/>
          <a:ln w="57150" cap="flat" cmpd="sng" algn="ctr">
            <a:solidFill>
              <a:srgbClr val="FF0000"/>
            </a:solidFill>
            <a:prstDash val="solid"/>
            <a:tailEnd type="arrow"/>
          </a:ln>
          <a:effectLst>
            <a:outerShdw blurRad="40000" dist="20000" dir="5400000" rotWithShape="0">
              <a:srgbClr val="000000">
                <a:alpha val="38000"/>
              </a:srgbClr>
            </a:outerShdw>
          </a:effectLst>
        </p:spPr>
      </p:cxn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5672" y="2477067"/>
            <a:ext cx="1957388" cy="1900238"/>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2149955" y="3049462"/>
            <a:ext cx="3262343" cy="120533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2400" dirty="0">
                <a:solidFill>
                  <a:srgbClr val="000000"/>
                </a:solidFill>
                <a:latin typeface="Arial"/>
                <a:ea typeface="MS PGothic" pitchFamily="34" charset="-128"/>
              </a:rPr>
              <a:t>Submit a question to the moderator via the chat box.</a:t>
            </a:r>
          </a:p>
          <a:p>
            <a:pPr marL="0" indent="0" defTabSz="342900">
              <a:buNone/>
            </a:pPr>
            <a:endParaRPr lang="en-US" sz="1800" dirty="0">
              <a:solidFill>
                <a:srgbClr val="000000"/>
              </a:solidFill>
              <a:latin typeface="Arial"/>
              <a:ea typeface="MS PGothic" pitchFamily="34" charset="-128"/>
            </a:endParaRPr>
          </a:p>
        </p:txBody>
      </p:sp>
    </p:spTree>
    <p:extLst>
      <p:ext uri="{BB962C8B-B14F-4D97-AF65-F5344CB8AC3E}">
        <p14:creationId xmlns:p14="http://schemas.microsoft.com/office/powerpoint/2010/main" val="128551058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32231" y="1158601"/>
            <a:ext cx="2892651" cy="2761518"/>
          </a:xfrm>
          <a:prstGeom prst="rect">
            <a:avLst/>
          </a:prstGeom>
        </p:spPr>
      </p:pic>
      <p:pic>
        <p:nvPicPr>
          <p:cNvPr id="2" name="Picture 1"/>
          <p:cNvPicPr>
            <a:picLocks noChangeAspect="1"/>
          </p:cNvPicPr>
          <p:nvPr/>
        </p:nvPicPr>
        <p:blipFill rotWithShape="1">
          <a:blip r:embed="rId3"/>
          <a:srcRect t="36106" b="33865"/>
          <a:stretch/>
        </p:blipFill>
        <p:spPr>
          <a:xfrm>
            <a:off x="2107638" y="4094531"/>
            <a:ext cx="7976724" cy="2395282"/>
          </a:xfrm>
          <a:prstGeom prst="rect">
            <a:avLst/>
          </a:prstGeom>
        </p:spPr>
      </p:pic>
      <p:sp>
        <p:nvSpPr>
          <p:cNvPr id="5" name="Title 4"/>
          <p:cNvSpPr>
            <a:spLocks noGrp="1"/>
          </p:cNvSpPr>
          <p:nvPr>
            <p:ph type="title"/>
          </p:nvPr>
        </p:nvSpPr>
        <p:spPr>
          <a:xfrm>
            <a:off x="609600" y="487783"/>
            <a:ext cx="10972800" cy="670818"/>
          </a:xfrm>
        </p:spPr>
        <p:txBody>
          <a:bodyPr/>
          <a:lstStyle/>
          <a:p>
            <a:pPr algn="l"/>
            <a:r>
              <a:rPr lang="en-US" dirty="0"/>
              <a:t>HRO: Construction</a:t>
            </a:r>
          </a:p>
        </p:txBody>
      </p:sp>
      <p:sp>
        <p:nvSpPr>
          <p:cNvPr id="6" name="Content Placeholder 5"/>
          <p:cNvSpPr>
            <a:spLocks noGrp="1"/>
          </p:cNvSpPr>
          <p:nvPr>
            <p:ph idx="1"/>
          </p:nvPr>
        </p:nvSpPr>
        <p:spPr>
          <a:xfrm>
            <a:off x="1990145" y="1315910"/>
            <a:ext cx="4515431" cy="4552620"/>
          </a:xfrm>
        </p:spPr>
        <p:txBody>
          <a:bodyPr/>
          <a:lstStyle/>
          <a:p>
            <a:r>
              <a:rPr lang="en-US" dirty="0"/>
              <a:t>Safety is our top priority!</a:t>
            </a:r>
          </a:p>
          <a:p>
            <a:r>
              <a:rPr lang="en-US" dirty="0"/>
              <a:t>How do HRO concepts advance standard practice?</a:t>
            </a:r>
          </a:p>
          <a:p>
            <a:endParaRPr lang="en-US" dirty="0"/>
          </a:p>
        </p:txBody>
      </p:sp>
    </p:spTree>
    <p:extLst>
      <p:ext uri="{BB962C8B-B14F-4D97-AF65-F5344CB8AC3E}">
        <p14:creationId xmlns:p14="http://schemas.microsoft.com/office/powerpoint/2010/main" val="3859520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596216877"/>
              </p:ext>
            </p:extLst>
          </p:nvPr>
        </p:nvGraphicFramePr>
        <p:xfrm>
          <a:off x="6334127" y="1346422"/>
          <a:ext cx="3951605" cy="4635279"/>
        </p:xfrm>
        <a:graphic>
          <a:graphicData uri="http://schemas.openxmlformats.org/drawingml/2006/table">
            <a:tbl>
              <a:tblPr/>
              <a:tblGrid>
                <a:gridCol w="116150">
                  <a:extLst>
                    <a:ext uri="{9D8B030D-6E8A-4147-A177-3AD203B41FA5}">
                      <a16:colId xmlns:a16="http://schemas.microsoft.com/office/drawing/2014/main" xmlns="" val="3041686045"/>
                    </a:ext>
                  </a:extLst>
                </a:gridCol>
                <a:gridCol w="1233940">
                  <a:extLst>
                    <a:ext uri="{9D8B030D-6E8A-4147-A177-3AD203B41FA5}">
                      <a16:colId xmlns:a16="http://schemas.microsoft.com/office/drawing/2014/main" xmlns="" val="1314437883"/>
                    </a:ext>
                  </a:extLst>
                </a:gridCol>
                <a:gridCol w="281009">
                  <a:extLst>
                    <a:ext uri="{9D8B030D-6E8A-4147-A177-3AD203B41FA5}">
                      <a16:colId xmlns:a16="http://schemas.microsoft.com/office/drawing/2014/main" xmlns="" val="2947449505"/>
                    </a:ext>
                  </a:extLst>
                </a:gridCol>
                <a:gridCol w="114902">
                  <a:extLst>
                    <a:ext uri="{9D8B030D-6E8A-4147-A177-3AD203B41FA5}">
                      <a16:colId xmlns:a16="http://schemas.microsoft.com/office/drawing/2014/main" xmlns="" val="2571428692"/>
                    </a:ext>
                  </a:extLst>
                </a:gridCol>
                <a:gridCol w="266021">
                  <a:extLst>
                    <a:ext uri="{9D8B030D-6E8A-4147-A177-3AD203B41FA5}">
                      <a16:colId xmlns:a16="http://schemas.microsoft.com/office/drawing/2014/main" xmlns="" val="467199312"/>
                    </a:ext>
                  </a:extLst>
                </a:gridCol>
                <a:gridCol w="374678">
                  <a:extLst>
                    <a:ext uri="{9D8B030D-6E8A-4147-A177-3AD203B41FA5}">
                      <a16:colId xmlns:a16="http://schemas.microsoft.com/office/drawing/2014/main" xmlns="" val="1246130711"/>
                    </a:ext>
                  </a:extLst>
                </a:gridCol>
                <a:gridCol w="369682">
                  <a:extLst>
                    <a:ext uri="{9D8B030D-6E8A-4147-A177-3AD203B41FA5}">
                      <a16:colId xmlns:a16="http://schemas.microsoft.com/office/drawing/2014/main" xmlns="" val="1389593329"/>
                    </a:ext>
                  </a:extLst>
                </a:gridCol>
                <a:gridCol w="1195223">
                  <a:extLst>
                    <a:ext uri="{9D8B030D-6E8A-4147-A177-3AD203B41FA5}">
                      <a16:colId xmlns:a16="http://schemas.microsoft.com/office/drawing/2014/main" xmlns="" val="802563783"/>
                    </a:ext>
                  </a:extLst>
                </a:gridCol>
              </a:tblGrid>
              <a:tr h="87853">
                <a:tc>
                  <a:txBody>
                    <a:bodyPr/>
                    <a:lstStyle/>
                    <a:p>
                      <a:pPr algn="ctr" fontAlgn="b"/>
                      <a:endParaRPr lang="en-US" sz="500" b="0" i="0" u="none" strike="noStrike">
                        <a:solidFill>
                          <a:srgbClr val="000000"/>
                        </a:solidFill>
                        <a:effectLst/>
                        <a:latin typeface="Calibri" panose="020F0502020204030204" pitchFamily="34" charset="0"/>
                      </a:endParaRPr>
                    </a:p>
                  </a:txBody>
                  <a:tcPr marL="4410" marR="4410" marT="44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410" marR="4410" marT="44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500" b="1" i="0" u="none" strike="noStrike">
                        <a:solidFill>
                          <a:srgbClr val="000000"/>
                        </a:solidFill>
                        <a:effectLst/>
                        <a:latin typeface="Calibri" panose="020F0502020204030204" pitchFamily="34" charset="0"/>
                      </a:endParaRPr>
                    </a:p>
                  </a:txBody>
                  <a:tcPr marL="4410" marR="4410" marT="44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500" b="0" i="0" u="none" strike="noStrike">
                        <a:solidFill>
                          <a:srgbClr val="000000"/>
                        </a:solidFill>
                        <a:effectLst/>
                        <a:latin typeface="Calibri" panose="020F0502020204030204" pitchFamily="34" charset="0"/>
                      </a:endParaRPr>
                    </a:p>
                  </a:txBody>
                  <a:tcPr marL="4410" marR="4410" marT="44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500" b="0" i="0" u="none" strike="noStrike">
                        <a:solidFill>
                          <a:srgbClr val="000000"/>
                        </a:solidFill>
                        <a:effectLst/>
                        <a:latin typeface="Calibri" panose="020F0502020204030204" pitchFamily="34" charset="0"/>
                      </a:endParaRPr>
                    </a:p>
                  </a:txBody>
                  <a:tcPr marL="4410" marR="4410" marT="441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500" b="1" i="0" u="none" strike="noStrike">
                          <a:solidFill>
                            <a:srgbClr val="000000"/>
                          </a:solidFill>
                          <a:effectLst/>
                          <a:latin typeface="Calibri" panose="020F0502020204030204" pitchFamily="34" charset="0"/>
                        </a:rPr>
                        <a:t>What is New</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endParaRPr lang="en-US"/>
                    </a:p>
                  </a:txBody>
                  <a:tcPr/>
                </a:tc>
                <a:tc>
                  <a:txBody>
                    <a:bodyPr/>
                    <a:lstStyle/>
                    <a:p>
                      <a:pPr algn="l" fontAlgn="b"/>
                      <a:endParaRPr lang="en-US" sz="500" b="0" i="0" u="none" strike="noStrike">
                        <a:solidFill>
                          <a:srgbClr val="000000"/>
                        </a:solidFill>
                        <a:effectLst/>
                        <a:latin typeface="Calibri" panose="020F0502020204030204" pitchFamily="34" charset="0"/>
                      </a:endParaRPr>
                    </a:p>
                  </a:txBody>
                  <a:tcPr marL="4410" marR="4410" marT="441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67829332"/>
                  </a:ext>
                </a:extLst>
              </a:tr>
              <a:tr h="246183">
                <a:tc>
                  <a:txBody>
                    <a:bodyPr/>
                    <a:lstStyle/>
                    <a:p>
                      <a:pPr algn="ctr" fontAlgn="b"/>
                      <a:r>
                        <a:rPr lang="en-US" sz="500" b="1" i="0" u="none" strike="noStrike">
                          <a:solidFill>
                            <a:srgbClr val="000000"/>
                          </a:solidFill>
                          <a:effectLst/>
                          <a:latin typeface="Calibri" panose="020F0502020204030204" pitchFamily="34" charset="0"/>
                        </a:rPr>
                        <a:t>#</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effectLst/>
                          <a:latin typeface="Calibri" panose="020F0502020204030204" pitchFamily="34" charset="0"/>
                        </a:rPr>
                        <a:t>Features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Type of Feature</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Code</a:t>
                      </a:r>
                    </a:p>
                  </a:txBody>
                  <a:tcPr marL="4410" marR="4410" marT="4410"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Standard Practice</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Minor Advancement</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500" b="1" i="0" u="none" strike="noStrike">
                          <a:solidFill>
                            <a:srgbClr val="000000"/>
                          </a:solidFill>
                          <a:effectLst/>
                          <a:latin typeface="Calibri" panose="020F0502020204030204" pitchFamily="34" charset="0"/>
                        </a:rPr>
                        <a:t>Major Advancement</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500" b="1" i="0" u="none" strike="noStrike">
                          <a:solidFill>
                            <a:srgbClr val="000000"/>
                          </a:solidFill>
                          <a:effectLst/>
                          <a:latin typeface="Calibri" panose="020F0502020204030204" pitchFamily="34" charset="0"/>
                        </a:rPr>
                        <a:t>Comments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2033965"/>
                  </a:ext>
                </a:extLst>
              </a:tr>
              <a:tr h="263558">
                <a:tc>
                  <a:txBody>
                    <a:bodyPr/>
                    <a:lstStyle/>
                    <a:p>
                      <a:pPr algn="ctr" fontAlgn="b"/>
                      <a:r>
                        <a:rPr lang="en-US" sz="500" b="1" i="0" u="none" strike="noStrike">
                          <a:solidFill>
                            <a:srgbClr val="000000"/>
                          </a:solidFill>
                          <a:effectLst/>
                          <a:latin typeface="Calibri" panose="020F0502020204030204" pitchFamily="34" charset="0"/>
                        </a:rPr>
                        <a:t>15</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HP's 6 Step QC Process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Processes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500" b="0" i="0" u="none" strike="noStrike">
                        <a:solidFill>
                          <a:srgbClr val="000000"/>
                        </a:solidFill>
                        <a:effectLst/>
                        <a:latin typeface="Calibri" panose="020F0502020204030204" pitchFamily="34" charset="0"/>
                      </a:endParaRP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(1) Buyout Meeting, (2)Pre-MOB Meeting, (3) Prep Meeting, (4) Initial inspection, (5) Follow-Up Inspection &amp; (6) Final Inspection</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3486568"/>
                  </a:ext>
                </a:extLst>
              </a:tr>
              <a:tr h="246183">
                <a:tc>
                  <a:txBody>
                    <a:bodyPr/>
                    <a:lstStyle/>
                    <a:p>
                      <a:pPr algn="ctr" fontAlgn="b"/>
                      <a:r>
                        <a:rPr lang="en-US" sz="500" b="1" i="0" u="none" strike="noStrike">
                          <a:solidFill>
                            <a:srgbClr val="000000"/>
                          </a:solidFill>
                          <a:effectLst/>
                          <a:latin typeface="Calibri" panose="020F0502020204030204" pitchFamily="34" charset="0"/>
                        </a:rPr>
                        <a:t>16</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Immediate Stop Rule when requested by the Hospital</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Processes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Every craft person is directed to stop if so directed by a designated Hospital representative</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46996376"/>
                  </a:ext>
                </a:extLst>
              </a:tr>
              <a:tr h="175706">
                <a:tc>
                  <a:txBody>
                    <a:bodyPr/>
                    <a:lstStyle/>
                    <a:p>
                      <a:pPr algn="ctr" fontAlgn="b"/>
                      <a:r>
                        <a:rPr lang="en-US" sz="500" b="1" i="0" u="none" strike="noStrike">
                          <a:solidFill>
                            <a:srgbClr val="000000"/>
                          </a:solidFill>
                          <a:effectLst/>
                          <a:latin typeface="Calibri" panose="020F0502020204030204" pitchFamily="34" charset="0"/>
                        </a:rPr>
                        <a:t>17</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GC issues a "Right to Excavate Permit"</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Processes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HP Superintendent issues a permit, after all safety checks are satisfied</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1527252"/>
                  </a:ext>
                </a:extLst>
              </a:tr>
              <a:tr h="263558">
                <a:tc>
                  <a:txBody>
                    <a:bodyPr/>
                    <a:lstStyle/>
                    <a:p>
                      <a:pPr algn="ctr" fontAlgn="b"/>
                      <a:r>
                        <a:rPr lang="en-US" sz="500" b="1" i="0" u="none" strike="noStrike">
                          <a:solidFill>
                            <a:srgbClr val="000000"/>
                          </a:solidFill>
                          <a:effectLst/>
                          <a:latin typeface="Calibri" panose="020F0502020204030204" pitchFamily="34" charset="0"/>
                        </a:rPr>
                        <a:t>18</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High Risk Safety Audits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Processes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1" i="0" u="none" strike="noStrike">
                          <a:solidFill>
                            <a:srgbClr val="000000"/>
                          </a:solidFill>
                          <a:effectLst/>
                          <a:latin typeface="Calibri" panose="020F0502020204030204" pitchFamily="34" charset="0"/>
                        </a:rPr>
                        <a:t>X</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OSHA requires scaffolding audit at 125 ft., HP audits at 50 ft. or greater.  Crane construction is also audited prior to use</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5766188"/>
                  </a:ext>
                </a:extLst>
              </a:tr>
              <a:tr h="175706">
                <a:tc>
                  <a:txBody>
                    <a:bodyPr/>
                    <a:lstStyle/>
                    <a:p>
                      <a:pPr algn="ctr" fontAlgn="b"/>
                      <a:r>
                        <a:rPr lang="en-US" sz="500" b="1" i="0" u="none" strike="noStrike">
                          <a:solidFill>
                            <a:srgbClr val="000000"/>
                          </a:solidFill>
                          <a:effectLst/>
                          <a:latin typeface="Calibri" panose="020F0502020204030204" pitchFamily="34" charset="0"/>
                        </a:rPr>
                        <a:t>19</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Daily Huddles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Processes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1"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Enhanced by the participation of the Owner when needed</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33329398"/>
                  </a:ext>
                </a:extLst>
              </a:tr>
              <a:tr h="648723">
                <a:tc>
                  <a:txBody>
                    <a:bodyPr/>
                    <a:lstStyle/>
                    <a:p>
                      <a:pPr algn="ctr" fontAlgn="b"/>
                      <a:r>
                        <a:rPr lang="en-US" sz="500" b="1" i="0" u="none" strike="noStrike">
                          <a:solidFill>
                            <a:srgbClr val="000000"/>
                          </a:solidFill>
                          <a:effectLst/>
                          <a:latin typeface="Calibri" panose="020F0502020204030204" pitchFamily="34" charset="0"/>
                        </a:rPr>
                        <a:t>20</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STICC communication process is used to manage risks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Processes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1"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Situation, Task, Intent, Concern, Calibrate = STICC.  JHA (Job Hazard Assessment) is enhanced by a more detailed review of STA (Safety Task Analysis).  Hensel Phelps personel also have digital access to all AHA's and STA's while in the field, which allows for immediate review and corrective action when required.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0897894"/>
                  </a:ext>
                </a:extLst>
              </a:tr>
              <a:tr h="117370">
                <a:tc>
                  <a:txBody>
                    <a:bodyPr/>
                    <a:lstStyle/>
                    <a:p>
                      <a:pPr algn="ctr" fontAlgn="b"/>
                      <a:r>
                        <a:rPr lang="en-US" sz="500" b="1" i="0" u="none" strike="noStrike">
                          <a:solidFill>
                            <a:srgbClr val="000000"/>
                          </a:solidFill>
                          <a:effectLst/>
                          <a:latin typeface="Calibri" panose="020F0502020204030204" pitchFamily="34" charset="0"/>
                        </a:rPr>
                        <a:t>21</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"Zero" tolerance for infection control breaches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Processes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1"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Sharp contract requirement.</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4101838"/>
                  </a:ext>
                </a:extLst>
              </a:tr>
              <a:tr h="439264">
                <a:tc>
                  <a:txBody>
                    <a:bodyPr/>
                    <a:lstStyle/>
                    <a:p>
                      <a:pPr algn="ctr" fontAlgn="b"/>
                      <a:r>
                        <a:rPr lang="en-US" sz="500" b="1" i="0" u="none" strike="noStrike">
                          <a:solidFill>
                            <a:srgbClr val="000000"/>
                          </a:solidFill>
                          <a:effectLst/>
                          <a:latin typeface="Calibri" panose="020F0502020204030204" pitchFamily="34" charset="0"/>
                        </a:rPr>
                        <a:t>22</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Mobile &amp; Tablet Safety Application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Tools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FF0000"/>
                          </a:solidFill>
                          <a:effectLst/>
                          <a:latin typeface="Calibri" panose="020F0502020204030204" pitchFamily="34" charset="0"/>
                        </a:rPr>
                        <a:t>All team members have access to a mobile applications that contains all vital safety documentation such as the emergency action plan, staff responsibilities, emergency contacts, site logistics, etc.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30898414"/>
                  </a:ext>
                </a:extLst>
              </a:tr>
              <a:tr h="326691">
                <a:tc>
                  <a:txBody>
                    <a:bodyPr/>
                    <a:lstStyle/>
                    <a:p>
                      <a:pPr algn="ctr" fontAlgn="b"/>
                      <a:r>
                        <a:rPr lang="en-US" sz="500" b="1" i="0" u="none" strike="noStrike">
                          <a:solidFill>
                            <a:srgbClr val="000000"/>
                          </a:solidFill>
                          <a:effectLst/>
                          <a:latin typeface="Calibri" panose="020F0502020204030204" pitchFamily="34" charset="0"/>
                        </a:rPr>
                        <a:t>23</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Digital Gang Boxes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Tools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Computer screen and server on each floor for easy access to drawing and submittals.  Connects to files for IOR Issues Log and Punch List items.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27200358"/>
                  </a:ext>
                </a:extLst>
              </a:tr>
              <a:tr h="326691">
                <a:tc>
                  <a:txBody>
                    <a:bodyPr/>
                    <a:lstStyle/>
                    <a:p>
                      <a:pPr algn="ctr" fontAlgn="b"/>
                      <a:r>
                        <a:rPr lang="en-US" sz="500" b="1" i="0" u="none" strike="noStrike">
                          <a:solidFill>
                            <a:srgbClr val="000000"/>
                          </a:solidFill>
                          <a:effectLst/>
                          <a:latin typeface="Calibri" panose="020F0502020204030204" pitchFamily="34" charset="0"/>
                        </a:rPr>
                        <a:t>24</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Use Noise Monitoring &amp; Vibration monitoring equipment to help mitigate excessively disruptive activities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Tools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Tools used to pre-test for impact in clinical area.  Used to plan timing for activities and additional mitigation measures that may be needed.</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07059072"/>
                  </a:ext>
                </a:extLst>
              </a:tr>
              <a:tr h="263558">
                <a:tc>
                  <a:txBody>
                    <a:bodyPr/>
                    <a:lstStyle/>
                    <a:p>
                      <a:pPr algn="ctr" fontAlgn="b"/>
                      <a:r>
                        <a:rPr lang="en-US" sz="500" b="1" i="0" u="none" strike="noStrike">
                          <a:solidFill>
                            <a:srgbClr val="000000"/>
                          </a:solidFill>
                          <a:effectLst/>
                          <a:latin typeface="Calibri" panose="020F0502020204030204" pitchFamily="34" charset="0"/>
                        </a:rPr>
                        <a:t>25</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Geocomp's iSite Monitoring System for continuous real time monitoring of infection control barriers.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Tools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Traditional negative air monitoring is periodic.  This is real time and sent to superintendents cell phone.</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33780466"/>
                  </a:ext>
                </a:extLst>
              </a:tr>
              <a:tr h="175706">
                <a:tc>
                  <a:txBody>
                    <a:bodyPr/>
                    <a:lstStyle/>
                    <a:p>
                      <a:pPr algn="ctr" fontAlgn="b"/>
                      <a:r>
                        <a:rPr lang="en-US" sz="500" b="1" i="0" u="none" strike="noStrike">
                          <a:solidFill>
                            <a:srgbClr val="000000"/>
                          </a:solidFill>
                          <a:effectLst/>
                          <a:latin typeface="Calibri" panose="020F0502020204030204" pitchFamily="34" charset="0"/>
                        </a:rPr>
                        <a:t>26</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Drone updates enhances communication</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Tools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major milestones of construction are reported with a drone video.</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4528461"/>
                  </a:ext>
                </a:extLst>
              </a:tr>
              <a:tr h="351411">
                <a:tc>
                  <a:txBody>
                    <a:bodyPr/>
                    <a:lstStyle/>
                    <a:p>
                      <a:pPr algn="ctr" fontAlgn="b"/>
                      <a:r>
                        <a:rPr lang="en-US" sz="500" b="1" i="0" u="none" strike="noStrike">
                          <a:solidFill>
                            <a:srgbClr val="000000"/>
                          </a:solidFill>
                          <a:effectLst/>
                          <a:latin typeface="Calibri" panose="020F0502020204030204" pitchFamily="34" charset="0"/>
                        </a:rPr>
                        <a:t>27</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4D Scheduling</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Tools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3D BIM enhanced with the use of 4D scheduling to review construction sequencing activities for safety issues.  One more tool to ensure "no surprises".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3500545"/>
                  </a:ext>
                </a:extLst>
              </a:tr>
              <a:tr h="175706">
                <a:tc>
                  <a:txBody>
                    <a:bodyPr/>
                    <a:lstStyle/>
                    <a:p>
                      <a:pPr algn="ctr" fontAlgn="b"/>
                      <a:r>
                        <a:rPr lang="en-US" sz="500" b="1" i="0" u="none" strike="noStrike">
                          <a:solidFill>
                            <a:srgbClr val="000000"/>
                          </a:solidFill>
                          <a:effectLst/>
                          <a:latin typeface="Calibri" panose="020F0502020204030204" pitchFamily="34" charset="0"/>
                        </a:rPr>
                        <a:t>28</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Waterproof fire caulking at all pipe penetrations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Barriers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To control water migration during construction and in the final condition.</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8273054"/>
                  </a:ext>
                </a:extLst>
              </a:tr>
              <a:tr h="175706">
                <a:tc>
                  <a:txBody>
                    <a:bodyPr/>
                    <a:lstStyle/>
                    <a:p>
                      <a:pPr algn="ctr" fontAlgn="b"/>
                      <a:r>
                        <a:rPr lang="en-US" sz="500" b="1" i="0" u="none" strike="noStrike">
                          <a:solidFill>
                            <a:srgbClr val="000000"/>
                          </a:solidFill>
                          <a:effectLst/>
                          <a:latin typeface="Calibri" panose="020F0502020204030204" pitchFamily="34" charset="0"/>
                        </a:rPr>
                        <a:t>29</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Waterproof sealant at the bottom framing tracks at all shafts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Barriers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00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To control water migration during construction and in the final condition.</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4182048"/>
                  </a:ext>
                </a:extLst>
              </a:tr>
              <a:tr h="175706">
                <a:tc>
                  <a:txBody>
                    <a:bodyPr/>
                    <a:lstStyle/>
                    <a:p>
                      <a:pPr algn="ctr" fontAlgn="b"/>
                      <a:r>
                        <a:rPr lang="en-US" sz="500" b="1" i="0" u="none" strike="noStrike">
                          <a:solidFill>
                            <a:srgbClr val="FF0000"/>
                          </a:solidFill>
                          <a:effectLst/>
                          <a:latin typeface="Calibri" panose="020F0502020204030204" pitchFamily="34" charset="0"/>
                        </a:rPr>
                        <a:t>30</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FF0000"/>
                          </a:solidFill>
                          <a:effectLst/>
                          <a:latin typeface="Calibri" panose="020F0502020204030204" pitchFamily="34" charset="0"/>
                        </a:rPr>
                        <a:t>Waterproof sealant at all perimeter firesafing areas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0000"/>
                          </a:solidFill>
                          <a:effectLst/>
                          <a:latin typeface="Calibri" panose="020F0502020204030204" pitchFamily="34" charset="0"/>
                        </a:rPr>
                        <a:t>Barriers</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500" b="0" i="0" u="none" strike="noStrike">
                          <a:solidFill>
                            <a:srgbClr val="FF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FF0000"/>
                          </a:solidFill>
                          <a:effectLst/>
                          <a:latin typeface="Wingdings" panose="05000000000000000000" pitchFamily="2" charset="2"/>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FF0000"/>
                          </a:solidFill>
                          <a:effectLst/>
                          <a:latin typeface="Wingdings" panose="05000000000000000000" pitchFamily="2" charset="2"/>
                        </a:rPr>
                        <a:t>þ</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FF0000"/>
                          </a:solidFill>
                          <a:effectLst/>
                          <a:latin typeface="Calibri" panose="020F0502020204030204" pitchFamily="34" charset="0"/>
                        </a:rPr>
                        <a:t> </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dirty="0">
                          <a:solidFill>
                            <a:srgbClr val="FF0000"/>
                          </a:solidFill>
                          <a:effectLst/>
                          <a:latin typeface="Calibri" panose="020F0502020204030204" pitchFamily="34" charset="0"/>
                        </a:rPr>
                        <a:t>To control water migration during construction and in the final condition.</a:t>
                      </a:r>
                    </a:p>
                  </a:txBody>
                  <a:tcPr marL="4410" marR="4410" marT="44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1463222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764544155"/>
              </p:ext>
            </p:extLst>
          </p:nvPr>
        </p:nvGraphicFramePr>
        <p:xfrm>
          <a:off x="1904999" y="1346423"/>
          <a:ext cx="4148836" cy="4635277"/>
        </p:xfrm>
        <a:graphic>
          <a:graphicData uri="http://schemas.openxmlformats.org/drawingml/2006/table">
            <a:tbl>
              <a:tblPr/>
              <a:tblGrid>
                <a:gridCol w="80044">
                  <a:extLst>
                    <a:ext uri="{9D8B030D-6E8A-4147-A177-3AD203B41FA5}">
                      <a16:colId xmlns:a16="http://schemas.microsoft.com/office/drawing/2014/main" xmlns="" val="2075936538"/>
                    </a:ext>
                  </a:extLst>
                </a:gridCol>
                <a:gridCol w="1309009">
                  <a:extLst>
                    <a:ext uri="{9D8B030D-6E8A-4147-A177-3AD203B41FA5}">
                      <a16:colId xmlns:a16="http://schemas.microsoft.com/office/drawing/2014/main" xmlns="" val="2762834542"/>
                    </a:ext>
                  </a:extLst>
                </a:gridCol>
                <a:gridCol w="298105">
                  <a:extLst>
                    <a:ext uri="{9D8B030D-6E8A-4147-A177-3AD203B41FA5}">
                      <a16:colId xmlns:a16="http://schemas.microsoft.com/office/drawing/2014/main" xmlns="" val="2959118789"/>
                    </a:ext>
                  </a:extLst>
                </a:gridCol>
                <a:gridCol w="121891">
                  <a:extLst>
                    <a:ext uri="{9D8B030D-6E8A-4147-A177-3AD203B41FA5}">
                      <a16:colId xmlns:a16="http://schemas.microsoft.com/office/drawing/2014/main" xmlns="" val="2042910893"/>
                    </a:ext>
                  </a:extLst>
                </a:gridCol>
                <a:gridCol w="282206">
                  <a:extLst>
                    <a:ext uri="{9D8B030D-6E8A-4147-A177-3AD203B41FA5}">
                      <a16:colId xmlns:a16="http://schemas.microsoft.com/office/drawing/2014/main" xmlns="" val="4090680438"/>
                    </a:ext>
                  </a:extLst>
                </a:gridCol>
                <a:gridCol w="397472">
                  <a:extLst>
                    <a:ext uri="{9D8B030D-6E8A-4147-A177-3AD203B41FA5}">
                      <a16:colId xmlns:a16="http://schemas.microsoft.com/office/drawing/2014/main" xmlns="" val="1765116944"/>
                    </a:ext>
                  </a:extLst>
                </a:gridCol>
                <a:gridCol w="392173">
                  <a:extLst>
                    <a:ext uri="{9D8B030D-6E8A-4147-A177-3AD203B41FA5}">
                      <a16:colId xmlns:a16="http://schemas.microsoft.com/office/drawing/2014/main" xmlns="" val="1320808234"/>
                    </a:ext>
                  </a:extLst>
                </a:gridCol>
                <a:gridCol w="1267936">
                  <a:extLst>
                    <a:ext uri="{9D8B030D-6E8A-4147-A177-3AD203B41FA5}">
                      <a16:colId xmlns:a16="http://schemas.microsoft.com/office/drawing/2014/main" xmlns="" val="63239488"/>
                    </a:ext>
                  </a:extLst>
                </a:gridCol>
              </a:tblGrid>
              <a:tr h="91363">
                <a:tc>
                  <a:txBody>
                    <a:bodyPr/>
                    <a:lstStyle/>
                    <a:p>
                      <a:pPr algn="ctr" fontAlgn="b"/>
                      <a:endParaRPr lang="en-US" sz="500" b="0" i="0" u="none" strike="noStrike">
                        <a:solidFill>
                          <a:srgbClr val="000000"/>
                        </a:solidFill>
                        <a:effectLst/>
                        <a:latin typeface="Calibri" panose="020F0502020204030204" pitchFamily="34" charset="0"/>
                      </a:endParaRPr>
                    </a:p>
                  </a:txBody>
                  <a:tcPr marL="4295" marR="4295" marT="429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295" marR="4295" marT="429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500" b="1" i="0" u="none" strike="noStrike">
                        <a:solidFill>
                          <a:srgbClr val="000000"/>
                        </a:solidFill>
                        <a:effectLst/>
                        <a:latin typeface="Calibri" panose="020F0502020204030204" pitchFamily="34" charset="0"/>
                      </a:endParaRPr>
                    </a:p>
                  </a:txBody>
                  <a:tcPr marL="4295" marR="4295" marT="429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500" b="0" i="0" u="none" strike="noStrike">
                        <a:solidFill>
                          <a:srgbClr val="000000"/>
                        </a:solidFill>
                        <a:effectLst/>
                        <a:latin typeface="Calibri" panose="020F0502020204030204" pitchFamily="34" charset="0"/>
                      </a:endParaRPr>
                    </a:p>
                  </a:txBody>
                  <a:tcPr marL="4295" marR="4295" marT="429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500" b="0" i="0" u="none" strike="noStrike">
                        <a:solidFill>
                          <a:srgbClr val="000000"/>
                        </a:solidFill>
                        <a:effectLst/>
                        <a:latin typeface="Calibri" panose="020F0502020204030204" pitchFamily="34" charset="0"/>
                      </a:endParaRPr>
                    </a:p>
                  </a:txBody>
                  <a:tcPr marL="4295" marR="4295" marT="429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500" b="1" i="0" u="none" strike="noStrike">
                          <a:solidFill>
                            <a:srgbClr val="000000"/>
                          </a:solidFill>
                          <a:effectLst/>
                          <a:latin typeface="Calibri" panose="020F0502020204030204" pitchFamily="34" charset="0"/>
                        </a:rPr>
                        <a:t>What is New</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endParaRPr lang="en-US"/>
                    </a:p>
                  </a:txBody>
                  <a:tcPr/>
                </a:tc>
                <a:tc>
                  <a:txBody>
                    <a:bodyPr/>
                    <a:lstStyle/>
                    <a:p>
                      <a:pPr algn="l" fontAlgn="b"/>
                      <a:endParaRPr lang="en-US" sz="500" b="0" i="0" u="none" strike="noStrike">
                        <a:solidFill>
                          <a:srgbClr val="000000"/>
                        </a:solidFill>
                        <a:effectLst/>
                        <a:latin typeface="Calibri" panose="020F0502020204030204" pitchFamily="34" charset="0"/>
                      </a:endParaRPr>
                    </a:p>
                  </a:txBody>
                  <a:tcPr marL="4295" marR="4295" marT="429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56623812"/>
                  </a:ext>
                </a:extLst>
              </a:tr>
              <a:tr h="182726">
                <a:tc>
                  <a:txBody>
                    <a:bodyPr/>
                    <a:lstStyle/>
                    <a:p>
                      <a:pPr algn="ctr" fontAlgn="b"/>
                      <a:r>
                        <a:rPr lang="en-US" sz="500" b="1" i="0" u="none" strike="noStrike">
                          <a:solidFill>
                            <a:srgbClr val="000000"/>
                          </a:solidFill>
                          <a:effectLst/>
                          <a:latin typeface="Calibri" panose="020F0502020204030204" pitchFamily="34" charset="0"/>
                        </a:rPr>
                        <a:t>#</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dirty="0">
                          <a:solidFill>
                            <a:srgbClr val="000000"/>
                          </a:solidFill>
                          <a:effectLst/>
                          <a:latin typeface="Calibri" panose="020F0502020204030204" pitchFamily="34" charset="0"/>
                        </a:rPr>
                        <a:t>Features</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Type of Feature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Code</a:t>
                      </a:r>
                    </a:p>
                  </a:txBody>
                  <a:tcPr marL="4295" marR="4295" marT="42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Standard Practice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Minor Advancement</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500" b="1" i="0" u="none" strike="noStrike">
                          <a:solidFill>
                            <a:srgbClr val="000000"/>
                          </a:solidFill>
                          <a:effectLst/>
                          <a:latin typeface="Calibri" panose="020F0502020204030204" pitchFamily="34" charset="0"/>
                        </a:rPr>
                        <a:t>Major Advancement</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500" b="1" i="0" u="none" strike="noStrike">
                          <a:solidFill>
                            <a:srgbClr val="000000"/>
                          </a:solidFill>
                          <a:effectLst/>
                          <a:latin typeface="Calibri" panose="020F0502020204030204" pitchFamily="34" charset="0"/>
                        </a:rPr>
                        <a:t>Comments</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941832"/>
                  </a:ext>
                </a:extLst>
              </a:tr>
              <a:tr h="274088">
                <a:tc>
                  <a:txBody>
                    <a:bodyPr/>
                    <a:lstStyle/>
                    <a:p>
                      <a:pPr algn="ctr" fontAlgn="b"/>
                      <a:r>
                        <a:rPr lang="en-US" sz="500" b="1" i="0" u="none" strike="noStrike">
                          <a:solidFill>
                            <a:srgbClr val="000000"/>
                          </a:solidFill>
                          <a:effectLst/>
                          <a:latin typeface="Calibri" panose="020F0502020204030204" pitchFamily="34" charset="0"/>
                        </a:rPr>
                        <a:t>1</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panose="020F0502020204030204" pitchFamily="34" charset="0"/>
                        </a:rPr>
                        <a:t>The job was awarded to the team with the best HRO design and construction features.</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Safe Culture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a:txBody>
                    <a:bodyPr/>
                    <a:lstStyle/>
                    <a:p>
                      <a:pPr algn="ctr" fontAlgn="b"/>
                      <a:r>
                        <a:rPr lang="en-US" sz="500" b="1" i="0" u="none" strike="noStrike">
                          <a:solidFill>
                            <a:srgbClr val="000000"/>
                          </a:solidFill>
                          <a:effectLst/>
                          <a:latin typeface="Calibri" panose="020F0502020204030204" pitchFamily="34" charset="0"/>
                        </a:rPr>
                        <a:t> </a:t>
                      </a:r>
                    </a:p>
                  </a:txBody>
                  <a:tcPr marL="4295" marR="4295" marT="42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The culture of HRO is the foundation of the design, the construction practices and the very working of the design Build team.</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83513148"/>
                  </a:ext>
                </a:extLst>
              </a:tr>
              <a:tr h="274088">
                <a:tc>
                  <a:txBody>
                    <a:bodyPr/>
                    <a:lstStyle/>
                    <a:p>
                      <a:pPr algn="ctr" fontAlgn="b"/>
                      <a:r>
                        <a:rPr lang="en-US" sz="500" b="1" i="0" u="none" strike="noStrike">
                          <a:solidFill>
                            <a:srgbClr val="000000"/>
                          </a:solidFill>
                          <a:effectLst/>
                          <a:latin typeface="Calibri" panose="020F0502020204030204" pitchFamily="34" charset="0"/>
                        </a:rPr>
                        <a:t>2</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The Team culture of Trust improves communication &amp; problem solving</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Safe Culture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a:txBody>
                    <a:bodyPr/>
                    <a:lstStyle/>
                    <a:p>
                      <a:pPr algn="ctr" fontAlgn="b"/>
                      <a:r>
                        <a:rPr lang="en-US" sz="500" b="1" i="0" u="none" strike="noStrike">
                          <a:solidFill>
                            <a:srgbClr val="000000"/>
                          </a:solidFill>
                          <a:effectLst/>
                          <a:latin typeface="Calibri" panose="020F0502020204030204" pitchFamily="34" charset="0"/>
                        </a:rPr>
                        <a:t> </a:t>
                      </a:r>
                    </a:p>
                  </a:txBody>
                  <a:tcPr marL="4295" marR="4295" marT="42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Team Culture defined by Respect &amp; Trust.  Our Teaming Agreement establish our rules of engagement.</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4997143"/>
                  </a:ext>
                </a:extLst>
              </a:tr>
              <a:tr h="274088">
                <a:tc>
                  <a:txBody>
                    <a:bodyPr/>
                    <a:lstStyle/>
                    <a:p>
                      <a:pPr algn="ctr" fontAlgn="b"/>
                      <a:r>
                        <a:rPr lang="en-US" sz="500" b="1" i="0" u="none" strike="noStrike">
                          <a:solidFill>
                            <a:srgbClr val="000000"/>
                          </a:solidFill>
                          <a:effectLst/>
                          <a:latin typeface="Calibri" panose="020F0502020204030204" pitchFamily="34" charset="0"/>
                        </a:rPr>
                        <a:t>3</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Bottoms Up Communication - Every construction worker</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Safe Culture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a:txBody>
                    <a:bodyPr/>
                    <a:lstStyle/>
                    <a:p>
                      <a:pPr algn="ctr" fontAlgn="b"/>
                      <a:r>
                        <a:rPr lang="en-US" sz="500" b="1" i="0" u="none" strike="noStrike">
                          <a:solidFill>
                            <a:srgbClr val="000000"/>
                          </a:solidFill>
                          <a:effectLst/>
                          <a:latin typeface="Calibri" panose="020F0502020204030204" pitchFamily="34" charset="0"/>
                        </a:rPr>
                        <a:t> </a:t>
                      </a:r>
                    </a:p>
                  </a:txBody>
                  <a:tcPr marL="4295" marR="4295" marT="42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Building a culture  of communication where apprentices and up are empowered to speak &amp; identify safety concerns</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74680221"/>
                  </a:ext>
                </a:extLst>
              </a:tr>
              <a:tr h="274088">
                <a:tc>
                  <a:txBody>
                    <a:bodyPr/>
                    <a:lstStyle/>
                    <a:p>
                      <a:pPr algn="ctr" fontAlgn="b"/>
                      <a:r>
                        <a:rPr lang="en-US" sz="500" b="1" i="0" u="none" strike="noStrike">
                          <a:solidFill>
                            <a:srgbClr val="000000"/>
                          </a:solidFill>
                          <a:effectLst/>
                          <a:latin typeface="Calibri" panose="020F0502020204030204" pitchFamily="34" charset="0"/>
                        </a:rPr>
                        <a:t>4</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Education of all workers for Safety &amp; Infection Control practices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Safe Culture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a:txBody>
                    <a:bodyPr/>
                    <a:lstStyle/>
                    <a:p>
                      <a:pPr algn="ctr" fontAlgn="b"/>
                      <a:r>
                        <a:rPr lang="en-US" sz="500" b="1" i="0" u="none" strike="noStrike">
                          <a:solidFill>
                            <a:srgbClr val="000000"/>
                          </a:solidFill>
                          <a:effectLst/>
                          <a:latin typeface="Calibri" panose="020F0502020204030204" pitchFamily="34" charset="0"/>
                        </a:rPr>
                        <a:t> </a:t>
                      </a:r>
                    </a:p>
                  </a:txBody>
                  <a:tcPr marL="4295" marR="4295" marT="42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Education begins by changing how the workers view the work and understand the HRO objectives.</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21365490"/>
                  </a:ext>
                </a:extLst>
              </a:tr>
              <a:tr h="124931">
                <a:tc>
                  <a:txBody>
                    <a:bodyPr/>
                    <a:lstStyle/>
                    <a:p>
                      <a:pPr algn="ctr" fontAlgn="b"/>
                      <a:r>
                        <a:rPr lang="en-US" sz="500" b="1" i="0" u="none" strike="noStrike">
                          <a:solidFill>
                            <a:srgbClr val="000000"/>
                          </a:solidFill>
                          <a:effectLst/>
                          <a:latin typeface="Calibri" panose="020F0502020204030204" pitchFamily="34" charset="0"/>
                        </a:rPr>
                        <a:t>5</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The Design Build Team works as a partnership.</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Team</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Strong coordinated problem solving</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12912360"/>
                  </a:ext>
                </a:extLst>
              </a:tr>
              <a:tr h="274088">
                <a:tc>
                  <a:txBody>
                    <a:bodyPr/>
                    <a:lstStyle/>
                    <a:p>
                      <a:pPr algn="ctr" fontAlgn="b"/>
                      <a:r>
                        <a:rPr lang="en-US" sz="500" b="1" i="0" u="none" strike="noStrike">
                          <a:solidFill>
                            <a:srgbClr val="000000"/>
                          </a:solidFill>
                          <a:effectLst/>
                          <a:latin typeface="Calibri" panose="020F0502020204030204" pitchFamily="34" charset="0"/>
                        </a:rPr>
                        <a:t>6</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Inspectors of Record report weekly concerns in OAC meeting; resolution occurs as soon as possible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Team</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IOR are Owner's representatives and are members of the team.  Issue are reported weekly and tracked for early completion.</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0058642"/>
                  </a:ext>
                </a:extLst>
              </a:tr>
              <a:tr h="274088">
                <a:tc>
                  <a:txBody>
                    <a:bodyPr/>
                    <a:lstStyle/>
                    <a:p>
                      <a:pPr algn="ctr" fontAlgn="b"/>
                      <a:r>
                        <a:rPr lang="en-US" sz="500" b="1" i="0" u="none" strike="noStrike">
                          <a:solidFill>
                            <a:srgbClr val="000000"/>
                          </a:solidFill>
                          <a:effectLst/>
                          <a:latin typeface="Calibri" panose="020F0502020204030204" pitchFamily="34" charset="0"/>
                        </a:rPr>
                        <a:t>7</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Safe Observations - Cross monitoring</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Team</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Walk the job site &amp; know the work force by name,  Two person check on each other to verify safety conditions (cross-monitoring)</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86645917"/>
                  </a:ext>
                </a:extLst>
              </a:tr>
              <a:tr h="274088">
                <a:tc>
                  <a:txBody>
                    <a:bodyPr/>
                    <a:lstStyle/>
                    <a:p>
                      <a:pPr algn="ctr" fontAlgn="b"/>
                      <a:r>
                        <a:rPr lang="en-US" sz="500" b="1" i="0" u="none" strike="noStrike">
                          <a:solidFill>
                            <a:srgbClr val="000000"/>
                          </a:solidFill>
                          <a:effectLst/>
                          <a:latin typeface="Calibri" panose="020F0502020204030204" pitchFamily="34" charset="0"/>
                        </a:rPr>
                        <a:t>8</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Safe Walks - Inside the Fence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Team</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Fresh eyes from 2 staff folks assigned to another area of the project.  Daily reports &amp; real time corrective actions.</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2555776"/>
                  </a:ext>
                </a:extLst>
              </a:tr>
              <a:tr h="182726">
                <a:tc>
                  <a:txBody>
                    <a:bodyPr/>
                    <a:lstStyle/>
                    <a:p>
                      <a:pPr algn="ctr" fontAlgn="b"/>
                      <a:r>
                        <a:rPr lang="en-US" sz="500" b="1" i="0" u="none" strike="noStrike">
                          <a:solidFill>
                            <a:srgbClr val="000000"/>
                          </a:solidFill>
                          <a:effectLst/>
                          <a:latin typeface="Calibri" panose="020F0502020204030204" pitchFamily="34" charset="0"/>
                        </a:rPr>
                        <a:t>9</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"Zero" NNC (Notice of Non-Compliance)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Team</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Issues resolved quickly and on schedule need never to turn into an NNC.  "Zero" is the goal.</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6898402"/>
                  </a:ext>
                </a:extLst>
              </a:tr>
              <a:tr h="456815">
                <a:tc>
                  <a:txBody>
                    <a:bodyPr/>
                    <a:lstStyle/>
                    <a:p>
                      <a:pPr algn="ctr" fontAlgn="b"/>
                      <a:r>
                        <a:rPr lang="en-US" sz="500" b="1" i="0" u="none" strike="noStrike">
                          <a:solidFill>
                            <a:srgbClr val="000000"/>
                          </a:solidFill>
                          <a:effectLst/>
                          <a:latin typeface="Calibri" panose="020F0502020204030204" pitchFamily="34" charset="0"/>
                        </a:rPr>
                        <a:t>10</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FF0000"/>
                          </a:solidFill>
                          <a:effectLst/>
                          <a:latin typeface="Calibri" panose="020F0502020204030204" pitchFamily="34" charset="0"/>
                        </a:rPr>
                        <a:t>Inviolable Rules - Causes for removal from jobsite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Team</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FF0000"/>
                          </a:solidFill>
                          <a:effectLst/>
                          <a:latin typeface="Calibri" panose="020F0502020204030204" pitchFamily="34" charset="0"/>
                        </a:rPr>
                        <a:t>Significant safety violations that have the potential to place self or others in harms way will not be tolerated. They will result in removal from the jobsite and will be reported in the company database.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5742171"/>
                  </a:ext>
                </a:extLst>
              </a:tr>
              <a:tr h="548178">
                <a:tc>
                  <a:txBody>
                    <a:bodyPr/>
                    <a:lstStyle/>
                    <a:p>
                      <a:pPr algn="ctr" fontAlgn="b"/>
                      <a:r>
                        <a:rPr lang="en-US" sz="500" b="1" i="0" u="none" strike="noStrike">
                          <a:solidFill>
                            <a:srgbClr val="000000"/>
                          </a:solidFill>
                          <a:effectLst/>
                          <a:latin typeface="Calibri" panose="020F0502020204030204" pitchFamily="34" charset="0"/>
                        </a:rPr>
                        <a:t>11</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FF0000"/>
                          </a:solidFill>
                          <a:effectLst/>
                          <a:latin typeface="Calibri" panose="020F0502020204030204" pitchFamily="34" charset="0"/>
                        </a:rPr>
                        <a:t>Discipline Database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Team</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0" i="0" u="none" strike="noStrike">
                          <a:solidFill>
                            <a:srgbClr val="FF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FF0000"/>
                          </a:solidFill>
                          <a:effectLst/>
                          <a:latin typeface="Wingdings" panose="05000000000000000000" pitchFamily="2" charset="2"/>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FF0000"/>
                          </a:solidFill>
                          <a:effectLst/>
                          <a:latin typeface="Wingdings" panose="05000000000000000000" pitchFamily="2" charset="2"/>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700" b="0" i="0" u="none" strike="noStrike">
                          <a:solidFill>
                            <a:srgbClr val="FF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FF0000"/>
                          </a:solidFill>
                          <a:effectLst/>
                          <a:latin typeface="Calibri" panose="020F0502020204030204" pitchFamily="34" charset="0"/>
                        </a:rPr>
                        <a:t>Hensel Phelps maintains a database of all discpline violations across southern california.  This makes the team aware of previous violations on other projects, and helps determine if the individual has the safety philosophy needed to work on our projects.</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44079663"/>
                  </a:ext>
                </a:extLst>
              </a:tr>
              <a:tr h="274088">
                <a:tc>
                  <a:txBody>
                    <a:bodyPr/>
                    <a:lstStyle/>
                    <a:p>
                      <a:pPr algn="ctr" fontAlgn="b"/>
                      <a:r>
                        <a:rPr lang="en-US" sz="500" b="1" i="0" u="none" strike="noStrike">
                          <a:solidFill>
                            <a:srgbClr val="000000"/>
                          </a:solidFill>
                          <a:effectLst/>
                          <a:latin typeface="Calibri" panose="020F0502020204030204" pitchFamily="34" charset="0"/>
                        </a:rPr>
                        <a:t>12</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Safety Committee - Monitors safety issues in order to seek ways to improve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 Improve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HP &amp; Subs have a Safety Committee that meets weekly to review Safe Observation reports, Near-Miss Reports.</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5653769"/>
                  </a:ext>
                </a:extLst>
              </a:tr>
              <a:tr h="730903">
                <a:tc>
                  <a:txBody>
                    <a:bodyPr/>
                    <a:lstStyle/>
                    <a:p>
                      <a:pPr algn="ctr" fontAlgn="b"/>
                      <a:r>
                        <a:rPr lang="en-US" sz="500" b="1" i="0" u="none" strike="noStrike">
                          <a:solidFill>
                            <a:srgbClr val="000000"/>
                          </a:solidFill>
                          <a:effectLst/>
                          <a:latin typeface="Calibri" panose="020F0502020204030204" pitchFamily="34" charset="0"/>
                        </a:rPr>
                        <a:t>13</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Calibri" panose="020F0502020204030204" pitchFamily="34" charset="0"/>
                        </a:rPr>
                        <a:t>Near-Miss Reporting</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 Improve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dirty="0">
                          <a:solidFill>
                            <a:srgbClr val="000000"/>
                          </a:solidFill>
                          <a:effectLst/>
                          <a:latin typeface="Calibri" panose="020F0502020204030204" pitchFamily="34" charset="0"/>
                        </a:rPr>
                        <a:t>The goal is to learn from a near miss event and use the event to improve process controls.  All near misses are reviewed with the staff and all subcontractor foremen to spread awareness of the potential issue.  In addition, Hensel Phelps is made aware of near misses from other projects so we can ensure we </a:t>
                      </a:r>
                      <a:r>
                        <a:rPr lang="en-US" sz="500" b="0" i="0" u="none" strike="noStrike" dirty="0" err="1">
                          <a:solidFill>
                            <a:srgbClr val="000000"/>
                          </a:solidFill>
                          <a:effectLst/>
                          <a:latin typeface="Calibri" panose="020F0502020204030204" pitchFamily="34" charset="0"/>
                        </a:rPr>
                        <a:t>dont</a:t>
                      </a:r>
                      <a:r>
                        <a:rPr lang="en-US" sz="500" b="0" i="0" u="none" strike="noStrike" dirty="0">
                          <a:solidFill>
                            <a:srgbClr val="000000"/>
                          </a:solidFill>
                          <a:effectLst/>
                          <a:latin typeface="Calibri" panose="020F0502020204030204" pitchFamily="34" charset="0"/>
                        </a:rPr>
                        <a:t> have a </a:t>
                      </a:r>
                      <a:r>
                        <a:rPr lang="en-US" sz="500" b="0" i="0" u="none" strike="noStrike" dirty="0" err="1">
                          <a:solidFill>
                            <a:srgbClr val="000000"/>
                          </a:solidFill>
                          <a:effectLst/>
                          <a:latin typeface="Calibri" panose="020F0502020204030204" pitchFamily="34" charset="0"/>
                        </a:rPr>
                        <a:t>simliar</a:t>
                      </a:r>
                      <a:r>
                        <a:rPr lang="en-US" sz="500" b="0" i="0" u="none" strike="noStrike" dirty="0">
                          <a:solidFill>
                            <a:srgbClr val="000000"/>
                          </a:solidFill>
                          <a:effectLst/>
                          <a:latin typeface="Calibri" panose="020F0502020204030204" pitchFamily="34" charset="0"/>
                        </a:rPr>
                        <a:t> situation occur.</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80628211"/>
                  </a:ext>
                </a:extLst>
              </a:tr>
              <a:tr h="124931">
                <a:tc>
                  <a:txBody>
                    <a:bodyPr/>
                    <a:lstStyle/>
                    <a:p>
                      <a:pPr algn="ctr" fontAlgn="b"/>
                      <a:r>
                        <a:rPr lang="en-US" sz="500" b="1" i="0" u="none" strike="noStrike">
                          <a:solidFill>
                            <a:srgbClr val="000000"/>
                          </a:solidFill>
                          <a:effectLst/>
                          <a:latin typeface="Calibri" panose="020F0502020204030204" pitchFamily="34" charset="0"/>
                        </a:rPr>
                        <a:t>14</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panose="020F0502020204030204" pitchFamily="34" charset="0"/>
                        </a:rPr>
                        <a:t>Public Hazard Audits</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FFFFFF"/>
                          </a:solidFill>
                          <a:effectLst/>
                          <a:latin typeface="Calibri" panose="020F0502020204030204" pitchFamily="34" charset="0"/>
                        </a:rPr>
                        <a:t> Improve</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solidFill>
                            <a:srgbClr val="000000"/>
                          </a:solidFill>
                          <a:effectLst/>
                          <a:latin typeface="Wingdings" panose="05000000000000000000" pitchFamily="2" charset="2"/>
                        </a:rPr>
                        <a:t>­</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700" b="0" i="0" u="none" strike="noStrike">
                          <a:solidFill>
                            <a:srgbClr val="000000"/>
                          </a:solidFill>
                          <a:effectLst/>
                          <a:latin typeface="Wingdings" panose="05000000000000000000" pitchFamily="2" charset="2"/>
                        </a:rPr>
                        <a:t>þ</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r>
                        <a:rPr lang="en-US" sz="500" b="0" i="0" u="none" strike="noStrike" dirty="0">
                          <a:solidFill>
                            <a:srgbClr val="000000"/>
                          </a:solidFill>
                          <a:effectLst/>
                          <a:latin typeface="Calibri" panose="020F0502020204030204" pitchFamily="34" charset="0"/>
                        </a:rPr>
                        <a:t>3rd party audits</a:t>
                      </a:r>
                    </a:p>
                  </a:txBody>
                  <a:tcPr marL="4295" marR="4295" marT="4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06845976"/>
                  </a:ext>
                </a:extLst>
              </a:tr>
            </a:tbl>
          </a:graphicData>
        </a:graphic>
      </p:graphicFrame>
    </p:spTree>
    <p:extLst>
      <p:ext uri="{BB962C8B-B14F-4D97-AF65-F5344CB8AC3E}">
        <p14:creationId xmlns:p14="http://schemas.microsoft.com/office/powerpoint/2010/main" val="354424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90092"/>
            <a:ext cx="8229600" cy="670818"/>
          </a:xfrm>
        </p:spPr>
        <p:txBody>
          <a:bodyPr>
            <a:normAutofit fontScale="90000"/>
          </a:bodyPr>
          <a:lstStyle/>
          <a:p>
            <a:pPr algn="l"/>
            <a:r>
              <a:rPr lang="en-US" dirty="0">
                <a:latin typeface="Myriad Pro Light" panose="020B0603030403090204" pitchFamily="34" charset="0"/>
              </a:rPr>
              <a:t/>
            </a:r>
            <a:br>
              <a:rPr lang="en-US" dirty="0">
                <a:latin typeface="Myriad Pro Light" panose="020B0603030403090204" pitchFamily="34" charset="0"/>
              </a:rPr>
            </a:br>
            <a:r>
              <a:rPr lang="en-US" dirty="0">
                <a:latin typeface="Myriad Pro Light" panose="020B0603030403090204" pitchFamily="34" charset="0"/>
              </a:rPr>
              <a:t>The HRO Construction Safety Pyramid</a:t>
            </a:r>
          </a:p>
        </p:txBody>
      </p:sp>
      <p:graphicFrame>
        <p:nvGraphicFramePr>
          <p:cNvPr id="6" name="Content Placeholder 5"/>
          <p:cNvGraphicFramePr>
            <a:graphicFrameLocks noGrp="1"/>
          </p:cNvGraphicFramePr>
          <p:nvPr>
            <p:ph idx="1"/>
            <p:extLst/>
          </p:nvPr>
        </p:nvGraphicFramePr>
        <p:xfrm>
          <a:off x="1981200" y="22733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p:cNvCxnSpPr/>
          <p:nvPr/>
        </p:nvCxnSpPr>
        <p:spPr>
          <a:xfrm flipH="1">
            <a:off x="1981200" y="3035300"/>
            <a:ext cx="3581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81200" y="3797300"/>
            <a:ext cx="304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1" y="2578100"/>
            <a:ext cx="1870961" cy="369332"/>
          </a:xfrm>
          <a:prstGeom prst="rect">
            <a:avLst/>
          </a:prstGeom>
          <a:noFill/>
        </p:spPr>
        <p:txBody>
          <a:bodyPr wrap="none" rtlCol="0">
            <a:spAutoFit/>
          </a:bodyPr>
          <a:lstStyle/>
          <a:p>
            <a:r>
              <a:rPr lang="en-US" dirty="0"/>
              <a:t>Built Environment</a:t>
            </a:r>
          </a:p>
        </p:txBody>
      </p:sp>
      <p:sp>
        <p:nvSpPr>
          <p:cNvPr id="12" name="TextBox 11"/>
          <p:cNvSpPr txBox="1"/>
          <p:nvPr/>
        </p:nvSpPr>
        <p:spPr>
          <a:xfrm>
            <a:off x="2133600" y="3123168"/>
            <a:ext cx="1826782" cy="369332"/>
          </a:xfrm>
          <a:prstGeom prst="rect">
            <a:avLst/>
          </a:prstGeom>
          <a:noFill/>
        </p:spPr>
        <p:txBody>
          <a:bodyPr wrap="none" rtlCol="0">
            <a:spAutoFit/>
          </a:bodyPr>
          <a:lstStyle/>
          <a:p>
            <a:r>
              <a:rPr lang="en-US" dirty="0"/>
              <a:t>Technology Tools </a:t>
            </a:r>
          </a:p>
        </p:txBody>
      </p:sp>
      <p:sp>
        <p:nvSpPr>
          <p:cNvPr id="13" name="TextBox 12"/>
          <p:cNvSpPr txBox="1"/>
          <p:nvPr/>
        </p:nvSpPr>
        <p:spPr>
          <a:xfrm>
            <a:off x="2133601" y="4189968"/>
            <a:ext cx="878959" cy="369332"/>
          </a:xfrm>
          <a:prstGeom prst="rect">
            <a:avLst/>
          </a:prstGeom>
          <a:noFill/>
        </p:spPr>
        <p:txBody>
          <a:bodyPr wrap="none" rtlCol="0">
            <a:spAutoFit/>
          </a:bodyPr>
          <a:lstStyle/>
          <a:p>
            <a:r>
              <a:rPr lang="en-US" dirty="0"/>
              <a:t>People </a:t>
            </a:r>
          </a:p>
        </p:txBody>
      </p:sp>
      <p:cxnSp>
        <p:nvCxnSpPr>
          <p:cNvPr id="15" name="Straight Arrow Connector 14"/>
          <p:cNvCxnSpPr/>
          <p:nvPr/>
        </p:nvCxnSpPr>
        <p:spPr>
          <a:xfrm>
            <a:off x="1981200" y="2959100"/>
            <a:ext cx="0" cy="838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81200" y="2273300"/>
            <a:ext cx="0" cy="6858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81200" y="3797300"/>
            <a:ext cx="0" cy="29718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981200" y="2273300"/>
            <a:ext cx="411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603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458" t="32167" b="8649"/>
          <a:stretch/>
        </p:blipFill>
        <p:spPr>
          <a:xfrm>
            <a:off x="2110493" y="1171575"/>
            <a:ext cx="7950802" cy="3581400"/>
          </a:xfrm>
          <a:prstGeom prst="rect">
            <a:avLst/>
          </a:prstGeom>
        </p:spPr>
      </p:pic>
      <p:pic>
        <p:nvPicPr>
          <p:cNvPr id="2" name="Picture 1"/>
          <p:cNvPicPr>
            <a:picLocks noChangeAspect="1"/>
          </p:cNvPicPr>
          <p:nvPr/>
        </p:nvPicPr>
        <p:blipFill rotWithShape="1">
          <a:blip r:embed="rId4"/>
          <a:srcRect t="33338"/>
          <a:stretch/>
        </p:blipFill>
        <p:spPr>
          <a:xfrm>
            <a:off x="6979293" y="4991101"/>
            <a:ext cx="4479774" cy="1645353"/>
          </a:xfrm>
          <a:prstGeom prst="rect">
            <a:avLst/>
          </a:prstGeom>
        </p:spPr>
      </p:pic>
      <p:sp>
        <p:nvSpPr>
          <p:cNvPr id="3" name="Content Placeholder 2"/>
          <p:cNvSpPr>
            <a:spLocks noGrp="1"/>
          </p:cNvSpPr>
          <p:nvPr>
            <p:ph idx="1"/>
          </p:nvPr>
        </p:nvSpPr>
        <p:spPr>
          <a:xfrm>
            <a:off x="1287684" y="4917485"/>
            <a:ext cx="8229600" cy="1792584"/>
          </a:xfrm>
        </p:spPr>
        <p:txBody>
          <a:bodyPr/>
          <a:lstStyle/>
          <a:p>
            <a:r>
              <a:rPr lang="en-US" sz="1800" dirty="0"/>
              <a:t>Assume will not go as planned</a:t>
            </a:r>
          </a:p>
          <a:p>
            <a:r>
              <a:rPr lang="en-US" sz="1800" dirty="0"/>
              <a:t>Immediate Stop Rule</a:t>
            </a:r>
          </a:p>
          <a:p>
            <a:r>
              <a:rPr lang="en-US" sz="1800" dirty="0"/>
              <a:t>Partnership</a:t>
            </a:r>
          </a:p>
          <a:p>
            <a:r>
              <a:rPr lang="en-US" sz="1800" dirty="0"/>
              <a:t>Bottom-up Communication – More eyes on site</a:t>
            </a:r>
          </a:p>
          <a:p>
            <a:r>
              <a:rPr lang="en-US" sz="1800" dirty="0"/>
              <a:t>Attitude</a:t>
            </a:r>
          </a:p>
          <a:p>
            <a:endParaRPr lang="en-US" sz="1800" dirty="0"/>
          </a:p>
        </p:txBody>
      </p:sp>
    </p:spTree>
    <p:extLst>
      <p:ext uri="{BB962C8B-B14F-4D97-AF65-F5344CB8AC3E}">
        <p14:creationId xmlns:p14="http://schemas.microsoft.com/office/powerpoint/2010/main" val="2536772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028" b="8835"/>
          <a:stretch/>
        </p:blipFill>
        <p:spPr>
          <a:xfrm>
            <a:off x="2003463" y="961001"/>
            <a:ext cx="4912975" cy="5664388"/>
          </a:xfrm>
          <a:prstGeom prst="rect">
            <a:avLst/>
          </a:prstGeom>
        </p:spPr>
      </p:pic>
      <p:pic>
        <p:nvPicPr>
          <p:cNvPr id="4" name="Picture 3"/>
          <p:cNvPicPr>
            <a:picLocks noChangeAspect="1"/>
          </p:cNvPicPr>
          <p:nvPr/>
        </p:nvPicPr>
        <p:blipFill rotWithShape="1">
          <a:blip r:embed="rId4"/>
          <a:srcRect t="10374" b="10416"/>
          <a:stretch/>
        </p:blipFill>
        <p:spPr>
          <a:xfrm>
            <a:off x="7432878" y="2768439"/>
            <a:ext cx="2524796" cy="3040345"/>
          </a:xfrm>
          <a:prstGeom prst="rect">
            <a:avLst/>
          </a:prstGeom>
        </p:spPr>
      </p:pic>
      <p:pic>
        <p:nvPicPr>
          <p:cNvPr id="5" name="Picture 4"/>
          <p:cNvPicPr>
            <a:picLocks noChangeAspect="1"/>
          </p:cNvPicPr>
          <p:nvPr/>
        </p:nvPicPr>
        <p:blipFill rotWithShape="1">
          <a:blip r:embed="rId5"/>
          <a:srcRect l="23769" t="18124" r="25414" b="67355"/>
          <a:stretch/>
        </p:blipFill>
        <p:spPr>
          <a:xfrm>
            <a:off x="6931100" y="5909118"/>
            <a:ext cx="3528352" cy="555477"/>
          </a:xfrm>
          <a:prstGeom prst="rect">
            <a:avLst/>
          </a:prstGeom>
        </p:spPr>
      </p:pic>
      <p:sp>
        <p:nvSpPr>
          <p:cNvPr id="9" name="Content Placeholder 8"/>
          <p:cNvSpPr>
            <a:spLocks noGrp="1"/>
          </p:cNvSpPr>
          <p:nvPr>
            <p:ph idx="1"/>
          </p:nvPr>
        </p:nvSpPr>
        <p:spPr>
          <a:xfrm>
            <a:off x="7332611" y="951574"/>
            <a:ext cx="8229600" cy="4552620"/>
          </a:xfrm>
        </p:spPr>
        <p:txBody>
          <a:bodyPr/>
          <a:lstStyle/>
          <a:p>
            <a:pPr marL="0" indent="0">
              <a:buNone/>
            </a:pPr>
            <a:r>
              <a:rPr lang="en-US" b="1" dirty="0"/>
              <a:t>Field Tablets</a:t>
            </a:r>
          </a:p>
          <a:p>
            <a:pPr marL="285750" indent="-285750">
              <a:spcBef>
                <a:spcPts val="300"/>
              </a:spcBef>
              <a:buFont typeface="Arial" panose="020B0604020202020204" pitchFamily="34" charset="0"/>
              <a:buChar char="•"/>
            </a:pPr>
            <a:r>
              <a:rPr lang="en-US" sz="2400" dirty="0"/>
              <a:t>Access contract documents</a:t>
            </a:r>
          </a:p>
          <a:p>
            <a:pPr marL="285750" indent="-285750">
              <a:spcBef>
                <a:spcPts val="300"/>
              </a:spcBef>
              <a:buFont typeface="Arial" panose="020B0604020202020204" pitchFamily="34" charset="0"/>
              <a:buChar char="•"/>
            </a:pPr>
            <a:r>
              <a:rPr lang="en-US" sz="2400" dirty="0"/>
              <a:t>Quality Control</a:t>
            </a:r>
          </a:p>
          <a:p>
            <a:pPr marL="285750" indent="-285750">
              <a:spcBef>
                <a:spcPts val="300"/>
              </a:spcBef>
              <a:buFont typeface="Arial" panose="020B0604020202020204" pitchFamily="34" charset="0"/>
              <a:buChar char="•"/>
            </a:pPr>
            <a:r>
              <a:rPr lang="en-US" sz="2400" b="1" dirty="0"/>
              <a:t>Safety</a:t>
            </a:r>
          </a:p>
          <a:p>
            <a:endParaRPr lang="en-US" sz="2400" dirty="0"/>
          </a:p>
        </p:txBody>
      </p:sp>
    </p:spTree>
    <p:extLst>
      <p:ext uri="{BB962C8B-B14F-4D97-AF65-F5344CB8AC3E}">
        <p14:creationId xmlns:p14="http://schemas.microsoft.com/office/powerpoint/2010/main" val="2295684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854373" y="971430"/>
            <a:ext cx="6172200" cy="53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42900" eaLnBrk="1" fontAlgn="base" hangingPunct="1">
              <a:spcBef>
                <a:spcPct val="0"/>
              </a:spcBef>
              <a:spcAft>
                <a:spcPct val="0"/>
              </a:spcAft>
              <a:defRPr/>
            </a:pPr>
            <a:r>
              <a:rPr lang="en-US" altLang="en-US" sz="2700" kern="0" dirty="0">
                <a:solidFill>
                  <a:srgbClr val="7F7F7F"/>
                </a:solidFill>
              </a:rPr>
              <a:t>Compliance Statement</a:t>
            </a:r>
          </a:p>
        </p:txBody>
      </p:sp>
      <p:sp>
        <p:nvSpPr>
          <p:cNvPr id="7" name="Content Placeholder 2"/>
          <p:cNvSpPr txBox="1">
            <a:spLocks/>
          </p:cNvSpPr>
          <p:nvPr/>
        </p:nvSpPr>
        <p:spPr>
          <a:xfrm>
            <a:off x="1854373" y="1748426"/>
            <a:ext cx="8632000" cy="319335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eaLnBrk="1" hangingPunct="1">
              <a:spcBef>
                <a:spcPts val="0"/>
              </a:spcBef>
              <a:spcAft>
                <a:spcPts val="900"/>
              </a:spcAft>
              <a:buNone/>
              <a:defRPr/>
            </a:pPr>
            <a:r>
              <a:rPr lang="en-US" sz="2100" dirty="0">
                <a:solidFill>
                  <a:prstClr val="black"/>
                </a:solidFill>
                <a:latin typeface="Arial"/>
                <a:ea typeface="ＭＳ Ｐゴシック" pitchFamily="22" charset="-128"/>
              </a:rPr>
              <a:t>“AIA Knowledge” is a Registered Provider with The American Institute of Architects Continuing Education Systems (AIA/CES).  Credit(s) earned on completion of this program will be reported to AIA/CES for AIA members.  Certificates of Completion for both AIA members and non-AIA members are available upon special request.</a:t>
            </a:r>
          </a:p>
          <a:p>
            <a:pPr marL="0" indent="0" defTabSz="342900" eaLnBrk="1" hangingPunct="1">
              <a:spcBef>
                <a:spcPts val="0"/>
              </a:spcBef>
              <a:spcAft>
                <a:spcPts val="900"/>
              </a:spcAft>
              <a:buNone/>
              <a:defRPr/>
            </a:pPr>
            <a:r>
              <a:rPr lang="en-US" sz="2100" dirty="0">
                <a:solidFill>
                  <a:prstClr val="black"/>
                </a:solidFill>
                <a:latin typeface="Arial"/>
                <a:ea typeface="ＭＳ Ｐゴシック" pitchFamily="22" charset="-128"/>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p:txBody>
      </p:sp>
    </p:spTree>
    <p:extLst>
      <p:ext uri="{BB962C8B-B14F-4D97-AF65-F5344CB8AC3E}">
        <p14:creationId xmlns:p14="http://schemas.microsoft.com/office/powerpoint/2010/main" val="371157353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197" t="6608" r="71007" b="51652"/>
          <a:stretch/>
        </p:blipFill>
        <p:spPr>
          <a:xfrm>
            <a:off x="1965160" y="918312"/>
            <a:ext cx="3028989" cy="5031265"/>
          </a:xfrm>
          <a:prstGeom prst="rect">
            <a:avLst/>
          </a:prstGeom>
        </p:spPr>
      </p:pic>
      <p:pic>
        <p:nvPicPr>
          <p:cNvPr id="3" name="Picture 2"/>
          <p:cNvPicPr>
            <a:picLocks noChangeAspect="1"/>
          </p:cNvPicPr>
          <p:nvPr/>
        </p:nvPicPr>
        <p:blipFill>
          <a:blip r:embed="rId4"/>
          <a:stretch>
            <a:fillRect/>
          </a:stretch>
        </p:blipFill>
        <p:spPr>
          <a:xfrm>
            <a:off x="4783686" y="901690"/>
            <a:ext cx="2800308" cy="5249170"/>
          </a:xfrm>
          <a:prstGeom prst="rect">
            <a:avLst/>
          </a:prstGeom>
        </p:spPr>
      </p:pic>
      <p:pic>
        <p:nvPicPr>
          <p:cNvPr id="4" name="Picture 3"/>
          <p:cNvPicPr>
            <a:picLocks noChangeAspect="1"/>
          </p:cNvPicPr>
          <p:nvPr/>
        </p:nvPicPr>
        <p:blipFill rotWithShape="1">
          <a:blip r:embed="rId5"/>
          <a:srcRect l="72069" t="6666" r="8572" b="53099"/>
          <a:stretch/>
        </p:blipFill>
        <p:spPr>
          <a:xfrm>
            <a:off x="7583324" y="1010015"/>
            <a:ext cx="2818527" cy="4847861"/>
          </a:xfrm>
          <a:prstGeom prst="rect">
            <a:avLst/>
          </a:prstGeom>
        </p:spPr>
      </p:pic>
      <p:pic>
        <p:nvPicPr>
          <p:cNvPr id="5" name="Picture 4"/>
          <p:cNvPicPr>
            <a:picLocks noChangeAspect="1"/>
          </p:cNvPicPr>
          <p:nvPr/>
        </p:nvPicPr>
        <p:blipFill rotWithShape="1">
          <a:blip r:embed="rId6"/>
          <a:srcRect l="28255" t="18125" r="29197" b="67393"/>
          <a:stretch/>
        </p:blipFill>
        <p:spPr>
          <a:xfrm>
            <a:off x="7583995" y="6067426"/>
            <a:ext cx="2806971" cy="526415"/>
          </a:xfrm>
          <a:prstGeom prst="rect">
            <a:avLst/>
          </a:prstGeom>
        </p:spPr>
      </p:pic>
    </p:spTree>
    <p:extLst>
      <p:ext uri="{BB962C8B-B14F-4D97-AF65-F5344CB8AC3E}">
        <p14:creationId xmlns:p14="http://schemas.microsoft.com/office/powerpoint/2010/main" val="3929577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248" t="11758" r="28462" b="20737"/>
          <a:stretch/>
        </p:blipFill>
        <p:spPr>
          <a:xfrm>
            <a:off x="1524000" y="0"/>
            <a:ext cx="9144000" cy="6858000"/>
          </a:xfrm>
          <a:prstGeom prst="rect">
            <a:avLst/>
          </a:prstGeom>
        </p:spPr>
      </p:pic>
      <p:sp>
        <p:nvSpPr>
          <p:cNvPr id="9" name="Freeform 8"/>
          <p:cNvSpPr/>
          <p:nvPr/>
        </p:nvSpPr>
        <p:spPr>
          <a:xfrm>
            <a:off x="4363066" y="1622324"/>
            <a:ext cx="1725561" cy="2035277"/>
          </a:xfrm>
          <a:custGeom>
            <a:avLst/>
            <a:gdLst>
              <a:gd name="connsiteX0" fmla="*/ 0 w 1725561"/>
              <a:gd name="connsiteY0" fmla="*/ 0 h 2035277"/>
              <a:gd name="connsiteX1" fmla="*/ 1725561 w 1725561"/>
              <a:gd name="connsiteY1" fmla="*/ 0 h 2035277"/>
              <a:gd name="connsiteX2" fmla="*/ 1725561 w 1725561"/>
              <a:gd name="connsiteY2" fmla="*/ 2035277 h 2035277"/>
              <a:gd name="connsiteX3" fmla="*/ 7374 w 1725561"/>
              <a:gd name="connsiteY3" fmla="*/ 1113503 h 2035277"/>
              <a:gd name="connsiteX4" fmla="*/ 0 w 1725561"/>
              <a:gd name="connsiteY4" fmla="*/ 0 h 203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561" h="2035277">
                <a:moveTo>
                  <a:pt x="0" y="0"/>
                </a:moveTo>
                <a:lnTo>
                  <a:pt x="1725561" y="0"/>
                </a:lnTo>
                <a:lnTo>
                  <a:pt x="1725561" y="2035277"/>
                </a:lnTo>
                <a:lnTo>
                  <a:pt x="7374" y="1113503"/>
                </a:lnTo>
                <a:lnTo>
                  <a:pt x="0" y="0"/>
                </a:lnTo>
                <a:close/>
              </a:path>
            </a:pathLst>
          </a:custGeom>
          <a:solidFill>
            <a:schemeClr val="accent3">
              <a:lumMod val="75000"/>
              <a:alpha val="73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Expanded Kitchen</a:t>
            </a:r>
          </a:p>
          <a:p>
            <a:pPr algn="ctr"/>
            <a:endParaRPr lang="en-US" b="1" dirty="0">
              <a:solidFill>
                <a:schemeClr val="bg1"/>
              </a:solidFill>
              <a:latin typeface="Arial" panose="020B0604020202020204" pitchFamily="34" charset="0"/>
              <a:cs typeface="Arial" panose="020B0604020202020204" pitchFamily="34" charset="0"/>
            </a:endParaRPr>
          </a:p>
        </p:txBody>
      </p:sp>
      <p:sp>
        <p:nvSpPr>
          <p:cNvPr id="12" name="Freeform 11"/>
          <p:cNvSpPr/>
          <p:nvPr/>
        </p:nvSpPr>
        <p:spPr>
          <a:xfrm>
            <a:off x="3883743" y="2986548"/>
            <a:ext cx="2116393" cy="2286000"/>
          </a:xfrm>
          <a:custGeom>
            <a:avLst/>
            <a:gdLst>
              <a:gd name="connsiteX0" fmla="*/ 700548 w 2116393"/>
              <a:gd name="connsiteY0" fmla="*/ 0 h 2286000"/>
              <a:gd name="connsiteX1" fmla="*/ 0 w 2116393"/>
              <a:gd name="connsiteY1" fmla="*/ 1319981 h 2286000"/>
              <a:gd name="connsiteX2" fmla="*/ 648929 w 2116393"/>
              <a:gd name="connsiteY2" fmla="*/ 1696065 h 2286000"/>
              <a:gd name="connsiteX3" fmla="*/ 575187 w 2116393"/>
              <a:gd name="connsiteY3" fmla="*/ 1880420 h 2286000"/>
              <a:gd name="connsiteX4" fmla="*/ 1283110 w 2116393"/>
              <a:gd name="connsiteY4" fmla="*/ 2286000 h 2286000"/>
              <a:gd name="connsiteX5" fmla="*/ 2116393 w 2116393"/>
              <a:gd name="connsiteY5" fmla="*/ 818536 h 2286000"/>
              <a:gd name="connsiteX6" fmla="*/ 700548 w 2116393"/>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393" h="2286000">
                <a:moveTo>
                  <a:pt x="700548" y="0"/>
                </a:moveTo>
                <a:lnTo>
                  <a:pt x="0" y="1319981"/>
                </a:lnTo>
                <a:lnTo>
                  <a:pt x="648929" y="1696065"/>
                </a:lnTo>
                <a:lnTo>
                  <a:pt x="575187" y="1880420"/>
                </a:lnTo>
                <a:lnTo>
                  <a:pt x="1283110" y="2286000"/>
                </a:lnTo>
                <a:lnTo>
                  <a:pt x="2116393" y="818536"/>
                </a:lnTo>
                <a:lnTo>
                  <a:pt x="700548" y="0"/>
                </a:lnTo>
                <a:close/>
              </a:path>
            </a:pathLst>
          </a:custGeom>
          <a:solidFill>
            <a:schemeClr val="accent2">
              <a:lumMod val="75000"/>
              <a:alpha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RFP Renovate Kitchen</a:t>
            </a:r>
          </a:p>
        </p:txBody>
      </p:sp>
      <p:cxnSp>
        <p:nvCxnSpPr>
          <p:cNvPr id="15" name="Straight Arrow Connector 14"/>
          <p:cNvCxnSpPr/>
          <p:nvPr/>
        </p:nvCxnSpPr>
        <p:spPr>
          <a:xfrm flipV="1">
            <a:off x="6479461" y="3449115"/>
            <a:ext cx="235974" cy="457200"/>
          </a:xfrm>
          <a:prstGeom prst="straightConnector1">
            <a:avLst/>
          </a:prstGeom>
          <a:ln w="28575">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344959" y="3978374"/>
            <a:ext cx="237744" cy="457200"/>
          </a:xfrm>
          <a:prstGeom prst="straightConnector1">
            <a:avLst/>
          </a:prstGeom>
          <a:ln w="28575">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567949" y="3075032"/>
            <a:ext cx="731520" cy="317090"/>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New</a:t>
            </a:r>
          </a:p>
        </p:txBody>
      </p:sp>
      <p:sp>
        <p:nvSpPr>
          <p:cNvPr id="25" name="Rectangle 24"/>
          <p:cNvSpPr/>
          <p:nvPr/>
        </p:nvSpPr>
        <p:spPr>
          <a:xfrm>
            <a:off x="5991289" y="4479801"/>
            <a:ext cx="731520" cy="317090"/>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Existing</a:t>
            </a:r>
          </a:p>
        </p:txBody>
      </p:sp>
      <p:pic>
        <p:nvPicPr>
          <p:cNvPr id="13" name="Picture 12"/>
          <p:cNvPicPr>
            <a:picLocks noChangeAspect="1"/>
          </p:cNvPicPr>
          <p:nvPr/>
        </p:nvPicPr>
        <p:blipFill rotWithShape="1">
          <a:blip r:embed="rId3"/>
          <a:srcRect l="37176" t="118" r="36601" b="83290"/>
          <a:stretch/>
        </p:blipFill>
        <p:spPr>
          <a:xfrm>
            <a:off x="7557629" y="5424949"/>
            <a:ext cx="3154617" cy="1099677"/>
          </a:xfrm>
          <a:prstGeom prst="rect">
            <a:avLst/>
          </a:prstGeom>
        </p:spPr>
      </p:pic>
    </p:spTree>
    <p:extLst>
      <p:ext uri="{BB962C8B-B14F-4D97-AF65-F5344CB8AC3E}">
        <p14:creationId xmlns:p14="http://schemas.microsoft.com/office/powerpoint/2010/main" val="786985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248" t="11758" r="28462" b="20737"/>
          <a:stretch/>
        </p:blipFill>
        <p:spPr>
          <a:xfrm>
            <a:off x="1524000" y="0"/>
            <a:ext cx="9144000" cy="6858000"/>
          </a:xfrm>
          <a:prstGeom prst="rect">
            <a:avLst/>
          </a:prstGeom>
        </p:spPr>
      </p:pic>
      <p:sp>
        <p:nvSpPr>
          <p:cNvPr id="3" name="Freeform 2"/>
          <p:cNvSpPr/>
          <p:nvPr/>
        </p:nvSpPr>
        <p:spPr>
          <a:xfrm>
            <a:off x="4394200" y="571500"/>
            <a:ext cx="1708150" cy="3073400"/>
          </a:xfrm>
          <a:custGeom>
            <a:avLst/>
            <a:gdLst>
              <a:gd name="connsiteX0" fmla="*/ 31750 w 1708150"/>
              <a:gd name="connsiteY0" fmla="*/ 0 h 3073400"/>
              <a:gd name="connsiteX1" fmla="*/ 1708150 w 1708150"/>
              <a:gd name="connsiteY1" fmla="*/ 0 h 3073400"/>
              <a:gd name="connsiteX2" fmla="*/ 1708150 w 1708150"/>
              <a:gd name="connsiteY2" fmla="*/ 3073400 h 3073400"/>
              <a:gd name="connsiteX3" fmla="*/ 0 w 1708150"/>
              <a:gd name="connsiteY3" fmla="*/ 2209800 h 3073400"/>
              <a:gd name="connsiteX4" fmla="*/ 31750 w 1708150"/>
              <a:gd name="connsiteY4" fmla="*/ 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150" h="3073400">
                <a:moveTo>
                  <a:pt x="31750" y="0"/>
                </a:moveTo>
                <a:lnTo>
                  <a:pt x="1708150" y="0"/>
                </a:lnTo>
                <a:lnTo>
                  <a:pt x="1708150" y="3073400"/>
                </a:lnTo>
                <a:lnTo>
                  <a:pt x="0" y="2209800"/>
                </a:lnTo>
                <a:lnTo>
                  <a:pt x="31750" y="0"/>
                </a:lnTo>
                <a:close/>
              </a:path>
            </a:pathLst>
          </a:custGeom>
          <a:solidFill>
            <a:schemeClr val="accent3">
              <a:lumMod val="75000"/>
              <a:alpha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Complete</a:t>
            </a:r>
          </a:p>
          <a:p>
            <a:pPr algn="ctr"/>
            <a:r>
              <a:rPr lang="en-US" b="1" dirty="0">
                <a:solidFill>
                  <a:schemeClr val="bg1"/>
                </a:solidFill>
                <a:latin typeface="Arial" panose="020B0604020202020204" pitchFamily="34" charset="0"/>
                <a:cs typeface="Arial" panose="020B0604020202020204" pitchFamily="34" charset="0"/>
              </a:rPr>
              <a:t>Expanded</a:t>
            </a:r>
          </a:p>
          <a:p>
            <a:pPr algn="ctr"/>
            <a:r>
              <a:rPr lang="en-US" b="1" dirty="0">
                <a:solidFill>
                  <a:schemeClr val="bg1"/>
                </a:solidFill>
                <a:latin typeface="Arial" panose="020B0604020202020204" pitchFamily="34" charset="0"/>
                <a:cs typeface="Arial" panose="020B0604020202020204" pitchFamily="34" charset="0"/>
              </a:rPr>
              <a:t>Kitchen</a:t>
            </a:r>
          </a:p>
        </p:txBody>
      </p:sp>
      <p:sp>
        <p:nvSpPr>
          <p:cNvPr id="4" name="Freeform 3"/>
          <p:cNvSpPr/>
          <p:nvPr/>
        </p:nvSpPr>
        <p:spPr>
          <a:xfrm>
            <a:off x="3928601" y="3073400"/>
            <a:ext cx="2012950" cy="2178050"/>
          </a:xfrm>
          <a:custGeom>
            <a:avLst/>
            <a:gdLst>
              <a:gd name="connsiteX0" fmla="*/ 647700 w 2012950"/>
              <a:gd name="connsiteY0" fmla="*/ 0 h 2178050"/>
              <a:gd name="connsiteX1" fmla="*/ 2012950 w 2012950"/>
              <a:gd name="connsiteY1" fmla="*/ 774700 h 2178050"/>
              <a:gd name="connsiteX2" fmla="*/ 1238250 w 2012950"/>
              <a:gd name="connsiteY2" fmla="*/ 2178050 h 2178050"/>
              <a:gd name="connsiteX3" fmla="*/ 527050 w 2012950"/>
              <a:gd name="connsiteY3" fmla="*/ 1758950 h 2178050"/>
              <a:gd name="connsiteX4" fmla="*/ 641350 w 2012950"/>
              <a:gd name="connsiteY4" fmla="*/ 1593850 h 2178050"/>
              <a:gd name="connsiteX5" fmla="*/ 0 w 2012950"/>
              <a:gd name="connsiteY5" fmla="*/ 1231900 h 2178050"/>
              <a:gd name="connsiteX6" fmla="*/ 647700 w 2012950"/>
              <a:gd name="connsiteY6" fmla="*/ 0 h 217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2950" h="2178050">
                <a:moveTo>
                  <a:pt x="647700" y="0"/>
                </a:moveTo>
                <a:lnTo>
                  <a:pt x="2012950" y="774700"/>
                </a:lnTo>
                <a:lnTo>
                  <a:pt x="1238250" y="2178050"/>
                </a:lnTo>
                <a:lnTo>
                  <a:pt x="527050" y="1758950"/>
                </a:lnTo>
                <a:lnTo>
                  <a:pt x="641350" y="1593850"/>
                </a:lnTo>
                <a:lnTo>
                  <a:pt x="0" y="1231900"/>
                </a:lnTo>
                <a:lnTo>
                  <a:pt x="647700" y="0"/>
                </a:lnTo>
                <a:close/>
              </a:path>
            </a:pathLst>
          </a:cu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Future</a:t>
            </a:r>
          </a:p>
          <a:p>
            <a:pPr algn="ctr"/>
            <a:r>
              <a:rPr lang="en-US" b="1" dirty="0">
                <a:solidFill>
                  <a:schemeClr val="bg1"/>
                </a:solidFill>
                <a:latin typeface="Arial" panose="020B0604020202020204" pitchFamily="34" charset="0"/>
                <a:cs typeface="Arial" panose="020B0604020202020204" pitchFamily="34" charset="0"/>
              </a:rPr>
              <a:t>Program</a:t>
            </a:r>
          </a:p>
          <a:p>
            <a:pPr algn="ctr"/>
            <a:r>
              <a:rPr lang="en-US" b="1" dirty="0">
                <a:solidFill>
                  <a:schemeClr val="bg1"/>
                </a:solidFill>
                <a:latin typeface="Arial" panose="020B0604020202020204" pitchFamily="34" charset="0"/>
                <a:cs typeface="Arial" panose="020B0604020202020204" pitchFamily="34" charset="0"/>
              </a:rPr>
              <a:t>Space</a:t>
            </a:r>
          </a:p>
        </p:txBody>
      </p:sp>
      <p:cxnSp>
        <p:nvCxnSpPr>
          <p:cNvPr id="5" name="Straight Arrow Connector 4"/>
          <p:cNvCxnSpPr/>
          <p:nvPr/>
        </p:nvCxnSpPr>
        <p:spPr>
          <a:xfrm flipV="1">
            <a:off x="6479461" y="3449115"/>
            <a:ext cx="235974" cy="457200"/>
          </a:xfrm>
          <a:prstGeom prst="straightConnector1">
            <a:avLst/>
          </a:prstGeom>
          <a:ln w="28575">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6344959" y="3978374"/>
            <a:ext cx="237744" cy="457200"/>
          </a:xfrm>
          <a:prstGeom prst="straightConnector1">
            <a:avLst/>
          </a:prstGeom>
          <a:ln w="28575">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567949" y="3075032"/>
            <a:ext cx="731520" cy="317090"/>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New</a:t>
            </a:r>
          </a:p>
        </p:txBody>
      </p:sp>
      <p:sp>
        <p:nvSpPr>
          <p:cNvPr id="8" name="Rectangle 7"/>
          <p:cNvSpPr/>
          <p:nvPr/>
        </p:nvSpPr>
        <p:spPr>
          <a:xfrm>
            <a:off x="5991289" y="4479801"/>
            <a:ext cx="731520" cy="317090"/>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Existing</a:t>
            </a:r>
          </a:p>
        </p:txBody>
      </p:sp>
      <p:pic>
        <p:nvPicPr>
          <p:cNvPr id="10" name="Picture 9"/>
          <p:cNvPicPr>
            <a:picLocks noChangeAspect="1"/>
          </p:cNvPicPr>
          <p:nvPr/>
        </p:nvPicPr>
        <p:blipFill rotWithShape="1">
          <a:blip r:embed="rId3"/>
          <a:srcRect l="37176" t="118" r="36601" b="83290"/>
          <a:stretch/>
        </p:blipFill>
        <p:spPr>
          <a:xfrm>
            <a:off x="7404948" y="5251451"/>
            <a:ext cx="3154617" cy="1099677"/>
          </a:xfrm>
          <a:prstGeom prst="rect">
            <a:avLst/>
          </a:prstGeom>
        </p:spPr>
      </p:pic>
    </p:spTree>
    <p:extLst>
      <p:ext uri="{BB962C8B-B14F-4D97-AF65-F5344CB8AC3E}">
        <p14:creationId xmlns:p14="http://schemas.microsoft.com/office/powerpoint/2010/main" val="2347712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a:t>Construction HRO Advancements</a:t>
            </a:r>
          </a:p>
        </p:txBody>
      </p:sp>
      <p:sp>
        <p:nvSpPr>
          <p:cNvPr id="4" name="Subtitle 2"/>
          <p:cNvSpPr>
            <a:spLocks noGrp="1"/>
          </p:cNvSpPr>
          <p:nvPr>
            <p:ph idx="1"/>
          </p:nvPr>
        </p:nvSpPr>
        <p:spPr/>
        <p:txBody>
          <a:bodyPr/>
          <a:lstStyle/>
          <a:p>
            <a:pPr marL="0" indent="0">
              <a:buNone/>
            </a:pPr>
            <a:r>
              <a:rPr lang="en-US" sz="2800" b="1" dirty="0"/>
              <a:t>People</a:t>
            </a:r>
          </a:p>
          <a:p>
            <a:r>
              <a:rPr lang="en-US" sz="2800" dirty="0"/>
              <a:t>Attitude/Empower  </a:t>
            </a:r>
          </a:p>
          <a:p>
            <a:pPr marL="0" indent="0">
              <a:buNone/>
            </a:pPr>
            <a:r>
              <a:rPr lang="en-US" sz="2800" b="1" dirty="0"/>
              <a:t>Cost</a:t>
            </a:r>
          </a:p>
          <a:p>
            <a:r>
              <a:rPr lang="en-US" sz="2800" dirty="0"/>
              <a:t>Minimal impacts</a:t>
            </a:r>
          </a:p>
          <a:p>
            <a:pPr marL="0" indent="0">
              <a:buNone/>
            </a:pPr>
            <a:r>
              <a:rPr lang="en-US" sz="2800" b="1" dirty="0"/>
              <a:t>Schedule</a:t>
            </a:r>
          </a:p>
          <a:p>
            <a:r>
              <a:rPr lang="en-US" sz="2800" dirty="0"/>
              <a:t>Minimize phasing</a:t>
            </a:r>
          </a:p>
          <a:p>
            <a:r>
              <a:rPr lang="en-US" sz="2800" dirty="0"/>
              <a:t>Significantly shorter schedule</a:t>
            </a:r>
          </a:p>
          <a:p>
            <a:endParaRPr lang="en-US" sz="2800" dirty="0"/>
          </a:p>
        </p:txBody>
      </p:sp>
      <p:pic>
        <p:nvPicPr>
          <p:cNvPr id="5" name="Picture 4"/>
          <p:cNvPicPr>
            <a:picLocks noChangeAspect="1"/>
          </p:cNvPicPr>
          <p:nvPr/>
        </p:nvPicPr>
        <p:blipFill rotWithShape="1">
          <a:blip r:embed="rId3"/>
          <a:srcRect t="17396" b="7913"/>
          <a:stretch/>
        </p:blipFill>
        <p:spPr>
          <a:xfrm>
            <a:off x="5064038" y="1928330"/>
            <a:ext cx="5603962" cy="2781550"/>
          </a:xfrm>
          <a:prstGeom prst="rect">
            <a:avLst/>
          </a:prstGeom>
        </p:spPr>
      </p:pic>
      <p:sp>
        <p:nvSpPr>
          <p:cNvPr id="6" name="Rectangle 5"/>
          <p:cNvSpPr/>
          <p:nvPr/>
        </p:nvSpPr>
        <p:spPr>
          <a:xfrm>
            <a:off x="2181225" y="5463658"/>
            <a:ext cx="7867650" cy="707886"/>
          </a:xfrm>
          <a:prstGeom prst="rect">
            <a:avLst/>
          </a:prstGeom>
        </p:spPr>
        <p:txBody>
          <a:bodyPr wrap="square">
            <a:spAutoFit/>
          </a:bodyPr>
          <a:lstStyle/>
          <a:p>
            <a:pPr algn="ctr"/>
            <a:r>
              <a:rPr lang="en-US" sz="4000" b="1" dirty="0">
                <a:latin typeface="Myriad Pro Light" panose="020B0603030403090204" pitchFamily="34" charset="0"/>
              </a:rPr>
              <a:t>“Separate = Safe”</a:t>
            </a:r>
          </a:p>
        </p:txBody>
      </p:sp>
    </p:spTree>
    <p:extLst>
      <p:ext uri="{BB962C8B-B14F-4D97-AF65-F5344CB8AC3E}">
        <p14:creationId xmlns:p14="http://schemas.microsoft.com/office/powerpoint/2010/main" val="2699412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2804160" y="2636097"/>
            <a:ext cx="658368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i="1" dirty="0">
                <a:latin typeface="Myriad Pro Cond" panose="020B0506030403020204" pitchFamily="34" charset="0"/>
              </a:rPr>
              <a:t>What might HRO mean to you in your industry?</a:t>
            </a:r>
          </a:p>
          <a:p>
            <a:pPr algn="l"/>
            <a:endParaRPr lang="en-US" dirty="0">
              <a:latin typeface="Myriad Pro Cond" panose="020B0506030403020204" pitchFamily="34" charset="0"/>
            </a:endParaRPr>
          </a:p>
          <a:p>
            <a:pPr algn="l"/>
            <a:r>
              <a:rPr lang="en-US" dirty="0">
                <a:latin typeface="Myriad Pro Cond" panose="020B0506030403020204" pitchFamily="34" charset="0"/>
              </a:rPr>
              <a:t> </a:t>
            </a:r>
          </a:p>
        </p:txBody>
      </p:sp>
    </p:spTree>
    <p:extLst>
      <p:ext uri="{BB962C8B-B14F-4D97-AF65-F5344CB8AC3E}">
        <p14:creationId xmlns:p14="http://schemas.microsoft.com/office/powerpoint/2010/main" val="1100466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99542" y="857250"/>
            <a:ext cx="7747488"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700" dirty="0">
                <a:solidFill>
                  <a:sysClr val="windowText" lastClr="000000">
                    <a:lumMod val="50000"/>
                    <a:lumOff val="50000"/>
                  </a:sysClr>
                </a:solidFill>
                <a:latin typeface="Arial"/>
              </a:rPr>
              <a:t>Time for Questions and Comments</a:t>
            </a:r>
          </a:p>
        </p:txBody>
      </p:sp>
      <p:sp>
        <p:nvSpPr>
          <p:cNvPr id="5" name="TextBox 4"/>
          <p:cNvSpPr txBox="1"/>
          <p:nvPr/>
        </p:nvSpPr>
        <p:spPr>
          <a:xfrm>
            <a:off x="6672972" y="3716651"/>
            <a:ext cx="3504156" cy="1146468"/>
          </a:xfrm>
          <a:prstGeom prst="rect">
            <a:avLst/>
          </a:prstGeom>
          <a:noFill/>
        </p:spPr>
        <p:txBody>
          <a:bodyPr wrap="square" rtlCol="0">
            <a:spAutoFit/>
          </a:bodyPr>
          <a:lstStyle/>
          <a:p>
            <a:pPr defTabSz="685800" fontAlgn="base">
              <a:spcBef>
                <a:spcPct val="0"/>
              </a:spcBef>
              <a:spcAft>
                <a:spcPct val="0"/>
              </a:spcAft>
              <a:defRPr/>
            </a:pPr>
            <a:r>
              <a:rPr lang="en-US" sz="2700" b="1" dirty="0">
                <a:solidFill>
                  <a:srgbClr val="000000"/>
                </a:solidFill>
                <a:latin typeface="Arial" panose="020B0604020202020204" pitchFamily="34" charset="0"/>
                <a:cs typeface="Arial" panose="020B0604020202020204" pitchFamily="34" charset="0"/>
              </a:rPr>
              <a:t>Moderator</a:t>
            </a:r>
          </a:p>
          <a:p>
            <a:pPr defTabSz="685800"/>
            <a:r>
              <a:rPr lang="en-US" sz="2800" b="1" dirty="0">
                <a:latin typeface="Arial"/>
              </a:rPr>
              <a:t>Rita Ho, LEED AP</a:t>
            </a:r>
            <a:endParaRPr lang="en-US" sz="2800" dirty="0">
              <a:latin typeface="Arial"/>
            </a:endParaRPr>
          </a:p>
          <a:p>
            <a:pPr defTabSz="685800"/>
            <a:endParaRPr lang="en-US" sz="1350" dirty="0">
              <a:solidFill>
                <a:prstClr val="black"/>
              </a:solidFill>
              <a:latin typeface="Arial"/>
            </a:endParaRPr>
          </a:p>
        </p:txBody>
      </p:sp>
      <p:sp>
        <p:nvSpPr>
          <p:cNvPr id="2" name="Rectangle 1"/>
          <p:cNvSpPr/>
          <p:nvPr/>
        </p:nvSpPr>
        <p:spPr>
          <a:xfrm>
            <a:off x="1985623" y="2107293"/>
            <a:ext cx="4370436" cy="1731243"/>
          </a:xfrm>
          <a:prstGeom prst="rect">
            <a:avLst/>
          </a:prstGeom>
          <a:noFill/>
        </p:spPr>
        <p:txBody>
          <a:bodyPr wrap="square" lIns="68580" tIns="34290" rIns="68580" bIns="34290">
            <a:spAutoFit/>
          </a:bodyPr>
          <a:lstStyle/>
          <a:p>
            <a:pPr algn="ctr" defTabSz="685800"/>
            <a:r>
              <a:rPr lang="en-US" sz="108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a:t>
            </a:r>
          </a:p>
        </p:txBody>
      </p:sp>
    </p:spTree>
    <p:extLst>
      <p:ext uri="{BB962C8B-B14F-4D97-AF65-F5344CB8AC3E}">
        <p14:creationId xmlns:p14="http://schemas.microsoft.com/office/powerpoint/2010/main" val="1396846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81200" y="857250"/>
            <a:ext cx="8229600"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700">
                <a:solidFill>
                  <a:sysClr val="windowText" lastClr="000000">
                    <a:lumMod val="50000"/>
                    <a:lumOff val="50000"/>
                  </a:sysClr>
                </a:solidFill>
                <a:latin typeface="Arial"/>
              </a:rPr>
              <a:t>CES Credit</a:t>
            </a:r>
            <a:endParaRPr lang="en-US" sz="2700" dirty="0">
              <a:solidFill>
                <a:sysClr val="windowText" lastClr="000000">
                  <a:lumMod val="50000"/>
                  <a:lumOff val="50000"/>
                </a:sysClr>
              </a:solidFill>
              <a:latin typeface="Arial"/>
            </a:endParaRPr>
          </a:p>
        </p:txBody>
      </p:sp>
      <p:sp>
        <p:nvSpPr>
          <p:cNvPr id="8" name="Content Placeholder 2"/>
          <p:cNvSpPr txBox="1">
            <a:spLocks/>
          </p:cNvSpPr>
          <p:nvPr/>
        </p:nvSpPr>
        <p:spPr>
          <a:xfrm>
            <a:off x="1981200" y="1613217"/>
            <a:ext cx="8229600" cy="3794603"/>
          </a:xfrm>
          <a:prstGeom prst="rect">
            <a:avLst/>
          </a:prstGeom>
        </p:spPr>
        <p:txBody>
          <a:bodyPr vert="horz" lIns="68580" tIns="34290" rIns="68580" bIns="34290" rtlCol="0" anchor="t">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spcBef>
                <a:spcPts val="0"/>
              </a:spcBef>
              <a:spcAft>
                <a:spcPts val="1350"/>
              </a:spcAft>
              <a:buNone/>
              <a:defRPr/>
            </a:pPr>
            <a:r>
              <a:rPr lang="en-US" sz="2250" dirty="0">
                <a:solidFill>
                  <a:srgbClr val="0065B0"/>
                </a:solidFill>
                <a:latin typeface="Arial"/>
              </a:rPr>
              <a:t>All attendees are eligible to receive:</a:t>
            </a:r>
            <a:r>
              <a:rPr lang="en-US" sz="2250" dirty="0">
                <a:solidFill>
                  <a:sysClr val="windowText" lastClr="000000"/>
                </a:solidFill>
                <a:latin typeface="Arial"/>
              </a:rPr>
              <a:t/>
            </a:r>
            <a:br>
              <a:rPr lang="en-US" sz="2250" dirty="0">
                <a:solidFill>
                  <a:sysClr val="windowText" lastClr="000000"/>
                </a:solidFill>
                <a:latin typeface="Arial"/>
              </a:rPr>
            </a:br>
            <a:r>
              <a:rPr lang="en-US" sz="2250" dirty="0">
                <a:solidFill>
                  <a:srgbClr val="0065B0"/>
                </a:solidFill>
                <a:latin typeface="Arial"/>
              </a:rPr>
              <a:t>1.0 HSW/CEU (AIA continuing education) </a:t>
            </a:r>
          </a:p>
          <a:p>
            <a:pPr marL="0" indent="0" defTabSz="342900">
              <a:spcBef>
                <a:spcPts val="0"/>
              </a:spcBef>
              <a:spcAft>
                <a:spcPts val="1350"/>
              </a:spcAft>
              <a:buNone/>
              <a:defRPr/>
            </a:pPr>
            <a:r>
              <a:rPr lang="en-US" sz="2250" dirty="0">
                <a:solidFill>
                  <a:sysClr val="windowText" lastClr="000000"/>
                </a:solidFill>
                <a:latin typeface="Arial"/>
              </a:rPr>
              <a:t>Attendees at your site can submit for credit by individually completing the webinar’s survey and report form. </a:t>
            </a:r>
            <a:r>
              <a:rPr lang="en-US" sz="2250" dirty="0">
                <a:solidFill>
                  <a:srgbClr val="FF0000"/>
                </a:solidFill>
                <a:latin typeface="Arial"/>
              </a:rPr>
              <a:t>The survey closes </a:t>
            </a:r>
            <a:r>
              <a:rPr lang="en-US" sz="2250" b="1" dirty="0">
                <a:solidFill>
                  <a:srgbClr val="FF0000"/>
                </a:solidFill>
                <a:latin typeface="Arial"/>
              </a:rPr>
              <a:t>Friday,</a:t>
            </a:r>
            <a:r>
              <a:rPr lang="en-US" sz="2100" b="1" dirty="0">
                <a:solidFill>
                  <a:srgbClr val="FF0000"/>
                </a:solidFill>
                <a:latin typeface="Arial"/>
              </a:rPr>
              <a:t> </a:t>
            </a:r>
            <a:r>
              <a:rPr lang="en-US" sz="4500" b="1" dirty="0">
                <a:latin typeface="Arial"/>
              </a:rPr>
              <a:t>August 11, 2017 </a:t>
            </a:r>
            <a:r>
              <a:rPr lang="en-US" sz="2250" dirty="0">
                <a:solidFill>
                  <a:srgbClr val="FF0000"/>
                </a:solidFill>
                <a:latin typeface="Arial"/>
              </a:rPr>
              <a:t>at 12:30 am EDT.</a:t>
            </a:r>
          </a:p>
          <a:p>
            <a:pPr marL="0" indent="0" defTabSz="342900">
              <a:spcBef>
                <a:spcPts val="0"/>
              </a:spcBef>
              <a:spcAft>
                <a:spcPts val="1800"/>
              </a:spcAft>
              <a:buNone/>
              <a:defRPr/>
            </a:pPr>
            <a:r>
              <a:rPr lang="en-US" sz="2250" dirty="0">
                <a:solidFill>
                  <a:srgbClr val="0065B0"/>
                </a:solidFill>
                <a:latin typeface="Arial"/>
              </a:rPr>
              <a:t>The URL to the webinar survey/form </a:t>
            </a:r>
            <a:r>
              <a:rPr lang="en-US" sz="4500" b="1" dirty="0">
                <a:solidFill>
                  <a:srgbClr val="16EE78"/>
                </a:solidFill>
                <a:latin typeface="Arial"/>
              </a:rPr>
              <a:t> </a:t>
            </a:r>
            <a:r>
              <a:rPr lang="en-US" sz="4500" b="1" dirty="0">
                <a:solidFill>
                  <a:srgbClr val="0070C0"/>
                </a:solidFill>
                <a:latin typeface="Arial"/>
              </a:rPr>
              <a:t>https://www.research.net/r/AAH1707</a:t>
            </a:r>
            <a:r>
              <a:rPr lang="en-US" sz="2100" b="1" dirty="0">
                <a:solidFill>
                  <a:srgbClr val="00B0F0"/>
                </a:solidFill>
                <a:latin typeface="Arial"/>
              </a:rPr>
              <a:t> </a:t>
            </a:r>
            <a:r>
              <a:rPr lang="en-US" sz="2250" dirty="0">
                <a:solidFill>
                  <a:srgbClr val="0065B0"/>
                </a:solidFill>
                <a:latin typeface="Arial"/>
              </a:rPr>
              <a:t>will be emailed to the person who registered your site. </a:t>
            </a:r>
          </a:p>
          <a:p>
            <a:pPr marL="0" indent="0" defTabSz="342900">
              <a:spcBef>
                <a:spcPts val="0"/>
              </a:spcBef>
              <a:spcAft>
                <a:spcPts val="1350"/>
              </a:spcAft>
              <a:buNone/>
              <a:defRPr/>
            </a:pPr>
            <a:r>
              <a:rPr lang="en-US" sz="2250" dirty="0">
                <a:solidFill>
                  <a:sysClr val="windowText" lastClr="000000"/>
                </a:solidFill>
                <a:latin typeface="Arial"/>
              </a:rPr>
              <a:t>More continuing education questions?  Email . . . </a:t>
            </a:r>
            <a:r>
              <a:rPr lang="en-US" sz="2250" dirty="0">
                <a:solidFill>
                  <a:sysClr val="windowText" lastClr="000000"/>
                </a:solidFill>
                <a:latin typeface="Arial"/>
                <a:hlinkClick r:id="rId3"/>
              </a:rPr>
              <a:t>knowledgecommunit</a:t>
            </a:r>
            <a:r>
              <a:rPr lang="en-US" sz="2250" dirty="0">
                <a:solidFill>
                  <a:srgbClr val="6666FF"/>
                </a:solidFill>
                <a:latin typeface="Arial"/>
                <a:hlinkClick r:id="rId3"/>
              </a:rPr>
              <a:t>ies</a:t>
            </a:r>
            <a:r>
              <a:rPr lang="en-US" sz="2250" dirty="0">
                <a:solidFill>
                  <a:sysClr val="windowText" lastClr="000000"/>
                </a:solidFill>
                <a:latin typeface="Arial"/>
                <a:hlinkClick r:id="rId3"/>
              </a:rPr>
              <a:t>@aia.org</a:t>
            </a:r>
            <a:r>
              <a:rPr lang="en-US" sz="2250" dirty="0">
                <a:solidFill>
                  <a:sysClr val="windowText" lastClr="000000"/>
                </a:solidFill>
                <a:latin typeface="Arial"/>
              </a:rPr>
              <a:t>. </a:t>
            </a:r>
          </a:p>
          <a:p>
            <a:pPr marL="257175" indent="-257175" defTabSz="342900">
              <a:defRPr/>
            </a:pPr>
            <a:endParaRPr lang="en-US" sz="2100" dirty="0">
              <a:solidFill>
                <a:sysClr val="windowText" lastClr="000000"/>
              </a:solidFill>
              <a:latin typeface="Arial"/>
            </a:endParaRPr>
          </a:p>
        </p:txBody>
      </p:sp>
    </p:spTree>
    <p:extLst>
      <p:ext uri="{BB962C8B-B14F-4D97-AF65-F5344CB8AC3E}">
        <p14:creationId xmlns:p14="http://schemas.microsoft.com/office/powerpoint/2010/main" val="380455357"/>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400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0964" y="857250"/>
            <a:ext cx="8410073" cy="857250"/>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700">
                <a:solidFill>
                  <a:sysClr val="windowText" lastClr="000000">
                    <a:lumMod val="50000"/>
                    <a:lumOff val="50000"/>
                  </a:sysClr>
                </a:solidFill>
                <a:latin typeface="Arial"/>
              </a:rPr>
              <a:t>Join us at The Academy of Architecture for Health!</a:t>
            </a:r>
            <a:endParaRPr lang="en-US" sz="2700" b="1" dirty="0">
              <a:solidFill>
                <a:sysClr val="windowText" lastClr="000000">
                  <a:lumMod val="50000"/>
                  <a:lumOff val="50000"/>
                </a:sysClr>
              </a:solidFill>
              <a:latin typeface="Arial"/>
            </a:endParaRPr>
          </a:p>
        </p:txBody>
      </p:sp>
      <p:sp>
        <p:nvSpPr>
          <p:cNvPr id="6" name="Content Placeholder 2"/>
          <p:cNvSpPr txBox="1">
            <a:spLocks/>
          </p:cNvSpPr>
          <p:nvPr/>
        </p:nvSpPr>
        <p:spPr>
          <a:xfrm>
            <a:off x="1890964" y="1609223"/>
            <a:ext cx="8410073" cy="3642054"/>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spcBef>
                <a:spcPts val="0"/>
              </a:spcBef>
              <a:spcAft>
                <a:spcPts val="450"/>
              </a:spcAft>
              <a:buNone/>
              <a:defRPr/>
            </a:pPr>
            <a:r>
              <a:rPr lang="en-US" sz="2100" b="1" dirty="0">
                <a:solidFill>
                  <a:sysClr val="windowText" lastClr="000000"/>
                </a:solidFill>
                <a:latin typeface="Arial"/>
              </a:rPr>
              <a:t>•	Receive Academy Update newsletters </a:t>
            </a:r>
          </a:p>
          <a:p>
            <a:pPr marL="0" indent="0" defTabSz="342900">
              <a:spcBef>
                <a:spcPts val="0"/>
              </a:spcBef>
              <a:spcAft>
                <a:spcPts val="450"/>
              </a:spcAft>
              <a:buNone/>
              <a:defRPr/>
            </a:pPr>
            <a:r>
              <a:rPr lang="en-US" sz="2100" b="1" dirty="0">
                <a:solidFill>
                  <a:sysClr val="windowText" lastClr="000000"/>
                </a:solidFill>
                <a:latin typeface="Arial"/>
              </a:rPr>
              <a:t>•	Access to resources </a:t>
            </a:r>
          </a:p>
          <a:p>
            <a:pPr marL="557213" lvl="1" indent="-257175" defTabSz="342900">
              <a:lnSpc>
                <a:spcPct val="120000"/>
              </a:lnSpc>
              <a:spcBef>
                <a:spcPts val="0"/>
              </a:spcBef>
              <a:spcAft>
                <a:spcPts val="450"/>
              </a:spcAft>
              <a:buFont typeface="Wingdings" panose="05000000000000000000" pitchFamily="2" charset="2"/>
              <a:buChar char="ü"/>
              <a:defRPr/>
            </a:pPr>
            <a:r>
              <a:rPr lang="en-US" sz="2100" dirty="0">
                <a:solidFill>
                  <a:srgbClr val="0065B0"/>
                </a:solidFill>
                <a:latin typeface="Arial"/>
              </a:rPr>
              <a:t>Knowledge Repository</a:t>
            </a:r>
          </a:p>
          <a:p>
            <a:pPr marL="557213" lvl="1" indent="-257175" defTabSz="342900">
              <a:lnSpc>
                <a:spcPct val="120000"/>
              </a:lnSpc>
              <a:spcBef>
                <a:spcPts val="0"/>
              </a:spcBef>
              <a:spcAft>
                <a:spcPts val="450"/>
              </a:spcAft>
              <a:buFont typeface="Wingdings" panose="05000000000000000000" pitchFamily="2" charset="2"/>
              <a:buChar char="ü"/>
              <a:defRPr/>
            </a:pPr>
            <a:r>
              <a:rPr lang="en-US" sz="2100" dirty="0">
                <a:solidFill>
                  <a:srgbClr val="0065B0"/>
                </a:solidFill>
                <a:latin typeface="Arial"/>
              </a:rPr>
              <a:t>Webinars</a:t>
            </a:r>
          </a:p>
          <a:p>
            <a:pPr marL="557213" lvl="1" indent="-257175" defTabSz="342900">
              <a:lnSpc>
                <a:spcPct val="120000"/>
              </a:lnSpc>
              <a:spcBef>
                <a:spcPts val="0"/>
              </a:spcBef>
              <a:spcAft>
                <a:spcPts val="450"/>
              </a:spcAft>
              <a:buFont typeface="Wingdings" panose="05000000000000000000" pitchFamily="2" charset="2"/>
              <a:buChar char="ü"/>
              <a:defRPr/>
            </a:pPr>
            <a:r>
              <a:rPr lang="en-US" sz="2100" dirty="0">
                <a:solidFill>
                  <a:srgbClr val="0065B0"/>
                </a:solidFill>
                <a:latin typeface="Arial"/>
              </a:rPr>
              <a:t>Award programs</a:t>
            </a:r>
          </a:p>
          <a:p>
            <a:pPr marL="557213" lvl="1" indent="-257175" defTabSz="342900">
              <a:lnSpc>
                <a:spcPct val="120000"/>
              </a:lnSpc>
              <a:spcBef>
                <a:spcPts val="0"/>
              </a:spcBef>
              <a:spcAft>
                <a:spcPts val="450"/>
              </a:spcAft>
              <a:buFont typeface="Wingdings" panose="05000000000000000000" pitchFamily="2" charset="2"/>
              <a:buChar char="ü"/>
              <a:defRPr/>
            </a:pPr>
            <a:r>
              <a:rPr lang="en-US" sz="2100" dirty="0">
                <a:solidFill>
                  <a:srgbClr val="0065B0"/>
                </a:solidFill>
                <a:latin typeface="Arial"/>
              </a:rPr>
              <a:t>Scholarships, Fellowships</a:t>
            </a:r>
          </a:p>
          <a:p>
            <a:pPr marL="557213" lvl="1" indent="-257175" defTabSz="342900">
              <a:lnSpc>
                <a:spcPct val="120000"/>
              </a:lnSpc>
              <a:spcBef>
                <a:spcPts val="0"/>
              </a:spcBef>
              <a:spcAft>
                <a:spcPts val="450"/>
              </a:spcAft>
              <a:buFont typeface="Wingdings" panose="05000000000000000000" pitchFamily="2" charset="2"/>
              <a:buChar char="ü"/>
              <a:defRPr/>
            </a:pPr>
            <a:r>
              <a:rPr lang="en-US" sz="2100" dirty="0">
                <a:solidFill>
                  <a:srgbClr val="0065B0"/>
                </a:solidFill>
                <a:latin typeface="Arial"/>
              </a:rPr>
              <a:t>Emerging professionals benefits</a:t>
            </a:r>
          </a:p>
          <a:p>
            <a:pPr marL="557213" lvl="1" indent="-257175" defTabSz="342900">
              <a:lnSpc>
                <a:spcPct val="120000"/>
              </a:lnSpc>
              <a:spcBef>
                <a:spcPts val="0"/>
              </a:spcBef>
              <a:spcAft>
                <a:spcPts val="450"/>
              </a:spcAft>
              <a:buFont typeface="Wingdings" panose="05000000000000000000" pitchFamily="2" charset="2"/>
              <a:buChar char="ü"/>
              <a:defRPr/>
            </a:pPr>
            <a:r>
              <a:rPr lang="en-US" sz="2100" dirty="0">
                <a:solidFill>
                  <a:srgbClr val="0065B0"/>
                </a:solidFill>
                <a:latin typeface="Arial"/>
              </a:rPr>
              <a:t>National and regional conferences and events</a:t>
            </a:r>
          </a:p>
          <a:p>
            <a:pPr marL="557213" lvl="1" indent="-257175" defTabSz="342900">
              <a:lnSpc>
                <a:spcPct val="120000"/>
              </a:lnSpc>
              <a:spcBef>
                <a:spcPts val="0"/>
              </a:spcBef>
              <a:spcAft>
                <a:spcPts val="450"/>
              </a:spcAft>
              <a:buFont typeface="Wingdings" panose="05000000000000000000" pitchFamily="2" charset="2"/>
              <a:buChar char="ü"/>
              <a:defRPr/>
            </a:pPr>
            <a:r>
              <a:rPr lang="en-US" sz="2100" dirty="0">
                <a:solidFill>
                  <a:srgbClr val="0065B0"/>
                </a:solidFill>
                <a:latin typeface="Arial"/>
              </a:rPr>
              <a:t>Social media, publications, blogs and Twitter </a:t>
            </a:r>
          </a:p>
        </p:txBody>
      </p:sp>
    </p:spTree>
    <p:extLst>
      <p:ext uri="{BB962C8B-B14F-4D97-AF65-F5344CB8AC3E}">
        <p14:creationId xmlns:p14="http://schemas.microsoft.com/office/powerpoint/2010/main" val="404017735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6499"/>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6749"/>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6999"/>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7249"/>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7499"/>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7749"/>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7999"/>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81200" y="848927"/>
            <a:ext cx="8229600"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700" dirty="0">
                <a:solidFill>
                  <a:sysClr val="windowText" lastClr="000000">
                    <a:lumMod val="50000"/>
                    <a:lumOff val="50000"/>
                  </a:sysClr>
                </a:solidFill>
                <a:latin typeface="Arial"/>
              </a:rPr>
              <a:t>To join us or update your account go to . .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410" y="1962958"/>
            <a:ext cx="6031723" cy="3163202"/>
          </a:xfrm>
          <a:prstGeom prst="rect">
            <a:avLst/>
          </a:prstGeom>
        </p:spPr>
      </p:pic>
      <p:sp>
        <p:nvSpPr>
          <p:cNvPr id="8" name="TextBox 7"/>
          <p:cNvSpPr txBox="1"/>
          <p:nvPr/>
        </p:nvSpPr>
        <p:spPr>
          <a:xfrm>
            <a:off x="1981201" y="1524379"/>
            <a:ext cx="2609491" cy="461665"/>
          </a:xfrm>
          <a:prstGeom prst="rect">
            <a:avLst/>
          </a:prstGeom>
          <a:solidFill>
            <a:srgbClr val="FFFF00"/>
          </a:solidFill>
        </p:spPr>
        <p:txBody>
          <a:bodyPr wrap="square" rtlCol="0">
            <a:spAutoFit/>
          </a:bodyPr>
          <a:lstStyle/>
          <a:p>
            <a:pPr defTabSz="685800"/>
            <a:r>
              <a:rPr lang="en-US" sz="2400" b="1" dirty="0">
                <a:solidFill>
                  <a:prstClr val="black"/>
                </a:solidFill>
                <a:latin typeface="Arial"/>
              </a:rPr>
              <a:t>www.aia.org/aah</a:t>
            </a:r>
          </a:p>
        </p:txBody>
      </p:sp>
      <p:cxnSp>
        <p:nvCxnSpPr>
          <p:cNvPr id="9" name="Straight Arrow Connector 8"/>
          <p:cNvCxnSpPr/>
          <p:nvPr/>
        </p:nvCxnSpPr>
        <p:spPr>
          <a:xfrm flipH="1" flipV="1">
            <a:off x="8369968" y="5037717"/>
            <a:ext cx="208604" cy="138500"/>
          </a:xfrm>
          <a:prstGeom prst="straightConnector1">
            <a:avLst/>
          </a:prstGeom>
          <a:noFill/>
          <a:ln w="6350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10" name="TextBox 9"/>
          <p:cNvSpPr txBox="1"/>
          <p:nvPr/>
        </p:nvSpPr>
        <p:spPr>
          <a:xfrm>
            <a:off x="8668809" y="5037718"/>
            <a:ext cx="1600714" cy="461665"/>
          </a:xfrm>
          <a:prstGeom prst="rect">
            <a:avLst/>
          </a:prstGeom>
          <a:solidFill>
            <a:srgbClr val="FFFF00"/>
          </a:solidFill>
        </p:spPr>
        <p:txBody>
          <a:bodyPr wrap="square" rtlCol="0">
            <a:spAutoFit/>
          </a:bodyPr>
          <a:lstStyle/>
          <a:p>
            <a:pPr defTabSz="685800"/>
            <a:r>
              <a:rPr lang="en-US" sz="2400" dirty="0">
                <a:solidFill>
                  <a:prstClr val="black"/>
                </a:solidFill>
                <a:latin typeface="Arial"/>
              </a:rPr>
              <a:t>Click here </a:t>
            </a:r>
          </a:p>
        </p:txBody>
      </p:sp>
    </p:spTree>
    <p:extLst>
      <p:ext uri="{BB962C8B-B14F-4D97-AF65-F5344CB8AC3E}">
        <p14:creationId xmlns:p14="http://schemas.microsoft.com/office/powerpoint/2010/main" val="65107698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799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7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2016370" y="857250"/>
            <a:ext cx="8229600"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700">
                <a:solidFill>
                  <a:sysClr val="windowText" lastClr="000000">
                    <a:lumMod val="50000"/>
                    <a:lumOff val="50000"/>
                  </a:sysClr>
                </a:solidFill>
                <a:latin typeface="Arial"/>
              </a:rPr>
              <a:t>Upcoming Webinars* </a:t>
            </a:r>
            <a:endParaRPr lang="en-US" sz="2700" dirty="0">
              <a:solidFill>
                <a:sysClr val="windowText" lastClr="000000">
                  <a:lumMod val="50000"/>
                  <a:lumOff val="50000"/>
                </a:sysClr>
              </a:solidFill>
              <a:latin typeface="Arial"/>
            </a:endParaRPr>
          </a:p>
        </p:txBody>
      </p:sp>
      <p:graphicFrame>
        <p:nvGraphicFramePr>
          <p:cNvPr id="7" name="Content Placeholder 7"/>
          <p:cNvGraphicFramePr>
            <a:graphicFrameLocks/>
          </p:cNvGraphicFramePr>
          <p:nvPr>
            <p:extLst>
              <p:ext uri="{D42A27DB-BD31-4B8C-83A1-F6EECF244321}">
                <p14:modId xmlns:p14="http://schemas.microsoft.com/office/powerpoint/2010/main" val="1428309391"/>
              </p:ext>
            </p:extLst>
          </p:nvPr>
        </p:nvGraphicFramePr>
        <p:xfrm>
          <a:off x="2016370" y="1533051"/>
          <a:ext cx="8229600" cy="3119823"/>
        </p:xfrm>
        <a:graphic>
          <a:graphicData uri="http://schemas.openxmlformats.org/drawingml/2006/table">
            <a:tbl>
              <a:tblPr/>
              <a:tblGrid>
                <a:gridCol w="704868">
                  <a:extLst>
                    <a:ext uri="{9D8B030D-6E8A-4147-A177-3AD203B41FA5}">
                      <a16:colId xmlns:a16="http://schemas.microsoft.com/office/drawing/2014/main" xmlns="" val="20000"/>
                    </a:ext>
                  </a:extLst>
                </a:gridCol>
                <a:gridCol w="2817148">
                  <a:extLst>
                    <a:ext uri="{9D8B030D-6E8A-4147-A177-3AD203B41FA5}">
                      <a16:colId xmlns:a16="http://schemas.microsoft.com/office/drawing/2014/main" xmlns="" val="20001"/>
                    </a:ext>
                  </a:extLst>
                </a:gridCol>
                <a:gridCol w="4707584">
                  <a:extLst>
                    <a:ext uri="{9D8B030D-6E8A-4147-A177-3AD203B41FA5}">
                      <a16:colId xmlns:a16="http://schemas.microsoft.com/office/drawing/2014/main" xmlns="" val="20002"/>
                    </a:ext>
                  </a:extLst>
                </a:gridCol>
              </a:tblGrid>
              <a:tr h="338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2100" b="1" dirty="0">
                          <a:latin typeface="Calibri"/>
                          <a:ea typeface="Times New Roman"/>
                          <a:cs typeface="Times New Roman"/>
                        </a:rPr>
                        <a:t>Date</a:t>
                      </a:r>
                      <a:endParaRPr lang="en-US" sz="2100" dirty="0">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2100" b="1" dirty="0">
                          <a:latin typeface="Calibri"/>
                          <a:ea typeface="Times New Roman"/>
                          <a:cs typeface="Times New Roman"/>
                        </a:rPr>
                        <a:t>Series</a:t>
                      </a:r>
                      <a:endParaRPr lang="en-US" sz="2100" dirty="0">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100" b="1" dirty="0">
                          <a:latin typeface="Calibri"/>
                          <a:ea typeface="Times New Roman"/>
                          <a:cs typeface="Times New Roman"/>
                        </a:rPr>
                        <a:t>Topic</a:t>
                      </a:r>
                      <a:endParaRPr lang="en-US" sz="2100" dirty="0">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xmlns="" val="10000"/>
                  </a:ext>
                </a:extLst>
              </a:tr>
              <a:tr h="883631">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100" b="1" i="0" u="none" strike="noStrike" baseline="0" dirty="0">
                          <a:solidFill>
                            <a:srgbClr val="0070C0"/>
                          </a:solidFill>
                          <a:effectLst/>
                          <a:latin typeface="Arial Narrow" panose="020B0606020202030204" pitchFamily="34" charset="0"/>
                        </a:rPr>
                        <a:t>09/19</a:t>
                      </a:r>
                    </a:p>
                  </a:txBody>
                  <a:tcPr marL="5715" marR="5715" marT="57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b="1" i="0" kern="1200" baseline="0" dirty="0">
                          <a:solidFill>
                            <a:srgbClr val="0070C0"/>
                          </a:solidFill>
                          <a:latin typeface="Arial Narrow" panose="020B0606020202030204" pitchFamily="34" charset="0"/>
                          <a:ea typeface="+mn-ea"/>
                          <a:cs typeface="+mn-cs"/>
                        </a:rPr>
                        <a:t>Case Study Series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0000"/>
                        </a:lnSpc>
                        <a:spcBef>
                          <a:spcPts val="0"/>
                        </a:spcBef>
                        <a:spcAft>
                          <a:spcPts val="0"/>
                        </a:spcAft>
                      </a:pPr>
                      <a:r>
                        <a:rPr lang="en-US" sz="2100" b="1" i="0" kern="1200" baseline="0" dirty="0">
                          <a:solidFill>
                            <a:schemeClr val="tx1"/>
                          </a:solidFill>
                          <a:latin typeface="Arial Narrow" panose="020B0606020202030204" pitchFamily="34" charset="0"/>
                          <a:ea typeface="+mn-ea"/>
                          <a:cs typeface="+mn-cs"/>
                        </a:rPr>
                        <a:t>Scripps Prebys Cardiovascular Institute Barbey Family Emergency and Trauma Center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8594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100" b="1" i="0" u="none" strike="noStrike" baseline="0" dirty="0">
                          <a:solidFill>
                            <a:srgbClr val="0070C0"/>
                          </a:solidFill>
                          <a:effectLst/>
                          <a:latin typeface="Arial Narrow" panose="020B0606020202030204" pitchFamily="34" charset="0"/>
                        </a:rPr>
                        <a:t>10/10</a:t>
                      </a:r>
                    </a:p>
                  </a:txBody>
                  <a:tcPr marL="5715" marR="5715" marT="57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b="1" i="0" kern="1200" baseline="0" dirty="0">
                          <a:solidFill>
                            <a:srgbClr val="0070C0"/>
                          </a:solidFill>
                          <a:latin typeface="Arial Narrow" panose="020B0606020202030204" pitchFamily="34" charset="0"/>
                          <a:ea typeface="+mn-ea"/>
                          <a:cs typeface="+mn-cs"/>
                        </a:rPr>
                        <a:t>HC 101 Series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i="0" kern="1200" baseline="0" dirty="0">
                          <a:solidFill>
                            <a:schemeClr val="tx1"/>
                          </a:solidFill>
                          <a:latin typeface="Arial Narrow" panose="020B0606020202030204" pitchFamily="34" charset="0"/>
                          <a:ea typeface="+mn-ea"/>
                          <a:cs typeface="+mn-cs"/>
                        </a:rPr>
                        <a:t>Lean Concepts Drive Healthcare Architecture Planning and Design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90571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100" b="1" i="0" u="none" strike="noStrike" baseline="0" dirty="0">
                          <a:solidFill>
                            <a:srgbClr val="0070C0"/>
                          </a:solidFill>
                          <a:effectLst/>
                          <a:latin typeface="Arial Narrow" panose="020B0606020202030204" pitchFamily="34" charset="0"/>
                        </a:rPr>
                        <a:t>11/07</a:t>
                      </a:r>
                    </a:p>
                  </a:txBody>
                  <a:tcPr marL="5715" marR="5715" marT="57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b="1" i="0" kern="1200" baseline="0" dirty="0">
                          <a:solidFill>
                            <a:srgbClr val="0070C0"/>
                          </a:solidFill>
                          <a:latin typeface="Arial Narrow" panose="020B0606020202030204" pitchFamily="34" charset="0"/>
                          <a:ea typeface="+mn-ea"/>
                          <a:cs typeface="+mn-cs"/>
                        </a:rPr>
                        <a:t>Masters Studio Series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i="0" kern="1200" baseline="0" dirty="0">
                          <a:solidFill>
                            <a:schemeClr val="tx1"/>
                          </a:solidFill>
                          <a:latin typeface="Arial Narrow" panose="020B0606020202030204" pitchFamily="34" charset="0"/>
                          <a:ea typeface="+mn-ea"/>
                          <a:cs typeface="+mn-cs"/>
                        </a:rPr>
                        <a:t>Generative Design for Healthcare Planning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
        <p:nvSpPr>
          <p:cNvPr id="8" name="TextBox 2"/>
          <p:cNvSpPr txBox="1">
            <a:spLocks noChangeArrowheads="1"/>
          </p:cNvSpPr>
          <p:nvPr/>
        </p:nvSpPr>
        <p:spPr bwMode="auto">
          <a:xfrm>
            <a:off x="3530844" y="4663557"/>
            <a:ext cx="5200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hangingPunct="1">
              <a:defRPr/>
            </a:pPr>
            <a:r>
              <a:rPr lang="en-US" altLang="en-US" kern="0" dirty="0">
                <a:solidFill>
                  <a:prstClr val="black"/>
                </a:solidFill>
              </a:rPr>
              <a:t>*Dates and topics are subject to change</a:t>
            </a:r>
          </a:p>
        </p:txBody>
      </p:sp>
      <p:sp>
        <p:nvSpPr>
          <p:cNvPr id="9" name="Content Placeholder 6"/>
          <p:cNvSpPr txBox="1">
            <a:spLocks/>
          </p:cNvSpPr>
          <p:nvPr/>
        </p:nvSpPr>
        <p:spPr>
          <a:xfrm>
            <a:off x="2439124" y="4948911"/>
            <a:ext cx="7384093" cy="414210"/>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None/>
              <a:defRPr/>
            </a:pPr>
            <a:r>
              <a:rPr lang="en-US" sz="2100" dirty="0">
                <a:solidFill>
                  <a:sysClr val="windowText" lastClr="000000"/>
                </a:solidFill>
                <a:latin typeface="Arial"/>
              </a:rPr>
              <a:t>Visit </a:t>
            </a:r>
            <a:r>
              <a:rPr lang="en-US" sz="2100" dirty="0">
                <a:solidFill>
                  <a:sysClr val="windowText" lastClr="000000"/>
                </a:solidFill>
                <a:latin typeface="Arial"/>
                <a:hlinkClick r:id="rId3"/>
              </a:rPr>
              <a:t>www.aia.org/aah</a:t>
            </a:r>
            <a:r>
              <a:rPr lang="en-US" sz="2100" dirty="0">
                <a:solidFill>
                  <a:sysClr val="windowText" lastClr="000000"/>
                </a:solidFill>
                <a:latin typeface="Arial"/>
              </a:rPr>
              <a:t> for more information and to register. </a:t>
            </a:r>
          </a:p>
        </p:txBody>
      </p:sp>
    </p:spTree>
    <p:extLst>
      <p:ext uri="{BB962C8B-B14F-4D97-AF65-F5344CB8AC3E}">
        <p14:creationId xmlns:p14="http://schemas.microsoft.com/office/powerpoint/2010/main" val="365265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919074" y="1062034"/>
            <a:ext cx="4711814" cy="536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8193" tIns="29096" rIns="58193" bIns="29096"/>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67383" eaLnBrk="1" fontAlgn="base" hangingPunct="1">
              <a:spcBef>
                <a:spcPct val="0"/>
              </a:spcBef>
              <a:spcAft>
                <a:spcPct val="0"/>
              </a:spcAft>
              <a:defRPr/>
            </a:pPr>
            <a:r>
              <a:rPr lang="en-US" altLang="en-US" sz="2330" kern="0" dirty="0">
                <a:solidFill>
                  <a:srgbClr val="7F7F7F"/>
                </a:solidFill>
              </a:rPr>
              <a:t>AIA/CES Reporting Details</a:t>
            </a:r>
          </a:p>
        </p:txBody>
      </p:sp>
      <p:sp>
        <p:nvSpPr>
          <p:cNvPr id="5" name="Text Placeholder 6"/>
          <p:cNvSpPr txBox="1">
            <a:spLocks/>
          </p:cNvSpPr>
          <p:nvPr/>
        </p:nvSpPr>
        <p:spPr>
          <a:xfrm>
            <a:off x="1919076" y="1599008"/>
            <a:ext cx="4968127" cy="857249"/>
          </a:xfrm>
          <a:prstGeom prst="rect">
            <a:avLst/>
          </a:prstGeom>
          <a:noFill/>
        </p:spPr>
        <p:txBody>
          <a:bodyPr vert="horz" lIns="58193" tIns="29096" rIns="58193" bIns="29096"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43604" defTabSz="734766">
              <a:spcAft>
                <a:spcPts val="764"/>
              </a:spcAft>
              <a:defRPr/>
            </a:pPr>
            <a:r>
              <a:rPr lang="en-US" sz="1527" dirty="0">
                <a:solidFill>
                  <a:prstClr val="black"/>
                </a:solidFill>
                <a:latin typeface="Arial"/>
              </a:rPr>
              <a:t>All attendees will be eligible to receive:</a:t>
            </a:r>
            <a:br>
              <a:rPr lang="en-US" sz="1527" dirty="0">
                <a:solidFill>
                  <a:prstClr val="black"/>
                </a:solidFill>
                <a:latin typeface="Arial"/>
              </a:rPr>
            </a:br>
            <a:r>
              <a:rPr lang="en-US" sz="1527" dirty="0">
                <a:solidFill>
                  <a:prstClr val="black"/>
                </a:solidFill>
                <a:latin typeface="Arial"/>
              </a:rPr>
              <a:t>1 AIA LU/HSW (AIA continuing education)</a:t>
            </a:r>
          </a:p>
        </p:txBody>
      </p:sp>
      <p:sp>
        <p:nvSpPr>
          <p:cNvPr id="8" name="Content Placeholder 2"/>
          <p:cNvSpPr txBox="1">
            <a:spLocks/>
          </p:cNvSpPr>
          <p:nvPr/>
        </p:nvSpPr>
        <p:spPr>
          <a:xfrm>
            <a:off x="1919076" y="2622234"/>
            <a:ext cx="8210083" cy="2171175"/>
          </a:xfrm>
          <a:prstGeom prst="rect">
            <a:avLst/>
          </a:prstGeom>
        </p:spPr>
        <p:txBody>
          <a:bodyPr lIns="58193" tIns="29096" rIns="58193" bIns="29096"/>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67383">
              <a:spcBef>
                <a:spcPts val="0"/>
              </a:spcBef>
              <a:spcAft>
                <a:spcPts val="764"/>
              </a:spcAft>
              <a:buNone/>
              <a:defRPr/>
            </a:pPr>
            <a:r>
              <a:rPr lang="en-US" sz="2100" dirty="0">
                <a:solidFill>
                  <a:prstClr val="black"/>
                </a:solidFill>
                <a:latin typeface="Arial"/>
              </a:rPr>
              <a:t>In order to receive credit, each attendee must complete the webinar survey/report form </a:t>
            </a:r>
            <a:r>
              <a:rPr lang="en-US" sz="2100" b="1" dirty="0">
                <a:solidFill>
                  <a:prstClr val="black"/>
                </a:solidFill>
                <a:latin typeface="Arial"/>
              </a:rPr>
              <a:t>at the conclusion of the presentation</a:t>
            </a:r>
            <a:r>
              <a:rPr lang="en-US" sz="2100" dirty="0">
                <a:solidFill>
                  <a:prstClr val="black"/>
                </a:solidFill>
                <a:latin typeface="Arial"/>
              </a:rPr>
              <a:t>.</a:t>
            </a:r>
          </a:p>
          <a:p>
            <a:pPr marL="0" indent="0" defTabSz="367383">
              <a:spcBef>
                <a:spcPts val="0"/>
              </a:spcBef>
              <a:spcAft>
                <a:spcPts val="764"/>
              </a:spcAft>
              <a:buNone/>
              <a:defRPr/>
            </a:pPr>
            <a:r>
              <a:rPr lang="en-US" sz="2100" dirty="0">
                <a:solidFill>
                  <a:prstClr val="black"/>
                </a:solidFill>
                <a:latin typeface="Arial"/>
              </a:rPr>
              <a:t>Follow the link provided:</a:t>
            </a:r>
          </a:p>
          <a:p>
            <a:pPr marL="292982" indent="-171748" defTabSz="367383">
              <a:spcBef>
                <a:spcPts val="0"/>
              </a:spcBef>
              <a:spcAft>
                <a:spcPts val="764"/>
              </a:spcAft>
              <a:defRPr/>
            </a:pPr>
            <a:r>
              <a:rPr lang="en-US" sz="2100" b="1" dirty="0">
                <a:solidFill>
                  <a:prstClr val="black"/>
                </a:solidFill>
                <a:latin typeface="Arial"/>
              </a:rPr>
              <a:t>in the Chat box </a:t>
            </a:r>
            <a:r>
              <a:rPr lang="en-US" sz="2100" dirty="0">
                <a:solidFill>
                  <a:prstClr val="black"/>
                </a:solidFill>
                <a:latin typeface="Arial"/>
              </a:rPr>
              <a:t>at the conclusion of the live presentation; </a:t>
            </a:r>
          </a:p>
          <a:p>
            <a:pPr marL="292982" indent="-171748" defTabSz="367383">
              <a:spcBef>
                <a:spcPts val="0"/>
              </a:spcBef>
              <a:spcAft>
                <a:spcPts val="764"/>
              </a:spcAft>
              <a:defRPr/>
            </a:pPr>
            <a:r>
              <a:rPr lang="en-US" sz="2100" b="1" dirty="0">
                <a:solidFill>
                  <a:prstClr val="black"/>
                </a:solidFill>
                <a:latin typeface="Arial"/>
              </a:rPr>
              <a:t>in the follow-up email </a:t>
            </a:r>
            <a:r>
              <a:rPr lang="en-US" sz="2100" dirty="0">
                <a:solidFill>
                  <a:prstClr val="black"/>
                </a:solidFill>
                <a:latin typeface="Arial"/>
              </a:rPr>
              <a:t>you (</a:t>
            </a:r>
            <a:r>
              <a:rPr lang="en-US" sz="2100" i="1" dirty="0">
                <a:solidFill>
                  <a:prstClr val="black"/>
                </a:solidFill>
                <a:latin typeface="Arial"/>
              </a:rPr>
              <a:t>or the person who registered your site</a:t>
            </a:r>
            <a:r>
              <a:rPr lang="en-US" sz="2100" dirty="0">
                <a:solidFill>
                  <a:prstClr val="black"/>
                </a:solidFill>
                <a:latin typeface="Arial"/>
              </a:rPr>
              <a:t>) will receive one hour after the webinar. </a:t>
            </a: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510" y="1599007"/>
            <a:ext cx="828150" cy="815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3008062"/>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854373" y="971430"/>
            <a:ext cx="6172200" cy="53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42900" eaLnBrk="1" fontAlgn="base" hangingPunct="1">
              <a:spcBef>
                <a:spcPct val="0"/>
              </a:spcBef>
              <a:spcAft>
                <a:spcPct val="0"/>
              </a:spcAft>
              <a:defRPr/>
            </a:pPr>
            <a:r>
              <a:rPr lang="en-US" altLang="en-US" sz="2700" kern="0" dirty="0">
                <a:solidFill>
                  <a:srgbClr val="7F7F7F"/>
                </a:solidFill>
              </a:rPr>
              <a:t>Questions?</a:t>
            </a:r>
          </a:p>
        </p:txBody>
      </p:sp>
      <p:sp>
        <p:nvSpPr>
          <p:cNvPr id="7" name="Content Placeholder 2"/>
          <p:cNvSpPr txBox="1">
            <a:spLocks/>
          </p:cNvSpPr>
          <p:nvPr/>
        </p:nvSpPr>
        <p:spPr>
          <a:xfrm>
            <a:off x="1854375" y="1926407"/>
            <a:ext cx="4318501" cy="301537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2100" dirty="0">
                <a:solidFill>
                  <a:srgbClr val="000000"/>
                </a:solidFill>
                <a:latin typeface="Arial"/>
                <a:ea typeface="MS PGothic" pitchFamily="34" charset="-128"/>
              </a:rPr>
              <a:t>Submit a question to the moderator via the chat box.</a:t>
            </a:r>
          </a:p>
          <a:p>
            <a:pPr marL="0" indent="0" defTabSz="342900">
              <a:buNone/>
            </a:pPr>
            <a:endParaRPr lang="en-US" sz="2100" dirty="0">
              <a:solidFill>
                <a:srgbClr val="000000"/>
              </a:solidFill>
              <a:latin typeface="Arial"/>
              <a:ea typeface="MS PGothic" pitchFamily="34" charset="-128"/>
            </a:endParaRPr>
          </a:p>
          <a:p>
            <a:pPr marL="0" indent="0" defTabSz="342900">
              <a:buNone/>
            </a:pPr>
            <a:r>
              <a:rPr lang="en-US" sz="2100" dirty="0">
                <a:solidFill>
                  <a:srgbClr val="000000"/>
                </a:solidFill>
                <a:latin typeface="Arial"/>
                <a:ea typeface="MS PGothic" pitchFamily="34" charset="-128"/>
              </a:rPr>
              <a:t>Content-related questions will be answered during the Q&amp;A portion at the end as time allows. </a:t>
            </a:r>
          </a:p>
          <a:p>
            <a:pPr marL="0" indent="0" defTabSz="342900">
              <a:buNone/>
            </a:pPr>
            <a:endParaRPr lang="en-US" sz="2100" dirty="0">
              <a:solidFill>
                <a:srgbClr val="000000"/>
              </a:solidFill>
              <a:latin typeface="Arial"/>
              <a:ea typeface="MS PGothic" pitchFamily="34" charset="-128"/>
            </a:endParaRPr>
          </a:p>
          <a:p>
            <a:pPr marL="0" indent="0" defTabSz="342900">
              <a:buNone/>
            </a:pPr>
            <a:r>
              <a:rPr lang="en-US" sz="2100" dirty="0">
                <a:solidFill>
                  <a:srgbClr val="000000"/>
                </a:solidFill>
                <a:latin typeface="Arial"/>
                <a:ea typeface="MS PGothic" pitchFamily="34" charset="-128"/>
              </a:rPr>
              <a:t>Tech support questions will be answered by AIA staff promptly.</a:t>
            </a: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5672" y="1875217"/>
            <a:ext cx="1957388" cy="1900238"/>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6087908" y="2321403"/>
            <a:ext cx="1200150" cy="0"/>
          </a:xfrm>
          <a:prstGeom prst="straightConnector1">
            <a:avLst/>
          </a:prstGeom>
          <a:noFill/>
          <a:ln w="57150" cap="flat" cmpd="sng" algn="ctr">
            <a:solidFill>
              <a:srgbClr val="FF0000"/>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90760286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989597"/>
            <a:ext cx="8229600" cy="857250"/>
          </a:xfrm>
          <a:prstGeom prst="rect">
            <a:avLst/>
          </a:prstGeom>
        </p:spPr>
        <p:txBody>
          <a:bodyPr vert="horz" lIns="68580" tIns="34290" rIns="68580" bIns="34290" rtlCol="0" anchor="ctr">
            <a:normAutofit lnSpcReduction="10000"/>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700" dirty="0">
                <a:solidFill>
                  <a:sysClr val="windowText" lastClr="000000">
                    <a:lumMod val="50000"/>
                    <a:lumOff val="50000"/>
                  </a:sysClr>
                </a:solidFill>
                <a:latin typeface="Arial"/>
              </a:rPr>
              <a:t>The Highly Reliable Hospital: </a:t>
            </a:r>
          </a:p>
          <a:p>
            <a:pPr defTabSz="342900">
              <a:defRPr/>
            </a:pPr>
            <a:r>
              <a:rPr lang="en-US" sz="2700" dirty="0">
                <a:solidFill>
                  <a:sysClr val="windowText" lastClr="000000">
                    <a:lumMod val="50000"/>
                    <a:lumOff val="50000"/>
                  </a:sysClr>
                </a:solidFill>
                <a:latin typeface="Arial"/>
              </a:rPr>
              <a:t>Creating a Facility for a HRO</a:t>
            </a:r>
          </a:p>
        </p:txBody>
      </p:sp>
      <p:sp>
        <p:nvSpPr>
          <p:cNvPr id="4" name="Content Placeholder 4"/>
          <p:cNvSpPr txBox="1">
            <a:spLocks/>
          </p:cNvSpPr>
          <p:nvPr/>
        </p:nvSpPr>
        <p:spPr>
          <a:xfrm>
            <a:off x="2053390" y="2298823"/>
            <a:ext cx="8229600" cy="3394472"/>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fontAlgn="base">
              <a:spcBef>
                <a:spcPct val="0"/>
              </a:spcBef>
              <a:spcAft>
                <a:spcPts val="1350"/>
              </a:spcAft>
              <a:buNone/>
              <a:defRPr/>
            </a:pPr>
            <a:r>
              <a:rPr lang="en-US" sz="2100" b="1" dirty="0">
                <a:solidFill>
                  <a:srgbClr val="000000"/>
                </a:solidFill>
                <a:latin typeface="Arial"/>
              </a:rPr>
              <a:t>Presenters</a:t>
            </a:r>
          </a:p>
          <a:p>
            <a:pPr marL="0" indent="0" defTabSz="342900" fontAlgn="base">
              <a:spcBef>
                <a:spcPct val="0"/>
              </a:spcBef>
              <a:spcAft>
                <a:spcPts val="1350"/>
              </a:spcAft>
              <a:buNone/>
              <a:defRPr/>
            </a:pPr>
            <a:endParaRPr lang="en-US" sz="2100" b="1" dirty="0">
              <a:solidFill>
                <a:srgbClr val="000000"/>
              </a:solidFill>
              <a:latin typeface="Arial"/>
            </a:endParaRPr>
          </a:p>
          <a:p>
            <a:pPr marL="0" indent="0" defTabSz="342900" fontAlgn="base">
              <a:spcBef>
                <a:spcPct val="0"/>
              </a:spcBef>
              <a:spcAft>
                <a:spcPts val="1350"/>
              </a:spcAft>
              <a:buNone/>
              <a:defRPr/>
            </a:pPr>
            <a:endParaRPr lang="en-US" sz="2100" b="1" dirty="0">
              <a:solidFill>
                <a:srgbClr val="000000"/>
              </a:solidFill>
              <a:latin typeface="Arial"/>
            </a:endParaRPr>
          </a:p>
          <a:p>
            <a:pPr marL="0" indent="0" defTabSz="342900">
              <a:buNone/>
            </a:pPr>
            <a:r>
              <a:rPr lang="en-US" sz="1800" b="1" dirty="0">
                <a:solidFill>
                  <a:prstClr val="black"/>
                </a:solidFill>
                <a:latin typeface="Arial"/>
              </a:rPr>
              <a:t>              </a:t>
            </a:r>
            <a:endParaRPr lang="en-US" sz="2100" dirty="0">
              <a:solidFill>
                <a:sysClr val="windowText" lastClr="000000"/>
              </a:solidFill>
              <a:latin typeface="Arial"/>
            </a:endParaRPr>
          </a:p>
        </p:txBody>
      </p:sp>
      <p:sp>
        <p:nvSpPr>
          <p:cNvPr id="5" name="TextBox 4"/>
          <p:cNvSpPr txBox="1"/>
          <p:nvPr/>
        </p:nvSpPr>
        <p:spPr>
          <a:xfrm>
            <a:off x="6029828" y="3965433"/>
            <a:ext cx="3570675" cy="715581"/>
          </a:xfrm>
          <a:prstGeom prst="rect">
            <a:avLst/>
          </a:prstGeom>
          <a:noFill/>
        </p:spPr>
        <p:txBody>
          <a:bodyPr wrap="square" rtlCol="0">
            <a:spAutoFit/>
          </a:bodyPr>
          <a:lstStyle/>
          <a:p>
            <a:pPr defTabSz="685800"/>
            <a:r>
              <a:rPr lang="en-US" sz="1350" b="1" dirty="0">
                <a:solidFill>
                  <a:prstClr val="black"/>
                </a:solidFill>
                <a:latin typeface="Arial"/>
              </a:rPr>
              <a:t>Matt Richter AIA, ACHA</a:t>
            </a:r>
          </a:p>
          <a:p>
            <a:pPr defTabSz="685800"/>
            <a:r>
              <a:rPr lang="en-US" sz="1350" dirty="0">
                <a:solidFill>
                  <a:prstClr val="black"/>
                </a:solidFill>
                <a:latin typeface="Arial"/>
              </a:rPr>
              <a:t>Vice President, Healthcare Planner</a:t>
            </a:r>
          </a:p>
          <a:p>
            <a:pPr defTabSz="685800"/>
            <a:r>
              <a:rPr lang="en-US" sz="1350" dirty="0">
                <a:solidFill>
                  <a:prstClr val="black"/>
                </a:solidFill>
                <a:latin typeface="Arial"/>
              </a:rPr>
              <a:t>SmithGroupJJR</a:t>
            </a:r>
          </a:p>
        </p:txBody>
      </p:sp>
      <p:pic>
        <p:nvPicPr>
          <p:cNvPr id="2" name="Picture 1"/>
          <p:cNvPicPr>
            <a:picLocks noChangeAspect="1"/>
          </p:cNvPicPr>
          <p:nvPr/>
        </p:nvPicPr>
        <p:blipFill>
          <a:blip r:embed="rId3"/>
          <a:stretch>
            <a:fillRect/>
          </a:stretch>
        </p:blipFill>
        <p:spPr>
          <a:xfrm>
            <a:off x="2175390" y="2695074"/>
            <a:ext cx="1177410" cy="1177410"/>
          </a:xfrm>
          <a:prstGeom prst="rect">
            <a:avLst/>
          </a:prstGeom>
        </p:spPr>
      </p:pic>
      <p:pic>
        <p:nvPicPr>
          <p:cNvPr id="3" name="Picture 2"/>
          <p:cNvPicPr>
            <a:picLocks noChangeAspect="1"/>
          </p:cNvPicPr>
          <p:nvPr/>
        </p:nvPicPr>
        <p:blipFill>
          <a:blip r:embed="rId4"/>
          <a:stretch>
            <a:fillRect/>
          </a:stretch>
        </p:blipFill>
        <p:spPr>
          <a:xfrm>
            <a:off x="6155956" y="2690804"/>
            <a:ext cx="1013471" cy="1171333"/>
          </a:xfrm>
          <a:prstGeom prst="rect">
            <a:avLst/>
          </a:prstGeom>
        </p:spPr>
      </p:pic>
      <p:sp>
        <p:nvSpPr>
          <p:cNvPr id="8" name="TextBox 7"/>
          <p:cNvSpPr txBox="1"/>
          <p:nvPr/>
        </p:nvSpPr>
        <p:spPr>
          <a:xfrm>
            <a:off x="2110540" y="3996060"/>
            <a:ext cx="3850288" cy="715581"/>
          </a:xfrm>
          <a:prstGeom prst="rect">
            <a:avLst/>
          </a:prstGeom>
          <a:noFill/>
        </p:spPr>
        <p:txBody>
          <a:bodyPr wrap="square" rtlCol="0">
            <a:spAutoFit/>
          </a:bodyPr>
          <a:lstStyle/>
          <a:p>
            <a:pPr defTabSz="685800"/>
            <a:r>
              <a:rPr lang="en-US" sz="1350" b="1" dirty="0">
                <a:solidFill>
                  <a:prstClr val="black"/>
                </a:solidFill>
                <a:latin typeface="Arial"/>
              </a:rPr>
              <a:t>Christine Basiliere RNC, BSN, MBA</a:t>
            </a:r>
          </a:p>
          <a:p>
            <a:pPr defTabSz="685800"/>
            <a:r>
              <a:rPr lang="en-US" sz="1350" dirty="0">
                <a:solidFill>
                  <a:prstClr val="black"/>
                </a:solidFill>
                <a:latin typeface="Arial"/>
              </a:rPr>
              <a:t>CNO &amp; Vice President of Patient Care Services</a:t>
            </a:r>
          </a:p>
          <a:p>
            <a:pPr defTabSz="685800">
              <a:spcAft>
                <a:spcPts val="600"/>
              </a:spcAft>
            </a:pPr>
            <a:r>
              <a:rPr lang="en-US" sz="1350" dirty="0">
                <a:solidFill>
                  <a:prstClr val="black"/>
                </a:solidFill>
                <a:latin typeface="Arial"/>
              </a:rPr>
              <a:t>Sharp Chula Vista Medical Center</a:t>
            </a:r>
          </a:p>
        </p:txBody>
      </p:sp>
    </p:spTree>
    <p:extLst>
      <p:ext uri="{BB962C8B-B14F-4D97-AF65-F5344CB8AC3E}">
        <p14:creationId xmlns:p14="http://schemas.microsoft.com/office/powerpoint/2010/main" val="3866085009"/>
      </p:ext>
    </p:extLst>
  </p:cSld>
  <p:clrMapOvr>
    <a:masterClrMapping/>
  </p:clrMapOvr>
  <mc:AlternateContent xmlns:mc="http://schemas.openxmlformats.org/markup-compatibility/2006" xmlns:p14="http://schemas.microsoft.com/office/powerpoint/2010/main">
    <mc:Choice Requires="p14">
      <p:transition p14:dur="10" advClick="0" advTm="60000"/>
    </mc:Choice>
    <mc:Fallback xmlns="">
      <p:transition advClick="0" advTm="6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524000" y="4512796"/>
            <a:ext cx="9182100" cy="23368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73" r="1043"/>
          <a:stretch/>
        </p:blipFill>
        <p:spPr>
          <a:xfrm>
            <a:off x="1524000" y="426736"/>
            <a:ext cx="9182100" cy="5143500"/>
          </a:xfrm>
          <a:prstGeom prst="rect">
            <a:avLst/>
          </a:prstGeom>
        </p:spPr>
      </p:pic>
      <p:sp>
        <p:nvSpPr>
          <p:cNvPr id="10" name="TextBox 9"/>
          <p:cNvSpPr txBox="1"/>
          <p:nvPr/>
        </p:nvSpPr>
        <p:spPr>
          <a:xfrm>
            <a:off x="3541008" y="5926266"/>
            <a:ext cx="7012818" cy="923330"/>
          </a:xfrm>
          <a:prstGeom prst="rect">
            <a:avLst/>
          </a:prstGeom>
          <a:noFill/>
        </p:spPr>
        <p:txBody>
          <a:bodyPr wrap="none" rtlCol="0">
            <a:spAutoFit/>
          </a:bodyPr>
          <a:lstStyle/>
          <a:p>
            <a:pPr algn="r"/>
            <a:r>
              <a:rPr lang="en-US" sz="3600" dirty="0">
                <a:solidFill>
                  <a:schemeClr val="bg1"/>
                </a:solidFill>
                <a:ea typeface="+mj-ea"/>
                <a:cs typeface="+mj-cs"/>
              </a:rPr>
              <a:t>Sharp Chula Vista Ocean View Tower</a:t>
            </a:r>
          </a:p>
          <a:p>
            <a:pPr algn="r"/>
            <a:r>
              <a:rPr lang="en-US" dirty="0">
                <a:solidFill>
                  <a:schemeClr val="bg1"/>
                </a:solidFill>
                <a:ea typeface="+mj-ea"/>
                <a:cs typeface="+mj-cs"/>
              </a:rPr>
              <a:t>A Presentation on HRO</a:t>
            </a:r>
          </a:p>
        </p:txBody>
      </p:sp>
    </p:spTree>
    <p:extLst>
      <p:ext uri="{BB962C8B-B14F-4D97-AF65-F5344CB8AC3E}">
        <p14:creationId xmlns:p14="http://schemas.microsoft.com/office/powerpoint/2010/main" val="370104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2250</TotalTime>
  <Words>2821</Words>
  <Application>Microsoft Office PowerPoint</Application>
  <PresentationFormat>Widescreen</PresentationFormat>
  <Paragraphs>699</Paragraphs>
  <Slides>59</Slides>
  <Notes>46</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73" baseType="lpstr">
      <vt:lpstr>ＭＳ Ｐゴシック</vt:lpstr>
      <vt:lpstr>ＭＳ Ｐゴシック</vt:lpstr>
      <vt:lpstr>Arial</vt:lpstr>
      <vt:lpstr>Arial Narrow</vt:lpstr>
      <vt:lpstr>Calibri</vt:lpstr>
      <vt:lpstr>Calibri Light</vt:lpstr>
      <vt:lpstr>Myriad Pro</vt:lpstr>
      <vt:lpstr>Myriad Pro Cond</vt:lpstr>
      <vt:lpstr>Myriad Pro Light</vt:lpstr>
      <vt:lpstr>Times New Roman</vt:lpstr>
      <vt:lpstr>Wingdings</vt:lpstr>
      <vt:lpstr>Office Theme</vt:lpstr>
      <vt:lpstr>1_Office Theme</vt:lpstr>
      <vt:lpstr>Worksheet</vt:lpstr>
      <vt:lpstr>Academy of Architecture for Health  On-line Professional Development</vt:lpstr>
      <vt:lpstr>Academy of Architecture for Health  On-line Professional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Learning Objectives:</vt:lpstr>
      <vt:lpstr> </vt:lpstr>
      <vt:lpstr>Hospitals are different: We have to work harder</vt:lpstr>
      <vt:lpstr> </vt:lpstr>
      <vt:lpstr> </vt:lpstr>
      <vt:lpstr>Sharps RFP and HRO Requirements </vt:lpstr>
      <vt:lpstr>PowerPoint Presentation</vt:lpstr>
      <vt:lpstr>The HRO Design Process</vt:lpstr>
      <vt:lpstr>Are we creating a Highly Reliable Environment for care? Or just supporting “best practice”?</vt:lpstr>
      <vt:lpstr>  </vt:lpstr>
      <vt:lpstr>  </vt:lpstr>
      <vt:lpstr>Basic Design Premise</vt:lpstr>
      <vt:lpstr>Key Architectural  Planning Concepts </vt:lpstr>
      <vt:lpstr>HRO Clean &amp; Soiled Segregation Starts Outside the Building </vt:lpstr>
      <vt:lpstr>HRO Floor Circulation Materials Transport and Segregation  </vt:lpstr>
      <vt:lpstr>HRO Materials Transport and Segregation  </vt:lpstr>
      <vt:lpstr>PowerPoint Presentation</vt:lpstr>
      <vt:lpstr>HRO Departmental Layouts: CSPD </vt:lpstr>
      <vt:lpstr>HRO: On the Patient Floors</vt:lpstr>
      <vt:lpstr>HRO: In the Patient Rooms</vt:lpstr>
      <vt:lpstr>HRO: Is in the Details </vt:lpstr>
      <vt:lpstr>Documenting the HRO Design Features</vt:lpstr>
      <vt:lpstr>55 Design Features that Support HRO</vt:lpstr>
      <vt:lpstr>PowerPoint Presentation</vt:lpstr>
      <vt:lpstr>Excellence in Design + Safe = HRO</vt:lpstr>
      <vt:lpstr>HRO Design: Patient Experience </vt:lpstr>
      <vt:lpstr>Theory into Design: The Experience </vt:lpstr>
      <vt:lpstr>Theory into Design: The Experience </vt:lpstr>
      <vt:lpstr>Theory into Design: The Experience </vt:lpstr>
      <vt:lpstr>Theory into Design: The Experience </vt:lpstr>
      <vt:lpstr>Theory into Design: The Experience </vt:lpstr>
      <vt:lpstr>Theory into Design: The Experience </vt:lpstr>
      <vt:lpstr>Theory into Design: The Experience </vt:lpstr>
      <vt:lpstr>HRO Design:  Patient Experience</vt:lpstr>
      <vt:lpstr>PowerPoint Presentation</vt:lpstr>
      <vt:lpstr>HRO: Construction</vt:lpstr>
      <vt:lpstr>PowerPoint Presentation</vt:lpstr>
      <vt:lpstr> The HRO Construction Safety Pyramid</vt:lpstr>
      <vt:lpstr>PowerPoint Presentation</vt:lpstr>
      <vt:lpstr>PowerPoint Presentation</vt:lpstr>
      <vt:lpstr>PowerPoint Presentation</vt:lpstr>
      <vt:lpstr>PowerPoint Presentation</vt:lpstr>
      <vt:lpstr>PowerPoint Presentation</vt:lpstr>
      <vt:lpstr>Construction HRO Advancements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Ashlie Brazelton</dc:creator>
  <cp:lastModifiedBy>Rosse, Isabella</cp:lastModifiedBy>
  <cp:revision>157</cp:revision>
  <cp:lastPrinted>2016-10-13T00:06:19Z</cp:lastPrinted>
  <dcterms:created xsi:type="dcterms:W3CDTF">2013-02-06T15:22:55Z</dcterms:created>
  <dcterms:modified xsi:type="dcterms:W3CDTF">2017-08-08T15:35:29Z</dcterms:modified>
</cp:coreProperties>
</file>