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71" r:id="rId12"/>
    <p:sldId id="266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6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8" y="-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6B518-C9C1-4857-9CA3-04C83AC2B281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92A36-8403-4C99-A866-2129E5236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37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92A36-8403-4C99-A866-2129E52364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98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92A36-8403-4C99-A866-2129E523645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98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92A36-8403-4C99-A866-2129E523645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98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92A36-8403-4C99-A866-2129E523645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98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92A36-8403-4C99-A866-2129E523645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98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92A36-8403-4C99-A866-2129E52364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98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92A36-8403-4C99-A866-2129E52364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98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92A36-8403-4C99-A866-2129E52364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98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92A36-8403-4C99-A866-2129E52364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98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92A36-8403-4C99-A866-2129E52364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98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92A36-8403-4C99-A866-2129E52364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98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92A36-8403-4C99-A866-2129E523645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98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92A36-8403-4C99-A866-2129E523645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9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5B2D-59AF-48FC-B000-AA0B0B1B5D80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71A534-775D-488C-AFEA-20390C42E65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5B2D-59AF-48FC-B000-AA0B0B1B5D80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A534-775D-488C-AFEA-20390C42E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5B2D-59AF-48FC-B000-AA0B0B1B5D80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A534-775D-488C-AFEA-20390C42E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5B2D-59AF-48FC-B000-AA0B0B1B5D80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71A534-775D-488C-AFEA-20390C42E65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5B2D-59AF-48FC-B000-AA0B0B1B5D80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71A534-775D-488C-AFEA-20390C42E65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5B2D-59AF-48FC-B000-AA0B0B1B5D80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71A534-775D-488C-AFEA-20390C42E65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5B2D-59AF-48FC-B000-AA0B0B1B5D80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71A534-775D-488C-AFEA-20390C42E65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5B2D-59AF-48FC-B000-AA0B0B1B5D80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71A534-775D-488C-AFEA-20390C42E65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5B2D-59AF-48FC-B000-AA0B0B1B5D80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71A534-775D-488C-AFEA-20390C42E65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5B2D-59AF-48FC-B000-AA0B0B1B5D80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71A534-775D-488C-AFEA-20390C42E65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5B2D-59AF-48FC-B000-AA0B0B1B5D80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71A534-775D-488C-AFEA-20390C42E65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6C55B2D-59AF-48FC-B000-AA0B0B1B5D80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C71A534-775D-488C-AFEA-20390C42E65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800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41093" y="1905000"/>
            <a:ext cx="6802119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8800" dirty="0" smtClean="0">
                <a:solidFill>
                  <a:srgbClr val="FF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AKR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i="1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(Architect’s Knowledge Resource)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6000" dirty="0" smtClean="0">
                <a:solidFill>
                  <a:srgbClr val="FF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Step-by-Step</a:t>
            </a:r>
            <a:endParaRPr lang="en-US" sz="6000" dirty="0">
              <a:solidFill>
                <a:srgbClr val="FF65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964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4800" y="1828800"/>
            <a:ext cx="834791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New </a:t>
            </a:r>
          </a:p>
          <a:p>
            <a:pPr algn="ctr"/>
            <a:r>
              <a:rPr lang="en-US" sz="66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Project Profile </a:t>
            </a:r>
            <a:r>
              <a:rPr lang="en-US" sz="6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Submission</a:t>
            </a:r>
            <a:endParaRPr lang="en-US" sz="60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804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t="1923" r="3809" b="11538"/>
          <a:stretch/>
        </p:blipFill>
        <p:spPr bwMode="auto">
          <a:xfrm>
            <a:off x="-7258" y="0"/>
            <a:ext cx="91512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7259" y="7203"/>
            <a:ext cx="9151257" cy="83099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Example of a Project Profile</a:t>
            </a:r>
            <a:endParaRPr lang="en-US" sz="4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7261" y="6396335"/>
            <a:ext cx="9151259" cy="461665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u="sng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http://www.aia.org/akr/Resources/Projects/AIAB081255</a:t>
            </a:r>
            <a:endParaRPr lang="en-US" sz="2400" u="sng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31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r="9218" b="18734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838200" y="2549070"/>
            <a:ext cx="1752600" cy="613229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" y="4648200"/>
            <a:ext cx="9144000" cy="1754326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Create an AIA.org record of your </a:t>
            </a:r>
            <a:b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finished work by clicking  on </a:t>
            </a:r>
            <a:b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“New Project Profile Submission”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cxnSp>
        <p:nvCxnSpPr>
          <p:cNvPr id="5" name="Curved Connector 4"/>
          <p:cNvCxnSpPr/>
          <p:nvPr/>
        </p:nvCxnSpPr>
        <p:spPr>
          <a:xfrm rot="10800000" flipV="1">
            <a:off x="2471064" y="2209799"/>
            <a:ext cx="1643736" cy="685800"/>
          </a:xfrm>
          <a:prstGeom prst="curvedConnector3">
            <a:avLst>
              <a:gd name="adj1" fmla="val 45585"/>
            </a:avLst>
          </a:prstGeom>
          <a:ln w="101600">
            <a:solidFill>
              <a:schemeClr val="bg2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35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6000">
        <p14:pan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r="7160" b="166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4648200"/>
            <a:ext cx="9144000" cy="1200329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Complete the Project Information and </a:t>
            </a:r>
            <a:b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Project Details forms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cxnSp>
        <p:nvCxnSpPr>
          <p:cNvPr id="5" name="Curved Connector 4"/>
          <p:cNvCxnSpPr/>
          <p:nvPr/>
        </p:nvCxnSpPr>
        <p:spPr>
          <a:xfrm rot="16200000" flipV="1">
            <a:off x="1066800" y="3200400"/>
            <a:ext cx="2209800" cy="685800"/>
          </a:xfrm>
          <a:prstGeom prst="curvedConnector3">
            <a:avLst>
              <a:gd name="adj1" fmla="val 50000"/>
            </a:avLst>
          </a:prstGeom>
          <a:ln w="101600">
            <a:solidFill>
              <a:schemeClr val="bg2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03355"/>
      </p:ext>
    </p:extLst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3" b="17432"/>
          <a:stretch/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381000" y="2286001"/>
            <a:ext cx="4152900" cy="3352800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76200" y="1447800"/>
            <a:ext cx="9220200" cy="1200329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Select the appropriate categories and keywords for your project. 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267200" y="2026193"/>
            <a:ext cx="4152900" cy="3352800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76200" y="4724400"/>
            <a:ext cx="9220200" cy="1200329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Include significant or special features such as notable insights or building innovations.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37040"/>
      </p:ext>
    </p:extLst>
  </p:cSld>
  <p:clrMapOvr>
    <a:masterClrMapping/>
  </p:clrMapOvr>
  <p:transition spd="med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4" grpId="0" animBg="1"/>
      <p:bldP spid="4" grpId="1" animBg="1"/>
      <p:bldP spid="8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1" t="15063" r="15993" b="1743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4514" y="4114800"/>
            <a:ext cx="9144000" cy="64633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Add honors to an AIA award-winning project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4800" y="5747658"/>
            <a:ext cx="1181100" cy="533401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urved Connector 4"/>
          <p:cNvCxnSpPr/>
          <p:nvPr/>
        </p:nvCxnSpPr>
        <p:spPr>
          <a:xfrm rot="10800000" flipV="1">
            <a:off x="1219201" y="5029200"/>
            <a:ext cx="1752600" cy="914400"/>
          </a:xfrm>
          <a:prstGeom prst="curvedConnector3">
            <a:avLst>
              <a:gd name="adj1" fmla="val 50000"/>
            </a:avLst>
          </a:prstGeom>
          <a:ln w="101600">
            <a:solidFill>
              <a:schemeClr val="bg2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196121"/>
      </p:ext>
    </p:extLst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6" r="25000" b="13281"/>
          <a:stretch/>
        </p:blipFill>
        <p:spPr bwMode="auto">
          <a:xfrm>
            <a:off x="-1451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4514" y="1962834"/>
            <a:ext cx="9144000" cy="1200329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Select the award or honor and the year it was conferred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cxnSp>
        <p:nvCxnSpPr>
          <p:cNvPr id="5" name="Curved Connector 4"/>
          <p:cNvCxnSpPr/>
          <p:nvPr/>
        </p:nvCxnSpPr>
        <p:spPr>
          <a:xfrm rot="16200000" flipH="1">
            <a:off x="2685366" y="2990165"/>
            <a:ext cx="2554069" cy="2438400"/>
          </a:xfrm>
          <a:prstGeom prst="curvedConnector3">
            <a:avLst>
              <a:gd name="adj1" fmla="val 31247"/>
            </a:avLst>
          </a:prstGeom>
          <a:ln w="101600">
            <a:solidFill>
              <a:schemeClr val="bg2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081520"/>
      </p:ext>
    </p:extLst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44" r="17619" b="29543"/>
          <a:stretch/>
        </p:blipFill>
        <p:spPr bwMode="auto">
          <a:xfrm>
            <a:off x="-1" y="0"/>
            <a:ext cx="91294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9028" y="3048000"/>
            <a:ext cx="9144000" cy="1200329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Type the project description and </a:t>
            </a:r>
            <a:b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add team members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cxnSp>
        <p:nvCxnSpPr>
          <p:cNvPr id="5" name="Curved Connector 4"/>
          <p:cNvCxnSpPr/>
          <p:nvPr/>
        </p:nvCxnSpPr>
        <p:spPr>
          <a:xfrm rot="10800000" flipV="1">
            <a:off x="2057400" y="4876799"/>
            <a:ext cx="1676400" cy="840431"/>
          </a:xfrm>
          <a:prstGeom prst="curvedConnector3">
            <a:avLst>
              <a:gd name="adj1" fmla="val 50000"/>
            </a:avLst>
          </a:prstGeom>
          <a:ln w="101600">
            <a:solidFill>
              <a:schemeClr val="bg2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837561"/>
      </p:ext>
    </p:extLst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7" t="3125" r="13125" b="26563"/>
          <a:stretch/>
        </p:blipFill>
        <p:spPr bwMode="auto">
          <a:xfrm>
            <a:off x="-29028" y="0"/>
            <a:ext cx="91730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9028" y="609600"/>
            <a:ext cx="9173028" cy="64633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Add images of your project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cxnSp>
        <p:nvCxnSpPr>
          <p:cNvPr id="5" name="Curved Connector 4"/>
          <p:cNvCxnSpPr/>
          <p:nvPr/>
        </p:nvCxnSpPr>
        <p:spPr>
          <a:xfrm rot="10800000" flipV="1">
            <a:off x="2209800" y="3008784"/>
            <a:ext cx="1676400" cy="840431"/>
          </a:xfrm>
          <a:prstGeom prst="curvedConnector3">
            <a:avLst>
              <a:gd name="adj1" fmla="val 50000"/>
            </a:avLst>
          </a:prstGeom>
          <a:ln w="101600">
            <a:solidFill>
              <a:schemeClr val="bg2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948055"/>
      </p:ext>
    </p:extLst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5" t="6250" r="13125" b="2343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9028" y="609600"/>
            <a:ext cx="9173028" cy="1200329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Include photo title, description, and the photographer credit in submission.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cxnSp>
        <p:nvCxnSpPr>
          <p:cNvPr id="5" name="Curved Connector 4"/>
          <p:cNvCxnSpPr/>
          <p:nvPr/>
        </p:nvCxnSpPr>
        <p:spPr>
          <a:xfrm>
            <a:off x="1371600" y="5029200"/>
            <a:ext cx="1676400" cy="840431"/>
          </a:xfrm>
          <a:prstGeom prst="curvedConnector3">
            <a:avLst>
              <a:gd name="adj1" fmla="val 37013"/>
            </a:avLst>
          </a:prstGeom>
          <a:ln w="101600">
            <a:solidFill>
              <a:schemeClr val="bg2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821999"/>
      </p:ext>
    </p:extLst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76600"/>
            <a:ext cx="8001000" cy="2362200"/>
          </a:xfrm>
        </p:spPr>
        <p:txBody>
          <a:bodyPr/>
          <a:lstStyle/>
          <a:p>
            <a:pPr>
              <a:lnSpc>
                <a:spcPts val="7000"/>
              </a:lnSpc>
            </a:pPr>
            <a:r>
              <a:rPr lang="en-US" sz="8000" dirty="0" smtClean="0">
                <a:latin typeface="Franklin Gothic Medium" pitchFamily="34" charset="0"/>
              </a:rPr>
              <a:t>KNOWLEDGE COMMUNITIES</a:t>
            </a:r>
            <a:endParaRPr lang="en-US" sz="8000" dirty="0">
              <a:latin typeface="Franklin Gothic Medium" pitchFamily="34" charset="0"/>
            </a:endParaRPr>
          </a:p>
        </p:txBody>
      </p:sp>
      <p:pic>
        <p:nvPicPr>
          <p:cNvPr id="3" name="Picture 3" descr="N:\DesignPractice\Groups&amp;Communities\Common\Logos\AIA Logos\Emblem Horizontal Solid.JPG" title="AIA 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400307"/>
            <a:ext cx="3733800" cy="127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672296">
            <a:off x="5472275" y="2122665"/>
            <a:ext cx="36250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NETWORK</a:t>
            </a:r>
          </a:p>
        </p:txBody>
      </p:sp>
      <p:sp>
        <p:nvSpPr>
          <p:cNvPr id="5" name="TextBox 4"/>
          <p:cNvSpPr txBox="1"/>
          <p:nvPr/>
        </p:nvSpPr>
        <p:spPr>
          <a:xfrm rot="2672296">
            <a:off x="4939395" y="2496727"/>
            <a:ext cx="24384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LEARN</a:t>
            </a:r>
          </a:p>
        </p:txBody>
      </p:sp>
      <p:sp>
        <p:nvSpPr>
          <p:cNvPr id="6" name="TextBox 5"/>
          <p:cNvSpPr txBox="1"/>
          <p:nvPr/>
        </p:nvSpPr>
        <p:spPr>
          <a:xfrm rot="2672296">
            <a:off x="4071204" y="3068252"/>
            <a:ext cx="19479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LEAD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6442672"/>
            <a:ext cx="3050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E7EC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AIA KNOWLEDGE COMMUNITIES</a:t>
            </a:r>
          </a:p>
        </p:txBody>
      </p:sp>
    </p:spTree>
    <p:extLst>
      <p:ext uri="{BB962C8B-B14F-4D97-AF65-F5344CB8AC3E}">
        <p14:creationId xmlns:p14="http://schemas.microsoft.com/office/powerpoint/2010/main" val="55024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nodeType="afterEffect" p14:presetBounceEnd="625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0278 0.47639 " pathEditMode="relative" rAng="0" ptsTypes="AA" p14:bounceEnd="62500">
                                          <p:cBhvr>
                                            <p:cTn id="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" y="238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8" presetID="10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53" presetClass="exit" presetSubtype="544" fill="hold" grpId="1" nodeType="afterEffect">
                                      <p:stCondLst>
                                        <p:cond delay="150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 calcmode="lin" valueType="num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decel="75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-2700000">
                                          <p:cBhvr>
                                            <p:cTn id="20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decel="3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2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200000" y="2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6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35" presetID="10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  <p:bldP spid="4" grpId="0"/>
          <p:bldP spid="4" grpId="1"/>
          <p:bldP spid="5" grpId="0"/>
          <p:bldP spid="5" grpId="1"/>
          <p:bldP spid="6" grpId="0"/>
          <p:bldP spid="6" grpId="1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0278 0.47639 " pathEditMode="relative" rAng="0" ptsTypes="AA">
                                          <p:cBhvr>
                                            <p:cTn id="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" y="238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8" presetID="10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53" presetClass="exit" presetSubtype="544" fill="hold" grpId="1" nodeType="afterEffect">
                                      <p:stCondLst>
                                        <p:cond delay="150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 calcmode="lin" valueType="num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decel="75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-2700000">
                                          <p:cBhvr>
                                            <p:cTn id="20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decel="3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2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200000" y="2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6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35" presetID="10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  <p:bldP spid="4" grpId="0"/>
          <p:bldP spid="4" grpId="1"/>
          <p:bldP spid="5" grpId="0"/>
          <p:bldP spid="5" grpId="1"/>
          <p:bldP spid="6" grpId="0"/>
          <p:bldP spid="6" grpId="1"/>
          <p:bldP spid="7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4800" y="1828800"/>
            <a:ext cx="83479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New </a:t>
            </a:r>
          </a:p>
          <a:p>
            <a:pPr algn="ctr"/>
            <a:r>
              <a:rPr lang="en-US" sz="66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Individual Item</a:t>
            </a:r>
          </a:p>
          <a:p>
            <a:pPr algn="ctr"/>
            <a:r>
              <a:rPr lang="en-US" sz="6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Submission</a:t>
            </a:r>
            <a:endParaRPr lang="en-US" sz="60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57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" t="10896" r="8468" b="8108"/>
          <a:stretch/>
        </p:blipFill>
        <p:spPr bwMode="auto">
          <a:xfrm>
            <a:off x="0" y="7203"/>
            <a:ext cx="9143998" cy="685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7259" y="7203"/>
            <a:ext cx="9151257" cy="83099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Example of an Individual Item</a:t>
            </a:r>
            <a:endParaRPr lang="en-US" sz="4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7261" y="6396335"/>
            <a:ext cx="9151259" cy="461665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u="sng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http://www.aia.org/akr/Resources/Documents/AIAP072830</a:t>
            </a:r>
            <a:endParaRPr lang="en-US" sz="2400" u="sng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764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r="9218" b="18734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2438400" y="2549070"/>
            <a:ext cx="1752600" cy="613229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" y="4648200"/>
            <a:ext cx="9144000" cy="1754326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Upload an article for your newsletter</a:t>
            </a:r>
            <a:b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or blog by clicking on </a:t>
            </a:r>
            <a:b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“New Individual Item Submission”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cxnSp>
        <p:nvCxnSpPr>
          <p:cNvPr id="5" name="Curved Connector 4"/>
          <p:cNvCxnSpPr/>
          <p:nvPr/>
        </p:nvCxnSpPr>
        <p:spPr>
          <a:xfrm rot="10800000" flipV="1">
            <a:off x="4071264" y="2209799"/>
            <a:ext cx="1643736" cy="685800"/>
          </a:xfrm>
          <a:prstGeom prst="curvedConnector3">
            <a:avLst>
              <a:gd name="adj1" fmla="val 45585"/>
            </a:avLst>
          </a:prstGeom>
          <a:ln w="101600">
            <a:solidFill>
              <a:schemeClr val="bg2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6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9000">
        <p14:pan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11574" r="5556" b="5092"/>
          <a:stretch/>
        </p:blipFill>
        <p:spPr bwMode="auto">
          <a:xfrm>
            <a:off x="1" y="-1"/>
            <a:ext cx="9143999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457200" y="1890483"/>
            <a:ext cx="3352800" cy="613229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" y="4648200"/>
            <a:ext cx="9144000" cy="64633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Upload Submission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cxnSp>
        <p:nvCxnSpPr>
          <p:cNvPr id="5" name="Curved Connector 4"/>
          <p:cNvCxnSpPr/>
          <p:nvPr/>
        </p:nvCxnSpPr>
        <p:spPr>
          <a:xfrm rot="10800000" flipV="1">
            <a:off x="3505200" y="1511297"/>
            <a:ext cx="1643736" cy="685800"/>
          </a:xfrm>
          <a:prstGeom prst="curvedConnector3">
            <a:avLst>
              <a:gd name="adj1" fmla="val 45585"/>
            </a:avLst>
          </a:prstGeom>
          <a:ln w="101600">
            <a:solidFill>
              <a:schemeClr val="bg2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929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7000">
        <p14:pan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7" t="10156" r="17232" b="19531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449943" y="1981200"/>
            <a:ext cx="3352800" cy="613229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" y="4648200"/>
            <a:ext cx="9144000" cy="64633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Specify file type/format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cxnSp>
        <p:nvCxnSpPr>
          <p:cNvPr id="5" name="Curved Connector 4"/>
          <p:cNvCxnSpPr/>
          <p:nvPr/>
        </p:nvCxnSpPr>
        <p:spPr>
          <a:xfrm rot="10800000" flipV="1">
            <a:off x="3505200" y="1511297"/>
            <a:ext cx="1643736" cy="685800"/>
          </a:xfrm>
          <a:prstGeom prst="curvedConnector3">
            <a:avLst>
              <a:gd name="adj1" fmla="val 45585"/>
            </a:avLst>
          </a:prstGeom>
          <a:ln w="101600">
            <a:solidFill>
              <a:schemeClr val="bg2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714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8000">
        <p14:pan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t="10299" r="7375" b="5439"/>
          <a:stretch/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159657" y="762000"/>
            <a:ext cx="3352800" cy="3597732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" y="4648200"/>
            <a:ext cx="9144000" cy="1200329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Select the publication format of submission such as article, best practices, or white paper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cxnSp>
        <p:nvCxnSpPr>
          <p:cNvPr id="5" name="Curved Connector 4"/>
          <p:cNvCxnSpPr/>
          <p:nvPr/>
        </p:nvCxnSpPr>
        <p:spPr>
          <a:xfrm rot="10800000" flipV="1">
            <a:off x="2438400" y="767440"/>
            <a:ext cx="1643736" cy="685800"/>
          </a:xfrm>
          <a:prstGeom prst="curvedConnector3">
            <a:avLst>
              <a:gd name="adj1" fmla="val 45585"/>
            </a:avLst>
          </a:prstGeom>
          <a:ln w="101600">
            <a:solidFill>
              <a:schemeClr val="bg2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369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10000">
        <p14:pan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9" t="2020" r="3032" b="7071"/>
          <a:stretch/>
        </p:blipFill>
        <p:spPr bwMode="auto">
          <a:xfrm>
            <a:off x="-145143" y="0"/>
            <a:ext cx="92891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4499428" y="3381829"/>
            <a:ext cx="464457" cy="473532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" y="4648200"/>
            <a:ext cx="9144000" cy="1200329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Accept the submission privacy and usage policy then click “Submit”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cxnSp>
        <p:nvCxnSpPr>
          <p:cNvPr id="5" name="Curved Connector 4"/>
          <p:cNvCxnSpPr/>
          <p:nvPr/>
        </p:nvCxnSpPr>
        <p:spPr>
          <a:xfrm rot="5400000">
            <a:off x="6656610" y="2645237"/>
            <a:ext cx="1834247" cy="821868"/>
          </a:xfrm>
          <a:prstGeom prst="curvedConnector3">
            <a:avLst>
              <a:gd name="adj1" fmla="val 50000"/>
            </a:avLst>
          </a:prstGeom>
          <a:ln w="101600">
            <a:solidFill>
              <a:schemeClr val="bg2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255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5000">
        <p14:pan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5" t="15327" r="13125" b="14360"/>
          <a:stretch/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" y="402864"/>
            <a:ext cx="9144000" cy="1754326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You will be taken back to the Contributions Tab screen. Refresh the browser and scroll down to see your new contribution. </a:t>
            </a:r>
          </a:p>
        </p:txBody>
      </p:sp>
      <p:cxnSp>
        <p:nvCxnSpPr>
          <p:cNvPr id="5" name="Curved Connector 4"/>
          <p:cNvCxnSpPr/>
          <p:nvPr/>
        </p:nvCxnSpPr>
        <p:spPr>
          <a:xfrm rot="5400000">
            <a:off x="27210" y="3749223"/>
            <a:ext cx="1834247" cy="821868"/>
          </a:xfrm>
          <a:prstGeom prst="curvedConnector3">
            <a:avLst>
              <a:gd name="adj1" fmla="val 50000"/>
            </a:avLst>
          </a:prstGeom>
          <a:ln w="101600">
            <a:solidFill>
              <a:schemeClr val="bg2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989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9000">
        <p14:pan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" t="10955" r="5963" b="6476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" y="402864"/>
            <a:ext cx="9144000" cy="1754326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To retrieve the URL either </a:t>
            </a:r>
            <a:r>
              <a:rPr lang="en-US" sz="3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Double Click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on the title and it will be the address bar or </a:t>
            </a:r>
            <a:r>
              <a:rPr lang="en-US" sz="3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Right Click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over the title and select </a:t>
            </a:r>
            <a:r>
              <a:rPr lang="en-US" sz="3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Properties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1055913" y="4426863"/>
            <a:ext cx="1676400" cy="453568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urved Connector 4"/>
          <p:cNvCxnSpPr/>
          <p:nvPr/>
        </p:nvCxnSpPr>
        <p:spPr>
          <a:xfrm rot="5400000">
            <a:off x="1246410" y="3167742"/>
            <a:ext cx="1834247" cy="821868"/>
          </a:xfrm>
          <a:prstGeom prst="curvedConnector3">
            <a:avLst>
              <a:gd name="adj1" fmla="val 50000"/>
            </a:avLst>
          </a:prstGeom>
          <a:ln w="101600">
            <a:solidFill>
              <a:schemeClr val="bg2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908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12000">
        <p14:pan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" t="11111" r="8148" b="5556"/>
          <a:stretch/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0886" y="3684151"/>
            <a:ext cx="9144000" cy="2062103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Highlight the URL with your cursor. </a:t>
            </a:r>
            <a:b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Press </a:t>
            </a:r>
            <a:r>
              <a:rPr lang="en-US" sz="3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CTRL+C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to copy. </a:t>
            </a:r>
          </a:p>
          <a:p>
            <a:pPr algn="ctr"/>
            <a:endParaRPr lang="en-US" sz="3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algn="ctr"/>
            <a:r>
              <a:rPr lang="en-US" sz="2000" i="1" dirty="0" smtClean="0">
                <a:solidFill>
                  <a:schemeClr val="bg2"/>
                </a:solidFill>
                <a:latin typeface="Franklin Gothic Medium" pitchFamily="34" charset="0"/>
              </a:rPr>
              <a:t>*You can remove the </a:t>
            </a:r>
            <a:r>
              <a:rPr lang="en-US" sz="2000" i="1" u="sng" dirty="0" smtClean="0">
                <a:solidFill>
                  <a:schemeClr val="bg2"/>
                </a:solidFill>
                <a:latin typeface="Franklin Gothic Medium" pitchFamily="34" charset="0"/>
              </a:rPr>
              <a:t>?</a:t>
            </a:r>
            <a:r>
              <a:rPr lang="en-US" sz="2000" i="1" u="sng" dirty="0" err="1" smtClean="0">
                <a:solidFill>
                  <a:schemeClr val="bg2"/>
                </a:solidFill>
                <a:latin typeface="Franklin Gothic Medium" pitchFamily="34" charset="0"/>
              </a:rPr>
              <a:t>ssSourceSiteId</a:t>
            </a:r>
            <a:r>
              <a:rPr lang="en-US" sz="2000" i="1" u="sng" dirty="0" smtClean="0">
                <a:solidFill>
                  <a:schemeClr val="bg2"/>
                </a:solidFill>
                <a:latin typeface="Franklin Gothic Medium" pitchFamily="34" charset="0"/>
              </a:rPr>
              <a:t>=null</a:t>
            </a:r>
            <a:r>
              <a:rPr lang="en-US" sz="2000" i="1" dirty="0" smtClean="0">
                <a:solidFill>
                  <a:schemeClr val="bg2"/>
                </a:solidFill>
                <a:latin typeface="Franklin Gothic Medium" pitchFamily="34" charset="0"/>
              </a:rPr>
              <a:t> portion of the URL to shorten it.</a:t>
            </a:r>
          </a:p>
        </p:txBody>
      </p:sp>
      <p:cxnSp>
        <p:nvCxnSpPr>
          <p:cNvPr id="5" name="Curved Connector 4"/>
          <p:cNvCxnSpPr/>
          <p:nvPr/>
        </p:nvCxnSpPr>
        <p:spPr>
          <a:xfrm rot="16200000" flipV="1">
            <a:off x="2610181" y="2500666"/>
            <a:ext cx="1545107" cy="821868"/>
          </a:xfrm>
          <a:prstGeom prst="curvedConnector3">
            <a:avLst>
              <a:gd name="adj1" fmla="val 32152"/>
            </a:avLst>
          </a:prstGeom>
          <a:ln w="101600">
            <a:solidFill>
              <a:schemeClr val="bg2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388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9000">
        <p14:pan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00200" y="2946231"/>
            <a:ext cx="59065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Ready to Sign-In?</a:t>
            </a:r>
            <a:endParaRPr lang="en-US" sz="60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85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5" t="15327" r="13125" b="14360"/>
          <a:stretch/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You can also update and re-submit the file.</a:t>
            </a:r>
          </a:p>
        </p:txBody>
      </p:sp>
      <p:sp>
        <p:nvSpPr>
          <p:cNvPr id="7" name="Oval 6"/>
          <p:cNvSpPr/>
          <p:nvPr/>
        </p:nvSpPr>
        <p:spPr>
          <a:xfrm>
            <a:off x="5867400" y="4884062"/>
            <a:ext cx="1676400" cy="453568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urved Connector 4"/>
          <p:cNvCxnSpPr/>
          <p:nvPr/>
        </p:nvCxnSpPr>
        <p:spPr>
          <a:xfrm rot="16200000" flipH="1">
            <a:off x="4569278" y="2898323"/>
            <a:ext cx="2443845" cy="1828801"/>
          </a:xfrm>
          <a:prstGeom prst="curvedConnector3">
            <a:avLst>
              <a:gd name="adj1" fmla="val 50000"/>
            </a:avLst>
          </a:prstGeom>
          <a:ln w="101600">
            <a:solidFill>
              <a:schemeClr val="bg2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424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6000">
        <p14:pan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5" r="11190" b="2555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455229" y="914400"/>
            <a:ext cx="1088571" cy="6096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urved Connector 4"/>
          <p:cNvCxnSpPr/>
          <p:nvPr/>
        </p:nvCxnSpPr>
        <p:spPr>
          <a:xfrm rot="5400000" flipH="1" flipV="1">
            <a:off x="5056414" y="1500414"/>
            <a:ext cx="2209800" cy="1676400"/>
          </a:xfrm>
          <a:prstGeom prst="curvedConnector3">
            <a:avLst>
              <a:gd name="adj1" fmla="val 50000"/>
            </a:avLst>
          </a:prstGeom>
          <a:ln w="101600">
            <a:solidFill>
              <a:schemeClr val="tx2">
                <a:lumMod val="50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110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5" t="-39" r="649" b="63460"/>
          <a:stretch/>
        </p:blipFill>
        <p:spPr bwMode="auto">
          <a:xfrm>
            <a:off x="1" y="-18143"/>
            <a:ext cx="9143999" cy="686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505200" y="2349500"/>
            <a:ext cx="3352800" cy="1066800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urved Connector 5"/>
          <p:cNvCxnSpPr/>
          <p:nvPr/>
        </p:nvCxnSpPr>
        <p:spPr>
          <a:xfrm rot="5400000" flipH="1" flipV="1">
            <a:off x="3086100" y="3414486"/>
            <a:ext cx="2209800" cy="1676400"/>
          </a:xfrm>
          <a:prstGeom prst="curvedConnector3">
            <a:avLst>
              <a:gd name="adj1" fmla="val 50000"/>
            </a:avLst>
          </a:prstGeom>
          <a:ln w="101600">
            <a:solidFill>
              <a:schemeClr val="accent2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10886"/>
            <a:ext cx="10300608" cy="824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2286000" y="3505200"/>
            <a:ext cx="2209800" cy="1600200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urved Connector 7"/>
          <p:cNvCxnSpPr/>
          <p:nvPr/>
        </p:nvCxnSpPr>
        <p:spPr>
          <a:xfrm flipV="1">
            <a:off x="1524000" y="4644571"/>
            <a:ext cx="2209800" cy="1832429"/>
          </a:xfrm>
          <a:prstGeom prst="curvedConnector3">
            <a:avLst>
              <a:gd name="adj1" fmla="val 22414"/>
            </a:avLst>
          </a:prstGeom>
          <a:ln w="101600">
            <a:solidFill>
              <a:schemeClr val="bg2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02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6000">
        <p14:pan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28800" y="2362200"/>
            <a:ext cx="60694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Accessing AKR</a:t>
            </a:r>
            <a:endParaRPr lang="en-US" sz="72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6200" y="5105400"/>
            <a:ext cx="92768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Click on the “Architect’s Knowledge Resource”</a:t>
            </a:r>
          </a:p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section of the AIA.org home page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85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 b="29948"/>
          <a:stretch/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1447800" y="3425371"/>
            <a:ext cx="5029200" cy="613229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urved Connector 7"/>
          <p:cNvCxnSpPr/>
          <p:nvPr/>
        </p:nvCxnSpPr>
        <p:spPr>
          <a:xfrm rot="5400000" flipH="1" flipV="1">
            <a:off x="1883231" y="4287157"/>
            <a:ext cx="2438401" cy="1328058"/>
          </a:xfrm>
          <a:prstGeom prst="curvedConnector3">
            <a:avLst>
              <a:gd name="adj1" fmla="val 39881"/>
            </a:avLst>
          </a:prstGeom>
          <a:ln w="101600">
            <a:solidFill>
              <a:schemeClr val="bg2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589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8000">
        <p14:pan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70" b="29464"/>
          <a:stretch/>
        </p:blipFill>
        <p:spPr bwMode="auto">
          <a:xfrm>
            <a:off x="-3629" y="0"/>
            <a:ext cx="9147629" cy="687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1251861" y="4038600"/>
            <a:ext cx="2329539" cy="613229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urved Connector 7"/>
          <p:cNvCxnSpPr/>
          <p:nvPr/>
        </p:nvCxnSpPr>
        <p:spPr>
          <a:xfrm rot="5400000">
            <a:off x="1768934" y="3140530"/>
            <a:ext cx="1676400" cy="424540"/>
          </a:xfrm>
          <a:prstGeom prst="curvedConnector3">
            <a:avLst>
              <a:gd name="adj1" fmla="val 48268"/>
            </a:avLst>
          </a:prstGeom>
          <a:ln w="101600">
            <a:solidFill>
              <a:schemeClr val="bg2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753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8000">
        <p14:pan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r="9218" b="18734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3276601" y="2207985"/>
            <a:ext cx="1066800" cy="613229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" y="4648200"/>
            <a:ext cx="9144000" cy="64633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You will land on the “Contributions” tab.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671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8000">
        <p14:pan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159</TotalTime>
  <Words>262</Words>
  <Application>Microsoft Office PowerPoint</Application>
  <PresentationFormat>On-screen Show (4:3)</PresentationFormat>
  <Paragraphs>55</Paragraphs>
  <Slides>30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Theme1</vt:lpstr>
      <vt:lpstr>PowerPoint Presentation</vt:lpstr>
      <vt:lpstr>KNOWLEDGE COMMUNITIES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Harris</dc:creator>
  <cp:lastModifiedBy>Ann Harris</cp:lastModifiedBy>
  <cp:revision>23</cp:revision>
  <dcterms:created xsi:type="dcterms:W3CDTF">2012-10-22T12:34:52Z</dcterms:created>
  <dcterms:modified xsi:type="dcterms:W3CDTF">2012-10-22T15:38:46Z</dcterms:modified>
</cp:coreProperties>
</file>