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handoutMasterIdLst>
    <p:handoutMasterId r:id="rId83"/>
  </p:handoutMasterIdLst>
  <p:sldIdLst>
    <p:sldId id="343" r:id="rId2"/>
    <p:sldId id="344" r:id="rId3"/>
    <p:sldId id="345" r:id="rId4"/>
    <p:sldId id="346" r:id="rId5"/>
    <p:sldId id="347" r:id="rId6"/>
    <p:sldId id="348" r:id="rId7"/>
    <p:sldId id="349" r:id="rId8"/>
    <p:sldId id="350" r:id="rId9"/>
    <p:sldId id="266" r:id="rId10"/>
    <p:sldId id="267" r:id="rId11"/>
    <p:sldId id="268" r:id="rId12"/>
    <p:sldId id="380" r:id="rId13"/>
    <p:sldId id="381" r:id="rId14"/>
    <p:sldId id="382" r:id="rId15"/>
    <p:sldId id="383" r:id="rId16"/>
    <p:sldId id="384" r:id="rId17"/>
    <p:sldId id="385" r:id="rId18"/>
    <p:sldId id="386" r:id="rId19"/>
    <p:sldId id="387" r:id="rId20"/>
    <p:sldId id="388" r:id="rId21"/>
    <p:sldId id="389"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7" r:id="rId74"/>
    <p:sldId id="342" r:id="rId75"/>
    <p:sldId id="341" r:id="rId76"/>
    <p:sldId id="351" r:id="rId77"/>
    <p:sldId id="352" r:id="rId78"/>
    <p:sldId id="353" r:id="rId79"/>
    <p:sldId id="354" r:id="rId80"/>
    <p:sldId id="355"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86" autoAdjust="0"/>
  </p:normalViewPr>
  <p:slideViewPr>
    <p:cSldViewPr snapToGrid="0">
      <p:cViewPr varScale="1">
        <p:scale>
          <a:sx n="115" d="100"/>
          <a:sy n="115" d="100"/>
        </p:scale>
        <p:origin x="-432" y="-108"/>
      </p:cViewPr>
      <p:guideLst>
        <p:guide orient="horz" pos="2160"/>
        <p:guide pos="3840"/>
      </p:guideLst>
    </p:cSldViewPr>
  </p:slideViewPr>
  <p:outlineViewPr>
    <p:cViewPr>
      <p:scale>
        <a:sx n="33" d="100"/>
        <a:sy n="33" d="100"/>
      </p:scale>
      <p:origin x="0" y="-7350"/>
    </p:cViewPr>
  </p:outlineViewPr>
  <p:notesTextViewPr>
    <p:cViewPr>
      <p:scale>
        <a:sx n="1" d="1"/>
        <a:sy n="1" d="1"/>
      </p:scale>
      <p:origin x="0" y="0"/>
    </p:cViewPr>
  </p:notesTextViewPr>
  <p:sorterViewPr>
    <p:cViewPr>
      <p:scale>
        <a:sx n="40" d="100"/>
        <a:sy n="40" d="100"/>
      </p:scale>
      <p:origin x="0" y="0"/>
    </p:cViewPr>
  </p:sorterViewPr>
  <p:notesViewPr>
    <p:cSldViewPr snapToGrid="0">
      <p:cViewPr varScale="1">
        <p:scale>
          <a:sx n="83" d="100"/>
          <a:sy n="83" d="100"/>
        </p:scale>
        <p:origin x="393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F8280D5-09D9-49C2-ABCE-30558DA1D44A}" type="datetimeFigureOut">
              <a:rPr lang="en-US" smtClean="0"/>
              <a:t>9/13/2016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7C94F63-4781-4C54-AA1D-F2317B78B5AF}" type="slidenum">
              <a:rPr lang="en-US" smtClean="0"/>
              <a:t>‹#›</a:t>
            </a:fld>
            <a:endParaRPr lang="en-US"/>
          </a:p>
        </p:txBody>
      </p:sp>
    </p:spTree>
    <p:extLst>
      <p:ext uri="{BB962C8B-B14F-4D97-AF65-F5344CB8AC3E}">
        <p14:creationId xmlns:p14="http://schemas.microsoft.com/office/powerpoint/2010/main" val="56902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1665DF8-3DF8-4257-89CD-CC2C5C4A2080}" type="datetimeFigureOut">
              <a:rPr lang="en-US" smtClean="0"/>
              <a:t>9/13/2016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FDE118-FC67-454B-B231-C74BCB353056}" type="slidenum">
              <a:rPr lang="en-US" smtClean="0"/>
              <a:t>‹#›</a:t>
            </a:fld>
            <a:endParaRPr lang="en-US"/>
          </a:p>
        </p:txBody>
      </p:sp>
    </p:spTree>
    <p:extLst>
      <p:ext uri="{BB962C8B-B14F-4D97-AF65-F5344CB8AC3E}">
        <p14:creationId xmlns:p14="http://schemas.microsoft.com/office/powerpoint/2010/main" val="336450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1</a:t>
            </a:fld>
            <a:endParaRPr lang="en-US"/>
          </a:p>
        </p:txBody>
      </p:sp>
    </p:spTree>
    <p:extLst>
      <p:ext uri="{BB962C8B-B14F-4D97-AF65-F5344CB8AC3E}">
        <p14:creationId xmlns:p14="http://schemas.microsoft.com/office/powerpoint/2010/main" val="1234205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10</a:t>
            </a:fld>
            <a:endParaRPr lang="en-US" altLang="en-US"/>
          </a:p>
        </p:txBody>
      </p:sp>
    </p:spTree>
    <p:extLst>
      <p:ext uri="{BB962C8B-B14F-4D97-AF65-F5344CB8AC3E}">
        <p14:creationId xmlns:p14="http://schemas.microsoft.com/office/powerpoint/2010/main" val="192616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11</a:t>
            </a:fld>
            <a:endParaRPr lang="en-US" altLang="en-US"/>
          </a:p>
        </p:txBody>
      </p:sp>
    </p:spTree>
    <p:extLst>
      <p:ext uri="{BB962C8B-B14F-4D97-AF65-F5344CB8AC3E}">
        <p14:creationId xmlns:p14="http://schemas.microsoft.com/office/powerpoint/2010/main" val="330810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12</a:t>
            </a:fld>
            <a:endParaRPr lang="en-US" altLang="en-US"/>
          </a:p>
        </p:txBody>
      </p:sp>
    </p:spTree>
    <p:extLst>
      <p:ext uri="{BB962C8B-B14F-4D97-AF65-F5344CB8AC3E}">
        <p14:creationId xmlns:p14="http://schemas.microsoft.com/office/powerpoint/2010/main" val="117176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13</a:t>
            </a:fld>
            <a:endParaRPr lang="en-US" altLang="en-US"/>
          </a:p>
        </p:txBody>
      </p:sp>
    </p:spTree>
    <p:extLst>
      <p:ext uri="{BB962C8B-B14F-4D97-AF65-F5344CB8AC3E}">
        <p14:creationId xmlns:p14="http://schemas.microsoft.com/office/powerpoint/2010/main" val="1486264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14</a:t>
            </a:fld>
            <a:endParaRPr lang="en-US" altLang="en-US"/>
          </a:p>
        </p:txBody>
      </p:sp>
    </p:spTree>
    <p:extLst>
      <p:ext uri="{BB962C8B-B14F-4D97-AF65-F5344CB8AC3E}">
        <p14:creationId xmlns:p14="http://schemas.microsoft.com/office/powerpoint/2010/main" val="766621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15</a:t>
            </a:fld>
            <a:endParaRPr lang="en-US" altLang="en-US"/>
          </a:p>
        </p:txBody>
      </p:sp>
    </p:spTree>
    <p:extLst>
      <p:ext uri="{BB962C8B-B14F-4D97-AF65-F5344CB8AC3E}">
        <p14:creationId xmlns:p14="http://schemas.microsoft.com/office/powerpoint/2010/main" val="4101223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16</a:t>
            </a:fld>
            <a:endParaRPr lang="en-US" altLang="en-US"/>
          </a:p>
        </p:txBody>
      </p:sp>
    </p:spTree>
    <p:extLst>
      <p:ext uri="{BB962C8B-B14F-4D97-AF65-F5344CB8AC3E}">
        <p14:creationId xmlns:p14="http://schemas.microsoft.com/office/powerpoint/2010/main" val="2067500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17</a:t>
            </a:fld>
            <a:endParaRPr lang="en-US" altLang="en-US"/>
          </a:p>
        </p:txBody>
      </p:sp>
    </p:spTree>
    <p:extLst>
      <p:ext uri="{BB962C8B-B14F-4D97-AF65-F5344CB8AC3E}">
        <p14:creationId xmlns:p14="http://schemas.microsoft.com/office/powerpoint/2010/main" val="3087784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18</a:t>
            </a:fld>
            <a:endParaRPr lang="en-US" altLang="en-US"/>
          </a:p>
        </p:txBody>
      </p:sp>
    </p:spTree>
    <p:extLst>
      <p:ext uri="{BB962C8B-B14F-4D97-AF65-F5344CB8AC3E}">
        <p14:creationId xmlns:p14="http://schemas.microsoft.com/office/powerpoint/2010/main" val="197406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20</a:t>
            </a:fld>
            <a:endParaRPr lang="en-US" altLang="en-US"/>
          </a:p>
        </p:txBody>
      </p:sp>
    </p:spTree>
    <p:extLst>
      <p:ext uri="{BB962C8B-B14F-4D97-AF65-F5344CB8AC3E}">
        <p14:creationId xmlns:p14="http://schemas.microsoft.com/office/powerpoint/2010/main" val="60268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DE118-FC67-454B-B231-C74BCB353056}" type="slidenum">
              <a:rPr lang="en-US" smtClean="0"/>
              <a:t>2</a:t>
            </a:fld>
            <a:endParaRPr lang="en-US"/>
          </a:p>
        </p:txBody>
      </p:sp>
    </p:spTree>
    <p:extLst>
      <p:ext uri="{BB962C8B-B14F-4D97-AF65-F5344CB8AC3E}">
        <p14:creationId xmlns:p14="http://schemas.microsoft.com/office/powerpoint/2010/main" val="135202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21</a:t>
            </a:fld>
            <a:endParaRPr lang="en-US" altLang="en-US"/>
          </a:p>
        </p:txBody>
      </p:sp>
    </p:spTree>
    <p:extLst>
      <p:ext uri="{BB962C8B-B14F-4D97-AF65-F5344CB8AC3E}">
        <p14:creationId xmlns:p14="http://schemas.microsoft.com/office/powerpoint/2010/main" val="4127195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22</a:t>
            </a:fld>
            <a:endParaRPr lang="en-US" altLang="en-US"/>
          </a:p>
        </p:txBody>
      </p:sp>
    </p:spTree>
    <p:extLst>
      <p:ext uri="{BB962C8B-B14F-4D97-AF65-F5344CB8AC3E}">
        <p14:creationId xmlns:p14="http://schemas.microsoft.com/office/powerpoint/2010/main" val="1810306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23</a:t>
            </a:fld>
            <a:endParaRPr lang="en-US" altLang="en-US"/>
          </a:p>
        </p:txBody>
      </p:sp>
    </p:spTree>
    <p:extLst>
      <p:ext uri="{BB962C8B-B14F-4D97-AF65-F5344CB8AC3E}">
        <p14:creationId xmlns:p14="http://schemas.microsoft.com/office/powerpoint/2010/main" val="831475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24</a:t>
            </a:fld>
            <a:endParaRPr lang="en-US" altLang="en-US"/>
          </a:p>
        </p:txBody>
      </p:sp>
    </p:spTree>
    <p:extLst>
      <p:ext uri="{BB962C8B-B14F-4D97-AF65-F5344CB8AC3E}">
        <p14:creationId xmlns:p14="http://schemas.microsoft.com/office/powerpoint/2010/main" val="197923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25</a:t>
            </a:fld>
            <a:endParaRPr lang="en-US" altLang="en-US"/>
          </a:p>
        </p:txBody>
      </p:sp>
    </p:spTree>
    <p:extLst>
      <p:ext uri="{BB962C8B-B14F-4D97-AF65-F5344CB8AC3E}">
        <p14:creationId xmlns:p14="http://schemas.microsoft.com/office/powerpoint/2010/main" val="2656875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26</a:t>
            </a:fld>
            <a:endParaRPr lang="en-US" altLang="en-US"/>
          </a:p>
        </p:txBody>
      </p:sp>
    </p:spTree>
    <p:extLst>
      <p:ext uri="{BB962C8B-B14F-4D97-AF65-F5344CB8AC3E}">
        <p14:creationId xmlns:p14="http://schemas.microsoft.com/office/powerpoint/2010/main" val="3376838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27</a:t>
            </a:fld>
            <a:endParaRPr lang="en-US" altLang="en-US"/>
          </a:p>
        </p:txBody>
      </p:sp>
    </p:spTree>
    <p:extLst>
      <p:ext uri="{BB962C8B-B14F-4D97-AF65-F5344CB8AC3E}">
        <p14:creationId xmlns:p14="http://schemas.microsoft.com/office/powerpoint/2010/main" val="1942761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28</a:t>
            </a:fld>
            <a:endParaRPr lang="en-US" altLang="en-US"/>
          </a:p>
        </p:txBody>
      </p:sp>
    </p:spTree>
    <p:extLst>
      <p:ext uri="{BB962C8B-B14F-4D97-AF65-F5344CB8AC3E}">
        <p14:creationId xmlns:p14="http://schemas.microsoft.com/office/powerpoint/2010/main" val="146629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29</a:t>
            </a:fld>
            <a:endParaRPr lang="en-US" altLang="en-US"/>
          </a:p>
        </p:txBody>
      </p:sp>
    </p:spTree>
    <p:extLst>
      <p:ext uri="{BB962C8B-B14F-4D97-AF65-F5344CB8AC3E}">
        <p14:creationId xmlns:p14="http://schemas.microsoft.com/office/powerpoint/2010/main" val="189048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30</a:t>
            </a:fld>
            <a:endParaRPr lang="en-US" altLang="en-US"/>
          </a:p>
        </p:txBody>
      </p:sp>
    </p:spTree>
    <p:extLst>
      <p:ext uri="{BB962C8B-B14F-4D97-AF65-F5344CB8AC3E}">
        <p14:creationId xmlns:p14="http://schemas.microsoft.com/office/powerpoint/2010/main" val="340392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3</a:t>
            </a:fld>
            <a:endParaRPr lang="en-US"/>
          </a:p>
        </p:txBody>
      </p:sp>
    </p:spTree>
    <p:extLst>
      <p:ext uri="{BB962C8B-B14F-4D97-AF65-F5344CB8AC3E}">
        <p14:creationId xmlns:p14="http://schemas.microsoft.com/office/powerpoint/2010/main" val="2830980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31</a:t>
            </a:fld>
            <a:endParaRPr lang="en-US" altLang="en-US"/>
          </a:p>
        </p:txBody>
      </p:sp>
    </p:spTree>
    <p:extLst>
      <p:ext uri="{BB962C8B-B14F-4D97-AF65-F5344CB8AC3E}">
        <p14:creationId xmlns:p14="http://schemas.microsoft.com/office/powerpoint/2010/main" val="414920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32</a:t>
            </a:fld>
            <a:endParaRPr lang="en-US" altLang="en-US"/>
          </a:p>
        </p:txBody>
      </p:sp>
    </p:spTree>
    <p:extLst>
      <p:ext uri="{BB962C8B-B14F-4D97-AF65-F5344CB8AC3E}">
        <p14:creationId xmlns:p14="http://schemas.microsoft.com/office/powerpoint/2010/main" val="401168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33</a:t>
            </a:fld>
            <a:endParaRPr lang="en-US" altLang="en-US"/>
          </a:p>
        </p:txBody>
      </p:sp>
    </p:spTree>
    <p:extLst>
      <p:ext uri="{BB962C8B-B14F-4D97-AF65-F5344CB8AC3E}">
        <p14:creationId xmlns:p14="http://schemas.microsoft.com/office/powerpoint/2010/main" val="2311255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34</a:t>
            </a:fld>
            <a:endParaRPr lang="en-US" altLang="en-US"/>
          </a:p>
        </p:txBody>
      </p:sp>
    </p:spTree>
    <p:extLst>
      <p:ext uri="{BB962C8B-B14F-4D97-AF65-F5344CB8AC3E}">
        <p14:creationId xmlns:p14="http://schemas.microsoft.com/office/powerpoint/2010/main" val="1840159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35</a:t>
            </a:fld>
            <a:endParaRPr lang="en-US" altLang="en-US"/>
          </a:p>
        </p:txBody>
      </p:sp>
    </p:spTree>
    <p:extLst>
      <p:ext uri="{BB962C8B-B14F-4D97-AF65-F5344CB8AC3E}">
        <p14:creationId xmlns:p14="http://schemas.microsoft.com/office/powerpoint/2010/main" val="4137889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36</a:t>
            </a:fld>
            <a:endParaRPr lang="en-US" altLang="en-US"/>
          </a:p>
        </p:txBody>
      </p:sp>
    </p:spTree>
    <p:extLst>
      <p:ext uri="{BB962C8B-B14F-4D97-AF65-F5344CB8AC3E}">
        <p14:creationId xmlns:p14="http://schemas.microsoft.com/office/powerpoint/2010/main" val="1933384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37</a:t>
            </a:fld>
            <a:endParaRPr lang="en-US" altLang="en-US"/>
          </a:p>
        </p:txBody>
      </p:sp>
    </p:spTree>
    <p:extLst>
      <p:ext uri="{BB962C8B-B14F-4D97-AF65-F5344CB8AC3E}">
        <p14:creationId xmlns:p14="http://schemas.microsoft.com/office/powerpoint/2010/main" val="188725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38</a:t>
            </a:fld>
            <a:endParaRPr lang="en-US" altLang="en-US"/>
          </a:p>
        </p:txBody>
      </p:sp>
    </p:spTree>
    <p:extLst>
      <p:ext uri="{BB962C8B-B14F-4D97-AF65-F5344CB8AC3E}">
        <p14:creationId xmlns:p14="http://schemas.microsoft.com/office/powerpoint/2010/main" val="510341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39</a:t>
            </a:fld>
            <a:endParaRPr lang="en-US" altLang="en-US"/>
          </a:p>
        </p:txBody>
      </p:sp>
    </p:spTree>
    <p:extLst>
      <p:ext uri="{BB962C8B-B14F-4D97-AF65-F5344CB8AC3E}">
        <p14:creationId xmlns:p14="http://schemas.microsoft.com/office/powerpoint/2010/main" val="1912436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40</a:t>
            </a:fld>
            <a:endParaRPr lang="en-US" altLang="en-US"/>
          </a:p>
        </p:txBody>
      </p:sp>
    </p:spTree>
    <p:extLst>
      <p:ext uri="{BB962C8B-B14F-4D97-AF65-F5344CB8AC3E}">
        <p14:creationId xmlns:p14="http://schemas.microsoft.com/office/powerpoint/2010/main" val="2300953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4</a:t>
            </a:fld>
            <a:endParaRPr lang="en-US"/>
          </a:p>
        </p:txBody>
      </p:sp>
    </p:spTree>
    <p:extLst>
      <p:ext uri="{BB962C8B-B14F-4D97-AF65-F5344CB8AC3E}">
        <p14:creationId xmlns:p14="http://schemas.microsoft.com/office/powerpoint/2010/main" val="3434728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41</a:t>
            </a:fld>
            <a:endParaRPr lang="en-US" altLang="en-US"/>
          </a:p>
        </p:txBody>
      </p:sp>
    </p:spTree>
    <p:extLst>
      <p:ext uri="{BB962C8B-B14F-4D97-AF65-F5344CB8AC3E}">
        <p14:creationId xmlns:p14="http://schemas.microsoft.com/office/powerpoint/2010/main" val="2402718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42</a:t>
            </a:fld>
            <a:endParaRPr lang="en-US" altLang="en-US"/>
          </a:p>
        </p:txBody>
      </p:sp>
    </p:spTree>
    <p:extLst>
      <p:ext uri="{BB962C8B-B14F-4D97-AF65-F5344CB8AC3E}">
        <p14:creationId xmlns:p14="http://schemas.microsoft.com/office/powerpoint/2010/main" val="4037837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43</a:t>
            </a:fld>
            <a:endParaRPr lang="en-US" altLang="en-US"/>
          </a:p>
        </p:txBody>
      </p:sp>
    </p:spTree>
    <p:extLst>
      <p:ext uri="{BB962C8B-B14F-4D97-AF65-F5344CB8AC3E}">
        <p14:creationId xmlns:p14="http://schemas.microsoft.com/office/powerpoint/2010/main" val="99115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44</a:t>
            </a:fld>
            <a:endParaRPr lang="en-US" altLang="en-US"/>
          </a:p>
        </p:txBody>
      </p:sp>
    </p:spTree>
    <p:extLst>
      <p:ext uri="{BB962C8B-B14F-4D97-AF65-F5344CB8AC3E}">
        <p14:creationId xmlns:p14="http://schemas.microsoft.com/office/powerpoint/2010/main" val="3107432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45</a:t>
            </a:fld>
            <a:endParaRPr lang="en-US" altLang="en-US"/>
          </a:p>
        </p:txBody>
      </p:sp>
    </p:spTree>
    <p:extLst>
      <p:ext uri="{BB962C8B-B14F-4D97-AF65-F5344CB8AC3E}">
        <p14:creationId xmlns:p14="http://schemas.microsoft.com/office/powerpoint/2010/main" val="1257123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46</a:t>
            </a:fld>
            <a:endParaRPr lang="en-US" altLang="en-US"/>
          </a:p>
        </p:txBody>
      </p:sp>
    </p:spTree>
    <p:extLst>
      <p:ext uri="{BB962C8B-B14F-4D97-AF65-F5344CB8AC3E}">
        <p14:creationId xmlns:p14="http://schemas.microsoft.com/office/powerpoint/2010/main" val="299352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47</a:t>
            </a:fld>
            <a:endParaRPr lang="en-US" altLang="en-US"/>
          </a:p>
        </p:txBody>
      </p:sp>
    </p:spTree>
    <p:extLst>
      <p:ext uri="{BB962C8B-B14F-4D97-AF65-F5344CB8AC3E}">
        <p14:creationId xmlns:p14="http://schemas.microsoft.com/office/powerpoint/2010/main" val="2544022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48</a:t>
            </a:fld>
            <a:endParaRPr lang="en-US" altLang="en-US"/>
          </a:p>
        </p:txBody>
      </p:sp>
    </p:spTree>
    <p:extLst>
      <p:ext uri="{BB962C8B-B14F-4D97-AF65-F5344CB8AC3E}">
        <p14:creationId xmlns:p14="http://schemas.microsoft.com/office/powerpoint/2010/main" val="2159900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49</a:t>
            </a:fld>
            <a:endParaRPr lang="en-US" altLang="en-US"/>
          </a:p>
        </p:txBody>
      </p:sp>
    </p:spTree>
    <p:extLst>
      <p:ext uri="{BB962C8B-B14F-4D97-AF65-F5344CB8AC3E}">
        <p14:creationId xmlns:p14="http://schemas.microsoft.com/office/powerpoint/2010/main" val="1123002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50</a:t>
            </a:fld>
            <a:endParaRPr lang="en-US" altLang="en-US"/>
          </a:p>
        </p:txBody>
      </p:sp>
    </p:spTree>
    <p:extLst>
      <p:ext uri="{BB962C8B-B14F-4D97-AF65-F5344CB8AC3E}">
        <p14:creationId xmlns:p14="http://schemas.microsoft.com/office/powerpoint/2010/main" val="4243992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5</a:t>
            </a:fld>
            <a:endParaRPr lang="en-US"/>
          </a:p>
        </p:txBody>
      </p:sp>
    </p:spTree>
    <p:extLst>
      <p:ext uri="{BB962C8B-B14F-4D97-AF65-F5344CB8AC3E}">
        <p14:creationId xmlns:p14="http://schemas.microsoft.com/office/powerpoint/2010/main" val="2451777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51</a:t>
            </a:fld>
            <a:endParaRPr lang="en-US" altLang="en-US"/>
          </a:p>
        </p:txBody>
      </p:sp>
    </p:spTree>
    <p:extLst>
      <p:ext uri="{BB962C8B-B14F-4D97-AF65-F5344CB8AC3E}">
        <p14:creationId xmlns:p14="http://schemas.microsoft.com/office/powerpoint/2010/main" val="2258941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52</a:t>
            </a:fld>
            <a:endParaRPr lang="en-US" altLang="en-US"/>
          </a:p>
        </p:txBody>
      </p:sp>
    </p:spTree>
    <p:extLst>
      <p:ext uri="{BB962C8B-B14F-4D97-AF65-F5344CB8AC3E}">
        <p14:creationId xmlns:p14="http://schemas.microsoft.com/office/powerpoint/2010/main" val="4024710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53</a:t>
            </a:fld>
            <a:endParaRPr lang="en-US" altLang="en-US"/>
          </a:p>
        </p:txBody>
      </p:sp>
    </p:spTree>
    <p:extLst>
      <p:ext uri="{BB962C8B-B14F-4D97-AF65-F5344CB8AC3E}">
        <p14:creationId xmlns:p14="http://schemas.microsoft.com/office/powerpoint/2010/main" val="3097193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54</a:t>
            </a:fld>
            <a:endParaRPr lang="en-US" altLang="en-US"/>
          </a:p>
        </p:txBody>
      </p:sp>
    </p:spTree>
    <p:extLst>
      <p:ext uri="{BB962C8B-B14F-4D97-AF65-F5344CB8AC3E}">
        <p14:creationId xmlns:p14="http://schemas.microsoft.com/office/powerpoint/2010/main" val="3612187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55</a:t>
            </a:fld>
            <a:endParaRPr lang="en-US" altLang="en-US"/>
          </a:p>
        </p:txBody>
      </p:sp>
    </p:spTree>
    <p:extLst>
      <p:ext uri="{BB962C8B-B14F-4D97-AF65-F5344CB8AC3E}">
        <p14:creationId xmlns:p14="http://schemas.microsoft.com/office/powerpoint/2010/main" val="429132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56</a:t>
            </a:fld>
            <a:endParaRPr lang="en-US" altLang="en-US"/>
          </a:p>
        </p:txBody>
      </p:sp>
    </p:spTree>
    <p:extLst>
      <p:ext uri="{BB962C8B-B14F-4D97-AF65-F5344CB8AC3E}">
        <p14:creationId xmlns:p14="http://schemas.microsoft.com/office/powerpoint/2010/main" val="1117071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57</a:t>
            </a:fld>
            <a:endParaRPr lang="en-US" altLang="en-US"/>
          </a:p>
        </p:txBody>
      </p:sp>
    </p:spTree>
    <p:extLst>
      <p:ext uri="{BB962C8B-B14F-4D97-AF65-F5344CB8AC3E}">
        <p14:creationId xmlns:p14="http://schemas.microsoft.com/office/powerpoint/2010/main" val="2442882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58</a:t>
            </a:fld>
            <a:endParaRPr lang="en-US" altLang="en-US"/>
          </a:p>
        </p:txBody>
      </p:sp>
    </p:spTree>
    <p:extLst>
      <p:ext uri="{BB962C8B-B14F-4D97-AF65-F5344CB8AC3E}">
        <p14:creationId xmlns:p14="http://schemas.microsoft.com/office/powerpoint/2010/main" val="3287734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59</a:t>
            </a:fld>
            <a:endParaRPr lang="en-US" altLang="en-US"/>
          </a:p>
        </p:txBody>
      </p:sp>
    </p:spTree>
    <p:extLst>
      <p:ext uri="{BB962C8B-B14F-4D97-AF65-F5344CB8AC3E}">
        <p14:creationId xmlns:p14="http://schemas.microsoft.com/office/powerpoint/2010/main" val="4011470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60</a:t>
            </a:fld>
            <a:endParaRPr lang="en-US" altLang="en-US"/>
          </a:p>
        </p:txBody>
      </p:sp>
    </p:spTree>
    <p:extLst>
      <p:ext uri="{BB962C8B-B14F-4D97-AF65-F5344CB8AC3E}">
        <p14:creationId xmlns:p14="http://schemas.microsoft.com/office/powerpoint/2010/main" val="73296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398309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61</a:t>
            </a:fld>
            <a:endParaRPr lang="en-US" altLang="en-US"/>
          </a:p>
        </p:txBody>
      </p:sp>
    </p:spTree>
    <p:extLst>
      <p:ext uri="{BB962C8B-B14F-4D97-AF65-F5344CB8AC3E}">
        <p14:creationId xmlns:p14="http://schemas.microsoft.com/office/powerpoint/2010/main" val="1529414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62</a:t>
            </a:fld>
            <a:endParaRPr lang="en-US" altLang="en-US"/>
          </a:p>
        </p:txBody>
      </p:sp>
    </p:spTree>
    <p:extLst>
      <p:ext uri="{BB962C8B-B14F-4D97-AF65-F5344CB8AC3E}">
        <p14:creationId xmlns:p14="http://schemas.microsoft.com/office/powerpoint/2010/main" val="6868352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63</a:t>
            </a:fld>
            <a:endParaRPr lang="en-US" altLang="en-US"/>
          </a:p>
        </p:txBody>
      </p:sp>
    </p:spTree>
    <p:extLst>
      <p:ext uri="{BB962C8B-B14F-4D97-AF65-F5344CB8AC3E}">
        <p14:creationId xmlns:p14="http://schemas.microsoft.com/office/powerpoint/2010/main" val="3849413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64</a:t>
            </a:fld>
            <a:endParaRPr lang="en-US" altLang="en-US"/>
          </a:p>
        </p:txBody>
      </p:sp>
    </p:spTree>
    <p:extLst>
      <p:ext uri="{BB962C8B-B14F-4D97-AF65-F5344CB8AC3E}">
        <p14:creationId xmlns:p14="http://schemas.microsoft.com/office/powerpoint/2010/main" val="24899472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65</a:t>
            </a:fld>
            <a:endParaRPr lang="en-US" altLang="en-US"/>
          </a:p>
        </p:txBody>
      </p:sp>
    </p:spTree>
    <p:extLst>
      <p:ext uri="{BB962C8B-B14F-4D97-AF65-F5344CB8AC3E}">
        <p14:creationId xmlns:p14="http://schemas.microsoft.com/office/powerpoint/2010/main" val="24517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66</a:t>
            </a:fld>
            <a:endParaRPr lang="en-US" altLang="en-US"/>
          </a:p>
        </p:txBody>
      </p:sp>
    </p:spTree>
    <p:extLst>
      <p:ext uri="{BB962C8B-B14F-4D97-AF65-F5344CB8AC3E}">
        <p14:creationId xmlns:p14="http://schemas.microsoft.com/office/powerpoint/2010/main" val="2820286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67</a:t>
            </a:fld>
            <a:endParaRPr lang="en-US" altLang="en-US"/>
          </a:p>
        </p:txBody>
      </p:sp>
    </p:spTree>
    <p:extLst>
      <p:ext uri="{BB962C8B-B14F-4D97-AF65-F5344CB8AC3E}">
        <p14:creationId xmlns:p14="http://schemas.microsoft.com/office/powerpoint/2010/main" val="41398552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68</a:t>
            </a:fld>
            <a:endParaRPr lang="en-US" altLang="en-US"/>
          </a:p>
        </p:txBody>
      </p:sp>
    </p:spTree>
    <p:extLst>
      <p:ext uri="{BB962C8B-B14F-4D97-AF65-F5344CB8AC3E}">
        <p14:creationId xmlns:p14="http://schemas.microsoft.com/office/powerpoint/2010/main" val="42386451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69</a:t>
            </a:fld>
            <a:endParaRPr lang="en-US" altLang="en-US"/>
          </a:p>
        </p:txBody>
      </p:sp>
    </p:spTree>
    <p:extLst>
      <p:ext uri="{BB962C8B-B14F-4D97-AF65-F5344CB8AC3E}">
        <p14:creationId xmlns:p14="http://schemas.microsoft.com/office/powerpoint/2010/main" val="2628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70</a:t>
            </a:fld>
            <a:endParaRPr lang="en-US" altLang="en-US"/>
          </a:p>
        </p:txBody>
      </p:sp>
    </p:spTree>
    <p:extLst>
      <p:ext uri="{BB962C8B-B14F-4D97-AF65-F5344CB8AC3E}">
        <p14:creationId xmlns:p14="http://schemas.microsoft.com/office/powerpoint/2010/main" val="416055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958567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71</a:t>
            </a:fld>
            <a:endParaRPr lang="en-US" altLang="en-US"/>
          </a:p>
        </p:txBody>
      </p:sp>
    </p:spTree>
    <p:extLst>
      <p:ext uri="{BB962C8B-B14F-4D97-AF65-F5344CB8AC3E}">
        <p14:creationId xmlns:p14="http://schemas.microsoft.com/office/powerpoint/2010/main" val="3226612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72</a:t>
            </a:fld>
            <a:endParaRPr lang="en-US" altLang="en-US"/>
          </a:p>
        </p:txBody>
      </p:sp>
    </p:spTree>
    <p:extLst>
      <p:ext uri="{BB962C8B-B14F-4D97-AF65-F5344CB8AC3E}">
        <p14:creationId xmlns:p14="http://schemas.microsoft.com/office/powerpoint/2010/main" val="15818363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DE118-FC67-454B-B231-C74BCB353056}" type="slidenum">
              <a:rPr lang="en-US" smtClean="0"/>
              <a:t>73</a:t>
            </a:fld>
            <a:endParaRPr lang="en-US"/>
          </a:p>
        </p:txBody>
      </p:sp>
    </p:spTree>
    <p:extLst>
      <p:ext uri="{BB962C8B-B14F-4D97-AF65-F5344CB8AC3E}">
        <p14:creationId xmlns:p14="http://schemas.microsoft.com/office/powerpoint/2010/main" val="19353330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FDE118-FC67-454B-B231-C74BCB353056}" type="slidenum">
              <a:rPr lang="en-US" smtClean="0"/>
              <a:t>74</a:t>
            </a:fld>
            <a:endParaRPr lang="en-US"/>
          </a:p>
        </p:txBody>
      </p:sp>
    </p:spTree>
    <p:extLst>
      <p:ext uri="{BB962C8B-B14F-4D97-AF65-F5344CB8AC3E}">
        <p14:creationId xmlns:p14="http://schemas.microsoft.com/office/powerpoint/2010/main" val="2877652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FDE118-FC67-454B-B231-C74BCB353056}" type="slidenum">
              <a:rPr lang="en-US" smtClean="0"/>
              <a:t>75</a:t>
            </a:fld>
            <a:endParaRPr lang="en-US"/>
          </a:p>
        </p:txBody>
      </p:sp>
    </p:spTree>
    <p:extLst>
      <p:ext uri="{BB962C8B-B14F-4D97-AF65-F5344CB8AC3E}">
        <p14:creationId xmlns:p14="http://schemas.microsoft.com/office/powerpoint/2010/main" val="19718566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D6065-FF82-4406-9761-E1B9FAFA78FA}" type="slidenum">
              <a:rPr lang="en-US" smtClean="0"/>
              <a:t>76</a:t>
            </a:fld>
            <a:endParaRPr lang="en-US"/>
          </a:p>
        </p:txBody>
      </p:sp>
    </p:spTree>
    <p:extLst>
      <p:ext uri="{BB962C8B-B14F-4D97-AF65-F5344CB8AC3E}">
        <p14:creationId xmlns:p14="http://schemas.microsoft.com/office/powerpoint/2010/main" val="14527987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77</a:t>
            </a:fld>
            <a:endParaRPr lang="en-US"/>
          </a:p>
        </p:txBody>
      </p:sp>
    </p:spTree>
    <p:extLst>
      <p:ext uri="{BB962C8B-B14F-4D97-AF65-F5344CB8AC3E}">
        <p14:creationId xmlns:p14="http://schemas.microsoft.com/office/powerpoint/2010/main" val="1201899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78</a:t>
            </a:fld>
            <a:endParaRPr lang="en-US"/>
          </a:p>
        </p:txBody>
      </p:sp>
    </p:spTree>
    <p:extLst>
      <p:ext uri="{BB962C8B-B14F-4D97-AF65-F5344CB8AC3E}">
        <p14:creationId xmlns:p14="http://schemas.microsoft.com/office/powerpoint/2010/main" val="33792153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79</a:t>
            </a:fld>
            <a:endParaRPr lang="en-US"/>
          </a:p>
        </p:txBody>
      </p:sp>
    </p:spTree>
    <p:extLst>
      <p:ext uri="{BB962C8B-B14F-4D97-AF65-F5344CB8AC3E}">
        <p14:creationId xmlns:p14="http://schemas.microsoft.com/office/powerpoint/2010/main" val="20164491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80</a:t>
            </a:fld>
            <a:endParaRPr lang="en-US"/>
          </a:p>
        </p:txBody>
      </p:sp>
    </p:spTree>
    <p:extLst>
      <p:ext uri="{BB962C8B-B14F-4D97-AF65-F5344CB8AC3E}">
        <p14:creationId xmlns:p14="http://schemas.microsoft.com/office/powerpoint/2010/main" val="114341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8</a:t>
            </a:fld>
            <a:endParaRPr lang="en-US"/>
          </a:p>
        </p:txBody>
      </p:sp>
    </p:spTree>
    <p:extLst>
      <p:ext uri="{BB962C8B-B14F-4D97-AF65-F5344CB8AC3E}">
        <p14:creationId xmlns:p14="http://schemas.microsoft.com/office/powerpoint/2010/main" val="88584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A3475C-F197-4969-883B-86E773ECB0BD}" type="slidenum">
              <a:rPr lang="en-US" altLang="en-US" smtClean="0"/>
              <a:pPr>
                <a:defRPr/>
              </a:pPr>
              <a:t>9</a:t>
            </a:fld>
            <a:endParaRPr lang="en-US" altLang="en-US"/>
          </a:p>
        </p:txBody>
      </p:sp>
    </p:spTree>
    <p:extLst>
      <p:ext uri="{BB962C8B-B14F-4D97-AF65-F5344CB8AC3E}">
        <p14:creationId xmlns:p14="http://schemas.microsoft.com/office/powerpoint/2010/main" val="358548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0659"/>
            <a:ext cx="10363200" cy="1470025"/>
          </a:xfrm>
        </p:spPr>
        <p:txBody>
          <a:bodyPr/>
          <a:lstStyle/>
          <a:p>
            <a:r>
              <a:rPr lang="en-US" dirty="0"/>
              <a:t>Click to edit Master title style</a:t>
            </a:r>
          </a:p>
        </p:txBody>
      </p:sp>
      <p:sp>
        <p:nvSpPr>
          <p:cNvPr id="3" name="Subtitle 2"/>
          <p:cNvSpPr>
            <a:spLocks noGrp="1"/>
          </p:cNvSpPr>
          <p:nvPr>
            <p:ph type="subTitle" idx="1" hasCustomPrompt="1"/>
          </p:nvPr>
        </p:nvSpPr>
        <p:spPr>
          <a:xfrm>
            <a:off x="914400" y="3886200"/>
            <a:ext cx="9145155"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presenter name style</a:t>
            </a:r>
          </a:p>
        </p:txBody>
      </p:sp>
      <p:sp>
        <p:nvSpPr>
          <p:cNvPr id="4" name="Date Placeholder 3"/>
          <p:cNvSpPr>
            <a:spLocks noGrp="1"/>
          </p:cNvSpPr>
          <p:nvPr>
            <p:ph type="dt" sz="half" idx="10"/>
          </p:nvPr>
        </p:nvSpPr>
        <p:spPr/>
        <p:txBody>
          <a:bodyPr/>
          <a:lstStyle/>
          <a:p>
            <a:fld id="{7483742D-D865-4B1F-B002-99D29075B728}" type="datetime1">
              <a:rPr lang="en-US" smtClean="0">
                <a:solidFill>
                  <a:prstClr val="black">
                    <a:tint val="75000"/>
                  </a:prstClr>
                </a:solidFill>
              </a:r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089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3A5D3-416A-45D8-AF40-276544E62236}" type="datetime1">
              <a:rPr lang="en-US" smtClean="0">
                <a:solidFill>
                  <a:prstClr val="black">
                    <a:tint val="75000"/>
                  </a:prstClr>
                </a:solidFill>
              </a:r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76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C719F2-7C36-4D47-A3E2-B32B8108E021}" type="datetime1">
              <a:rPr lang="en-US" smtClean="0">
                <a:solidFill>
                  <a:prstClr val="black">
                    <a:tint val="75000"/>
                  </a:prstClr>
                </a:solidFill>
              </a:r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574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0383F-D31B-4251-AFC0-A1CD0704DD3F}" type="datetime1">
              <a:rPr lang="en-US" smtClean="0">
                <a:solidFill>
                  <a:prstClr val="black">
                    <a:tint val="75000"/>
                  </a:prstClr>
                </a:solidFill>
              </a:r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24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08F4C7-315F-43AD-A22C-6AB92D77A07B}" type="datetime1">
              <a:rPr lang="en-US" smtClean="0">
                <a:solidFill>
                  <a:prstClr val="black">
                    <a:tint val="75000"/>
                  </a:prstClr>
                </a:solidFill>
              </a:r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240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07752-1F7D-4977-8563-434789762409}" type="datetime1">
              <a:rPr lang="en-US" smtClean="0">
                <a:solidFill>
                  <a:prstClr val="black">
                    <a:tint val="75000"/>
                  </a:prstClr>
                </a:solidFill>
              </a:r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04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DDC36-1D65-488C-886B-B3990BCAE65B}" type="datetime1">
              <a:rPr lang="en-US" smtClean="0">
                <a:solidFill>
                  <a:prstClr val="black">
                    <a:tint val="75000"/>
                  </a:prstClr>
                </a:solidFill>
              </a:rPr>
              <a:t>9/13/2016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976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2707D5-0AAE-4CF3-8EC2-B23AECF97FAF}" type="datetime1">
              <a:rPr lang="en-US" smtClean="0">
                <a:solidFill>
                  <a:prstClr val="black">
                    <a:tint val="75000"/>
                  </a:prstClr>
                </a:solidFill>
              </a:rPr>
              <a:t>9/13/2016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706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9128F-F4E7-4575-BA8E-1DD5F267C6BE}" type="datetime1">
              <a:rPr lang="en-US" smtClean="0">
                <a:solidFill>
                  <a:prstClr val="black">
                    <a:tint val="75000"/>
                  </a:prstClr>
                </a:solidFill>
              </a:rPr>
              <a:t>9/13/2016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415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5FEB1-9592-4AD7-A5F7-7886B532DBD3}" type="datetime1">
              <a:rPr lang="en-US" smtClean="0">
                <a:solidFill>
                  <a:prstClr val="black">
                    <a:tint val="75000"/>
                  </a:prstClr>
                </a:solidFill>
              </a:r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731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48D5C-5AEC-4482-97B0-07B0264F84CF}" type="datetime1">
              <a:rPr lang="en-US" smtClean="0">
                <a:solidFill>
                  <a:prstClr val="black">
                    <a:tint val="75000"/>
                  </a:prstClr>
                </a:solidFill>
              </a:r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857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24532-F1C9-4086-81AC-27E9A44B8216}" type="datetime1">
              <a:rPr lang="en-US" smtClean="0">
                <a:solidFill>
                  <a:prstClr val="black">
                    <a:tint val="75000"/>
                  </a:prstClr>
                </a:solidFill>
              </a:rPr>
              <a:t>9/13/2016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drop_mrk_slides_kc.eps"/>
          <p:cNvPicPr>
            <a:picLocks noChangeAspect="1"/>
          </p:cNvPicPr>
          <p:nvPr userDrawn="1"/>
        </p:nvPicPr>
        <p:blipFill>
          <a:blip r:embed="rId13" cstate="print"/>
          <a:stretch>
            <a:fillRect/>
          </a:stretch>
        </p:blipFill>
        <p:spPr>
          <a:xfrm>
            <a:off x="-81743" y="5518834"/>
            <a:ext cx="12332137" cy="1569925"/>
          </a:xfrm>
          <a:prstGeom prst="rect">
            <a:avLst/>
          </a:prstGeom>
        </p:spPr>
      </p:pic>
    </p:spTree>
    <p:extLst>
      <p:ext uri="{BB962C8B-B14F-4D97-AF65-F5344CB8AC3E}">
        <p14:creationId xmlns:p14="http://schemas.microsoft.com/office/powerpoint/2010/main" val="3307084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hyperlink" Target="mailto:deborah.hayes@thechristhospital.com" TargetMode="Externa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hyperlink" Target="mailto:jsuchomel@esadesign.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bit.ly/2ch4pcw"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mailto:knowledgecommunities@aia.org"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3663" y="159488"/>
            <a:ext cx="11020926" cy="1470025"/>
          </a:xfrm>
        </p:spPr>
        <p:txBody>
          <a:bodyPr>
            <a:normAutofit/>
          </a:bodyPr>
          <a:lstStyle/>
          <a:p>
            <a:pPr algn="ctr"/>
            <a:r>
              <a:rPr lang="en-US" sz="4400" b="1" dirty="0">
                <a:solidFill>
                  <a:srgbClr val="E20000"/>
                </a:solidFill>
              </a:rPr>
              <a:t>Welcome!</a:t>
            </a:r>
          </a:p>
        </p:txBody>
      </p:sp>
      <p:sp>
        <p:nvSpPr>
          <p:cNvPr id="3" name="Subtitle 2"/>
          <p:cNvSpPr>
            <a:spLocks noGrp="1"/>
          </p:cNvSpPr>
          <p:nvPr>
            <p:ph type="subTitle" idx="1"/>
          </p:nvPr>
        </p:nvSpPr>
        <p:spPr>
          <a:xfrm>
            <a:off x="633663" y="1361658"/>
            <a:ext cx="11020926" cy="3408019"/>
          </a:xfrm>
        </p:spPr>
        <p:txBody>
          <a:bodyPr>
            <a:normAutofit fontScale="85000" lnSpcReduction="20000"/>
          </a:bodyPr>
          <a:lstStyle/>
          <a:p>
            <a:pPr algn="ctr">
              <a:spcBef>
                <a:spcPts val="0"/>
              </a:spcBef>
              <a:spcAft>
                <a:spcPts val="1200"/>
              </a:spcAft>
            </a:pPr>
            <a:r>
              <a:rPr lang="en-US" sz="3500" b="1" dirty="0"/>
              <a:t>Increasing your HCAHPS Scores Through Design</a:t>
            </a:r>
          </a:p>
          <a:p>
            <a:pPr algn="ctr">
              <a:spcBef>
                <a:spcPts val="0"/>
              </a:spcBef>
              <a:spcAft>
                <a:spcPts val="1200"/>
              </a:spcAft>
            </a:pPr>
            <a:r>
              <a:rPr lang="en-US" sz="4200" dirty="0">
                <a:solidFill>
                  <a:srgbClr val="0065B0"/>
                </a:solidFill>
              </a:rPr>
              <a:t>Masters Studio Series</a:t>
            </a:r>
          </a:p>
          <a:p>
            <a:pPr algn="ctr">
              <a:lnSpc>
                <a:spcPct val="120000"/>
              </a:lnSpc>
              <a:spcBef>
                <a:spcPts val="0"/>
              </a:spcBef>
              <a:spcAft>
                <a:spcPts val="1200"/>
              </a:spcAft>
            </a:pPr>
            <a:r>
              <a:rPr lang="en-US" sz="2600" dirty="0"/>
              <a:t>Tuesday, September 13, 2016</a:t>
            </a:r>
          </a:p>
          <a:p>
            <a:pPr algn="ctr">
              <a:lnSpc>
                <a:spcPct val="120000"/>
              </a:lnSpc>
            </a:pPr>
            <a:r>
              <a:rPr lang="en-US" sz="2600" dirty="0">
                <a:solidFill>
                  <a:schemeClr val="tx1">
                    <a:lumMod val="50000"/>
                    <a:lumOff val="50000"/>
                  </a:schemeClr>
                </a:solidFill>
              </a:rPr>
              <a:t>2:00 pm – 3:00 pm ET</a:t>
            </a:r>
          </a:p>
          <a:p>
            <a:pPr algn="ctr">
              <a:lnSpc>
                <a:spcPct val="120000"/>
              </a:lnSpc>
            </a:pPr>
            <a:r>
              <a:rPr lang="en-US" sz="2600" dirty="0">
                <a:solidFill>
                  <a:schemeClr val="tx1">
                    <a:lumMod val="50000"/>
                    <a:lumOff val="50000"/>
                  </a:schemeClr>
                </a:solidFill>
              </a:rPr>
              <a:t>1:00 pm – 2:00 pm CT</a:t>
            </a:r>
          </a:p>
          <a:p>
            <a:pPr algn="ctr">
              <a:lnSpc>
                <a:spcPct val="120000"/>
              </a:lnSpc>
            </a:pPr>
            <a:r>
              <a:rPr lang="en-US" sz="2600" dirty="0">
                <a:solidFill>
                  <a:schemeClr val="tx1">
                    <a:lumMod val="50000"/>
                    <a:lumOff val="50000"/>
                  </a:schemeClr>
                </a:solidFill>
              </a:rPr>
              <a:t>12:00 am – 1:00 pm MT</a:t>
            </a:r>
          </a:p>
          <a:p>
            <a:pPr algn="ctr">
              <a:lnSpc>
                <a:spcPct val="120000"/>
              </a:lnSpc>
            </a:pPr>
            <a:r>
              <a:rPr lang="en-US" sz="2600" dirty="0">
                <a:solidFill>
                  <a:schemeClr val="tx1">
                    <a:lumMod val="50000"/>
                    <a:lumOff val="50000"/>
                  </a:schemeClr>
                </a:solidFill>
              </a:rPr>
              <a:t>11:00 am – 12:00 pm PT</a:t>
            </a:r>
            <a:endParaRPr lang="en-US" dirty="0">
              <a:solidFill>
                <a:schemeClr val="tx1">
                  <a:lumMod val="50000"/>
                  <a:lumOff val="50000"/>
                </a:schemeClr>
              </a:solidFill>
            </a:endParaRPr>
          </a:p>
        </p:txBody>
      </p:sp>
      <p:sp>
        <p:nvSpPr>
          <p:cNvPr id="6" name="TextBox 5"/>
          <p:cNvSpPr txBox="1"/>
          <p:nvPr/>
        </p:nvSpPr>
        <p:spPr>
          <a:xfrm>
            <a:off x="3748333" y="4769677"/>
            <a:ext cx="2610396" cy="1255728"/>
          </a:xfrm>
          <a:prstGeom prst="rect">
            <a:avLst/>
          </a:prstGeom>
          <a:noFill/>
        </p:spPr>
        <p:txBody>
          <a:bodyPr wrap="square" rtlCol="0">
            <a:spAutoFit/>
          </a:bodyPr>
          <a:lstStyle/>
          <a:p>
            <a:pPr algn="ctr" fontAlgn="base">
              <a:lnSpc>
                <a:spcPct val="120000"/>
              </a:lnSpc>
              <a:spcBef>
                <a:spcPct val="0"/>
              </a:spcBef>
              <a:spcAft>
                <a:spcPct val="0"/>
              </a:spcAft>
              <a:defRPr/>
            </a:pPr>
            <a:r>
              <a:rPr lang="en-US" b="1" dirty="0">
                <a:solidFill>
                  <a:srgbClr val="0065B0"/>
                </a:solidFill>
              </a:rPr>
              <a:t>Moderator</a:t>
            </a:r>
            <a:r>
              <a:rPr lang="en-US" b="1" u="sng" dirty="0">
                <a:solidFill>
                  <a:srgbClr val="000000"/>
                </a:solidFill>
              </a:rPr>
              <a:t> </a:t>
            </a:r>
          </a:p>
          <a:p>
            <a:pPr algn="ctr"/>
            <a:r>
              <a:rPr lang="en-US" b="1" dirty="0"/>
              <a:t>John Kreidich</a:t>
            </a:r>
          </a:p>
          <a:p>
            <a:pPr algn="ctr"/>
            <a:r>
              <a:rPr lang="en-US" dirty="0"/>
              <a:t>McCarthy Building Companies</a:t>
            </a:r>
          </a:p>
        </p:txBody>
      </p:sp>
      <p:sp>
        <p:nvSpPr>
          <p:cNvPr id="7" name="TextBox 6"/>
          <p:cNvSpPr txBox="1"/>
          <p:nvPr/>
        </p:nvSpPr>
        <p:spPr>
          <a:xfrm>
            <a:off x="6731709" y="4769677"/>
            <a:ext cx="4812143" cy="1255728"/>
          </a:xfrm>
          <a:prstGeom prst="rect">
            <a:avLst/>
          </a:prstGeom>
          <a:noFill/>
        </p:spPr>
        <p:txBody>
          <a:bodyPr wrap="square" rtlCol="0">
            <a:spAutoFit/>
          </a:bodyPr>
          <a:lstStyle/>
          <a:p>
            <a:pPr fontAlgn="base">
              <a:lnSpc>
                <a:spcPct val="120000"/>
              </a:lnSpc>
              <a:spcBef>
                <a:spcPct val="0"/>
              </a:spcBef>
              <a:spcAft>
                <a:spcPct val="0"/>
              </a:spcAft>
              <a:defRPr/>
            </a:pPr>
            <a:r>
              <a:rPr lang="en-US" b="1" dirty="0">
                <a:solidFill>
                  <a:srgbClr val="000000"/>
                </a:solidFill>
              </a:rPr>
              <a:t>                       </a:t>
            </a:r>
            <a:r>
              <a:rPr lang="en-US" b="1" dirty="0">
                <a:solidFill>
                  <a:srgbClr val="0065B0"/>
                </a:solidFill>
              </a:rPr>
              <a:t>Presenters</a:t>
            </a:r>
          </a:p>
          <a:p>
            <a:r>
              <a:rPr lang="en-US" b="1" dirty="0"/>
              <a:t>Joan Suchomel	        Deborah Hayes </a:t>
            </a:r>
            <a:endParaRPr lang="en-US" b="1" dirty="0">
              <a:solidFill>
                <a:srgbClr val="00B0F0"/>
              </a:solidFill>
            </a:endParaRPr>
          </a:p>
          <a:p>
            <a:r>
              <a:rPr lang="en-US" dirty="0"/>
              <a:t>Eckenhoff Saunders    The Christ Hospital</a:t>
            </a:r>
          </a:p>
          <a:p>
            <a:r>
              <a:rPr lang="en-US" dirty="0"/>
              <a:t>Architects                     Health Network</a:t>
            </a:r>
            <a:endParaRPr lang="en-US" b="1" dirty="0">
              <a:solidFill>
                <a:srgbClr val="00B0F0"/>
              </a:solidFill>
            </a:endParaRPr>
          </a:p>
        </p:txBody>
      </p:sp>
      <p:sp>
        <p:nvSpPr>
          <p:cNvPr id="8" name="Slide Number Placeholder 5"/>
          <p:cNvSpPr>
            <a:spLocks noGrp="1"/>
          </p:cNvSpPr>
          <p:nvPr>
            <p:ph type="sldNum" sz="quarter" idx="12"/>
          </p:nvPr>
        </p:nvSpPr>
        <p:spPr>
          <a:xfrm>
            <a:off x="9347200" y="5842457"/>
            <a:ext cx="2844800" cy="365125"/>
          </a:xfrm>
        </p:spPr>
        <p:txBody>
          <a:bodyPr/>
          <a:lstStyle/>
          <a:p>
            <a:r>
              <a:rPr lang="en-US" dirty="0">
                <a:solidFill>
                  <a:prstClr val="black">
                    <a:tint val="75000"/>
                  </a:prstClr>
                </a:solidFill>
              </a:rPr>
              <a:t>1</a:t>
            </a:r>
          </a:p>
        </p:txBody>
      </p:sp>
    </p:spTree>
    <p:extLst>
      <p:ext uri="{BB962C8B-B14F-4D97-AF65-F5344CB8AC3E}">
        <p14:creationId xmlns:p14="http://schemas.microsoft.com/office/powerpoint/2010/main" val="2143537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About the Architect</a:t>
            </a:r>
            <a:endParaRPr lang="en-US" dirty="0">
              <a:ea typeface="+mj-ea"/>
            </a:endParaRPr>
          </a:p>
        </p:txBody>
      </p:sp>
      <p:sp>
        <p:nvSpPr>
          <p:cNvPr id="24579" name="Text Placeholder 2"/>
          <p:cNvSpPr>
            <a:spLocks noGrp="1"/>
          </p:cNvSpPr>
          <p:nvPr>
            <p:ph type="body" sz="quarter" idx="10"/>
          </p:nvPr>
        </p:nvSpPr>
        <p:spPr/>
        <p:txBody>
          <a:bodyPr/>
          <a:lstStyle/>
          <a:p>
            <a:endParaRPr lang="en-US" altLang="en-US" dirty="0"/>
          </a:p>
        </p:txBody>
      </p:sp>
      <p:sp>
        <p:nvSpPr>
          <p:cNvPr id="3" name="TextBox 2"/>
          <p:cNvSpPr txBox="1"/>
          <p:nvPr/>
        </p:nvSpPr>
        <p:spPr>
          <a:xfrm>
            <a:off x="703987" y="1584251"/>
            <a:ext cx="8984511" cy="954107"/>
          </a:xfrm>
          <a:prstGeom prst="rect">
            <a:avLst/>
          </a:prstGeom>
          <a:noFill/>
        </p:spPr>
        <p:txBody>
          <a:bodyPr wrap="square" rtlCol="0">
            <a:spAutoFit/>
          </a:bodyPr>
          <a:lstStyle/>
          <a:p>
            <a:r>
              <a:rPr lang="en-US" altLang="en-US" sz="2800" dirty="0"/>
              <a:t>Skidmore, Owings &amp; Merrill, Chicago office</a:t>
            </a:r>
          </a:p>
          <a:p>
            <a:r>
              <a:rPr lang="en-US" altLang="en-US" sz="2800" dirty="0"/>
              <a:t>Joan Suchomel, lead medical planner while at SOM</a:t>
            </a:r>
          </a:p>
        </p:txBody>
      </p:sp>
    </p:spTree>
    <p:extLst>
      <p:ext uri="{BB962C8B-B14F-4D97-AF65-F5344CB8AC3E}">
        <p14:creationId xmlns:p14="http://schemas.microsoft.com/office/powerpoint/2010/main" val="1105121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5000" y="2667001"/>
            <a:ext cx="9779000" cy="924719"/>
          </a:xfrm>
          <a:prstGeom prst="rect">
            <a:avLst/>
          </a:prstGeom>
        </p:spPr>
        <p:txBody>
          <a:bodyPr/>
          <a:lstStyle>
            <a:lvl1pPr algn="l" rtl="0" eaLnBrk="0" fontAlgn="base" hangingPunct="0">
              <a:lnSpc>
                <a:spcPct val="90000"/>
              </a:lnSpc>
              <a:spcBef>
                <a:spcPct val="0"/>
              </a:spcBef>
              <a:spcAft>
                <a:spcPct val="0"/>
              </a:spcAft>
              <a:defRPr sz="4000">
                <a:solidFill>
                  <a:srgbClr val="740D0D"/>
                </a:solidFill>
                <a:latin typeface="HelveticaNeue MediumExt"/>
                <a:ea typeface="MS PGothic" panose="020B0600070205080204" pitchFamily="34" charset="-128"/>
                <a:cs typeface="HelveticaNeue MediumExt"/>
              </a:defRPr>
            </a:lvl1pPr>
            <a:lvl2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2pPr>
            <a:lvl3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3pPr>
            <a:lvl4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4pPr>
            <a:lvl5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5pPr>
            <a:lvl6pPr marL="653110"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6pPr>
            <a:lvl7pPr marL="1306220"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7pPr>
            <a:lvl8pPr marL="1959331"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8pPr>
            <a:lvl9pPr marL="2612441"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9pPr>
          </a:lstStyle>
          <a:p>
            <a:pPr>
              <a:defRPr/>
            </a:pPr>
            <a:r>
              <a:rPr lang="en-US" sz="4500" kern="0" dirty="0"/>
              <a:t>What is important?</a:t>
            </a:r>
            <a:endParaRPr lang="en-US" sz="4500" kern="0" dirty="0">
              <a:ea typeface="+mj-ea"/>
            </a:endParaRPr>
          </a:p>
        </p:txBody>
      </p:sp>
    </p:spTree>
    <p:extLst>
      <p:ext uri="{BB962C8B-B14F-4D97-AF65-F5344CB8AC3E}">
        <p14:creationId xmlns:p14="http://schemas.microsoft.com/office/powerpoint/2010/main" val="484913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latin typeface="HelveticaNeue MediumExt" charset="0"/>
                <a:cs typeface="HelveticaNeue MediumExt" charset="0"/>
              </a:rPr>
              <a:t>Defining Patient Experience</a:t>
            </a:r>
          </a:p>
        </p:txBody>
      </p:sp>
      <p:sp>
        <p:nvSpPr>
          <p:cNvPr id="27651" name="Text Placeholder 2"/>
          <p:cNvSpPr>
            <a:spLocks noGrp="1"/>
          </p:cNvSpPr>
          <p:nvPr>
            <p:ph type="body" sz="quarter" idx="10"/>
          </p:nvPr>
        </p:nvSpPr>
        <p:spPr/>
        <p:txBody>
          <a:bodyPr/>
          <a:lstStyle/>
          <a:p>
            <a:endParaRPr lang="en-US" altLang="en-US" dirty="0"/>
          </a:p>
        </p:txBody>
      </p:sp>
      <p:sp>
        <p:nvSpPr>
          <p:cNvPr id="2" name="TextBox 1"/>
          <p:cNvSpPr txBox="1"/>
          <p:nvPr/>
        </p:nvSpPr>
        <p:spPr>
          <a:xfrm>
            <a:off x="732982" y="1417638"/>
            <a:ext cx="8548577" cy="3662541"/>
          </a:xfrm>
          <a:prstGeom prst="rect">
            <a:avLst/>
          </a:prstGeom>
          <a:noFill/>
        </p:spPr>
        <p:txBody>
          <a:bodyPr wrap="square" rtlCol="0">
            <a:spAutoFit/>
          </a:bodyPr>
          <a:lstStyle/>
          <a:p>
            <a:r>
              <a:rPr lang="en-US" altLang="en-US" sz="2800" dirty="0"/>
              <a:t>The sum of all </a:t>
            </a:r>
            <a:r>
              <a:rPr lang="en-US" altLang="en-US" sz="2800" dirty="0">
                <a:solidFill>
                  <a:srgbClr val="740D0D"/>
                </a:solidFill>
              </a:rPr>
              <a:t>interactions</a:t>
            </a:r>
            <a:r>
              <a:rPr lang="en-US" altLang="en-US" sz="2800" dirty="0"/>
              <a:t>, shaped by an organization’s </a:t>
            </a:r>
            <a:r>
              <a:rPr lang="en-US" altLang="en-US" sz="2800" dirty="0">
                <a:solidFill>
                  <a:srgbClr val="740D0D"/>
                </a:solidFill>
              </a:rPr>
              <a:t>culture</a:t>
            </a:r>
            <a:r>
              <a:rPr lang="en-US" altLang="en-US" sz="2800" dirty="0"/>
              <a:t>, that influence patient </a:t>
            </a:r>
            <a:r>
              <a:rPr lang="en-US" altLang="en-US" sz="2800" dirty="0">
                <a:solidFill>
                  <a:srgbClr val="740D0D"/>
                </a:solidFill>
              </a:rPr>
              <a:t>perceptions</a:t>
            </a:r>
            <a:r>
              <a:rPr lang="en-US" altLang="en-US" sz="2800" dirty="0"/>
              <a:t> across the </a:t>
            </a:r>
            <a:r>
              <a:rPr lang="en-US" altLang="en-US" sz="2800" dirty="0">
                <a:solidFill>
                  <a:srgbClr val="740D0D"/>
                </a:solidFill>
              </a:rPr>
              <a:t>continuum</a:t>
            </a:r>
            <a:r>
              <a:rPr lang="en-US" altLang="en-US" sz="2800" dirty="0"/>
              <a:t> of care.</a:t>
            </a:r>
          </a:p>
          <a:p>
            <a:r>
              <a:rPr lang="en-US" altLang="en-US" sz="2800" dirty="0"/>
              <a:t>	</a:t>
            </a:r>
            <a:endParaRPr lang="en-US" altLang="en-US" sz="2400" dirty="0"/>
          </a:p>
          <a:p>
            <a:endParaRPr lang="en-US" altLang="en-US" sz="2400" dirty="0"/>
          </a:p>
          <a:p>
            <a:endParaRPr lang="en-US" altLang="en-US" sz="2400" dirty="0"/>
          </a:p>
          <a:p>
            <a:endParaRPr lang="en-US" altLang="en-US" sz="2400" dirty="0"/>
          </a:p>
          <a:p>
            <a:r>
              <a:rPr lang="en-US" altLang="en-US" sz="2000" dirty="0"/>
              <a:t>The Beryl Institute</a:t>
            </a:r>
          </a:p>
          <a:p>
            <a:r>
              <a:rPr lang="en-US" altLang="en-US" sz="2000" dirty="0"/>
              <a:t>www.theberylinstitute.org</a:t>
            </a:r>
          </a:p>
        </p:txBody>
      </p:sp>
    </p:spTree>
    <p:extLst>
      <p:ext uri="{BB962C8B-B14F-4D97-AF65-F5344CB8AC3E}">
        <p14:creationId xmlns:p14="http://schemas.microsoft.com/office/powerpoint/2010/main" val="2622434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66737" y="228080"/>
            <a:ext cx="10972800" cy="1143000"/>
          </a:xfrm>
        </p:spPr>
        <p:txBody>
          <a:bodyPr/>
          <a:lstStyle/>
          <a:p>
            <a:r>
              <a:rPr lang="en-US" altLang="en-US" dirty="0">
                <a:latin typeface="HelveticaNeue MediumExt" charset="0"/>
                <a:cs typeface="HelveticaNeue MediumExt" charset="0"/>
              </a:rPr>
              <a:t>Healthcare in America</a:t>
            </a:r>
          </a:p>
        </p:txBody>
      </p:sp>
      <p:grpSp>
        <p:nvGrpSpPr>
          <p:cNvPr id="28675" name="Group 7"/>
          <p:cNvGrpSpPr>
            <a:grpSpLocks/>
          </p:cNvGrpSpPr>
          <p:nvPr/>
        </p:nvGrpSpPr>
        <p:grpSpPr bwMode="auto">
          <a:xfrm>
            <a:off x="2565143" y="1080534"/>
            <a:ext cx="7297995" cy="4567792"/>
            <a:chOff x="2415960" y="1219200"/>
            <a:chExt cx="10210801" cy="6276975"/>
          </a:xfrm>
        </p:grpSpPr>
        <p:sp>
          <p:nvSpPr>
            <p:cNvPr id="28676" name="Rectangle 6"/>
            <p:cNvSpPr>
              <a:spLocks noChangeArrowheads="1"/>
            </p:cNvSpPr>
            <p:nvPr/>
          </p:nvSpPr>
          <p:spPr bwMode="auto">
            <a:xfrm>
              <a:off x="2415960" y="1219200"/>
              <a:ext cx="10210801" cy="6276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20000"/>
                </a:spcBef>
                <a:buClr>
                  <a:srgbClr val="024998"/>
                </a:buClr>
                <a:buFont typeface="Wingdings" panose="05000000000000000000" pitchFamily="2" charset="2"/>
                <a:buNone/>
              </a:pPr>
              <a:endParaRPr lang="en-US" altLang="en-US" sz="2000">
                <a:solidFill>
                  <a:srgbClr val="000000"/>
                </a:solidFill>
              </a:endParaRPr>
            </a:p>
          </p:txBody>
        </p:sp>
        <p:pic>
          <p:nvPicPr>
            <p:cNvPr id="28677" name="Picture 4" descr="Davis_Mirror_2014_ES-1.eps"/>
            <p:cNvPicPr>
              <a:picLocks noChangeAspect="1"/>
            </p:cNvPicPr>
            <p:nvPr/>
          </p:nvPicPr>
          <p:blipFill>
            <a:blip r:embed="rId3">
              <a:extLst>
                <a:ext uri="{28A0092B-C50C-407E-A947-70E740481C1C}">
                  <a14:useLocalDpi xmlns:a14="http://schemas.microsoft.com/office/drawing/2010/main"/>
                </a:ext>
              </a:extLst>
            </a:blip>
            <a:srcRect t="15543" b="-2"/>
            <a:stretch>
              <a:fillRect/>
            </a:stretch>
          </p:blipFill>
          <p:spPr bwMode="auto">
            <a:xfrm>
              <a:off x="2438400" y="1618463"/>
              <a:ext cx="10126487" cy="587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678" name="Picture 5" descr="Davis_Mirror_2014_ES-1.eps"/>
            <p:cNvPicPr>
              <a:picLocks noChangeAspect="1"/>
            </p:cNvPicPr>
            <p:nvPr/>
          </p:nvPicPr>
          <p:blipFill>
            <a:blip r:embed="rId3">
              <a:extLst>
                <a:ext uri="{28A0092B-C50C-407E-A947-70E740481C1C}">
                  <a14:useLocalDpi xmlns:a14="http://schemas.microsoft.com/office/drawing/2010/main"/>
                </a:ext>
              </a:extLst>
            </a:blip>
            <a:srcRect t="5331" r="87720" b="75523"/>
            <a:stretch>
              <a:fillRect/>
            </a:stretch>
          </p:blipFill>
          <p:spPr bwMode="auto">
            <a:xfrm>
              <a:off x="2415960" y="1219200"/>
              <a:ext cx="1243604" cy="1332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09021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altLang="en-US" dirty="0">
                <a:latin typeface="HelveticaNeue MediumExt" charset="0"/>
                <a:cs typeface="HelveticaNeue MediumExt" charset="0"/>
              </a:rPr>
              <a:t>US Spending on Health Care as a % of </a:t>
            </a:r>
            <a:br>
              <a:rPr lang="en-US" altLang="en-US" dirty="0">
                <a:latin typeface="HelveticaNeue MediumExt" charset="0"/>
                <a:cs typeface="HelveticaNeue MediumExt" charset="0"/>
              </a:rPr>
            </a:br>
            <a:r>
              <a:rPr lang="en-US" altLang="en-US" dirty="0">
                <a:latin typeface="HelveticaNeue MediumExt" charset="0"/>
                <a:cs typeface="HelveticaNeue MediumExt" charset="0"/>
              </a:rPr>
              <a:t>the Gross Domestic Product (GDP) </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4417" y="1440217"/>
            <a:ext cx="7123814" cy="471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6457128" y="3677202"/>
            <a:ext cx="0" cy="1506855"/>
          </a:xfrm>
          <a:prstGeom prst="straightConnector1">
            <a:avLst/>
          </a:prstGeom>
          <a:ln w="38100">
            <a:solidFill>
              <a:schemeClr val="tx1"/>
            </a:solidFill>
            <a:tailEnd type="arrow"/>
          </a:ln>
          <a:effectLst/>
        </p:spPr>
        <p:style>
          <a:lnRef idx="2">
            <a:schemeClr val="dk1"/>
          </a:lnRef>
          <a:fillRef idx="0">
            <a:schemeClr val="dk1"/>
          </a:fillRef>
          <a:effectRef idx="1">
            <a:schemeClr val="dk1"/>
          </a:effectRef>
          <a:fontRef idx="minor">
            <a:schemeClr val="tx1"/>
          </a:fontRef>
        </p:style>
      </p:cxnSp>
      <p:sp>
        <p:nvSpPr>
          <p:cNvPr id="5" name="Oval 4"/>
          <p:cNvSpPr/>
          <p:nvPr/>
        </p:nvSpPr>
        <p:spPr>
          <a:xfrm>
            <a:off x="6317298" y="3366395"/>
            <a:ext cx="276110" cy="266357"/>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endParaRPr>
          </a:p>
        </p:txBody>
      </p:sp>
      <p:sp>
        <p:nvSpPr>
          <p:cNvPr id="6" name="Oval 5"/>
          <p:cNvSpPr/>
          <p:nvPr/>
        </p:nvSpPr>
        <p:spPr>
          <a:xfrm>
            <a:off x="6247625" y="2865409"/>
            <a:ext cx="345783" cy="290598"/>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endParaRPr>
          </a:p>
        </p:txBody>
      </p:sp>
    </p:spTree>
    <p:extLst>
      <p:ext uri="{BB962C8B-B14F-4D97-AF65-F5344CB8AC3E}">
        <p14:creationId xmlns:p14="http://schemas.microsoft.com/office/powerpoint/2010/main" val="37870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4"/>
          <p:cNvSpPr>
            <a:spLocks noGrp="1"/>
          </p:cNvSpPr>
          <p:nvPr>
            <p:ph idx="12"/>
          </p:nvPr>
        </p:nvSpPr>
        <p:spPr>
          <a:xfrm>
            <a:off x="6705865" y="428625"/>
            <a:ext cx="4978135" cy="4450782"/>
          </a:xfrm>
        </p:spPr>
        <p:txBody>
          <a:bodyPr vert="horz" lIns="91440" tIns="45720" rIns="91440" bIns="45720" rtlCol="0">
            <a:normAutofit/>
          </a:bodyPr>
          <a:lstStyle/>
          <a:p>
            <a:pPr marL="304259" indent="-304259" algn="l" defTabSz="457200">
              <a:spcBef>
                <a:spcPct val="20000"/>
              </a:spcBef>
              <a:spcAft>
                <a:spcPts val="1000"/>
              </a:spcAft>
              <a:buSzPct val="150000"/>
              <a:buFont typeface="Arial"/>
              <a:buChar char="•"/>
            </a:pPr>
            <a:r>
              <a:rPr lang="en-US" altLang="en-US" sz="2800" dirty="0">
                <a:solidFill>
                  <a:schemeClr val="tx1"/>
                </a:solidFill>
              </a:rPr>
              <a:t>State Medicaid programs are unsustainable</a:t>
            </a:r>
          </a:p>
          <a:p>
            <a:pPr marL="304259" indent="-304259" algn="l" defTabSz="457200">
              <a:spcBef>
                <a:spcPct val="20000"/>
              </a:spcBef>
              <a:spcAft>
                <a:spcPts val="1000"/>
              </a:spcAft>
              <a:buSzPct val="150000"/>
              <a:buFont typeface="Arial"/>
              <a:buChar char="•"/>
            </a:pPr>
            <a:r>
              <a:rPr lang="en-US" altLang="en-US" sz="2800" dirty="0">
                <a:solidFill>
                  <a:schemeClr val="tx1"/>
                </a:solidFill>
              </a:rPr>
              <a:t>The continued transfer of costs to employers and consumers  is unsustainable</a:t>
            </a:r>
          </a:p>
        </p:txBody>
      </p:sp>
      <p:sp>
        <p:nvSpPr>
          <p:cNvPr id="30723" name="Title 2"/>
          <p:cNvSpPr>
            <a:spLocks noGrp="1"/>
          </p:cNvSpPr>
          <p:nvPr>
            <p:ph type="title"/>
          </p:nvPr>
        </p:nvSpPr>
        <p:spPr>
          <a:xfrm>
            <a:off x="55562" y="50496"/>
            <a:ext cx="11877675" cy="1143000"/>
          </a:xfrm>
        </p:spPr>
        <p:txBody>
          <a:bodyPr>
            <a:noAutofit/>
          </a:bodyPr>
          <a:lstStyle/>
          <a:p>
            <a:r>
              <a:rPr lang="en-US" altLang="en-US" dirty="0">
                <a:latin typeface="HelveticaNeue MediumExt" charset="0"/>
                <a:cs typeface="HelveticaNeue MediumExt" charset="0"/>
              </a:rPr>
              <a:t>The Word of the Moment in Healthcare Is “Unsustainable”</a:t>
            </a:r>
          </a:p>
        </p:txBody>
      </p:sp>
      <p:sp>
        <p:nvSpPr>
          <p:cNvPr id="30724" name="Content Placeholder 3"/>
          <p:cNvSpPr>
            <a:spLocks noGrp="1"/>
          </p:cNvSpPr>
          <p:nvPr>
            <p:ph idx="1"/>
          </p:nvPr>
        </p:nvSpPr>
        <p:spPr>
          <a:xfrm>
            <a:off x="609599" y="1193496"/>
            <a:ext cx="5384800" cy="4525963"/>
          </a:xfrm>
        </p:spPr>
        <p:txBody>
          <a:bodyPr/>
          <a:lstStyle/>
          <a:p>
            <a:pPr marL="304259" indent="-304259">
              <a:spcAft>
                <a:spcPts val="1000"/>
              </a:spcAft>
              <a:buSzPct val="150000"/>
            </a:pPr>
            <a:r>
              <a:rPr lang="en-US" altLang="en-US" dirty="0"/>
              <a:t>The size of the federal budget deficit is unsustainable</a:t>
            </a:r>
          </a:p>
          <a:p>
            <a:pPr marL="304259" indent="-304259">
              <a:spcAft>
                <a:spcPts val="1000"/>
              </a:spcAft>
              <a:buSzPct val="150000"/>
            </a:pPr>
            <a:r>
              <a:rPr lang="en-US" altLang="en-US" dirty="0"/>
              <a:t>The annual increase in the Medicare budget is unsustainable</a:t>
            </a:r>
          </a:p>
          <a:p>
            <a:pPr marL="304259" indent="-304259">
              <a:spcAft>
                <a:spcPts val="1000"/>
              </a:spcAft>
              <a:buSzPct val="150000"/>
            </a:pPr>
            <a:r>
              <a:rPr lang="en-US" altLang="en-US" dirty="0"/>
              <a:t>The percentage of healthcare spending to GDP is unsustainable</a:t>
            </a:r>
          </a:p>
        </p:txBody>
      </p:sp>
    </p:spTree>
    <p:extLst>
      <p:ext uri="{BB962C8B-B14F-4D97-AF65-F5344CB8AC3E}">
        <p14:creationId xmlns:p14="http://schemas.microsoft.com/office/powerpoint/2010/main" val="2249922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p:txBody>
          <a:bodyPr/>
          <a:lstStyle/>
          <a:p>
            <a:r>
              <a:rPr lang="en-US" altLang="en-US" dirty="0">
                <a:latin typeface="HelveticaNeue MediumExt" charset="0"/>
                <a:cs typeface="HelveticaNeue MediumExt" charset="0"/>
              </a:rPr>
              <a:t>The Value Equation for Patients</a:t>
            </a:r>
          </a:p>
        </p:txBody>
      </p:sp>
      <p:sp>
        <p:nvSpPr>
          <p:cNvPr id="31747" name="Title 1"/>
          <p:cNvSpPr txBox="1">
            <a:spLocks/>
          </p:cNvSpPr>
          <p:nvPr/>
        </p:nvSpPr>
        <p:spPr bwMode="auto">
          <a:xfrm>
            <a:off x="1905000" y="2667001"/>
            <a:ext cx="9779000" cy="9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00000"/>
              </a:buClr>
              <a:buSzPct val="110000"/>
              <a:buFont typeface="Wingdings" panose="05000000000000000000" pitchFamily="2" charset="2"/>
              <a:buChar char="§"/>
              <a:defRPr sz="3400" b="1">
                <a:solidFill>
                  <a:srgbClr val="00417C"/>
                </a:solidFill>
                <a:latin typeface="Arial" panose="020B0604020202020204" pitchFamily="34" charset="0"/>
                <a:ea typeface="MS PGothic" panose="020B0600070205080204" pitchFamily="34" charset="-128"/>
              </a:defRPr>
            </a:lvl1pPr>
            <a:lvl2pPr marL="1060450" indent="-407988">
              <a:spcBef>
                <a:spcPct val="20000"/>
              </a:spcBef>
              <a:buClr>
                <a:srgbClr val="800000"/>
              </a:buClr>
              <a:buSzPct val="110000"/>
              <a:buFont typeface="Arial" panose="020B0604020202020204" pitchFamily="34" charset="0"/>
              <a:buChar char="-"/>
              <a:defRPr sz="3400" b="1">
                <a:solidFill>
                  <a:srgbClr val="00417C"/>
                </a:solidFill>
                <a:latin typeface="Arial" panose="020B0604020202020204" pitchFamily="34" charset="0"/>
                <a:ea typeface="MS PGothic" panose="020B0600070205080204" pitchFamily="34" charset="-128"/>
              </a:defRPr>
            </a:lvl2pPr>
            <a:lvl3pPr marL="1631950" indent="-325438">
              <a:spcBef>
                <a:spcPct val="20000"/>
              </a:spcBef>
              <a:buClr>
                <a:srgbClr val="800000"/>
              </a:buClr>
              <a:buSzPct val="110000"/>
              <a:buFont typeface="Times" panose="02020603050405020304" pitchFamily="18" charset="0"/>
              <a:buChar char="•"/>
              <a:defRPr sz="3400" b="1">
                <a:solidFill>
                  <a:srgbClr val="00417C"/>
                </a:solidFill>
                <a:latin typeface="Arial" panose="020B0604020202020204" pitchFamily="34" charset="0"/>
                <a:ea typeface="MS PGothic" panose="020B0600070205080204" pitchFamily="34" charset="-128"/>
              </a:defRPr>
            </a:lvl3pPr>
            <a:lvl4pPr marL="2284413" indent="-325438">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4pPr>
            <a:lvl5pPr marL="2938463" indent="-325438">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5pPr>
            <a:lvl6pPr marL="3395663" indent="-325438"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6pPr>
            <a:lvl7pPr marL="3852863" indent="-325438"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7pPr>
            <a:lvl8pPr marL="4310063" indent="-325438"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8pPr>
            <a:lvl9pPr marL="4767263" indent="-325438"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9pPr>
          </a:lstStyle>
          <a:p>
            <a:pPr>
              <a:lnSpc>
                <a:spcPct val="90000"/>
              </a:lnSpc>
              <a:spcBef>
                <a:spcPct val="0"/>
              </a:spcBef>
              <a:buClrTx/>
              <a:buSzTx/>
              <a:buFontTx/>
              <a:buNone/>
            </a:pPr>
            <a:r>
              <a:rPr lang="en-US" altLang="en-US" sz="3667" dirty="0">
                <a:solidFill>
                  <a:srgbClr val="740D0D"/>
                </a:solidFill>
                <a:latin typeface="HelveticaNeue MediumExt" charset="0"/>
              </a:rPr>
              <a:t>Value </a:t>
            </a:r>
            <a:r>
              <a:rPr lang="en-US" altLang="en-US" sz="3667" b="0" dirty="0">
                <a:latin typeface="HelveticaNeue MediumExt" charset="0"/>
              </a:rPr>
              <a:t>= (Quality + Service)/Cost</a:t>
            </a:r>
          </a:p>
        </p:txBody>
      </p:sp>
    </p:spTree>
    <p:extLst>
      <p:ext uri="{BB962C8B-B14F-4D97-AF65-F5344CB8AC3E}">
        <p14:creationId xmlns:p14="http://schemas.microsoft.com/office/powerpoint/2010/main" val="2283261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a:xfrm>
            <a:off x="138112" y="103360"/>
            <a:ext cx="10972800" cy="1143000"/>
          </a:xfrm>
        </p:spPr>
        <p:txBody>
          <a:bodyPr/>
          <a:lstStyle/>
          <a:p>
            <a:r>
              <a:rPr lang="en-US" altLang="en-US" dirty="0">
                <a:latin typeface="HelveticaNeue MediumExt" charset="0"/>
                <a:cs typeface="HelveticaNeue MediumExt" charset="0"/>
              </a:rPr>
              <a:t>Fee for Service vs. Fee for Value</a:t>
            </a:r>
          </a:p>
        </p:txBody>
      </p:sp>
      <p:sp>
        <p:nvSpPr>
          <p:cNvPr id="32771" name="Text Placeholder 3"/>
          <p:cNvSpPr>
            <a:spLocks noGrp="1"/>
          </p:cNvSpPr>
          <p:nvPr>
            <p:ph type="body" sz="quarter" idx="10"/>
          </p:nvPr>
        </p:nvSpPr>
        <p:spPr>
          <a:xfrm>
            <a:off x="721133" y="968535"/>
            <a:ext cx="8051391" cy="5010888"/>
          </a:xfrm>
        </p:spPr>
        <p:txBody>
          <a:bodyPr/>
          <a:lstStyle/>
          <a:p>
            <a:r>
              <a:rPr lang="en-US" altLang="en-US" sz="2800" dirty="0">
                <a:solidFill>
                  <a:schemeClr val="tx1"/>
                </a:solidFill>
              </a:rPr>
              <a:t>“Value-based purchasing,” where cost and quality are each integral parts of the equation</a:t>
            </a:r>
          </a:p>
          <a:p>
            <a:endParaRPr lang="en-US" altLang="en-US" sz="2800" dirty="0">
              <a:solidFill>
                <a:schemeClr val="tx1"/>
              </a:solidFill>
            </a:endParaRPr>
          </a:p>
          <a:p>
            <a:r>
              <a:rPr lang="en-US" altLang="en-US" sz="2800" dirty="0">
                <a:solidFill>
                  <a:schemeClr val="tx1"/>
                </a:solidFill>
              </a:rPr>
              <a:t>Now widely seen as a replacement for traditional fee-for-service reimbursement. </a:t>
            </a:r>
          </a:p>
          <a:p>
            <a:endParaRPr lang="en-US" altLang="en-US" sz="2800" dirty="0">
              <a:solidFill>
                <a:schemeClr val="tx1"/>
              </a:solidFill>
            </a:endParaRPr>
          </a:p>
          <a:p>
            <a:r>
              <a:rPr lang="en-US" altLang="en-US" sz="2800" dirty="0">
                <a:solidFill>
                  <a:schemeClr val="tx1"/>
                </a:solidFill>
              </a:rPr>
              <a:t>The challenge is getting from the-way-things-have-always-been to the-way-things-will-be without tumbling into a fiscal chasm because of the-way-things-are-now.</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76063">
            <a:off x="8821208" y="1751542"/>
            <a:ext cx="2667000" cy="344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821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5"/>
          <p:cNvSpPr>
            <a:spLocks noGrp="1"/>
          </p:cNvSpPr>
          <p:nvPr>
            <p:ph idx="12"/>
          </p:nvPr>
        </p:nvSpPr>
        <p:spPr>
          <a:xfrm>
            <a:off x="6283843" y="1323757"/>
            <a:ext cx="5590658" cy="3362543"/>
          </a:xfrm>
        </p:spPr>
        <p:txBody>
          <a:bodyPr vert="horz" lIns="91440" tIns="45720" rIns="91440" bIns="45720" rtlCol="0">
            <a:normAutofit/>
          </a:bodyPr>
          <a:lstStyle/>
          <a:p>
            <a:pPr marL="342900" indent="-342900" algn="l" defTabSz="457200">
              <a:spcBef>
                <a:spcPct val="20000"/>
              </a:spcBef>
              <a:buFont typeface="Arial"/>
              <a:buChar char="•"/>
            </a:pPr>
            <a:r>
              <a:rPr lang="en-US" altLang="en-US" sz="2400" dirty="0">
                <a:solidFill>
                  <a:schemeClr val="tx1"/>
                </a:solidFill>
              </a:rPr>
              <a:t>Promoting higher quality care for Medicare beneficiaries </a:t>
            </a:r>
          </a:p>
          <a:p>
            <a:pPr marL="342900" indent="-342900" algn="l" defTabSz="457200">
              <a:spcBef>
                <a:spcPct val="20000"/>
              </a:spcBef>
              <a:buFont typeface="Arial"/>
              <a:buChar char="•"/>
            </a:pPr>
            <a:r>
              <a:rPr lang="en-US" altLang="en-US" sz="2400" dirty="0">
                <a:solidFill>
                  <a:schemeClr val="tx1"/>
                </a:solidFill>
              </a:rPr>
              <a:t>Pays for care that rewards better value, patient outcomes, and innovations, instead of just volume </a:t>
            </a:r>
            <a:br>
              <a:rPr lang="en-US" altLang="en-US" sz="2400" dirty="0">
                <a:solidFill>
                  <a:schemeClr val="tx1"/>
                </a:solidFill>
              </a:rPr>
            </a:br>
            <a:r>
              <a:rPr lang="en-US" altLang="en-US" sz="2400" dirty="0">
                <a:solidFill>
                  <a:schemeClr val="tx1"/>
                </a:solidFill>
              </a:rPr>
              <a:t>of services </a:t>
            </a:r>
          </a:p>
          <a:p>
            <a:pPr marL="342900" indent="-342900" algn="l" defTabSz="457200">
              <a:spcBef>
                <a:spcPct val="20000"/>
              </a:spcBef>
              <a:buFont typeface="Arial"/>
              <a:buChar char="•"/>
            </a:pPr>
            <a:endParaRPr lang="en-US" altLang="en-US" sz="2400" dirty="0">
              <a:solidFill>
                <a:schemeClr val="tx1"/>
              </a:solidFill>
            </a:endParaRPr>
          </a:p>
        </p:txBody>
      </p:sp>
      <p:sp>
        <p:nvSpPr>
          <p:cNvPr id="33795" name="Title 3"/>
          <p:cNvSpPr>
            <a:spLocks noGrp="1"/>
          </p:cNvSpPr>
          <p:nvPr>
            <p:ph type="title"/>
          </p:nvPr>
        </p:nvSpPr>
        <p:spPr/>
        <p:txBody>
          <a:bodyPr/>
          <a:lstStyle/>
          <a:p>
            <a:r>
              <a:rPr lang="en-US" altLang="en-US">
                <a:latin typeface="HelveticaNeue MediumExt" charset="0"/>
                <a:cs typeface="HelveticaNeue MediumExt" charset="0"/>
              </a:rPr>
              <a:t>Hospital Value Based Purchasing Program</a:t>
            </a:r>
          </a:p>
        </p:txBody>
      </p:sp>
      <p:sp>
        <p:nvSpPr>
          <p:cNvPr id="33796" name="Content Placeholder 4"/>
          <p:cNvSpPr>
            <a:spLocks noGrp="1"/>
          </p:cNvSpPr>
          <p:nvPr>
            <p:ph idx="1"/>
          </p:nvPr>
        </p:nvSpPr>
        <p:spPr/>
        <p:txBody>
          <a:bodyPr/>
          <a:lstStyle/>
          <a:p>
            <a:r>
              <a:rPr lang="en-US" altLang="en-US" sz="2500" dirty="0"/>
              <a:t>Authorized by the Affordable Care Act, which added Section 1886(o) to the </a:t>
            </a:r>
            <a:br>
              <a:rPr lang="en-US" altLang="en-US" sz="2500" dirty="0"/>
            </a:br>
            <a:r>
              <a:rPr lang="en-US" altLang="en-US" sz="2500" dirty="0"/>
              <a:t>Social </a:t>
            </a:r>
            <a:r>
              <a:rPr lang="en-US" altLang="en-US" sz="2400" dirty="0"/>
              <a:t>Security</a:t>
            </a:r>
            <a:r>
              <a:rPr lang="en-US" altLang="en-US" sz="2500" dirty="0"/>
              <a:t> Act </a:t>
            </a:r>
          </a:p>
          <a:p>
            <a:r>
              <a:rPr lang="en-US" altLang="en-US" sz="2500" dirty="0"/>
              <a:t>Quality incentive program built on the Hospital Inpatient Quality Reporting (</a:t>
            </a:r>
            <a:r>
              <a:rPr lang="en-US" altLang="en-US" sz="2500" dirty="0" err="1"/>
              <a:t>IQR</a:t>
            </a:r>
            <a:r>
              <a:rPr lang="en-US" altLang="en-US" sz="2500" dirty="0"/>
              <a:t>) measure reporting infrastructure </a:t>
            </a:r>
          </a:p>
        </p:txBody>
      </p:sp>
    </p:spTree>
    <p:extLst>
      <p:ext uri="{BB962C8B-B14F-4D97-AF65-F5344CB8AC3E}">
        <p14:creationId xmlns:p14="http://schemas.microsoft.com/office/powerpoint/2010/main" val="2836727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Value Based Purchasing </a:t>
            </a:r>
          </a:p>
        </p:txBody>
      </p:sp>
      <p:sp>
        <p:nvSpPr>
          <p:cNvPr id="2" name="Slide Number Placeholder 1"/>
          <p:cNvSpPr>
            <a:spLocks noGrp="1"/>
          </p:cNvSpPr>
          <p:nvPr>
            <p:ph type="sldNum" sz="quarter" idx="12"/>
          </p:nvPr>
        </p:nvSpPr>
        <p:spPr/>
        <p:txBody>
          <a:bodyPr/>
          <a:lstStyle/>
          <a:p>
            <a:fld id="{195FE221-D5F1-4E9A-9071-E28B6483423F}" type="slidenum">
              <a:rPr lang="en-US" smtClean="0">
                <a:solidFill>
                  <a:prstClr val="black">
                    <a:tint val="75000"/>
                  </a:prstClr>
                </a:solidFill>
              </a:rPr>
              <a:pPr/>
              <a:t>19</a:t>
            </a:fld>
            <a:endParaRPr lang="en-US" dirty="0">
              <a:solidFill>
                <a:prstClr val="black">
                  <a:tint val="75000"/>
                </a:prstClr>
              </a:solidFill>
            </a:endParaRPr>
          </a:p>
        </p:txBody>
      </p:sp>
      <p:pic>
        <p:nvPicPr>
          <p:cNvPr id="3" name="Picture 2"/>
          <p:cNvPicPr>
            <a:picLocks noChangeAspect="1"/>
          </p:cNvPicPr>
          <p:nvPr/>
        </p:nvPicPr>
        <p:blipFill rotWithShape="1">
          <a:blip r:embed="rId2"/>
          <a:srcRect l="22145" t="25196" r="22181" b="22461"/>
          <a:stretch/>
        </p:blipFill>
        <p:spPr>
          <a:xfrm>
            <a:off x="752475" y="1417638"/>
            <a:ext cx="5844262" cy="3089275"/>
          </a:xfrm>
          <a:prstGeom prst="rect">
            <a:avLst/>
          </a:prstGeom>
        </p:spPr>
      </p:pic>
      <p:sp>
        <p:nvSpPr>
          <p:cNvPr id="7" name="TextBox 6"/>
          <p:cNvSpPr txBox="1"/>
          <p:nvPr/>
        </p:nvSpPr>
        <p:spPr>
          <a:xfrm>
            <a:off x="7672388" y="1669613"/>
            <a:ext cx="3910012" cy="2585323"/>
          </a:xfrm>
          <a:prstGeom prst="rect">
            <a:avLst/>
          </a:prstGeom>
          <a:solidFill>
            <a:srgbClr val="00B0F0"/>
          </a:solidFill>
          <a:ln>
            <a:solidFill>
              <a:schemeClr val="tx1"/>
            </a:solidFill>
          </a:ln>
        </p:spPr>
        <p:txBody>
          <a:bodyPr wrap="square" rtlCol="0">
            <a:spAutoFit/>
          </a:bodyPr>
          <a:lstStyle/>
          <a:p>
            <a:pPr marL="342900" indent="-342900">
              <a:buFont typeface="+mj-lt"/>
              <a:buAutoNum type="arabicPeriod"/>
            </a:pPr>
            <a:r>
              <a:rPr lang="en-US" dirty="0"/>
              <a:t>Nurse communication</a:t>
            </a:r>
          </a:p>
          <a:p>
            <a:pPr marL="342900" indent="-342900">
              <a:buFont typeface="+mj-lt"/>
              <a:buAutoNum type="arabicPeriod"/>
            </a:pPr>
            <a:r>
              <a:rPr lang="en-US" dirty="0"/>
              <a:t>Doctor Communication</a:t>
            </a:r>
          </a:p>
          <a:p>
            <a:pPr marL="342900" indent="-342900">
              <a:buFont typeface="+mj-lt"/>
              <a:buAutoNum type="arabicPeriod"/>
            </a:pPr>
            <a:r>
              <a:rPr lang="en-US" dirty="0"/>
              <a:t>Hospital Staff Responsiveness</a:t>
            </a:r>
          </a:p>
          <a:p>
            <a:pPr marL="342900" indent="-342900">
              <a:buFont typeface="+mj-lt"/>
              <a:buAutoNum type="arabicPeriod"/>
            </a:pPr>
            <a:r>
              <a:rPr lang="en-US" dirty="0"/>
              <a:t>Pain Management</a:t>
            </a:r>
          </a:p>
          <a:p>
            <a:pPr marL="342900" indent="-342900">
              <a:buFont typeface="+mj-lt"/>
              <a:buAutoNum type="arabicPeriod"/>
            </a:pPr>
            <a:r>
              <a:rPr lang="en-US" dirty="0"/>
              <a:t>Communication about Medicine</a:t>
            </a:r>
          </a:p>
          <a:p>
            <a:pPr marL="342900" indent="-342900">
              <a:buFont typeface="+mj-lt"/>
              <a:buAutoNum type="arabicPeriod"/>
            </a:pPr>
            <a:r>
              <a:rPr lang="en-US" dirty="0"/>
              <a:t>Hospital Cleanliness and Quietness</a:t>
            </a:r>
          </a:p>
          <a:p>
            <a:pPr marL="342900" indent="-342900">
              <a:buFont typeface="+mj-lt"/>
              <a:buAutoNum type="arabicPeriod"/>
            </a:pPr>
            <a:r>
              <a:rPr lang="en-US" dirty="0"/>
              <a:t>Information About Discharge</a:t>
            </a:r>
          </a:p>
          <a:p>
            <a:pPr marL="342900" indent="-342900">
              <a:buFont typeface="+mj-lt"/>
              <a:buAutoNum type="arabicPeriod"/>
            </a:pPr>
            <a:r>
              <a:rPr lang="en-US" dirty="0"/>
              <a:t>Overall Hospital Rating</a:t>
            </a:r>
          </a:p>
        </p:txBody>
      </p:sp>
      <p:sp>
        <p:nvSpPr>
          <p:cNvPr id="8" name="TextBox 15"/>
          <p:cNvSpPr txBox="1">
            <a:spLocks noChangeArrowheads="1"/>
          </p:cNvSpPr>
          <p:nvPr/>
        </p:nvSpPr>
        <p:spPr bwMode="auto">
          <a:xfrm>
            <a:off x="7586660" y="1294527"/>
            <a:ext cx="4052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Aft>
                <a:spcPts val="500"/>
              </a:spcAft>
            </a:pPr>
            <a:r>
              <a:rPr lang="en-US" altLang="en-US" dirty="0">
                <a:cs typeface="Arial" panose="020B0604020202020204" pitchFamily="34" charset="0"/>
              </a:rPr>
              <a:t> Patient Experience of Care Dimensions</a:t>
            </a:r>
          </a:p>
        </p:txBody>
      </p:sp>
    </p:spTree>
    <p:extLst>
      <p:ext uri="{BB962C8B-B14F-4D97-AF65-F5344CB8AC3E}">
        <p14:creationId xmlns:p14="http://schemas.microsoft.com/office/powerpoint/2010/main" val="2864734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418" y="1686080"/>
            <a:ext cx="11018982" cy="1925338"/>
          </a:xfrm>
        </p:spPr>
        <p:txBody>
          <a:bodyPr>
            <a:normAutofit lnSpcReduction="10000"/>
          </a:bodyPr>
          <a:lstStyle/>
          <a:p>
            <a:pPr marL="0" indent="0">
              <a:spcBef>
                <a:spcPts val="0"/>
              </a:spcBef>
              <a:spcAft>
                <a:spcPts val="1200"/>
              </a:spcAft>
              <a:buNone/>
            </a:pPr>
            <a:r>
              <a:rPr lang="en-US" sz="3000" dirty="0"/>
              <a:t>The Academy’s multi-channel on-line approach provides emerging professionals, journeymen, and master professionals with convenient and economical opportunities to develop their chosen area of interest. </a:t>
            </a:r>
          </a:p>
          <a:p>
            <a:pPr marL="0" indent="0">
              <a:buNone/>
            </a:pPr>
            <a:endParaRPr lang="en-US" sz="1600" dirty="0"/>
          </a:p>
        </p:txBody>
      </p:sp>
      <p:sp>
        <p:nvSpPr>
          <p:cNvPr id="6" name="Slide Number Placeholder 5"/>
          <p:cNvSpPr>
            <a:spLocks noGrp="1"/>
          </p:cNvSpPr>
          <p:nvPr>
            <p:ph type="sldNum" sz="quarter" idx="12"/>
          </p:nvPr>
        </p:nvSpPr>
        <p:spPr>
          <a:xfrm>
            <a:off x="9347200" y="5842457"/>
            <a:ext cx="2844800" cy="365125"/>
          </a:xfrm>
        </p:spPr>
        <p:txBody>
          <a:bodyPr/>
          <a:lstStyle/>
          <a:p>
            <a:fld id="{195FE221-D5F1-4E9A-9071-E28B6483423F}" type="slidenum">
              <a:rPr lang="en-US" smtClean="0">
                <a:solidFill>
                  <a:prstClr val="black">
                    <a:tint val="75000"/>
                  </a:prstClr>
                </a:solidFill>
              </a:rPr>
              <a:pPr/>
              <a:t>2</a:t>
            </a:fld>
            <a:endParaRPr lang="en-US" dirty="0">
              <a:solidFill>
                <a:prstClr val="black">
                  <a:tint val="75000"/>
                </a:prstClr>
              </a:solidFill>
            </a:endParaRPr>
          </a:p>
        </p:txBody>
      </p:sp>
      <p:sp>
        <p:nvSpPr>
          <p:cNvPr id="5" name="Title 1"/>
          <p:cNvSpPr txBox="1">
            <a:spLocks/>
          </p:cNvSpPr>
          <p:nvPr/>
        </p:nvSpPr>
        <p:spPr>
          <a:xfrm>
            <a:off x="563418" y="251033"/>
            <a:ext cx="11018982" cy="1143000"/>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r>
              <a:rPr lang="en-US" dirty="0">
                <a:solidFill>
                  <a:srgbClr val="E20000"/>
                </a:solidFill>
              </a:rPr>
              <a:t>Academy of Architecture for Health (AAH)</a:t>
            </a:r>
            <a:br>
              <a:rPr lang="en-US" dirty="0">
                <a:solidFill>
                  <a:srgbClr val="E20000"/>
                </a:solidFill>
              </a:rPr>
            </a:br>
            <a:r>
              <a:rPr lang="en-US" dirty="0">
                <a:solidFill>
                  <a:srgbClr val="E20000"/>
                </a:solidFill>
              </a:rPr>
              <a:t>On-line Professional Development</a:t>
            </a:r>
          </a:p>
        </p:txBody>
      </p:sp>
      <p:sp>
        <p:nvSpPr>
          <p:cNvPr id="8" name="Rectangle 7"/>
          <p:cNvSpPr/>
          <p:nvPr/>
        </p:nvSpPr>
        <p:spPr>
          <a:xfrm>
            <a:off x="563418" y="3611418"/>
            <a:ext cx="11018982" cy="1477328"/>
          </a:xfrm>
          <a:prstGeom prst="rect">
            <a:avLst/>
          </a:prstGeom>
        </p:spPr>
        <p:txBody>
          <a:bodyPr wrap="square">
            <a:spAutoFit/>
          </a:bodyPr>
          <a:lstStyle/>
          <a:p>
            <a:pPr lvl="0" defTabSz="457200">
              <a:spcBef>
                <a:spcPts val="672"/>
              </a:spcBef>
            </a:pPr>
            <a:r>
              <a:rPr lang="en-US" sz="3000" dirty="0">
                <a:solidFill>
                  <a:srgbClr val="0065B0"/>
                </a:solidFill>
              </a:rPr>
              <a:t>Masters Studio Series sessions are tailored to provide healthcare design professionals with sufficient exposure to jump-start interest in wanting to learn more.</a:t>
            </a:r>
            <a:endParaRPr lang="en-US" sz="1600" dirty="0">
              <a:solidFill>
                <a:srgbClr val="0065B0"/>
              </a:solidFill>
            </a:endParaRPr>
          </a:p>
        </p:txBody>
      </p:sp>
    </p:spTree>
    <p:extLst>
      <p:ext uri="{BB962C8B-B14F-4D97-AF65-F5344CB8AC3E}">
        <p14:creationId xmlns:p14="http://schemas.microsoft.com/office/powerpoint/2010/main" val="3024515787"/>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5000" y="2667001"/>
            <a:ext cx="9779000" cy="924719"/>
          </a:xfrm>
          <a:prstGeom prst="rect">
            <a:avLst/>
          </a:prstGeom>
        </p:spPr>
        <p:txBody>
          <a:bodyPr/>
          <a:lstStyle>
            <a:lvl1pPr algn="l" rtl="0" eaLnBrk="0" fontAlgn="base" hangingPunct="0">
              <a:lnSpc>
                <a:spcPct val="90000"/>
              </a:lnSpc>
              <a:spcBef>
                <a:spcPct val="0"/>
              </a:spcBef>
              <a:spcAft>
                <a:spcPct val="0"/>
              </a:spcAft>
              <a:defRPr sz="4000">
                <a:solidFill>
                  <a:srgbClr val="740D0D"/>
                </a:solidFill>
                <a:latin typeface="HelveticaNeue MediumExt"/>
                <a:ea typeface="MS PGothic" panose="020B0600070205080204" pitchFamily="34" charset="-128"/>
                <a:cs typeface="HelveticaNeue MediumExt"/>
              </a:defRPr>
            </a:lvl1pPr>
            <a:lvl2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2pPr>
            <a:lvl3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3pPr>
            <a:lvl4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4pPr>
            <a:lvl5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5pPr>
            <a:lvl6pPr marL="653110"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6pPr>
            <a:lvl7pPr marL="1306220"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7pPr>
            <a:lvl8pPr marL="1959331"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8pPr>
            <a:lvl9pPr marL="2612441"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9pPr>
          </a:lstStyle>
          <a:p>
            <a:pPr>
              <a:defRPr/>
            </a:pPr>
            <a:r>
              <a:rPr lang="en-US" sz="4500" kern="0" dirty="0"/>
              <a:t>What is the HCAHPS Survey?</a:t>
            </a:r>
            <a:endParaRPr lang="en-US" sz="4500" kern="0" dirty="0">
              <a:ea typeface="+mj-ea"/>
            </a:endParaRPr>
          </a:p>
        </p:txBody>
      </p:sp>
    </p:spTree>
    <p:extLst>
      <p:ext uri="{BB962C8B-B14F-4D97-AF65-F5344CB8AC3E}">
        <p14:creationId xmlns:p14="http://schemas.microsoft.com/office/powerpoint/2010/main" val="1079416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77735" y="675344"/>
            <a:ext cx="9513093" cy="4762501"/>
            <a:chOff x="2043907" y="1270000"/>
            <a:chExt cx="9513093" cy="4762501"/>
          </a:xfrm>
        </p:grpSpPr>
        <p:sp>
          <p:nvSpPr>
            <p:cNvPr id="2" name="Rectangle 1"/>
            <p:cNvSpPr/>
            <p:nvPr/>
          </p:nvSpPr>
          <p:spPr bwMode="auto">
            <a:xfrm>
              <a:off x="2043907" y="1270000"/>
              <a:ext cx="9513093" cy="4762500"/>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76200" tIns="38100" rIns="76200" bIns="38100" numCol="1" rtlCol="0" anchor="ctr" anchorCtr="0" compatLnSpc="1">
              <a:prstTxWarp prst="textNoShape">
                <a:avLst/>
              </a:prstTxWarp>
            </a:bodyPr>
            <a:lstStyle/>
            <a:p>
              <a:pPr algn="ctr" defTabSz="761970" eaLnBrk="0" fontAlgn="base" hangingPunct="0">
                <a:spcBef>
                  <a:spcPct val="20000"/>
                </a:spcBef>
                <a:spcAft>
                  <a:spcPct val="0"/>
                </a:spcAft>
                <a:buClr>
                  <a:srgbClr val="024998"/>
                </a:buClr>
              </a:pPr>
              <a:endParaRPr lang="en-US" sz="2000">
                <a:solidFill>
                  <a:srgbClr val="000000"/>
                </a:solidFill>
                <a:latin typeface="Arial" charset="0"/>
                <a:ea typeface="ＭＳ Ｐゴシック" charset="0"/>
              </a:endParaRPr>
            </a:p>
          </p:txBody>
        </p:sp>
        <p:pic>
          <p:nvPicPr>
            <p:cNvPr id="39939" name="Picture 2" descr="p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39125" y="1270000"/>
              <a:ext cx="33178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p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67500" y="1398324"/>
              <a:ext cx="33178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p3.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80000" y="1473729"/>
              <a:ext cx="33178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p2.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556000" y="1602053"/>
              <a:ext cx="33178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descr="p1.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079625" y="1738313"/>
              <a:ext cx="33178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38" name="Title 1"/>
          <p:cNvSpPr>
            <a:spLocks noGrp="1"/>
          </p:cNvSpPr>
          <p:nvPr>
            <p:ph type="title"/>
          </p:nvPr>
        </p:nvSpPr>
        <p:spPr>
          <a:xfrm>
            <a:off x="249791" y="103844"/>
            <a:ext cx="10972800" cy="1143000"/>
          </a:xfrm>
        </p:spPr>
        <p:txBody>
          <a:bodyPr/>
          <a:lstStyle/>
          <a:p>
            <a:r>
              <a:rPr lang="en-US" altLang="en-US" dirty="0">
                <a:latin typeface="HelveticaNeue MediumExt" charset="0"/>
                <a:cs typeface="HelveticaNeue MediumExt" charset="0"/>
              </a:rPr>
              <a:t>The HCAHPS Survey</a:t>
            </a:r>
          </a:p>
        </p:txBody>
      </p:sp>
      <p:sp>
        <p:nvSpPr>
          <p:cNvPr id="4" name="TextBox 3"/>
          <p:cNvSpPr txBox="1"/>
          <p:nvPr/>
        </p:nvSpPr>
        <p:spPr>
          <a:xfrm>
            <a:off x="4657725" y="5745421"/>
            <a:ext cx="7358063" cy="369332"/>
          </a:xfrm>
          <a:prstGeom prst="rect">
            <a:avLst/>
          </a:prstGeom>
          <a:noFill/>
        </p:spPr>
        <p:txBody>
          <a:bodyPr wrap="square" rtlCol="0">
            <a:spAutoFit/>
          </a:bodyPr>
          <a:lstStyle/>
          <a:p>
            <a:r>
              <a:rPr lang="en-US" dirty="0"/>
              <a:t>Hospital Consumer Assessment of Healthcare Providers and Systems</a:t>
            </a:r>
          </a:p>
        </p:txBody>
      </p:sp>
    </p:spTree>
    <p:extLst>
      <p:ext uri="{BB962C8B-B14F-4D97-AF65-F5344CB8AC3E}">
        <p14:creationId xmlns:p14="http://schemas.microsoft.com/office/powerpoint/2010/main" val="1336827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4"/>
          <p:cNvSpPr>
            <a:spLocks noGrp="1"/>
          </p:cNvSpPr>
          <p:nvPr>
            <p:ph idx="12"/>
          </p:nvPr>
        </p:nvSpPr>
        <p:spPr>
          <a:xfrm>
            <a:off x="6604265" y="951614"/>
            <a:ext cx="4978135" cy="4914636"/>
          </a:xfrm>
        </p:spPr>
        <p:txBody>
          <a:bodyPr vert="horz" lIns="91440" tIns="45720" rIns="91440" bIns="45720" rtlCol="0">
            <a:normAutofit/>
          </a:bodyPr>
          <a:lstStyle/>
          <a:p>
            <a:pPr marL="457200" indent="-457200" algn="l" defTabSz="457200">
              <a:spcBef>
                <a:spcPct val="20000"/>
              </a:spcBef>
              <a:buFont typeface="+mj-lt"/>
              <a:buAutoNum type="arabicPeriod" startAt="3"/>
            </a:pPr>
            <a:r>
              <a:rPr lang="en-US" altLang="en-US" sz="2333" dirty="0">
                <a:solidFill>
                  <a:schemeClr val="tx1"/>
                </a:solidFill>
              </a:rPr>
              <a:t>During this hospital stay, </a:t>
            </a:r>
            <a:br>
              <a:rPr lang="en-US" altLang="en-US" sz="2333" dirty="0">
                <a:solidFill>
                  <a:schemeClr val="tx1"/>
                </a:solidFill>
              </a:rPr>
            </a:br>
            <a:r>
              <a:rPr lang="en-US" altLang="en-US" sz="2333" dirty="0">
                <a:solidFill>
                  <a:schemeClr val="tx1"/>
                </a:solidFill>
              </a:rPr>
              <a:t>how often did nurses explain things in a way you could understand?</a:t>
            </a:r>
          </a:p>
          <a:p>
            <a:pPr marL="380985" indent="-380985" algn="l" defTabSz="457200">
              <a:spcBef>
                <a:spcPct val="20000"/>
              </a:spcBef>
              <a:buFont typeface="Arial Black" panose="020B0A04020102020204" pitchFamily="34" charset="0"/>
              <a:buAutoNum type="arabicPeriod" startAt="3"/>
            </a:pPr>
            <a:endParaRPr lang="en-US" altLang="en-US" sz="2333" dirty="0">
              <a:solidFill>
                <a:schemeClr val="tx1"/>
              </a:solidFill>
            </a:endParaRPr>
          </a:p>
          <a:p>
            <a:pPr marL="380985" indent="-380985" algn="l" defTabSz="457200">
              <a:spcBef>
                <a:spcPct val="20000"/>
              </a:spcBef>
              <a:buFont typeface="Arial Black" panose="020B0A04020102020204" pitchFamily="34" charset="0"/>
              <a:buAutoNum type="arabicPeriod" startAt="3"/>
            </a:pPr>
            <a:r>
              <a:rPr lang="en-US" altLang="en-US" sz="2333" dirty="0">
                <a:solidFill>
                  <a:schemeClr val="tx1"/>
                </a:solidFill>
              </a:rPr>
              <a:t>During this hospital stay, after you pressed the call button, how often did you get help as soon as you wanted it? </a:t>
            </a:r>
          </a:p>
        </p:txBody>
      </p:sp>
      <p:sp>
        <p:nvSpPr>
          <p:cNvPr id="40963"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Your Care from Nurses</a:t>
            </a:r>
          </a:p>
        </p:txBody>
      </p:sp>
      <p:sp>
        <p:nvSpPr>
          <p:cNvPr id="40964" name="Content Placeholder 3"/>
          <p:cNvSpPr>
            <a:spLocks noGrp="1"/>
          </p:cNvSpPr>
          <p:nvPr>
            <p:ph idx="1"/>
          </p:nvPr>
        </p:nvSpPr>
        <p:spPr/>
        <p:txBody>
          <a:bodyPr/>
          <a:lstStyle/>
          <a:p>
            <a:pPr marL="380985" indent="-380985">
              <a:buFont typeface="Arial Black" panose="020B0A04020102020204" pitchFamily="34" charset="0"/>
              <a:buAutoNum type="arabicPeriod"/>
            </a:pPr>
            <a:r>
              <a:rPr lang="en-US" altLang="en-US" sz="2333" dirty="0"/>
              <a:t>During this hospital stay, how often did nurses treat you with courtesy and respect?</a:t>
            </a:r>
          </a:p>
          <a:p>
            <a:pPr marL="380985" indent="-380985">
              <a:buFont typeface="Arial Black" panose="020B0A04020102020204" pitchFamily="34" charset="0"/>
              <a:buAutoNum type="arabicPeriod"/>
            </a:pPr>
            <a:endParaRPr lang="en-US" altLang="en-US" sz="2333" dirty="0"/>
          </a:p>
          <a:p>
            <a:pPr marL="380985" indent="-380985">
              <a:buFont typeface="Arial Black" panose="020B0A04020102020204" pitchFamily="34" charset="0"/>
              <a:buAutoNum type="arabicPeriod"/>
            </a:pPr>
            <a:r>
              <a:rPr lang="en-US" altLang="en-US" sz="2333" dirty="0"/>
              <a:t>During this hospital stay, how often did nurses listen carefully to you?</a:t>
            </a:r>
          </a:p>
        </p:txBody>
      </p:sp>
    </p:spTree>
    <p:extLst>
      <p:ext uri="{BB962C8B-B14F-4D97-AF65-F5344CB8AC3E}">
        <p14:creationId xmlns:p14="http://schemas.microsoft.com/office/powerpoint/2010/main" val="2631933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Your Care from Doctors</a:t>
            </a:r>
            <a:endParaRPr lang="en-US" altLang="en-US" sz="2667">
              <a:latin typeface="HelveticaNeue MediumExt" charset="0"/>
              <a:cs typeface="HelveticaNeue MediumExt" charset="0"/>
            </a:endParaRPr>
          </a:p>
        </p:txBody>
      </p:sp>
      <p:sp>
        <p:nvSpPr>
          <p:cNvPr id="41987" name="Content Placeholder 3"/>
          <p:cNvSpPr>
            <a:spLocks noGrp="1"/>
          </p:cNvSpPr>
          <p:nvPr>
            <p:ph idx="1"/>
          </p:nvPr>
        </p:nvSpPr>
        <p:spPr/>
        <p:txBody>
          <a:bodyPr/>
          <a:lstStyle/>
          <a:p>
            <a:pPr marL="380985" indent="-380985">
              <a:buFont typeface="Arial Black" panose="020B0A04020102020204" pitchFamily="34" charset="0"/>
              <a:buAutoNum type="arabicPeriod" startAt="5"/>
            </a:pPr>
            <a:r>
              <a:rPr lang="en-US" altLang="en-US" sz="2333"/>
              <a:t>During this hospital stay, how often did doctors treat you with courtesy and respect?</a:t>
            </a:r>
          </a:p>
          <a:p>
            <a:pPr marL="380985" indent="-380985">
              <a:buFont typeface="Arial Black" panose="020B0A04020102020204" pitchFamily="34" charset="0"/>
              <a:buAutoNum type="arabicPeriod" startAt="5"/>
            </a:pPr>
            <a:endParaRPr lang="en-US" altLang="en-US" sz="2333"/>
          </a:p>
          <a:p>
            <a:pPr marL="380985" indent="-380985">
              <a:buFont typeface="Arial Black" panose="020B0A04020102020204" pitchFamily="34" charset="0"/>
              <a:buAutoNum type="arabicPeriod" startAt="5"/>
            </a:pPr>
            <a:r>
              <a:rPr lang="en-US" altLang="en-US" sz="2333"/>
              <a:t>During this hospital stay, how often did doctors listen carefully to you?</a:t>
            </a:r>
          </a:p>
          <a:p>
            <a:pPr marL="380985" indent="-380985">
              <a:buFont typeface="Arial Black" panose="020B0A04020102020204" pitchFamily="34" charset="0"/>
              <a:buAutoNum type="arabicPeriod" startAt="5"/>
            </a:pPr>
            <a:endParaRPr lang="en-US" altLang="en-US" sz="2333"/>
          </a:p>
          <a:p>
            <a:pPr marL="380985" indent="-380985">
              <a:buFont typeface="Arial Black" panose="020B0A04020102020204" pitchFamily="34" charset="0"/>
              <a:buAutoNum type="arabicPeriod" startAt="5"/>
            </a:pPr>
            <a:r>
              <a:rPr lang="en-US" altLang="en-US" sz="2333"/>
              <a:t>During this hospital stay, how often did doctors explain things in a way you could understand? </a:t>
            </a:r>
          </a:p>
        </p:txBody>
      </p:sp>
      <p:pic>
        <p:nvPicPr>
          <p:cNvPr id="41988" name="Picture 2" descr="http://blog.doctorbase.com/wp-content/uploads/2013/10/doctor-talking-to-patient.jpg"/>
          <p:cNvPicPr>
            <a:picLocks noChangeAspect="1" noChangeArrowheads="1"/>
          </p:cNvPicPr>
          <p:nvPr/>
        </p:nvPicPr>
        <p:blipFill>
          <a:blip r:embed="rId3">
            <a:extLst>
              <a:ext uri="{28A0092B-C50C-407E-A947-70E740481C1C}">
                <a14:useLocalDpi xmlns:a14="http://schemas.microsoft.com/office/drawing/2010/main"/>
              </a:ext>
            </a:extLst>
          </a:blip>
          <a:srcRect l="7967" r="4843"/>
          <a:stretch>
            <a:fillRect/>
          </a:stretch>
        </p:blipFill>
        <p:spPr bwMode="auto">
          <a:xfrm>
            <a:off x="7399074" y="1270000"/>
            <a:ext cx="415528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820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705865" y="1143000"/>
            <a:ext cx="4978135" cy="4914636"/>
          </a:xfrm>
        </p:spPr>
        <p:txBody>
          <a:bodyPr vert="horz" lIns="91440" tIns="45720" rIns="91440" bIns="45720" rtlCol="0">
            <a:normAutofit/>
          </a:bodyPr>
          <a:lstStyle/>
          <a:p>
            <a:pPr marL="457200" indent="-457200" algn="l" defTabSz="457200">
              <a:spcBef>
                <a:spcPct val="20000"/>
              </a:spcBef>
              <a:buFont typeface="+mj-lt"/>
              <a:buAutoNum type="arabicPeriod" startAt="10"/>
            </a:pPr>
            <a:r>
              <a:rPr lang="en-US" sz="2333" dirty="0">
                <a:solidFill>
                  <a:schemeClr val="tx1"/>
                </a:solidFill>
              </a:rPr>
              <a:t>During this hospital stay, did you need help from nurses or other hospital staff in getting to the bathroom or in using a bedpan?</a:t>
            </a:r>
          </a:p>
          <a:p>
            <a:pPr marL="380985" indent="-380985" algn="l" defTabSz="457200">
              <a:spcBef>
                <a:spcPct val="20000"/>
              </a:spcBef>
              <a:buFont typeface="Arial Black" panose="020B0A04020102020204" pitchFamily="34" charset="0"/>
              <a:buAutoNum type="arabicPeriod" startAt="10"/>
            </a:pPr>
            <a:endParaRPr lang="en-US" sz="2333" dirty="0">
              <a:solidFill>
                <a:schemeClr val="tx1"/>
              </a:solidFill>
            </a:endParaRPr>
          </a:p>
          <a:p>
            <a:pPr marL="380985" indent="-380985" algn="l" defTabSz="457200">
              <a:spcBef>
                <a:spcPct val="20000"/>
              </a:spcBef>
              <a:buFont typeface="Arial Black" panose="020B0A04020102020204" pitchFamily="34" charset="0"/>
              <a:buAutoNum type="arabicPeriod" startAt="10"/>
            </a:pPr>
            <a:r>
              <a:rPr lang="en-US" sz="2333" dirty="0">
                <a:solidFill>
                  <a:schemeClr val="tx1"/>
                </a:solidFill>
              </a:rPr>
              <a:t>How often did you get help in getting to the bathroom </a:t>
            </a:r>
            <a:br>
              <a:rPr lang="en-US" sz="2333" dirty="0">
                <a:solidFill>
                  <a:schemeClr val="tx1"/>
                </a:solidFill>
              </a:rPr>
            </a:br>
            <a:r>
              <a:rPr lang="en-US" sz="2333" dirty="0">
                <a:solidFill>
                  <a:schemeClr val="tx1"/>
                </a:solidFill>
              </a:rPr>
              <a:t>or in using a bedpan as soon as you wanted? </a:t>
            </a:r>
          </a:p>
          <a:p>
            <a:pPr marL="380985" indent="-380985" algn="l" defTabSz="457200">
              <a:spcBef>
                <a:spcPct val="20000"/>
              </a:spcBef>
              <a:buFont typeface="Arial Black" panose="020B0A04020102020204" pitchFamily="34" charset="0"/>
              <a:buAutoNum type="arabicPeriod" startAt="10"/>
            </a:pPr>
            <a:endParaRPr lang="en-US" sz="2333" dirty="0">
              <a:solidFill>
                <a:schemeClr val="tx1"/>
              </a:solidFill>
            </a:endParaRPr>
          </a:p>
        </p:txBody>
      </p:sp>
      <p:sp>
        <p:nvSpPr>
          <p:cNvPr id="43011"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The Hospital Environment</a:t>
            </a:r>
            <a:endParaRPr lang="en-US" altLang="en-US" sz="2667">
              <a:latin typeface="HelveticaNeue MediumExt" charset="0"/>
              <a:cs typeface="HelveticaNeue MediumExt" charset="0"/>
            </a:endParaRPr>
          </a:p>
        </p:txBody>
      </p:sp>
      <p:sp>
        <p:nvSpPr>
          <p:cNvPr id="43012" name="Content Placeholder 3"/>
          <p:cNvSpPr>
            <a:spLocks noGrp="1"/>
          </p:cNvSpPr>
          <p:nvPr>
            <p:ph idx="1"/>
          </p:nvPr>
        </p:nvSpPr>
        <p:spPr/>
        <p:txBody>
          <a:bodyPr/>
          <a:lstStyle/>
          <a:p>
            <a:pPr marL="380985" indent="-380985">
              <a:buFont typeface="Arial Black" panose="020B0A04020102020204" pitchFamily="34" charset="0"/>
              <a:buAutoNum type="arabicPeriod" startAt="8"/>
            </a:pPr>
            <a:r>
              <a:rPr lang="en-US" altLang="en-US" sz="2333" dirty="0"/>
              <a:t>During this hospital stay, how often were your room and bathroom kept clean?</a:t>
            </a:r>
          </a:p>
          <a:p>
            <a:pPr marL="380985" indent="-380985">
              <a:buFont typeface="Arial Black" panose="020B0A04020102020204" pitchFamily="34" charset="0"/>
              <a:buAutoNum type="arabicPeriod" startAt="8"/>
            </a:pPr>
            <a:endParaRPr lang="en-US" altLang="en-US" sz="2333" dirty="0"/>
          </a:p>
          <a:p>
            <a:pPr marL="380985" indent="-380985">
              <a:buFont typeface="Arial Black" panose="020B0A04020102020204" pitchFamily="34" charset="0"/>
              <a:buAutoNum type="arabicPeriod" startAt="8"/>
            </a:pPr>
            <a:r>
              <a:rPr lang="en-US" altLang="en-US" sz="2333" dirty="0"/>
              <a:t>During this hospital stay, how often was the area around your room quiet </a:t>
            </a:r>
            <a:br>
              <a:rPr lang="en-US" altLang="en-US" sz="2333" dirty="0"/>
            </a:br>
            <a:r>
              <a:rPr lang="en-US" altLang="en-US" sz="2333" dirty="0"/>
              <a:t>at night? </a:t>
            </a:r>
          </a:p>
        </p:txBody>
      </p:sp>
    </p:spTree>
    <p:extLst>
      <p:ext uri="{BB962C8B-B14F-4D97-AF65-F5344CB8AC3E}">
        <p14:creationId xmlns:p14="http://schemas.microsoft.com/office/powerpoint/2010/main" val="181768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The Hospital Environment</a:t>
            </a:r>
            <a:endParaRPr lang="en-US" altLang="en-US" sz="2667">
              <a:latin typeface="HelveticaNeue MediumExt" charset="0"/>
              <a:cs typeface="HelveticaNeue MediumExt" charset="0"/>
            </a:endParaRPr>
          </a:p>
        </p:txBody>
      </p:sp>
      <p:sp>
        <p:nvSpPr>
          <p:cNvPr id="4" name="Content Placeholder 3"/>
          <p:cNvSpPr>
            <a:spLocks noGrp="1"/>
          </p:cNvSpPr>
          <p:nvPr>
            <p:ph idx="1"/>
          </p:nvPr>
        </p:nvSpPr>
        <p:spPr>
          <a:xfrm>
            <a:off x="746052" y="1417638"/>
            <a:ext cx="4826000" cy="4914636"/>
          </a:xfrm>
        </p:spPr>
        <p:txBody>
          <a:bodyPr/>
          <a:lstStyle/>
          <a:p>
            <a:pPr marL="380985" indent="-380985">
              <a:buFont typeface="+mj-lt"/>
              <a:buAutoNum type="arabicPeriod" startAt="12"/>
              <a:defRPr/>
            </a:pPr>
            <a:r>
              <a:rPr lang="en-US" sz="2333" dirty="0"/>
              <a:t>During this hospital stay, did you need medicine for pain?</a:t>
            </a:r>
          </a:p>
          <a:p>
            <a:pPr marL="380985" indent="-380985">
              <a:buFont typeface="+mj-lt"/>
              <a:buAutoNum type="arabicPeriod" startAt="12"/>
              <a:defRPr/>
            </a:pPr>
            <a:endParaRPr lang="en-US" sz="2333" dirty="0"/>
          </a:p>
          <a:p>
            <a:pPr marL="380985" indent="-380985">
              <a:buFont typeface="+mj-lt"/>
              <a:buAutoNum type="arabicPeriod" startAt="12"/>
              <a:defRPr/>
            </a:pPr>
            <a:r>
              <a:rPr lang="en-US" sz="2333" dirty="0"/>
              <a:t>During this hospital stay, </a:t>
            </a:r>
            <a:br>
              <a:rPr lang="en-US" sz="2333" dirty="0"/>
            </a:br>
            <a:r>
              <a:rPr lang="en-US" sz="2333" dirty="0"/>
              <a:t>how often was your pain </a:t>
            </a:r>
            <a:br>
              <a:rPr lang="en-US" sz="2333" dirty="0"/>
            </a:br>
            <a:r>
              <a:rPr lang="en-US" sz="2333" dirty="0"/>
              <a:t>well controlled? </a:t>
            </a:r>
          </a:p>
          <a:p>
            <a:pPr marL="380985" indent="-380985">
              <a:buFont typeface="+mj-lt"/>
              <a:buAutoNum type="arabicPeriod" startAt="12"/>
              <a:defRPr/>
            </a:pPr>
            <a:endParaRPr lang="en-US" sz="2333" dirty="0"/>
          </a:p>
          <a:p>
            <a:pPr marL="380985" indent="-380985">
              <a:buFont typeface="+mj-lt"/>
              <a:buAutoNum type="arabicPeriod" startAt="12"/>
              <a:defRPr/>
            </a:pPr>
            <a:r>
              <a:rPr lang="en-US" sz="2333" dirty="0"/>
              <a:t>During this hospital stay, how often did the hospital staff do everything they could to help you with your pain?</a:t>
            </a:r>
          </a:p>
          <a:p>
            <a:pPr>
              <a:defRPr/>
            </a:pPr>
            <a:endParaRPr lang="en-US" sz="2333" dirty="0"/>
          </a:p>
        </p:txBody>
      </p:sp>
      <p:pic>
        <p:nvPicPr>
          <p:cNvPr id="44036" name="Picture 4"/>
          <p:cNvPicPr>
            <a:picLocks noChangeAspect="1"/>
          </p:cNvPicPr>
          <p:nvPr/>
        </p:nvPicPr>
        <p:blipFill>
          <a:blip r:embed="rId3">
            <a:extLst>
              <a:ext uri="{28A0092B-C50C-407E-A947-70E740481C1C}">
                <a14:useLocalDpi xmlns:a14="http://schemas.microsoft.com/office/drawing/2010/main"/>
              </a:ext>
            </a:extLst>
          </a:blip>
          <a:srcRect r="37978"/>
          <a:stretch>
            <a:fillRect/>
          </a:stretch>
        </p:blipFill>
        <p:spPr bwMode="auto">
          <a:xfrm>
            <a:off x="7145074" y="1270000"/>
            <a:ext cx="443309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748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450684" y="377456"/>
            <a:ext cx="4978135" cy="4914636"/>
          </a:xfrm>
        </p:spPr>
        <p:txBody>
          <a:bodyPr vert="horz" lIns="91440" tIns="45720" rIns="91440" bIns="45720" rtlCol="0">
            <a:normAutofit/>
          </a:bodyPr>
          <a:lstStyle/>
          <a:p>
            <a:pPr marL="457200" indent="-457200" algn="l" defTabSz="457200">
              <a:spcBef>
                <a:spcPct val="20000"/>
              </a:spcBef>
              <a:buFont typeface="+mj-lt"/>
              <a:buAutoNum type="arabicPeriod" startAt="17"/>
            </a:pPr>
            <a:r>
              <a:rPr lang="en-US" sz="2333" dirty="0">
                <a:solidFill>
                  <a:schemeClr val="tx1"/>
                </a:solidFill>
              </a:rPr>
              <a:t>Before giving you any new medicine, how often did hospital staff describe possible side effects in a way you could understand?</a:t>
            </a:r>
          </a:p>
          <a:p>
            <a:pPr marL="380985" indent="-380985" algn="l" defTabSz="457200">
              <a:spcBef>
                <a:spcPct val="20000"/>
              </a:spcBef>
              <a:buFont typeface="+mj-lt"/>
              <a:buAutoNum type="arabicPeriod" startAt="17"/>
            </a:pPr>
            <a:endParaRPr lang="en-US" sz="2333" dirty="0">
              <a:solidFill>
                <a:schemeClr val="tx1"/>
              </a:solidFill>
            </a:endParaRPr>
          </a:p>
        </p:txBody>
      </p:sp>
      <p:sp>
        <p:nvSpPr>
          <p:cNvPr id="45059"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The Hospital Environment</a:t>
            </a:r>
            <a:endParaRPr lang="en-US" altLang="en-US" sz="2667">
              <a:latin typeface="HelveticaNeue MediumExt" charset="0"/>
              <a:cs typeface="HelveticaNeue MediumExt" charset="0"/>
            </a:endParaRPr>
          </a:p>
        </p:txBody>
      </p:sp>
      <p:sp>
        <p:nvSpPr>
          <p:cNvPr id="4" name="Content Placeholder 3"/>
          <p:cNvSpPr>
            <a:spLocks noGrp="1"/>
          </p:cNvSpPr>
          <p:nvPr>
            <p:ph idx="1"/>
          </p:nvPr>
        </p:nvSpPr>
        <p:spPr/>
        <p:txBody>
          <a:bodyPr/>
          <a:lstStyle/>
          <a:p>
            <a:pPr marL="380985" indent="-380985">
              <a:buFont typeface="+mj-lt"/>
              <a:buAutoNum type="arabicPeriod" startAt="15"/>
              <a:defRPr/>
            </a:pPr>
            <a:r>
              <a:rPr lang="en-US" sz="2333" dirty="0"/>
              <a:t>During this hospital </a:t>
            </a:r>
            <a:br>
              <a:rPr lang="en-US" sz="2333" dirty="0"/>
            </a:br>
            <a:r>
              <a:rPr lang="en-US" sz="2333" dirty="0"/>
              <a:t>stay, were you given any medicine that you had </a:t>
            </a:r>
            <a:br>
              <a:rPr lang="en-US" sz="2333" dirty="0"/>
            </a:br>
            <a:r>
              <a:rPr lang="en-US" sz="2333" dirty="0"/>
              <a:t>not taken before? </a:t>
            </a:r>
          </a:p>
          <a:p>
            <a:pPr marL="380985" indent="-380985">
              <a:buFont typeface="+mj-lt"/>
              <a:buAutoNum type="arabicPeriod" startAt="15"/>
              <a:defRPr/>
            </a:pPr>
            <a:endParaRPr lang="en-US" sz="2333" dirty="0"/>
          </a:p>
          <a:p>
            <a:pPr marL="380985" indent="-380985">
              <a:buFont typeface="+mj-lt"/>
              <a:buAutoNum type="arabicPeriod" startAt="15"/>
              <a:defRPr/>
            </a:pPr>
            <a:r>
              <a:rPr lang="en-US" sz="2333" dirty="0"/>
              <a:t>Before giving you any new medicine, how often did hospital staff tell you what the medicine was for?</a:t>
            </a:r>
          </a:p>
          <a:p>
            <a:pPr>
              <a:defRPr/>
            </a:pPr>
            <a:endParaRPr lang="en-US" sz="2333" dirty="0"/>
          </a:p>
        </p:txBody>
      </p:sp>
    </p:spTree>
    <p:extLst>
      <p:ext uri="{BB962C8B-B14F-4D97-AF65-F5344CB8AC3E}">
        <p14:creationId xmlns:p14="http://schemas.microsoft.com/office/powerpoint/2010/main" val="1561275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604265" y="356190"/>
            <a:ext cx="4978135" cy="4914636"/>
          </a:xfrm>
        </p:spPr>
        <p:txBody>
          <a:bodyPr vert="horz" lIns="91440" tIns="45720" rIns="91440" bIns="45720" rtlCol="0">
            <a:normAutofit/>
          </a:bodyPr>
          <a:lstStyle/>
          <a:p>
            <a:pPr marL="457200" indent="-457200" algn="l" defTabSz="457200">
              <a:spcBef>
                <a:spcPct val="20000"/>
              </a:spcBef>
              <a:buFont typeface="+mj-lt"/>
              <a:buAutoNum type="arabicPeriod" startAt="20"/>
            </a:pPr>
            <a:r>
              <a:rPr lang="en-US" sz="2333" dirty="0">
                <a:solidFill>
                  <a:schemeClr val="tx1"/>
                </a:solidFill>
              </a:rPr>
              <a:t>During this hospital stay, </a:t>
            </a:r>
            <a:br>
              <a:rPr lang="en-US" sz="2333" dirty="0">
                <a:solidFill>
                  <a:schemeClr val="tx1"/>
                </a:solidFill>
              </a:rPr>
            </a:br>
            <a:r>
              <a:rPr lang="en-US" sz="2333" dirty="0">
                <a:solidFill>
                  <a:schemeClr val="tx1"/>
                </a:solidFill>
              </a:rPr>
              <a:t>did you get information in writing about what symptoms or health problems to look out for after you left the hospital? </a:t>
            </a:r>
          </a:p>
          <a:p>
            <a:pPr marL="380985" indent="-380985" algn="l" defTabSz="457200">
              <a:spcBef>
                <a:spcPct val="20000"/>
              </a:spcBef>
              <a:buFont typeface="+mj-lt"/>
              <a:buAutoNum type="arabicPeriod" startAt="20"/>
            </a:pPr>
            <a:endParaRPr lang="en-US" sz="2333" dirty="0">
              <a:solidFill>
                <a:schemeClr val="tx1"/>
              </a:solidFill>
            </a:endParaRPr>
          </a:p>
        </p:txBody>
      </p:sp>
      <p:sp>
        <p:nvSpPr>
          <p:cNvPr id="46083"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When You Left the Hospital</a:t>
            </a:r>
            <a:endParaRPr lang="en-US" altLang="en-US" sz="2667">
              <a:latin typeface="HelveticaNeue MediumExt" charset="0"/>
              <a:cs typeface="HelveticaNeue MediumExt" charset="0"/>
            </a:endParaRPr>
          </a:p>
        </p:txBody>
      </p:sp>
      <p:sp>
        <p:nvSpPr>
          <p:cNvPr id="4" name="Content Placeholder 3"/>
          <p:cNvSpPr>
            <a:spLocks noGrp="1"/>
          </p:cNvSpPr>
          <p:nvPr>
            <p:ph idx="1"/>
          </p:nvPr>
        </p:nvSpPr>
        <p:spPr/>
        <p:txBody>
          <a:bodyPr/>
          <a:lstStyle/>
          <a:p>
            <a:pPr marL="380985" indent="-380985">
              <a:buFont typeface="+mj-lt"/>
              <a:buAutoNum type="arabicPeriod" startAt="18"/>
              <a:defRPr/>
            </a:pPr>
            <a:r>
              <a:rPr lang="en-US" sz="2333" dirty="0"/>
              <a:t>After you left the hospital, did you go directly to your own home, to someone else’s home, or to another health facility?</a:t>
            </a:r>
          </a:p>
          <a:p>
            <a:pPr marL="380985" indent="-380985">
              <a:buFont typeface="+mj-lt"/>
              <a:buAutoNum type="arabicPeriod" startAt="18"/>
              <a:defRPr/>
            </a:pPr>
            <a:endParaRPr lang="en-US" sz="2333" dirty="0"/>
          </a:p>
          <a:p>
            <a:pPr marL="380985" indent="-380985">
              <a:buFont typeface="+mj-lt"/>
              <a:buAutoNum type="arabicPeriod" startAt="18"/>
              <a:defRPr/>
            </a:pPr>
            <a:r>
              <a:rPr lang="en-US" sz="2333" dirty="0"/>
              <a:t>During this hospital stay, did doctors, nurses or other hospital staff talk with you about whether you would have the help you needed when you left the hospital? </a:t>
            </a:r>
          </a:p>
          <a:p>
            <a:pPr>
              <a:defRPr/>
            </a:pPr>
            <a:endParaRPr lang="en-US" sz="2333" dirty="0"/>
          </a:p>
        </p:txBody>
      </p:sp>
    </p:spTree>
    <p:extLst>
      <p:ext uri="{BB962C8B-B14F-4D97-AF65-F5344CB8AC3E}">
        <p14:creationId xmlns:p14="http://schemas.microsoft.com/office/powerpoint/2010/main" val="1798835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lstStyle/>
          <a:p>
            <a:r>
              <a:rPr lang="en-US" altLang="en-US">
                <a:latin typeface="HelveticaNeue MediumExt" charset="0"/>
                <a:cs typeface="HelveticaNeue MediumExt" charset="0"/>
              </a:rPr>
              <a:t>HCAHPS Questions</a:t>
            </a:r>
            <a:br>
              <a:rPr lang="en-US" altLang="en-US">
                <a:latin typeface="HelveticaNeue MediumExt" charset="0"/>
                <a:cs typeface="HelveticaNeue MediumExt" charset="0"/>
              </a:rPr>
            </a:br>
            <a:r>
              <a:rPr lang="en-US" altLang="en-US" sz="2667">
                <a:solidFill>
                  <a:srgbClr val="00417C"/>
                </a:solidFill>
                <a:latin typeface="HelveticaNeue MediumExt" charset="0"/>
                <a:cs typeface="HelveticaNeue MediumExt" charset="0"/>
              </a:rPr>
              <a:t>Overall Rating of the Hospital</a:t>
            </a:r>
            <a:endParaRPr lang="en-US" altLang="en-US" sz="2667">
              <a:latin typeface="HelveticaNeue MediumExt" charset="0"/>
              <a:cs typeface="HelveticaNeue MediumExt" charset="0"/>
            </a:endParaRPr>
          </a:p>
        </p:txBody>
      </p:sp>
      <p:sp>
        <p:nvSpPr>
          <p:cNvPr id="47107" name="Content Placeholder 3"/>
          <p:cNvSpPr>
            <a:spLocks noGrp="1"/>
          </p:cNvSpPr>
          <p:nvPr>
            <p:ph idx="1"/>
          </p:nvPr>
        </p:nvSpPr>
        <p:spPr/>
        <p:txBody>
          <a:bodyPr/>
          <a:lstStyle/>
          <a:p>
            <a:pPr marL="380985" indent="-380985">
              <a:buFont typeface="Arial Black" panose="020B0A04020102020204" pitchFamily="34" charset="0"/>
              <a:buAutoNum type="arabicPeriod" startAt="21"/>
            </a:pPr>
            <a:r>
              <a:rPr lang="en-US" altLang="en-US" sz="2333"/>
              <a:t>Using any number from 0 </a:t>
            </a:r>
            <a:br>
              <a:rPr lang="en-US" altLang="en-US" sz="2333"/>
            </a:br>
            <a:r>
              <a:rPr lang="en-US" altLang="en-US" sz="2333"/>
              <a:t>to 10, where 0 is the worst hospital possible and 10 is the best hospital possible, what number would you use to rate this hospital during your stay? </a:t>
            </a:r>
          </a:p>
          <a:p>
            <a:pPr marL="380985" indent="-380985">
              <a:buFont typeface="Arial Black" panose="020B0A04020102020204" pitchFamily="34" charset="0"/>
              <a:buAutoNum type="arabicPeriod" startAt="21"/>
            </a:pPr>
            <a:endParaRPr lang="en-US" altLang="en-US" sz="2333"/>
          </a:p>
          <a:p>
            <a:pPr marL="380985" indent="-380985">
              <a:buFont typeface="Arial Black" panose="020B0A04020102020204" pitchFamily="34" charset="0"/>
              <a:buAutoNum type="arabicPeriod" startAt="21"/>
            </a:pPr>
            <a:r>
              <a:rPr lang="en-US" altLang="en-US" sz="2333"/>
              <a:t>Would you recommend </a:t>
            </a:r>
            <a:br>
              <a:rPr lang="en-US" altLang="en-US" sz="2333"/>
            </a:br>
            <a:r>
              <a:rPr lang="en-US" altLang="en-US" sz="2333"/>
              <a:t>this hospital to your friends and family? </a:t>
            </a:r>
          </a:p>
        </p:txBody>
      </p:sp>
      <p:pic>
        <p:nvPicPr>
          <p:cNvPr id="47108" name="Picture 2" descr="http://tamutimes.tamu.edu/files/2013/09/Nurse-and-patient.jpg"/>
          <p:cNvPicPr>
            <a:picLocks noChangeAspect="1" noChangeArrowheads="1"/>
          </p:cNvPicPr>
          <p:nvPr/>
        </p:nvPicPr>
        <p:blipFill>
          <a:blip r:embed="rId3">
            <a:extLst>
              <a:ext uri="{28A0092B-C50C-407E-A947-70E740481C1C}">
                <a14:useLocalDpi xmlns:a14="http://schemas.microsoft.com/office/drawing/2010/main"/>
              </a:ext>
            </a:extLst>
          </a:blip>
          <a:srcRect l="29031" r="12903"/>
          <a:stretch>
            <a:fillRect/>
          </a:stretch>
        </p:blipFill>
        <p:spPr bwMode="auto">
          <a:xfrm>
            <a:off x="7422886" y="1270000"/>
            <a:ext cx="414602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659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705865" y="707065"/>
            <a:ext cx="4978135" cy="4914636"/>
          </a:xfrm>
        </p:spPr>
        <p:txBody>
          <a:bodyPr vert="horz" lIns="91440" tIns="45720" rIns="91440" bIns="45720" rtlCol="0">
            <a:normAutofit/>
          </a:bodyPr>
          <a:lstStyle/>
          <a:p>
            <a:pPr marL="457200" indent="-457200" algn="l" defTabSz="457200">
              <a:spcBef>
                <a:spcPct val="20000"/>
              </a:spcBef>
              <a:buFont typeface="+mj-lt"/>
              <a:buAutoNum type="arabicPeriod" startAt="25"/>
            </a:pPr>
            <a:r>
              <a:rPr lang="en-US" sz="2333" dirty="0">
                <a:solidFill>
                  <a:schemeClr val="tx1"/>
                </a:solidFill>
              </a:rPr>
              <a:t>When I left the hospital, </a:t>
            </a:r>
            <a:br>
              <a:rPr lang="en-US" sz="2333" dirty="0">
                <a:solidFill>
                  <a:schemeClr val="tx1"/>
                </a:solidFill>
              </a:rPr>
            </a:br>
            <a:r>
              <a:rPr lang="en-US" sz="2333" dirty="0">
                <a:solidFill>
                  <a:schemeClr val="tx1"/>
                </a:solidFill>
              </a:rPr>
              <a:t>I clearly understood the purpose for taking each </a:t>
            </a:r>
            <a:br>
              <a:rPr lang="en-US" sz="2333" dirty="0">
                <a:solidFill>
                  <a:schemeClr val="tx1"/>
                </a:solidFill>
              </a:rPr>
            </a:br>
            <a:r>
              <a:rPr lang="en-US" sz="2333" dirty="0">
                <a:solidFill>
                  <a:schemeClr val="tx1"/>
                </a:solidFill>
              </a:rPr>
              <a:t>of my medications.</a:t>
            </a:r>
          </a:p>
          <a:p>
            <a:pPr marL="380985" indent="-380985" algn="l" defTabSz="457200">
              <a:spcBef>
                <a:spcPct val="20000"/>
              </a:spcBef>
              <a:buFont typeface="Arial Black" panose="020B0A04020102020204" pitchFamily="34" charset="0"/>
              <a:buAutoNum type="arabicPeriod" startAt="25"/>
            </a:pPr>
            <a:endParaRPr lang="en-US" sz="2333" dirty="0">
              <a:solidFill>
                <a:schemeClr val="tx1"/>
              </a:solidFill>
            </a:endParaRPr>
          </a:p>
          <a:p>
            <a:pPr algn="l" defTabSz="457200">
              <a:spcBef>
                <a:spcPct val="20000"/>
              </a:spcBef>
            </a:pPr>
            <a:r>
              <a:rPr lang="en-US" sz="2333" dirty="0">
                <a:solidFill>
                  <a:schemeClr val="tx1"/>
                </a:solidFill>
              </a:rPr>
              <a:t>Questions 26-32</a:t>
            </a:r>
          </a:p>
          <a:p>
            <a:pPr algn="l" defTabSz="457200">
              <a:spcBef>
                <a:spcPct val="20000"/>
              </a:spcBef>
            </a:pPr>
            <a:r>
              <a:rPr lang="en-US" sz="2333" dirty="0">
                <a:solidFill>
                  <a:schemeClr val="tx1"/>
                </a:solidFill>
              </a:rPr>
              <a:t>Section about you</a:t>
            </a:r>
          </a:p>
        </p:txBody>
      </p:sp>
      <p:sp>
        <p:nvSpPr>
          <p:cNvPr id="48131" name="Title 2"/>
          <p:cNvSpPr>
            <a:spLocks noGrp="1"/>
          </p:cNvSpPr>
          <p:nvPr>
            <p:ph type="title"/>
          </p:nvPr>
        </p:nvSpPr>
        <p:spPr/>
        <p:txBody>
          <a:bodyPr/>
          <a:lstStyle/>
          <a:p>
            <a:r>
              <a:rPr lang="en-US" altLang="en-US" dirty="0">
                <a:latin typeface="HelveticaNeue MediumExt" charset="0"/>
                <a:cs typeface="HelveticaNeue MediumExt" charset="0"/>
              </a:rPr>
              <a:t>HCAHPS Questions</a:t>
            </a:r>
            <a:br>
              <a:rPr lang="en-US" altLang="en-US" dirty="0">
                <a:latin typeface="HelveticaNeue MediumExt" charset="0"/>
                <a:cs typeface="HelveticaNeue MediumExt" charset="0"/>
              </a:rPr>
            </a:br>
            <a:r>
              <a:rPr lang="en-US" altLang="en-US" sz="2667" dirty="0">
                <a:solidFill>
                  <a:srgbClr val="00417C"/>
                </a:solidFill>
                <a:latin typeface="HelveticaNeue MediumExt" charset="0"/>
                <a:cs typeface="HelveticaNeue MediumExt" charset="0"/>
              </a:rPr>
              <a:t>Understanding Your Care When You Left the Hospital</a:t>
            </a:r>
            <a:endParaRPr lang="en-US" altLang="en-US" sz="2667" dirty="0">
              <a:latin typeface="HelveticaNeue MediumExt" charset="0"/>
              <a:cs typeface="HelveticaNeue MediumExt" charset="0"/>
            </a:endParaRPr>
          </a:p>
        </p:txBody>
      </p:sp>
      <p:sp>
        <p:nvSpPr>
          <p:cNvPr id="48132" name="Content Placeholder 3"/>
          <p:cNvSpPr>
            <a:spLocks noGrp="1"/>
          </p:cNvSpPr>
          <p:nvPr>
            <p:ph idx="1"/>
          </p:nvPr>
        </p:nvSpPr>
        <p:spPr/>
        <p:txBody>
          <a:bodyPr/>
          <a:lstStyle/>
          <a:p>
            <a:pPr marL="380985" indent="-380985">
              <a:buFont typeface="Arial Black" panose="020B0A04020102020204" pitchFamily="34" charset="0"/>
              <a:buAutoNum type="arabicPeriod" startAt="23"/>
            </a:pPr>
            <a:r>
              <a:rPr lang="en-US" altLang="en-US" sz="2333" dirty="0"/>
              <a:t>During this hospital stay, </a:t>
            </a:r>
            <a:br>
              <a:rPr lang="en-US" altLang="en-US" sz="2333" dirty="0"/>
            </a:br>
            <a:r>
              <a:rPr lang="en-US" altLang="en-US" sz="2333" dirty="0"/>
              <a:t>staff took my preferences </a:t>
            </a:r>
            <a:br>
              <a:rPr lang="en-US" altLang="en-US" sz="2333" dirty="0"/>
            </a:br>
            <a:r>
              <a:rPr lang="en-US" altLang="en-US" sz="2333" dirty="0"/>
              <a:t>and those of my family or caregiver into account in deciding what my health care needs would be when I left.</a:t>
            </a:r>
          </a:p>
          <a:p>
            <a:pPr marL="380985" indent="-380985">
              <a:buFont typeface="Arial Black" panose="020B0A04020102020204" pitchFamily="34" charset="0"/>
              <a:buAutoNum type="arabicPeriod" startAt="23"/>
            </a:pPr>
            <a:endParaRPr lang="en-US" altLang="en-US" sz="2333" dirty="0"/>
          </a:p>
          <a:p>
            <a:pPr marL="380985" indent="-380985">
              <a:buFont typeface="Arial Black" panose="020B0A04020102020204" pitchFamily="34" charset="0"/>
              <a:buAutoNum type="arabicPeriod" startAt="23"/>
            </a:pPr>
            <a:r>
              <a:rPr lang="en-US" altLang="en-US" sz="2333" dirty="0"/>
              <a:t>When I left the hospital, I had a good understanding of the things I was responsible for </a:t>
            </a:r>
            <a:br>
              <a:rPr lang="en-US" altLang="en-US" sz="2333" dirty="0"/>
            </a:br>
            <a:r>
              <a:rPr lang="en-US" altLang="en-US" sz="2333" dirty="0"/>
              <a:t>in managing my health.</a:t>
            </a:r>
          </a:p>
        </p:txBody>
      </p:sp>
    </p:spTree>
    <p:extLst>
      <p:ext uri="{BB962C8B-B14F-4D97-AF65-F5344CB8AC3E}">
        <p14:creationId xmlns:p14="http://schemas.microsoft.com/office/powerpoint/2010/main" val="3656823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Compliance Statement</a:t>
            </a:r>
          </a:p>
        </p:txBody>
      </p:sp>
      <p:sp>
        <p:nvSpPr>
          <p:cNvPr id="3" name="Content Placeholder 2"/>
          <p:cNvSpPr txBox="1">
            <a:spLocks/>
          </p:cNvSpPr>
          <p:nvPr/>
        </p:nvSpPr>
        <p:spPr>
          <a:xfrm>
            <a:off x="440497" y="1188233"/>
            <a:ext cx="11509333" cy="42578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1200"/>
              </a:spcAft>
              <a:buNone/>
              <a:defRPr/>
            </a:pPr>
            <a:r>
              <a:rPr lang="en-US" sz="2400" dirty="0">
                <a:solidFill>
                  <a:prstClr val="black"/>
                </a:solidFill>
                <a:ea typeface="ＭＳ Ｐゴシック" pitchFamily="22" charset="-128"/>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p>
          <a:p>
            <a:pPr marL="0" indent="0" eaLnBrk="1" hangingPunct="1">
              <a:spcBef>
                <a:spcPts val="0"/>
              </a:spcBef>
              <a:spcAft>
                <a:spcPts val="1200"/>
              </a:spcAft>
              <a:buNone/>
              <a:defRPr/>
            </a:pPr>
            <a:r>
              <a:rPr lang="en-US" sz="2400" dirty="0">
                <a:solidFill>
                  <a:prstClr val="black"/>
                </a:solidFill>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0" indent="0" eaLnBrk="1" hangingPunct="1">
              <a:spcBef>
                <a:spcPts val="0"/>
              </a:spcBef>
              <a:spcAft>
                <a:spcPts val="1200"/>
              </a:spcAft>
              <a:buNone/>
              <a:defRPr/>
            </a:pPr>
            <a:r>
              <a:rPr lang="en-US" sz="2400" dirty="0">
                <a:solidFill>
                  <a:prstClr val="black"/>
                </a:solidFill>
                <a:ea typeface="ＭＳ Ｐゴシック" pitchFamily="22" charset="-128"/>
              </a:rPr>
              <a:t>Questions related to specific materials, methods, and services will be addressed at the conclusion of this presentation.</a:t>
            </a:r>
          </a:p>
          <a:p>
            <a:pPr marL="342882" indent="-342882" eaLnBrk="1" hangingPunct="1">
              <a:defRPr/>
            </a:pPr>
            <a:endParaRPr lang="en-US" sz="1800" dirty="0">
              <a:solidFill>
                <a:prstClr val="black"/>
              </a:solidFill>
              <a:ea typeface="ＭＳ Ｐゴシック" pitchFamily="22" charset="-128"/>
            </a:endParaRPr>
          </a:p>
        </p:txBody>
      </p:sp>
    </p:spTree>
    <p:extLst>
      <p:ext uri="{BB962C8B-B14F-4D97-AF65-F5344CB8AC3E}">
        <p14:creationId xmlns:p14="http://schemas.microsoft.com/office/powerpoint/2010/main" val="2675341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p:txBody>
          <a:bodyPr>
            <a:normAutofit fontScale="90000"/>
          </a:bodyPr>
          <a:lstStyle/>
          <a:p>
            <a:r>
              <a:rPr lang="en-US" altLang="en-US">
                <a:latin typeface="HelveticaNeue MediumExt" charset="0"/>
                <a:cs typeface="HelveticaNeue MediumExt" charset="0"/>
              </a:rPr>
              <a:t>How can the physical design of the </a:t>
            </a:r>
            <a:br>
              <a:rPr lang="en-US" altLang="en-US">
                <a:latin typeface="HelveticaNeue MediumExt" charset="0"/>
                <a:cs typeface="HelveticaNeue MediumExt" charset="0"/>
              </a:rPr>
            </a:br>
            <a:r>
              <a:rPr lang="en-US" altLang="en-US">
                <a:latin typeface="HelveticaNeue MediumExt" charset="0"/>
                <a:cs typeface="HelveticaNeue MediumExt" charset="0"/>
              </a:rPr>
              <a:t>environment help boost HCAHPS scores?</a:t>
            </a:r>
          </a:p>
        </p:txBody>
      </p:sp>
      <p:sp>
        <p:nvSpPr>
          <p:cNvPr id="49155" name="Text Placeholder 4"/>
          <p:cNvSpPr>
            <a:spLocks noGrp="1"/>
          </p:cNvSpPr>
          <p:nvPr>
            <p:ph type="body" sz="quarter" idx="10"/>
          </p:nvPr>
        </p:nvSpPr>
        <p:spPr/>
        <p:txBody>
          <a:bodyPr/>
          <a:lstStyle/>
          <a:p>
            <a:endParaRPr lang="en-US" altLang="en-US" dirty="0"/>
          </a:p>
        </p:txBody>
      </p:sp>
      <p:sp>
        <p:nvSpPr>
          <p:cNvPr id="2" name="TextBox 1"/>
          <p:cNvSpPr txBox="1"/>
          <p:nvPr/>
        </p:nvSpPr>
        <p:spPr>
          <a:xfrm>
            <a:off x="712381" y="1690576"/>
            <a:ext cx="8155172" cy="3785652"/>
          </a:xfrm>
          <a:prstGeom prst="rect">
            <a:avLst/>
          </a:prstGeom>
          <a:noFill/>
        </p:spPr>
        <p:txBody>
          <a:bodyPr wrap="square" rtlCol="0">
            <a:spAutoFit/>
          </a:bodyPr>
          <a:lstStyle/>
          <a:p>
            <a:r>
              <a:rPr lang="en-US" altLang="en-US" sz="2400" dirty="0"/>
              <a:t>Hospitals that are safe, aesthetically pleasing and comfortable are likely to be rated high by patients, potentially influencing hospital choice, market share, and bottom-line results.</a:t>
            </a:r>
          </a:p>
          <a:p>
            <a:endParaRPr lang="en-US" altLang="en-US" sz="2400" dirty="0"/>
          </a:p>
          <a:p>
            <a:r>
              <a:rPr lang="en-US" altLang="en-US" sz="2400" dirty="0"/>
              <a:t>Architects, facility planners, and designers have a responsibility to understand the impact that the hospital environment can have on patients, families, and caregivers. We can respond through designing spaces that can improve outcomes.</a:t>
            </a:r>
          </a:p>
        </p:txBody>
      </p:sp>
    </p:spTree>
    <p:extLst>
      <p:ext uri="{BB962C8B-B14F-4D97-AF65-F5344CB8AC3E}">
        <p14:creationId xmlns:p14="http://schemas.microsoft.com/office/powerpoint/2010/main" val="3921983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p:cNvSpPr txBox="1">
            <a:spLocks/>
          </p:cNvSpPr>
          <p:nvPr/>
        </p:nvSpPr>
        <p:spPr>
          <a:xfrm>
            <a:off x="742242" y="402529"/>
            <a:ext cx="9114152" cy="317501"/>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3000" b="0" dirty="0">
                <a:solidFill>
                  <a:srgbClr val="740D0D"/>
                </a:solidFill>
                <a:latin typeface="+mn-lt"/>
                <a:cs typeface="Arial" pitchFamily="34" charset="0"/>
              </a:rPr>
              <a:t>Guiding Principles – The Christ Hospital Master Plan</a:t>
            </a:r>
          </a:p>
        </p:txBody>
      </p:sp>
      <p:sp>
        <p:nvSpPr>
          <p:cNvPr id="6" name="Text Placeholder 5"/>
          <p:cNvSpPr txBox="1">
            <a:spLocks/>
          </p:cNvSpPr>
          <p:nvPr/>
        </p:nvSpPr>
        <p:spPr bwMode="auto">
          <a:xfrm>
            <a:off x="742242" y="1101906"/>
            <a:ext cx="5164505" cy="83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608" tIns="54804" rIns="109608" bIns="54804" numCol="1" spcCol="182880" anchor="t" anchorCtr="0" compatLnSpc="1">
            <a:prstTxWarp prst="textNoShape">
              <a:avLst/>
            </a:prstTxWarp>
          </a:bodyPr>
          <a:lstStyle>
            <a:lvl1pPr marL="488950" indent="-488950" algn="l" rtl="0" eaLnBrk="0" fontAlgn="base" hangingPunct="0">
              <a:spcBef>
                <a:spcPct val="20000"/>
              </a:spcBef>
              <a:spcAft>
                <a:spcPct val="0"/>
              </a:spcAft>
              <a:buClr>
                <a:srgbClr val="800000"/>
              </a:buClr>
              <a:buSzPct val="110000"/>
              <a:buFont typeface="Wingdings" panose="05000000000000000000" pitchFamily="2" charset="2"/>
              <a:buChar char="§"/>
              <a:defRPr sz="3400" b="1">
                <a:solidFill>
                  <a:srgbClr val="00417C"/>
                </a:solidFill>
                <a:latin typeface="+mn-lt"/>
                <a:ea typeface="MS PGothic" panose="020B0600070205080204" pitchFamily="34" charset="-128"/>
                <a:cs typeface="ＭＳ Ｐゴシック" charset="0"/>
              </a:defRPr>
            </a:lvl1pPr>
            <a:lvl2pPr marL="1060450" indent="-407988" algn="l" rtl="0" eaLnBrk="0" fontAlgn="base" hangingPunct="0">
              <a:spcBef>
                <a:spcPct val="20000"/>
              </a:spcBef>
              <a:spcAft>
                <a:spcPct val="0"/>
              </a:spcAft>
              <a:buClr>
                <a:srgbClr val="800000"/>
              </a:buClr>
              <a:buSzPct val="110000"/>
              <a:buFont typeface="Arial" panose="020B0604020202020204" pitchFamily="34" charset="0"/>
              <a:buChar char="-"/>
              <a:defRPr sz="3400" b="1">
                <a:solidFill>
                  <a:srgbClr val="00417C"/>
                </a:solidFill>
                <a:latin typeface="+mn-lt"/>
                <a:ea typeface="MS PGothic" panose="020B0600070205080204" pitchFamily="34" charset="-128"/>
              </a:defRPr>
            </a:lvl2pPr>
            <a:lvl3pPr marL="1631950" indent="-325438" algn="l" rtl="0" eaLnBrk="0" fontAlgn="base" hangingPunct="0">
              <a:spcBef>
                <a:spcPct val="20000"/>
              </a:spcBef>
              <a:spcAft>
                <a:spcPct val="0"/>
              </a:spcAft>
              <a:buClr>
                <a:srgbClr val="800000"/>
              </a:buClr>
              <a:buSzPct val="110000"/>
              <a:buFont typeface="Times" panose="02020603050405020304" pitchFamily="18" charset="0"/>
              <a:buChar char="•"/>
              <a:defRPr sz="3400" b="1">
                <a:solidFill>
                  <a:srgbClr val="00417C"/>
                </a:solidFill>
                <a:latin typeface="+mn-lt"/>
                <a:ea typeface="MS PGothic" panose="020B0600070205080204" pitchFamily="34" charset="-128"/>
              </a:defRPr>
            </a:lvl3pPr>
            <a:lvl4pPr marL="2284413" indent="-325438" algn="l" rtl="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mn-lt"/>
                <a:ea typeface="MS PGothic" panose="020B0600070205080204" pitchFamily="34" charset="-128"/>
              </a:defRPr>
            </a:lvl4pPr>
            <a:lvl5pPr marL="2938463" indent="-325438" algn="l" rtl="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mn-lt"/>
                <a:ea typeface="MS PGothic" panose="020B0600070205080204" pitchFamily="34" charset="-128"/>
              </a:defRPr>
            </a:lvl5pPr>
            <a:lvl6pPr marL="3592106" indent="-326555" algn="l" rtl="0" eaLnBrk="0" fontAlgn="base" hangingPunct="0">
              <a:spcBef>
                <a:spcPct val="20000"/>
              </a:spcBef>
              <a:spcAft>
                <a:spcPct val="0"/>
              </a:spcAft>
              <a:buClr>
                <a:schemeClr val="accent2"/>
              </a:buClr>
              <a:buSzPct val="110000"/>
              <a:buFont typeface="Times CE" charset="0"/>
              <a:buChar char="-"/>
              <a:defRPr sz="3400" b="1">
                <a:solidFill>
                  <a:srgbClr val="404040"/>
                </a:solidFill>
                <a:latin typeface="+mn-lt"/>
                <a:ea typeface="+mn-ea"/>
              </a:defRPr>
            </a:lvl6pPr>
            <a:lvl7pPr marL="4245216" indent="-326555" algn="l" rtl="0" eaLnBrk="0" fontAlgn="base" hangingPunct="0">
              <a:spcBef>
                <a:spcPct val="20000"/>
              </a:spcBef>
              <a:spcAft>
                <a:spcPct val="0"/>
              </a:spcAft>
              <a:buClr>
                <a:schemeClr val="accent2"/>
              </a:buClr>
              <a:buSzPct val="110000"/>
              <a:buFont typeface="Times CE" charset="0"/>
              <a:buChar char="-"/>
              <a:defRPr sz="3400" b="1">
                <a:solidFill>
                  <a:srgbClr val="404040"/>
                </a:solidFill>
                <a:latin typeface="+mn-lt"/>
                <a:ea typeface="+mn-ea"/>
              </a:defRPr>
            </a:lvl7pPr>
            <a:lvl8pPr marL="4898327" indent="-326555" algn="l" rtl="0" eaLnBrk="0" fontAlgn="base" hangingPunct="0">
              <a:spcBef>
                <a:spcPct val="20000"/>
              </a:spcBef>
              <a:spcAft>
                <a:spcPct val="0"/>
              </a:spcAft>
              <a:buClr>
                <a:schemeClr val="accent2"/>
              </a:buClr>
              <a:buSzPct val="110000"/>
              <a:buFont typeface="Times CE" charset="0"/>
              <a:buChar char="-"/>
              <a:defRPr sz="3400" b="1">
                <a:solidFill>
                  <a:srgbClr val="404040"/>
                </a:solidFill>
                <a:latin typeface="+mn-lt"/>
                <a:ea typeface="+mn-ea"/>
              </a:defRPr>
            </a:lvl8pPr>
            <a:lvl9pPr marL="5551437" indent="-326555" algn="l" rtl="0" eaLnBrk="0" fontAlgn="base" hangingPunct="0">
              <a:spcBef>
                <a:spcPct val="20000"/>
              </a:spcBef>
              <a:spcAft>
                <a:spcPct val="0"/>
              </a:spcAft>
              <a:buClr>
                <a:schemeClr val="accent2"/>
              </a:buClr>
              <a:buSzPct val="110000"/>
              <a:buFont typeface="Times CE" charset="0"/>
              <a:buChar char="-"/>
              <a:defRPr sz="3400" b="1">
                <a:solidFill>
                  <a:srgbClr val="404040"/>
                </a:solidFill>
                <a:latin typeface="+mn-lt"/>
                <a:ea typeface="+mn-ea"/>
              </a:defRPr>
            </a:lvl9pPr>
          </a:lstStyle>
          <a:p>
            <a:pPr marL="0">
              <a:lnSpc>
                <a:spcPct val="120000"/>
              </a:lnSpc>
              <a:spcAft>
                <a:spcPts val="0"/>
              </a:spcAft>
              <a:buNone/>
              <a:tabLst>
                <a:tab pos="384954" algn="l"/>
              </a:tabLst>
            </a:pPr>
            <a:r>
              <a:rPr lang="en-US" sz="1500" b="0" kern="0" dirty="0">
                <a:cs typeface="Arial" pitchFamily="34" charset="0"/>
              </a:rPr>
              <a:t>Provides an exceptional patient/family/visitor experience</a:t>
            </a:r>
            <a:br>
              <a:rPr lang="en-US" sz="1500" b="0" kern="0" dirty="0">
                <a:cs typeface="Arial" pitchFamily="34" charset="0"/>
              </a:rPr>
            </a:br>
            <a:r>
              <a:rPr lang="en-US" sz="1500" b="0" kern="0" dirty="0">
                <a:cs typeface="Arial" pitchFamily="34" charset="0"/>
              </a:rPr>
              <a:t>Provides an extraordinary environment for physicians to practice within</a:t>
            </a:r>
            <a:br>
              <a:rPr lang="en-US" sz="1500" b="0" kern="0" dirty="0">
                <a:cs typeface="Arial" pitchFamily="34" charset="0"/>
              </a:rPr>
            </a:br>
            <a:r>
              <a:rPr lang="en-US" sz="1500" b="0" kern="0" dirty="0">
                <a:cs typeface="Arial" pitchFamily="34" charset="0"/>
              </a:rPr>
              <a:t>Promotes a healing environment </a:t>
            </a:r>
            <a:br>
              <a:rPr lang="en-US" sz="1500" b="0" kern="0" dirty="0">
                <a:cs typeface="Arial" pitchFamily="34" charset="0"/>
              </a:rPr>
            </a:br>
            <a:r>
              <a:rPr lang="en-US" sz="1500" b="0" kern="0" dirty="0">
                <a:cs typeface="Arial" pitchFamily="34" charset="0"/>
              </a:rPr>
              <a:t>Creates ease of access, parking, wayfinding and circulation</a:t>
            </a:r>
            <a:endParaRPr lang="en-US" sz="1500" b="0" kern="0" dirty="0"/>
          </a:p>
        </p:txBody>
      </p:sp>
      <p:sp>
        <p:nvSpPr>
          <p:cNvPr id="7" name="Text Placeholder 9"/>
          <p:cNvSpPr txBox="1">
            <a:spLocks/>
          </p:cNvSpPr>
          <p:nvPr/>
        </p:nvSpPr>
        <p:spPr>
          <a:xfrm>
            <a:off x="1618682" y="604223"/>
            <a:ext cx="4862818" cy="873295"/>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2667" b="0" dirty="0">
                <a:solidFill>
                  <a:srgbClr val="00417C"/>
                </a:solidFill>
                <a:latin typeface="+mn-lt"/>
                <a:cs typeface="Times New Roman" pitchFamily="18" charset="0"/>
              </a:rPr>
              <a:t>Experience and Access</a:t>
            </a:r>
          </a:p>
        </p:txBody>
      </p:sp>
      <p:sp>
        <p:nvSpPr>
          <p:cNvPr id="8" name="Text Placeholder 9"/>
          <p:cNvSpPr txBox="1">
            <a:spLocks/>
          </p:cNvSpPr>
          <p:nvPr/>
        </p:nvSpPr>
        <p:spPr>
          <a:xfrm>
            <a:off x="744279" y="933852"/>
            <a:ext cx="747230" cy="203923"/>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3000" b="0" dirty="0">
                <a:solidFill>
                  <a:srgbClr val="00417C"/>
                </a:solidFill>
                <a:latin typeface="+mn-lt"/>
                <a:cs typeface="Arial" pitchFamily="34" charset="0"/>
              </a:rPr>
              <a:t>01</a:t>
            </a:r>
          </a:p>
        </p:txBody>
      </p:sp>
      <p:sp>
        <p:nvSpPr>
          <p:cNvPr id="9" name="Text Placeholder 5"/>
          <p:cNvSpPr txBox="1">
            <a:spLocks/>
          </p:cNvSpPr>
          <p:nvPr/>
        </p:nvSpPr>
        <p:spPr>
          <a:xfrm>
            <a:off x="742242" y="3290426"/>
            <a:ext cx="4943014" cy="1513744"/>
          </a:xfrm>
          <a:prstGeom prst="rect">
            <a:avLst/>
          </a:prstGeom>
        </p:spPr>
        <p:txBody>
          <a:bodyPr numCol="1" spcCol="182880"/>
          <a:lstStyle/>
          <a:p>
            <a:pPr indent="-285739" defTabSz="761970">
              <a:lnSpc>
                <a:spcPct val="120000"/>
              </a:lnSpc>
              <a:spcBef>
                <a:spcPct val="20000"/>
              </a:spcBef>
              <a:tabLst>
                <a:tab pos="384954" algn="l"/>
              </a:tabLst>
              <a:defRPr/>
            </a:pPr>
            <a:r>
              <a:rPr lang="en-US" sz="1500" dirty="0">
                <a:solidFill>
                  <a:srgbClr val="00417C"/>
                </a:solidFill>
                <a:cs typeface="Arial" pitchFamily="34" charset="0"/>
              </a:rPr>
              <a:t>Accelerates expansion of strategic services (Musculoskeletal as first priority)</a:t>
            </a:r>
            <a:br>
              <a:rPr lang="en-US" sz="1500" dirty="0">
                <a:solidFill>
                  <a:srgbClr val="00417C"/>
                </a:solidFill>
                <a:cs typeface="Arial" pitchFamily="34" charset="0"/>
              </a:rPr>
            </a:br>
            <a:r>
              <a:rPr lang="en-US" sz="1500" dirty="0">
                <a:solidFill>
                  <a:srgbClr val="00417C"/>
                </a:solidFill>
                <a:cs typeface="Arial" pitchFamily="34" charset="0"/>
              </a:rPr>
              <a:t>Maximizes equipment, space, function and eliminates duplication</a:t>
            </a:r>
            <a:r>
              <a:rPr lang="en-US" sz="1500" dirty="0">
                <a:solidFill>
                  <a:srgbClr val="00417C"/>
                </a:solidFill>
              </a:rPr>
              <a:t/>
            </a:r>
            <a:br>
              <a:rPr lang="en-US" sz="1500" dirty="0">
                <a:solidFill>
                  <a:srgbClr val="00417C"/>
                </a:solidFill>
              </a:rPr>
            </a:br>
            <a:r>
              <a:rPr lang="en-US" sz="1500" dirty="0">
                <a:solidFill>
                  <a:srgbClr val="00417C"/>
                </a:solidFill>
                <a:cs typeface="Arial" pitchFamily="34" charset="0"/>
              </a:rPr>
              <a:t>Integrates with existing facilities, maximizing operational effectiveness</a:t>
            </a:r>
          </a:p>
        </p:txBody>
      </p:sp>
      <p:sp>
        <p:nvSpPr>
          <p:cNvPr id="10" name="Text Placeholder 9"/>
          <p:cNvSpPr txBox="1">
            <a:spLocks/>
          </p:cNvSpPr>
          <p:nvPr/>
        </p:nvSpPr>
        <p:spPr>
          <a:xfrm>
            <a:off x="1469824" y="3017920"/>
            <a:ext cx="2620288" cy="253725"/>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2667" b="0" dirty="0">
                <a:solidFill>
                  <a:srgbClr val="00417C"/>
                </a:solidFill>
                <a:latin typeface="+mn-lt"/>
                <a:cs typeface="Times New Roman" pitchFamily="18" charset="0"/>
              </a:rPr>
              <a:t>Efficiency</a:t>
            </a:r>
          </a:p>
        </p:txBody>
      </p:sp>
      <p:sp>
        <p:nvSpPr>
          <p:cNvPr id="14" name="Text Placeholder 5"/>
          <p:cNvSpPr txBox="1">
            <a:spLocks/>
          </p:cNvSpPr>
          <p:nvPr/>
        </p:nvSpPr>
        <p:spPr>
          <a:xfrm>
            <a:off x="6481499" y="3038733"/>
            <a:ext cx="5118621" cy="834460"/>
          </a:xfrm>
          <a:prstGeom prst="rect">
            <a:avLst/>
          </a:prstGeom>
        </p:spPr>
        <p:txBody>
          <a:bodyPr numCol="1" spcCol="182880"/>
          <a:lstStyle/>
          <a:p>
            <a:pPr indent="-285739" defTabSz="761970">
              <a:lnSpc>
                <a:spcPct val="120000"/>
              </a:lnSpc>
              <a:spcBef>
                <a:spcPct val="20000"/>
              </a:spcBef>
              <a:tabLst>
                <a:tab pos="384954" algn="l"/>
              </a:tabLst>
              <a:defRPr/>
            </a:pPr>
            <a:r>
              <a:rPr lang="en-US" sz="1500" dirty="0">
                <a:solidFill>
                  <a:srgbClr val="00417C"/>
                </a:solidFill>
                <a:cs typeface="Arial" pitchFamily="34" charset="0"/>
              </a:rPr>
              <a:t>Integrates inpatient and outpatient planning and design Incorporates technology and state-of-the-art facilities</a:t>
            </a:r>
            <a:endParaRPr lang="en-US" sz="1500" dirty="0">
              <a:solidFill>
                <a:srgbClr val="00417C"/>
              </a:solidFill>
            </a:endParaRPr>
          </a:p>
        </p:txBody>
      </p:sp>
      <p:sp>
        <p:nvSpPr>
          <p:cNvPr id="15" name="Text Placeholder 9"/>
          <p:cNvSpPr txBox="1">
            <a:spLocks/>
          </p:cNvSpPr>
          <p:nvPr/>
        </p:nvSpPr>
        <p:spPr>
          <a:xfrm>
            <a:off x="7071469" y="2746910"/>
            <a:ext cx="2620288" cy="253725"/>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2667" b="0" dirty="0">
                <a:solidFill>
                  <a:srgbClr val="00417C"/>
                </a:solidFill>
                <a:latin typeface="+mn-lt"/>
                <a:cs typeface="Times New Roman" pitchFamily="18" charset="0"/>
              </a:rPr>
              <a:t>Innovation</a:t>
            </a:r>
          </a:p>
        </p:txBody>
      </p:sp>
      <p:sp>
        <p:nvSpPr>
          <p:cNvPr id="16" name="Text Placeholder 9"/>
          <p:cNvSpPr txBox="1">
            <a:spLocks/>
          </p:cNvSpPr>
          <p:nvPr/>
        </p:nvSpPr>
        <p:spPr>
          <a:xfrm flipH="1">
            <a:off x="6448599" y="2650565"/>
            <a:ext cx="757301" cy="482419"/>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3000" b="0" dirty="0">
                <a:solidFill>
                  <a:srgbClr val="00417C"/>
                </a:solidFill>
                <a:latin typeface="+mn-lt"/>
                <a:cs typeface="Arial" pitchFamily="34" charset="0"/>
              </a:rPr>
              <a:t>04</a:t>
            </a:r>
          </a:p>
        </p:txBody>
      </p:sp>
      <p:sp>
        <p:nvSpPr>
          <p:cNvPr id="17" name="Text Placeholder 5"/>
          <p:cNvSpPr txBox="1">
            <a:spLocks/>
          </p:cNvSpPr>
          <p:nvPr/>
        </p:nvSpPr>
        <p:spPr>
          <a:xfrm>
            <a:off x="6481499" y="4412235"/>
            <a:ext cx="5506003" cy="2339781"/>
          </a:xfrm>
          <a:prstGeom prst="rect">
            <a:avLst/>
          </a:prstGeom>
        </p:spPr>
        <p:txBody>
          <a:bodyPr numCol="1" spcCol="182880"/>
          <a:lstStyle/>
          <a:p>
            <a:pPr indent="-285739" defTabSz="761970">
              <a:lnSpc>
                <a:spcPct val="120000"/>
              </a:lnSpc>
              <a:spcBef>
                <a:spcPct val="20000"/>
              </a:spcBef>
              <a:tabLst>
                <a:tab pos="384954" algn="l"/>
              </a:tabLst>
              <a:defRPr/>
            </a:pPr>
            <a:r>
              <a:rPr lang="en-US" sz="1500" dirty="0">
                <a:solidFill>
                  <a:srgbClr val="00417C"/>
                </a:solidFill>
                <a:cs typeface="Arial" pitchFamily="34" charset="0"/>
              </a:rPr>
              <a:t>Strengthens image and brand</a:t>
            </a:r>
            <a:br>
              <a:rPr lang="en-US" sz="1500" dirty="0">
                <a:solidFill>
                  <a:srgbClr val="00417C"/>
                </a:solidFill>
                <a:cs typeface="Arial" pitchFamily="34" charset="0"/>
              </a:rPr>
            </a:br>
            <a:r>
              <a:rPr lang="en-US" sz="1500" dirty="0">
                <a:solidFill>
                  <a:srgbClr val="00417C"/>
                </a:solidFill>
                <a:cs typeface="Arial" pitchFamily="34" charset="0"/>
              </a:rPr>
              <a:t>Preserves and builds upon the unique character of the campus</a:t>
            </a:r>
            <a:br>
              <a:rPr lang="en-US" sz="1500" dirty="0">
                <a:solidFill>
                  <a:srgbClr val="00417C"/>
                </a:solidFill>
                <a:cs typeface="Arial" pitchFamily="34" charset="0"/>
              </a:rPr>
            </a:br>
            <a:r>
              <a:rPr lang="en-US" sz="1500" dirty="0">
                <a:solidFill>
                  <a:srgbClr val="00417C"/>
                </a:solidFill>
                <a:cs typeface="Arial" pitchFamily="34" charset="0"/>
              </a:rPr>
              <a:t>Demonstrates strong commitment to sustainability</a:t>
            </a:r>
            <a:br>
              <a:rPr lang="en-US" sz="1500" dirty="0">
                <a:solidFill>
                  <a:srgbClr val="00417C"/>
                </a:solidFill>
                <a:cs typeface="Arial" pitchFamily="34" charset="0"/>
              </a:rPr>
            </a:br>
            <a:r>
              <a:rPr lang="en-US" sz="1500" dirty="0">
                <a:solidFill>
                  <a:srgbClr val="00417C"/>
                </a:solidFill>
                <a:cs typeface="Arial" pitchFamily="34" charset="0"/>
              </a:rPr>
              <a:t>Strengthens the Mt. Auburn neighborhood and other </a:t>
            </a:r>
            <a:br>
              <a:rPr lang="en-US" sz="1500" dirty="0">
                <a:solidFill>
                  <a:srgbClr val="00417C"/>
                </a:solidFill>
                <a:cs typeface="Arial" pitchFamily="34" charset="0"/>
              </a:rPr>
            </a:br>
            <a:r>
              <a:rPr lang="en-US" sz="1500" dirty="0">
                <a:solidFill>
                  <a:srgbClr val="00417C"/>
                </a:solidFill>
                <a:cs typeface="Arial" pitchFamily="34" charset="0"/>
              </a:rPr>
              <a:t>neighborhoods where our facilities are located</a:t>
            </a:r>
            <a:br>
              <a:rPr lang="en-US" sz="1500" dirty="0">
                <a:solidFill>
                  <a:srgbClr val="00417C"/>
                </a:solidFill>
                <a:cs typeface="Arial" pitchFamily="34" charset="0"/>
              </a:rPr>
            </a:br>
            <a:r>
              <a:rPr lang="en-US" sz="1500" dirty="0">
                <a:solidFill>
                  <a:srgbClr val="00417C"/>
                </a:solidFill>
                <a:cs typeface="Arial" pitchFamily="34" charset="0"/>
              </a:rPr>
              <a:t>Provides for a repeatable interior and exterior brand image</a:t>
            </a:r>
          </a:p>
        </p:txBody>
      </p:sp>
      <p:sp>
        <p:nvSpPr>
          <p:cNvPr id="18" name="Text Placeholder 9"/>
          <p:cNvSpPr txBox="1">
            <a:spLocks/>
          </p:cNvSpPr>
          <p:nvPr/>
        </p:nvSpPr>
        <p:spPr>
          <a:xfrm>
            <a:off x="7099452" y="4172936"/>
            <a:ext cx="2620288" cy="253725"/>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2667" b="0" dirty="0">
                <a:solidFill>
                  <a:srgbClr val="00417C"/>
                </a:solidFill>
                <a:latin typeface="+mn-lt"/>
                <a:cs typeface="Times New Roman" pitchFamily="18" charset="0"/>
              </a:rPr>
              <a:t>Brand</a:t>
            </a:r>
          </a:p>
        </p:txBody>
      </p:sp>
      <p:sp>
        <p:nvSpPr>
          <p:cNvPr id="19" name="Text Placeholder 9"/>
          <p:cNvSpPr txBox="1">
            <a:spLocks/>
          </p:cNvSpPr>
          <p:nvPr/>
        </p:nvSpPr>
        <p:spPr>
          <a:xfrm>
            <a:off x="6425140" y="4226305"/>
            <a:ext cx="738659" cy="200356"/>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3000" b="0" dirty="0">
                <a:solidFill>
                  <a:srgbClr val="00417C"/>
                </a:solidFill>
                <a:latin typeface="+mn-lt"/>
                <a:cs typeface="Arial" pitchFamily="34" charset="0"/>
              </a:rPr>
              <a:t>05</a:t>
            </a:r>
          </a:p>
        </p:txBody>
      </p:sp>
      <p:sp>
        <p:nvSpPr>
          <p:cNvPr id="2" name="TextBox 1"/>
          <p:cNvSpPr txBox="1"/>
          <p:nvPr/>
        </p:nvSpPr>
        <p:spPr>
          <a:xfrm>
            <a:off x="809253" y="2998728"/>
            <a:ext cx="787397" cy="300778"/>
          </a:xfrm>
          <a:prstGeom prst="rect">
            <a:avLst/>
          </a:prstGeom>
        </p:spPr>
        <p:txBody>
          <a:bodyPr anchor="ctr" anchorCtr="0"/>
          <a:lstStyle>
            <a:defPPr>
              <a:defRPr lang="en-US"/>
            </a:defPPr>
            <a:lvl1pPr marL="0" marR="0" lvl="0" indent="0" defTabSz="914400" eaLnBrk="1" fontAlgn="auto" latinLnBrk="0" hangingPunct="1">
              <a:lnSpc>
                <a:spcPts val="1710"/>
              </a:lnSpc>
              <a:spcBef>
                <a:spcPts val="0"/>
              </a:spcBef>
              <a:spcAft>
                <a:spcPts val="0"/>
              </a:spcAft>
              <a:buClrTx/>
              <a:buSzTx/>
              <a:buFontTx/>
              <a:buNone/>
              <a:tabLst/>
              <a:defRPr sz="3600" b="0">
                <a:latin typeface="+mn-lt"/>
                <a:cs typeface="Arial"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r>
              <a:rPr lang="en-US" sz="3000" dirty="0">
                <a:solidFill>
                  <a:srgbClr val="00417C"/>
                </a:solidFill>
              </a:rPr>
              <a:t>02</a:t>
            </a:r>
          </a:p>
        </p:txBody>
      </p:sp>
      <p:sp>
        <p:nvSpPr>
          <p:cNvPr id="20" name="Text Placeholder 5"/>
          <p:cNvSpPr txBox="1">
            <a:spLocks/>
          </p:cNvSpPr>
          <p:nvPr/>
        </p:nvSpPr>
        <p:spPr>
          <a:xfrm>
            <a:off x="6425140" y="1283232"/>
            <a:ext cx="5871222" cy="617718"/>
          </a:xfrm>
          <a:prstGeom prst="rect">
            <a:avLst/>
          </a:prstGeom>
        </p:spPr>
        <p:txBody>
          <a:bodyPr numCol="1" spcCol="182880"/>
          <a:lstStyle/>
          <a:p>
            <a:pPr indent="-285739" defTabSz="761970">
              <a:lnSpc>
                <a:spcPct val="120000"/>
              </a:lnSpc>
              <a:spcBef>
                <a:spcPct val="20000"/>
              </a:spcBef>
              <a:tabLst>
                <a:tab pos="384954" algn="l"/>
              </a:tabLst>
              <a:defRPr/>
            </a:pPr>
            <a:r>
              <a:rPr lang="en-US" sz="1500" dirty="0">
                <a:solidFill>
                  <a:srgbClr val="00417C"/>
                </a:solidFill>
                <a:cs typeface="Arial" pitchFamily="34" charset="0"/>
              </a:rPr>
              <a:t>Creates options for future growth and change</a:t>
            </a:r>
            <a:br>
              <a:rPr lang="en-US" sz="1500" dirty="0">
                <a:solidFill>
                  <a:srgbClr val="00417C"/>
                </a:solidFill>
                <a:cs typeface="Arial" pitchFamily="34" charset="0"/>
              </a:rPr>
            </a:br>
            <a:r>
              <a:rPr lang="en-US" sz="1500" dirty="0">
                <a:solidFill>
                  <a:srgbClr val="00417C"/>
                </a:solidFill>
                <a:cs typeface="Arial" pitchFamily="34" charset="0"/>
              </a:rPr>
              <a:t>Enhances safety and quality of multi-disciplinary care and services</a:t>
            </a:r>
            <a:br>
              <a:rPr lang="en-US" sz="1500" dirty="0">
                <a:solidFill>
                  <a:srgbClr val="00417C"/>
                </a:solidFill>
                <a:cs typeface="Arial" pitchFamily="34" charset="0"/>
              </a:rPr>
            </a:br>
            <a:r>
              <a:rPr lang="en-US" sz="1500" dirty="0">
                <a:solidFill>
                  <a:srgbClr val="00417C"/>
                </a:solidFill>
                <a:cs typeface="Arial" pitchFamily="34" charset="0"/>
              </a:rPr>
              <a:t>Creates synergies between patient care, education and research</a:t>
            </a:r>
            <a:br>
              <a:rPr lang="en-US" sz="1500" dirty="0">
                <a:solidFill>
                  <a:srgbClr val="00417C"/>
                </a:solidFill>
                <a:cs typeface="Arial" pitchFamily="34" charset="0"/>
              </a:rPr>
            </a:br>
            <a:r>
              <a:rPr lang="en-US" sz="1500" dirty="0">
                <a:solidFill>
                  <a:srgbClr val="00417C"/>
                </a:solidFill>
                <a:cs typeface="Arial" pitchFamily="34" charset="0"/>
              </a:rPr>
              <a:t>Develops a long term, coordinated real estate strategy</a:t>
            </a:r>
          </a:p>
        </p:txBody>
      </p:sp>
      <p:sp>
        <p:nvSpPr>
          <p:cNvPr id="21" name="Text Placeholder 9"/>
          <p:cNvSpPr txBox="1">
            <a:spLocks/>
          </p:cNvSpPr>
          <p:nvPr/>
        </p:nvSpPr>
        <p:spPr>
          <a:xfrm>
            <a:off x="7130663" y="996906"/>
            <a:ext cx="2620288" cy="187823"/>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2667" b="0" dirty="0">
                <a:solidFill>
                  <a:srgbClr val="00417C"/>
                </a:solidFill>
                <a:latin typeface="+mn-lt"/>
                <a:cs typeface="Times New Roman" pitchFamily="18" charset="0"/>
              </a:rPr>
              <a:t>Flexibility</a:t>
            </a:r>
          </a:p>
        </p:txBody>
      </p:sp>
      <p:sp>
        <p:nvSpPr>
          <p:cNvPr id="22" name="Text Placeholder 9"/>
          <p:cNvSpPr txBox="1">
            <a:spLocks/>
          </p:cNvSpPr>
          <p:nvPr/>
        </p:nvSpPr>
        <p:spPr>
          <a:xfrm>
            <a:off x="6383922" y="1057867"/>
            <a:ext cx="746741" cy="167450"/>
          </a:xfrm>
          <a:prstGeom prst="rect">
            <a:avLst/>
          </a:prstGeom>
        </p:spPr>
        <p:txBody>
          <a:bodyPr anchor="ctr" anchorCtr="0"/>
          <a:lstStyle>
            <a:lvl1pPr marL="0" indent="0">
              <a:lnSpc>
                <a:spcPts val="1710"/>
              </a:lnSpc>
              <a:spcBef>
                <a:spcPts val="0"/>
              </a:spcBef>
              <a:buFontTx/>
              <a:buNone/>
              <a:defRPr sz="2053" b="1">
                <a:latin typeface="News Gothic" pitchFamily="34" charset="0"/>
              </a:defRPr>
            </a:lvl1pPr>
            <a:lvl2pPr marL="0" indent="0">
              <a:lnSpc>
                <a:spcPts val="1710"/>
              </a:lnSpc>
              <a:spcBef>
                <a:spcPts val="0"/>
              </a:spcBef>
              <a:buFont typeface="Arial" pitchFamily="34" charset="0"/>
              <a:buNone/>
              <a:tabLst/>
              <a:defRPr sz="1539" b="0">
                <a:solidFill>
                  <a:schemeClr val="tx1">
                    <a:lumMod val="65000"/>
                    <a:lumOff val="35000"/>
                  </a:schemeClr>
                </a:solidFill>
                <a:latin typeface="News Gothic" pitchFamily="34" charset="0"/>
              </a:defRPr>
            </a:lvl2pPr>
          </a:lstStyle>
          <a:p>
            <a:pPr defTabSz="761970">
              <a:lnSpc>
                <a:spcPts val="1425"/>
              </a:lnSpc>
              <a:defRPr/>
            </a:pPr>
            <a:r>
              <a:rPr lang="en-US" sz="3000" b="0" dirty="0">
                <a:solidFill>
                  <a:srgbClr val="00417C"/>
                </a:solidFill>
                <a:latin typeface="+mn-lt"/>
                <a:cs typeface="Arial" pitchFamily="34" charset="0"/>
              </a:rPr>
              <a:t>03</a:t>
            </a:r>
          </a:p>
        </p:txBody>
      </p:sp>
    </p:spTree>
    <p:extLst>
      <p:ext uri="{BB962C8B-B14F-4D97-AF65-F5344CB8AC3E}">
        <p14:creationId xmlns:p14="http://schemas.microsoft.com/office/powerpoint/2010/main" val="4247912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p:txBody>
          <a:bodyPr>
            <a:normAutofit fontScale="90000"/>
          </a:bodyPr>
          <a:lstStyle/>
          <a:p>
            <a:r>
              <a:rPr lang="en-US" altLang="en-US" dirty="0">
                <a:latin typeface="HelveticaNeue MediumExt" charset="0"/>
                <a:cs typeface="HelveticaNeue MediumExt" charset="0"/>
              </a:rPr>
              <a:t>The Christ Hospital Master Plan</a:t>
            </a:r>
            <a:br>
              <a:rPr lang="en-US" altLang="en-US" dirty="0">
                <a:latin typeface="HelveticaNeue MediumExt" charset="0"/>
                <a:cs typeface="HelveticaNeue MediumExt" charset="0"/>
              </a:rPr>
            </a:br>
            <a:r>
              <a:rPr lang="en-US" altLang="en-US" dirty="0">
                <a:latin typeface="HelveticaNeue MediumExt" charset="0"/>
                <a:cs typeface="HelveticaNeue MediumExt" charset="0"/>
              </a:rPr>
              <a:t>Joint and Spine Center</a:t>
            </a:r>
          </a:p>
        </p:txBody>
      </p:sp>
      <p:pic>
        <p:nvPicPr>
          <p:cNvPr id="50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14543" y="1695302"/>
            <a:ext cx="6574896"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p:cNvPicPr>
          <p:nvPr/>
        </p:nvPicPr>
        <p:blipFill>
          <a:blip r:embed="rId4">
            <a:extLst>
              <a:ext uri="{28A0092B-C50C-407E-A947-70E740481C1C}">
                <a14:useLocalDpi xmlns:a14="http://schemas.microsoft.com/office/drawing/2010/main"/>
              </a:ext>
            </a:extLst>
          </a:blip>
          <a:srcRect l="24615" r="18462"/>
          <a:stretch>
            <a:fillRect/>
          </a:stretch>
        </p:blipFill>
        <p:spPr bwMode="auto">
          <a:xfrm>
            <a:off x="1064438" y="1695302"/>
            <a:ext cx="280193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24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5000" y="2667001"/>
            <a:ext cx="9779000" cy="924719"/>
          </a:xfrm>
          <a:prstGeom prst="rect">
            <a:avLst/>
          </a:prstGeom>
        </p:spPr>
        <p:txBody>
          <a:bodyPr/>
          <a:lstStyle>
            <a:lvl1pPr algn="l" rtl="0" eaLnBrk="0" fontAlgn="base" hangingPunct="0">
              <a:lnSpc>
                <a:spcPct val="90000"/>
              </a:lnSpc>
              <a:spcBef>
                <a:spcPct val="0"/>
              </a:spcBef>
              <a:spcAft>
                <a:spcPct val="0"/>
              </a:spcAft>
              <a:defRPr sz="4000">
                <a:solidFill>
                  <a:srgbClr val="740D0D"/>
                </a:solidFill>
                <a:latin typeface="HelveticaNeue MediumExt"/>
                <a:ea typeface="MS PGothic" panose="020B0600070205080204" pitchFamily="34" charset="-128"/>
                <a:cs typeface="HelveticaNeue MediumExt"/>
              </a:defRPr>
            </a:lvl1pPr>
            <a:lvl2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2pPr>
            <a:lvl3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3pPr>
            <a:lvl4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4pPr>
            <a:lvl5pPr algn="l" rtl="0" eaLnBrk="0" fontAlgn="base" hangingPunct="0">
              <a:lnSpc>
                <a:spcPct val="90000"/>
              </a:lnSpc>
              <a:spcBef>
                <a:spcPct val="0"/>
              </a:spcBef>
              <a:spcAft>
                <a:spcPct val="0"/>
              </a:spcAft>
              <a:defRPr sz="4000">
                <a:solidFill>
                  <a:srgbClr val="740D0D"/>
                </a:solidFill>
                <a:latin typeface="HelveticaNeue MediumExt" charset="0"/>
                <a:ea typeface="MS PGothic" panose="020B0600070205080204" pitchFamily="34" charset="-128"/>
                <a:cs typeface="HelveticaNeue MediumExt" charset="0"/>
              </a:defRPr>
            </a:lvl5pPr>
            <a:lvl6pPr marL="653110"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6pPr>
            <a:lvl7pPr marL="1306220"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7pPr>
            <a:lvl8pPr marL="1959331"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8pPr>
            <a:lvl9pPr marL="2612441" algn="l" rtl="0" eaLnBrk="0" fontAlgn="base" hangingPunct="0">
              <a:lnSpc>
                <a:spcPct val="80000"/>
              </a:lnSpc>
              <a:spcBef>
                <a:spcPct val="0"/>
              </a:spcBef>
              <a:spcAft>
                <a:spcPct val="0"/>
              </a:spcAft>
              <a:defRPr sz="4600" b="1">
                <a:solidFill>
                  <a:srgbClr val="002366"/>
                </a:solidFill>
                <a:latin typeface="Arial Black" charset="0"/>
                <a:ea typeface="ＭＳ Ｐゴシック" charset="0"/>
              </a:defRPr>
            </a:lvl9pPr>
          </a:lstStyle>
          <a:p>
            <a:pPr>
              <a:defRPr/>
            </a:pPr>
            <a:r>
              <a:rPr lang="en-US" sz="4500" kern="0" dirty="0"/>
              <a:t>Concepts that suggest design solutions for addressing HCAHPS</a:t>
            </a:r>
            <a:endParaRPr lang="en-US" sz="4500" kern="0" dirty="0">
              <a:ea typeface="+mj-ea"/>
            </a:endParaRPr>
          </a:p>
        </p:txBody>
      </p:sp>
    </p:spTree>
    <p:extLst>
      <p:ext uri="{BB962C8B-B14F-4D97-AF65-F5344CB8AC3E}">
        <p14:creationId xmlns:p14="http://schemas.microsoft.com/office/powerpoint/2010/main" val="116276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98" y="2658962"/>
            <a:ext cx="9037675" cy="3148124"/>
          </a:xfrm>
          <a:prstGeom prst="rect">
            <a:avLst/>
          </a:prstGeom>
        </p:spPr>
      </p:pic>
      <p:sp>
        <p:nvSpPr>
          <p:cNvPr id="52226" name="Title 1"/>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3" name="Content Placeholder 2"/>
          <p:cNvSpPr>
            <a:spLocks noGrp="1"/>
          </p:cNvSpPr>
          <p:nvPr>
            <p:ph idx="1"/>
          </p:nvPr>
        </p:nvSpPr>
        <p:spPr>
          <a:xfrm>
            <a:off x="687498" y="1116826"/>
            <a:ext cx="4635500" cy="4914636"/>
          </a:xfrm>
        </p:spPr>
        <p:txBody>
          <a:bodyPr/>
          <a:lstStyle/>
          <a:p>
            <a:pPr marL="428608" indent="-428608">
              <a:buFont typeface="+mj-lt"/>
              <a:buAutoNum type="arabicPeriod"/>
              <a:defRPr/>
            </a:pPr>
            <a:r>
              <a:rPr lang="en-US" dirty="0"/>
              <a:t>How often did nurses </a:t>
            </a:r>
            <a:br>
              <a:rPr lang="en-US" dirty="0"/>
            </a:br>
            <a:r>
              <a:rPr lang="en-US" dirty="0"/>
              <a:t>treat you with courtesy </a:t>
            </a:r>
            <a:br>
              <a:rPr lang="en-US" dirty="0"/>
            </a:br>
            <a:r>
              <a:rPr lang="en-US" dirty="0"/>
              <a:t>and respect? </a:t>
            </a:r>
          </a:p>
          <a:p>
            <a:pPr>
              <a:defRPr/>
            </a:pPr>
            <a:endParaRPr lang="en-US" dirty="0"/>
          </a:p>
        </p:txBody>
      </p:sp>
      <p:sp>
        <p:nvSpPr>
          <p:cNvPr id="4" name="Content Placeholder 3"/>
          <p:cNvSpPr>
            <a:spLocks noGrp="1"/>
          </p:cNvSpPr>
          <p:nvPr>
            <p:ph idx="12"/>
          </p:nvPr>
        </p:nvSpPr>
        <p:spPr>
          <a:xfrm>
            <a:off x="6705865" y="-381515"/>
            <a:ext cx="4978135" cy="4914636"/>
          </a:xfrm>
        </p:spPr>
        <p:txBody>
          <a:bodyPr vert="horz" lIns="91440" tIns="45720" rIns="91440" bIns="45720" rtlCol="0">
            <a:normAutofit/>
          </a:bodyPr>
          <a:lstStyle/>
          <a:p>
            <a:pPr marL="514350" indent="-514350" algn="l" defTabSz="457200">
              <a:spcBef>
                <a:spcPct val="20000"/>
              </a:spcBef>
              <a:buFont typeface="+mj-lt"/>
              <a:buAutoNum type="arabicPeriod" startAt="5"/>
            </a:pPr>
            <a:r>
              <a:rPr lang="en-US" sz="2800" dirty="0">
                <a:solidFill>
                  <a:schemeClr val="tx1"/>
                </a:solidFill>
              </a:rPr>
              <a:t>How often did doctors </a:t>
            </a:r>
            <a:br>
              <a:rPr lang="en-US" sz="2800" dirty="0">
                <a:solidFill>
                  <a:schemeClr val="tx1"/>
                </a:solidFill>
              </a:rPr>
            </a:br>
            <a:r>
              <a:rPr lang="en-US" sz="2800" dirty="0">
                <a:solidFill>
                  <a:schemeClr val="tx1"/>
                </a:solidFill>
              </a:rPr>
              <a:t>treat you with courtesy </a:t>
            </a:r>
            <a:br>
              <a:rPr lang="en-US" sz="2800" dirty="0">
                <a:solidFill>
                  <a:schemeClr val="tx1"/>
                </a:solidFill>
              </a:rPr>
            </a:br>
            <a:r>
              <a:rPr lang="en-US" sz="2800" dirty="0">
                <a:solidFill>
                  <a:schemeClr val="tx1"/>
                </a:solidFill>
              </a:rPr>
              <a:t>and respect?</a:t>
            </a:r>
          </a:p>
          <a:p>
            <a:pPr marL="428608" indent="-428608" algn="l" defTabSz="457200">
              <a:spcBef>
                <a:spcPct val="20000"/>
              </a:spcBef>
              <a:buFont typeface="+mj-lt"/>
              <a:buAutoNum type="arabicPeriod" startAt="5"/>
            </a:pPr>
            <a:endParaRPr lang="en-US" sz="2800" dirty="0">
              <a:solidFill>
                <a:schemeClr val="tx1"/>
              </a:solidFill>
            </a:endParaRPr>
          </a:p>
        </p:txBody>
      </p:sp>
      <p:sp>
        <p:nvSpPr>
          <p:cNvPr id="52231" name="TextBox 8"/>
          <p:cNvSpPr txBox="1">
            <a:spLocks noChangeArrowheads="1"/>
          </p:cNvSpPr>
          <p:nvPr/>
        </p:nvSpPr>
        <p:spPr bwMode="auto">
          <a:xfrm>
            <a:off x="3587750" y="2459785"/>
            <a:ext cx="50165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100" dirty="0">
                <a:cs typeface="Arial" panose="020B0604020202020204" pitchFamily="34" charset="0"/>
              </a:rPr>
              <a:t>Note: Numbering corresponds to the HCAHPS survey questions</a:t>
            </a:r>
          </a:p>
        </p:txBody>
      </p:sp>
      <p:sp>
        <p:nvSpPr>
          <p:cNvPr id="9" name="TextBox 6"/>
          <p:cNvSpPr txBox="1">
            <a:spLocks noChangeArrowheads="1"/>
          </p:cNvSpPr>
          <p:nvPr/>
        </p:nvSpPr>
        <p:spPr bwMode="auto">
          <a:xfrm>
            <a:off x="3904659" y="5846796"/>
            <a:ext cx="501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200" dirty="0">
                <a:cs typeface="Arial" panose="020B0604020202020204" pitchFamily="34" charset="0"/>
              </a:rPr>
              <a:t>Patient unit floor plan</a:t>
            </a:r>
          </a:p>
        </p:txBody>
      </p:sp>
    </p:spTree>
    <p:extLst>
      <p:ext uri="{BB962C8B-B14F-4D97-AF65-F5344CB8AC3E}">
        <p14:creationId xmlns:p14="http://schemas.microsoft.com/office/powerpoint/2010/main" val="2242070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721724"/>
            <a:ext cx="8693888" cy="3028372"/>
          </a:xfrm>
          <a:prstGeom prst="rect">
            <a:avLst/>
          </a:prstGeom>
        </p:spPr>
      </p:pic>
      <p:sp>
        <p:nvSpPr>
          <p:cNvPr id="53250" name="Title 2"/>
          <p:cNvSpPr>
            <a:spLocks noGrp="1"/>
          </p:cNvSpPr>
          <p:nvPr>
            <p:ph type="title"/>
          </p:nvPr>
        </p:nvSpPr>
        <p:spPr/>
        <p:txBody>
          <a:bodyPr/>
          <a:lstStyle/>
          <a:p>
            <a:r>
              <a:rPr lang="en-US" altLang="en-US" dirty="0">
                <a:latin typeface="HelveticaNeue MediumExt" charset="0"/>
                <a:cs typeface="HelveticaNeue MediumExt" charset="0"/>
              </a:rPr>
              <a:t>During this hospital stay:</a:t>
            </a:r>
          </a:p>
        </p:txBody>
      </p:sp>
      <p:sp>
        <p:nvSpPr>
          <p:cNvPr id="5" name="Text Placeholder 4"/>
          <p:cNvSpPr>
            <a:spLocks noGrp="1"/>
          </p:cNvSpPr>
          <p:nvPr>
            <p:ph type="body" sz="quarter" idx="10"/>
          </p:nvPr>
        </p:nvSpPr>
        <p:spPr/>
        <p:txBody>
          <a:bodyPr/>
          <a:lstStyle/>
          <a:p>
            <a:pPr>
              <a:defRPr/>
            </a:pPr>
            <a:endParaRPr lang="en-US" sz="2333" dirty="0"/>
          </a:p>
        </p:txBody>
      </p:sp>
      <p:sp>
        <p:nvSpPr>
          <p:cNvPr id="53253" name="TextBox 6"/>
          <p:cNvSpPr txBox="1">
            <a:spLocks noChangeArrowheads="1"/>
          </p:cNvSpPr>
          <p:nvPr/>
        </p:nvSpPr>
        <p:spPr bwMode="auto">
          <a:xfrm>
            <a:off x="2032000" y="6099969"/>
            <a:ext cx="5016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000">
                <a:cs typeface="Arial" panose="020B0604020202020204" pitchFamily="34" charset="0"/>
              </a:rPr>
              <a:t>Patient unit floor plan</a:t>
            </a:r>
          </a:p>
        </p:txBody>
      </p:sp>
      <p:sp>
        <p:nvSpPr>
          <p:cNvPr id="3" name="TextBox 2"/>
          <p:cNvSpPr txBox="1"/>
          <p:nvPr/>
        </p:nvSpPr>
        <p:spPr>
          <a:xfrm>
            <a:off x="691116" y="1242352"/>
            <a:ext cx="8612372" cy="1569660"/>
          </a:xfrm>
          <a:prstGeom prst="rect">
            <a:avLst/>
          </a:prstGeom>
          <a:noFill/>
        </p:spPr>
        <p:txBody>
          <a:bodyPr wrap="square" rtlCol="0">
            <a:spAutoFit/>
          </a:bodyPr>
          <a:lstStyle/>
          <a:p>
            <a:pPr>
              <a:defRPr/>
            </a:pPr>
            <a:r>
              <a:rPr lang="en-US" sz="2400" dirty="0"/>
              <a:t>Concepts For Supporting Patient Dignity</a:t>
            </a:r>
          </a:p>
          <a:p>
            <a:pPr marL="438144" indent="-285750">
              <a:buFont typeface="Arial" panose="020B0604020202020204" pitchFamily="34" charset="0"/>
              <a:buChar char="•"/>
              <a:defRPr/>
            </a:pPr>
            <a:r>
              <a:rPr lang="en-US" sz="2400" dirty="0"/>
              <a:t>Decentralized caregiving – relationship to patient</a:t>
            </a:r>
          </a:p>
          <a:p>
            <a:pPr marL="438144" indent="-285750">
              <a:buFont typeface="Arial" panose="020B0604020202020204" pitchFamily="34" charset="0"/>
              <a:buChar char="•"/>
              <a:defRPr/>
            </a:pPr>
            <a:r>
              <a:rPr lang="en-US" sz="2400" dirty="0"/>
              <a:t>Single patient rooms for privacy</a:t>
            </a:r>
          </a:p>
          <a:p>
            <a:pPr marL="438144" indent="-285750">
              <a:buFont typeface="Arial" panose="020B0604020202020204" pitchFamily="34" charset="0"/>
              <a:buChar char="•"/>
              <a:defRPr/>
            </a:pPr>
            <a:r>
              <a:rPr lang="en-US" sz="2400" dirty="0"/>
              <a:t>Off-stage staff areas </a:t>
            </a:r>
          </a:p>
        </p:txBody>
      </p:sp>
    </p:spTree>
    <p:extLst>
      <p:ext uri="{BB962C8B-B14F-4D97-AF65-F5344CB8AC3E}">
        <p14:creationId xmlns:p14="http://schemas.microsoft.com/office/powerpoint/2010/main" val="226942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latin typeface="HelveticaNeue MediumExt" charset="0"/>
                <a:cs typeface="HelveticaNeue MediumExt" charset="0"/>
              </a:rPr>
              <a:t>During this hospital stay:</a:t>
            </a:r>
          </a:p>
        </p:txBody>
      </p:sp>
      <p:sp>
        <p:nvSpPr>
          <p:cNvPr id="3" name="Text Placeholder 2"/>
          <p:cNvSpPr>
            <a:spLocks noGrp="1"/>
          </p:cNvSpPr>
          <p:nvPr>
            <p:ph type="body" sz="quarter" idx="10"/>
          </p:nvPr>
        </p:nvSpPr>
        <p:spPr/>
        <p:txBody>
          <a:bodyPr/>
          <a:lstStyle/>
          <a:p>
            <a:pPr>
              <a:defRPr/>
            </a:pPr>
            <a:endParaRPr lang="en-US" dirty="0"/>
          </a:p>
        </p:txBody>
      </p:sp>
      <p:grpSp>
        <p:nvGrpSpPr>
          <p:cNvPr id="2" name="Group 1"/>
          <p:cNvGrpSpPr/>
          <p:nvPr/>
        </p:nvGrpSpPr>
        <p:grpSpPr>
          <a:xfrm>
            <a:off x="469014" y="2402747"/>
            <a:ext cx="9526324" cy="3565973"/>
            <a:chOff x="2032000" y="2966273"/>
            <a:chExt cx="9526324" cy="3565973"/>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2966273"/>
              <a:ext cx="9525000" cy="3317875"/>
            </a:xfrm>
            <a:prstGeom prst="rect">
              <a:avLst/>
            </a:prstGeom>
          </p:spPr>
        </p:pic>
        <p:sp>
          <p:nvSpPr>
            <p:cNvPr id="54277" name="TextBox 4"/>
            <p:cNvSpPr txBox="1">
              <a:spLocks noChangeArrowheads="1"/>
            </p:cNvSpPr>
            <p:nvPr/>
          </p:nvSpPr>
          <p:spPr bwMode="auto">
            <a:xfrm>
              <a:off x="5597790" y="6347580"/>
              <a:ext cx="501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200" dirty="0">
                  <a:cs typeface="Arial" panose="020B0604020202020204" pitchFamily="34" charset="0"/>
                </a:rPr>
                <a:t>Patient unit floor plan</a:t>
              </a:r>
            </a:p>
          </p:txBody>
        </p:sp>
        <p:sp>
          <p:nvSpPr>
            <p:cNvPr id="54278" name="TextBox 6"/>
            <p:cNvSpPr txBox="1">
              <a:spLocks noChangeArrowheads="1"/>
            </p:cNvSpPr>
            <p:nvPr/>
          </p:nvSpPr>
          <p:spPr bwMode="auto">
            <a:xfrm>
              <a:off x="2702719" y="4949325"/>
              <a:ext cx="3611563" cy="271934"/>
            </a:xfrm>
            <a:prstGeom prst="rect">
              <a:avLst/>
            </a:prstGeom>
            <a:solidFill>
              <a:srgbClr val="FCAC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en-US" sz="1167">
                  <a:cs typeface="Arial" panose="020B0604020202020204" pitchFamily="34" charset="0"/>
                </a:rPr>
                <a:t>SUPPORT</a:t>
              </a:r>
            </a:p>
          </p:txBody>
        </p:sp>
        <p:sp>
          <p:nvSpPr>
            <p:cNvPr id="54279" name="TextBox 7"/>
            <p:cNvSpPr txBox="1">
              <a:spLocks noChangeArrowheads="1"/>
            </p:cNvSpPr>
            <p:nvPr/>
          </p:nvSpPr>
          <p:spPr bwMode="auto">
            <a:xfrm>
              <a:off x="7035271" y="4949325"/>
              <a:ext cx="1932782" cy="271934"/>
            </a:xfrm>
            <a:prstGeom prst="rect">
              <a:avLst/>
            </a:prstGeom>
            <a:solidFill>
              <a:srgbClr val="FCAC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en-US" sz="1167">
                  <a:cs typeface="Arial" panose="020B0604020202020204" pitchFamily="34" charset="0"/>
                </a:rPr>
                <a:t>SUPPORT</a:t>
              </a:r>
            </a:p>
          </p:txBody>
        </p:sp>
        <p:sp>
          <p:nvSpPr>
            <p:cNvPr id="54280" name="TextBox 8"/>
            <p:cNvSpPr txBox="1">
              <a:spLocks noChangeArrowheads="1"/>
            </p:cNvSpPr>
            <p:nvPr/>
          </p:nvSpPr>
          <p:spPr bwMode="auto">
            <a:xfrm>
              <a:off x="9931136" y="4949325"/>
              <a:ext cx="993510" cy="271934"/>
            </a:xfrm>
            <a:prstGeom prst="rect">
              <a:avLst/>
            </a:prstGeom>
            <a:solidFill>
              <a:srgbClr val="FCAC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en-US" sz="1167">
                  <a:cs typeface="Arial" panose="020B0604020202020204" pitchFamily="34" charset="0"/>
                </a:rPr>
                <a:t>SUPPORT</a:t>
              </a:r>
            </a:p>
          </p:txBody>
        </p:sp>
        <p:sp>
          <p:nvSpPr>
            <p:cNvPr id="10" name="Oval 9"/>
            <p:cNvSpPr/>
            <p:nvPr/>
          </p:nvSpPr>
          <p:spPr>
            <a:xfrm>
              <a:off x="2348178" y="4942417"/>
              <a:ext cx="271198" cy="279136"/>
            </a:xfrm>
            <a:prstGeom prst="ellipse">
              <a:avLst/>
            </a:prstGeom>
            <a:solidFill>
              <a:srgbClr val="740D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54282" name="Oval 10"/>
            <p:cNvSpPr>
              <a:spLocks noChangeArrowheads="1"/>
            </p:cNvSpPr>
            <p:nvPr/>
          </p:nvSpPr>
          <p:spPr bwMode="auto">
            <a:xfrm>
              <a:off x="6392334" y="4820708"/>
              <a:ext cx="568854" cy="587375"/>
            </a:xfrm>
            <a:prstGeom prst="ellipse">
              <a:avLst/>
            </a:prstGeom>
            <a:solidFill>
              <a:srgbClr val="5B7A6D">
                <a:alpha val="9882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108852" tIns="54426" rIns="108852" bIns="54426" anchor="ctr"/>
            <a:lstStyle/>
            <a:p>
              <a:pPr algn="ctr">
                <a:spcBef>
                  <a:spcPct val="20000"/>
                </a:spcBef>
                <a:buClr>
                  <a:srgbClr val="024998"/>
                </a:buClr>
                <a:buFont typeface="Wingdings" panose="05000000000000000000" pitchFamily="2" charset="2"/>
                <a:buNone/>
              </a:pPr>
              <a:endParaRPr lang="en-US" altLang="en-US" sz="1500">
                <a:latin typeface="Arial Narrow" panose="020B0606020202030204" pitchFamily="34" charset="0"/>
              </a:endParaRPr>
            </a:p>
          </p:txBody>
        </p:sp>
        <p:sp>
          <p:nvSpPr>
            <p:cNvPr id="13" name="Oval 12"/>
            <p:cNvSpPr/>
            <p:nvPr/>
          </p:nvSpPr>
          <p:spPr>
            <a:xfrm>
              <a:off x="10970949" y="4942417"/>
              <a:ext cx="271198" cy="279136"/>
            </a:xfrm>
            <a:prstGeom prst="ellipse">
              <a:avLst/>
            </a:prstGeom>
            <a:solidFill>
              <a:srgbClr val="740D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54284" name="TextBox 13"/>
            <p:cNvSpPr txBox="1">
              <a:spLocks noChangeArrowheads="1"/>
            </p:cNvSpPr>
            <p:nvPr/>
          </p:nvSpPr>
          <p:spPr bwMode="auto">
            <a:xfrm>
              <a:off x="8727282" y="5461000"/>
              <a:ext cx="1445948" cy="271934"/>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167">
                  <a:cs typeface="Arial" panose="020B0604020202020204" pitchFamily="34" charset="0"/>
                </a:rPr>
                <a:t>RECEPTION</a:t>
              </a:r>
            </a:p>
          </p:txBody>
        </p:sp>
        <p:sp>
          <p:nvSpPr>
            <p:cNvPr id="54285" name="TextBox 14"/>
            <p:cNvSpPr txBox="1">
              <a:spLocks noChangeArrowheads="1"/>
            </p:cNvSpPr>
            <p:nvPr/>
          </p:nvSpPr>
          <p:spPr bwMode="auto">
            <a:xfrm>
              <a:off x="6270626" y="5461000"/>
              <a:ext cx="813594" cy="271934"/>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167">
                  <a:cs typeface="Arial" panose="020B0604020202020204" pitchFamily="34" charset="0"/>
                </a:rPr>
                <a:t>CORE</a:t>
              </a:r>
            </a:p>
          </p:txBody>
        </p:sp>
        <p:sp>
          <p:nvSpPr>
            <p:cNvPr id="54286" name="TextBox 15"/>
            <p:cNvSpPr txBox="1">
              <a:spLocks noChangeArrowheads="1"/>
            </p:cNvSpPr>
            <p:nvPr/>
          </p:nvSpPr>
          <p:spPr bwMode="auto">
            <a:xfrm>
              <a:off x="2032000" y="5461000"/>
              <a:ext cx="903553" cy="271934"/>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167">
                  <a:cs typeface="Arial" panose="020B0604020202020204" pitchFamily="34" charset="0"/>
                </a:rPr>
                <a:t>FAMILY</a:t>
              </a:r>
            </a:p>
          </p:txBody>
        </p:sp>
        <p:sp>
          <p:nvSpPr>
            <p:cNvPr id="54287" name="TextBox 16"/>
            <p:cNvSpPr txBox="1">
              <a:spLocks noChangeArrowheads="1"/>
            </p:cNvSpPr>
            <p:nvPr/>
          </p:nvSpPr>
          <p:spPr bwMode="auto">
            <a:xfrm>
              <a:off x="10654771" y="5502011"/>
              <a:ext cx="9035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000">
                  <a:cs typeface="Arial" panose="020B0604020202020204" pitchFamily="34" charset="0"/>
                </a:rPr>
                <a:t>FAMILY</a:t>
              </a:r>
            </a:p>
          </p:txBody>
        </p:sp>
        <p:sp>
          <p:nvSpPr>
            <p:cNvPr id="12" name="Oval 11"/>
            <p:cNvSpPr/>
            <p:nvPr/>
          </p:nvSpPr>
          <p:spPr>
            <a:xfrm>
              <a:off x="9043459" y="4663282"/>
              <a:ext cx="813594" cy="838729"/>
            </a:xfrm>
            <a:prstGeom prst="ellipse">
              <a:avLst/>
            </a:prstGeom>
            <a:solidFill>
              <a:srgbClr val="0041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grpSp>
      <p:sp>
        <p:nvSpPr>
          <p:cNvPr id="5" name="TextBox 4"/>
          <p:cNvSpPr txBox="1"/>
          <p:nvPr/>
        </p:nvSpPr>
        <p:spPr>
          <a:xfrm>
            <a:off x="609600" y="1317061"/>
            <a:ext cx="10437628" cy="954107"/>
          </a:xfrm>
          <a:prstGeom prst="rect">
            <a:avLst/>
          </a:prstGeom>
          <a:noFill/>
        </p:spPr>
        <p:txBody>
          <a:bodyPr wrap="square" rtlCol="0">
            <a:spAutoFit/>
          </a:bodyPr>
          <a:lstStyle/>
          <a:p>
            <a:pPr marL="428608" indent="-428608">
              <a:buFont typeface="+mj-lt"/>
              <a:buAutoNum type="arabicPeriod" startAt="4"/>
              <a:defRPr/>
            </a:pPr>
            <a:r>
              <a:rPr lang="en-US" sz="2800" dirty="0"/>
              <a:t>After you pressed the call button, how often did you get help as soon as you wanted it? </a:t>
            </a:r>
          </a:p>
        </p:txBody>
      </p:sp>
    </p:spTree>
    <p:extLst>
      <p:ext uri="{BB962C8B-B14F-4D97-AF65-F5344CB8AC3E}">
        <p14:creationId xmlns:p14="http://schemas.microsoft.com/office/powerpoint/2010/main" val="1716889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3" name="Text Placeholder 2"/>
          <p:cNvSpPr>
            <a:spLocks noGrp="1"/>
          </p:cNvSpPr>
          <p:nvPr>
            <p:ph type="body" sz="quarter" idx="10"/>
          </p:nvPr>
        </p:nvSpPr>
        <p:spPr/>
        <p:txBody>
          <a:bodyPr/>
          <a:lstStyle/>
          <a:p>
            <a:pPr>
              <a:defRPr/>
            </a:pPr>
            <a:endParaRPr lang="en-US" sz="2333"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46064" r="758" b="687"/>
          <a:stretch/>
        </p:blipFill>
        <p:spPr>
          <a:xfrm>
            <a:off x="694661" y="2314743"/>
            <a:ext cx="9520297" cy="3429000"/>
          </a:xfrm>
          <a:prstGeom prst="rect">
            <a:avLst/>
          </a:prstGeom>
        </p:spPr>
      </p:pic>
      <p:sp>
        <p:nvSpPr>
          <p:cNvPr id="4" name="TextBox 3"/>
          <p:cNvSpPr txBox="1"/>
          <p:nvPr/>
        </p:nvSpPr>
        <p:spPr>
          <a:xfrm>
            <a:off x="609600" y="1194303"/>
            <a:ext cx="7045842" cy="1015663"/>
          </a:xfrm>
          <a:prstGeom prst="rect">
            <a:avLst/>
          </a:prstGeom>
          <a:noFill/>
        </p:spPr>
        <p:txBody>
          <a:bodyPr wrap="square" rtlCol="0">
            <a:spAutoFit/>
          </a:bodyPr>
          <a:lstStyle/>
          <a:p>
            <a:pPr>
              <a:defRPr/>
            </a:pPr>
            <a:r>
              <a:rPr lang="en-US" sz="2400" dirty="0"/>
              <a:t>Concepts For Staff Responsiveness</a:t>
            </a:r>
          </a:p>
          <a:p>
            <a:pPr marL="285750" indent="-285750">
              <a:buFont typeface="Arial" panose="020B0604020202020204" pitchFamily="34" charset="0"/>
              <a:buChar char="•"/>
              <a:defRPr/>
            </a:pPr>
            <a:r>
              <a:rPr lang="en-US" dirty="0"/>
              <a:t>Decentralized nursing: Nurses are closer to patients</a:t>
            </a:r>
          </a:p>
          <a:p>
            <a:pPr marL="285750" indent="-285750">
              <a:buFont typeface="Arial" panose="020B0604020202020204" pitchFamily="34" charset="0"/>
              <a:buChar char="•"/>
              <a:defRPr/>
            </a:pPr>
            <a:r>
              <a:rPr lang="en-US" dirty="0"/>
              <a:t>Narrow, porous core plan: Enables nurse movement</a:t>
            </a:r>
          </a:p>
        </p:txBody>
      </p:sp>
    </p:spTree>
    <p:extLst>
      <p:ext uri="{BB962C8B-B14F-4D97-AF65-F5344CB8AC3E}">
        <p14:creationId xmlns:p14="http://schemas.microsoft.com/office/powerpoint/2010/main" val="1772842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grpSp>
        <p:nvGrpSpPr>
          <p:cNvPr id="4" name="Group 3"/>
          <p:cNvGrpSpPr/>
          <p:nvPr/>
        </p:nvGrpSpPr>
        <p:grpSpPr>
          <a:xfrm>
            <a:off x="609600" y="2319292"/>
            <a:ext cx="9525000" cy="3317875"/>
            <a:chOff x="2032000" y="2966273"/>
            <a:chExt cx="9525000" cy="3317875"/>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2966273"/>
              <a:ext cx="9525000" cy="3317875"/>
            </a:xfrm>
            <a:prstGeom prst="rect">
              <a:avLst/>
            </a:prstGeom>
          </p:spPr>
        </p:pic>
        <p:sp>
          <p:nvSpPr>
            <p:cNvPr id="56325" name="TextBox 4"/>
            <p:cNvSpPr txBox="1">
              <a:spLocks noChangeArrowheads="1"/>
            </p:cNvSpPr>
            <p:nvPr/>
          </p:nvSpPr>
          <p:spPr bwMode="auto">
            <a:xfrm>
              <a:off x="2032000" y="6099969"/>
              <a:ext cx="5016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000">
                  <a:cs typeface="Arial" panose="020B0604020202020204" pitchFamily="34" charset="0"/>
                </a:rPr>
                <a:t>Patient unit floor plan</a:t>
              </a:r>
            </a:p>
          </p:txBody>
        </p:sp>
        <p:sp>
          <p:nvSpPr>
            <p:cNvPr id="6" name="Rectangle 5"/>
            <p:cNvSpPr/>
            <p:nvPr/>
          </p:nvSpPr>
          <p:spPr>
            <a:xfrm>
              <a:off x="3048001" y="5032375"/>
              <a:ext cx="1346729" cy="205053"/>
            </a:xfrm>
            <a:prstGeom prst="rect">
              <a:avLst/>
            </a:prstGeom>
            <a:solidFill>
              <a:srgbClr val="740D0D">
                <a:alpha val="69804"/>
              </a:srgbClr>
            </a:solidFill>
            <a:ln>
              <a:solidFill>
                <a:srgbClr val="740D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ln>
                  <a:solidFill>
                    <a:srgbClr val="C00000"/>
                  </a:solidFill>
                </a:ln>
                <a:solidFill>
                  <a:srgbClr val="C00000"/>
                </a:solidFill>
              </a:endParaRPr>
            </a:p>
          </p:txBody>
        </p:sp>
        <p:sp>
          <p:nvSpPr>
            <p:cNvPr id="7" name="Rectangle 6"/>
            <p:cNvSpPr/>
            <p:nvPr/>
          </p:nvSpPr>
          <p:spPr>
            <a:xfrm>
              <a:off x="4599782" y="4280958"/>
              <a:ext cx="612510" cy="545042"/>
            </a:xfrm>
            <a:prstGeom prst="rect">
              <a:avLst/>
            </a:prstGeom>
            <a:solidFill>
              <a:srgbClr val="00417C">
                <a:alpha val="69804"/>
              </a:srgbClr>
            </a:solidFill>
            <a:ln>
              <a:solidFill>
                <a:srgbClr val="0041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8" name="Rectangle 7"/>
            <p:cNvSpPr/>
            <p:nvPr/>
          </p:nvSpPr>
          <p:spPr>
            <a:xfrm>
              <a:off x="4593167" y="5031053"/>
              <a:ext cx="497417" cy="206375"/>
            </a:xfrm>
            <a:prstGeom prst="rect">
              <a:avLst/>
            </a:prstGeom>
            <a:solidFill>
              <a:srgbClr val="00417C">
                <a:alpha val="69804"/>
              </a:srgbClr>
            </a:solidFill>
            <a:ln>
              <a:solidFill>
                <a:srgbClr val="0041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9" name="Rectangle 8"/>
            <p:cNvSpPr/>
            <p:nvPr/>
          </p:nvSpPr>
          <p:spPr>
            <a:xfrm>
              <a:off x="5431896" y="5020470"/>
              <a:ext cx="2348178" cy="228864"/>
            </a:xfrm>
            <a:prstGeom prst="rect">
              <a:avLst/>
            </a:prstGeom>
            <a:solidFill>
              <a:srgbClr val="740D0D">
                <a:alpha val="69804"/>
              </a:srgbClr>
            </a:solidFill>
            <a:ln>
              <a:solidFill>
                <a:srgbClr val="740D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ln>
                  <a:solidFill>
                    <a:srgbClr val="C00000"/>
                  </a:solidFill>
                </a:ln>
                <a:solidFill>
                  <a:srgbClr val="C00000"/>
                </a:solidFill>
              </a:endParaRPr>
            </a:p>
          </p:txBody>
        </p:sp>
        <p:sp>
          <p:nvSpPr>
            <p:cNvPr id="10" name="Rectangle 9"/>
            <p:cNvSpPr/>
            <p:nvPr/>
          </p:nvSpPr>
          <p:spPr>
            <a:xfrm>
              <a:off x="7995708" y="5008563"/>
              <a:ext cx="640292" cy="231511"/>
            </a:xfrm>
            <a:prstGeom prst="rect">
              <a:avLst/>
            </a:prstGeom>
            <a:solidFill>
              <a:srgbClr val="00417C">
                <a:alpha val="69804"/>
              </a:srgbClr>
            </a:solidFill>
            <a:ln>
              <a:solidFill>
                <a:srgbClr val="0041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11" name="Rectangle 10"/>
            <p:cNvSpPr/>
            <p:nvPr/>
          </p:nvSpPr>
          <p:spPr>
            <a:xfrm>
              <a:off x="8016876" y="4284927"/>
              <a:ext cx="591344" cy="513292"/>
            </a:xfrm>
            <a:prstGeom prst="rect">
              <a:avLst/>
            </a:prstGeom>
            <a:solidFill>
              <a:srgbClr val="00417C">
                <a:alpha val="69804"/>
              </a:srgbClr>
            </a:solidFill>
            <a:ln>
              <a:solidFill>
                <a:srgbClr val="0041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sp>
          <p:nvSpPr>
            <p:cNvPr id="12" name="Rectangle 11"/>
            <p:cNvSpPr/>
            <p:nvPr/>
          </p:nvSpPr>
          <p:spPr>
            <a:xfrm>
              <a:off x="9943042" y="5020470"/>
              <a:ext cx="1035844" cy="218281"/>
            </a:xfrm>
            <a:prstGeom prst="rect">
              <a:avLst/>
            </a:prstGeom>
            <a:solidFill>
              <a:srgbClr val="740D0D">
                <a:alpha val="69804"/>
              </a:srgbClr>
            </a:solidFill>
            <a:ln>
              <a:solidFill>
                <a:srgbClr val="740D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ln>
                  <a:solidFill>
                    <a:srgbClr val="C00000"/>
                  </a:solidFill>
                </a:ln>
                <a:solidFill>
                  <a:srgbClr val="C00000"/>
                </a:solidFill>
              </a:endParaRPr>
            </a:p>
          </p:txBody>
        </p:sp>
      </p:grpSp>
      <p:sp>
        <p:nvSpPr>
          <p:cNvPr id="2" name="TextBox 1"/>
          <p:cNvSpPr txBox="1"/>
          <p:nvPr/>
        </p:nvSpPr>
        <p:spPr>
          <a:xfrm>
            <a:off x="609600" y="1176292"/>
            <a:ext cx="5507666" cy="1015663"/>
          </a:xfrm>
          <a:prstGeom prst="rect">
            <a:avLst/>
          </a:prstGeom>
          <a:noFill/>
        </p:spPr>
        <p:txBody>
          <a:bodyPr wrap="square" rtlCol="0">
            <a:spAutoFit/>
          </a:bodyPr>
          <a:lstStyle/>
          <a:p>
            <a:pPr>
              <a:defRPr/>
            </a:pPr>
            <a:r>
              <a:rPr lang="en-US" sz="2400" dirty="0"/>
              <a:t>Concepts For Staff Responsiveness</a:t>
            </a:r>
          </a:p>
          <a:p>
            <a:pPr marL="285750" indent="-285750">
              <a:buFont typeface="Arial" panose="020B0604020202020204" pitchFamily="34" charset="0"/>
              <a:buChar char="•"/>
              <a:defRPr/>
            </a:pPr>
            <a:r>
              <a:rPr lang="en-US" dirty="0"/>
              <a:t>Support spaces distributed for quick access</a:t>
            </a:r>
          </a:p>
          <a:p>
            <a:pPr marL="285750" indent="-285750">
              <a:buFont typeface="Arial" panose="020B0604020202020204" pitchFamily="34" charset="0"/>
              <a:buChar char="•"/>
              <a:defRPr/>
            </a:pPr>
            <a:r>
              <a:rPr lang="en-US" dirty="0"/>
              <a:t>Caregiver supplies at point of use </a:t>
            </a:r>
          </a:p>
        </p:txBody>
      </p:sp>
    </p:spTree>
    <p:extLst>
      <p:ext uri="{BB962C8B-B14F-4D97-AF65-F5344CB8AC3E}">
        <p14:creationId xmlns:p14="http://schemas.microsoft.com/office/powerpoint/2010/main" val="134641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1"/>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3" name="Text Placeholder 2"/>
          <p:cNvSpPr>
            <a:spLocks noGrp="1"/>
          </p:cNvSpPr>
          <p:nvPr>
            <p:ph type="body" sz="quarter" idx="10"/>
          </p:nvPr>
        </p:nvSpPr>
        <p:spPr/>
        <p:txBody>
          <a:bodyPr/>
          <a:lstStyle/>
          <a:p>
            <a:pPr>
              <a:defRPr/>
            </a:pPr>
            <a:endParaRPr lang="en-US" sz="2333" dirty="0"/>
          </a:p>
        </p:txBody>
      </p:sp>
      <p:grpSp>
        <p:nvGrpSpPr>
          <p:cNvPr id="8" name="Group 7"/>
          <p:cNvGrpSpPr/>
          <p:nvPr/>
        </p:nvGrpSpPr>
        <p:grpSpPr>
          <a:xfrm>
            <a:off x="7009486" y="1105024"/>
            <a:ext cx="3560421" cy="4725458"/>
            <a:chOff x="8099767" y="1307042"/>
            <a:chExt cx="3560421" cy="4725458"/>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767" y="2664355"/>
              <a:ext cx="3455116" cy="3368145"/>
            </a:xfrm>
            <a:prstGeom prst="rect">
              <a:avLst/>
            </a:prstGeom>
          </p:spPr>
        </p:pic>
        <p:cxnSp>
          <p:nvCxnSpPr>
            <p:cNvPr id="5" name="Straight Connector 4"/>
            <p:cNvCxnSpPr/>
            <p:nvPr/>
          </p:nvCxnSpPr>
          <p:spPr>
            <a:xfrm>
              <a:off x="10371667" y="2098146"/>
              <a:ext cx="0" cy="1137708"/>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790907" y="1359959"/>
              <a:ext cx="0" cy="1875896"/>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37021" y="1359959"/>
              <a:ext cx="0" cy="1875896"/>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7353" name="Content Placeholder 11"/>
            <p:cNvSpPr txBox="1">
              <a:spLocks/>
            </p:cNvSpPr>
            <p:nvPr/>
          </p:nvSpPr>
          <p:spPr bwMode="auto">
            <a:xfrm>
              <a:off x="8401844" y="1307042"/>
              <a:ext cx="744802" cy="35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800000"/>
                </a:buClr>
                <a:buSzPct val="110000"/>
                <a:buFont typeface="Wingdings" panose="05000000000000000000" pitchFamily="2" charset="2"/>
                <a:buChar char="§"/>
                <a:defRPr sz="3400" b="1">
                  <a:solidFill>
                    <a:srgbClr val="00417C"/>
                  </a:solidFill>
                  <a:latin typeface="Arial" panose="020B0604020202020204" pitchFamily="34" charset="0"/>
                  <a:ea typeface="MS PGothic" panose="020B0600070205080204" pitchFamily="34" charset="-128"/>
                </a:defRPr>
              </a:lvl1pPr>
              <a:lvl2pPr marL="742950" indent="-285750">
                <a:spcBef>
                  <a:spcPct val="20000"/>
                </a:spcBef>
                <a:buClr>
                  <a:srgbClr val="800000"/>
                </a:buClr>
                <a:buSzPct val="110000"/>
                <a:buFont typeface="Arial" panose="020B0604020202020204" pitchFamily="34" charset="0"/>
                <a:buChar char="-"/>
                <a:defRPr sz="3400" b="1">
                  <a:solidFill>
                    <a:srgbClr val="00417C"/>
                  </a:solidFill>
                  <a:latin typeface="Arial" panose="020B0604020202020204" pitchFamily="34" charset="0"/>
                  <a:ea typeface="MS PGothic" panose="020B0600070205080204" pitchFamily="34" charset="-128"/>
                </a:defRPr>
              </a:lvl2pPr>
              <a:lvl3pPr marL="1143000" indent="-228600">
                <a:spcBef>
                  <a:spcPct val="20000"/>
                </a:spcBef>
                <a:buClr>
                  <a:srgbClr val="800000"/>
                </a:buClr>
                <a:buSzPct val="110000"/>
                <a:buFont typeface="Times" panose="02020603050405020304" pitchFamily="18" charset="0"/>
                <a:buChar char="•"/>
                <a:defRPr sz="3400" b="1">
                  <a:solidFill>
                    <a:srgbClr val="00417C"/>
                  </a:solidFill>
                  <a:latin typeface="Arial" panose="020B0604020202020204" pitchFamily="34" charset="0"/>
                  <a:ea typeface="MS PGothic" panose="020B0600070205080204" pitchFamily="34" charset="-128"/>
                </a:defRPr>
              </a:lvl3pPr>
              <a:lvl4pPr marL="16002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4pPr>
              <a:lvl5pPr marL="20574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9pPr>
            </a:lstStyle>
            <a:p>
              <a:pPr eaLnBrk="1" hangingPunct="1">
                <a:buClrTx/>
                <a:buSzTx/>
                <a:buFont typeface="Arial" panose="020B0604020202020204" pitchFamily="34" charset="0"/>
                <a:buNone/>
              </a:pPr>
              <a:r>
                <a:rPr lang="en-US" altLang="en-US" sz="1167" i="1">
                  <a:solidFill>
                    <a:schemeClr val="tx1"/>
                  </a:solidFill>
                  <a:cs typeface="Arial" panose="020B0604020202020204" pitchFamily="34" charset="0"/>
                </a:rPr>
                <a:t>Nurse</a:t>
              </a:r>
              <a:br>
                <a:rPr lang="en-US" altLang="en-US" sz="1167" i="1">
                  <a:solidFill>
                    <a:schemeClr val="tx1"/>
                  </a:solidFill>
                  <a:cs typeface="Arial" panose="020B0604020202020204" pitchFamily="34" charset="0"/>
                </a:rPr>
              </a:br>
              <a:r>
                <a:rPr lang="en-US" altLang="en-US" sz="1167" i="1">
                  <a:solidFill>
                    <a:schemeClr val="tx1"/>
                  </a:solidFill>
                  <a:cs typeface="Arial" panose="020B0604020202020204" pitchFamily="34" charset="0"/>
                </a:rPr>
                <a:t>server</a:t>
              </a:r>
            </a:p>
          </p:txBody>
        </p:sp>
        <p:sp>
          <p:nvSpPr>
            <p:cNvPr id="57354" name="Content Placeholder 11"/>
            <p:cNvSpPr txBox="1">
              <a:spLocks/>
            </p:cNvSpPr>
            <p:nvPr/>
          </p:nvSpPr>
          <p:spPr bwMode="auto">
            <a:xfrm>
              <a:off x="9871604" y="1307042"/>
              <a:ext cx="1211792" cy="17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800000"/>
                </a:buClr>
                <a:buSzPct val="110000"/>
                <a:buFont typeface="Wingdings" panose="05000000000000000000" pitchFamily="2" charset="2"/>
                <a:buChar char="§"/>
                <a:defRPr sz="3400" b="1">
                  <a:solidFill>
                    <a:srgbClr val="00417C"/>
                  </a:solidFill>
                  <a:latin typeface="Arial" panose="020B0604020202020204" pitchFamily="34" charset="0"/>
                  <a:ea typeface="MS PGothic" panose="020B0600070205080204" pitchFamily="34" charset="-128"/>
                </a:defRPr>
              </a:lvl1pPr>
              <a:lvl2pPr marL="742950" indent="-285750">
                <a:spcBef>
                  <a:spcPct val="20000"/>
                </a:spcBef>
                <a:buClr>
                  <a:srgbClr val="800000"/>
                </a:buClr>
                <a:buSzPct val="110000"/>
                <a:buFont typeface="Arial" panose="020B0604020202020204" pitchFamily="34" charset="0"/>
                <a:buChar char="-"/>
                <a:defRPr sz="3400" b="1">
                  <a:solidFill>
                    <a:srgbClr val="00417C"/>
                  </a:solidFill>
                  <a:latin typeface="Arial" panose="020B0604020202020204" pitchFamily="34" charset="0"/>
                  <a:ea typeface="MS PGothic" panose="020B0600070205080204" pitchFamily="34" charset="-128"/>
                </a:defRPr>
              </a:lvl2pPr>
              <a:lvl3pPr marL="1143000" indent="-228600">
                <a:spcBef>
                  <a:spcPct val="20000"/>
                </a:spcBef>
                <a:buClr>
                  <a:srgbClr val="800000"/>
                </a:buClr>
                <a:buSzPct val="110000"/>
                <a:buFont typeface="Times" panose="02020603050405020304" pitchFamily="18" charset="0"/>
                <a:buChar char="•"/>
                <a:defRPr sz="3400" b="1">
                  <a:solidFill>
                    <a:srgbClr val="00417C"/>
                  </a:solidFill>
                  <a:latin typeface="Arial" panose="020B0604020202020204" pitchFamily="34" charset="0"/>
                  <a:ea typeface="MS PGothic" panose="020B0600070205080204" pitchFamily="34" charset="-128"/>
                </a:defRPr>
              </a:lvl3pPr>
              <a:lvl4pPr marL="16002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4pPr>
              <a:lvl5pPr marL="20574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9pPr>
            </a:lstStyle>
            <a:p>
              <a:pPr eaLnBrk="1" hangingPunct="1">
                <a:buClrTx/>
                <a:buSzTx/>
                <a:buFont typeface="Arial" panose="020B0604020202020204" pitchFamily="34" charset="0"/>
                <a:buNone/>
              </a:pPr>
              <a:r>
                <a:rPr lang="en-US" altLang="en-US" sz="1167" i="1">
                  <a:solidFill>
                    <a:schemeClr val="tx1"/>
                  </a:solidFill>
                  <a:cs typeface="Arial" panose="020B0604020202020204" pitchFamily="34" charset="0"/>
                </a:rPr>
                <a:t>Caregiver area</a:t>
              </a:r>
            </a:p>
          </p:txBody>
        </p:sp>
        <p:sp>
          <p:nvSpPr>
            <p:cNvPr id="57355" name="Content Placeholder 11"/>
            <p:cNvSpPr txBox="1">
              <a:spLocks/>
            </p:cNvSpPr>
            <p:nvPr/>
          </p:nvSpPr>
          <p:spPr bwMode="auto">
            <a:xfrm>
              <a:off x="10448396" y="2055813"/>
              <a:ext cx="1211792" cy="35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800000"/>
                </a:buClr>
                <a:buSzPct val="110000"/>
                <a:buFont typeface="Wingdings" panose="05000000000000000000" pitchFamily="2" charset="2"/>
                <a:buChar char="§"/>
                <a:defRPr sz="3400" b="1">
                  <a:solidFill>
                    <a:srgbClr val="00417C"/>
                  </a:solidFill>
                  <a:latin typeface="Arial" panose="020B0604020202020204" pitchFamily="34" charset="0"/>
                  <a:ea typeface="MS PGothic" panose="020B0600070205080204" pitchFamily="34" charset="-128"/>
                </a:defRPr>
              </a:lvl1pPr>
              <a:lvl2pPr marL="742950" indent="-285750">
                <a:spcBef>
                  <a:spcPct val="20000"/>
                </a:spcBef>
                <a:buClr>
                  <a:srgbClr val="800000"/>
                </a:buClr>
                <a:buSzPct val="110000"/>
                <a:buFont typeface="Arial" panose="020B0604020202020204" pitchFamily="34" charset="0"/>
                <a:buChar char="-"/>
                <a:defRPr sz="3400" b="1">
                  <a:solidFill>
                    <a:srgbClr val="00417C"/>
                  </a:solidFill>
                  <a:latin typeface="Arial" panose="020B0604020202020204" pitchFamily="34" charset="0"/>
                  <a:ea typeface="MS PGothic" panose="020B0600070205080204" pitchFamily="34" charset="-128"/>
                </a:defRPr>
              </a:lvl2pPr>
              <a:lvl3pPr marL="1143000" indent="-228600">
                <a:spcBef>
                  <a:spcPct val="20000"/>
                </a:spcBef>
                <a:buClr>
                  <a:srgbClr val="800000"/>
                </a:buClr>
                <a:buSzPct val="110000"/>
                <a:buFont typeface="Times" panose="02020603050405020304" pitchFamily="18" charset="0"/>
                <a:buChar char="•"/>
                <a:defRPr sz="3400" b="1">
                  <a:solidFill>
                    <a:srgbClr val="00417C"/>
                  </a:solidFill>
                  <a:latin typeface="Arial" panose="020B0604020202020204" pitchFamily="34" charset="0"/>
                  <a:ea typeface="MS PGothic" panose="020B0600070205080204" pitchFamily="34" charset="-128"/>
                </a:defRPr>
              </a:lvl3pPr>
              <a:lvl4pPr marL="16002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4pPr>
              <a:lvl5pPr marL="20574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9pPr>
            </a:lstStyle>
            <a:p>
              <a:pPr eaLnBrk="1" hangingPunct="1">
                <a:buClrTx/>
                <a:buSzTx/>
                <a:buFont typeface="Arial" panose="020B0604020202020204" pitchFamily="34" charset="0"/>
                <a:buNone/>
              </a:pPr>
              <a:r>
                <a:rPr lang="en-US" altLang="en-US" sz="1167" i="1">
                  <a:solidFill>
                    <a:schemeClr val="tx1"/>
                  </a:solidFill>
                  <a:cs typeface="Arial" panose="020B0604020202020204" pitchFamily="34" charset="0"/>
                </a:rPr>
                <a:t>Staff charting stations</a:t>
              </a:r>
            </a:p>
          </p:txBody>
        </p:sp>
      </p:grpSp>
      <p:grpSp>
        <p:nvGrpSpPr>
          <p:cNvPr id="4" name="Group 3"/>
          <p:cNvGrpSpPr/>
          <p:nvPr/>
        </p:nvGrpSpPr>
        <p:grpSpPr>
          <a:xfrm>
            <a:off x="1014887" y="2664355"/>
            <a:ext cx="4508500" cy="3057261"/>
            <a:chOff x="2032000" y="2987146"/>
            <a:chExt cx="4508500" cy="3057261"/>
          </a:xfrm>
        </p:grpSpPr>
        <p:sp>
          <p:nvSpPr>
            <p:cNvPr id="57346" name="Rectangle 13"/>
            <p:cNvSpPr>
              <a:spLocks noChangeArrowheads="1"/>
            </p:cNvSpPr>
            <p:nvPr/>
          </p:nvSpPr>
          <p:spPr bwMode="auto">
            <a:xfrm>
              <a:off x="2032000" y="2987146"/>
              <a:ext cx="4508500" cy="30572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20000"/>
                </a:spcBef>
                <a:buClr>
                  <a:srgbClr val="024998"/>
                </a:buClr>
                <a:buFont typeface="Wingdings" panose="05000000000000000000" pitchFamily="2" charset="2"/>
                <a:buNone/>
              </a:pPr>
              <a:endParaRPr lang="en-US" altLang="en-US" sz="2000">
                <a:solidFill>
                  <a:srgbClr val="000000"/>
                </a:solidFill>
              </a:endParaRPr>
            </a:p>
          </p:txBody>
        </p:sp>
        <p:pic>
          <p:nvPicPr>
            <p:cNvPr id="57356" name="Picture 10"/>
            <p:cNvPicPr>
              <a:picLocks noChangeAspect="1"/>
            </p:cNvPicPr>
            <p:nvPr/>
          </p:nvPicPr>
          <p:blipFill>
            <a:blip r:embed="rId4">
              <a:extLst>
                <a:ext uri="{28A0092B-C50C-407E-A947-70E740481C1C}">
                  <a14:useLocalDpi xmlns:a14="http://schemas.microsoft.com/office/drawing/2010/main"/>
                </a:ext>
              </a:extLst>
            </a:blip>
            <a:srcRect l="20833" t="22414" r="54167" b="20943"/>
            <a:stretch>
              <a:fillRect/>
            </a:stretch>
          </p:blipFill>
          <p:spPr bwMode="auto">
            <a:xfrm>
              <a:off x="2197365" y="3148542"/>
              <a:ext cx="1952625" cy="286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1"/>
            <p:cNvPicPr>
              <a:picLocks noChangeAspect="1"/>
            </p:cNvPicPr>
            <p:nvPr/>
          </p:nvPicPr>
          <p:blipFill>
            <a:blip r:embed="rId5" cstate="screen">
              <a:extLst>
                <a:ext uri="{28A0092B-C50C-407E-A947-70E740481C1C}">
                  <a14:useLocalDpi xmlns:a14="http://schemas.microsoft.com/office/drawing/2010/main"/>
                </a:ext>
              </a:extLst>
            </a:blip>
            <a:srcRect l="53333" t="19319" r="20001" b="18230"/>
            <a:stretch>
              <a:fillRect/>
            </a:stretch>
          </p:blipFill>
          <p:spPr bwMode="auto">
            <a:xfrm>
              <a:off x="4438386" y="2987146"/>
              <a:ext cx="2016125" cy="305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8" name="TextBox 14"/>
          <p:cNvSpPr txBox="1">
            <a:spLocks noChangeArrowheads="1"/>
          </p:cNvSpPr>
          <p:nvPr/>
        </p:nvSpPr>
        <p:spPr bwMode="auto">
          <a:xfrm>
            <a:off x="3720544" y="5721616"/>
            <a:ext cx="5016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000" dirty="0">
                <a:cs typeface="Arial" panose="020B0604020202020204" pitchFamily="34" charset="0"/>
              </a:rPr>
              <a:t>Early nurse server schemes</a:t>
            </a:r>
          </a:p>
        </p:txBody>
      </p:sp>
      <p:sp>
        <p:nvSpPr>
          <p:cNvPr id="2" name="TextBox 1"/>
          <p:cNvSpPr txBox="1"/>
          <p:nvPr/>
        </p:nvSpPr>
        <p:spPr>
          <a:xfrm>
            <a:off x="659449" y="1181768"/>
            <a:ext cx="5337545" cy="1292662"/>
          </a:xfrm>
          <a:prstGeom prst="rect">
            <a:avLst/>
          </a:prstGeom>
          <a:noFill/>
        </p:spPr>
        <p:txBody>
          <a:bodyPr wrap="square" rtlCol="0">
            <a:spAutoFit/>
          </a:bodyPr>
          <a:lstStyle/>
          <a:p>
            <a:pPr>
              <a:defRPr/>
            </a:pPr>
            <a:r>
              <a:rPr lang="en-US" sz="2400" dirty="0"/>
              <a:t>Concepts For Engaging Patients</a:t>
            </a:r>
          </a:p>
          <a:p>
            <a:pPr marL="438144" indent="-285750">
              <a:buFont typeface="Arial" panose="020B0604020202020204" pitchFamily="34" charset="0"/>
              <a:buChar char="•"/>
              <a:defRPr/>
            </a:pPr>
            <a:r>
              <a:rPr lang="en-US" dirty="0"/>
              <a:t>Decentralized nursing: Nurses </a:t>
            </a:r>
            <a:br>
              <a:rPr lang="en-US" dirty="0"/>
            </a:br>
            <a:r>
              <a:rPr lang="en-US" dirty="0"/>
              <a:t>are closer to patients</a:t>
            </a:r>
          </a:p>
          <a:p>
            <a:pPr marL="438144" indent="-285750">
              <a:buFont typeface="Arial" panose="020B0604020202020204" pitchFamily="34" charset="0"/>
              <a:buChar char="•"/>
              <a:defRPr/>
            </a:pPr>
            <a:r>
              <a:rPr lang="en-US" dirty="0"/>
              <a:t>Caregiver supplies at point of use</a:t>
            </a:r>
          </a:p>
        </p:txBody>
      </p:sp>
    </p:spTree>
    <p:extLst>
      <p:ext uri="{BB962C8B-B14F-4D97-AF65-F5344CB8AC3E}">
        <p14:creationId xmlns:p14="http://schemas.microsoft.com/office/powerpoint/2010/main" val="3815505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Copyright Materials</a:t>
            </a:r>
          </a:p>
        </p:txBody>
      </p:sp>
      <p:sp>
        <p:nvSpPr>
          <p:cNvPr id="3" name="Content Placeholder 2"/>
          <p:cNvSpPr txBox="1">
            <a:spLocks/>
          </p:cNvSpPr>
          <p:nvPr/>
        </p:nvSpPr>
        <p:spPr>
          <a:xfrm>
            <a:off x="440497" y="1188233"/>
            <a:ext cx="11509333" cy="425780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50000"/>
              </a:spcBef>
              <a:buFontTx/>
              <a:buNone/>
            </a:pPr>
            <a:r>
              <a:rPr lang="en-US" dirty="0">
                <a:ea typeface="MS PGothic" pitchFamily="34" charset="-128"/>
              </a:rPr>
              <a:t>This presentation is protected by US and International Copyright laws.  Reproduction, distribution, display and use of the presentation without written permission of the speaker is prohibited.</a:t>
            </a:r>
          </a:p>
          <a:p>
            <a:pPr marL="0" indent="0" eaLnBrk="1" hangingPunct="1">
              <a:spcBef>
                <a:spcPct val="50000"/>
              </a:spcBef>
              <a:buFontTx/>
              <a:buNone/>
            </a:pPr>
            <a:endParaRPr lang="en-US" dirty="0">
              <a:ea typeface="MS PGothic" pitchFamily="34" charset="-128"/>
            </a:endParaRPr>
          </a:p>
          <a:p>
            <a:pPr marL="0" indent="0">
              <a:spcBef>
                <a:spcPct val="50000"/>
              </a:spcBef>
              <a:buFontTx/>
              <a:buNone/>
            </a:pPr>
            <a:r>
              <a:rPr lang="en-US" dirty="0">
                <a:ea typeface="MS PGothic" pitchFamily="34" charset="-128"/>
              </a:rPr>
              <a:t>©2016 The American Institute of Architects</a:t>
            </a:r>
          </a:p>
          <a:p>
            <a:pPr marL="342882" indent="-342882" eaLnBrk="1" hangingPunct="1">
              <a:defRPr/>
            </a:pPr>
            <a:endParaRPr lang="en-US" sz="1800" dirty="0">
              <a:solidFill>
                <a:prstClr val="black"/>
              </a:solidFill>
              <a:ea typeface="ＭＳ Ｐゴシック" pitchFamily="22" charset="-128"/>
            </a:endParaRPr>
          </a:p>
        </p:txBody>
      </p:sp>
    </p:spTree>
    <p:extLst>
      <p:ext uri="{BB962C8B-B14F-4D97-AF65-F5344CB8AC3E}">
        <p14:creationId xmlns:p14="http://schemas.microsoft.com/office/powerpoint/2010/main" val="2441398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p:txBody>
          <a:bodyPr/>
          <a:lstStyle/>
          <a:p>
            <a:r>
              <a:rPr lang="en-US" altLang="en-US" dirty="0">
                <a:latin typeface="HelveticaNeue MediumExt" charset="0"/>
                <a:cs typeface="HelveticaNeue MediumExt" charset="0"/>
              </a:rPr>
              <a:t>During this hospital stay:</a:t>
            </a:r>
          </a:p>
        </p:txBody>
      </p:sp>
      <p:sp>
        <p:nvSpPr>
          <p:cNvPr id="3" name="Text Placeholder 2"/>
          <p:cNvSpPr>
            <a:spLocks noGrp="1"/>
          </p:cNvSpPr>
          <p:nvPr>
            <p:ph idx="1"/>
          </p:nvPr>
        </p:nvSpPr>
        <p:spPr>
          <a:xfrm>
            <a:off x="714154" y="1339221"/>
            <a:ext cx="4699000" cy="4914636"/>
          </a:xfrm>
        </p:spPr>
        <p:txBody>
          <a:bodyPr/>
          <a:lstStyle/>
          <a:p>
            <a:pPr>
              <a:buFont typeface="Wingdings" panose="05000000000000000000" pitchFamily="2" charset="2"/>
              <a:buAutoNum type="arabicPeriod" startAt="2"/>
              <a:defRPr/>
            </a:pPr>
            <a:r>
              <a:rPr lang="en-US" dirty="0"/>
              <a:t>How often did nurses </a:t>
            </a:r>
            <a:br>
              <a:rPr lang="en-US" dirty="0"/>
            </a:br>
            <a:r>
              <a:rPr lang="en-US" dirty="0"/>
              <a:t>listen carefully to you?</a:t>
            </a:r>
          </a:p>
          <a:p>
            <a:pPr marL="428608" indent="-428608">
              <a:buFont typeface="+mj-lt"/>
              <a:buAutoNum type="arabicPeriod" startAt="4"/>
              <a:defRPr/>
            </a:pPr>
            <a:endParaRPr lang="en-US" u="sng" dirty="0"/>
          </a:p>
          <a:p>
            <a:pPr marL="428608" indent="-428608">
              <a:buFont typeface="+mj-lt"/>
              <a:buAutoNum type="arabicPeriod" startAt="4"/>
              <a:defRPr/>
            </a:pPr>
            <a:r>
              <a:rPr lang="en-US" dirty="0"/>
              <a:t>After you pressed the call button, how often did you get help as soon as you wanted it? </a:t>
            </a:r>
          </a:p>
          <a:p>
            <a:pPr>
              <a:defRPr/>
            </a:pPr>
            <a:endParaRPr lang="en-US" dirty="0"/>
          </a:p>
        </p:txBody>
      </p:sp>
      <p:sp>
        <p:nvSpPr>
          <p:cNvPr id="58372" name="TextBox 5"/>
          <p:cNvSpPr txBox="1">
            <a:spLocks noChangeArrowheads="1"/>
          </p:cNvSpPr>
          <p:nvPr/>
        </p:nvSpPr>
        <p:spPr bwMode="auto">
          <a:xfrm>
            <a:off x="3850808" y="5770360"/>
            <a:ext cx="5016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400" dirty="0">
                <a:cs typeface="Arial" panose="020B0604020202020204" pitchFamily="34" charset="0"/>
              </a:rPr>
              <a:t>Caregiver area</a:t>
            </a:r>
          </a:p>
        </p:txBody>
      </p:sp>
      <p:pic>
        <p:nvPicPr>
          <p:cNvPr id="58373" name="Picture 2" descr="V:\A\06 Research\Patient Room Mock Up - DEC 2012\DSC_0107.JPG"/>
          <p:cNvPicPr>
            <a:picLocks noChangeAspect="1" noChangeArrowheads="1"/>
          </p:cNvPicPr>
          <p:nvPr/>
        </p:nvPicPr>
        <p:blipFill>
          <a:blip r:embed="rId3">
            <a:extLst>
              <a:ext uri="{28A0092B-C50C-407E-A947-70E740481C1C}">
                <a14:useLocalDpi xmlns:a14="http://schemas.microsoft.com/office/drawing/2010/main"/>
              </a:ext>
            </a:extLst>
          </a:blip>
          <a:srcRect t="23660"/>
          <a:stretch>
            <a:fillRect/>
          </a:stretch>
        </p:blipFill>
        <p:spPr bwMode="auto">
          <a:xfrm>
            <a:off x="7408333" y="1268678"/>
            <a:ext cx="4148667" cy="476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522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a:xfrm>
            <a:off x="719984" y="1185333"/>
            <a:ext cx="4492037" cy="4914636"/>
          </a:xfrm>
        </p:spPr>
        <p:txBody>
          <a:bodyPr>
            <a:normAutofit/>
          </a:bodyPr>
          <a:lstStyle/>
          <a:p>
            <a:pPr marL="0" indent="0">
              <a:buNone/>
              <a:defRPr/>
            </a:pPr>
            <a:r>
              <a:rPr lang="en-US" sz="2400" dirty="0"/>
              <a:t>Concepts For Increasing Bedside Presence</a:t>
            </a:r>
          </a:p>
          <a:p>
            <a:pPr marL="304788" indent="-152394">
              <a:defRPr/>
            </a:pPr>
            <a:r>
              <a:rPr lang="en-US" sz="2400" dirty="0"/>
              <a:t>Caregiver Processes</a:t>
            </a:r>
          </a:p>
          <a:p>
            <a:pPr marL="609576" lvl="1" indent="-152394">
              <a:defRPr/>
            </a:pPr>
            <a:r>
              <a:rPr lang="en-US" dirty="0"/>
              <a:t>Patient Precautions Monitor</a:t>
            </a:r>
          </a:p>
          <a:p>
            <a:pPr marL="609576" lvl="1" indent="-152394">
              <a:defRPr/>
            </a:pPr>
            <a:r>
              <a:rPr lang="en-US" dirty="0"/>
              <a:t>Caregiver Zone</a:t>
            </a:r>
          </a:p>
          <a:p>
            <a:pPr marL="609576" lvl="1" indent="-152394">
              <a:defRPr/>
            </a:pPr>
            <a:r>
              <a:rPr lang="en-US" dirty="0"/>
              <a:t>Nurse Server</a:t>
            </a:r>
          </a:p>
          <a:p>
            <a:pPr marL="609576" lvl="1" indent="-152394">
              <a:defRPr/>
            </a:pPr>
            <a:r>
              <a:rPr lang="en-US" dirty="0"/>
              <a:t>Medication Process</a:t>
            </a:r>
          </a:p>
          <a:p>
            <a:pPr marL="609576" lvl="1" indent="-152394">
              <a:defRPr/>
            </a:pPr>
            <a:r>
              <a:rPr lang="en-US" dirty="0"/>
              <a:t>Teaching Patient &amp; </a:t>
            </a:r>
          </a:p>
          <a:p>
            <a:pPr marL="457182" lvl="1" indent="0">
              <a:buNone/>
              <a:defRPr/>
            </a:pPr>
            <a:r>
              <a:rPr lang="en-US" dirty="0"/>
              <a:t>  Family</a:t>
            </a:r>
          </a:p>
        </p:txBody>
      </p:sp>
      <p:pic>
        <p:nvPicPr>
          <p:cNvPr id="59396" name="Picture 2" descr="\\global.som.com\share\SOMTransfer\Chicago\Bridget H\HCACHPS + Design\Links\DSC_0110.JPG"/>
          <p:cNvPicPr>
            <a:picLocks noChangeAspect="1" noChangeArrowheads="1"/>
          </p:cNvPicPr>
          <p:nvPr/>
        </p:nvPicPr>
        <p:blipFill>
          <a:blip r:embed="rId3">
            <a:extLst>
              <a:ext uri="{28A0092B-C50C-407E-A947-70E740481C1C}">
                <a14:useLocalDpi xmlns:a14="http://schemas.microsoft.com/office/drawing/2010/main"/>
              </a:ext>
            </a:extLst>
          </a:blip>
          <a:srcRect t="3690" b="20036"/>
          <a:stretch>
            <a:fillRect/>
          </a:stretch>
        </p:blipFill>
        <p:spPr bwMode="auto">
          <a:xfrm>
            <a:off x="14541500" y="1061358"/>
            <a:ext cx="414734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5"/>
          <p:cNvSpPr txBox="1">
            <a:spLocks noChangeArrowheads="1"/>
          </p:cNvSpPr>
          <p:nvPr/>
        </p:nvSpPr>
        <p:spPr bwMode="auto">
          <a:xfrm>
            <a:off x="3765107" y="5823858"/>
            <a:ext cx="501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200">
                <a:cs typeface="Arial" panose="020B0604020202020204" pitchFamily="34" charset="0"/>
              </a:rPr>
              <a:t>Nurse Server, Corridor Side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r="23701"/>
          <a:stretch/>
        </p:blipFill>
        <p:spPr>
          <a:xfrm>
            <a:off x="6564412" y="1270000"/>
            <a:ext cx="4992588" cy="4362318"/>
          </a:xfrm>
          <a:prstGeom prst="rect">
            <a:avLst/>
          </a:prstGeom>
        </p:spPr>
      </p:pic>
    </p:spTree>
    <p:extLst>
      <p:ext uri="{BB962C8B-B14F-4D97-AF65-F5344CB8AC3E}">
        <p14:creationId xmlns:p14="http://schemas.microsoft.com/office/powerpoint/2010/main" val="4286950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350" y="1270001"/>
            <a:ext cx="4441421" cy="3283479"/>
          </a:xfrm>
          <a:prstGeom prst="rect">
            <a:avLst/>
          </a:prstGeom>
        </p:spPr>
      </p:pic>
      <p:sp>
        <p:nvSpPr>
          <p:cNvPr id="60418"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a:xfrm>
            <a:off x="711200" y="1270001"/>
            <a:ext cx="5384800" cy="4525963"/>
          </a:xfrm>
        </p:spPr>
        <p:txBody>
          <a:bodyPr/>
          <a:lstStyle/>
          <a:p>
            <a:pPr marL="428608" indent="-428608">
              <a:buFont typeface="+mj-lt"/>
              <a:buAutoNum type="arabicPeriod"/>
              <a:defRPr/>
            </a:pPr>
            <a:r>
              <a:rPr lang="en-US" sz="2333" dirty="0"/>
              <a:t>How often did nurses </a:t>
            </a:r>
            <a:br>
              <a:rPr lang="en-US" sz="2333" dirty="0"/>
            </a:br>
            <a:r>
              <a:rPr lang="en-US" sz="2333" dirty="0"/>
              <a:t>listen carefully to you? </a:t>
            </a:r>
          </a:p>
          <a:p>
            <a:pPr marL="428608" indent="-428608">
              <a:buFont typeface="+mj-lt"/>
              <a:buAutoNum type="arabicPeriod"/>
              <a:defRPr/>
            </a:pPr>
            <a:endParaRPr lang="en-US" sz="2333" dirty="0"/>
          </a:p>
          <a:p>
            <a:pPr marL="428608" indent="-428608">
              <a:buFont typeface="+mj-lt"/>
              <a:buAutoNum type="arabicPeriod"/>
              <a:defRPr/>
            </a:pPr>
            <a:r>
              <a:rPr lang="en-US" sz="2333" dirty="0"/>
              <a:t>How often did nurses explain things in a way you could understand?</a:t>
            </a:r>
          </a:p>
          <a:p>
            <a:pPr marL="428608" indent="-428608">
              <a:buFont typeface="+mj-lt"/>
              <a:buAutoNum type="arabicPeriod"/>
              <a:defRPr/>
            </a:pPr>
            <a:endParaRPr lang="en-US" sz="2333" dirty="0"/>
          </a:p>
          <a:p>
            <a:pPr marL="428608" indent="-428608">
              <a:buFont typeface="+mj-lt"/>
              <a:buAutoNum type="arabicPeriod" startAt="6"/>
              <a:defRPr/>
            </a:pPr>
            <a:r>
              <a:rPr lang="en-US" sz="2333" dirty="0"/>
              <a:t>How often did doctors </a:t>
            </a:r>
            <a:br>
              <a:rPr lang="en-US" sz="2333" dirty="0"/>
            </a:br>
            <a:r>
              <a:rPr lang="en-US" sz="2333" dirty="0"/>
              <a:t>listen carefully to you? </a:t>
            </a:r>
          </a:p>
          <a:p>
            <a:pPr>
              <a:buFont typeface="Wingdings" panose="05000000000000000000" pitchFamily="2" charset="2"/>
              <a:buAutoNum type="arabicPeriod" startAt="6"/>
              <a:defRPr/>
            </a:pPr>
            <a:endParaRPr lang="en-US" sz="2333" dirty="0"/>
          </a:p>
          <a:p>
            <a:pPr>
              <a:buFont typeface="Wingdings" panose="05000000000000000000" pitchFamily="2" charset="2"/>
              <a:buAutoNum type="arabicPeriod" startAt="6"/>
              <a:defRPr/>
            </a:pPr>
            <a:r>
              <a:rPr lang="en-US" sz="2333" dirty="0"/>
              <a:t>How often did doctors explain things in a way you could understand?</a:t>
            </a:r>
          </a:p>
        </p:txBody>
      </p:sp>
      <p:cxnSp>
        <p:nvCxnSpPr>
          <p:cNvPr id="6" name="Straight Connector 5"/>
          <p:cNvCxnSpPr/>
          <p:nvPr/>
        </p:nvCxnSpPr>
        <p:spPr>
          <a:xfrm flipV="1">
            <a:off x="7981157" y="2665678"/>
            <a:ext cx="0" cy="2610114"/>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0422" name="Content Placeholder 11"/>
          <p:cNvSpPr txBox="1">
            <a:spLocks/>
          </p:cNvSpPr>
          <p:nvPr/>
        </p:nvSpPr>
        <p:spPr bwMode="auto">
          <a:xfrm>
            <a:off x="8015553" y="5107782"/>
            <a:ext cx="1807104" cy="17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800000"/>
              </a:buClr>
              <a:buSzPct val="110000"/>
              <a:buFont typeface="Wingdings" panose="05000000000000000000" pitchFamily="2" charset="2"/>
              <a:buChar char="§"/>
              <a:defRPr sz="3400" b="1">
                <a:solidFill>
                  <a:srgbClr val="00417C"/>
                </a:solidFill>
                <a:latin typeface="Arial" panose="020B0604020202020204" pitchFamily="34" charset="0"/>
                <a:ea typeface="MS PGothic" panose="020B0600070205080204" pitchFamily="34" charset="-128"/>
              </a:defRPr>
            </a:lvl1pPr>
            <a:lvl2pPr marL="742950" indent="-285750">
              <a:spcBef>
                <a:spcPct val="20000"/>
              </a:spcBef>
              <a:buClr>
                <a:srgbClr val="800000"/>
              </a:buClr>
              <a:buSzPct val="110000"/>
              <a:buFont typeface="Arial" panose="020B0604020202020204" pitchFamily="34" charset="0"/>
              <a:buChar char="-"/>
              <a:defRPr sz="3400" b="1">
                <a:solidFill>
                  <a:srgbClr val="00417C"/>
                </a:solidFill>
                <a:latin typeface="Arial" panose="020B0604020202020204" pitchFamily="34" charset="0"/>
                <a:ea typeface="MS PGothic" panose="020B0600070205080204" pitchFamily="34" charset="-128"/>
              </a:defRPr>
            </a:lvl2pPr>
            <a:lvl3pPr marL="1143000" indent="-228600">
              <a:spcBef>
                <a:spcPct val="20000"/>
              </a:spcBef>
              <a:buClr>
                <a:srgbClr val="800000"/>
              </a:buClr>
              <a:buSzPct val="110000"/>
              <a:buFont typeface="Times" panose="02020603050405020304" pitchFamily="18" charset="0"/>
              <a:buChar char="•"/>
              <a:defRPr sz="3400" b="1">
                <a:solidFill>
                  <a:srgbClr val="00417C"/>
                </a:solidFill>
                <a:latin typeface="Arial" panose="020B0604020202020204" pitchFamily="34" charset="0"/>
                <a:ea typeface="MS PGothic" panose="020B0600070205080204" pitchFamily="34" charset="-128"/>
              </a:defRPr>
            </a:lvl3pPr>
            <a:lvl4pPr marL="16002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4pPr>
            <a:lvl5pPr marL="2057400" indent="-228600">
              <a:spcBef>
                <a:spcPct val="20000"/>
              </a:spcBef>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800000"/>
              </a:buClr>
              <a:buSzPct val="110000"/>
              <a:buFont typeface="Times CE" pitchFamily="28" charset="0"/>
              <a:buChar char="-"/>
              <a:defRPr sz="3400" b="1">
                <a:solidFill>
                  <a:srgbClr val="00417C"/>
                </a:solidFill>
                <a:latin typeface="Arial" panose="020B0604020202020204" pitchFamily="34" charset="0"/>
                <a:ea typeface="MS PGothic" panose="020B0600070205080204" pitchFamily="34" charset="-128"/>
              </a:defRPr>
            </a:lvl9pPr>
          </a:lstStyle>
          <a:p>
            <a:pPr eaLnBrk="1" hangingPunct="1">
              <a:buClrTx/>
              <a:buSzTx/>
              <a:buFont typeface="Arial" panose="020B0604020202020204" pitchFamily="34" charset="0"/>
              <a:buNone/>
            </a:pPr>
            <a:r>
              <a:rPr lang="en-US" altLang="en-US" sz="1167" i="1">
                <a:solidFill>
                  <a:schemeClr val="tx1"/>
                </a:solidFill>
                <a:cs typeface="Arial" panose="020B0604020202020204" pitchFamily="34" charset="0"/>
              </a:rPr>
              <a:t>Staff huddle room</a:t>
            </a:r>
          </a:p>
        </p:txBody>
      </p:sp>
    </p:spTree>
    <p:extLst>
      <p:ext uri="{BB962C8B-B14F-4D97-AF65-F5344CB8AC3E}">
        <p14:creationId xmlns:p14="http://schemas.microsoft.com/office/powerpoint/2010/main" val="3145460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p:cNvSpPr>
            <a:spLocks noGrp="1"/>
          </p:cNvSpPr>
          <p:nvPr>
            <p:ph type="title"/>
          </p:nvPr>
        </p:nvSpPr>
        <p:spPr/>
        <p:txBody>
          <a:bodyPr/>
          <a:lstStyle/>
          <a:p>
            <a:r>
              <a:rPr lang="en-US" altLang="en-US" dirty="0">
                <a:latin typeface="HelveticaNeue MediumExt" charset="0"/>
                <a:cs typeface="HelveticaNeue MediumExt" charset="0"/>
              </a:rPr>
              <a:t>During this hospital stay:</a:t>
            </a:r>
          </a:p>
        </p:txBody>
      </p:sp>
      <p:sp>
        <p:nvSpPr>
          <p:cNvPr id="4" name="Content Placeholder 3"/>
          <p:cNvSpPr>
            <a:spLocks noGrp="1"/>
          </p:cNvSpPr>
          <p:nvPr>
            <p:ph idx="1"/>
          </p:nvPr>
        </p:nvSpPr>
        <p:spPr>
          <a:xfrm>
            <a:off x="746052" y="1219068"/>
            <a:ext cx="4953000" cy="4914636"/>
          </a:xfrm>
        </p:spPr>
        <p:txBody>
          <a:bodyPr/>
          <a:lstStyle/>
          <a:p>
            <a:pPr marL="0" indent="0">
              <a:buNone/>
              <a:defRPr/>
            </a:pPr>
            <a:r>
              <a:rPr lang="en-US" dirty="0"/>
              <a:t>Concepts For Effective Caregiving</a:t>
            </a:r>
          </a:p>
          <a:p>
            <a:pPr>
              <a:defRPr/>
            </a:pPr>
            <a:r>
              <a:rPr lang="en-US" sz="2500" dirty="0"/>
              <a:t>Adequate caregiver space and supplies at bedside</a:t>
            </a:r>
          </a:p>
          <a:p>
            <a:pPr>
              <a:defRPr/>
            </a:pPr>
            <a:r>
              <a:rPr lang="en-US" sz="2500" dirty="0"/>
              <a:t>Huddle rooms for team communication</a:t>
            </a:r>
          </a:p>
          <a:p>
            <a:pPr>
              <a:defRPr/>
            </a:pPr>
            <a:r>
              <a:rPr lang="en-US" sz="2500" dirty="0"/>
              <a:t>Specific computer orientation within the patient room</a:t>
            </a:r>
          </a:p>
          <a:p>
            <a:pPr>
              <a:defRPr/>
            </a:pPr>
            <a:r>
              <a:rPr lang="en-US" sz="2500" dirty="0"/>
              <a:t>Dedicated family/</a:t>
            </a:r>
            <a:br>
              <a:rPr lang="en-US" sz="2500" dirty="0"/>
            </a:br>
            <a:r>
              <a:rPr lang="en-US" sz="2500" dirty="0"/>
              <a:t>caregiver zones</a:t>
            </a:r>
          </a:p>
          <a:p>
            <a:pPr>
              <a:defRPr/>
            </a:pPr>
            <a:endParaRPr lang="en-US" sz="2500" dirty="0"/>
          </a:p>
        </p:txBody>
      </p:sp>
      <p:sp>
        <p:nvSpPr>
          <p:cNvPr id="61444" name="TextBox 4"/>
          <p:cNvSpPr txBox="1">
            <a:spLocks noChangeArrowheads="1"/>
          </p:cNvSpPr>
          <p:nvPr/>
        </p:nvSpPr>
        <p:spPr bwMode="auto">
          <a:xfrm>
            <a:off x="3775740" y="5770360"/>
            <a:ext cx="501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200">
                <a:cs typeface="Arial" panose="020B0604020202020204" pitchFamily="34" charset="0"/>
              </a:rPr>
              <a:t>Charting station at headwall</a:t>
            </a:r>
          </a:p>
        </p:txBody>
      </p:sp>
      <p:pic>
        <p:nvPicPr>
          <p:cNvPr id="61445" name="Picture 5"/>
          <p:cNvPicPr>
            <a:picLocks noChangeAspect="1"/>
          </p:cNvPicPr>
          <p:nvPr/>
        </p:nvPicPr>
        <p:blipFill>
          <a:blip r:embed="rId3">
            <a:extLst>
              <a:ext uri="{28A0092B-C50C-407E-A947-70E740481C1C}">
                <a14:useLocalDpi xmlns:a14="http://schemas.microsoft.com/office/drawing/2010/main"/>
              </a:ext>
            </a:extLst>
          </a:blip>
          <a:srcRect l="16212" r="25909"/>
          <a:stretch>
            <a:fillRect/>
          </a:stretch>
        </p:blipFill>
        <p:spPr bwMode="auto">
          <a:xfrm>
            <a:off x="12954000" y="1295136"/>
            <a:ext cx="414734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25848" r="32627"/>
          <a:stretch/>
        </p:blipFill>
        <p:spPr>
          <a:xfrm>
            <a:off x="6536293" y="1270000"/>
            <a:ext cx="5020708" cy="4762500"/>
          </a:xfrm>
          <a:prstGeom prst="rect">
            <a:avLst/>
          </a:prstGeom>
          <a:noFill/>
          <a:ln>
            <a:noFill/>
          </a:ln>
        </p:spPr>
      </p:pic>
    </p:spTree>
    <p:extLst>
      <p:ext uri="{BB962C8B-B14F-4D97-AF65-F5344CB8AC3E}">
        <p14:creationId xmlns:p14="http://schemas.microsoft.com/office/powerpoint/2010/main" val="5914863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title"/>
          </p:nvPr>
        </p:nvSpPr>
        <p:spPr/>
        <p:txBody>
          <a:bodyPr/>
          <a:lstStyle/>
          <a:p>
            <a:r>
              <a:rPr lang="en-US" altLang="en-US">
                <a:latin typeface="HelveticaNeue MediumExt" charset="0"/>
                <a:cs typeface="HelveticaNeue MediumExt" charset="0"/>
              </a:rPr>
              <a:t>Before giving you any new medicine:</a:t>
            </a:r>
          </a:p>
        </p:txBody>
      </p:sp>
      <p:sp>
        <p:nvSpPr>
          <p:cNvPr id="4" name="Content Placeholder 3"/>
          <p:cNvSpPr>
            <a:spLocks noGrp="1"/>
          </p:cNvSpPr>
          <p:nvPr>
            <p:ph idx="1"/>
          </p:nvPr>
        </p:nvSpPr>
        <p:spPr>
          <a:xfrm>
            <a:off x="609600" y="1301486"/>
            <a:ext cx="5016500" cy="4914636"/>
          </a:xfrm>
        </p:spPr>
        <p:txBody>
          <a:bodyPr/>
          <a:lstStyle/>
          <a:p>
            <a:pPr marL="380985" indent="-380985">
              <a:buFont typeface="+mj-lt"/>
              <a:buAutoNum type="arabicPeriod" startAt="16"/>
              <a:defRPr/>
            </a:pPr>
            <a:r>
              <a:rPr lang="en-US" dirty="0"/>
              <a:t>How often did hospital staff tell you what the medicine was for?  </a:t>
            </a:r>
          </a:p>
          <a:p>
            <a:pPr marL="380985" indent="-380985">
              <a:buFont typeface="+mj-lt"/>
              <a:buAutoNum type="arabicPeriod" startAt="16"/>
              <a:defRPr/>
            </a:pPr>
            <a:endParaRPr lang="en-US" dirty="0"/>
          </a:p>
          <a:p>
            <a:pPr marL="380985" indent="-380985">
              <a:buFont typeface="Wingdings" panose="05000000000000000000" pitchFamily="2" charset="2"/>
              <a:buAutoNum type="arabicPeriod" startAt="16"/>
              <a:defRPr/>
            </a:pPr>
            <a:r>
              <a:rPr lang="en-US" dirty="0"/>
              <a:t>How often did hospital staff describe possible side effects in a way you could understand? </a:t>
            </a:r>
          </a:p>
          <a:p>
            <a:pPr marL="0" indent="0">
              <a:buNone/>
              <a:defRPr/>
            </a:pPr>
            <a:endParaRPr lang="en-US" dirty="0"/>
          </a:p>
        </p:txBody>
      </p:sp>
      <p:pic>
        <p:nvPicPr>
          <p:cNvPr id="62468" name="Picture 4" descr="V:\A\06 Research\Patient Room Mock Up - DEC 2012\DSC_0112.JPG"/>
          <p:cNvPicPr>
            <a:picLocks noChangeAspect="1" noChangeArrowheads="1"/>
          </p:cNvPicPr>
          <p:nvPr/>
        </p:nvPicPr>
        <p:blipFill>
          <a:blip r:embed="rId3">
            <a:extLst>
              <a:ext uri="{28A0092B-C50C-407E-A947-70E740481C1C}">
                <a14:useLocalDpi xmlns:a14="http://schemas.microsoft.com/office/drawing/2010/main"/>
              </a:ext>
            </a:extLst>
          </a:blip>
          <a:srcRect t="11996" b="11702"/>
          <a:stretch>
            <a:fillRect/>
          </a:stretch>
        </p:blipFill>
        <p:spPr bwMode="auto">
          <a:xfrm>
            <a:off x="17208500" y="1492250"/>
            <a:ext cx="414734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5"/>
          <p:cNvSpPr txBox="1">
            <a:spLocks noChangeArrowheads="1"/>
          </p:cNvSpPr>
          <p:nvPr/>
        </p:nvSpPr>
        <p:spPr bwMode="auto">
          <a:xfrm>
            <a:off x="3797300" y="5844788"/>
            <a:ext cx="501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200" dirty="0">
                <a:cs typeface="Arial" panose="020B0604020202020204" pitchFamily="34" charset="0"/>
              </a:rPr>
              <a:t>Nurse server: patient room side</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6061" r="-1"/>
          <a:stretch/>
        </p:blipFill>
        <p:spPr>
          <a:xfrm>
            <a:off x="6985000" y="1270001"/>
            <a:ext cx="4572000" cy="4122354"/>
          </a:xfrm>
          <a:prstGeom prst="rect">
            <a:avLst/>
          </a:prstGeom>
        </p:spPr>
      </p:pic>
    </p:spTree>
    <p:extLst>
      <p:ext uri="{BB962C8B-B14F-4D97-AF65-F5344CB8AC3E}">
        <p14:creationId xmlns:p14="http://schemas.microsoft.com/office/powerpoint/2010/main" val="35844492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p:cNvSpPr>
            <a:spLocks noGrp="1"/>
          </p:cNvSpPr>
          <p:nvPr>
            <p:ph type="title"/>
          </p:nvPr>
        </p:nvSpPr>
        <p:spPr/>
        <p:txBody>
          <a:bodyPr/>
          <a:lstStyle/>
          <a:p>
            <a:r>
              <a:rPr lang="en-US" altLang="en-US">
                <a:latin typeface="HelveticaNeue MediumExt" charset="0"/>
                <a:cs typeface="HelveticaNeue MediumExt" charset="0"/>
              </a:rPr>
              <a:t>Before giving you any new medicine:</a:t>
            </a:r>
          </a:p>
        </p:txBody>
      </p:sp>
      <p:sp>
        <p:nvSpPr>
          <p:cNvPr id="4" name="Content Placeholder 3"/>
          <p:cNvSpPr>
            <a:spLocks noGrp="1"/>
          </p:cNvSpPr>
          <p:nvPr>
            <p:ph idx="1"/>
          </p:nvPr>
        </p:nvSpPr>
        <p:spPr>
          <a:xfrm>
            <a:off x="609600" y="1574006"/>
            <a:ext cx="5384800" cy="4525963"/>
          </a:xfrm>
        </p:spPr>
        <p:txBody>
          <a:bodyPr/>
          <a:lstStyle/>
          <a:p>
            <a:pPr marL="0" indent="0">
              <a:buNone/>
              <a:defRPr/>
            </a:pPr>
            <a:r>
              <a:rPr lang="en-US" dirty="0"/>
              <a:t>Concepts For Engaging </a:t>
            </a:r>
            <a:br>
              <a:rPr lang="en-US" dirty="0"/>
            </a:br>
            <a:r>
              <a:rPr lang="en-US" dirty="0"/>
              <a:t>The Patient and Family</a:t>
            </a:r>
          </a:p>
          <a:p>
            <a:pPr>
              <a:defRPr/>
            </a:pPr>
            <a:r>
              <a:rPr lang="en-US" dirty="0"/>
              <a:t>Caregiver Processes – Nurse Server, Medication Process</a:t>
            </a:r>
          </a:p>
          <a:p>
            <a:pPr>
              <a:defRPr/>
            </a:pPr>
            <a:r>
              <a:rPr lang="en-US" dirty="0"/>
              <a:t>Patient Precautions Monitor, Personal Protective Equipment (PPE)</a:t>
            </a:r>
          </a:p>
        </p:txBody>
      </p:sp>
      <p:sp>
        <p:nvSpPr>
          <p:cNvPr id="63493" name="TextBox 5"/>
          <p:cNvSpPr txBox="1">
            <a:spLocks noChangeArrowheads="1"/>
          </p:cNvSpPr>
          <p:nvPr/>
        </p:nvSpPr>
        <p:spPr bwMode="auto">
          <a:xfrm>
            <a:off x="3818270" y="5875493"/>
            <a:ext cx="501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200" dirty="0">
                <a:cs typeface="Arial" panose="020B0604020202020204" pitchFamily="34" charset="0"/>
              </a:rPr>
              <a:t>Patient precautions monitor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16666" r="19697"/>
          <a:stretch/>
        </p:blipFill>
        <p:spPr>
          <a:xfrm>
            <a:off x="7010583" y="1267207"/>
            <a:ext cx="4546417" cy="4765293"/>
          </a:xfrm>
          <a:prstGeom prst="rect">
            <a:avLst/>
          </a:prstGeom>
        </p:spPr>
      </p:pic>
    </p:spTree>
    <p:extLst>
      <p:ext uri="{BB962C8B-B14F-4D97-AF65-F5344CB8AC3E}">
        <p14:creationId xmlns:p14="http://schemas.microsoft.com/office/powerpoint/2010/main" val="4179716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4"/>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64515" name="Text Placeholder 5"/>
          <p:cNvSpPr>
            <a:spLocks noGrp="1"/>
          </p:cNvSpPr>
          <p:nvPr>
            <p:ph type="body" sz="quarter" idx="10"/>
          </p:nvPr>
        </p:nvSpPr>
        <p:spPr/>
        <p:txBody>
          <a:bodyPr/>
          <a:lstStyle/>
          <a:p>
            <a:pPr>
              <a:buFont typeface="Arial Black" panose="020B0A04020102020204" pitchFamily="34" charset="0"/>
              <a:buAutoNum type="arabicPeriod" startAt="12"/>
            </a:pPr>
            <a:endParaRPr lang="en-US" altLang="en-US" sz="2333" dirty="0"/>
          </a:p>
        </p:txBody>
      </p:sp>
      <p:pic>
        <p:nvPicPr>
          <p:cNvPr id="64516" name="Picture 6"/>
          <p:cNvPicPr>
            <a:picLocks noChangeAspect="1"/>
          </p:cNvPicPr>
          <p:nvPr/>
        </p:nvPicPr>
        <p:blipFill>
          <a:blip r:embed="rId3">
            <a:extLst>
              <a:ext uri="{28A0092B-C50C-407E-A947-70E740481C1C}">
                <a14:useLocalDpi xmlns:a14="http://schemas.microsoft.com/office/drawing/2010/main"/>
              </a:ext>
            </a:extLst>
          </a:blip>
          <a:srcRect t="30191" r="26414" b="42337"/>
          <a:stretch>
            <a:fillRect/>
          </a:stretch>
        </p:blipFill>
        <p:spPr bwMode="auto">
          <a:xfrm>
            <a:off x="721815" y="3037954"/>
            <a:ext cx="952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599" y="1282890"/>
            <a:ext cx="10199427" cy="1643527"/>
          </a:xfrm>
          <a:prstGeom prst="rect">
            <a:avLst/>
          </a:prstGeom>
          <a:noFill/>
        </p:spPr>
        <p:txBody>
          <a:bodyPr wrap="square" rtlCol="0">
            <a:spAutoFit/>
          </a:bodyPr>
          <a:lstStyle/>
          <a:p>
            <a:pPr>
              <a:buFont typeface="Arial Black" panose="020B0A04020102020204" pitchFamily="34" charset="0"/>
              <a:buAutoNum type="arabicPeriod" startAt="12"/>
            </a:pPr>
            <a:r>
              <a:rPr lang="en-US" altLang="en-US" sz="2400" dirty="0"/>
              <a:t>During this hospital stay, did you need medicine for pain? </a:t>
            </a:r>
          </a:p>
          <a:p>
            <a:pPr>
              <a:buFont typeface="Wingdings" panose="05000000000000000000" pitchFamily="2" charset="2"/>
              <a:buAutoNum type="arabicPeriod" startAt="12"/>
            </a:pPr>
            <a:r>
              <a:rPr lang="en-US" altLang="en-US" sz="2400" dirty="0"/>
              <a:t>During this hospital stay, how often was your pain well controlled? </a:t>
            </a:r>
          </a:p>
          <a:p>
            <a:pPr>
              <a:lnSpc>
                <a:spcPct val="110000"/>
              </a:lnSpc>
              <a:buFont typeface="Wingdings" panose="05000000000000000000" pitchFamily="2" charset="2"/>
              <a:buAutoNum type="arabicPeriod" startAt="12"/>
            </a:pPr>
            <a:r>
              <a:rPr lang="en-US" altLang="en-US" sz="2400" dirty="0"/>
              <a:t>During this hospital stay, how often did the hospital staff do everything         they could to help you with your pain?</a:t>
            </a:r>
          </a:p>
        </p:txBody>
      </p:sp>
    </p:spTree>
    <p:extLst>
      <p:ext uri="{BB962C8B-B14F-4D97-AF65-F5344CB8AC3E}">
        <p14:creationId xmlns:p14="http://schemas.microsoft.com/office/powerpoint/2010/main" val="2338563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3" name="Text Placeholder 2"/>
          <p:cNvSpPr>
            <a:spLocks noGrp="1"/>
          </p:cNvSpPr>
          <p:nvPr>
            <p:ph idx="1"/>
          </p:nvPr>
        </p:nvSpPr>
        <p:spPr>
          <a:xfrm>
            <a:off x="825500" y="1267751"/>
            <a:ext cx="5270500" cy="4914636"/>
          </a:xfrm>
        </p:spPr>
        <p:txBody>
          <a:bodyPr/>
          <a:lstStyle/>
          <a:p>
            <a:pPr marL="0" indent="0">
              <a:buNone/>
              <a:defRPr/>
            </a:pPr>
            <a:r>
              <a:rPr lang="en-US" sz="2500" dirty="0"/>
              <a:t>Concepts For Pain Relief</a:t>
            </a:r>
          </a:p>
          <a:p>
            <a:pPr>
              <a:defRPr/>
            </a:pPr>
            <a:r>
              <a:rPr lang="en-US" sz="2500" dirty="0"/>
              <a:t>Building siting and mechanical room stacking</a:t>
            </a:r>
          </a:p>
          <a:p>
            <a:pPr>
              <a:defRPr/>
            </a:pPr>
            <a:r>
              <a:rPr lang="en-US" sz="2500" dirty="0"/>
              <a:t>Large windows: access to daylight, views to nature</a:t>
            </a:r>
          </a:p>
          <a:p>
            <a:pPr>
              <a:defRPr/>
            </a:pPr>
            <a:r>
              <a:rPr lang="en-US" sz="2500" dirty="0"/>
              <a:t>Calming environment</a:t>
            </a:r>
          </a:p>
        </p:txBody>
      </p:sp>
      <p:pic>
        <p:nvPicPr>
          <p:cNvPr id="65540" name="Picture 2" descr="\\global.som.com\share\SOMTransfer\Chicago\Bridget H\HCACHPS + Design\Links\Zone Diagram.jpg"/>
          <p:cNvPicPr>
            <a:picLocks noChangeAspect="1" noChangeArrowheads="1"/>
          </p:cNvPicPr>
          <p:nvPr/>
        </p:nvPicPr>
        <p:blipFill>
          <a:blip r:embed="rId3">
            <a:extLst>
              <a:ext uri="{28A0092B-C50C-407E-A947-70E740481C1C}">
                <a14:useLocalDpi xmlns:a14="http://schemas.microsoft.com/office/drawing/2010/main"/>
              </a:ext>
            </a:extLst>
          </a:blip>
          <a:srcRect l="3398" t="7558" r="3009" b="20338"/>
          <a:stretch>
            <a:fillRect/>
          </a:stretch>
        </p:blipFill>
        <p:spPr bwMode="auto">
          <a:xfrm>
            <a:off x="825500" y="3824134"/>
            <a:ext cx="2892473" cy="19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18365" t="344" r="11891" b="-344"/>
          <a:stretch/>
        </p:blipFill>
        <p:spPr>
          <a:xfrm>
            <a:off x="6574703" y="1270001"/>
            <a:ext cx="4982298" cy="4762499"/>
          </a:xfrm>
          <a:prstGeom prst="rect">
            <a:avLst/>
          </a:prstGeom>
        </p:spPr>
      </p:pic>
    </p:spTree>
    <p:extLst>
      <p:ext uri="{BB962C8B-B14F-4D97-AF65-F5344CB8AC3E}">
        <p14:creationId xmlns:p14="http://schemas.microsoft.com/office/powerpoint/2010/main" val="4080043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a:xfrm>
            <a:off x="609600" y="1508284"/>
            <a:ext cx="5384800" cy="4525963"/>
          </a:xfrm>
        </p:spPr>
        <p:txBody>
          <a:bodyPr/>
          <a:lstStyle/>
          <a:p>
            <a:pPr marL="0" indent="0">
              <a:buNone/>
              <a:defRPr/>
            </a:pPr>
            <a:r>
              <a:rPr lang="en-US" dirty="0"/>
              <a:t>Concepts For Reducing Patient Stress</a:t>
            </a:r>
          </a:p>
          <a:p>
            <a:pPr marL="285739" indent="-285739">
              <a:defRPr/>
            </a:pPr>
            <a:r>
              <a:rPr lang="en-US" sz="2667" dirty="0"/>
              <a:t>Design patient’s view of ceiling and footwall</a:t>
            </a:r>
          </a:p>
          <a:p>
            <a:pPr marL="285739" indent="-285739">
              <a:defRPr/>
            </a:pPr>
            <a:r>
              <a:rPr lang="en-US" sz="2667" dirty="0"/>
              <a:t>Patient control of environment</a:t>
            </a:r>
          </a:p>
          <a:p>
            <a:pPr marL="285739" indent="-285739">
              <a:defRPr/>
            </a:pPr>
            <a:r>
              <a:rPr lang="en-US" sz="2667" dirty="0"/>
              <a:t>Places for patient cards, family photos and flowers</a:t>
            </a:r>
          </a:p>
          <a:p>
            <a:pPr marL="285739" indent="-285739">
              <a:spcAft>
                <a:spcPts val="1000"/>
              </a:spcAft>
              <a:defRPr/>
            </a:pPr>
            <a:r>
              <a:rPr lang="en-US" sz="2667" dirty="0"/>
              <a:t>Outdoor access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5000" y="4142454"/>
            <a:ext cx="4572000" cy="1891793"/>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2056" y="1015395"/>
            <a:ext cx="4564944" cy="3043296"/>
          </a:xfrm>
          <a:prstGeom prst="rect">
            <a:avLst/>
          </a:prstGeom>
        </p:spPr>
      </p:pic>
    </p:spTree>
    <p:extLst>
      <p:ext uri="{BB962C8B-B14F-4D97-AF65-F5344CB8AC3E}">
        <p14:creationId xmlns:p14="http://schemas.microsoft.com/office/powerpoint/2010/main" val="2842284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67587" name="Content Placeholder 3"/>
          <p:cNvSpPr>
            <a:spLocks noGrp="1"/>
          </p:cNvSpPr>
          <p:nvPr>
            <p:ph idx="1"/>
          </p:nvPr>
        </p:nvSpPr>
        <p:spPr/>
        <p:txBody>
          <a:bodyPr/>
          <a:lstStyle/>
          <a:p>
            <a:pPr>
              <a:buFont typeface="Wingdings" panose="05000000000000000000" pitchFamily="2" charset="2"/>
              <a:buAutoNum type="arabicPeriod" startAt="9"/>
            </a:pPr>
            <a:r>
              <a:rPr lang="en-US" altLang="en-US"/>
              <a:t>During this hospital stay, how often was the area around your room quiet at night? </a:t>
            </a:r>
          </a:p>
        </p:txBody>
      </p:sp>
      <p:pic>
        <p:nvPicPr>
          <p:cNvPr id="6758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68042" y="1270000"/>
            <a:ext cx="478895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931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6" y="152240"/>
            <a:ext cx="1031284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Course Objectives</a:t>
            </a:r>
          </a:p>
        </p:txBody>
      </p:sp>
      <p:sp>
        <p:nvSpPr>
          <p:cNvPr id="3" name="Content Placeholder 2"/>
          <p:cNvSpPr txBox="1">
            <a:spLocks/>
          </p:cNvSpPr>
          <p:nvPr/>
        </p:nvSpPr>
        <p:spPr>
          <a:xfrm>
            <a:off x="440496" y="1271104"/>
            <a:ext cx="11003792" cy="412957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1" indent="-457200">
              <a:spcBef>
                <a:spcPts val="0"/>
              </a:spcBef>
              <a:spcAft>
                <a:spcPts val="600"/>
              </a:spcAft>
              <a:buFont typeface="+mj-lt"/>
              <a:buAutoNum type="arabicPeriod"/>
            </a:pPr>
            <a:r>
              <a:rPr lang="en-US" sz="2800" dirty="0"/>
              <a:t>Learn what an HCAHPS survey is and its importance to the welfare and survival of healthcare providers</a:t>
            </a:r>
          </a:p>
          <a:p>
            <a:pPr marL="914400" lvl="1" indent="-457200">
              <a:spcBef>
                <a:spcPts val="0"/>
              </a:spcBef>
              <a:spcAft>
                <a:spcPts val="600"/>
              </a:spcAft>
              <a:buFont typeface="+mj-lt"/>
              <a:buAutoNum type="arabicPeriod"/>
            </a:pPr>
            <a:r>
              <a:rPr lang="en-US" sz="2800" dirty="0"/>
              <a:t>Recognize how the questions in the survey relate to the physical environment, and how they support patient safety</a:t>
            </a:r>
          </a:p>
          <a:p>
            <a:pPr marL="914400" lvl="1" indent="-457200">
              <a:spcBef>
                <a:spcPts val="0"/>
              </a:spcBef>
              <a:spcAft>
                <a:spcPts val="600"/>
              </a:spcAft>
              <a:buFont typeface="+mj-lt"/>
              <a:buAutoNum type="arabicPeriod"/>
            </a:pPr>
            <a:r>
              <a:rPr lang="en-US" sz="2800" dirty="0"/>
              <a:t>Discover concepts that suggest design solutions for addressing HCAHPS</a:t>
            </a:r>
          </a:p>
          <a:p>
            <a:pPr marL="914400" lvl="1" indent="-457200">
              <a:spcBef>
                <a:spcPts val="0"/>
              </a:spcBef>
              <a:spcAft>
                <a:spcPts val="600"/>
              </a:spcAft>
              <a:buFont typeface="+mj-lt"/>
              <a:buAutoNum type="arabicPeriod"/>
            </a:pPr>
            <a:r>
              <a:rPr lang="en-US" sz="2800" dirty="0"/>
              <a:t>See examples of design solutions that address the HCAHPS questions, and how they can support patient health. </a:t>
            </a:r>
          </a:p>
        </p:txBody>
      </p:sp>
    </p:spTree>
    <p:extLst>
      <p:ext uri="{BB962C8B-B14F-4D97-AF65-F5344CB8AC3E}">
        <p14:creationId xmlns:p14="http://schemas.microsoft.com/office/powerpoint/2010/main" val="41415897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a:xfrm>
            <a:off x="840474" y="1270000"/>
            <a:ext cx="5255525" cy="4914636"/>
          </a:xfrm>
        </p:spPr>
        <p:txBody>
          <a:bodyPr/>
          <a:lstStyle/>
          <a:p>
            <a:pPr marL="0" indent="0">
              <a:buNone/>
              <a:defRPr/>
            </a:pPr>
            <a:r>
              <a:rPr lang="en-US" dirty="0"/>
              <a:t>Concepts For a </a:t>
            </a:r>
            <a:br>
              <a:rPr lang="en-US" dirty="0"/>
            </a:br>
            <a:r>
              <a:rPr lang="en-US" dirty="0"/>
              <a:t>Quiet Environment</a:t>
            </a:r>
          </a:p>
          <a:p>
            <a:pPr>
              <a:defRPr/>
            </a:pPr>
            <a:r>
              <a:rPr lang="en-US" sz="2667" dirty="0"/>
              <a:t>Acoustics – within room, between rooms, between rooms and corridors, between floors</a:t>
            </a:r>
          </a:p>
          <a:p>
            <a:pPr>
              <a:defRPr/>
            </a:pPr>
            <a:r>
              <a:rPr lang="en-US" sz="2667" dirty="0"/>
              <a:t>Extra layer of gypsum </a:t>
            </a:r>
            <a:br>
              <a:rPr lang="en-US" sz="2667" dirty="0"/>
            </a:br>
            <a:r>
              <a:rPr lang="en-US" sz="2667" dirty="0"/>
              <a:t>board at headwalls</a:t>
            </a:r>
          </a:p>
          <a:p>
            <a:pPr>
              <a:defRPr/>
            </a:pPr>
            <a:r>
              <a:rPr lang="en-US" sz="2667" dirty="0"/>
              <a:t>Resilient clips in </a:t>
            </a:r>
            <a:br>
              <a:rPr lang="en-US" sz="2667" dirty="0"/>
            </a:br>
            <a:r>
              <a:rPr lang="en-US" sz="2667" dirty="0"/>
              <a:t>bathroom walls</a:t>
            </a:r>
          </a:p>
        </p:txBody>
      </p:sp>
      <p:pic>
        <p:nvPicPr>
          <p:cNvPr id="68612" name="Picture 4" descr="\\global.som.com\share\SOMTransfer\Chicago\Bridget H\HCACHPS + Design\Links\MRI Floor Detai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270000"/>
            <a:ext cx="5423902" cy="366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5"/>
          <p:cNvSpPr txBox="1">
            <a:spLocks noChangeArrowheads="1"/>
          </p:cNvSpPr>
          <p:nvPr/>
        </p:nvSpPr>
        <p:spPr bwMode="auto">
          <a:xfrm>
            <a:off x="6096000" y="5122669"/>
            <a:ext cx="4898219"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Aft>
                <a:spcPts val="500"/>
              </a:spcAft>
            </a:pPr>
            <a:r>
              <a:rPr lang="en-US" altLang="en-US" sz="1000" dirty="0">
                <a:cs typeface="Arial" panose="020B0604020202020204" pitchFamily="34" charset="0"/>
              </a:rPr>
              <a:t>Floor construction diagram:</a:t>
            </a:r>
          </a:p>
          <a:p>
            <a:pPr>
              <a:spcAft>
                <a:spcPts val="500"/>
              </a:spcAft>
            </a:pPr>
            <a:r>
              <a:rPr lang="en-US" altLang="en-US" sz="1000" dirty="0">
                <a:cs typeface="Arial" panose="020B0604020202020204" pitchFamily="34" charset="0"/>
              </a:rPr>
              <a:t>Resiliently supported slab</a:t>
            </a:r>
          </a:p>
        </p:txBody>
      </p:sp>
    </p:spTree>
    <p:extLst>
      <p:ext uri="{BB962C8B-B14F-4D97-AF65-F5344CB8AC3E}">
        <p14:creationId xmlns:p14="http://schemas.microsoft.com/office/powerpoint/2010/main" val="30489923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a:xfrm>
            <a:off x="688181" y="1279261"/>
            <a:ext cx="5999221" cy="4525963"/>
          </a:xfrm>
        </p:spPr>
        <p:txBody>
          <a:bodyPr>
            <a:normAutofit lnSpcReduction="10000"/>
          </a:bodyPr>
          <a:lstStyle/>
          <a:p>
            <a:pPr marL="0" indent="0">
              <a:buNone/>
              <a:defRPr/>
            </a:pPr>
            <a:r>
              <a:rPr lang="en-US" dirty="0"/>
              <a:t>Concepts For a Quiet </a:t>
            </a:r>
          </a:p>
          <a:p>
            <a:pPr marL="0" indent="0">
              <a:buNone/>
              <a:defRPr/>
            </a:pPr>
            <a:r>
              <a:rPr lang="en-US" dirty="0"/>
              <a:t>Environment</a:t>
            </a:r>
          </a:p>
          <a:p>
            <a:pPr>
              <a:defRPr/>
            </a:pPr>
            <a:r>
              <a:rPr lang="en-US" sz="2333" dirty="0"/>
              <a:t>Dimmed corridor </a:t>
            </a:r>
            <a:br>
              <a:rPr lang="en-US" sz="2333" dirty="0"/>
            </a:br>
            <a:r>
              <a:rPr lang="en-US" sz="2333" dirty="0"/>
              <a:t>lighting at night</a:t>
            </a:r>
          </a:p>
          <a:p>
            <a:pPr>
              <a:defRPr/>
            </a:pPr>
            <a:r>
              <a:rPr lang="en-US" sz="2333" dirty="0"/>
              <a:t>Heavy privacy drape, </a:t>
            </a:r>
            <a:br>
              <a:rPr lang="en-US" sz="2333" dirty="0"/>
            </a:br>
            <a:r>
              <a:rPr lang="en-US" sz="2333" dirty="0"/>
              <a:t>patient controlled</a:t>
            </a:r>
          </a:p>
          <a:p>
            <a:pPr>
              <a:defRPr/>
            </a:pPr>
            <a:r>
              <a:rPr lang="en-US" sz="2333" dirty="0"/>
              <a:t>No central nurse station</a:t>
            </a:r>
          </a:p>
          <a:p>
            <a:pPr>
              <a:defRPr/>
            </a:pPr>
            <a:r>
              <a:rPr lang="en-US" sz="2333" dirty="0"/>
              <a:t>Remote family waiting</a:t>
            </a:r>
          </a:p>
          <a:p>
            <a:pPr>
              <a:defRPr/>
            </a:pPr>
            <a:r>
              <a:rPr lang="en-US" sz="2333" dirty="0"/>
              <a:t>Strategic location of </a:t>
            </a:r>
            <a:br>
              <a:rPr lang="en-US" sz="2333" dirty="0"/>
            </a:br>
            <a:r>
              <a:rPr lang="en-US" sz="2333" dirty="0"/>
              <a:t>patient room doors to</a:t>
            </a:r>
            <a:br>
              <a:rPr lang="en-US" sz="2333" dirty="0"/>
            </a:br>
            <a:r>
              <a:rPr lang="en-US" sz="2333" dirty="0"/>
              <a:t>reduce sound reflection</a:t>
            </a:r>
          </a:p>
        </p:txBody>
      </p:sp>
      <p:pic>
        <p:nvPicPr>
          <p:cNvPr id="6963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1563" y="1279261"/>
            <a:ext cx="5405438" cy="430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4515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p:txBody>
          <a:bodyPr/>
          <a:lstStyle/>
          <a:p>
            <a:r>
              <a:rPr lang="en-US" altLang="en-US" dirty="0">
                <a:latin typeface="HelveticaNeue MediumExt" charset="0"/>
                <a:cs typeface="HelveticaNeue MediumExt" charset="0"/>
              </a:rPr>
              <a:t>During this hospital stay:</a:t>
            </a:r>
          </a:p>
        </p:txBody>
      </p:sp>
      <p:sp>
        <p:nvSpPr>
          <p:cNvPr id="70659" name="Content Placeholder 3"/>
          <p:cNvSpPr>
            <a:spLocks noGrp="1"/>
          </p:cNvSpPr>
          <p:nvPr>
            <p:ph idx="1"/>
          </p:nvPr>
        </p:nvSpPr>
        <p:spPr/>
        <p:txBody>
          <a:bodyPr/>
          <a:lstStyle/>
          <a:p>
            <a:pPr>
              <a:buFont typeface="Arial Black" panose="020B0A04020102020204" pitchFamily="34" charset="0"/>
              <a:buAutoNum type="arabicPeriod" startAt="10"/>
            </a:pPr>
            <a:r>
              <a:rPr lang="en-US" altLang="en-US" sz="2667"/>
              <a:t>Did you need help from nurses or other hospital staff in getting to the bathroom or in using a bedpan?</a:t>
            </a:r>
          </a:p>
          <a:p>
            <a:pPr>
              <a:buFont typeface="Arial Black" panose="020B0A04020102020204" pitchFamily="34" charset="0"/>
              <a:buAutoNum type="arabicPeriod" startAt="10"/>
            </a:pPr>
            <a:endParaRPr lang="en-US" altLang="en-US" sz="2667"/>
          </a:p>
          <a:p>
            <a:pPr>
              <a:buFont typeface="Arial Black" panose="020B0A04020102020204" pitchFamily="34" charset="0"/>
              <a:buAutoNum type="arabicPeriod" startAt="10"/>
            </a:pPr>
            <a:r>
              <a:rPr lang="en-US" altLang="en-US" sz="2667"/>
              <a:t>How often did you get help in getting to the bathroom or in using a bedpan as soon as you wanted?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16939"/>
          <a:stretch/>
        </p:blipFill>
        <p:spPr>
          <a:xfrm>
            <a:off x="6604000" y="1270001"/>
            <a:ext cx="4953000" cy="3975364"/>
          </a:xfrm>
          <a:prstGeom prst="rect">
            <a:avLst/>
          </a:prstGeom>
        </p:spPr>
      </p:pic>
    </p:spTree>
    <p:extLst>
      <p:ext uri="{BB962C8B-B14F-4D97-AF65-F5344CB8AC3E}">
        <p14:creationId xmlns:p14="http://schemas.microsoft.com/office/powerpoint/2010/main" val="151278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a:xfrm>
            <a:off x="772237" y="1267751"/>
            <a:ext cx="5672667" cy="4914636"/>
          </a:xfrm>
        </p:spPr>
        <p:txBody>
          <a:bodyPr/>
          <a:lstStyle/>
          <a:p>
            <a:pPr marL="0" indent="0">
              <a:buNone/>
              <a:defRPr/>
            </a:pPr>
            <a:r>
              <a:rPr lang="en-US" dirty="0"/>
              <a:t>Concepts For Easing </a:t>
            </a:r>
            <a:br>
              <a:rPr lang="en-US" dirty="0"/>
            </a:br>
            <a:r>
              <a:rPr lang="en-US" dirty="0"/>
              <a:t>Personal Care</a:t>
            </a:r>
          </a:p>
          <a:p>
            <a:pPr>
              <a:defRPr/>
            </a:pPr>
            <a:r>
              <a:rPr lang="en-US" dirty="0"/>
              <a:t>Larger Patient Bathroom</a:t>
            </a:r>
          </a:p>
          <a:p>
            <a:pPr>
              <a:defRPr/>
            </a:pPr>
            <a:r>
              <a:rPr lang="en-US" dirty="0"/>
              <a:t>Wide and/or or double doors</a:t>
            </a:r>
          </a:p>
          <a:p>
            <a:pPr>
              <a:defRPr/>
            </a:pPr>
            <a:r>
              <a:rPr lang="en-US" dirty="0"/>
              <a:t>Commode chair and </a:t>
            </a:r>
            <a:br>
              <a:rPr lang="en-US" dirty="0"/>
            </a:br>
            <a:r>
              <a:rPr lang="en-US" dirty="0"/>
              <a:t>bedpan storage</a:t>
            </a:r>
          </a:p>
          <a:p>
            <a:pPr>
              <a:defRPr/>
            </a:pPr>
            <a:r>
              <a:rPr lang="en-US" dirty="0"/>
              <a:t>Lifts in bariatric bathrooms</a:t>
            </a:r>
          </a:p>
        </p:txBody>
      </p:sp>
      <p:pic>
        <p:nvPicPr>
          <p:cNvPr id="71684" name="Picture 2" descr="\\global.som.com\share\SOMTransfer\Chicago\Bridget H\HCACHPS + Design\Links\Bathroom_Edited2.jpg"/>
          <p:cNvPicPr>
            <a:picLocks noChangeAspect="1" noChangeArrowheads="1"/>
          </p:cNvPicPr>
          <p:nvPr/>
        </p:nvPicPr>
        <p:blipFill rotWithShape="1">
          <a:blip r:embed="rId3">
            <a:extLst>
              <a:ext uri="{28A0092B-C50C-407E-A947-70E740481C1C}">
                <a14:useLocalDpi xmlns:a14="http://schemas.microsoft.com/office/drawing/2010/main"/>
              </a:ext>
            </a:extLst>
          </a:blip>
          <a:srcRect l="2041" t="16396" r="2041" b="7115"/>
          <a:stretch/>
        </p:blipFill>
        <p:spPr bwMode="auto">
          <a:xfrm>
            <a:off x="7577667" y="1270000"/>
            <a:ext cx="397933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2402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type="body" sz="quarter" idx="10"/>
          </p:nvPr>
        </p:nvSpPr>
        <p:spPr/>
        <p:txBody>
          <a:bodyPr/>
          <a:lstStyle/>
          <a:p>
            <a:pPr>
              <a:defRPr/>
            </a:pPr>
            <a:endParaRPr lang="en-US" dirty="0"/>
          </a:p>
        </p:txBody>
      </p:sp>
      <p:pic>
        <p:nvPicPr>
          <p:cNvPr id="7270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1940" y="2724624"/>
            <a:ext cx="952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5462" y="1417638"/>
            <a:ext cx="7548729" cy="954107"/>
          </a:xfrm>
          <a:prstGeom prst="rect">
            <a:avLst/>
          </a:prstGeom>
          <a:noFill/>
        </p:spPr>
        <p:txBody>
          <a:bodyPr wrap="square" rtlCol="0">
            <a:spAutoFit/>
          </a:bodyPr>
          <a:lstStyle/>
          <a:p>
            <a:pPr marL="428608" indent="-428608">
              <a:buFont typeface="+mj-lt"/>
              <a:buAutoNum type="arabicPeriod" startAt="8"/>
              <a:defRPr/>
            </a:pPr>
            <a:r>
              <a:rPr lang="en-US" sz="2800" dirty="0"/>
              <a:t>During this hospital stay, how often were</a:t>
            </a:r>
            <a:br>
              <a:rPr lang="en-US" sz="2800" dirty="0"/>
            </a:br>
            <a:r>
              <a:rPr lang="en-US" sz="2800" dirty="0"/>
              <a:t>your room and bathroom kept clean? </a:t>
            </a:r>
          </a:p>
        </p:txBody>
      </p:sp>
    </p:spTree>
    <p:extLst>
      <p:ext uri="{BB962C8B-B14F-4D97-AF65-F5344CB8AC3E}">
        <p14:creationId xmlns:p14="http://schemas.microsoft.com/office/powerpoint/2010/main" val="3715413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3" name="Text Placeholder 2"/>
          <p:cNvSpPr>
            <a:spLocks noGrp="1"/>
          </p:cNvSpPr>
          <p:nvPr>
            <p:ph idx="1"/>
          </p:nvPr>
        </p:nvSpPr>
        <p:spPr>
          <a:xfrm>
            <a:off x="609600" y="1388268"/>
            <a:ext cx="5384800" cy="4525963"/>
          </a:xfrm>
        </p:spPr>
        <p:txBody>
          <a:bodyPr/>
          <a:lstStyle/>
          <a:p>
            <a:pPr marL="0" indent="0">
              <a:buNone/>
              <a:defRPr/>
            </a:pPr>
            <a:r>
              <a:rPr lang="en-US" dirty="0"/>
              <a:t>Concepts For Hygiene:</a:t>
            </a:r>
            <a:br>
              <a:rPr lang="en-US" dirty="0"/>
            </a:br>
            <a:r>
              <a:rPr lang="en-US" dirty="0"/>
              <a:t>Patient Bathroom</a:t>
            </a:r>
          </a:p>
          <a:p>
            <a:pPr>
              <a:defRPr/>
            </a:pPr>
            <a:r>
              <a:rPr lang="en-US" sz="2000" dirty="0"/>
              <a:t>Deinstitutionalized appearance</a:t>
            </a:r>
          </a:p>
          <a:p>
            <a:pPr>
              <a:defRPr/>
            </a:pPr>
            <a:r>
              <a:rPr lang="en-US" sz="2000" dirty="0"/>
              <a:t>Tile with matt finish does not show water marking</a:t>
            </a:r>
          </a:p>
          <a:p>
            <a:pPr>
              <a:defRPr/>
            </a:pPr>
            <a:r>
              <a:rPr lang="en-US" sz="2000" dirty="0"/>
              <a:t>Grout colors darker in floor </a:t>
            </a:r>
          </a:p>
          <a:p>
            <a:pPr>
              <a:defRPr/>
            </a:pPr>
            <a:r>
              <a:rPr lang="en-US" sz="2000" dirty="0"/>
              <a:t>Integral sink bowls</a:t>
            </a:r>
          </a:p>
          <a:p>
            <a:pPr>
              <a:defRPr/>
            </a:pPr>
            <a:r>
              <a:rPr lang="en-US" sz="2000" dirty="0"/>
              <a:t>Thoughtful storage reduces visual clutter</a:t>
            </a:r>
          </a:p>
          <a:p>
            <a:pPr>
              <a:defRPr/>
            </a:pPr>
            <a:r>
              <a:rPr lang="en-US" sz="2000" dirty="0"/>
              <a:t>Keeping shower water contained</a:t>
            </a:r>
          </a:p>
          <a:p>
            <a:pPr>
              <a:defRPr/>
            </a:pPr>
            <a:r>
              <a:rPr lang="en-US" sz="2000" dirty="0"/>
              <a:t>Occupancy sensors (hands free)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5254"/>
          <a:stretch/>
        </p:blipFill>
        <p:spPr>
          <a:xfrm>
            <a:off x="7810500" y="1270000"/>
            <a:ext cx="3746500" cy="4762500"/>
          </a:xfrm>
          <a:prstGeom prst="rect">
            <a:avLst/>
          </a:prstGeom>
        </p:spPr>
      </p:pic>
    </p:spTree>
    <p:extLst>
      <p:ext uri="{BB962C8B-B14F-4D97-AF65-F5344CB8AC3E}">
        <p14:creationId xmlns:p14="http://schemas.microsoft.com/office/powerpoint/2010/main" val="219454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idx="1"/>
          </p:nvPr>
        </p:nvSpPr>
        <p:spPr/>
        <p:txBody>
          <a:bodyPr/>
          <a:lstStyle/>
          <a:p>
            <a:pPr marL="0" indent="0">
              <a:buNone/>
              <a:defRPr/>
            </a:pPr>
            <a:r>
              <a:rPr lang="en-US" dirty="0"/>
              <a:t>Concepts For Hygiene:</a:t>
            </a:r>
            <a:br>
              <a:rPr lang="en-US" dirty="0"/>
            </a:br>
            <a:r>
              <a:rPr lang="en-US" dirty="0"/>
              <a:t>Patient Room</a:t>
            </a:r>
          </a:p>
          <a:p>
            <a:pPr>
              <a:defRPr/>
            </a:pPr>
            <a:r>
              <a:rPr lang="en-US" dirty="0"/>
              <a:t>Deinstitutionalizing appearance</a:t>
            </a:r>
          </a:p>
          <a:p>
            <a:pPr>
              <a:defRPr/>
            </a:pPr>
            <a:r>
              <a:rPr lang="en-US" dirty="0"/>
              <a:t>Storage place for every item</a:t>
            </a:r>
          </a:p>
          <a:p>
            <a:pPr>
              <a:defRPr/>
            </a:pPr>
            <a:r>
              <a:rPr lang="en-US" dirty="0"/>
              <a:t>Trash bins concealed</a:t>
            </a:r>
          </a:p>
        </p:txBody>
      </p:sp>
      <p:pic>
        <p:nvPicPr>
          <p:cNvPr id="74756" name="Picture 4" descr="V:\A\06 Research\Patient Room Mock Up - DEC 2012\DSC_0112.JPG"/>
          <p:cNvPicPr>
            <a:picLocks noChangeAspect="1" noChangeArrowheads="1"/>
          </p:cNvPicPr>
          <p:nvPr/>
        </p:nvPicPr>
        <p:blipFill>
          <a:blip r:embed="rId3">
            <a:extLst>
              <a:ext uri="{28A0092B-C50C-407E-A947-70E740481C1C}">
                <a14:useLocalDpi xmlns:a14="http://schemas.microsoft.com/office/drawing/2010/main"/>
              </a:ext>
            </a:extLst>
          </a:blip>
          <a:srcRect t="6178" b="17482"/>
          <a:stretch>
            <a:fillRect/>
          </a:stretch>
        </p:blipFill>
        <p:spPr bwMode="auto">
          <a:xfrm>
            <a:off x="7409657" y="1270000"/>
            <a:ext cx="414734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9765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75779" name="Content Placeholder 3"/>
          <p:cNvSpPr>
            <a:spLocks noGrp="1"/>
          </p:cNvSpPr>
          <p:nvPr>
            <p:ph idx="1"/>
          </p:nvPr>
        </p:nvSpPr>
        <p:spPr/>
        <p:txBody>
          <a:bodyPr/>
          <a:lstStyle/>
          <a:p>
            <a:pPr marL="428608" indent="-428608">
              <a:buFont typeface="Arial Black" panose="020B0A04020102020204" pitchFamily="34" charset="0"/>
              <a:buAutoNum type="arabicPeriod" startAt="23"/>
            </a:pPr>
            <a:r>
              <a:rPr lang="en-US" altLang="en-US"/>
              <a:t>Staff took my preferences and those of my family or caregiver into account in deciding what my health care needs would be when I left.</a:t>
            </a:r>
          </a:p>
        </p:txBody>
      </p:sp>
      <p:sp>
        <p:nvSpPr>
          <p:cNvPr id="75781" name="TextBox 6"/>
          <p:cNvSpPr txBox="1">
            <a:spLocks noChangeArrowheads="1"/>
          </p:cNvSpPr>
          <p:nvPr/>
        </p:nvSpPr>
        <p:spPr bwMode="auto">
          <a:xfrm>
            <a:off x="2032000" y="6099969"/>
            <a:ext cx="5016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000">
                <a:cs typeface="Arial" panose="020B0604020202020204" pitchFamily="34" charset="0"/>
              </a:rPr>
              <a:t>Family gathering space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2438" r="9951"/>
          <a:stretch/>
        </p:blipFill>
        <p:spPr>
          <a:xfrm>
            <a:off x="6604000" y="1270000"/>
            <a:ext cx="4953000" cy="4254500"/>
          </a:xfrm>
          <a:prstGeom prst="rect">
            <a:avLst/>
          </a:prstGeom>
        </p:spPr>
      </p:pic>
    </p:spTree>
    <p:extLst>
      <p:ext uri="{BB962C8B-B14F-4D97-AF65-F5344CB8AC3E}">
        <p14:creationId xmlns:p14="http://schemas.microsoft.com/office/powerpoint/2010/main" val="21488069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3" name="Text Placeholder 2"/>
          <p:cNvSpPr>
            <a:spLocks noGrp="1"/>
          </p:cNvSpPr>
          <p:nvPr>
            <p:ph idx="1"/>
          </p:nvPr>
        </p:nvSpPr>
        <p:spPr>
          <a:xfrm>
            <a:off x="785883" y="1339221"/>
            <a:ext cx="4953000" cy="4914636"/>
          </a:xfrm>
        </p:spPr>
        <p:txBody>
          <a:bodyPr/>
          <a:lstStyle/>
          <a:p>
            <a:pPr marL="0" indent="0">
              <a:buNone/>
              <a:defRPr/>
            </a:pPr>
            <a:r>
              <a:rPr lang="en-US" dirty="0"/>
              <a:t>Concepts For Engaging Family In Caregiving</a:t>
            </a:r>
          </a:p>
          <a:p>
            <a:pPr>
              <a:defRPr/>
            </a:pPr>
            <a:r>
              <a:rPr lang="en-US" dirty="0"/>
              <a:t>Family gathering spaces</a:t>
            </a:r>
          </a:p>
          <a:p>
            <a:pPr>
              <a:defRPr/>
            </a:pPr>
            <a:r>
              <a:rPr lang="en-US" dirty="0"/>
              <a:t>Family accommodation </a:t>
            </a:r>
            <a:br>
              <a:rPr lang="en-US" dirty="0"/>
            </a:br>
            <a:r>
              <a:rPr lang="en-US" dirty="0"/>
              <a:t>in the patient room</a:t>
            </a:r>
          </a:p>
        </p:txBody>
      </p:sp>
      <p:sp>
        <p:nvSpPr>
          <p:cNvPr id="76805" name="TextBox 6"/>
          <p:cNvSpPr txBox="1">
            <a:spLocks noChangeArrowheads="1"/>
          </p:cNvSpPr>
          <p:nvPr/>
        </p:nvSpPr>
        <p:spPr bwMode="auto">
          <a:xfrm>
            <a:off x="2032000" y="6099969"/>
            <a:ext cx="5016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Aft>
                <a:spcPts val="500"/>
              </a:spcAft>
            </a:pPr>
            <a:r>
              <a:rPr lang="en-US" altLang="en-US" sz="1000">
                <a:cs typeface="Arial" panose="020B0604020202020204" pitchFamily="34" charset="0"/>
              </a:rPr>
              <a:t>Family space in patient room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9697" t="20414" r="36363"/>
          <a:stretch/>
        </p:blipFill>
        <p:spPr>
          <a:xfrm>
            <a:off x="7620000" y="1269999"/>
            <a:ext cx="3937000" cy="4753968"/>
          </a:xfrm>
          <a:prstGeom prst="rect">
            <a:avLst/>
          </a:prstGeom>
        </p:spPr>
      </p:pic>
    </p:spTree>
    <p:extLst>
      <p:ext uri="{BB962C8B-B14F-4D97-AF65-F5344CB8AC3E}">
        <p14:creationId xmlns:p14="http://schemas.microsoft.com/office/powerpoint/2010/main" val="708559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r>
              <a:rPr lang="en-US" altLang="en-US">
                <a:latin typeface="HelveticaNeue MediumExt" charset="0"/>
                <a:cs typeface="HelveticaNeue MediumExt" charset="0"/>
              </a:rPr>
              <a:t>During this hospital stay:</a:t>
            </a:r>
          </a:p>
        </p:txBody>
      </p:sp>
      <p:sp>
        <p:nvSpPr>
          <p:cNvPr id="4" name="Content Placeholder 3"/>
          <p:cNvSpPr>
            <a:spLocks noGrp="1"/>
          </p:cNvSpPr>
          <p:nvPr>
            <p:ph type="body" sz="quarter" idx="10"/>
          </p:nvPr>
        </p:nvSpPr>
        <p:spPr/>
        <p:txBody>
          <a:bodyPr/>
          <a:lstStyle/>
          <a:p>
            <a:pPr>
              <a:defRPr/>
            </a:pPr>
            <a:endParaRPr lang="en-US" dirty="0"/>
          </a:p>
        </p:txBody>
      </p:sp>
      <p:sp>
        <p:nvSpPr>
          <p:cNvPr id="77829" name="TextBox 6"/>
          <p:cNvSpPr txBox="1">
            <a:spLocks noChangeArrowheads="1"/>
          </p:cNvSpPr>
          <p:nvPr/>
        </p:nvSpPr>
        <p:spPr bwMode="auto">
          <a:xfrm>
            <a:off x="2032000" y="6099969"/>
            <a:ext cx="3746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Aft>
                <a:spcPts val="500"/>
              </a:spcAft>
            </a:pPr>
            <a:r>
              <a:rPr lang="en-US" altLang="en-US" sz="1000" dirty="0">
                <a:cs typeface="Arial" panose="020B0604020202020204" pitchFamily="34" charset="0"/>
              </a:rPr>
              <a:t>Family Waiting</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7435"/>
          <a:stretch/>
        </p:blipFill>
        <p:spPr>
          <a:xfrm>
            <a:off x="1132764" y="2787257"/>
            <a:ext cx="5725236" cy="295880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9249" r="3277"/>
          <a:stretch/>
        </p:blipFill>
        <p:spPr>
          <a:xfrm>
            <a:off x="7274256" y="2787257"/>
            <a:ext cx="3396483" cy="2995583"/>
          </a:xfrm>
          <a:prstGeom prst="rect">
            <a:avLst/>
          </a:prstGeom>
        </p:spPr>
      </p:pic>
      <p:sp>
        <p:nvSpPr>
          <p:cNvPr id="8" name="TextBox 6"/>
          <p:cNvSpPr txBox="1">
            <a:spLocks noChangeArrowheads="1"/>
          </p:cNvSpPr>
          <p:nvPr/>
        </p:nvSpPr>
        <p:spPr bwMode="auto">
          <a:xfrm>
            <a:off x="4350888" y="5897320"/>
            <a:ext cx="3746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Aft>
                <a:spcPts val="500"/>
              </a:spcAft>
            </a:pPr>
            <a:r>
              <a:rPr lang="en-US" altLang="en-US" sz="1200" dirty="0">
                <a:cs typeface="Arial" panose="020B0604020202020204" pitchFamily="34" charset="0"/>
              </a:rPr>
              <a:t>Patient Unit Reception / Unit Coordinator</a:t>
            </a:r>
          </a:p>
        </p:txBody>
      </p:sp>
      <p:sp>
        <p:nvSpPr>
          <p:cNvPr id="5" name="TextBox 4"/>
          <p:cNvSpPr txBox="1"/>
          <p:nvPr/>
        </p:nvSpPr>
        <p:spPr>
          <a:xfrm>
            <a:off x="791571" y="1299767"/>
            <a:ext cx="7118634" cy="1384995"/>
          </a:xfrm>
          <a:prstGeom prst="rect">
            <a:avLst/>
          </a:prstGeom>
          <a:noFill/>
        </p:spPr>
        <p:txBody>
          <a:bodyPr wrap="square" rtlCol="0">
            <a:spAutoFit/>
          </a:bodyPr>
          <a:lstStyle/>
          <a:p>
            <a:pPr>
              <a:defRPr/>
            </a:pPr>
            <a:r>
              <a:rPr lang="en-US" sz="2800" dirty="0"/>
              <a:t>Concepts For Supporting The Patient</a:t>
            </a:r>
          </a:p>
          <a:p>
            <a:pPr marL="457200" indent="-457200">
              <a:buFont typeface="Arial" panose="020B0604020202020204" pitchFamily="34" charset="0"/>
              <a:buChar char="•"/>
              <a:defRPr/>
            </a:pPr>
            <a:r>
              <a:rPr lang="en-US" sz="2800" dirty="0"/>
              <a:t>Family gathering and support spaces</a:t>
            </a:r>
          </a:p>
          <a:p>
            <a:pPr marL="457200" indent="-457200">
              <a:buFont typeface="Arial" panose="020B0604020202020204" pitchFamily="34" charset="0"/>
              <a:buChar char="•"/>
              <a:defRPr/>
            </a:pPr>
            <a:r>
              <a:rPr lang="en-US" sz="2800" dirty="0"/>
              <a:t>Easy access to staff / information</a:t>
            </a:r>
          </a:p>
        </p:txBody>
      </p:sp>
    </p:spTree>
    <p:extLst>
      <p:ext uri="{BB962C8B-B14F-4D97-AF65-F5344CB8AC3E}">
        <p14:creationId xmlns:p14="http://schemas.microsoft.com/office/powerpoint/2010/main" val="1945106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AIA/CES Reporting Details</a:t>
            </a:r>
          </a:p>
        </p:txBody>
      </p:sp>
      <p:sp>
        <p:nvSpPr>
          <p:cNvPr id="3" name="Content Placeholder 2"/>
          <p:cNvSpPr txBox="1">
            <a:spLocks/>
          </p:cNvSpPr>
          <p:nvPr/>
        </p:nvSpPr>
        <p:spPr>
          <a:xfrm>
            <a:off x="294193" y="2737804"/>
            <a:ext cx="11509333" cy="28949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Font typeface="Arial" charset="0"/>
              <a:buNone/>
              <a:defRPr/>
            </a:pPr>
            <a:r>
              <a:rPr lang="en-US" sz="2400" dirty="0">
                <a:solidFill>
                  <a:prstClr val="black"/>
                </a:solidFill>
              </a:rPr>
              <a:t>In order to receive credit, each attendee must complete the webinar survey/report form </a:t>
            </a:r>
            <a:r>
              <a:rPr lang="en-US" sz="2400" b="1" dirty="0">
                <a:solidFill>
                  <a:prstClr val="black"/>
                </a:solidFill>
              </a:rPr>
              <a:t>at the conclusion of the presentation</a:t>
            </a:r>
            <a:r>
              <a:rPr lang="en-US" sz="2400" dirty="0">
                <a:solidFill>
                  <a:prstClr val="black"/>
                </a:solidFill>
              </a:rPr>
              <a:t>.</a:t>
            </a:r>
          </a:p>
          <a:p>
            <a:pPr marL="0" indent="0">
              <a:spcBef>
                <a:spcPts val="0"/>
              </a:spcBef>
              <a:spcAft>
                <a:spcPts val="1200"/>
              </a:spcAft>
              <a:buFont typeface="Arial" pitchFamily="34" charset="0"/>
              <a:buNone/>
              <a:defRPr/>
            </a:pPr>
            <a:r>
              <a:rPr lang="en-US" sz="2400" dirty="0">
                <a:solidFill>
                  <a:prstClr val="black"/>
                </a:solidFill>
              </a:rPr>
              <a:t>Follow the link provided:</a:t>
            </a:r>
          </a:p>
          <a:p>
            <a:pPr marL="460375" indent="-269875">
              <a:spcBef>
                <a:spcPts val="0"/>
              </a:spcBef>
              <a:spcAft>
                <a:spcPts val="1200"/>
              </a:spcAft>
              <a:defRPr/>
            </a:pPr>
            <a:r>
              <a:rPr lang="en-US" sz="2400" b="1" dirty="0">
                <a:solidFill>
                  <a:prstClr val="black"/>
                </a:solidFill>
              </a:rPr>
              <a:t>in the Chat box </a:t>
            </a:r>
            <a:r>
              <a:rPr lang="en-US" sz="2400" dirty="0">
                <a:solidFill>
                  <a:prstClr val="black"/>
                </a:solidFill>
              </a:rPr>
              <a:t>at the conclusion of the live presentation; </a:t>
            </a:r>
          </a:p>
          <a:p>
            <a:pPr marL="460375" indent="-269875">
              <a:spcBef>
                <a:spcPts val="0"/>
              </a:spcBef>
              <a:spcAft>
                <a:spcPts val="1200"/>
              </a:spcAft>
              <a:defRPr/>
            </a:pPr>
            <a:r>
              <a:rPr lang="en-US" sz="2400" b="1" dirty="0">
                <a:solidFill>
                  <a:prstClr val="black"/>
                </a:solidFill>
              </a:rPr>
              <a:t>in the follow-up email </a:t>
            </a:r>
            <a:r>
              <a:rPr lang="en-US" sz="2400" dirty="0">
                <a:solidFill>
                  <a:prstClr val="black"/>
                </a:solidFill>
              </a:rPr>
              <a:t>you (</a:t>
            </a:r>
            <a:r>
              <a:rPr lang="en-US" sz="2400" i="1" dirty="0">
                <a:solidFill>
                  <a:prstClr val="black"/>
                </a:solidFill>
              </a:rPr>
              <a:t>or the person who registered your site</a:t>
            </a:r>
            <a:r>
              <a:rPr lang="en-US" sz="2400" dirty="0">
                <a:solidFill>
                  <a:prstClr val="black"/>
                </a:solidFill>
              </a:rPr>
              <a:t>) will receive one hour after the webinar. </a:t>
            </a:r>
          </a:p>
        </p:txBody>
      </p:sp>
      <p:sp>
        <p:nvSpPr>
          <p:cNvPr id="4" name="Text Placeholder 6"/>
          <p:cNvSpPr txBox="1">
            <a:spLocks/>
          </p:cNvSpPr>
          <p:nvPr/>
        </p:nvSpPr>
        <p:spPr>
          <a:xfrm>
            <a:off x="1971760" y="1420261"/>
            <a:ext cx="8677275" cy="1142999"/>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2725">
              <a:spcAft>
                <a:spcPts val="1200"/>
              </a:spcAft>
              <a:buFont typeface="Arial" pitchFamily="34" charset="0"/>
              <a:buNone/>
              <a:defRPr/>
            </a:pPr>
            <a:r>
              <a:rPr lang="en-US" sz="2400" dirty="0">
                <a:solidFill>
                  <a:prstClr val="black"/>
                </a:solidFill>
              </a:rPr>
              <a:t>All attendees will be eligible to receive:</a:t>
            </a:r>
            <a:br>
              <a:rPr lang="en-US" sz="2400" dirty="0">
                <a:solidFill>
                  <a:prstClr val="black"/>
                </a:solidFill>
              </a:rPr>
            </a:br>
            <a:r>
              <a:rPr lang="en-US" sz="2400" dirty="0">
                <a:solidFill>
                  <a:prstClr val="black"/>
                </a:solidFill>
              </a:rPr>
              <a:t>1 AIA LU/HSW (AIA continuing education)</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2862" y="1395888"/>
            <a:ext cx="1066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7662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title"/>
          </p:nvPr>
        </p:nvSpPr>
        <p:spPr/>
        <p:txBody>
          <a:bodyPr/>
          <a:lstStyle/>
          <a:p>
            <a:r>
              <a:rPr lang="en-US" altLang="en-US" dirty="0">
                <a:latin typeface="HelveticaNeue MediumExt" charset="0"/>
                <a:cs typeface="HelveticaNeue MediumExt" charset="0"/>
              </a:rPr>
              <a:t>When I left the hospital: </a:t>
            </a:r>
          </a:p>
        </p:txBody>
      </p:sp>
      <p:sp>
        <p:nvSpPr>
          <p:cNvPr id="78851" name="Text Placeholder 2"/>
          <p:cNvSpPr>
            <a:spLocks noGrp="1"/>
          </p:cNvSpPr>
          <p:nvPr>
            <p:ph idx="1"/>
          </p:nvPr>
        </p:nvSpPr>
        <p:spPr>
          <a:xfrm>
            <a:off x="731293" y="1267751"/>
            <a:ext cx="5080000" cy="4914636"/>
          </a:xfrm>
        </p:spPr>
        <p:txBody>
          <a:bodyPr/>
          <a:lstStyle/>
          <a:p>
            <a:pPr>
              <a:buFont typeface="Arial Black" panose="020B0A04020102020204" pitchFamily="34" charset="0"/>
              <a:buAutoNum type="arabicPeriod" startAt="24"/>
            </a:pPr>
            <a:r>
              <a:rPr lang="en-US" altLang="en-US" sz="2667" dirty="0"/>
              <a:t>When I left the hospital, I had a good understanding of the things I was responsible for in managing my health.</a:t>
            </a:r>
          </a:p>
          <a:p>
            <a:pPr>
              <a:buFont typeface="Arial Black" panose="020B0A04020102020204" pitchFamily="34" charset="0"/>
              <a:buAutoNum type="arabicPeriod" startAt="24"/>
            </a:pPr>
            <a:endParaRPr lang="en-US" altLang="en-US" sz="2667" dirty="0"/>
          </a:p>
          <a:p>
            <a:pPr>
              <a:buFont typeface="Wingdings" panose="05000000000000000000" pitchFamily="2" charset="2"/>
              <a:buAutoNum type="arabicPeriod" startAt="24"/>
            </a:pPr>
            <a:r>
              <a:rPr lang="en-US" altLang="en-US" sz="2667" dirty="0"/>
              <a:t>When I left the hospital, </a:t>
            </a:r>
            <a:br>
              <a:rPr lang="en-US" altLang="en-US" sz="2667" dirty="0"/>
            </a:br>
            <a:r>
              <a:rPr lang="en-US" altLang="en-US" sz="2667" dirty="0"/>
              <a:t>I clearly understood the purpose for taking each </a:t>
            </a:r>
            <a:br>
              <a:rPr lang="en-US" altLang="en-US" sz="2667" dirty="0"/>
            </a:br>
            <a:r>
              <a:rPr lang="en-US" altLang="en-US" sz="2667" dirty="0"/>
              <a:t>of my medications</a:t>
            </a:r>
          </a:p>
        </p:txBody>
      </p:sp>
      <p:sp>
        <p:nvSpPr>
          <p:cNvPr id="78853" name="TextBox 6"/>
          <p:cNvSpPr txBox="1">
            <a:spLocks noChangeArrowheads="1"/>
          </p:cNvSpPr>
          <p:nvPr/>
        </p:nvSpPr>
        <p:spPr bwMode="auto">
          <a:xfrm>
            <a:off x="3819855" y="5664010"/>
            <a:ext cx="401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Aft>
                <a:spcPts val="500"/>
              </a:spcAft>
            </a:pPr>
            <a:r>
              <a:rPr lang="en-US" altLang="en-US" sz="1200" dirty="0">
                <a:cs typeface="Arial" panose="020B0604020202020204" pitchFamily="34" charset="0"/>
              </a:rPr>
              <a:t>Patient room with patient information / clinical monitor and patient education / entertainment system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4242" r="19697"/>
          <a:stretch/>
        </p:blipFill>
        <p:spPr>
          <a:xfrm>
            <a:off x="5955365" y="1270000"/>
            <a:ext cx="5601635" cy="4134513"/>
          </a:xfrm>
          <a:prstGeom prst="rect">
            <a:avLst/>
          </a:prstGeom>
        </p:spPr>
      </p:pic>
    </p:spTree>
    <p:extLst>
      <p:ext uri="{BB962C8B-B14F-4D97-AF65-F5344CB8AC3E}">
        <p14:creationId xmlns:p14="http://schemas.microsoft.com/office/powerpoint/2010/main" val="11089897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p:txBody>
          <a:bodyPr/>
          <a:lstStyle/>
          <a:p>
            <a:r>
              <a:rPr lang="en-US" altLang="en-US">
                <a:latin typeface="HelveticaNeue MediumExt" charset="0"/>
                <a:cs typeface="HelveticaNeue MediumExt" charset="0"/>
              </a:rPr>
              <a:t>When I left the hospital: </a:t>
            </a:r>
          </a:p>
        </p:txBody>
      </p:sp>
      <p:sp>
        <p:nvSpPr>
          <p:cNvPr id="4" name="Content Placeholder 3"/>
          <p:cNvSpPr>
            <a:spLocks noGrp="1"/>
          </p:cNvSpPr>
          <p:nvPr>
            <p:ph idx="1"/>
          </p:nvPr>
        </p:nvSpPr>
        <p:spPr>
          <a:xfrm>
            <a:off x="689221" y="1388268"/>
            <a:ext cx="5384800" cy="4525963"/>
          </a:xfrm>
        </p:spPr>
        <p:txBody>
          <a:bodyPr/>
          <a:lstStyle/>
          <a:p>
            <a:pPr marL="0" indent="0">
              <a:buNone/>
              <a:defRPr/>
            </a:pPr>
            <a:r>
              <a:rPr lang="en-US" sz="2667" dirty="0"/>
              <a:t>Concepts For Reducing Readmissions</a:t>
            </a:r>
          </a:p>
          <a:p>
            <a:pPr>
              <a:defRPr/>
            </a:pPr>
            <a:r>
              <a:rPr lang="en-US" sz="2667" dirty="0"/>
              <a:t>Patient education /entertainment monitor</a:t>
            </a:r>
          </a:p>
          <a:p>
            <a:pPr>
              <a:defRPr/>
            </a:pPr>
            <a:r>
              <a:rPr lang="en-US" sz="2667" dirty="0"/>
              <a:t>Patient information monitor</a:t>
            </a:r>
          </a:p>
          <a:p>
            <a:pPr>
              <a:defRPr/>
            </a:pPr>
            <a:r>
              <a:rPr lang="en-US" sz="2667" dirty="0"/>
              <a:t>Patient control of information</a:t>
            </a:r>
          </a:p>
          <a:p>
            <a:pPr>
              <a:defRPr/>
            </a:pPr>
            <a:r>
              <a:rPr lang="en-US" sz="2667" dirty="0"/>
              <a:t>Access medical records</a:t>
            </a:r>
          </a:p>
          <a:p>
            <a:pPr>
              <a:defRPr/>
            </a:pPr>
            <a:r>
              <a:rPr lang="en-US" sz="2667" dirty="0"/>
              <a:t>Sign up for My Chart</a:t>
            </a:r>
          </a:p>
        </p:txBody>
      </p:sp>
      <p:sp>
        <p:nvSpPr>
          <p:cNvPr id="79877" name="TextBox 5"/>
          <p:cNvSpPr txBox="1">
            <a:spLocks noChangeArrowheads="1"/>
          </p:cNvSpPr>
          <p:nvPr/>
        </p:nvSpPr>
        <p:spPr bwMode="auto">
          <a:xfrm>
            <a:off x="3778912" y="5637232"/>
            <a:ext cx="3741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Aft>
                <a:spcPts val="500"/>
              </a:spcAft>
            </a:pPr>
            <a:r>
              <a:rPr lang="en-US" altLang="en-US" sz="1200" dirty="0">
                <a:cs typeface="Arial" panose="020B0604020202020204" pitchFamily="34" charset="0"/>
              </a:rPr>
              <a:t>Patient room with patient information / clinical monitor and patient education / entertainment system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33642" t="3008" r="37122" b="10767"/>
          <a:stretch/>
        </p:blipFill>
        <p:spPr>
          <a:xfrm>
            <a:off x="7683500" y="1270000"/>
            <a:ext cx="3902685" cy="47625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13" t="8065" r="606" b="11293"/>
          <a:stretch/>
        </p:blipFill>
        <p:spPr>
          <a:xfrm>
            <a:off x="8951426" y="4000500"/>
            <a:ext cx="1321271" cy="693273"/>
          </a:xfrm>
          <a:prstGeom prst="rect">
            <a:avLst/>
          </a:prstGeom>
          <a:scene3d>
            <a:camera prst="orthographicFront">
              <a:rot lat="21299989" lon="0" rev="21599992"/>
            </a:camera>
            <a:lightRig rig="threePt" dir="t"/>
          </a:scene3d>
        </p:spPr>
      </p:pic>
      <p:sp>
        <p:nvSpPr>
          <p:cNvPr id="10" name="Rectangle 9"/>
          <p:cNvSpPr/>
          <p:nvPr/>
        </p:nvSpPr>
        <p:spPr bwMode="auto">
          <a:xfrm>
            <a:off x="8957380" y="4030427"/>
            <a:ext cx="268379" cy="63500"/>
          </a:xfrm>
          <a:prstGeom prst="rect">
            <a:avLst/>
          </a:prstGeom>
          <a:solidFill>
            <a:schemeClr val="bg2">
              <a:lumMod val="25000"/>
              <a:lumOff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76200" tIns="38100" rIns="76200" bIns="38100" numCol="1" rtlCol="0" anchor="ctr" anchorCtr="0" compatLnSpc="1">
            <a:prstTxWarp prst="textNoShape">
              <a:avLst/>
            </a:prstTxWarp>
          </a:bodyPr>
          <a:lstStyle/>
          <a:p>
            <a:pPr algn="ctr" defTabSz="761970" eaLnBrk="0" fontAlgn="base" hangingPunct="0">
              <a:spcBef>
                <a:spcPct val="20000"/>
              </a:spcBef>
              <a:spcAft>
                <a:spcPct val="0"/>
              </a:spcAft>
              <a:buClr>
                <a:srgbClr val="024998"/>
              </a:buClr>
            </a:pPr>
            <a:endParaRPr lang="en-US" sz="2000">
              <a:solidFill>
                <a:srgbClr val="000000"/>
              </a:solidFill>
              <a:latin typeface="Arial" charset="0"/>
              <a:ea typeface="ＭＳ Ｐゴシック" charset="0"/>
            </a:endParaRPr>
          </a:p>
        </p:txBody>
      </p:sp>
      <p:sp>
        <p:nvSpPr>
          <p:cNvPr id="9" name="TextBox 8"/>
          <p:cNvSpPr txBox="1"/>
          <p:nvPr/>
        </p:nvSpPr>
        <p:spPr>
          <a:xfrm>
            <a:off x="8886826" y="4004469"/>
            <a:ext cx="381000" cy="130805"/>
          </a:xfrm>
          <a:prstGeom prst="rect">
            <a:avLst/>
          </a:prstGeom>
          <a:noFill/>
        </p:spPr>
        <p:txBody>
          <a:bodyPr wrap="square" rtlCol="0">
            <a:spAutoFit/>
          </a:bodyPr>
          <a:lstStyle/>
          <a:p>
            <a:r>
              <a:rPr lang="en-US" sz="250" dirty="0"/>
              <a:t>Patient Name</a:t>
            </a:r>
          </a:p>
        </p:txBody>
      </p:sp>
      <p:sp>
        <p:nvSpPr>
          <p:cNvPr id="12" name="Isosceles Triangle 11"/>
          <p:cNvSpPr/>
          <p:nvPr/>
        </p:nvSpPr>
        <p:spPr bwMode="auto">
          <a:xfrm>
            <a:off x="8951426" y="4284427"/>
            <a:ext cx="38099" cy="409346"/>
          </a:xfrm>
          <a:prstGeom prst="triangle">
            <a:avLst>
              <a:gd name="adj" fmla="val 0"/>
            </a:avLst>
          </a:prstGeom>
          <a:solidFill>
            <a:schemeClr val="bg2">
              <a:lumMod val="10000"/>
              <a:lumOff val="9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76200" tIns="38100" rIns="76200" bIns="38100" numCol="1" rtlCol="0" anchor="ctr" anchorCtr="0" compatLnSpc="1">
            <a:prstTxWarp prst="textNoShape">
              <a:avLst/>
            </a:prstTxWarp>
          </a:bodyPr>
          <a:lstStyle/>
          <a:p>
            <a:pPr algn="ctr" defTabSz="761970" eaLnBrk="0" fontAlgn="base" hangingPunct="0">
              <a:spcBef>
                <a:spcPct val="20000"/>
              </a:spcBef>
              <a:spcAft>
                <a:spcPct val="0"/>
              </a:spcAft>
              <a:buClr>
                <a:srgbClr val="024998"/>
              </a:buClr>
            </a:pPr>
            <a:endParaRPr lang="en-US" sz="2000">
              <a:solidFill>
                <a:srgbClr val="000000"/>
              </a:solidFill>
              <a:latin typeface="Arial" charset="0"/>
              <a:ea typeface="ＭＳ Ｐゴシック" charset="0"/>
            </a:endParaRPr>
          </a:p>
        </p:txBody>
      </p:sp>
      <p:cxnSp>
        <p:nvCxnSpPr>
          <p:cNvPr id="14" name="Straight Connector 13"/>
          <p:cNvCxnSpPr/>
          <p:nvPr/>
        </p:nvCxnSpPr>
        <p:spPr bwMode="auto">
          <a:xfrm>
            <a:off x="8951426" y="4000500"/>
            <a:ext cx="2074" cy="659056"/>
          </a:xfrm>
          <a:prstGeom prst="lin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Straight Connector 15"/>
          <p:cNvCxnSpPr>
            <a:endCxn id="12" idx="2"/>
          </p:cNvCxnSpPr>
          <p:nvPr/>
        </p:nvCxnSpPr>
        <p:spPr bwMode="auto">
          <a:xfrm>
            <a:off x="8951426" y="4000500"/>
            <a:ext cx="0" cy="693273"/>
          </a:xfrm>
          <a:prstGeom prst="lin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Straight Connector 19"/>
          <p:cNvCxnSpPr/>
          <p:nvPr/>
        </p:nvCxnSpPr>
        <p:spPr bwMode="auto">
          <a:xfrm>
            <a:off x="8955484" y="4126388"/>
            <a:ext cx="1100" cy="203640"/>
          </a:xfrm>
          <a:prstGeom prst="line">
            <a:avLst/>
          </a:prstGeom>
          <a:solidFill>
            <a:schemeClr val="accent1"/>
          </a:solidFill>
          <a:ln>
            <a:solidFill>
              <a:schemeClr val="bg2">
                <a:lumMod val="10000"/>
                <a:lumOff val="90000"/>
              </a:schemeClr>
            </a:solidFill>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Straight Connector 23"/>
          <p:cNvCxnSpPr>
            <a:endCxn id="6" idx="1"/>
          </p:cNvCxnSpPr>
          <p:nvPr/>
        </p:nvCxnSpPr>
        <p:spPr bwMode="auto">
          <a:xfrm flipH="1" flipV="1">
            <a:off x="8951426" y="4347137"/>
            <a:ext cx="19049" cy="141963"/>
          </a:xfrm>
          <a:prstGeom prst="lin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Straight Connector 25"/>
          <p:cNvCxnSpPr/>
          <p:nvPr/>
        </p:nvCxnSpPr>
        <p:spPr bwMode="auto">
          <a:xfrm>
            <a:off x="8967897" y="4327292"/>
            <a:ext cx="1" cy="159073"/>
          </a:xfrm>
          <a:prstGeom prst="line">
            <a:avLst/>
          </a:prstGeom>
          <a:solidFill>
            <a:schemeClr val="accent1"/>
          </a:solidFill>
          <a:ln w="12700">
            <a:solidFill>
              <a:schemeClr val="bg2">
                <a:lumMod val="10000"/>
                <a:lumOff val="90000"/>
              </a:schemeClr>
            </a:solidFill>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9" name="Rectangle 28"/>
          <p:cNvSpPr/>
          <p:nvPr/>
        </p:nvSpPr>
        <p:spPr bwMode="auto">
          <a:xfrm>
            <a:off x="8951426" y="3962401"/>
            <a:ext cx="1321271" cy="38099"/>
          </a:xfrm>
          <a:prstGeom prst="rect">
            <a:avLst/>
          </a:prstGeom>
          <a:solidFill>
            <a:schemeClr val="tx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76200" tIns="38100" rIns="76200" bIns="38100" numCol="1" rtlCol="0" anchor="ctr" anchorCtr="0" compatLnSpc="1">
            <a:prstTxWarp prst="textNoShape">
              <a:avLst/>
            </a:prstTxWarp>
          </a:bodyPr>
          <a:lstStyle/>
          <a:p>
            <a:pPr algn="ctr" defTabSz="761970" eaLnBrk="0" fontAlgn="base" hangingPunct="0">
              <a:spcBef>
                <a:spcPct val="20000"/>
              </a:spcBef>
              <a:spcAft>
                <a:spcPct val="0"/>
              </a:spcAft>
              <a:buClr>
                <a:srgbClr val="024998"/>
              </a:buClr>
            </a:pPr>
            <a:endParaRPr lang="en-US" sz="2000">
              <a:solidFill>
                <a:srgbClr val="000000"/>
              </a:solidFill>
              <a:latin typeface="Arial" charset="0"/>
              <a:ea typeface="ＭＳ Ｐゴシック" charset="0"/>
            </a:endParaRPr>
          </a:p>
        </p:txBody>
      </p:sp>
    </p:spTree>
    <p:extLst>
      <p:ext uri="{BB962C8B-B14F-4D97-AF65-F5344CB8AC3E}">
        <p14:creationId xmlns:p14="http://schemas.microsoft.com/office/powerpoint/2010/main" val="10667259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r>
              <a:rPr lang="en-US" altLang="en-US" dirty="0">
                <a:latin typeface="HelveticaNeue MediumExt" charset="0"/>
                <a:cs typeface="HelveticaNeue MediumExt" charset="0"/>
              </a:rPr>
              <a:t>Overall Rating of Hospital:</a:t>
            </a:r>
          </a:p>
        </p:txBody>
      </p:sp>
      <p:sp>
        <p:nvSpPr>
          <p:cNvPr id="80899" name="Content Placeholder 3"/>
          <p:cNvSpPr>
            <a:spLocks noGrp="1"/>
          </p:cNvSpPr>
          <p:nvPr>
            <p:ph idx="1"/>
          </p:nvPr>
        </p:nvSpPr>
        <p:spPr/>
        <p:txBody>
          <a:bodyPr/>
          <a:lstStyle/>
          <a:p>
            <a:pPr>
              <a:buFont typeface="Arial Black" panose="020B0A04020102020204" pitchFamily="34" charset="0"/>
              <a:buAutoNum type="arabicPeriod" startAt="21"/>
            </a:pPr>
            <a:r>
              <a:rPr lang="en-US" altLang="en-US" sz="2667"/>
              <a:t>Using any number from 0 to 10, where 0 is the worst hospital and 10 is the best hospital, what number would you use to rate this hospital during your stay?</a:t>
            </a:r>
          </a:p>
          <a:p>
            <a:pPr>
              <a:buFont typeface="Arial Black" panose="020B0A04020102020204" pitchFamily="34" charset="0"/>
              <a:buAutoNum type="arabicPeriod" startAt="21"/>
            </a:pPr>
            <a:endParaRPr lang="en-US" altLang="en-US" sz="2667"/>
          </a:p>
          <a:p>
            <a:pPr>
              <a:buFont typeface="Arial Black" panose="020B0A04020102020204" pitchFamily="34" charset="0"/>
              <a:buAutoNum type="arabicPeriod" startAt="21"/>
            </a:pPr>
            <a:r>
              <a:rPr lang="en-US" altLang="en-US" sz="2667"/>
              <a:t>Would you recommend </a:t>
            </a:r>
            <a:br>
              <a:rPr lang="en-US" altLang="en-US" sz="2667"/>
            </a:br>
            <a:r>
              <a:rPr lang="en-US" altLang="en-US" sz="2667"/>
              <a:t>this hospital to your </a:t>
            </a:r>
            <a:br>
              <a:rPr lang="en-US" altLang="en-US" sz="2667"/>
            </a:br>
            <a:r>
              <a:rPr lang="en-US" altLang="en-US" sz="2667"/>
              <a:t>friends and family?</a:t>
            </a:r>
          </a:p>
        </p:txBody>
      </p:sp>
      <p:pic>
        <p:nvPicPr>
          <p:cNvPr id="8090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3709" y="1270000"/>
            <a:ext cx="432726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245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p:nvPr>
        </p:nvSpPr>
        <p:spPr/>
        <p:txBody>
          <a:bodyPr/>
          <a:lstStyle/>
          <a:p>
            <a:r>
              <a:rPr lang="en-US" altLang="en-US">
                <a:latin typeface="HelveticaNeue MediumExt" charset="0"/>
                <a:cs typeface="HelveticaNeue MediumExt" charset="0"/>
              </a:rPr>
              <a:t>Overall Rating of Hospital:</a:t>
            </a:r>
          </a:p>
        </p:txBody>
      </p:sp>
      <p:sp>
        <p:nvSpPr>
          <p:cNvPr id="81923" name="Content Placeholder 3"/>
          <p:cNvSpPr>
            <a:spLocks noGrp="1"/>
          </p:cNvSpPr>
          <p:nvPr>
            <p:ph idx="1"/>
          </p:nvPr>
        </p:nvSpPr>
        <p:spPr>
          <a:xfrm>
            <a:off x="799531" y="1579728"/>
            <a:ext cx="3635992" cy="2241645"/>
          </a:xfrm>
        </p:spPr>
        <p:txBody>
          <a:bodyPr>
            <a:noAutofit/>
          </a:bodyPr>
          <a:lstStyle/>
          <a:p>
            <a:pPr marL="0" indent="0">
              <a:buNone/>
            </a:pPr>
            <a:r>
              <a:rPr lang="en-US" altLang="en-US" sz="3600" dirty="0"/>
              <a:t>How sensitive were they to my needs?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0217"/>
          <a:stretch/>
        </p:blipFill>
        <p:spPr>
          <a:xfrm>
            <a:off x="5143500" y="1270001"/>
            <a:ext cx="6413500" cy="4762499"/>
          </a:xfrm>
          <a:prstGeom prst="rect">
            <a:avLst/>
          </a:prstGeom>
        </p:spPr>
      </p:pic>
    </p:spTree>
    <p:extLst>
      <p:ext uri="{BB962C8B-B14F-4D97-AF65-F5344CB8AC3E}">
        <p14:creationId xmlns:p14="http://schemas.microsoft.com/office/powerpoint/2010/main" val="22289209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4456" t="3277" b="13017"/>
          <a:stretch/>
        </p:blipFill>
        <p:spPr>
          <a:xfrm>
            <a:off x="2033516" y="312766"/>
            <a:ext cx="7618484" cy="4449734"/>
          </a:xfrm>
          <a:prstGeom prst="rect">
            <a:avLst/>
          </a:prstGeom>
        </p:spPr>
      </p:pic>
      <p:sp>
        <p:nvSpPr>
          <p:cNvPr id="2" name="Title 1"/>
          <p:cNvSpPr>
            <a:spLocks noGrp="1"/>
          </p:cNvSpPr>
          <p:nvPr>
            <p:ph type="title"/>
          </p:nvPr>
        </p:nvSpPr>
        <p:spPr>
          <a:xfrm>
            <a:off x="2033516" y="4896135"/>
            <a:ext cx="8659283" cy="566738"/>
          </a:xfrm>
        </p:spPr>
        <p:txBody>
          <a:bodyPr>
            <a:normAutofit/>
          </a:bodyPr>
          <a:lstStyle/>
          <a:p>
            <a:r>
              <a:rPr lang="en-US" altLang="en-US" sz="2400" dirty="0">
                <a:latin typeface="HelveticaNeue MediumExt" charset="0"/>
                <a:cs typeface="HelveticaNeue MediumExt" charset="0"/>
              </a:rPr>
              <a:t>The Christ Hospital Master Plan, Joint and Spine Center</a:t>
            </a:r>
            <a:endParaRPr lang="en-US" sz="2400" dirty="0"/>
          </a:p>
        </p:txBody>
      </p:sp>
    </p:spTree>
    <p:extLst>
      <p:ext uri="{BB962C8B-B14F-4D97-AF65-F5344CB8AC3E}">
        <p14:creationId xmlns:p14="http://schemas.microsoft.com/office/powerpoint/2010/main" val="13653070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5"/>
          <p:cNvPicPr>
            <a:picLocks noChangeAspect="1"/>
          </p:cNvPicPr>
          <p:nvPr/>
        </p:nvPicPr>
        <p:blipFill rotWithShape="1">
          <a:blip r:embed="rId3" cstate="screen">
            <a:extLst>
              <a:ext uri="{28A0092B-C50C-407E-A947-70E740481C1C}">
                <a14:useLocalDpi xmlns:a14="http://schemas.microsoft.com/office/drawing/2010/main"/>
              </a:ext>
            </a:extLst>
          </a:blip>
          <a:srcRect l="1192" t="6934" b="16793"/>
          <a:stretch/>
        </p:blipFill>
        <p:spPr bwMode="auto">
          <a:xfrm>
            <a:off x="1856096" y="212320"/>
            <a:ext cx="7859404" cy="45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07579" y="4937077"/>
            <a:ext cx="8595783" cy="566738"/>
          </a:xfrm>
        </p:spPr>
        <p:txBody>
          <a:bodyPr>
            <a:noAutofit/>
          </a:bodyPr>
          <a:lstStyle/>
          <a:p>
            <a:r>
              <a:rPr lang="en-US" altLang="en-US" sz="2400" dirty="0">
                <a:latin typeface="HelveticaNeue MediumExt" charset="0"/>
                <a:cs typeface="HelveticaNeue MediumExt" charset="0"/>
              </a:rPr>
              <a:t>The Christ Hospital Master Plan, Joint and Spine Center</a:t>
            </a:r>
            <a:endParaRPr lang="en-US" sz="2400" dirty="0"/>
          </a:p>
        </p:txBody>
      </p:sp>
    </p:spTree>
    <p:extLst>
      <p:ext uri="{BB962C8B-B14F-4D97-AF65-F5344CB8AC3E}">
        <p14:creationId xmlns:p14="http://schemas.microsoft.com/office/powerpoint/2010/main" val="33329610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051" y="339867"/>
            <a:ext cx="6633950" cy="4422633"/>
          </a:xfrm>
          <a:prstGeom prst="rect">
            <a:avLst/>
          </a:prstGeom>
        </p:spPr>
      </p:pic>
      <p:sp>
        <p:nvSpPr>
          <p:cNvPr id="4" name="Title 3"/>
          <p:cNvSpPr>
            <a:spLocks noGrp="1"/>
          </p:cNvSpPr>
          <p:nvPr>
            <p:ph type="title"/>
          </p:nvPr>
        </p:nvSpPr>
        <p:spPr>
          <a:xfrm>
            <a:off x="2129051" y="4923430"/>
            <a:ext cx="8659283" cy="566738"/>
          </a:xfrm>
        </p:spPr>
        <p:txBody>
          <a:bodyPr>
            <a:normAutofit/>
          </a:bodyPr>
          <a:lstStyle/>
          <a:p>
            <a:r>
              <a:rPr lang="en-US" altLang="en-US" sz="2400" dirty="0">
                <a:latin typeface="HelveticaNeue MediumExt" charset="0"/>
                <a:cs typeface="HelveticaNeue MediumExt" charset="0"/>
              </a:rPr>
              <a:t>The Christ Hospital Master Plan, Joint and Spine Center</a:t>
            </a:r>
            <a:endParaRPr lang="en-US" sz="2400" dirty="0"/>
          </a:p>
        </p:txBody>
      </p:sp>
    </p:spTree>
    <p:extLst>
      <p:ext uri="{BB962C8B-B14F-4D97-AF65-F5344CB8AC3E}">
        <p14:creationId xmlns:p14="http://schemas.microsoft.com/office/powerpoint/2010/main" val="12547433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cstate="screen">
            <a:extLst>
              <a:ext uri="{28A0092B-C50C-407E-A947-70E740481C1C}">
                <a14:useLocalDpi xmlns:a14="http://schemas.microsoft.com/office/drawing/2010/main"/>
              </a:ext>
            </a:extLst>
          </a:blip>
          <a:srcRect t="7807" b="7807"/>
          <a:stretch>
            <a:fillRect/>
          </a:stretch>
        </p:blipFill>
        <p:spPr>
          <a:xfrm>
            <a:off x="2169995" y="399090"/>
            <a:ext cx="7757174" cy="4363410"/>
          </a:xfrm>
        </p:spPr>
      </p:pic>
      <p:sp>
        <p:nvSpPr>
          <p:cNvPr id="2" name="Title 1"/>
          <p:cNvSpPr>
            <a:spLocks noGrp="1"/>
          </p:cNvSpPr>
          <p:nvPr>
            <p:ph type="title"/>
          </p:nvPr>
        </p:nvSpPr>
        <p:spPr>
          <a:xfrm>
            <a:off x="2169995" y="4882487"/>
            <a:ext cx="8595783" cy="566738"/>
          </a:xfrm>
        </p:spPr>
        <p:txBody>
          <a:bodyPr>
            <a:normAutofit/>
          </a:bodyPr>
          <a:lstStyle/>
          <a:p>
            <a:r>
              <a:rPr lang="en-US" altLang="en-US" sz="2400" dirty="0">
                <a:latin typeface="HelveticaNeue MediumExt" charset="0"/>
                <a:cs typeface="HelveticaNeue MediumExt" charset="0"/>
              </a:rPr>
              <a:t>The Christ Hospital Master Plan, Joint and Spine Center</a:t>
            </a:r>
            <a:endParaRPr lang="en-US" sz="2400" dirty="0"/>
          </a:p>
        </p:txBody>
      </p:sp>
    </p:spTree>
    <p:extLst>
      <p:ext uri="{BB962C8B-B14F-4D97-AF65-F5344CB8AC3E}">
        <p14:creationId xmlns:p14="http://schemas.microsoft.com/office/powerpoint/2010/main" val="1831834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389188" y="4800865"/>
            <a:ext cx="8278813" cy="566208"/>
          </a:xfrm>
        </p:spPr>
        <p:txBody>
          <a:bodyPr>
            <a:normAutofit/>
          </a:bodyPr>
          <a:lstStyle/>
          <a:p>
            <a:r>
              <a:rPr lang="en-US" altLang="en-US" sz="2400">
                <a:latin typeface="HelveticaNeue MediumExt" charset="0"/>
                <a:cs typeface="HelveticaNeue MediumExt" charset="0"/>
              </a:rPr>
              <a:t>The Christ Hospital Master Plan, Joint and Spine Center</a:t>
            </a:r>
          </a:p>
        </p:txBody>
      </p:sp>
      <p:pic>
        <p:nvPicPr>
          <p:cNvPr id="8499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3115" y="571500"/>
            <a:ext cx="626533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4774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1" y="571500"/>
            <a:ext cx="2794000" cy="4191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7500" y="571500"/>
            <a:ext cx="3203741" cy="4191000"/>
          </a:xfrm>
          <a:prstGeom prst="rect">
            <a:avLst/>
          </a:prstGeom>
        </p:spPr>
      </p:pic>
      <p:sp>
        <p:nvSpPr>
          <p:cNvPr id="4" name="Title 3"/>
          <p:cNvSpPr>
            <a:spLocks noGrp="1"/>
          </p:cNvSpPr>
          <p:nvPr>
            <p:ph type="title"/>
          </p:nvPr>
        </p:nvSpPr>
        <p:spPr>
          <a:xfrm>
            <a:off x="2389717" y="4800600"/>
            <a:ext cx="8722783" cy="566738"/>
          </a:xfrm>
        </p:spPr>
        <p:txBody>
          <a:bodyPr>
            <a:normAutofit/>
          </a:bodyPr>
          <a:lstStyle/>
          <a:p>
            <a:r>
              <a:rPr lang="en-US" altLang="en-US" sz="2400" dirty="0">
                <a:latin typeface="HelveticaNeue MediumExt" charset="0"/>
                <a:cs typeface="HelveticaNeue MediumExt" charset="0"/>
              </a:rPr>
              <a:t>The Christ Hospital Master Plan, Joint and Spine Center</a:t>
            </a:r>
            <a:endParaRPr lang="en-US" sz="2400" dirty="0"/>
          </a:p>
        </p:txBody>
      </p:sp>
    </p:spTree>
    <p:extLst>
      <p:ext uri="{BB962C8B-B14F-4D97-AF65-F5344CB8AC3E}">
        <p14:creationId xmlns:p14="http://schemas.microsoft.com/office/powerpoint/2010/main" val="667820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440497" y="152240"/>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600" dirty="0">
                <a:solidFill>
                  <a:srgbClr val="7F7F7F"/>
                </a:solidFill>
              </a:rPr>
              <a:t>To Post Questions or Comments:</a:t>
            </a:r>
          </a:p>
        </p:txBody>
      </p:sp>
      <p:sp>
        <p:nvSpPr>
          <p:cNvPr id="3" name="Content Placeholder 2"/>
          <p:cNvSpPr txBox="1">
            <a:spLocks/>
          </p:cNvSpPr>
          <p:nvPr/>
        </p:nvSpPr>
        <p:spPr>
          <a:xfrm>
            <a:off x="440498" y="1425543"/>
            <a:ext cx="5758001" cy="4020496"/>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solidFill>
                  <a:srgbClr val="000000"/>
                </a:solidFill>
                <a:ea typeface="MS PGothic" pitchFamily="34" charset="-128"/>
              </a:rPr>
              <a:t>Submit a question to the moderator via the chat box.</a:t>
            </a:r>
          </a:p>
          <a:p>
            <a:pPr marL="0" indent="0">
              <a:buFont typeface="Arial" charset="0"/>
              <a:buNone/>
            </a:pPr>
            <a:endParaRPr lang="en-US" sz="2400" dirty="0">
              <a:solidFill>
                <a:srgbClr val="000000"/>
              </a:solidFill>
              <a:ea typeface="MS PGothic" pitchFamily="34" charset="-128"/>
            </a:endParaRPr>
          </a:p>
          <a:p>
            <a:pPr marL="0" indent="0">
              <a:buFont typeface="Arial" charset="0"/>
              <a:buNone/>
            </a:pPr>
            <a:r>
              <a:rPr lang="en-US" sz="2400" dirty="0">
                <a:solidFill>
                  <a:srgbClr val="000000"/>
                </a:solidFill>
                <a:ea typeface="MS PGothic" pitchFamily="34" charset="-128"/>
              </a:rPr>
              <a:t>Content-related questions will be answered during the Q&amp;A portion as time allows. </a:t>
            </a:r>
          </a:p>
          <a:p>
            <a:pPr marL="0" indent="0">
              <a:buFont typeface="Arial" charset="0"/>
              <a:buNone/>
            </a:pPr>
            <a:endParaRPr lang="en-US" sz="2400" dirty="0">
              <a:solidFill>
                <a:srgbClr val="000000"/>
              </a:solidFill>
              <a:ea typeface="MS PGothic" pitchFamily="34" charset="-128"/>
            </a:endParaRPr>
          </a:p>
          <a:p>
            <a:pPr marL="0" indent="0">
              <a:buFont typeface="Arial" charset="0"/>
              <a:buNone/>
            </a:pPr>
            <a:r>
              <a:rPr lang="en-US" sz="2400" dirty="0">
                <a:solidFill>
                  <a:srgbClr val="000000"/>
                </a:solidFill>
                <a:ea typeface="MS PGothic" pitchFamily="34" charset="-128"/>
              </a:rPr>
              <a:t>Tech support questions will be answered by AIA staff promptly.</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2229" y="1357290"/>
            <a:ext cx="2609850" cy="25336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6085210" y="1952204"/>
            <a:ext cx="1600200" cy="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8883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t="33008" b="34416"/>
          <a:stretch/>
        </p:blipFill>
        <p:spPr>
          <a:xfrm>
            <a:off x="2476500" y="2646362"/>
            <a:ext cx="6496050" cy="2116138"/>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7955" b="46590"/>
          <a:stretch/>
        </p:blipFill>
        <p:spPr>
          <a:xfrm>
            <a:off x="2476500" y="571500"/>
            <a:ext cx="6496050" cy="1968500"/>
          </a:xfrm>
          <a:prstGeom prst="rect">
            <a:avLst/>
          </a:prstGeom>
        </p:spPr>
      </p:pic>
      <p:sp>
        <p:nvSpPr>
          <p:cNvPr id="2" name="Title 1"/>
          <p:cNvSpPr>
            <a:spLocks noGrp="1"/>
          </p:cNvSpPr>
          <p:nvPr>
            <p:ph type="title"/>
          </p:nvPr>
        </p:nvSpPr>
        <p:spPr>
          <a:xfrm>
            <a:off x="2389717" y="4800600"/>
            <a:ext cx="8913283" cy="566738"/>
          </a:xfrm>
        </p:spPr>
        <p:txBody>
          <a:bodyPr>
            <a:normAutofit/>
          </a:bodyPr>
          <a:lstStyle/>
          <a:p>
            <a:r>
              <a:rPr lang="en-US" altLang="en-US" sz="2400" dirty="0">
                <a:latin typeface="HelveticaNeue MediumExt" charset="0"/>
                <a:cs typeface="HelveticaNeue MediumExt" charset="0"/>
              </a:rPr>
              <a:t>The Christ Hospital Master Plan, Joint and Spine Center</a:t>
            </a:r>
            <a:endParaRPr lang="en-US" sz="2400" dirty="0"/>
          </a:p>
        </p:txBody>
      </p:sp>
    </p:spTree>
    <p:extLst>
      <p:ext uri="{BB962C8B-B14F-4D97-AF65-F5344CB8AC3E}">
        <p14:creationId xmlns:p14="http://schemas.microsoft.com/office/powerpoint/2010/main" val="33100824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389188" y="4800865"/>
            <a:ext cx="8278813" cy="566208"/>
          </a:xfrm>
        </p:spPr>
        <p:txBody>
          <a:bodyPr>
            <a:normAutofit/>
          </a:bodyPr>
          <a:lstStyle/>
          <a:p>
            <a:r>
              <a:rPr lang="en-US" altLang="en-US" sz="2400" dirty="0">
                <a:latin typeface="HelveticaNeue MediumExt" charset="0"/>
                <a:cs typeface="HelveticaNeue MediumExt" charset="0"/>
              </a:rPr>
              <a:t>The Christ Hospital Master Plan, Joint and Spine Center</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0" y="570513"/>
            <a:ext cx="6287980" cy="4191987"/>
          </a:xfrm>
          <a:prstGeom prst="rect">
            <a:avLst/>
          </a:prstGeom>
        </p:spPr>
      </p:pic>
    </p:spTree>
    <p:extLst>
      <p:ext uri="{BB962C8B-B14F-4D97-AF65-F5344CB8AC3E}">
        <p14:creationId xmlns:p14="http://schemas.microsoft.com/office/powerpoint/2010/main" val="26359772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389188" y="4800865"/>
            <a:ext cx="8278813" cy="566208"/>
          </a:xfrm>
        </p:spPr>
        <p:txBody>
          <a:bodyPr>
            <a:normAutofit/>
          </a:bodyPr>
          <a:lstStyle/>
          <a:p>
            <a:r>
              <a:rPr lang="en-US" altLang="en-US" sz="2400" dirty="0">
                <a:latin typeface="HelveticaNeue MediumExt" charset="0"/>
                <a:cs typeface="HelveticaNeue MediumExt" charset="0"/>
              </a:rPr>
              <a:t>The Christ Hospital Master Plan, Joint and Spine Center</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6500" y="571500"/>
            <a:ext cx="6286500" cy="4191000"/>
          </a:xfrm>
          <a:prstGeom prst="rect">
            <a:avLst/>
          </a:prstGeom>
        </p:spPr>
      </p:pic>
    </p:spTree>
    <p:extLst>
      <p:ext uri="{BB962C8B-B14F-4D97-AF65-F5344CB8AC3E}">
        <p14:creationId xmlns:p14="http://schemas.microsoft.com/office/powerpoint/2010/main" val="41421465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95FE221-D5F1-4E9A-9071-E28B6483423F}" type="slidenum">
              <a:rPr lang="en-US" smtClean="0">
                <a:solidFill>
                  <a:prstClr val="black">
                    <a:tint val="75000"/>
                  </a:prstClr>
                </a:solidFill>
              </a:rPr>
              <a:pPr/>
              <a:t>73</a:t>
            </a:fld>
            <a:endParaRPr lang="en-US" dirty="0">
              <a:solidFill>
                <a:prstClr val="black">
                  <a:tint val="75000"/>
                </a:prstClr>
              </a:solidFill>
            </a:endParaRPr>
          </a:p>
        </p:txBody>
      </p:sp>
      <p:sp>
        <p:nvSpPr>
          <p:cNvPr id="7" name="TextBox 6"/>
          <p:cNvSpPr txBox="1"/>
          <p:nvPr/>
        </p:nvSpPr>
        <p:spPr>
          <a:xfrm>
            <a:off x="704850" y="185988"/>
            <a:ext cx="9582150" cy="1200329"/>
          </a:xfrm>
          <a:prstGeom prst="rect">
            <a:avLst/>
          </a:prstGeom>
        </p:spPr>
        <p:txBody>
          <a:bodyPr vert="horz" lIns="91440" tIns="45720" rIns="91440" bIns="45720" rtlCol="0" anchor="ctr">
            <a:normAutofit/>
          </a:bodyPr>
          <a:lstStyle>
            <a:lvl1pPr defTabSz="457200">
              <a:spcBef>
                <a:spcPct val="0"/>
              </a:spcBef>
              <a:buNone/>
              <a:defRPr sz="3600">
                <a:solidFill>
                  <a:schemeClr val="tx1">
                    <a:lumMod val="50000"/>
                    <a:lumOff val="50000"/>
                  </a:schemeClr>
                </a:solidFill>
                <a:latin typeface="HelveticaNeue MediumExt" charset="0"/>
                <a:ea typeface="+mj-ea"/>
                <a:cs typeface="HelveticaNeue MediumExt" charset="0"/>
              </a:defRPr>
            </a:lvl1pPr>
          </a:lstStyle>
          <a:p>
            <a:r>
              <a:rPr lang="en-US" dirty="0"/>
              <a:t>2016 AIA/AAH Healthcare Design Awards</a:t>
            </a:r>
          </a:p>
        </p:txBody>
      </p:sp>
      <p:sp>
        <p:nvSpPr>
          <p:cNvPr id="8" name="Rectangle 7"/>
          <p:cNvSpPr/>
          <p:nvPr/>
        </p:nvSpPr>
        <p:spPr>
          <a:xfrm>
            <a:off x="704850" y="1926789"/>
            <a:ext cx="5245768" cy="3477875"/>
          </a:xfrm>
          <a:prstGeom prst="rect">
            <a:avLst/>
          </a:prstGeom>
        </p:spPr>
        <p:txBody>
          <a:bodyPr wrap="square">
            <a:spAutoFit/>
          </a:bodyPr>
          <a:lstStyle/>
          <a:p>
            <a:r>
              <a:rPr lang="en-US" sz="2000" b="1" dirty="0"/>
              <a:t>Jury comments</a:t>
            </a:r>
          </a:p>
          <a:p>
            <a:r>
              <a:rPr lang="en-US" sz="2000" dirty="0"/>
              <a:t>This is a graceful project that is thoughtfully composed and placed in its context. The framed living room on patient floors mark the entrance and provide a distinct identity to the building. The high glass transoms on the patient unit corridor walls allow light to penetrate deep into the core of the building. The jury was impressed with the well thought-out roof top garden that provides a place of respite for its occupants. </a:t>
            </a:r>
          </a:p>
        </p:txBody>
      </p:sp>
      <p:pic>
        <p:nvPicPr>
          <p:cNvPr id="4098" name="Picture 2" descr="The Christ Hospital Joint and Spine Cen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073" y="1926789"/>
            <a:ext cx="5613480" cy="37423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04850" y="1179984"/>
            <a:ext cx="6096000" cy="338554"/>
          </a:xfrm>
          <a:prstGeom prst="rect">
            <a:avLst/>
          </a:prstGeom>
        </p:spPr>
        <p:txBody>
          <a:bodyPr>
            <a:spAutoFit/>
          </a:bodyPr>
          <a:lstStyle/>
          <a:p>
            <a:r>
              <a:rPr lang="en-US" sz="1600" dirty="0"/>
              <a:t>Category B: Built, More than $25 million in construction cost </a:t>
            </a:r>
          </a:p>
        </p:txBody>
      </p:sp>
    </p:spTree>
    <p:extLst>
      <p:ext uri="{BB962C8B-B14F-4D97-AF65-F5344CB8AC3E}">
        <p14:creationId xmlns:p14="http://schemas.microsoft.com/office/powerpoint/2010/main" val="35802126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95FE221-D5F1-4E9A-9071-E28B6483423F}" type="slidenum">
              <a:rPr lang="en-US" smtClean="0">
                <a:solidFill>
                  <a:prstClr val="black">
                    <a:tint val="75000"/>
                  </a:prstClr>
                </a:solidFill>
              </a:rPr>
              <a:pPr/>
              <a:t>74</a:t>
            </a:fld>
            <a:endParaRPr lang="en-US" dirty="0">
              <a:solidFill>
                <a:prstClr val="black">
                  <a:tint val="75000"/>
                </a:prstClr>
              </a:solidFill>
            </a:endParaRPr>
          </a:p>
        </p:txBody>
      </p:sp>
      <p:sp>
        <p:nvSpPr>
          <p:cNvPr id="6" name="Rectangle 5"/>
          <p:cNvSpPr/>
          <p:nvPr/>
        </p:nvSpPr>
        <p:spPr>
          <a:xfrm>
            <a:off x="755176" y="1530277"/>
            <a:ext cx="9780896" cy="3244158"/>
          </a:xfrm>
          <a:prstGeom prst="rect">
            <a:avLst/>
          </a:prstGeom>
        </p:spPr>
        <p:txBody>
          <a:bodyPr wrap="square">
            <a:spAutoFit/>
          </a:bodyPr>
          <a:lstStyle/>
          <a:p>
            <a:pPr>
              <a:lnSpc>
                <a:spcPct val="150000"/>
              </a:lnSpc>
              <a:buFont typeface="Arial Black" panose="020B0A04020102020204" pitchFamily="34" charset="0"/>
              <a:buAutoNum type="arabicPeriod"/>
            </a:pPr>
            <a:r>
              <a:rPr lang="en-US" altLang="en-US" sz="2800" dirty="0"/>
              <a:t>Engage physicians and staff TOGETHER in design</a:t>
            </a:r>
          </a:p>
          <a:p>
            <a:pPr>
              <a:lnSpc>
                <a:spcPct val="150000"/>
              </a:lnSpc>
              <a:buFont typeface="Arial Black" panose="020B0A04020102020204" pitchFamily="34" charset="0"/>
              <a:buAutoNum type="arabicPeriod"/>
            </a:pPr>
            <a:r>
              <a:rPr lang="en-US" altLang="en-US" sz="2800" dirty="0"/>
              <a:t>Involve patients and families</a:t>
            </a:r>
          </a:p>
          <a:p>
            <a:pPr>
              <a:lnSpc>
                <a:spcPct val="150000"/>
              </a:lnSpc>
              <a:buFont typeface="Arial Black" panose="020B0A04020102020204" pitchFamily="34" charset="0"/>
              <a:buAutoNum type="arabicPeriod"/>
            </a:pPr>
            <a:r>
              <a:rPr lang="en-US" altLang="en-US" sz="2800" dirty="0"/>
              <a:t>It’s not just about the obvious HCAHPS questions</a:t>
            </a:r>
          </a:p>
          <a:p>
            <a:pPr>
              <a:lnSpc>
                <a:spcPct val="150000"/>
              </a:lnSpc>
              <a:buFont typeface="Arial Black" panose="020B0A04020102020204" pitchFamily="34" charset="0"/>
              <a:buAutoNum type="arabicPeriod"/>
            </a:pPr>
            <a:r>
              <a:rPr lang="en-US" altLang="en-US" sz="2800" dirty="0"/>
              <a:t>Technology provides new opportunities</a:t>
            </a:r>
          </a:p>
          <a:p>
            <a:pPr>
              <a:lnSpc>
                <a:spcPct val="150000"/>
              </a:lnSpc>
              <a:buFont typeface="Arial Black" panose="020B0A04020102020204" pitchFamily="34" charset="0"/>
              <a:buAutoNum type="arabicPeriod"/>
            </a:pPr>
            <a:r>
              <a:rPr lang="en-US" altLang="en-US" sz="2800" dirty="0"/>
              <a:t>Most Important: The value proposition for the patient</a:t>
            </a:r>
          </a:p>
        </p:txBody>
      </p:sp>
      <p:sp>
        <p:nvSpPr>
          <p:cNvPr id="7" name="Title 3"/>
          <p:cNvSpPr>
            <a:spLocks noGrp="1"/>
          </p:cNvSpPr>
          <p:nvPr>
            <p:ph type="title"/>
          </p:nvPr>
        </p:nvSpPr>
        <p:spPr>
          <a:xfrm>
            <a:off x="609600" y="274638"/>
            <a:ext cx="10972800" cy="1143000"/>
          </a:xfrm>
        </p:spPr>
        <p:txBody>
          <a:bodyPr vert="horz" lIns="91440" tIns="45720" rIns="91440" bIns="45720" rtlCol="0" anchor="ctr">
            <a:normAutofit fontScale="90000"/>
          </a:bodyPr>
          <a:lstStyle/>
          <a:p>
            <a:r>
              <a:rPr lang="en-US" altLang="en-US" sz="3600" dirty="0">
                <a:latin typeface="HelveticaNeue MediumExt" charset="0"/>
                <a:cs typeface="HelveticaNeue MediumExt" charset="0"/>
              </a:rPr>
              <a:t>Key Learnings, Process Improvements and Takeaways  </a:t>
            </a:r>
          </a:p>
        </p:txBody>
      </p:sp>
    </p:spTree>
    <p:extLst>
      <p:ext uri="{BB962C8B-B14F-4D97-AF65-F5344CB8AC3E}">
        <p14:creationId xmlns:p14="http://schemas.microsoft.com/office/powerpoint/2010/main" val="10290310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95FE221-D5F1-4E9A-9071-E28B6483423F}" type="slidenum">
              <a:rPr lang="en-US" smtClean="0">
                <a:solidFill>
                  <a:prstClr val="black">
                    <a:tint val="75000"/>
                  </a:prstClr>
                </a:solidFill>
              </a:rPr>
              <a:pPr/>
              <a:t>75</a:t>
            </a:fld>
            <a:endParaRPr lang="en-US" dirty="0">
              <a:solidFill>
                <a:prstClr val="black">
                  <a:tint val="75000"/>
                </a:prstClr>
              </a:solidFill>
            </a:endParaRPr>
          </a:p>
        </p:txBody>
      </p:sp>
      <p:sp>
        <p:nvSpPr>
          <p:cNvPr id="6" name="TextBox 5"/>
          <p:cNvSpPr txBox="1"/>
          <p:nvPr/>
        </p:nvSpPr>
        <p:spPr>
          <a:xfrm>
            <a:off x="709684" y="1797387"/>
            <a:ext cx="7533564" cy="3108543"/>
          </a:xfrm>
          <a:prstGeom prst="rect">
            <a:avLst/>
          </a:prstGeom>
          <a:noFill/>
        </p:spPr>
        <p:txBody>
          <a:bodyPr wrap="square" rtlCol="0">
            <a:spAutoFit/>
          </a:bodyPr>
          <a:lstStyle/>
          <a:p>
            <a:pPr>
              <a:defRPr/>
            </a:pPr>
            <a:r>
              <a:rPr lang="en-US" sz="2800" dirty="0"/>
              <a:t>Deborah Hayes</a:t>
            </a:r>
          </a:p>
          <a:p>
            <a:pPr>
              <a:defRPr/>
            </a:pPr>
            <a:r>
              <a:rPr lang="en-US" sz="2800" dirty="0"/>
              <a:t>513.585.0557</a:t>
            </a:r>
          </a:p>
          <a:p>
            <a:pPr>
              <a:defRPr/>
            </a:pPr>
            <a:r>
              <a:rPr lang="en-US" sz="2800" dirty="0">
                <a:hlinkClick r:id="rId3"/>
              </a:rPr>
              <a:t>deborah.hayes@thechristhospital.com</a:t>
            </a:r>
            <a:endParaRPr lang="en-US" sz="2800" dirty="0"/>
          </a:p>
          <a:p>
            <a:pPr>
              <a:defRPr/>
            </a:pPr>
            <a:endParaRPr lang="en-US" sz="2800" dirty="0"/>
          </a:p>
          <a:p>
            <a:pPr>
              <a:defRPr/>
            </a:pPr>
            <a:r>
              <a:rPr lang="en-US" sz="2800" dirty="0"/>
              <a:t>Joan Suchomel</a:t>
            </a:r>
          </a:p>
          <a:p>
            <a:pPr>
              <a:defRPr/>
            </a:pPr>
            <a:r>
              <a:rPr lang="en-US" sz="2800" dirty="0"/>
              <a:t>312.235.5115</a:t>
            </a:r>
          </a:p>
          <a:p>
            <a:pPr>
              <a:defRPr/>
            </a:pPr>
            <a:r>
              <a:rPr lang="en-US" sz="2800" dirty="0">
                <a:hlinkClick r:id="rId4"/>
              </a:rPr>
              <a:t>jsuchomel@esadesign.com</a:t>
            </a:r>
            <a:r>
              <a:rPr lang="en-US" sz="2800" dirty="0"/>
              <a:t> </a:t>
            </a:r>
          </a:p>
        </p:txBody>
      </p:sp>
      <p:sp>
        <p:nvSpPr>
          <p:cNvPr id="7" name="Title 3"/>
          <p:cNvSpPr txBox="1">
            <a:spLocks/>
          </p:cNvSpPr>
          <p:nvPr/>
        </p:nvSpPr>
        <p:spPr>
          <a:xfrm>
            <a:off x="609600" y="274638"/>
            <a:ext cx="10972800"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000" b="1" kern="1200">
                <a:solidFill>
                  <a:schemeClr val="tx1">
                    <a:lumMod val="50000"/>
                    <a:lumOff val="50000"/>
                  </a:schemeClr>
                </a:solidFill>
                <a:latin typeface="+mj-lt"/>
                <a:ea typeface="+mj-ea"/>
                <a:cs typeface="+mj-cs"/>
              </a:defRPr>
            </a:lvl1pPr>
          </a:lstStyle>
          <a:p>
            <a:r>
              <a:rPr lang="en-US" altLang="en-US" sz="3600" dirty="0">
                <a:latin typeface="HelveticaNeue MediumExt" charset="0"/>
                <a:cs typeface="HelveticaNeue MediumExt" charset="0"/>
              </a:rPr>
              <a:t>Contact </a:t>
            </a:r>
          </a:p>
        </p:txBody>
      </p:sp>
    </p:spTree>
    <p:extLst>
      <p:ext uri="{BB962C8B-B14F-4D97-AF65-F5344CB8AC3E}">
        <p14:creationId xmlns:p14="http://schemas.microsoft.com/office/powerpoint/2010/main" val="34795878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23" y="0"/>
            <a:ext cx="10329984" cy="1143000"/>
          </a:xfrm>
        </p:spPr>
        <p:txBody>
          <a:bodyPr>
            <a:normAutofit/>
          </a:bodyPr>
          <a:lstStyle/>
          <a:p>
            <a:r>
              <a:rPr lang="en-US" dirty="0"/>
              <a:t>Last Chance for Questions and Comments on:</a:t>
            </a:r>
          </a:p>
        </p:txBody>
      </p:sp>
      <p:pic>
        <p:nvPicPr>
          <p:cNvPr id="9"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900723" y="1732610"/>
            <a:ext cx="4344757" cy="3257830"/>
          </a:xfrm>
        </p:spPr>
      </p:pic>
    </p:spTree>
    <p:extLst>
      <p:ext uri="{BB962C8B-B14F-4D97-AF65-F5344CB8AC3E}">
        <p14:creationId xmlns:p14="http://schemas.microsoft.com/office/powerpoint/2010/main" val="28665673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26" y="0"/>
            <a:ext cx="10972800" cy="1143000"/>
          </a:xfrm>
        </p:spPr>
        <p:txBody>
          <a:bodyPr>
            <a:normAutofit/>
          </a:bodyPr>
          <a:lstStyle/>
          <a:p>
            <a:r>
              <a:rPr lang="en-US" dirty="0"/>
              <a:t>Thank you for joining us today!</a:t>
            </a:r>
          </a:p>
        </p:txBody>
      </p:sp>
      <p:sp>
        <p:nvSpPr>
          <p:cNvPr id="3" name="Content Placeholder 2"/>
          <p:cNvSpPr>
            <a:spLocks noGrp="1"/>
          </p:cNvSpPr>
          <p:nvPr>
            <p:ph idx="1"/>
          </p:nvPr>
        </p:nvSpPr>
        <p:spPr>
          <a:xfrm>
            <a:off x="679731" y="1143000"/>
            <a:ext cx="10220241" cy="5018313"/>
          </a:xfrm>
        </p:spPr>
        <p:txBody>
          <a:bodyPr>
            <a:normAutofit/>
          </a:bodyPr>
          <a:lstStyle/>
          <a:p>
            <a:pPr marL="0" indent="0">
              <a:buNone/>
            </a:pPr>
            <a:r>
              <a:rPr lang="en-US" sz="2400" dirty="0"/>
              <a:t>This concludes the AIA/CES Course </a:t>
            </a:r>
            <a:r>
              <a:rPr lang="en-US" sz="2400" b="1" dirty="0"/>
              <a:t>#AAH1602.</a:t>
            </a:r>
            <a:r>
              <a:rPr lang="en-US" sz="2400" dirty="0"/>
              <a:t> The webinar survey/report form URL is listed in the chat box </a:t>
            </a:r>
            <a:r>
              <a:rPr lang="en-US" sz="2400" b="1" i="1" dirty="0"/>
              <a:t>and</a:t>
            </a:r>
            <a:r>
              <a:rPr lang="en-US" sz="2400" dirty="0"/>
              <a:t> will be included in the follow-up email sent to you in the next hour. Earn 1 AIA LU/HSW.</a:t>
            </a:r>
          </a:p>
          <a:p>
            <a:pPr marL="0" indent="0">
              <a:lnSpc>
                <a:spcPct val="120000"/>
              </a:lnSpc>
              <a:buNone/>
            </a:pPr>
            <a:endParaRPr lang="en-US" sz="1600" dirty="0"/>
          </a:p>
          <a:p>
            <a:pPr marL="0" indent="0">
              <a:lnSpc>
                <a:spcPct val="120000"/>
              </a:lnSpc>
              <a:buNone/>
            </a:pPr>
            <a:endParaRPr lang="en-US" sz="1600" dirty="0"/>
          </a:p>
          <a:p>
            <a:pPr marL="0" indent="0">
              <a:lnSpc>
                <a:spcPct val="120000"/>
              </a:lnSpc>
              <a:buNone/>
            </a:pPr>
            <a:endParaRPr lang="en-US" sz="1600" dirty="0"/>
          </a:p>
          <a:p>
            <a:pPr marL="0" indent="0">
              <a:lnSpc>
                <a:spcPct val="120000"/>
              </a:lnSpc>
              <a:buNone/>
            </a:pPr>
            <a:endParaRPr lang="en-US" sz="1600" dirty="0"/>
          </a:p>
          <a:p>
            <a:pPr marL="0" indent="0" fontAlgn="base">
              <a:lnSpc>
                <a:spcPct val="120000"/>
              </a:lnSpc>
              <a:spcBef>
                <a:spcPct val="0"/>
              </a:spcBef>
              <a:spcAft>
                <a:spcPct val="0"/>
              </a:spcAft>
              <a:buNone/>
              <a:defRPr/>
            </a:pPr>
            <a:endParaRPr lang="en-US" sz="1900" b="1" dirty="0">
              <a:solidFill>
                <a:srgbClr val="000000"/>
              </a:solidFill>
            </a:endParaRPr>
          </a:p>
          <a:p>
            <a:pPr marL="0" indent="0" fontAlgn="base">
              <a:lnSpc>
                <a:spcPct val="120000"/>
              </a:lnSpc>
              <a:spcBef>
                <a:spcPct val="0"/>
              </a:spcBef>
              <a:spcAft>
                <a:spcPct val="0"/>
              </a:spcAft>
              <a:buNone/>
              <a:defRPr/>
            </a:pPr>
            <a:endParaRPr lang="en-US" sz="1900" b="1" dirty="0">
              <a:solidFill>
                <a:srgbClr val="000000"/>
              </a:solidFill>
            </a:endParaRPr>
          </a:p>
        </p:txBody>
      </p:sp>
      <p:sp>
        <p:nvSpPr>
          <p:cNvPr id="5"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Content Placeholder 2"/>
          <p:cNvSpPr txBox="1">
            <a:spLocks/>
          </p:cNvSpPr>
          <p:nvPr/>
        </p:nvSpPr>
        <p:spPr bwMode="auto">
          <a:xfrm>
            <a:off x="711426" y="2743200"/>
            <a:ext cx="8153400" cy="53340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800" b="1" dirty="0"/>
              <a:t>Survey Link:  </a:t>
            </a:r>
            <a:r>
              <a:rPr lang="en-US" sz="2800" u="sng" dirty="0">
                <a:hlinkClick r:id="rId3"/>
              </a:rPr>
              <a:t>http://bit.ly/2ch4pcw</a:t>
            </a:r>
            <a:r>
              <a:rPr lang="en-US" sz="2800" b="1" dirty="0"/>
              <a:t>   </a:t>
            </a:r>
            <a:r>
              <a:rPr lang="en-US" sz="2800" b="1" dirty="0">
                <a:solidFill>
                  <a:schemeClr val="tx2"/>
                </a:solidFill>
              </a:rPr>
              <a:t> </a:t>
            </a:r>
          </a:p>
          <a:p>
            <a:pPr marL="0" indent="0">
              <a:buFontTx/>
              <a:buNone/>
            </a:pPr>
            <a:endParaRPr lang="en-US" sz="2800" dirty="0"/>
          </a:p>
        </p:txBody>
      </p:sp>
      <p:sp>
        <p:nvSpPr>
          <p:cNvPr id="4" name="Rectangle 3"/>
          <p:cNvSpPr/>
          <p:nvPr/>
        </p:nvSpPr>
        <p:spPr>
          <a:xfrm>
            <a:off x="741772" y="3462717"/>
            <a:ext cx="9745508" cy="1908215"/>
          </a:xfrm>
          <a:prstGeom prst="rect">
            <a:avLst/>
          </a:prstGeom>
        </p:spPr>
        <p:txBody>
          <a:bodyPr wrap="square">
            <a:spAutoFit/>
          </a:bodyPr>
          <a:lstStyle/>
          <a:p>
            <a:r>
              <a:rPr lang="en-US" dirty="0"/>
              <a:t>All attendees must report credit individually by completing the webinar survey/report form within the next 3 business days. Credit will automatically appear on your transcript within 2 weeks. </a:t>
            </a:r>
            <a:r>
              <a:rPr lang="en-US" b="1" dirty="0">
                <a:solidFill>
                  <a:srgbClr val="FF0000"/>
                </a:solidFill>
              </a:rPr>
              <a:t>Tablet and smartphone users must copy down the above survey link.</a:t>
            </a:r>
          </a:p>
          <a:p>
            <a:endParaRPr lang="en-US" dirty="0"/>
          </a:p>
          <a:p>
            <a:pPr>
              <a:spcAft>
                <a:spcPts val="1200"/>
              </a:spcAft>
              <a:defRPr/>
            </a:pPr>
            <a:endParaRPr lang="en-US" dirty="0"/>
          </a:p>
          <a:p>
            <a:pPr>
              <a:spcAft>
                <a:spcPts val="1200"/>
              </a:spcAft>
              <a:defRPr/>
            </a:pPr>
            <a:r>
              <a:rPr lang="en-US" dirty="0"/>
              <a:t>Please direct any further questions to </a:t>
            </a:r>
            <a:r>
              <a:rPr lang="en-US" dirty="0">
                <a:hlinkClick r:id="rId4"/>
              </a:rPr>
              <a:t>knowledgecommunit</a:t>
            </a:r>
            <a:r>
              <a:rPr lang="en-US" dirty="0">
                <a:solidFill>
                  <a:srgbClr val="6666FF"/>
                </a:solidFill>
                <a:hlinkClick r:id="rId4"/>
              </a:rPr>
              <a:t>ies</a:t>
            </a:r>
            <a:r>
              <a:rPr lang="en-US" dirty="0">
                <a:hlinkClick r:id="rId4"/>
              </a:rPr>
              <a:t>@aia.org</a:t>
            </a:r>
            <a:r>
              <a:rPr lang="en-US" dirty="0"/>
              <a:t>. </a:t>
            </a:r>
          </a:p>
        </p:txBody>
      </p:sp>
    </p:spTree>
    <p:extLst>
      <p:ext uri="{BB962C8B-B14F-4D97-AF65-F5344CB8AC3E}">
        <p14:creationId xmlns:p14="http://schemas.microsoft.com/office/powerpoint/2010/main" val="18303836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3" y="0"/>
            <a:ext cx="11213431" cy="1143000"/>
          </a:xfrm>
        </p:spPr>
        <p:txBody>
          <a:bodyPr>
            <a:noAutofit/>
          </a:bodyPr>
          <a:lstStyle/>
          <a:p>
            <a:r>
              <a:rPr lang="en-US" sz="3200" dirty="0"/>
              <a:t>Join us at the AAH!</a:t>
            </a:r>
            <a:endParaRPr lang="en-US" sz="3200" b="1" dirty="0"/>
          </a:p>
        </p:txBody>
      </p:sp>
      <p:sp>
        <p:nvSpPr>
          <p:cNvPr id="3" name="Content Placeholder 2"/>
          <p:cNvSpPr>
            <a:spLocks noGrp="1"/>
          </p:cNvSpPr>
          <p:nvPr>
            <p:ph idx="1"/>
          </p:nvPr>
        </p:nvSpPr>
        <p:spPr>
          <a:xfrm>
            <a:off x="489283" y="1143000"/>
            <a:ext cx="11213431" cy="4299605"/>
          </a:xfrm>
        </p:spPr>
        <p:txBody>
          <a:bodyPr>
            <a:normAutofit lnSpcReduction="10000"/>
          </a:bodyPr>
          <a:lstStyle/>
          <a:p>
            <a:pPr marL="0" indent="0">
              <a:lnSpc>
                <a:spcPct val="120000"/>
              </a:lnSpc>
              <a:spcBef>
                <a:spcPts val="0"/>
              </a:spcBef>
              <a:spcAft>
                <a:spcPts val="1200"/>
              </a:spcAft>
              <a:buNone/>
            </a:pPr>
            <a:r>
              <a:rPr lang="en-US" b="1" dirty="0"/>
              <a:t>•	Receive Academy Update newsletters </a:t>
            </a:r>
          </a:p>
          <a:p>
            <a:pPr marL="0" indent="0">
              <a:lnSpc>
                <a:spcPct val="120000"/>
              </a:lnSpc>
              <a:spcBef>
                <a:spcPts val="0"/>
              </a:spcBef>
              <a:spcAft>
                <a:spcPts val="600"/>
              </a:spcAft>
              <a:buNone/>
            </a:pPr>
            <a:r>
              <a:rPr lang="en-US" b="1" dirty="0"/>
              <a:t>•	Access to resources </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Knowledge Repository</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Webinars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Award programs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Scholarships, Fellowships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Emerging professionals benefits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National and regional conferences and events</a:t>
            </a:r>
          </a:p>
          <a:p>
            <a:pPr lvl="1" indent="-342900">
              <a:lnSpc>
                <a:spcPct val="120000"/>
              </a:lnSpc>
              <a:spcBef>
                <a:spcPts val="0"/>
              </a:spcBef>
              <a:spcAft>
                <a:spcPts val="600"/>
              </a:spcAft>
              <a:buFont typeface="Wingdings" panose="05000000000000000000" pitchFamily="2" charset="2"/>
              <a:buChar char="ü"/>
            </a:pPr>
            <a:r>
              <a:rPr lang="en-US" dirty="0">
                <a:solidFill>
                  <a:srgbClr val="0065B0"/>
                </a:solidFill>
              </a:rPr>
              <a:t>Social media, publications, blogs and Twitter </a:t>
            </a:r>
          </a:p>
        </p:txBody>
      </p:sp>
    </p:spTree>
    <p:extLst>
      <p:ext uri="{BB962C8B-B14F-4D97-AF65-F5344CB8AC3E}">
        <p14:creationId xmlns:p14="http://schemas.microsoft.com/office/powerpoint/2010/main" val="29080138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098"/>
            <a:ext cx="10972800" cy="1143000"/>
          </a:xfrm>
        </p:spPr>
        <p:txBody>
          <a:bodyPr/>
          <a:lstStyle/>
          <a:p>
            <a:r>
              <a:rPr lang="en-US" dirty="0"/>
              <a:t>To join AAH or update your account go to:</a:t>
            </a:r>
          </a:p>
        </p:txBody>
      </p:sp>
      <p:sp>
        <p:nvSpPr>
          <p:cNvPr id="12" name="TextBox 11"/>
          <p:cNvSpPr txBox="1"/>
          <p:nvPr/>
        </p:nvSpPr>
        <p:spPr>
          <a:xfrm>
            <a:off x="9406096" y="5825364"/>
            <a:ext cx="1226591" cy="369332"/>
          </a:xfrm>
          <a:prstGeom prst="rect">
            <a:avLst/>
          </a:prstGeom>
          <a:solidFill>
            <a:srgbClr val="FFFF00"/>
          </a:solidFill>
        </p:spPr>
        <p:txBody>
          <a:bodyPr wrap="square" rtlCol="0">
            <a:spAutoFit/>
          </a:bodyPr>
          <a:lstStyle/>
          <a:p>
            <a:r>
              <a:rPr lang="en-US" dirty="0">
                <a:solidFill>
                  <a:prstClr val="black"/>
                </a:solidFill>
              </a:rPr>
              <a:t>Click here </a:t>
            </a:r>
          </a:p>
        </p:txBody>
      </p:sp>
      <p:cxnSp>
        <p:nvCxnSpPr>
          <p:cNvPr id="18" name="Straight Arrow Connector 17"/>
          <p:cNvCxnSpPr>
            <a:stCxn id="12" idx="1"/>
          </p:cNvCxnSpPr>
          <p:nvPr/>
        </p:nvCxnSpPr>
        <p:spPr>
          <a:xfrm flipH="1" flipV="1">
            <a:off x="9127958" y="5825364"/>
            <a:ext cx="278138" cy="184666"/>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09600" y="889503"/>
            <a:ext cx="3807854" cy="646331"/>
          </a:xfrm>
          <a:prstGeom prst="rect">
            <a:avLst/>
          </a:prstGeom>
          <a:solidFill>
            <a:srgbClr val="FFFF00"/>
          </a:solidFill>
        </p:spPr>
        <p:txBody>
          <a:bodyPr wrap="square" rtlCol="0">
            <a:spAutoFit/>
          </a:bodyPr>
          <a:lstStyle/>
          <a:p>
            <a:r>
              <a:rPr lang="en-US" sz="3600" b="1" dirty="0">
                <a:solidFill>
                  <a:prstClr val="black"/>
                </a:solidFill>
              </a:rPr>
              <a:t>www.aia.org/aah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526" y="1576295"/>
            <a:ext cx="8042297" cy="4217602"/>
          </a:xfrm>
          <a:prstGeom prst="rect">
            <a:avLst/>
          </a:prstGeom>
        </p:spPr>
      </p:pic>
    </p:spTree>
    <p:extLst>
      <p:ext uri="{BB962C8B-B14F-4D97-AF65-F5344CB8AC3E}">
        <p14:creationId xmlns:p14="http://schemas.microsoft.com/office/powerpoint/2010/main" val="7045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6209"/>
            <a:ext cx="10972800" cy="1133856"/>
          </a:xfrm>
        </p:spPr>
        <p:txBody>
          <a:bodyPr anchor="ctr">
            <a:normAutofit/>
          </a:bodyPr>
          <a:lstStyle/>
          <a:p>
            <a:pPr lvl="0">
              <a:spcAft>
                <a:spcPts val="1200"/>
              </a:spcAft>
            </a:pPr>
            <a:r>
              <a:rPr lang="en-US" dirty="0"/>
              <a:t>Increasing your HCAHPS Scores Through Design</a:t>
            </a:r>
          </a:p>
        </p:txBody>
      </p:sp>
      <p:sp>
        <p:nvSpPr>
          <p:cNvPr id="3" name="Content Placeholder 2"/>
          <p:cNvSpPr>
            <a:spLocks noGrp="1"/>
          </p:cNvSpPr>
          <p:nvPr>
            <p:ph idx="1"/>
          </p:nvPr>
        </p:nvSpPr>
        <p:spPr>
          <a:xfrm>
            <a:off x="609600" y="1303217"/>
            <a:ext cx="11204448" cy="4525963"/>
          </a:xfrm>
        </p:spPr>
        <p:txBody>
          <a:bodyPr>
            <a:normAutofit/>
          </a:bodyPr>
          <a:lstStyle/>
          <a:p>
            <a:pPr marL="0" indent="0">
              <a:spcBef>
                <a:spcPts val="0"/>
              </a:spcBef>
              <a:spcAft>
                <a:spcPts val="1800"/>
              </a:spcAft>
              <a:buNone/>
            </a:pPr>
            <a:r>
              <a:rPr lang="en-US" dirty="0">
                <a:latin typeface="Arial" panose="020B0604020202020204" pitchFamily="34" charset="0"/>
                <a:cs typeface="Arial" panose="020B0604020202020204" pitchFamily="34" charset="0"/>
              </a:rPr>
              <a:t>Presented </a:t>
            </a:r>
            <a:r>
              <a:rPr lang="en-US" dirty="0" smtClean="0">
                <a:latin typeface="Arial" panose="020B0604020202020204" pitchFamily="34" charset="0"/>
                <a:cs typeface="Arial" panose="020B0604020202020204" pitchFamily="34" charset="0"/>
              </a:rPr>
              <a:t>by:</a:t>
            </a:r>
          </a:p>
          <a:p>
            <a:pPr marL="0" indent="0">
              <a:spcBef>
                <a:spcPts val="0"/>
              </a:spcBef>
              <a:buNone/>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Joan </a:t>
            </a:r>
            <a:r>
              <a:rPr lang="en-US" b="1" dirty="0">
                <a:latin typeface="Arial" panose="020B0604020202020204" pitchFamily="34" charset="0"/>
                <a:cs typeface="Arial" panose="020B0604020202020204" pitchFamily="34" charset="0"/>
              </a:rPr>
              <a:t>L. Suchomel, AIA, ACHA, </a:t>
            </a:r>
            <a:r>
              <a:rPr lang="en-US" b="1" dirty="0" smtClean="0">
                <a:latin typeface="Arial" panose="020B0604020202020204" pitchFamily="34" charset="0"/>
                <a:cs typeface="Arial" panose="020B0604020202020204" pitchFamily="34" charset="0"/>
              </a:rPr>
              <a:t>EDAC</a:t>
            </a:r>
          </a:p>
          <a:p>
            <a:pPr marL="0" indent="0">
              <a:spcBef>
                <a:spcPts val="0"/>
              </a:spcBef>
              <a:buNone/>
            </a:pPr>
            <a:r>
              <a:rPr lang="en-US" b="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Principal</a:t>
            </a:r>
            <a:endParaRPr lang="en-US" dirty="0" smtClean="0">
              <a:latin typeface="Arial" panose="020B0604020202020204" pitchFamily="34" charset="0"/>
              <a:cs typeface="Arial" panose="020B0604020202020204" pitchFamily="34" charset="0"/>
            </a:endParaRPr>
          </a:p>
          <a:p>
            <a:pPr marL="0" indent="0">
              <a:spcBef>
                <a:spcPts val="0"/>
              </a:spcBef>
              <a:buNone/>
            </a:pPr>
            <a:r>
              <a:rPr lang="en-US" dirty="0" smtClean="0">
                <a:solidFill>
                  <a:srgbClr val="0065B0"/>
                </a:solidFill>
                <a:latin typeface="Arial" panose="020B0604020202020204" pitchFamily="34" charset="0"/>
                <a:cs typeface="Arial" panose="020B0604020202020204" pitchFamily="34" charset="0"/>
              </a:rPr>
              <a:t>               </a:t>
            </a:r>
            <a:r>
              <a:rPr lang="en-US" dirty="0" err="1" smtClean="0">
                <a:solidFill>
                  <a:srgbClr val="0065B0"/>
                </a:solidFill>
                <a:latin typeface="Arial" panose="020B0604020202020204" pitchFamily="34" charset="0"/>
                <a:cs typeface="Arial" panose="020B0604020202020204" pitchFamily="34" charset="0"/>
              </a:rPr>
              <a:t>Eckenhoff</a:t>
            </a:r>
            <a:r>
              <a:rPr lang="en-US" dirty="0" smtClean="0">
                <a:solidFill>
                  <a:srgbClr val="0065B0"/>
                </a:solidFill>
                <a:latin typeface="Arial" panose="020B0604020202020204" pitchFamily="34" charset="0"/>
                <a:cs typeface="Arial" panose="020B0604020202020204" pitchFamily="34" charset="0"/>
              </a:rPr>
              <a:t> </a:t>
            </a:r>
            <a:r>
              <a:rPr lang="en-US" dirty="0">
                <a:solidFill>
                  <a:srgbClr val="0065B0"/>
                </a:solidFill>
                <a:latin typeface="Arial" panose="020B0604020202020204" pitchFamily="34" charset="0"/>
                <a:cs typeface="Arial" panose="020B0604020202020204" pitchFamily="34" charset="0"/>
              </a:rPr>
              <a:t>Saunders Architects</a:t>
            </a:r>
            <a:endParaRPr lang="en-US" dirty="0">
              <a:latin typeface="Arial" panose="020B0604020202020204" pitchFamily="34" charset="0"/>
              <a:cs typeface="Arial" panose="020B0604020202020204" pitchFamily="34" charset="0"/>
            </a:endParaRPr>
          </a:p>
          <a:p>
            <a:pPr marL="0" indent="0">
              <a:spcBef>
                <a:spcPts val="0"/>
              </a:spcBef>
              <a:spcAft>
                <a:spcPts val="600"/>
              </a:spcAft>
              <a:buNone/>
            </a:pPr>
            <a:r>
              <a:rPr lang="en-US" b="1" dirty="0" smtClean="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marL="0" indent="0">
              <a:spcBef>
                <a:spcPts val="0"/>
              </a:spcBef>
              <a:spcAft>
                <a:spcPts val="600"/>
              </a:spcAft>
              <a:buNone/>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Deborah </a:t>
            </a:r>
            <a:r>
              <a:rPr lang="en-US" b="1" dirty="0">
                <a:latin typeface="Arial" panose="020B0604020202020204" pitchFamily="34" charset="0"/>
                <a:cs typeface="Arial" panose="020B0604020202020204" pitchFamily="34" charset="0"/>
              </a:rPr>
              <a:t>Hayes, RN MS MSN-NI NEA-BC</a:t>
            </a:r>
          </a:p>
          <a:p>
            <a:pPr marL="0" indent="0">
              <a:spcBef>
                <a:spcPts val="0"/>
              </a:spcBef>
              <a:spcAft>
                <a:spcPts val="600"/>
              </a:spcAft>
              <a:buNone/>
            </a:pPr>
            <a:r>
              <a:rPr lang="en-US" dirty="0" smtClean="0">
                <a:latin typeface="Arial" panose="020B0604020202020204" pitchFamily="34" charset="0"/>
                <a:cs typeface="Arial" panose="020B0604020202020204" pitchFamily="34" charset="0"/>
              </a:rPr>
              <a:t>               Vice </a:t>
            </a:r>
            <a:r>
              <a:rPr lang="en-US" dirty="0">
                <a:latin typeface="Arial" panose="020B0604020202020204" pitchFamily="34" charset="0"/>
                <a:cs typeface="Arial" panose="020B0604020202020204" pitchFamily="34" charset="0"/>
              </a:rPr>
              <a:t>President, Chief Operating Officer</a:t>
            </a:r>
          </a:p>
          <a:p>
            <a:pPr marL="0" indent="0">
              <a:spcBef>
                <a:spcPts val="0"/>
              </a:spcBef>
              <a:spcAft>
                <a:spcPts val="600"/>
              </a:spcAft>
              <a:buNone/>
            </a:pPr>
            <a:r>
              <a:rPr lang="en-US" dirty="0" smtClean="0">
                <a:solidFill>
                  <a:srgbClr val="0065B0"/>
                </a:solidFill>
                <a:latin typeface="Arial" panose="020B0604020202020204" pitchFamily="34" charset="0"/>
                <a:cs typeface="Arial" panose="020B0604020202020204" pitchFamily="34" charset="0"/>
              </a:rPr>
              <a:t>               The </a:t>
            </a:r>
            <a:r>
              <a:rPr lang="en-US" dirty="0">
                <a:solidFill>
                  <a:srgbClr val="0065B0"/>
                </a:solidFill>
                <a:latin typeface="Arial" panose="020B0604020202020204" pitchFamily="34" charset="0"/>
                <a:cs typeface="Arial" panose="020B0604020202020204" pitchFamily="34" charset="0"/>
              </a:rPr>
              <a:t>Christ Hospital Health Network</a:t>
            </a: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023" y="2044925"/>
            <a:ext cx="1321723" cy="13217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41" y="3746261"/>
            <a:ext cx="1170903" cy="1640973"/>
          </a:xfrm>
          <a:prstGeom prst="rect">
            <a:avLst/>
          </a:prstGeom>
        </p:spPr>
      </p:pic>
    </p:spTree>
    <p:extLst>
      <p:ext uri="{BB962C8B-B14F-4D97-AF65-F5344CB8AC3E}">
        <p14:creationId xmlns:p14="http://schemas.microsoft.com/office/powerpoint/2010/main" val="3201352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6493" y="0"/>
            <a:ext cx="10972800" cy="1143000"/>
          </a:xfrm>
        </p:spPr>
        <p:txBody>
          <a:bodyPr/>
          <a:lstStyle/>
          <a:p>
            <a:pPr algn="ctr"/>
            <a:r>
              <a:rPr lang="en-US" dirty="0"/>
              <a:t>Join us for more upcoming webinars* </a:t>
            </a:r>
          </a:p>
        </p:txBody>
      </p:sp>
      <p:sp>
        <p:nvSpPr>
          <p:cNvPr id="7" name="Content Placeholder 6"/>
          <p:cNvSpPr>
            <a:spLocks noGrp="1"/>
          </p:cNvSpPr>
          <p:nvPr>
            <p:ph idx="1"/>
          </p:nvPr>
        </p:nvSpPr>
        <p:spPr>
          <a:xfrm>
            <a:off x="1220164" y="4990765"/>
            <a:ext cx="9845457" cy="552280"/>
          </a:xfrm>
        </p:spPr>
        <p:txBody>
          <a:bodyPr>
            <a:normAutofit/>
          </a:bodyPr>
          <a:lstStyle/>
          <a:p>
            <a:pPr marL="0" indent="0" algn="ctr">
              <a:buNone/>
            </a:pPr>
            <a:r>
              <a:rPr lang="en-US" dirty="0"/>
              <a:t>Visit </a:t>
            </a:r>
            <a:r>
              <a:rPr lang="en-US" dirty="0">
                <a:hlinkClick r:id="rId3"/>
              </a:rPr>
              <a:t>www.aia.org/aah</a:t>
            </a:r>
            <a:r>
              <a:rPr lang="en-US" dirty="0"/>
              <a:t> for more information and to register. </a:t>
            </a:r>
          </a:p>
        </p:txBody>
      </p:sp>
      <p:graphicFrame>
        <p:nvGraphicFramePr>
          <p:cNvPr id="4" name="Content Placeholder 7"/>
          <p:cNvGraphicFramePr>
            <a:graphicFrameLocks/>
          </p:cNvGraphicFramePr>
          <p:nvPr>
            <p:extLst/>
          </p:nvPr>
        </p:nvGraphicFramePr>
        <p:xfrm>
          <a:off x="612354" y="1804958"/>
          <a:ext cx="10972800" cy="2243328"/>
        </p:xfrm>
        <a:graphic>
          <a:graphicData uri="http://schemas.openxmlformats.org/drawingml/2006/table">
            <a:tbl>
              <a:tblPr/>
              <a:tblGrid>
                <a:gridCol w="939824">
                  <a:extLst>
                    <a:ext uri="{9D8B030D-6E8A-4147-A177-3AD203B41FA5}">
                      <a16:colId xmlns="" xmlns:a16="http://schemas.microsoft.com/office/drawing/2014/main" val="20000"/>
                    </a:ext>
                  </a:extLst>
                </a:gridCol>
                <a:gridCol w="3756197">
                  <a:extLst>
                    <a:ext uri="{9D8B030D-6E8A-4147-A177-3AD203B41FA5}">
                      <a16:colId xmlns="" xmlns:a16="http://schemas.microsoft.com/office/drawing/2014/main" val="20001"/>
                    </a:ext>
                  </a:extLst>
                </a:gridCol>
                <a:gridCol w="6276779">
                  <a:extLst>
                    <a:ext uri="{9D8B030D-6E8A-4147-A177-3AD203B41FA5}">
                      <a16:colId xmlns="" xmlns:a16="http://schemas.microsoft.com/office/drawing/2014/main" val="20002"/>
                    </a:ext>
                  </a:extLst>
                </a:gridCol>
              </a:tblGrid>
              <a:tr h="454793">
                <a:tc>
                  <a:txBody>
                    <a:bodyPr/>
                    <a:lstStyle/>
                    <a:p>
                      <a:pPr marL="0" marR="0" algn="ctr">
                        <a:lnSpc>
                          <a:spcPct val="115000"/>
                        </a:lnSpc>
                        <a:spcBef>
                          <a:spcPts val="0"/>
                        </a:spcBef>
                        <a:spcAft>
                          <a:spcPts val="0"/>
                        </a:spcAft>
                      </a:pPr>
                      <a:r>
                        <a:rPr lang="en-US" sz="2800" b="1" dirty="0">
                          <a:latin typeface="Calibri"/>
                          <a:ea typeface="Times New Roman"/>
                          <a:cs typeface="Times New Roman"/>
                        </a:rPr>
                        <a:t>Date</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2800" b="1" dirty="0">
                          <a:latin typeface="Calibri"/>
                          <a:ea typeface="Times New Roman"/>
                          <a:cs typeface="Times New Roman"/>
                        </a:rPr>
                        <a:t>Series</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800" b="1" dirty="0">
                          <a:latin typeface="Calibri"/>
                          <a:ea typeface="Times New Roman"/>
                          <a:cs typeface="Times New Roman"/>
                        </a:rPr>
                        <a:t>Topic</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10000"/>
                  </a:ext>
                </a:extLst>
              </a:tr>
              <a:tr h="175260">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65B0"/>
                          </a:solidFill>
                          <a:effectLst/>
                          <a:latin typeface="Arial Narrow" panose="020B0606020202030204" pitchFamily="34" charset="0"/>
                        </a:rPr>
                        <a:t>10/11 </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b="0" kern="1200" dirty="0">
                          <a:solidFill>
                            <a:srgbClr val="0065B0"/>
                          </a:solidFill>
                          <a:latin typeface="Arial Narrow" panose="020B0606020202030204" pitchFamily="34" charset="0"/>
                          <a:ea typeface="+mn-ea"/>
                          <a:cs typeface="+mn-cs"/>
                        </a:rPr>
                        <a:t>Masters Studio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Lighting for Improved Environment of Care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75260">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65B0"/>
                          </a:solidFill>
                          <a:effectLst/>
                          <a:latin typeface="Arial Narrow" panose="020B0606020202030204" pitchFamily="34" charset="0"/>
                        </a:rPr>
                        <a:t>11/08</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b="0" kern="1200" dirty="0">
                          <a:solidFill>
                            <a:srgbClr val="0065B0"/>
                          </a:solidFill>
                          <a:latin typeface="Arial Narrow" panose="020B0606020202030204" pitchFamily="34" charset="0"/>
                          <a:ea typeface="+mn-ea"/>
                          <a:cs typeface="+mn-cs"/>
                        </a:rPr>
                        <a:t>Masters Studio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b="1" kern="1200" dirty="0">
                          <a:solidFill>
                            <a:schemeClr val="tx1"/>
                          </a:solidFill>
                          <a:latin typeface="Arial Narrow" panose="020B0606020202030204" pitchFamily="34" charset="0"/>
                          <a:ea typeface="+mn-ea"/>
                          <a:cs typeface="+mn-cs"/>
                        </a:rPr>
                        <a:t>Dublin Hospital</a:t>
                      </a:r>
                      <a:r>
                        <a:rPr lang="en-US" sz="2000" b="1" kern="1200" baseline="0" dirty="0">
                          <a:solidFill>
                            <a:schemeClr val="tx1"/>
                          </a:solidFill>
                          <a:latin typeface="Arial Narrow" panose="020B0606020202030204" pitchFamily="34" charset="0"/>
                          <a:ea typeface="+mn-ea"/>
                          <a:cs typeface="+mn-cs"/>
                        </a:rPr>
                        <a:t> – Post-occupancy Evaluation 7 years later</a:t>
                      </a:r>
                      <a:endParaRPr lang="en-US" sz="2000" b="1" kern="1200" dirty="0">
                        <a:solidFill>
                          <a:schemeClr val="tx1"/>
                        </a:solidFill>
                        <a:latin typeface="Arial Narrow" panose="020B0606020202030204" pitchFamily="34" charset="0"/>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75260">
                <a:tc>
                  <a:txBody>
                    <a:bodyPr/>
                    <a:lstStyle/>
                    <a:p>
                      <a:pPr algn="ctr" fontAlgn="b"/>
                      <a:r>
                        <a:rPr lang="en-US" sz="2000" b="0" i="0" u="none" strike="noStrike" baseline="0" dirty="0">
                          <a:solidFill>
                            <a:srgbClr val="0065B0"/>
                          </a:solidFill>
                          <a:effectLst/>
                          <a:latin typeface="Arial Narrow" panose="020B0606020202030204" pitchFamily="34" charset="0"/>
                        </a:rPr>
                        <a:t>12/13</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000" b="0" kern="1200" dirty="0">
                          <a:solidFill>
                            <a:srgbClr val="0065B0"/>
                          </a:solidFill>
                          <a:latin typeface="Arial Narrow" panose="020B0606020202030204" pitchFamily="34" charset="0"/>
                          <a:ea typeface="+mn-ea"/>
                          <a:cs typeface="+mn-cs"/>
                        </a:rPr>
                        <a:t>Case Study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1" i="0" kern="1200" baseline="0" dirty="0">
                          <a:solidFill>
                            <a:schemeClr val="tx1"/>
                          </a:solidFill>
                          <a:latin typeface="Arial Narrow" panose="020B0606020202030204" pitchFamily="34" charset="0"/>
                          <a:ea typeface="+mn-ea"/>
                          <a:cs typeface="+mn-cs"/>
                        </a:rPr>
                        <a:t>2015 AAH Design award winner and Case Study archive pilot:  UCLA Surgery and Cancer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75260">
                <a:tc>
                  <a:txBody>
                    <a:bodyPr/>
                    <a:lstStyle/>
                    <a:p>
                      <a:pPr algn="ctr" fontAlgn="b"/>
                      <a:r>
                        <a:rPr lang="en-US" sz="2000" b="0" i="0" u="none" strike="noStrike" baseline="0" dirty="0">
                          <a:solidFill>
                            <a:srgbClr val="0065B0"/>
                          </a:solidFill>
                          <a:effectLst/>
                          <a:latin typeface="Arial Narrow" panose="020B0606020202030204" pitchFamily="34" charset="0"/>
                        </a:rPr>
                        <a:t>1/10</a:t>
                      </a:r>
                    </a:p>
                  </a:txBody>
                  <a:tcPr marL="7620" marR="7620" marT="76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0" i="0" kern="1200" baseline="0" dirty="0">
                          <a:solidFill>
                            <a:srgbClr val="0065B0"/>
                          </a:solidFill>
                          <a:latin typeface="Arial Narrow" panose="020B0606020202030204" pitchFamily="34" charset="0"/>
                          <a:ea typeface="+mn-ea"/>
                          <a:cs typeface="+mn-cs"/>
                        </a:rPr>
                        <a:t>HC 101 series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1" i="0" kern="1200" baseline="0" dirty="0">
                          <a:solidFill>
                            <a:schemeClr val="tx1"/>
                          </a:solidFill>
                          <a:latin typeface="Arial Narrow" panose="020B0606020202030204" pitchFamily="34" charset="0"/>
                          <a:ea typeface="+mn-ea"/>
                          <a:cs typeface="+mn-cs"/>
                        </a:rPr>
                        <a:t>Patient Safety Fundamentals for HC Architects – Part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Box 2"/>
          <p:cNvSpPr txBox="1">
            <a:spLocks noChangeArrowheads="1"/>
          </p:cNvSpPr>
          <p:nvPr/>
        </p:nvSpPr>
        <p:spPr bwMode="auto">
          <a:xfrm>
            <a:off x="2675792" y="4479411"/>
            <a:ext cx="693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dirty="0">
                <a:solidFill>
                  <a:prstClr val="black"/>
                </a:solidFill>
              </a:rPr>
              <a:t>*Dates and topics are subject to change</a:t>
            </a:r>
          </a:p>
        </p:txBody>
      </p:sp>
    </p:spTree>
    <p:extLst>
      <p:ext uri="{BB962C8B-B14F-4D97-AF65-F5344CB8AC3E}">
        <p14:creationId xmlns:p14="http://schemas.microsoft.com/office/powerpoint/2010/main" val="1942456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About The Christ Hospital </a:t>
            </a:r>
            <a:endParaRPr lang="en-US" dirty="0">
              <a:ea typeface="+mj-ea"/>
            </a:endParaRPr>
          </a:p>
        </p:txBody>
      </p:sp>
      <p:sp>
        <p:nvSpPr>
          <p:cNvPr id="23555" name="Text Placeholder 2"/>
          <p:cNvSpPr>
            <a:spLocks noGrp="1"/>
          </p:cNvSpPr>
          <p:nvPr>
            <p:ph type="body" sz="quarter" idx="10"/>
          </p:nvPr>
        </p:nvSpPr>
        <p:spPr/>
        <p:txBody>
          <a:bodyPr/>
          <a:lstStyle/>
          <a:p>
            <a:endParaRPr lang="en-US" altLang="en-US" dirty="0"/>
          </a:p>
        </p:txBody>
      </p:sp>
      <p:sp>
        <p:nvSpPr>
          <p:cNvPr id="3" name="TextBox 2"/>
          <p:cNvSpPr txBox="1"/>
          <p:nvPr/>
        </p:nvSpPr>
        <p:spPr>
          <a:xfrm>
            <a:off x="740229" y="1417638"/>
            <a:ext cx="8264434" cy="2677656"/>
          </a:xfrm>
          <a:prstGeom prst="rect">
            <a:avLst/>
          </a:prstGeom>
          <a:noFill/>
        </p:spPr>
        <p:txBody>
          <a:bodyPr wrap="square" rtlCol="0">
            <a:spAutoFit/>
          </a:bodyPr>
          <a:lstStyle/>
          <a:p>
            <a:r>
              <a:rPr lang="en-US" altLang="en-US" sz="2800" dirty="0"/>
              <a:t>For 126 years, The Christ Hospital, Cincinnati, OH, has been a leader in medical excellence. Today, it is a vast network of physicians and staff, working in more than 100 locations, to make superior medicine convenient and accessible for the communities it serves. </a:t>
            </a:r>
          </a:p>
        </p:txBody>
      </p:sp>
    </p:spTree>
    <p:extLst>
      <p:ext uri="{BB962C8B-B14F-4D97-AF65-F5344CB8AC3E}">
        <p14:creationId xmlns:p14="http://schemas.microsoft.com/office/powerpoint/2010/main" val="2207592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2591</Words>
  <Application>Microsoft Office PowerPoint</Application>
  <PresentationFormat>Custom</PresentationFormat>
  <Paragraphs>496</Paragraphs>
  <Slides>80</Slides>
  <Notes>79</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1_Office Theme</vt:lpstr>
      <vt:lpstr>Welcome!</vt:lpstr>
      <vt:lpstr>PowerPoint Presentation</vt:lpstr>
      <vt:lpstr>PowerPoint Presentation</vt:lpstr>
      <vt:lpstr>PowerPoint Presentation</vt:lpstr>
      <vt:lpstr>PowerPoint Presentation</vt:lpstr>
      <vt:lpstr>PowerPoint Presentation</vt:lpstr>
      <vt:lpstr>PowerPoint Presentation</vt:lpstr>
      <vt:lpstr>Increasing your HCAHPS Scores Through Design</vt:lpstr>
      <vt:lpstr>About The Christ Hospital </vt:lpstr>
      <vt:lpstr>About the Architect</vt:lpstr>
      <vt:lpstr>PowerPoint Presentation</vt:lpstr>
      <vt:lpstr>Defining Patient Experience</vt:lpstr>
      <vt:lpstr>Healthcare in America</vt:lpstr>
      <vt:lpstr>US Spending on Health Care as a % of  the Gross Domestic Product (GDP) </vt:lpstr>
      <vt:lpstr>The Word of the Moment in Healthcare Is “Unsustainable”</vt:lpstr>
      <vt:lpstr>The Value Equation for Patients</vt:lpstr>
      <vt:lpstr>Fee for Service vs. Fee for Value</vt:lpstr>
      <vt:lpstr>Hospital Value Based Purchasing Program</vt:lpstr>
      <vt:lpstr>Value Based Purchasing </vt:lpstr>
      <vt:lpstr>PowerPoint Presentation</vt:lpstr>
      <vt:lpstr>The HCAHPS Survey</vt:lpstr>
      <vt:lpstr>HCAHPS Questions Your Care from Nurses</vt:lpstr>
      <vt:lpstr>HCAHPS Questions Your Care from Doctors</vt:lpstr>
      <vt:lpstr>HCAHPS Questions The Hospital Environment</vt:lpstr>
      <vt:lpstr>HCAHPS Questions The Hospital Environment</vt:lpstr>
      <vt:lpstr>HCAHPS Questions The Hospital Environment</vt:lpstr>
      <vt:lpstr>HCAHPS Questions When You Left the Hospital</vt:lpstr>
      <vt:lpstr>HCAHPS Questions Overall Rating of the Hospital</vt:lpstr>
      <vt:lpstr>HCAHPS Questions Understanding Your Care When You Left the Hospital</vt:lpstr>
      <vt:lpstr>How can the physical design of the  environment help boost HCAHPS scores?</vt:lpstr>
      <vt:lpstr>PowerPoint Presentation</vt:lpstr>
      <vt:lpstr>The Christ Hospital Master Plan Joint and Spine Center</vt:lpstr>
      <vt:lpstr>PowerPoint Presentation</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Before giving you any new medicine:</vt:lpstr>
      <vt:lpstr>Before giving you any new medicine:</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During this hospital stay:</vt:lpstr>
      <vt:lpstr>When I left the hospital: </vt:lpstr>
      <vt:lpstr>When I left the hospital: </vt:lpstr>
      <vt:lpstr>Overall Rating of Hospital:</vt:lpstr>
      <vt:lpstr>Overall Rating of Hospital:</vt:lpstr>
      <vt:lpstr>The Christ Hospital Master Plan, Joint and Spine Center</vt:lpstr>
      <vt:lpstr>The Christ Hospital Master Plan, Joint and Spine Center</vt:lpstr>
      <vt:lpstr>The Christ Hospital Master Plan, Joint and Spine Center</vt:lpstr>
      <vt:lpstr>The Christ Hospital Master Plan, Joint and Spine Center</vt:lpstr>
      <vt:lpstr>The Christ Hospital Master Plan, Joint and Spine Center</vt:lpstr>
      <vt:lpstr>The Christ Hospital Master Plan, Joint and Spine Center</vt:lpstr>
      <vt:lpstr>The Christ Hospital Master Plan, Joint and Spine Center</vt:lpstr>
      <vt:lpstr>The Christ Hospital Master Plan, Joint and Spine Center</vt:lpstr>
      <vt:lpstr>The Christ Hospital Master Plan, Joint and Spine Center</vt:lpstr>
      <vt:lpstr>PowerPoint Presentation</vt:lpstr>
      <vt:lpstr>Key Learnings, Process Improvements and Takeaways  </vt:lpstr>
      <vt:lpstr>PowerPoint Presentation</vt:lpstr>
      <vt:lpstr>Last Chance for Questions and Comments on:</vt:lpstr>
      <vt:lpstr>Thank you for joining us today!</vt:lpstr>
      <vt:lpstr>Join us at the AAH!</vt:lpstr>
      <vt:lpstr>To join AAH or update your account go to:</vt:lpstr>
      <vt:lpstr>Join us for more upcoming webinars* </vt:lpstr>
    </vt:vector>
  </TitlesOfParts>
  <Company>McCarthy Holdings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Kreidich, John</dc:creator>
  <cp:lastModifiedBy>Isabella Rosse</cp:lastModifiedBy>
  <cp:revision>46</cp:revision>
  <cp:lastPrinted>2016-09-07T16:20:54Z</cp:lastPrinted>
  <dcterms:created xsi:type="dcterms:W3CDTF">2016-06-14T22:11:15Z</dcterms:created>
  <dcterms:modified xsi:type="dcterms:W3CDTF">2016-09-13T15:11:52Z</dcterms:modified>
</cp:coreProperties>
</file>