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Lst>
  <p:notesMasterIdLst>
    <p:notesMasterId r:id="rId97"/>
  </p:notesMasterIdLst>
  <p:sldIdLst>
    <p:sldId id="464" r:id="rId2"/>
    <p:sldId id="474" r:id="rId3"/>
    <p:sldId id="475" r:id="rId4"/>
    <p:sldId id="476" r:id="rId5"/>
    <p:sldId id="477" r:id="rId6"/>
    <p:sldId id="478" r:id="rId7"/>
    <p:sldId id="479" r:id="rId8"/>
    <p:sldId id="563" r:id="rId9"/>
    <p:sldId id="338" r:id="rId10"/>
    <p:sldId id="550" r:id="rId11"/>
    <p:sldId id="551" r:id="rId12"/>
    <p:sldId id="552" r:id="rId13"/>
    <p:sldId id="553" r:id="rId14"/>
    <p:sldId id="554" r:id="rId15"/>
    <p:sldId id="555" r:id="rId16"/>
    <p:sldId id="339" r:id="rId17"/>
    <p:sldId id="557" r:id="rId18"/>
    <p:sldId id="558" r:id="rId19"/>
    <p:sldId id="559" r:id="rId20"/>
    <p:sldId id="560" r:id="rId21"/>
    <p:sldId id="561" r:id="rId22"/>
    <p:sldId id="562" r:id="rId23"/>
    <p:sldId id="281" r:id="rId24"/>
    <p:sldId id="400" r:id="rId25"/>
    <p:sldId id="295" r:id="rId26"/>
    <p:sldId id="310" r:id="rId27"/>
    <p:sldId id="266" r:id="rId28"/>
    <p:sldId id="268" r:id="rId29"/>
    <p:sldId id="297" r:id="rId30"/>
    <p:sldId id="299" r:id="rId31"/>
    <p:sldId id="300" r:id="rId32"/>
    <p:sldId id="309" r:id="rId33"/>
    <p:sldId id="301" r:id="rId34"/>
    <p:sldId id="585" r:id="rId35"/>
    <p:sldId id="586" r:id="rId36"/>
    <p:sldId id="587" r:id="rId37"/>
    <p:sldId id="588" r:id="rId38"/>
    <p:sldId id="589" r:id="rId39"/>
    <p:sldId id="590" r:id="rId40"/>
    <p:sldId id="591" r:id="rId41"/>
    <p:sldId id="592" r:id="rId42"/>
    <p:sldId id="593" r:id="rId43"/>
    <p:sldId id="594" r:id="rId44"/>
    <p:sldId id="595" r:id="rId45"/>
    <p:sldId id="596" r:id="rId46"/>
    <p:sldId id="597" r:id="rId47"/>
    <p:sldId id="598" r:id="rId48"/>
    <p:sldId id="599" r:id="rId49"/>
    <p:sldId id="600" r:id="rId50"/>
    <p:sldId id="601" r:id="rId51"/>
    <p:sldId id="602" r:id="rId52"/>
    <p:sldId id="603" r:id="rId53"/>
    <p:sldId id="337" r:id="rId54"/>
    <p:sldId id="509" r:id="rId55"/>
    <p:sldId id="510" r:id="rId56"/>
    <p:sldId id="511" r:id="rId57"/>
    <p:sldId id="512" r:id="rId58"/>
    <p:sldId id="513" r:id="rId59"/>
    <p:sldId id="514" r:id="rId60"/>
    <p:sldId id="515" r:id="rId61"/>
    <p:sldId id="516" r:id="rId62"/>
    <p:sldId id="517" r:id="rId63"/>
    <p:sldId id="368" r:id="rId64"/>
    <p:sldId id="521" r:id="rId65"/>
    <p:sldId id="522" r:id="rId66"/>
    <p:sldId id="523" r:id="rId67"/>
    <p:sldId id="524" r:id="rId68"/>
    <p:sldId id="525" r:id="rId69"/>
    <p:sldId id="526" r:id="rId70"/>
    <p:sldId id="527" r:id="rId71"/>
    <p:sldId id="528" r:id="rId72"/>
    <p:sldId id="529" r:id="rId73"/>
    <p:sldId id="530" r:id="rId74"/>
    <p:sldId id="531" r:id="rId75"/>
    <p:sldId id="532" r:id="rId76"/>
    <p:sldId id="533" r:id="rId77"/>
    <p:sldId id="534" r:id="rId78"/>
    <p:sldId id="535" r:id="rId79"/>
    <p:sldId id="536" r:id="rId80"/>
    <p:sldId id="537" r:id="rId81"/>
    <p:sldId id="538" r:id="rId82"/>
    <p:sldId id="584" r:id="rId83"/>
    <p:sldId id="541" r:id="rId84"/>
    <p:sldId id="542" r:id="rId85"/>
    <p:sldId id="543" r:id="rId86"/>
    <p:sldId id="544" r:id="rId87"/>
    <p:sldId id="545" r:id="rId88"/>
    <p:sldId id="546" r:id="rId89"/>
    <p:sldId id="547" r:id="rId90"/>
    <p:sldId id="548" r:id="rId91"/>
    <p:sldId id="480" r:id="rId92"/>
    <p:sldId id="481" r:id="rId93"/>
    <p:sldId id="482" r:id="rId94"/>
    <p:sldId id="483" r:id="rId95"/>
    <p:sldId id="484" r:id="rId96"/>
  </p:sldIdLst>
  <p:sldSz cx="12192000" cy="6858000"/>
  <p:notesSz cx="7315200" cy="9601200"/>
  <p:embeddedFontLst>
    <p:embeddedFont>
      <p:font typeface="Arial Black" panose="020B0A04020102020204" pitchFamily="34" charset="0"/>
      <p:bold r:id="rId98"/>
    </p:embeddedFont>
    <p:embeddedFont>
      <p:font typeface="Arial Narrow" panose="020B0606020202030204" pitchFamily="34" charset="0"/>
      <p:regular r:id="rId99"/>
      <p:bold r:id="rId100"/>
      <p:italic r:id="rId101"/>
      <p:boldItalic r:id="rId102"/>
    </p:embeddedFont>
    <p:embeddedFont>
      <p:font typeface="Tahoma" panose="020B0604030504040204" pitchFamily="34" charset="0"/>
      <p:regular r:id="rId103"/>
      <p:bold r:id="rId104"/>
    </p:embeddedFont>
    <p:embeddedFont>
      <p:font typeface="MS PGothic" panose="020B0600070205080204" pitchFamily="34" charset="-128"/>
      <p:regular r:id="rId105"/>
    </p:embeddedFont>
    <p:embeddedFont>
      <p:font typeface="Calibri Light" panose="020F0302020204030204" pitchFamily="34" charset="0"/>
      <p:regular r:id="rId106"/>
      <p:italic r:id="rId107"/>
    </p:embeddedFont>
    <p:embeddedFont>
      <p:font typeface="MS PGothic" panose="020B0600070205080204" pitchFamily="34" charset="-128"/>
      <p:regular r:id="rId105"/>
    </p:embeddedFont>
    <p:embeddedFont>
      <p:font typeface="Calibri" panose="020F0502020204030204" pitchFamily="34" charset="0"/>
      <p:regular r:id="rId108"/>
      <p:bold r:id="rId109"/>
      <p:italic r:id="rId110"/>
      <p:boldItalic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a:srgbClr val="181717"/>
    <a:srgbClr val="FCB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3" autoAdjust="0"/>
    <p:restoredTop sz="84848" autoAdjust="0"/>
  </p:normalViewPr>
  <p:slideViewPr>
    <p:cSldViewPr snapToGrid="0">
      <p:cViewPr varScale="1">
        <p:scale>
          <a:sx n="112" d="100"/>
          <a:sy n="112" d="100"/>
        </p:scale>
        <p:origin x="474" y="-30"/>
      </p:cViewPr>
      <p:guideLst>
        <p:guide orient="horz" pos="3264"/>
        <p:guide pos="3840"/>
      </p:guideLst>
    </p:cSldViewPr>
  </p:slid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5.fntdata"/><Relationship Id="rId110" Type="http://schemas.openxmlformats.org/officeDocument/2006/relationships/font" Target="fonts/font13.fntdata"/><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6.fntdata"/><Relationship Id="rId10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9.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8D64D01-67FF-44DF-861E-7956EEDEE0EF}" type="datetimeFigureOut">
              <a:rPr lang="en-US" smtClean="0"/>
              <a:t>10/10/2016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67F85A9-FA97-4D31-AB8A-AF7073FF0DC1}" type="slidenum">
              <a:rPr lang="en-US" smtClean="0"/>
              <a:t>‹#›</a:t>
            </a:fld>
            <a:endParaRPr lang="en-US"/>
          </a:p>
        </p:txBody>
      </p:sp>
    </p:spTree>
    <p:extLst>
      <p:ext uri="{BB962C8B-B14F-4D97-AF65-F5344CB8AC3E}">
        <p14:creationId xmlns:p14="http://schemas.microsoft.com/office/powerpoint/2010/main" val="2827435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DE118-FC67-454B-B231-C74BCB353056}" type="slidenum">
              <a:rPr lang="en-US" smtClean="0"/>
              <a:t>1</a:t>
            </a:fld>
            <a:endParaRPr lang="en-US"/>
          </a:p>
        </p:txBody>
      </p:sp>
    </p:spTree>
    <p:extLst>
      <p:ext uri="{BB962C8B-B14F-4D97-AF65-F5344CB8AC3E}">
        <p14:creationId xmlns:p14="http://schemas.microsoft.com/office/powerpoint/2010/main" val="916829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5E141-DD9C-4D2C-87E8-BEE0BDAC20F1}" type="slidenum">
              <a:rPr lang="en-US" smtClean="0"/>
              <a:t>31</a:t>
            </a:fld>
            <a:endParaRPr lang="en-US"/>
          </a:p>
        </p:txBody>
      </p:sp>
    </p:spTree>
    <p:extLst>
      <p:ext uri="{BB962C8B-B14F-4D97-AF65-F5344CB8AC3E}">
        <p14:creationId xmlns:p14="http://schemas.microsoft.com/office/powerpoint/2010/main" val="3071825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5E141-DD9C-4D2C-87E8-BEE0BDAC20F1}" type="slidenum">
              <a:rPr lang="en-US" smtClean="0"/>
              <a:t>32</a:t>
            </a:fld>
            <a:endParaRPr lang="en-US"/>
          </a:p>
        </p:txBody>
      </p:sp>
    </p:spTree>
    <p:extLst>
      <p:ext uri="{BB962C8B-B14F-4D97-AF65-F5344CB8AC3E}">
        <p14:creationId xmlns:p14="http://schemas.microsoft.com/office/powerpoint/2010/main" val="1283613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5E141-DD9C-4D2C-87E8-BEE0BDAC20F1}" type="slidenum">
              <a:rPr lang="en-US" smtClean="0"/>
              <a:t>33</a:t>
            </a:fld>
            <a:endParaRPr lang="en-US"/>
          </a:p>
        </p:txBody>
      </p:sp>
    </p:spTree>
    <p:extLst>
      <p:ext uri="{BB962C8B-B14F-4D97-AF65-F5344CB8AC3E}">
        <p14:creationId xmlns:p14="http://schemas.microsoft.com/office/powerpoint/2010/main" val="3016578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478" indent="-285566" eaLnBrk="0" hangingPunct="0">
              <a:defRPr sz="2400">
                <a:solidFill>
                  <a:schemeClr val="tx1"/>
                </a:solidFill>
                <a:latin typeface="Arial" pitchFamily="34" charset="0"/>
                <a:ea typeface="ＭＳ Ｐゴシック" pitchFamily="34" charset="-128"/>
              </a:defRPr>
            </a:lvl2pPr>
            <a:lvl3pPr marL="1142274" indent="-228453" eaLnBrk="0" hangingPunct="0">
              <a:defRPr sz="2400">
                <a:solidFill>
                  <a:schemeClr val="tx1"/>
                </a:solidFill>
                <a:latin typeface="Arial" pitchFamily="34" charset="0"/>
                <a:ea typeface="ＭＳ Ｐゴシック" pitchFamily="34" charset="-128"/>
              </a:defRPr>
            </a:lvl3pPr>
            <a:lvl4pPr marL="1599182" indent="-228453" eaLnBrk="0" hangingPunct="0">
              <a:defRPr sz="2400">
                <a:solidFill>
                  <a:schemeClr val="tx1"/>
                </a:solidFill>
                <a:latin typeface="Arial" pitchFamily="34" charset="0"/>
                <a:ea typeface="ＭＳ Ｐゴシック" pitchFamily="34" charset="-128"/>
              </a:defRPr>
            </a:lvl4pPr>
            <a:lvl5pPr marL="2056090" indent="-228453" eaLnBrk="0" hangingPunct="0">
              <a:defRPr sz="2400">
                <a:solidFill>
                  <a:schemeClr val="tx1"/>
                </a:solidFill>
                <a:latin typeface="Arial" pitchFamily="34" charset="0"/>
                <a:ea typeface="ＭＳ Ｐゴシック" pitchFamily="34" charset="-128"/>
              </a:defRPr>
            </a:lvl5pPr>
            <a:lvl6pPr marL="2513001" indent="-22845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910" indent="-22845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818" indent="-22845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28" indent="-22845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C4D499-5362-4F3C-8F43-97669002536D}"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39938" name="Rectangle 2"/>
          <p:cNvSpPr>
            <a:spLocks noGrp="1" noRot="1" noChangeAspect="1" noChangeArrowheads="1" noTextEdit="1"/>
          </p:cNvSpPr>
          <p:nvPr>
            <p:ph type="sldImg"/>
          </p:nvPr>
        </p:nvSpPr>
        <p:spPr>
          <a:xfrm>
            <a:off x="382588" y="687388"/>
            <a:ext cx="6092825" cy="3427412"/>
          </a:xfrm>
          <a:ln/>
          <a:extLst/>
        </p:spPr>
      </p:sp>
      <p:sp>
        <p:nvSpPr>
          <p:cNvPr id="39939" name="Rectangle 3"/>
          <p:cNvSpPr>
            <a:spLocks noGrp="1" noChangeArrowheads="1"/>
          </p:cNvSpPr>
          <p:nvPr>
            <p:ph type="body" idx="1"/>
          </p:nvPr>
        </p:nvSpPr>
        <p:spPr>
          <a:xfrm>
            <a:off x="685801" y="4343406"/>
            <a:ext cx="5486400" cy="4113213"/>
          </a:xfrm>
        </p:spPr>
        <p:txBody>
          <a:bodyPr/>
          <a:lstStyle/>
          <a:p>
            <a:pPr eaLnBrk="1" hangingPunct="1">
              <a:defRPr/>
            </a:pPr>
            <a:endParaRPr lang="en-US" smtClean="0"/>
          </a:p>
        </p:txBody>
      </p:sp>
    </p:spTree>
    <p:extLst>
      <p:ext uri="{BB962C8B-B14F-4D97-AF65-F5344CB8AC3E}">
        <p14:creationId xmlns:p14="http://schemas.microsoft.com/office/powerpoint/2010/main" val="2230088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p:txBody>
          <a:bodyPr/>
          <a:lstStyle/>
          <a:p>
            <a:pPr eaLnBrk="1" hangingPunct="1">
              <a:spcBef>
                <a:spcPct val="0"/>
              </a:spcBef>
            </a:pPr>
            <a:endParaRPr lang="en-US" dirty="0"/>
          </a:p>
        </p:txBody>
      </p:sp>
      <p:sp>
        <p:nvSpPr>
          <p:cNvPr id="148484" name="Slide Number Placeholder 3"/>
          <p:cNvSpPr>
            <a:spLocks noGrp="1"/>
          </p:cNvSpPr>
          <p:nvPr>
            <p:ph type="sldNum" sz="quarter" idx="5"/>
          </p:nvPr>
        </p:nvSpPr>
        <p:spPr>
          <a:noFill/>
        </p:spPr>
        <p:txBody>
          <a:bodyPr/>
          <a:lstStyle/>
          <a:p>
            <a:fld id="{01746FFB-FDAF-4393-970B-DE280695838F}" type="slidenum">
              <a:rPr lang="en-US"/>
              <a:pPr/>
              <a:t>36</a:t>
            </a:fld>
            <a:endParaRPr lang="en-US"/>
          </a:p>
        </p:txBody>
      </p:sp>
    </p:spTree>
    <p:extLst>
      <p:ext uri="{BB962C8B-B14F-4D97-AF65-F5344CB8AC3E}">
        <p14:creationId xmlns:p14="http://schemas.microsoft.com/office/powerpoint/2010/main" val="240391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478" indent="-285566" eaLnBrk="0" hangingPunct="0">
              <a:defRPr sz="2400">
                <a:solidFill>
                  <a:schemeClr val="tx1"/>
                </a:solidFill>
                <a:latin typeface="Arial" pitchFamily="34" charset="0"/>
                <a:ea typeface="ＭＳ Ｐゴシック" pitchFamily="34" charset="-128"/>
              </a:defRPr>
            </a:lvl2pPr>
            <a:lvl3pPr marL="1142274" indent="-228453" eaLnBrk="0" hangingPunct="0">
              <a:defRPr sz="2400">
                <a:solidFill>
                  <a:schemeClr val="tx1"/>
                </a:solidFill>
                <a:latin typeface="Arial" pitchFamily="34" charset="0"/>
                <a:ea typeface="ＭＳ Ｐゴシック" pitchFamily="34" charset="-128"/>
              </a:defRPr>
            </a:lvl3pPr>
            <a:lvl4pPr marL="1599182" indent="-228453" eaLnBrk="0" hangingPunct="0">
              <a:defRPr sz="2400">
                <a:solidFill>
                  <a:schemeClr val="tx1"/>
                </a:solidFill>
                <a:latin typeface="Arial" pitchFamily="34" charset="0"/>
                <a:ea typeface="ＭＳ Ｐゴシック" pitchFamily="34" charset="-128"/>
              </a:defRPr>
            </a:lvl4pPr>
            <a:lvl5pPr marL="2056090" indent="-228453" eaLnBrk="0" hangingPunct="0">
              <a:defRPr sz="2400">
                <a:solidFill>
                  <a:schemeClr val="tx1"/>
                </a:solidFill>
                <a:latin typeface="Arial" pitchFamily="34" charset="0"/>
                <a:ea typeface="ＭＳ Ｐゴシック" pitchFamily="34" charset="-128"/>
              </a:defRPr>
            </a:lvl5pPr>
            <a:lvl6pPr marL="2513001" indent="-22845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910" indent="-22845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818" indent="-22845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28" indent="-22845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C4D499-5362-4F3C-8F43-97669002536D}"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39938" name="Rectangle 2"/>
          <p:cNvSpPr>
            <a:spLocks noGrp="1" noRot="1" noChangeAspect="1" noChangeArrowheads="1" noTextEdit="1"/>
          </p:cNvSpPr>
          <p:nvPr>
            <p:ph type="sldImg"/>
          </p:nvPr>
        </p:nvSpPr>
        <p:spPr>
          <a:xfrm>
            <a:off x="382588" y="687388"/>
            <a:ext cx="6092825" cy="3427412"/>
          </a:xfrm>
          <a:ln/>
          <a:extLst/>
        </p:spPr>
      </p:sp>
      <p:sp>
        <p:nvSpPr>
          <p:cNvPr id="39939" name="Rectangle 3"/>
          <p:cNvSpPr>
            <a:spLocks noGrp="1" noChangeArrowheads="1"/>
          </p:cNvSpPr>
          <p:nvPr>
            <p:ph type="body" idx="1"/>
          </p:nvPr>
        </p:nvSpPr>
        <p:spPr>
          <a:xfrm>
            <a:off x="685801" y="4343406"/>
            <a:ext cx="5486400" cy="4113213"/>
          </a:xfrm>
        </p:spPr>
        <p:txBody>
          <a:bodyPr/>
          <a:lstStyle/>
          <a:p>
            <a:pPr eaLnBrk="1" hangingPunct="1">
              <a:defRPr/>
            </a:pPr>
            <a:endParaRPr lang="en-US" smtClean="0"/>
          </a:p>
        </p:txBody>
      </p:sp>
    </p:spTree>
    <p:extLst>
      <p:ext uri="{BB962C8B-B14F-4D97-AF65-F5344CB8AC3E}">
        <p14:creationId xmlns:p14="http://schemas.microsoft.com/office/powerpoint/2010/main" val="1977960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p:txBody>
          <a:bodyPr/>
          <a:lstStyle/>
          <a:p>
            <a:pPr eaLnBrk="1" hangingPunct="1">
              <a:spcBef>
                <a:spcPct val="0"/>
              </a:spcBef>
            </a:pPr>
            <a:endParaRPr lang="en-US" dirty="0"/>
          </a:p>
        </p:txBody>
      </p:sp>
      <p:sp>
        <p:nvSpPr>
          <p:cNvPr id="148484" name="Slide Number Placeholder 3"/>
          <p:cNvSpPr>
            <a:spLocks noGrp="1"/>
          </p:cNvSpPr>
          <p:nvPr>
            <p:ph type="sldNum" sz="quarter" idx="5"/>
          </p:nvPr>
        </p:nvSpPr>
        <p:spPr>
          <a:noFill/>
        </p:spPr>
        <p:txBody>
          <a:bodyPr/>
          <a:lstStyle/>
          <a:p>
            <a:fld id="{01746FFB-FDAF-4393-970B-DE280695838F}" type="slidenum">
              <a:rPr lang="en-US"/>
              <a:pPr/>
              <a:t>39</a:t>
            </a:fld>
            <a:endParaRPr lang="en-US"/>
          </a:p>
        </p:txBody>
      </p:sp>
    </p:spTree>
    <p:extLst>
      <p:ext uri="{BB962C8B-B14F-4D97-AF65-F5344CB8AC3E}">
        <p14:creationId xmlns:p14="http://schemas.microsoft.com/office/powerpoint/2010/main" val="528134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2400">
                <a:solidFill>
                  <a:schemeClr val="bg1"/>
                </a:solidFill>
                <a:latin typeface="Tahoma" charset="0"/>
                <a:ea typeface="ＭＳ Ｐゴシック" charset="0"/>
                <a:cs typeface="ＭＳ Ｐゴシック" charset="0"/>
              </a:defRPr>
            </a:lvl1pPr>
            <a:lvl2pPr marL="729057" indent="-280406" defTabSz="914437" eaLnBrk="0" hangingPunct="0">
              <a:defRPr sz="2400">
                <a:solidFill>
                  <a:schemeClr val="bg1"/>
                </a:solidFill>
                <a:latin typeface="Tahoma" charset="0"/>
                <a:ea typeface="ＭＳ Ｐゴシック" charset="0"/>
              </a:defRPr>
            </a:lvl2pPr>
            <a:lvl3pPr marL="1121626" indent="-224325" defTabSz="914437" eaLnBrk="0" hangingPunct="0">
              <a:defRPr sz="2400">
                <a:solidFill>
                  <a:schemeClr val="bg1"/>
                </a:solidFill>
                <a:latin typeface="Tahoma" charset="0"/>
                <a:ea typeface="ＭＳ Ｐゴシック" charset="0"/>
              </a:defRPr>
            </a:lvl3pPr>
            <a:lvl4pPr marL="1570276" indent="-224325" defTabSz="914437" eaLnBrk="0" hangingPunct="0">
              <a:defRPr sz="2400">
                <a:solidFill>
                  <a:schemeClr val="bg1"/>
                </a:solidFill>
                <a:latin typeface="Tahoma" charset="0"/>
                <a:ea typeface="ＭＳ Ｐゴシック" charset="0"/>
              </a:defRPr>
            </a:lvl4pPr>
            <a:lvl5pPr marL="2018927" indent="-224325" defTabSz="914437" eaLnBrk="0" hangingPunct="0">
              <a:defRPr sz="2400">
                <a:solidFill>
                  <a:schemeClr val="bg1"/>
                </a:solidFill>
                <a:latin typeface="Tahoma" charset="0"/>
                <a:ea typeface="ＭＳ Ｐゴシック" charset="0"/>
              </a:defRPr>
            </a:lvl5pPr>
            <a:lvl6pPr marL="2467577" indent="-224325" defTabSz="914437" eaLnBrk="0" fontAlgn="base" hangingPunct="0">
              <a:spcBef>
                <a:spcPct val="0"/>
              </a:spcBef>
              <a:spcAft>
                <a:spcPct val="0"/>
              </a:spcAft>
              <a:defRPr sz="2400">
                <a:solidFill>
                  <a:schemeClr val="bg1"/>
                </a:solidFill>
                <a:latin typeface="Tahoma" charset="0"/>
                <a:ea typeface="ＭＳ Ｐゴシック" charset="0"/>
              </a:defRPr>
            </a:lvl6pPr>
            <a:lvl7pPr marL="2916227" indent="-224325" defTabSz="914437" eaLnBrk="0" fontAlgn="base" hangingPunct="0">
              <a:spcBef>
                <a:spcPct val="0"/>
              </a:spcBef>
              <a:spcAft>
                <a:spcPct val="0"/>
              </a:spcAft>
              <a:defRPr sz="2400">
                <a:solidFill>
                  <a:schemeClr val="bg1"/>
                </a:solidFill>
                <a:latin typeface="Tahoma" charset="0"/>
                <a:ea typeface="ＭＳ Ｐゴシック" charset="0"/>
              </a:defRPr>
            </a:lvl7pPr>
            <a:lvl8pPr marL="3364878" indent="-224325" defTabSz="914437" eaLnBrk="0" fontAlgn="base" hangingPunct="0">
              <a:spcBef>
                <a:spcPct val="0"/>
              </a:spcBef>
              <a:spcAft>
                <a:spcPct val="0"/>
              </a:spcAft>
              <a:defRPr sz="2400">
                <a:solidFill>
                  <a:schemeClr val="bg1"/>
                </a:solidFill>
                <a:latin typeface="Tahoma" charset="0"/>
                <a:ea typeface="ＭＳ Ｐゴシック" charset="0"/>
              </a:defRPr>
            </a:lvl8pPr>
            <a:lvl9pPr marL="3813528" indent="-224325" defTabSz="914437" eaLnBrk="0" fontAlgn="base" hangingPunct="0">
              <a:spcBef>
                <a:spcPct val="0"/>
              </a:spcBef>
              <a:spcAft>
                <a:spcPct val="0"/>
              </a:spcAft>
              <a:defRPr sz="2400">
                <a:solidFill>
                  <a:schemeClr val="bg1"/>
                </a:solidFill>
                <a:latin typeface="Tahoma" charset="0"/>
                <a:ea typeface="ＭＳ Ｐゴシック" charset="0"/>
              </a:defRPr>
            </a:lvl9pPr>
          </a:lstStyle>
          <a:p>
            <a:pPr eaLnBrk="1" hangingPunct="1"/>
            <a:fld id="{AB19D76E-81D4-924E-85A7-52371E8FECCA}" type="slidenum">
              <a:rPr lang="en-US" sz="1200">
                <a:solidFill>
                  <a:schemeClr val="tx1"/>
                </a:solidFill>
                <a:latin typeface="Arial" charset="0"/>
              </a:rPr>
              <a:pPr eaLnBrk="1" hangingPunct="1"/>
              <a:t>40</a:t>
            </a:fld>
            <a:endParaRPr lang="en-US" sz="1200">
              <a:solidFill>
                <a:schemeClr val="tx1"/>
              </a:solidFill>
              <a:latin typeface="Arial"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46742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8F03-D67D-4665-9DF6-253EBCDEB1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A107-8336-49A9-88BF-1FF88E1B5D49}" type="datetime3">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 October 2016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303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557B1-19E3-45CD-B183-A832815F73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31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DE118-FC67-454B-B231-C74BCB353056}" type="slidenum">
              <a:rPr lang="en-US" smtClean="0"/>
              <a:t>2</a:t>
            </a:fld>
            <a:endParaRPr lang="en-US"/>
          </a:p>
        </p:txBody>
      </p:sp>
    </p:spTree>
    <p:extLst>
      <p:ext uri="{BB962C8B-B14F-4D97-AF65-F5344CB8AC3E}">
        <p14:creationId xmlns:p14="http://schemas.microsoft.com/office/powerpoint/2010/main" val="150958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F85A9-FA97-4D31-AB8A-AF7073FF0DC1}" type="slidenum">
              <a:rPr lang="en-US" smtClean="0"/>
              <a:t>52</a:t>
            </a:fld>
            <a:endParaRPr lang="en-US"/>
          </a:p>
        </p:txBody>
      </p:sp>
    </p:spTree>
    <p:extLst>
      <p:ext uri="{BB962C8B-B14F-4D97-AF65-F5344CB8AC3E}">
        <p14:creationId xmlns:p14="http://schemas.microsoft.com/office/powerpoint/2010/main" val="1698230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5E141-DD9C-4D2C-87E8-BEE0BDAC20F1}" type="slidenum">
              <a:rPr lang="en-US" smtClean="0"/>
              <a:t>53</a:t>
            </a:fld>
            <a:endParaRPr lang="en-US"/>
          </a:p>
        </p:txBody>
      </p:sp>
    </p:spTree>
    <p:extLst>
      <p:ext uri="{BB962C8B-B14F-4D97-AF65-F5344CB8AC3E}">
        <p14:creationId xmlns:p14="http://schemas.microsoft.com/office/powerpoint/2010/main" val="4246333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5E141-DD9C-4D2C-87E8-BEE0BDAC20F1}" type="slidenum">
              <a:rPr lang="en-US" smtClean="0"/>
              <a:t>63</a:t>
            </a:fld>
            <a:endParaRPr lang="en-US"/>
          </a:p>
        </p:txBody>
      </p:sp>
    </p:spTree>
    <p:extLst>
      <p:ext uri="{BB962C8B-B14F-4D97-AF65-F5344CB8AC3E}">
        <p14:creationId xmlns:p14="http://schemas.microsoft.com/office/powerpoint/2010/main" val="3146760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470B2-E44A-489D-8BFA-9333D0D1D4EE}"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930758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470B2-E44A-489D-8BFA-9333D0D1D4EE}" type="slidenum">
              <a:rPr lang="en-US" smtClean="0"/>
              <a:t>68</a:t>
            </a:fld>
            <a:endParaRPr lang="en-US"/>
          </a:p>
        </p:txBody>
      </p:sp>
    </p:spTree>
    <p:extLst>
      <p:ext uri="{BB962C8B-B14F-4D97-AF65-F5344CB8AC3E}">
        <p14:creationId xmlns:p14="http://schemas.microsoft.com/office/powerpoint/2010/main" val="2402776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D6065-FF82-4406-9761-E1B9FAFA78FA}" type="slidenum">
              <a:rPr lang="en-US" smtClean="0"/>
              <a:t>91</a:t>
            </a:fld>
            <a:endParaRPr lang="en-US"/>
          </a:p>
        </p:txBody>
      </p:sp>
    </p:spTree>
    <p:extLst>
      <p:ext uri="{BB962C8B-B14F-4D97-AF65-F5344CB8AC3E}">
        <p14:creationId xmlns:p14="http://schemas.microsoft.com/office/powerpoint/2010/main" val="3913670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92</a:t>
            </a:fld>
            <a:endParaRPr lang="en-US"/>
          </a:p>
        </p:txBody>
      </p:sp>
    </p:spTree>
    <p:extLst>
      <p:ext uri="{BB962C8B-B14F-4D97-AF65-F5344CB8AC3E}">
        <p14:creationId xmlns:p14="http://schemas.microsoft.com/office/powerpoint/2010/main" val="119619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93</a:t>
            </a:fld>
            <a:endParaRPr lang="en-US"/>
          </a:p>
        </p:txBody>
      </p:sp>
    </p:spTree>
    <p:extLst>
      <p:ext uri="{BB962C8B-B14F-4D97-AF65-F5344CB8AC3E}">
        <p14:creationId xmlns:p14="http://schemas.microsoft.com/office/powerpoint/2010/main" val="2553417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94</a:t>
            </a:fld>
            <a:endParaRPr lang="en-US"/>
          </a:p>
        </p:txBody>
      </p:sp>
    </p:spTree>
    <p:extLst>
      <p:ext uri="{BB962C8B-B14F-4D97-AF65-F5344CB8AC3E}">
        <p14:creationId xmlns:p14="http://schemas.microsoft.com/office/powerpoint/2010/main" val="3828020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95</a:t>
            </a:fld>
            <a:endParaRPr lang="en-US"/>
          </a:p>
        </p:txBody>
      </p:sp>
    </p:spTree>
    <p:extLst>
      <p:ext uri="{BB962C8B-B14F-4D97-AF65-F5344CB8AC3E}">
        <p14:creationId xmlns:p14="http://schemas.microsoft.com/office/powerpoint/2010/main" val="373690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3</a:t>
            </a:fld>
            <a:endParaRPr lang="en-US"/>
          </a:p>
        </p:txBody>
      </p:sp>
    </p:spTree>
    <p:extLst>
      <p:ext uri="{BB962C8B-B14F-4D97-AF65-F5344CB8AC3E}">
        <p14:creationId xmlns:p14="http://schemas.microsoft.com/office/powerpoint/2010/main" val="17086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4</a:t>
            </a:fld>
            <a:endParaRPr lang="en-US"/>
          </a:p>
        </p:txBody>
      </p:sp>
    </p:spTree>
    <p:extLst>
      <p:ext uri="{BB962C8B-B14F-4D97-AF65-F5344CB8AC3E}">
        <p14:creationId xmlns:p14="http://schemas.microsoft.com/office/powerpoint/2010/main" val="39245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3854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03045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7F85A9-FA97-4D31-AB8A-AF7073FF0DC1}" type="slidenum">
              <a:rPr lang="en-US" smtClean="0"/>
              <a:t>7</a:t>
            </a:fld>
            <a:endParaRPr lang="en-US"/>
          </a:p>
        </p:txBody>
      </p:sp>
    </p:spTree>
    <p:extLst>
      <p:ext uri="{BB962C8B-B14F-4D97-AF65-F5344CB8AC3E}">
        <p14:creationId xmlns:p14="http://schemas.microsoft.com/office/powerpoint/2010/main" val="955954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5E141-DD9C-4D2C-87E8-BEE0BDAC20F1}" type="slidenum">
              <a:rPr lang="en-US" smtClean="0"/>
              <a:t>8</a:t>
            </a:fld>
            <a:endParaRPr lang="en-US"/>
          </a:p>
        </p:txBody>
      </p:sp>
    </p:spTree>
    <p:extLst>
      <p:ext uri="{BB962C8B-B14F-4D97-AF65-F5344CB8AC3E}">
        <p14:creationId xmlns:p14="http://schemas.microsoft.com/office/powerpoint/2010/main" val="302802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5E141-DD9C-4D2C-87E8-BEE0BDAC20F1}" type="slidenum">
              <a:rPr lang="en-US" smtClean="0"/>
              <a:t>29</a:t>
            </a:fld>
            <a:endParaRPr lang="en-US"/>
          </a:p>
        </p:txBody>
      </p:sp>
    </p:spTree>
    <p:extLst>
      <p:ext uri="{BB962C8B-B14F-4D97-AF65-F5344CB8AC3E}">
        <p14:creationId xmlns:p14="http://schemas.microsoft.com/office/powerpoint/2010/main" val="21334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0659"/>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914400" y="3886200"/>
            <a:ext cx="9145155"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presenter name style</a:t>
            </a:r>
            <a:endParaRPr lang="en-US" dirty="0"/>
          </a:p>
        </p:txBody>
      </p:sp>
      <p:sp>
        <p:nvSpPr>
          <p:cNvPr id="4" name="Date Placeholder 3"/>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426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528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216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8101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297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398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148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5061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350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0159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421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ADDE3-06D4-48A9-A3D0-A400C549B9E2}" type="datetimeFigureOut">
              <a:rPr lang="en-US" smtClean="0">
                <a:solidFill>
                  <a:prstClr val="black">
                    <a:tint val="75000"/>
                  </a:prstClr>
                </a:solidFill>
              </a:rPr>
              <a:pPr/>
              <a:t>10/10/2016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drop_mrk_slides_kc.eps"/>
          <p:cNvPicPr>
            <a:picLocks noChangeAspect="1"/>
          </p:cNvPicPr>
          <p:nvPr userDrawn="1"/>
        </p:nvPicPr>
        <p:blipFill>
          <a:blip r:embed="rId13" cstate="print"/>
          <a:stretch>
            <a:fillRect/>
          </a:stretch>
        </p:blipFill>
        <p:spPr>
          <a:xfrm>
            <a:off x="-81743" y="5518834"/>
            <a:ext cx="12332137" cy="1569925"/>
          </a:xfrm>
          <a:prstGeom prst="rect">
            <a:avLst/>
          </a:prstGeom>
        </p:spPr>
      </p:pic>
    </p:spTree>
    <p:extLst>
      <p:ext uri="{BB962C8B-B14F-4D97-AF65-F5344CB8AC3E}">
        <p14:creationId xmlns:p14="http://schemas.microsoft.com/office/powerpoint/2010/main" val="3433836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image" Target="../media/image57.w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lightingpatternsforhealthybuildings.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g"/></Relationships>
</file>

<file path=ppt/slides/_rels/slide6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6.jp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bit.ly/2dxuipI"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knowledgecommunities@aia.org"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3663" y="159488"/>
            <a:ext cx="11020926" cy="1470025"/>
          </a:xfrm>
        </p:spPr>
        <p:txBody>
          <a:bodyPr/>
          <a:lstStyle/>
          <a:p>
            <a:r>
              <a:rPr lang="en-US" dirty="0">
                <a:solidFill>
                  <a:srgbClr val="E20000"/>
                </a:solidFill>
              </a:rPr>
              <a:t>Academy of Architecture for </a:t>
            </a:r>
            <a:r>
              <a:rPr lang="en-US" dirty="0" smtClean="0">
                <a:solidFill>
                  <a:srgbClr val="E20000"/>
                </a:solidFill>
              </a:rPr>
              <a:t>Health </a:t>
            </a:r>
            <a:br>
              <a:rPr lang="en-US" dirty="0" smtClean="0">
                <a:solidFill>
                  <a:srgbClr val="E20000"/>
                </a:solidFill>
              </a:rPr>
            </a:br>
            <a:r>
              <a:rPr lang="en-US" dirty="0" smtClean="0">
                <a:solidFill>
                  <a:srgbClr val="E20000"/>
                </a:solidFill>
              </a:rPr>
              <a:t>On-line </a:t>
            </a:r>
            <a:r>
              <a:rPr lang="en-US" dirty="0">
                <a:solidFill>
                  <a:srgbClr val="E20000"/>
                </a:solidFill>
              </a:rPr>
              <a:t>Professional Development</a:t>
            </a:r>
          </a:p>
        </p:txBody>
      </p:sp>
      <p:sp>
        <p:nvSpPr>
          <p:cNvPr id="3" name="Subtitle 2"/>
          <p:cNvSpPr>
            <a:spLocks noGrp="1"/>
          </p:cNvSpPr>
          <p:nvPr>
            <p:ph type="subTitle" idx="1"/>
          </p:nvPr>
        </p:nvSpPr>
        <p:spPr>
          <a:xfrm>
            <a:off x="623114" y="1629513"/>
            <a:ext cx="11471903" cy="3408019"/>
          </a:xfrm>
        </p:spPr>
        <p:txBody>
          <a:bodyPr>
            <a:normAutofit fontScale="77500" lnSpcReduction="20000"/>
          </a:bodyPr>
          <a:lstStyle/>
          <a:p>
            <a:pPr>
              <a:spcBef>
                <a:spcPts val="0"/>
              </a:spcBef>
              <a:spcAft>
                <a:spcPts val="1200"/>
              </a:spcAft>
            </a:pPr>
            <a:r>
              <a:rPr lang="en-US" sz="3500" b="1" dirty="0" smtClean="0"/>
              <a:t>Research to Practice | Lighting for Improved Environment of Care</a:t>
            </a:r>
            <a:endParaRPr lang="en-US" sz="3500" b="1" dirty="0">
              <a:solidFill>
                <a:srgbClr val="00B0F0"/>
              </a:solidFill>
            </a:endParaRPr>
          </a:p>
          <a:p>
            <a:pPr>
              <a:spcBef>
                <a:spcPts val="0"/>
              </a:spcBef>
              <a:spcAft>
                <a:spcPts val="1200"/>
              </a:spcAft>
            </a:pPr>
            <a:r>
              <a:rPr lang="en-US" sz="5100" dirty="0" smtClean="0">
                <a:solidFill>
                  <a:srgbClr val="0065B0"/>
                </a:solidFill>
              </a:rPr>
              <a:t>Masters Studio</a:t>
            </a:r>
            <a:r>
              <a:rPr lang="en-US" sz="5100" b="1" dirty="0">
                <a:solidFill>
                  <a:srgbClr val="00B0F0"/>
                </a:solidFill>
              </a:rPr>
              <a:t> </a:t>
            </a:r>
            <a:r>
              <a:rPr lang="en-US" sz="5100" dirty="0" smtClean="0">
                <a:solidFill>
                  <a:srgbClr val="0065B0"/>
                </a:solidFill>
              </a:rPr>
              <a:t>Series</a:t>
            </a:r>
          </a:p>
          <a:p>
            <a:pPr>
              <a:lnSpc>
                <a:spcPct val="120000"/>
              </a:lnSpc>
              <a:spcBef>
                <a:spcPts val="0"/>
              </a:spcBef>
              <a:spcAft>
                <a:spcPts val="1200"/>
              </a:spcAft>
            </a:pPr>
            <a:r>
              <a:rPr lang="en-US" sz="2600" dirty="0" smtClean="0"/>
              <a:t>Tuesday</a:t>
            </a:r>
            <a:r>
              <a:rPr lang="en-US" sz="2600" dirty="0"/>
              <a:t>, </a:t>
            </a:r>
            <a:r>
              <a:rPr lang="en-US" sz="2600" dirty="0" smtClean="0"/>
              <a:t>October 11, 2016</a:t>
            </a:r>
            <a:endParaRPr lang="en-US" sz="2600" dirty="0"/>
          </a:p>
          <a:p>
            <a:pPr>
              <a:lnSpc>
                <a:spcPct val="120000"/>
              </a:lnSpc>
            </a:pPr>
            <a:r>
              <a:rPr lang="en-US" sz="2600" dirty="0" smtClean="0">
                <a:solidFill>
                  <a:schemeClr val="tx1">
                    <a:lumMod val="50000"/>
                    <a:lumOff val="50000"/>
                  </a:schemeClr>
                </a:solidFill>
              </a:rPr>
              <a:t>2:00 </a:t>
            </a:r>
            <a:r>
              <a:rPr lang="en-US" sz="2600" dirty="0">
                <a:solidFill>
                  <a:schemeClr val="tx1">
                    <a:lumMod val="50000"/>
                    <a:lumOff val="50000"/>
                  </a:schemeClr>
                </a:solidFill>
              </a:rPr>
              <a:t>pm – 3:00 pm ET</a:t>
            </a:r>
          </a:p>
          <a:p>
            <a:pPr>
              <a:lnSpc>
                <a:spcPct val="120000"/>
              </a:lnSpc>
            </a:pPr>
            <a:r>
              <a:rPr lang="en-US" sz="2600" dirty="0">
                <a:solidFill>
                  <a:schemeClr val="tx1">
                    <a:lumMod val="50000"/>
                    <a:lumOff val="50000"/>
                  </a:schemeClr>
                </a:solidFill>
              </a:rPr>
              <a:t>1:00 pm – 2:00 pm CT</a:t>
            </a:r>
          </a:p>
          <a:p>
            <a:pPr>
              <a:lnSpc>
                <a:spcPct val="120000"/>
              </a:lnSpc>
            </a:pPr>
            <a:r>
              <a:rPr lang="en-US" sz="2600" dirty="0">
                <a:solidFill>
                  <a:schemeClr val="tx1">
                    <a:lumMod val="50000"/>
                    <a:lumOff val="50000"/>
                  </a:schemeClr>
                </a:solidFill>
              </a:rPr>
              <a:t>12:00 am – 1:00 pm MT</a:t>
            </a:r>
          </a:p>
          <a:p>
            <a:pPr>
              <a:lnSpc>
                <a:spcPct val="120000"/>
              </a:lnSpc>
            </a:pPr>
            <a:r>
              <a:rPr lang="en-US" sz="2600" dirty="0">
                <a:solidFill>
                  <a:schemeClr val="tx1">
                    <a:lumMod val="50000"/>
                    <a:lumOff val="50000"/>
                  </a:schemeClr>
                </a:solidFill>
              </a:rPr>
              <a:t>11:00 am – 12:00 pm </a:t>
            </a:r>
            <a:r>
              <a:rPr lang="en-US" sz="2600" dirty="0" smtClean="0">
                <a:solidFill>
                  <a:schemeClr val="tx1">
                    <a:lumMod val="50000"/>
                    <a:lumOff val="50000"/>
                  </a:schemeClr>
                </a:solidFill>
              </a:rPr>
              <a:t>PT</a:t>
            </a:r>
            <a:endParaRPr lang="en-US" dirty="0">
              <a:solidFill>
                <a:schemeClr val="tx1">
                  <a:lumMod val="50000"/>
                  <a:lumOff val="50000"/>
                </a:schemeClr>
              </a:solidFill>
            </a:endParaRPr>
          </a:p>
        </p:txBody>
      </p:sp>
      <p:sp>
        <p:nvSpPr>
          <p:cNvPr id="5" name="TextBox 4"/>
          <p:cNvSpPr txBox="1"/>
          <p:nvPr/>
        </p:nvSpPr>
        <p:spPr>
          <a:xfrm>
            <a:off x="3808022" y="3609662"/>
            <a:ext cx="6668164" cy="2529923"/>
          </a:xfrm>
          <a:prstGeom prst="rect">
            <a:avLst/>
          </a:prstGeom>
          <a:noFill/>
        </p:spPr>
        <p:txBody>
          <a:bodyPr wrap="square" rtlCol="0">
            <a:spAutoFit/>
          </a:bodyPr>
          <a:lstStyle/>
          <a:p>
            <a:pPr lvl="0" defTabSz="457200" fontAlgn="base">
              <a:lnSpc>
                <a:spcPct val="120000"/>
              </a:lnSpc>
              <a:spcBef>
                <a:spcPct val="0"/>
              </a:spcBef>
              <a:spcAft>
                <a:spcPct val="0"/>
              </a:spcAft>
              <a:defRPr/>
            </a:pPr>
            <a:r>
              <a:rPr lang="en-US" sz="1600" b="1" dirty="0">
                <a:solidFill>
                  <a:srgbClr val="0070C0"/>
                </a:solidFill>
              </a:rPr>
              <a:t>Presenters</a:t>
            </a:r>
          </a:p>
          <a:p>
            <a:pPr lvl="0" defTabSz="457200" fontAlgn="base">
              <a:lnSpc>
                <a:spcPct val="120000"/>
              </a:lnSpc>
              <a:spcBef>
                <a:spcPct val="0"/>
              </a:spcBef>
              <a:spcAft>
                <a:spcPct val="0"/>
              </a:spcAft>
              <a:defRPr/>
            </a:pPr>
            <a:endParaRPr lang="en-US" sz="1600" b="1" dirty="0">
              <a:solidFill>
                <a:srgbClr val="000000"/>
              </a:solidFill>
            </a:endParaRPr>
          </a:p>
          <a:p>
            <a:pPr lvl="0"/>
            <a:r>
              <a:rPr lang="en-US" sz="1500" b="1" dirty="0">
                <a:solidFill>
                  <a:prstClr val="black"/>
                </a:solidFill>
              </a:rPr>
              <a:t>Mary Alcaraz, PE, LC, CEM, LEED BD + C, Senior Project Manager</a:t>
            </a:r>
            <a:endParaRPr lang="en-US" sz="1500" b="1" dirty="0">
              <a:solidFill>
                <a:srgbClr val="00B0F0"/>
              </a:solidFill>
            </a:endParaRPr>
          </a:p>
          <a:p>
            <a:pPr lvl="0"/>
            <a:r>
              <a:rPr lang="en-US" sz="1500" dirty="0">
                <a:solidFill>
                  <a:prstClr val="black"/>
                </a:solidFill>
              </a:rPr>
              <a:t>The Children’s Hospital of Philadelphia</a:t>
            </a:r>
            <a:endParaRPr lang="en-US" sz="1000" dirty="0">
              <a:solidFill>
                <a:prstClr val="black"/>
              </a:solidFill>
            </a:endParaRPr>
          </a:p>
          <a:p>
            <a:pPr lvl="0"/>
            <a:r>
              <a:rPr lang="en-US" sz="1500" b="1" dirty="0">
                <a:solidFill>
                  <a:prstClr val="black"/>
                </a:solidFill>
              </a:rPr>
              <a:t>Edward Clark</a:t>
            </a:r>
            <a:r>
              <a:rPr lang="en-US" sz="1500" b="1" dirty="0" smtClean="0">
                <a:solidFill>
                  <a:prstClr val="black"/>
                </a:solidFill>
              </a:rPr>
              <a:t>, LEED </a:t>
            </a:r>
            <a:r>
              <a:rPr lang="en-US" sz="1500" b="1" dirty="0">
                <a:solidFill>
                  <a:prstClr val="black"/>
                </a:solidFill>
              </a:rPr>
              <a:t>AP BD + C, Sustainable Designer</a:t>
            </a:r>
            <a:endParaRPr lang="en-US" sz="1500" b="1" dirty="0">
              <a:solidFill>
                <a:srgbClr val="00B0F0"/>
              </a:solidFill>
            </a:endParaRPr>
          </a:p>
          <a:p>
            <a:pPr lvl="0"/>
            <a:r>
              <a:rPr lang="en-US" sz="1500" dirty="0">
                <a:solidFill>
                  <a:prstClr val="black"/>
                </a:solidFill>
              </a:rPr>
              <a:t>ZGF Architects LLP</a:t>
            </a:r>
          </a:p>
          <a:p>
            <a:pPr lvl="0"/>
            <a:r>
              <a:rPr lang="en-US" sz="1500" b="1" dirty="0">
                <a:solidFill>
                  <a:prstClr val="black"/>
                </a:solidFill>
              </a:rPr>
              <a:t>Karyn Gayle, MIES, EDAC, Vice President, Healthcare</a:t>
            </a:r>
            <a:endParaRPr lang="en-US" sz="1500" b="1" dirty="0">
              <a:solidFill>
                <a:srgbClr val="00B0F0"/>
              </a:solidFill>
            </a:endParaRPr>
          </a:p>
          <a:p>
            <a:pPr lvl="0"/>
            <a:r>
              <a:rPr lang="en-US" sz="1500" dirty="0">
                <a:solidFill>
                  <a:prstClr val="black"/>
                </a:solidFill>
              </a:rPr>
              <a:t>Acuity Brands</a:t>
            </a:r>
          </a:p>
          <a:p>
            <a:pPr lvl="0"/>
            <a:r>
              <a:rPr lang="en-US" sz="1500" b="1" dirty="0">
                <a:solidFill>
                  <a:prstClr val="black"/>
                </a:solidFill>
              </a:rPr>
              <a:t>Mariana Figueiro, PH.D., FIES, Professor &amp; Program Director</a:t>
            </a:r>
            <a:endParaRPr lang="en-US" sz="1500" b="1" dirty="0">
              <a:solidFill>
                <a:srgbClr val="00B0F0"/>
              </a:solidFill>
            </a:endParaRPr>
          </a:p>
          <a:p>
            <a:pPr lvl="0"/>
            <a:r>
              <a:rPr lang="en-US" sz="1500" dirty="0">
                <a:solidFill>
                  <a:prstClr val="black"/>
                </a:solidFill>
              </a:rPr>
              <a:t>Lighting Research Center – Rensselaer Polytechnic Institute</a:t>
            </a:r>
            <a:endParaRPr lang="en-US" sz="1000" dirty="0">
              <a:solidFill>
                <a:prstClr val="black"/>
              </a:solidFill>
            </a:endParaRPr>
          </a:p>
        </p:txBody>
      </p:sp>
      <p:sp>
        <p:nvSpPr>
          <p:cNvPr id="7" name="Slide Number Placeholder 6"/>
          <p:cNvSpPr>
            <a:spLocks noGrp="1"/>
          </p:cNvSpPr>
          <p:nvPr>
            <p:ph type="sldNum" sz="quarter" idx="12"/>
          </p:nvPr>
        </p:nvSpPr>
        <p:spPr>
          <a:xfrm>
            <a:off x="9347200" y="5774460"/>
            <a:ext cx="2844800" cy="365125"/>
          </a:xfrm>
        </p:spPr>
        <p:txBody>
          <a:bodyPr/>
          <a:lstStyle/>
          <a:p>
            <a:fld id="{195FE221-D5F1-4E9A-9071-E28B6483423F}" type="slidenum">
              <a:rPr lang="en-US" smtClean="0">
                <a:solidFill>
                  <a:prstClr val="black">
                    <a:tint val="75000"/>
                  </a:prstClr>
                </a:solidFill>
              </a:rPr>
              <a:pPr/>
              <a:t>1</a:t>
            </a:fld>
            <a:endParaRPr lang="en-US" dirty="0">
              <a:solidFill>
                <a:prstClr val="black">
                  <a:tint val="75000"/>
                </a:prstClr>
              </a:solidFill>
            </a:endParaRPr>
          </a:p>
        </p:txBody>
      </p:sp>
      <p:sp>
        <p:nvSpPr>
          <p:cNvPr id="6" name="TextBox 5"/>
          <p:cNvSpPr txBox="1"/>
          <p:nvPr/>
        </p:nvSpPr>
        <p:spPr>
          <a:xfrm>
            <a:off x="633663" y="4874623"/>
            <a:ext cx="2838200" cy="830997"/>
          </a:xfrm>
          <a:prstGeom prst="rect">
            <a:avLst/>
          </a:prstGeom>
          <a:noFill/>
        </p:spPr>
        <p:txBody>
          <a:bodyPr wrap="square" rtlCol="0">
            <a:spAutoFit/>
          </a:bodyPr>
          <a:lstStyle/>
          <a:p>
            <a:pPr fontAlgn="base">
              <a:lnSpc>
                <a:spcPct val="120000"/>
              </a:lnSpc>
              <a:spcBef>
                <a:spcPct val="0"/>
              </a:spcBef>
              <a:spcAft>
                <a:spcPct val="0"/>
              </a:spcAft>
              <a:defRPr/>
            </a:pPr>
            <a:r>
              <a:rPr lang="en-US" sz="1500" b="1" dirty="0">
                <a:solidFill>
                  <a:srgbClr val="0065B0"/>
                </a:solidFill>
              </a:rPr>
              <a:t>Moderator</a:t>
            </a:r>
            <a:r>
              <a:rPr lang="en-US" sz="1500" b="1" u="sng" dirty="0">
                <a:solidFill>
                  <a:srgbClr val="000000"/>
                </a:solidFill>
              </a:rPr>
              <a:t> </a:t>
            </a:r>
          </a:p>
          <a:p>
            <a:r>
              <a:rPr lang="en-US" sz="1500" b="1" dirty="0"/>
              <a:t>John Kreidich</a:t>
            </a:r>
          </a:p>
          <a:p>
            <a:r>
              <a:rPr lang="en-US" sz="1500" dirty="0"/>
              <a:t>McCarthy Building Companies</a:t>
            </a:r>
          </a:p>
        </p:txBody>
      </p:sp>
    </p:spTree>
    <p:extLst>
      <p:ext uri="{BB962C8B-B14F-4D97-AF65-F5344CB8AC3E}">
        <p14:creationId xmlns:p14="http://schemas.microsoft.com/office/powerpoint/2010/main" val="2118646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Electromagnetic Spectrum</a:t>
            </a:r>
          </a:p>
        </p:txBody>
      </p:sp>
      <p:pic>
        <p:nvPicPr>
          <p:cNvPr id="4" name="Picture 3" descr="spectrum"/>
          <p:cNvPicPr>
            <a:picLocks noChangeAspect="1" noChangeArrowheads="1"/>
          </p:cNvPicPr>
          <p:nvPr/>
        </p:nvPicPr>
        <p:blipFill>
          <a:blip r:embed="rId2">
            <a:extLst>
              <a:ext uri="{28A0092B-C50C-407E-A947-70E740481C1C}">
                <a14:useLocalDpi xmlns:a14="http://schemas.microsoft.com/office/drawing/2010/main" val="0"/>
              </a:ext>
            </a:extLst>
          </a:blip>
          <a:srcRect b="15608"/>
          <a:stretch>
            <a:fillRect/>
          </a:stretch>
        </p:blipFill>
        <p:spPr bwMode="auto">
          <a:xfrm>
            <a:off x="793400" y="701675"/>
            <a:ext cx="10605200" cy="5091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491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Light is Only Visible When it React with a Surface</a:t>
            </a:r>
          </a:p>
        </p:txBody>
      </p:sp>
      <p:sp>
        <p:nvSpPr>
          <p:cNvPr id="5" name="TextBox 4"/>
          <p:cNvSpPr txBox="1"/>
          <p:nvPr/>
        </p:nvSpPr>
        <p:spPr>
          <a:xfrm>
            <a:off x="267077" y="1149423"/>
            <a:ext cx="4128754" cy="2962349"/>
          </a:xfrm>
          <a:prstGeom prst="rect">
            <a:avLst/>
          </a:prstGeom>
          <a:noFill/>
        </p:spPr>
        <p:txBody>
          <a:bodyPr wrap="square" rtlCol="0">
            <a:spAutoFit/>
          </a:bodyPr>
          <a:lstStyle/>
          <a:p>
            <a:r>
              <a:rPr lang="en-US" sz="2800" dirty="0">
                <a:latin typeface="Avenir LT Std 65 Medium" panose="020B0603020203020204" pitchFamily="34" charset="0"/>
              </a:rPr>
              <a:t>When light hits an object it can be:</a:t>
            </a:r>
            <a:endParaRPr lang="en-US" sz="2400" b="1" dirty="0">
              <a:latin typeface="Avenir LT Std 65 Medium" panose="020B0603020203020204" pitchFamily="34" charset="0"/>
            </a:endParaRPr>
          </a:p>
          <a:p>
            <a:pPr>
              <a:lnSpc>
                <a:spcPts val="2300"/>
              </a:lnSpc>
              <a:spcBef>
                <a:spcPts val="1000"/>
              </a:spcBef>
              <a:spcAft>
                <a:spcPts val="800"/>
              </a:spcAft>
            </a:pPr>
            <a:r>
              <a:rPr lang="en-US" b="1" dirty="0">
                <a:latin typeface="Avenir LT Std 35 Light" panose="020B0402020203020204" pitchFamily="34" charset="0"/>
              </a:rPr>
              <a:t>Reflected</a:t>
            </a:r>
            <a:r>
              <a:rPr lang="en-US" b="1" dirty="0"/>
              <a:t> (</a:t>
            </a:r>
            <a:r>
              <a:rPr lang="en-US" b="1" dirty="0">
                <a:latin typeface="Symbol" panose="05050102010706020507" pitchFamily="18" charset="2"/>
              </a:rPr>
              <a:t>r</a:t>
            </a:r>
            <a:r>
              <a:rPr lang="en-US" b="1" dirty="0"/>
              <a:t>)</a:t>
            </a:r>
          </a:p>
          <a:p>
            <a:pPr>
              <a:lnSpc>
                <a:spcPts val="2300"/>
              </a:lnSpc>
              <a:spcBef>
                <a:spcPts val="1000"/>
              </a:spcBef>
              <a:spcAft>
                <a:spcPts val="800"/>
              </a:spcAft>
            </a:pPr>
            <a:r>
              <a:rPr lang="en-US" b="1" dirty="0">
                <a:latin typeface="Avenir LT Std 35 Light" panose="020B0402020203020204" pitchFamily="34" charset="0"/>
              </a:rPr>
              <a:t>Transmitted</a:t>
            </a:r>
            <a:r>
              <a:rPr lang="en-US" b="1" dirty="0"/>
              <a:t> (</a:t>
            </a:r>
            <a:r>
              <a:rPr lang="en-US" b="1" dirty="0">
                <a:latin typeface="Symbol" panose="05050102010706020507" pitchFamily="18" charset="2"/>
              </a:rPr>
              <a:t>t</a:t>
            </a:r>
            <a:r>
              <a:rPr lang="en-US" b="1" dirty="0"/>
              <a:t>)</a:t>
            </a:r>
          </a:p>
          <a:p>
            <a:pPr>
              <a:lnSpc>
                <a:spcPts val="2300"/>
              </a:lnSpc>
              <a:spcBef>
                <a:spcPts val="1000"/>
              </a:spcBef>
              <a:spcAft>
                <a:spcPts val="800"/>
              </a:spcAft>
            </a:pPr>
            <a:r>
              <a:rPr lang="en-US" b="1" dirty="0">
                <a:latin typeface="Avenir LT Std 35 Light" panose="020B0402020203020204" pitchFamily="34" charset="0"/>
              </a:rPr>
              <a:t>Absorbed</a:t>
            </a:r>
            <a:r>
              <a:rPr lang="en-US" b="1" dirty="0"/>
              <a:t> (</a:t>
            </a:r>
            <a:r>
              <a:rPr lang="en-US" b="1" dirty="0">
                <a:latin typeface="Symbol" panose="05050102010706020507" pitchFamily="18" charset="2"/>
              </a:rPr>
              <a:t>a</a:t>
            </a:r>
            <a:r>
              <a:rPr lang="en-US" b="1" dirty="0"/>
              <a:t>) </a:t>
            </a:r>
          </a:p>
          <a:p>
            <a:r>
              <a:rPr lang="en-US" sz="2800" dirty="0">
                <a:latin typeface="Symbol" panose="05050102010706020507" pitchFamily="18" charset="2"/>
              </a:rPr>
              <a:t>r</a:t>
            </a:r>
            <a:r>
              <a:rPr lang="en-US" sz="2800" dirty="0"/>
              <a:t> + </a:t>
            </a:r>
            <a:r>
              <a:rPr lang="en-US" sz="2800" dirty="0">
                <a:latin typeface="Symbol" panose="05050102010706020507" pitchFamily="18" charset="2"/>
              </a:rPr>
              <a:t>t</a:t>
            </a:r>
            <a:r>
              <a:rPr lang="en-US" sz="2800" dirty="0"/>
              <a:t> + </a:t>
            </a:r>
            <a:r>
              <a:rPr lang="en-US" sz="2800" dirty="0">
                <a:latin typeface="Symbol" panose="05050102010706020507" pitchFamily="18" charset="2"/>
              </a:rPr>
              <a:t>a</a:t>
            </a:r>
            <a:r>
              <a:rPr lang="en-US" sz="2800" dirty="0"/>
              <a:t> </a:t>
            </a:r>
            <a:r>
              <a:rPr lang="en-US" sz="2800" dirty="0">
                <a:latin typeface="Avenir LT Std 65 Medium" panose="020B0603020203020204" pitchFamily="34" charset="0"/>
              </a:rPr>
              <a:t>= 100%</a:t>
            </a:r>
          </a:p>
        </p:txBody>
      </p:sp>
      <p:pic>
        <p:nvPicPr>
          <p:cNvPr id="6" name="Picture 5"/>
          <p:cNvPicPr>
            <a:picLocks noChangeAspect="1"/>
          </p:cNvPicPr>
          <p:nvPr/>
        </p:nvPicPr>
        <p:blipFill>
          <a:blip r:embed="rId2"/>
          <a:stretch>
            <a:fillRect/>
          </a:stretch>
        </p:blipFill>
        <p:spPr>
          <a:xfrm>
            <a:off x="741339" y="4190794"/>
            <a:ext cx="1832528" cy="1490610"/>
          </a:xfrm>
          <a:prstGeom prst="rect">
            <a:avLst/>
          </a:prstGeom>
        </p:spPr>
      </p:pic>
      <p:pic>
        <p:nvPicPr>
          <p:cNvPr id="7" name="Picture 4" descr="Post-Tower%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121" y="705208"/>
            <a:ext cx="6952879" cy="5443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1094" y="6148872"/>
            <a:ext cx="710905" cy="709127"/>
          </a:xfrm>
          <a:prstGeom prst="rect">
            <a:avLst/>
          </a:prstGeom>
        </p:spPr>
      </p:pic>
    </p:spTree>
    <p:extLst>
      <p:ext uri="{BB962C8B-B14F-4D97-AF65-F5344CB8AC3E}">
        <p14:creationId xmlns:p14="http://schemas.microsoft.com/office/powerpoint/2010/main" val="80499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622" y="701129"/>
            <a:ext cx="8511822" cy="478527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0" y="85725"/>
            <a:ext cx="10515600" cy="615950"/>
          </a:xfrm>
        </p:spPr>
        <p:txBody>
          <a:bodyPr>
            <a:normAutofit fontScale="90000"/>
          </a:bodyPr>
          <a:lstStyle/>
          <a:p>
            <a:r>
              <a:rPr lang="en-US" dirty="0"/>
              <a:t>Color Theory</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0" y="1043941"/>
            <a:ext cx="4582608" cy="32493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720" y="2210238"/>
            <a:ext cx="4582608" cy="3276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99474" y="1149423"/>
            <a:ext cx="3507969" cy="959237"/>
          </a:xfrm>
          <a:prstGeom prst="rect">
            <a:avLst/>
          </a:prstGeom>
          <a:noFill/>
        </p:spPr>
        <p:txBody>
          <a:bodyPr wrap="square" rtlCol="0">
            <a:spAutoFit/>
          </a:bodyPr>
          <a:lstStyle/>
          <a:p>
            <a:r>
              <a:rPr lang="en-US" sz="2800" dirty="0">
                <a:latin typeface="Avenir LT Std 65 Medium" panose="020B0603020203020204" pitchFamily="34" charset="0"/>
              </a:rPr>
              <a:t>Primary Colors</a:t>
            </a:r>
            <a:endParaRPr lang="en-US" sz="2400" b="1" dirty="0">
              <a:latin typeface="Avenir LT Std 65 Medium" panose="020B0603020203020204" pitchFamily="34" charset="0"/>
            </a:endParaRPr>
          </a:p>
          <a:p>
            <a:pPr>
              <a:lnSpc>
                <a:spcPts val="2400"/>
              </a:lnSpc>
              <a:spcBef>
                <a:spcPts val="1000"/>
              </a:spcBef>
              <a:spcAft>
                <a:spcPts val="800"/>
              </a:spcAft>
            </a:pPr>
            <a:r>
              <a:rPr lang="en-US" sz="2000" dirty="0">
                <a:latin typeface="Avenir LT Std 35 Light" panose="020B0402020203020204" pitchFamily="34" charset="0"/>
              </a:rPr>
              <a:t>Additive &amp; Subtractive</a:t>
            </a:r>
            <a:endParaRPr lang="en-US" sz="2800" dirty="0">
              <a:latin typeface="Avenir LT Std 65 Medium" panose="020B0603020203020204" pitchFamily="34" charset="0"/>
            </a:endParaRPr>
          </a:p>
        </p:txBody>
      </p:sp>
    </p:spTree>
    <p:extLst>
      <p:ext uri="{BB962C8B-B14F-4D97-AF65-F5344CB8AC3E}">
        <p14:creationId xmlns:p14="http://schemas.microsoft.com/office/powerpoint/2010/main" val="3342630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Spectral Power Distribution</a:t>
            </a:r>
          </a:p>
        </p:txBody>
      </p:sp>
      <p:pic>
        <p:nvPicPr>
          <p:cNvPr id="5" name="Picture 3" descr="spe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619" y="701675"/>
            <a:ext cx="6009003" cy="495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747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Objects and Light</a:t>
            </a:r>
          </a:p>
        </p:txBody>
      </p:sp>
      <p:sp>
        <p:nvSpPr>
          <p:cNvPr id="5" name="TextBox 4"/>
          <p:cNvSpPr txBox="1"/>
          <p:nvPr/>
        </p:nvSpPr>
        <p:spPr>
          <a:xfrm>
            <a:off x="267077" y="1190496"/>
            <a:ext cx="7341738" cy="867930"/>
          </a:xfrm>
          <a:prstGeom prst="rect">
            <a:avLst/>
          </a:prstGeom>
          <a:noFill/>
        </p:spPr>
        <p:txBody>
          <a:bodyPr wrap="square" rtlCol="0">
            <a:spAutoFit/>
          </a:bodyPr>
          <a:lstStyle/>
          <a:p>
            <a:pPr>
              <a:lnSpc>
                <a:spcPct val="90000"/>
              </a:lnSpc>
            </a:pPr>
            <a:r>
              <a:rPr lang="en-US" altLang="en-US" sz="2800" dirty="0">
                <a:latin typeface="Avenir LT Std 65 Medium" panose="020B0603020203020204" pitchFamily="34" charset="0"/>
              </a:rPr>
              <a:t>Similar to a source emitting light, an object has a Spectral Reflectance Distribution</a:t>
            </a:r>
          </a:p>
        </p:txBody>
      </p:sp>
      <p:pic>
        <p:nvPicPr>
          <p:cNvPr id="9" name="Picture 6" descr="redr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095" y="2058426"/>
            <a:ext cx="4337410" cy="3574347"/>
          </a:xfrm>
          <a:prstGeom prst="rect">
            <a:avLst/>
          </a:prstGeom>
          <a:noFill/>
          <a:extLst>
            <a:ext uri="{909E8E84-426E-40DD-AFC4-6F175D3DCCD1}">
              <a14:hiddenFill xmlns:a14="http://schemas.microsoft.com/office/drawing/2010/main">
                <a:solidFill>
                  <a:srgbClr val="FFFFFF"/>
                </a:solidFill>
              </a14:hiddenFill>
            </a:ext>
          </a:extLst>
        </p:spPr>
      </p:pic>
      <p:sp>
        <p:nvSpPr>
          <p:cNvPr id="10" name="Line 7"/>
          <p:cNvSpPr>
            <a:spLocks noChangeShapeType="1"/>
          </p:cNvSpPr>
          <p:nvPr/>
        </p:nvSpPr>
        <p:spPr bwMode="auto">
          <a:xfrm>
            <a:off x="5490294" y="3903850"/>
            <a:ext cx="2286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9" y="2064420"/>
            <a:ext cx="5349855" cy="3568353"/>
          </a:xfrm>
          <a:prstGeom prst="rect">
            <a:avLst/>
          </a:prstGeom>
        </p:spPr>
      </p:pic>
    </p:spTree>
    <p:extLst>
      <p:ext uri="{BB962C8B-B14F-4D97-AF65-F5344CB8AC3E}">
        <p14:creationId xmlns:p14="http://schemas.microsoft.com/office/powerpoint/2010/main" val="79488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Objects and Light</a:t>
            </a:r>
          </a:p>
        </p:txBody>
      </p:sp>
      <p:sp>
        <p:nvSpPr>
          <p:cNvPr id="5" name="TextBox 4"/>
          <p:cNvSpPr txBox="1"/>
          <p:nvPr/>
        </p:nvSpPr>
        <p:spPr>
          <a:xfrm>
            <a:off x="267077" y="1149423"/>
            <a:ext cx="9984270" cy="1246495"/>
          </a:xfrm>
          <a:prstGeom prst="rect">
            <a:avLst/>
          </a:prstGeom>
          <a:noFill/>
        </p:spPr>
        <p:txBody>
          <a:bodyPr wrap="square" rtlCol="0">
            <a:spAutoFit/>
          </a:bodyPr>
          <a:lstStyle/>
          <a:p>
            <a:pPr>
              <a:lnSpc>
                <a:spcPts val="3000"/>
              </a:lnSpc>
            </a:pPr>
            <a:r>
              <a:rPr lang="en-US" altLang="en-US" sz="2800" dirty="0">
                <a:latin typeface="Avenir LT Std 65 Medium" panose="020B0603020203020204" pitchFamily="34" charset="0"/>
              </a:rPr>
              <a:t>The combination of the Spectral Power Distribution of the source and the Spectral Reflectance Distribution of the object determines the color the object appears.</a:t>
            </a:r>
          </a:p>
        </p:txBody>
      </p:sp>
      <p:pic>
        <p:nvPicPr>
          <p:cNvPr id="12" name="Picture 4" descr="redr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685" y="2628006"/>
            <a:ext cx="3535977" cy="2913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spe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28007"/>
            <a:ext cx="3533493" cy="29139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3533493" y="3856994"/>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0000"/>
                </a:solidFill>
              </a:rPr>
              <a:t>X</a:t>
            </a:r>
            <a:endParaRPr lang="en-US" altLang="en-US" sz="2400">
              <a:solidFill>
                <a:srgbClr val="000000"/>
              </a:solidFill>
              <a:latin typeface="Times New Roman" panose="02020603050405020304" pitchFamily="18" charset="0"/>
            </a:endParaRPr>
          </a:p>
        </p:txBody>
      </p:sp>
      <p:sp>
        <p:nvSpPr>
          <p:cNvPr id="15" name="Text Box 8"/>
          <p:cNvSpPr txBox="1">
            <a:spLocks noChangeArrowheads="1"/>
          </p:cNvSpPr>
          <p:nvPr/>
        </p:nvSpPr>
        <p:spPr bwMode="auto">
          <a:xfrm>
            <a:off x="7442239" y="3858262"/>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000000"/>
                </a:solidFill>
              </a:rPr>
              <a:t>=</a:t>
            </a:r>
            <a:endParaRPr lang="en-US" altLang="en-US" sz="2400" dirty="0">
              <a:solidFill>
                <a:srgbClr val="000000"/>
              </a:solidFill>
              <a:latin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7839854" y="2640629"/>
            <a:ext cx="4352145" cy="2901429"/>
          </a:xfrm>
          <a:prstGeom prst="rect">
            <a:avLst/>
          </a:prstGeom>
        </p:spPr>
      </p:pic>
    </p:spTree>
    <p:extLst>
      <p:ext uri="{BB962C8B-B14F-4D97-AF65-F5344CB8AC3E}">
        <p14:creationId xmlns:p14="http://schemas.microsoft.com/office/powerpoint/2010/main" val="216203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6085" y="3240968"/>
            <a:ext cx="8103682" cy="21721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3660119" y="3830638"/>
            <a:ext cx="4048125" cy="992187"/>
          </a:xfrm>
        </p:spPr>
        <p:txBody>
          <a:bodyPr>
            <a:noAutofit/>
          </a:bodyPr>
          <a:lstStyle/>
          <a:p>
            <a:pPr>
              <a:lnSpc>
                <a:spcPct val="100000"/>
              </a:lnSpc>
              <a:spcBef>
                <a:spcPts val="0"/>
              </a:spcBef>
            </a:pPr>
            <a:r>
              <a:rPr lang="en-US" sz="2800" dirty="0">
                <a:solidFill>
                  <a:schemeClr val="bg1"/>
                </a:solidFill>
              </a:rPr>
              <a:t>How to Evaluate Color Quality</a:t>
            </a:r>
            <a:endParaRPr lang="en-US" sz="2800" b="1" dirty="0">
              <a:solidFill>
                <a:schemeClr val="bg1"/>
              </a:solidFill>
              <a:latin typeface="Avenir LT Std 65 Medium" panose="020B0603020203020204" pitchFamily="34" charset="0"/>
            </a:endParaRPr>
          </a:p>
        </p:txBody>
      </p:sp>
      <p:cxnSp>
        <p:nvCxnSpPr>
          <p:cNvPr id="8" name="Straight Connector 7"/>
          <p:cNvCxnSpPr/>
          <p:nvPr/>
        </p:nvCxnSpPr>
        <p:spPr>
          <a:xfrm flipV="1">
            <a:off x="2896225" y="3603320"/>
            <a:ext cx="10287" cy="1447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75226" y="3542190"/>
            <a:ext cx="1644196" cy="1569660"/>
          </a:xfrm>
          <a:prstGeom prst="rect">
            <a:avLst/>
          </a:prstGeom>
          <a:noFill/>
        </p:spPr>
        <p:txBody>
          <a:bodyPr wrap="square" rtlCol="0">
            <a:spAutoFit/>
          </a:bodyPr>
          <a:lstStyle/>
          <a:p>
            <a:r>
              <a:rPr lang="en-US" sz="9600" b="1" dirty="0">
                <a:solidFill>
                  <a:schemeClr val="bg1"/>
                </a:solidFill>
                <a:latin typeface="Avenir LT Std 65 Medium" panose="020B0603020203020204" pitchFamily="34" charset="0"/>
                <a:cs typeface="Arial" panose="020B0604020202020204" pitchFamily="34" charset="0"/>
              </a:rPr>
              <a:t>B</a:t>
            </a:r>
            <a:endParaRPr lang="en-US" sz="9600" dirty="0">
              <a:solidFill>
                <a:schemeClr val="bg1"/>
              </a:solidFill>
            </a:endParaRPr>
          </a:p>
        </p:txBody>
      </p:sp>
    </p:spTree>
    <p:extLst>
      <p:ext uri="{BB962C8B-B14F-4D97-AF65-F5344CB8AC3E}">
        <p14:creationId xmlns:p14="http://schemas.microsoft.com/office/powerpoint/2010/main" val="284745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10515600" cy="615950"/>
          </a:xfrm>
        </p:spPr>
        <p:txBody>
          <a:bodyPr>
            <a:normAutofit fontScale="90000"/>
          </a:bodyPr>
          <a:lstStyle/>
          <a:p>
            <a:r>
              <a:rPr lang="en-US" dirty="0"/>
              <a:t>Correlated Color Temperature (CCT)</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37" y="1039445"/>
            <a:ext cx="2366552" cy="4734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050394" y="1526190"/>
            <a:ext cx="9141606" cy="4247799"/>
          </a:xfrm>
          <a:prstGeom prst="rect">
            <a:avLst/>
          </a:prstGeom>
        </p:spPr>
      </p:pic>
    </p:spTree>
    <p:extLst>
      <p:ext uri="{BB962C8B-B14F-4D97-AF65-F5344CB8AC3E}">
        <p14:creationId xmlns:p14="http://schemas.microsoft.com/office/powerpoint/2010/main" val="383496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10515600" cy="615950"/>
          </a:xfrm>
        </p:spPr>
        <p:txBody>
          <a:bodyPr>
            <a:normAutofit fontScale="90000"/>
          </a:bodyPr>
          <a:lstStyle/>
          <a:p>
            <a:r>
              <a:rPr lang="en-US" dirty="0"/>
              <a:t>Color Rendering Index (CRI), Explained</a:t>
            </a:r>
          </a:p>
        </p:txBody>
      </p:sp>
      <p:pic>
        <p:nvPicPr>
          <p:cNvPr id="7" name="Picture 6"/>
          <p:cNvPicPr>
            <a:picLocks noChangeAspect="1"/>
          </p:cNvPicPr>
          <p:nvPr/>
        </p:nvPicPr>
        <p:blipFill>
          <a:blip r:embed="rId2"/>
          <a:stretch>
            <a:fillRect/>
          </a:stretch>
        </p:blipFill>
        <p:spPr>
          <a:xfrm>
            <a:off x="291538" y="721846"/>
            <a:ext cx="4393273" cy="4979043"/>
          </a:xfrm>
          <a:prstGeom prst="rect">
            <a:avLst/>
          </a:prstGeom>
        </p:spPr>
      </p:pic>
      <p:pic>
        <p:nvPicPr>
          <p:cNvPr id="8" name="Picture 7"/>
          <p:cNvPicPr>
            <a:picLocks noChangeAspect="1"/>
          </p:cNvPicPr>
          <p:nvPr/>
        </p:nvPicPr>
        <p:blipFill rotWithShape="1">
          <a:blip r:embed="rId3"/>
          <a:srcRect l="7460" r="1491"/>
          <a:stretch/>
        </p:blipFill>
        <p:spPr>
          <a:xfrm>
            <a:off x="5659515" y="721846"/>
            <a:ext cx="3206613" cy="2638638"/>
          </a:xfrm>
          <a:prstGeom prst="rect">
            <a:avLst/>
          </a:prstGeom>
        </p:spPr>
      </p:pic>
      <p:pic>
        <p:nvPicPr>
          <p:cNvPr id="9" name="Picture 8"/>
          <p:cNvPicPr>
            <a:picLocks noChangeAspect="1"/>
          </p:cNvPicPr>
          <p:nvPr/>
        </p:nvPicPr>
        <p:blipFill rotWithShape="1">
          <a:blip r:embed="rId4"/>
          <a:srcRect l="3411" r="5754"/>
          <a:stretch/>
        </p:blipFill>
        <p:spPr>
          <a:xfrm>
            <a:off x="5667022" y="3594993"/>
            <a:ext cx="3199106" cy="2512296"/>
          </a:xfrm>
          <a:prstGeom prst="rect">
            <a:avLst/>
          </a:prstGeom>
        </p:spPr>
      </p:pic>
      <p:pic>
        <p:nvPicPr>
          <p:cNvPr id="10" name="Picture 9"/>
          <p:cNvPicPr>
            <a:picLocks noChangeAspect="1"/>
          </p:cNvPicPr>
          <p:nvPr/>
        </p:nvPicPr>
        <p:blipFill rotWithShape="1">
          <a:blip r:embed="rId5"/>
          <a:srcRect l="12256" r="21907"/>
          <a:stretch/>
        </p:blipFill>
        <p:spPr>
          <a:xfrm>
            <a:off x="8959457" y="721846"/>
            <a:ext cx="3280081" cy="5385443"/>
          </a:xfrm>
          <a:prstGeom prst="rect">
            <a:avLst/>
          </a:prstGeom>
        </p:spPr>
      </p:pic>
    </p:spTree>
    <p:extLst>
      <p:ext uri="{BB962C8B-B14F-4D97-AF65-F5344CB8AC3E}">
        <p14:creationId xmlns:p14="http://schemas.microsoft.com/office/powerpoint/2010/main" val="219145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9695"/>
            <a:ext cx="10515600" cy="615950"/>
          </a:xfrm>
        </p:spPr>
        <p:txBody>
          <a:bodyPr>
            <a:normAutofit fontScale="90000"/>
          </a:bodyPr>
          <a:lstStyle/>
          <a:p>
            <a:r>
              <a:rPr lang="en-US" dirty="0"/>
              <a:t>New Approaches to Color Quality Metrics</a:t>
            </a:r>
          </a:p>
        </p:txBody>
      </p:sp>
      <p:pic>
        <p:nvPicPr>
          <p:cNvPr id="11" name="Content Placeholder 7"/>
          <p:cNvPicPr>
            <a:picLocks noGrp="1" noChangeAspect="1"/>
          </p:cNvPicPr>
          <p:nvPr>
            <p:ph idx="4294967295"/>
          </p:nvPr>
        </p:nvPicPr>
        <p:blipFill>
          <a:blip r:embed="rId2"/>
          <a:stretch>
            <a:fillRect/>
          </a:stretch>
        </p:blipFill>
        <p:spPr>
          <a:xfrm>
            <a:off x="0" y="1222422"/>
            <a:ext cx="5238750" cy="1495425"/>
          </a:xfrm>
          <a:prstGeom prst="rect">
            <a:avLst/>
          </a:prstGeom>
        </p:spPr>
      </p:pic>
      <p:sp>
        <p:nvSpPr>
          <p:cNvPr id="12" name="Text Placeholder 4"/>
          <p:cNvSpPr txBox="1">
            <a:spLocks/>
          </p:cNvSpPr>
          <p:nvPr/>
        </p:nvSpPr>
        <p:spPr>
          <a:xfrm>
            <a:off x="162339" y="669110"/>
            <a:ext cx="8576871" cy="424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LT Std 65 Medium" panose="020B0603020203020204" pitchFamily="34" charset="0"/>
              </a:rPr>
              <a:t>Color Quality Scale (CQS) – Color Fidelity</a:t>
            </a:r>
          </a:p>
        </p:txBody>
      </p:sp>
      <p:sp>
        <p:nvSpPr>
          <p:cNvPr id="13" name="Text Placeholder 5"/>
          <p:cNvSpPr txBox="1">
            <a:spLocks/>
          </p:cNvSpPr>
          <p:nvPr/>
        </p:nvSpPr>
        <p:spPr>
          <a:xfrm>
            <a:off x="162339" y="2594269"/>
            <a:ext cx="10860795" cy="424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LT Std 65 Medium" panose="020B0603020203020204" pitchFamily="34" charset="0"/>
              </a:rPr>
              <a:t>Proposed TM-30 – Color Fidelity (</a:t>
            </a:r>
            <a:r>
              <a:rPr lang="en-US" dirty="0" err="1">
                <a:latin typeface="Avenir LT Std 65 Medium" panose="020B0603020203020204" pitchFamily="34" charset="0"/>
              </a:rPr>
              <a:t>Rf</a:t>
            </a:r>
            <a:r>
              <a:rPr lang="en-US" dirty="0">
                <a:latin typeface="Avenir LT Std 65 Medium" panose="020B0603020203020204" pitchFamily="34" charset="0"/>
              </a:rPr>
              <a:t>) and Gamut/Saturation (</a:t>
            </a:r>
            <a:r>
              <a:rPr lang="en-US" dirty="0" err="1">
                <a:latin typeface="Avenir LT Std 65 Medium" panose="020B0603020203020204" pitchFamily="34" charset="0"/>
              </a:rPr>
              <a:t>Rg</a:t>
            </a:r>
            <a:r>
              <a:rPr lang="en-US" dirty="0">
                <a:latin typeface="Avenir LT Std 65 Medium" panose="020B0603020203020204" pitchFamily="34" charset="0"/>
              </a:rPr>
              <a:t>)</a:t>
            </a:r>
          </a:p>
        </p:txBody>
      </p:sp>
      <p:pic>
        <p:nvPicPr>
          <p:cNvPr id="14" name="Content Placeholder 8"/>
          <p:cNvPicPr>
            <a:picLocks noChangeAspect="1"/>
          </p:cNvPicPr>
          <p:nvPr/>
        </p:nvPicPr>
        <p:blipFill>
          <a:blip r:embed="rId3"/>
          <a:stretch>
            <a:fillRect/>
          </a:stretch>
        </p:blipFill>
        <p:spPr>
          <a:xfrm>
            <a:off x="162339" y="3154048"/>
            <a:ext cx="11980123" cy="2320896"/>
          </a:xfrm>
          <a:prstGeom prst="rect">
            <a:avLst/>
          </a:prstGeom>
        </p:spPr>
      </p:pic>
      <p:pic>
        <p:nvPicPr>
          <p:cNvPr id="15" name="Picture 14"/>
          <p:cNvPicPr>
            <a:picLocks noChangeAspect="1"/>
          </p:cNvPicPr>
          <p:nvPr/>
        </p:nvPicPr>
        <p:blipFill rotWithShape="1">
          <a:blip r:embed="rId4"/>
          <a:srcRect l="5408" t="8611" b="4718"/>
          <a:stretch/>
        </p:blipFill>
        <p:spPr>
          <a:xfrm>
            <a:off x="1603230" y="4369734"/>
            <a:ext cx="2029204" cy="1148675"/>
          </a:xfrm>
          <a:prstGeom prst="rect">
            <a:avLst/>
          </a:prstGeom>
        </p:spPr>
      </p:pic>
      <p:sp>
        <p:nvSpPr>
          <p:cNvPr id="16" name="TextBox 15"/>
          <p:cNvSpPr txBox="1"/>
          <p:nvPr/>
        </p:nvSpPr>
        <p:spPr>
          <a:xfrm>
            <a:off x="1603229" y="5518409"/>
            <a:ext cx="1653537" cy="307777"/>
          </a:xfrm>
          <a:prstGeom prst="rect">
            <a:avLst/>
          </a:prstGeom>
          <a:noFill/>
        </p:spPr>
        <p:txBody>
          <a:bodyPr wrap="square" rtlCol="0">
            <a:spAutoFit/>
          </a:bodyPr>
          <a:lstStyle/>
          <a:p>
            <a:r>
              <a:rPr lang="en-US" sz="1400" dirty="0">
                <a:solidFill>
                  <a:srgbClr val="060606"/>
                </a:solidFill>
              </a:rPr>
              <a:t>Courtesy of  IES</a:t>
            </a:r>
          </a:p>
        </p:txBody>
      </p:sp>
      <p:sp>
        <p:nvSpPr>
          <p:cNvPr id="2" name="TextBox 1"/>
          <p:cNvSpPr txBox="1"/>
          <p:nvPr/>
        </p:nvSpPr>
        <p:spPr>
          <a:xfrm>
            <a:off x="9657566" y="6182336"/>
            <a:ext cx="2893512" cy="307777"/>
          </a:xfrm>
          <a:prstGeom prst="rect">
            <a:avLst/>
          </a:prstGeom>
          <a:noFill/>
        </p:spPr>
        <p:txBody>
          <a:bodyPr wrap="square" rtlCol="0">
            <a:spAutoFit/>
          </a:bodyPr>
          <a:lstStyle/>
          <a:p>
            <a:r>
              <a:rPr lang="en-US" sz="1400" dirty="0">
                <a:solidFill>
                  <a:srgbClr val="060606"/>
                </a:solidFill>
              </a:rPr>
              <a:t>Courtesy of Arch Lighting</a:t>
            </a:r>
          </a:p>
        </p:txBody>
      </p:sp>
    </p:spTree>
    <p:extLst>
      <p:ext uri="{BB962C8B-B14F-4D97-AF65-F5344CB8AC3E}">
        <p14:creationId xmlns:p14="http://schemas.microsoft.com/office/powerpoint/2010/main" val="408096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418" y="1686080"/>
            <a:ext cx="11018982" cy="1925338"/>
          </a:xfrm>
        </p:spPr>
        <p:txBody>
          <a:bodyPr>
            <a:normAutofit lnSpcReduction="10000"/>
          </a:bodyPr>
          <a:lstStyle/>
          <a:p>
            <a:pPr marL="0" indent="0">
              <a:spcBef>
                <a:spcPts val="0"/>
              </a:spcBef>
              <a:spcAft>
                <a:spcPts val="1200"/>
              </a:spcAft>
              <a:buNone/>
            </a:pPr>
            <a:r>
              <a:rPr lang="en-US" sz="3000" dirty="0"/>
              <a:t>The Academy’s multi-channel on-line approach provides emerging professionals, journeymen, and master professionals with convenient and economical opportunities to develop their chosen area of interest. </a:t>
            </a:r>
          </a:p>
          <a:p>
            <a:pPr marL="0" indent="0">
              <a:buNone/>
            </a:pPr>
            <a:endParaRPr lang="en-US" sz="1600" dirty="0"/>
          </a:p>
        </p:txBody>
      </p:sp>
      <p:sp>
        <p:nvSpPr>
          <p:cNvPr id="6" name="Slide Number Placeholder 5"/>
          <p:cNvSpPr>
            <a:spLocks noGrp="1"/>
          </p:cNvSpPr>
          <p:nvPr>
            <p:ph type="sldNum" sz="quarter" idx="12"/>
          </p:nvPr>
        </p:nvSpPr>
        <p:spPr>
          <a:xfrm>
            <a:off x="9347200" y="5842457"/>
            <a:ext cx="2844800" cy="365125"/>
          </a:xfrm>
        </p:spPr>
        <p:txBody>
          <a:bodyPr/>
          <a:lstStyle/>
          <a:p>
            <a:fld id="{195FE221-D5F1-4E9A-9071-E28B6483423F}" type="slidenum">
              <a:rPr lang="en-US" smtClean="0">
                <a:solidFill>
                  <a:prstClr val="black">
                    <a:tint val="75000"/>
                  </a:prstClr>
                </a:solidFill>
              </a:rPr>
              <a:pPr/>
              <a:t>2</a:t>
            </a:fld>
            <a:endParaRPr lang="en-US" dirty="0">
              <a:solidFill>
                <a:prstClr val="black">
                  <a:tint val="75000"/>
                </a:prstClr>
              </a:solidFill>
            </a:endParaRPr>
          </a:p>
        </p:txBody>
      </p:sp>
      <p:sp>
        <p:nvSpPr>
          <p:cNvPr id="5" name="Title 1"/>
          <p:cNvSpPr txBox="1">
            <a:spLocks/>
          </p:cNvSpPr>
          <p:nvPr/>
        </p:nvSpPr>
        <p:spPr>
          <a:xfrm>
            <a:off x="563418" y="251033"/>
            <a:ext cx="11018982" cy="1143000"/>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r>
              <a:rPr lang="en-US" dirty="0">
                <a:solidFill>
                  <a:srgbClr val="E20000"/>
                </a:solidFill>
              </a:rPr>
              <a:t>Academy of Architecture for Health (AAH)</a:t>
            </a:r>
            <a:br>
              <a:rPr lang="en-US" dirty="0">
                <a:solidFill>
                  <a:srgbClr val="E20000"/>
                </a:solidFill>
              </a:rPr>
            </a:br>
            <a:r>
              <a:rPr lang="en-US" dirty="0">
                <a:solidFill>
                  <a:srgbClr val="E20000"/>
                </a:solidFill>
              </a:rPr>
              <a:t>On-line Professional Development</a:t>
            </a:r>
          </a:p>
        </p:txBody>
      </p:sp>
      <p:sp>
        <p:nvSpPr>
          <p:cNvPr id="8" name="Rectangle 7"/>
          <p:cNvSpPr/>
          <p:nvPr/>
        </p:nvSpPr>
        <p:spPr>
          <a:xfrm>
            <a:off x="563418" y="3611418"/>
            <a:ext cx="11018982" cy="1477328"/>
          </a:xfrm>
          <a:prstGeom prst="rect">
            <a:avLst/>
          </a:prstGeom>
        </p:spPr>
        <p:txBody>
          <a:bodyPr wrap="square">
            <a:spAutoFit/>
          </a:bodyPr>
          <a:lstStyle/>
          <a:p>
            <a:pPr lvl="0" defTabSz="457200">
              <a:spcBef>
                <a:spcPts val="672"/>
              </a:spcBef>
            </a:pPr>
            <a:r>
              <a:rPr lang="en-US" sz="3000" dirty="0">
                <a:solidFill>
                  <a:srgbClr val="0065B0"/>
                </a:solidFill>
              </a:rPr>
              <a:t>Masters Studio Series sessions are tailored to provide healthcare design professionals with sufficient exposure to jump-start interest in wanting to learn more.</a:t>
            </a:r>
            <a:endParaRPr lang="en-US" sz="1600" dirty="0">
              <a:solidFill>
                <a:srgbClr val="0065B0"/>
              </a:solidFill>
            </a:endParaRPr>
          </a:p>
        </p:txBody>
      </p:sp>
    </p:spTree>
    <p:extLst>
      <p:ext uri="{BB962C8B-B14F-4D97-AF65-F5344CB8AC3E}">
        <p14:creationId xmlns:p14="http://schemas.microsoft.com/office/powerpoint/2010/main" val="3286111209"/>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6281"/>
            <a:ext cx="10515600" cy="615950"/>
          </a:xfrm>
        </p:spPr>
        <p:txBody>
          <a:bodyPr>
            <a:normAutofit fontScale="90000"/>
          </a:bodyPr>
          <a:lstStyle/>
          <a:p>
            <a:r>
              <a:rPr lang="en-US" dirty="0"/>
              <a:t>CIE Diagram</a:t>
            </a:r>
          </a:p>
        </p:txBody>
      </p:sp>
      <p:sp>
        <p:nvSpPr>
          <p:cNvPr id="12" name="Text Placeholder 4"/>
          <p:cNvSpPr txBox="1">
            <a:spLocks/>
          </p:cNvSpPr>
          <p:nvPr/>
        </p:nvSpPr>
        <p:spPr>
          <a:xfrm>
            <a:off x="162340" y="988151"/>
            <a:ext cx="4501939" cy="472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LT Std 65 Medium" panose="020B0603020203020204" pitchFamily="34" charset="0"/>
              </a:rPr>
              <a:t>1931 Color Space</a:t>
            </a:r>
          </a:p>
          <a:p>
            <a:pPr marL="0" indent="0">
              <a:lnSpc>
                <a:spcPts val="2300"/>
              </a:lnSpc>
              <a:spcAft>
                <a:spcPts val="800"/>
              </a:spcAft>
              <a:buClr>
                <a:srgbClr val="0A90D5"/>
              </a:buClr>
              <a:buSzPct val="110000"/>
              <a:buNone/>
            </a:pPr>
            <a:r>
              <a:rPr lang="en-US" sz="2000" dirty="0">
                <a:latin typeface="Avenir LT Std 35 Light" panose="020B0402020203020204" pitchFamily="34" charset="0"/>
                <a:ea typeface="ヒラギノ角ゴ Pro W3" charset="-128"/>
              </a:rPr>
              <a:t>Outer edge shows the limits of our color sensitivity (Spectral Locus)</a:t>
            </a:r>
          </a:p>
          <a:p>
            <a:pPr marL="0" indent="0">
              <a:lnSpc>
                <a:spcPts val="2300"/>
              </a:lnSpc>
              <a:spcAft>
                <a:spcPts val="800"/>
              </a:spcAft>
              <a:buClr>
                <a:srgbClr val="0A90D5"/>
              </a:buClr>
              <a:buSzPct val="110000"/>
              <a:buNone/>
            </a:pPr>
            <a:r>
              <a:rPr lang="en-US" sz="2000" dirty="0">
                <a:latin typeface="Avenir LT Std 35 Light" panose="020B0402020203020204" pitchFamily="34" charset="0"/>
                <a:ea typeface="ヒラギノ角ゴ Pro W3" charset="-128"/>
              </a:rPr>
              <a:t>The curved line is the “black body curve” representing the different definitions of white light</a:t>
            </a:r>
          </a:p>
          <a:p>
            <a:pPr marL="0" indent="0">
              <a:lnSpc>
                <a:spcPts val="2300"/>
              </a:lnSpc>
              <a:spcAft>
                <a:spcPts val="800"/>
              </a:spcAft>
              <a:buClr>
                <a:srgbClr val="0A90D5"/>
              </a:buClr>
              <a:buSzPct val="110000"/>
              <a:buNone/>
            </a:pPr>
            <a:r>
              <a:rPr lang="en-US" sz="2000" dirty="0">
                <a:latin typeface="Avenir LT Std 35 Light" panose="020B0402020203020204" pitchFamily="34" charset="0"/>
                <a:ea typeface="ヒラギノ角ゴ Pro W3" charset="-128"/>
              </a:rPr>
              <a:t>White shades are shown on the Black Body Curve/Locus  (BBL), measured in Correlated Color Temperature (CCT)</a:t>
            </a:r>
          </a:p>
          <a:p>
            <a:pPr marL="0" indent="0">
              <a:lnSpc>
                <a:spcPts val="2300"/>
              </a:lnSpc>
              <a:spcAft>
                <a:spcPts val="800"/>
              </a:spcAft>
              <a:buClr>
                <a:srgbClr val="0A90D5"/>
              </a:buClr>
              <a:buSzPct val="110000"/>
              <a:buNone/>
            </a:pPr>
            <a:r>
              <a:rPr lang="en-US" sz="2000" dirty="0">
                <a:latin typeface="Avenir LT Std 35 Light" panose="020B0402020203020204" pitchFamily="34" charset="0"/>
                <a:ea typeface="ヒラギノ角ゴ Pro W3" charset="-128"/>
              </a:rPr>
              <a:t>Pink or green tints of white are measured in Delta </a:t>
            </a:r>
            <a:r>
              <a:rPr lang="en-US" sz="2000" dirty="0" err="1">
                <a:latin typeface="Avenir LT Std 35 Light" panose="020B0402020203020204" pitchFamily="34" charset="0"/>
                <a:ea typeface="ヒラギノ角ゴ Pro W3" charset="-128"/>
              </a:rPr>
              <a:t>uv</a:t>
            </a:r>
            <a:r>
              <a:rPr lang="en-US" sz="2000" dirty="0">
                <a:latin typeface="Avenir LT Std 35 Light" panose="020B0402020203020204" pitchFamily="34" charset="0"/>
                <a:ea typeface="ヒラギノ角ゴ Pro W3" charset="-128"/>
              </a:rPr>
              <a:t> (</a:t>
            </a:r>
            <a:r>
              <a:rPr lang="en-US" sz="2000" dirty="0" err="1">
                <a:latin typeface="Avenir LT Std 35 Light" panose="020B0402020203020204" pitchFamily="34" charset="0"/>
                <a:ea typeface="ヒラギノ角ゴ Pro W3" charset="-128"/>
              </a:rPr>
              <a:t>Duv</a:t>
            </a:r>
            <a:r>
              <a:rPr lang="en-US" sz="2000" dirty="0">
                <a:latin typeface="Avenir LT Std 35 Light" panose="020B0402020203020204" pitchFamily="34" charset="0"/>
                <a:ea typeface="ヒラギノ角ゴ Pro W3" charset="-128"/>
              </a:rPr>
              <a:t>)</a:t>
            </a:r>
          </a:p>
          <a:p>
            <a:pPr marL="0" indent="0">
              <a:buNone/>
            </a:pPr>
            <a:endParaRPr lang="en-US" sz="2400" b="1" dirty="0">
              <a:latin typeface="Avenir LT Std 65 Medium" panose="020B0603020203020204" pitchFamily="34" charset="0"/>
            </a:endParaRPr>
          </a:p>
        </p:txBody>
      </p:sp>
      <p:pic>
        <p:nvPicPr>
          <p:cNvPr id="17" name="Picture 16"/>
          <p:cNvPicPr>
            <a:picLocks noChangeAspect="1"/>
          </p:cNvPicPr>
          <p:nvPr/>
        </p:nvPicPr>
        <p:blipFill>
          <a:blip r:embed="rId2"/>
          <a:stretch>
            <a:fillRect/>
          </a:stretch>
        </p:blipFill>
        <p:spPr>
          <a:xfrm>
            <a:off x="6278539" y="625248"/>
            <a:ext cx="5004435" cy="5546873"/>
          </a:xfrm>
          <a:prstGeom prst="rect">
            <a:avLst/>
          </a:prstGeom>
        </p:spPr>
      </p:pic>
      <p:sp>
        <p:nvSpPr>
          <p:cNvPr id="18" name="Shape 243"/>
          <p:cNvSpPr/>
          <p:nvPr/>
        </p:nvSpPr>
        <p:spPr>
          <a:xfrm flipH="1">
            <a:off x="8582871" y="1281838"/>
            <a:ext cx="946472" cy="633944"/>
          </a:xfrm>
          <a:prstGeom prst="line">
            <a:avLst/>
          </a:prstGeom>
          <a:ln w="88900">
            <a:solidFill>
              <a:schemeClr val="tx1"/>
            </a:solidFill>
            <a:miter lim="400000"/>
            <a:tailEnd type="arrow"/>
          </a:ln>
        </p:spPr>
        <p:txBody>
          <a:bodyPr lIns="0" tIns="0" rIns="0" bIns="0" anchor="ctr"/>
          <a:lstStyle/>
          <a:p>
            <a:pPr>
              <a:defRPr sz="2600">
                <a:solidFill>
                  <a:srgbClr val="FFFFFF"/>
                </a:solidFill>
                <a:latin typeface="+mn-lt"/>
                <a:ea typeface="+mn-ea"/>
                <a:cs typeface="+mn-cs"/>
                <a:sym typeface="Helvetica Light"/>
              </a:defRPr>
            </a:pPr>
            <a:endParaRPr sz="2600">
              <a:solidFill>
                <a:srgbClr val="FFFFFF"/>
              </a:solidFill>
              <a:sym typeface="Helvetica Light"/>
            </a:endParaRPr>
          </a:p>
        </p:txBody>
      </p:sp>
      <p:sp>
        <p:nvSpPr>
          <p:cNvPr id="19" name="Shape 244"/>
          <p:cNvSpPr/>
          <p:nvPr/>
        </p:nvSpPr>
        <p:spPr>
          <a:xfrm>
            <a:off x="9613008" y="965325"/>
            <a:ext cx="1669965" cy="379591"/>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2400">
                <a:solidFill>
                  <a:srgbClr val="FFFFFF"/>
                </a:solidFill>
              </a:defRPr>
            </a:lvl1pPr>
          </a:lstStyle>
          <a:p>
            <a:pPr>
              <a:defRPr sz="1800">
                <a:solidFill>
                  <a:srgbClr val="000000"/>
                </a:solidFill>
              </a:defRPr>
            </a:pPr>
            <a:r>
              <a:rPr sz="1800" dirty="0">
                <a:solidFill>
                  <a:schemeClr val="tx1"/>
                </a:solidFill>
                <a:latin typeface="Avenir LT Std 65 Medium" panose="020B0603020203020204" pitchFamily="34" charset="0"/>
              </a:rPr>
              <a:t>Spectral Locus</a:t>
            </a:r>
          </a:p>
        </p:txBody>
      </p:sp>
      <p:sp>
        <p:nvSpPr>
          <p:cNvPr id="20" name="Shape 293"/>
          <p:cNvSpPr/>
          <p:nvPr/>
        </p:nvSpPr>
        <p:spPr>
          <a:xfrm flipH="1">
            <a:off x="9913548" y="2349947"/>
            <a:ext cx="278056" cy="1088482"/>
          </a:xfrm>
          <a:prstGeom prst="line">
            <a:avLst/>
          </a:prstGeom>
          <a:ln w="88900">
            <a:solidFill>
              <a:srgbClr val="424242"/>
            </a:solidFill>
            <a:miter lim="400000"/>
            <a:tailEnd type="arrow"/>
          </a:ln>
        </p:spPr>
        <p:txBody>
          <a:bodyPr lIns="0" tIns="0" rIns="0" bIns="0" anchor="ctr"/>
          <a:lstStyle/>
          <a:p>
            <a:pPr>
              <a:defRPr sz="2600">
                <a:solidFill>
                  <a:srgbClr val="FFFFFF"/>
                </a:solidFill>
                <a:latin typeface="+mn-lt"/>
                <a:ea typeface="+mn-ea"/>
                <a:cs typeface="+mn-cs"/>
                <a:sym typeface="Helvetica Light"/>
              </a:defRPr>
            </a:pPr>
            <a:endParaRPr sz="1828">
              <a:solidFill>
                <a:srgbClr val="FFFFFF"/>
              </a:solidFill>
              <a:sym typeface="Helvetica Light"/>
            </a:endParaRPr>
          </a:p>
        </p:txBody>
      </p:sp>
      <p:sp>
        <p:nvSpPr>
          <p:cNvPr id="22" name="Shape 244"/>
          <p:cNvSpPr/>
          <p:nvPr/>
        </p:nvSpPr>
        <p:spPr>
          <a:xfrm>
            <a:off x="10162323" y="1981952"/>
            <a:ext cx="571333" cy="379591"/>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2400">
                <a:solidFill>
                  <a:srgbClr val="FFFFFF"/>
                </a:solidFill>
              </a:defRPr>
            </a:lvl1pPr>
          </a:lstStyle>
          <a:p>
            <a:pPr>
              <a:defRPr sz="1800">
                <a:solidFill>
                  <a:srgbClr val="000000"/>
                </a:solidFill>
              </a:defRPr>
            </a:pPr>
            <a:r>
              <a:rPr lang="en-US" sz="1800" dirty="0">
                <a:solidFill>
                  <a:schemeClr val="tx1"/>
                </a:solidFill>
                <a:latin typeface="Avenir LT Std 65 Medium" panose="020B0603020203020204" pitchFamily="34" charset="0"/>
              </a:rPr>
              <a:t>BBL</a:t>
            </a:r>
            <a:endParaRPr sz="1800" dirty="0">
              <a:solidFill>
                <a:schemeClr val="tx1"/>
              </a:solidFill>
              <a:latin typeface="Avenir LT Std 65 Medium" panose="020B0603020203020204" pitchFamily="34" charset="0"/>
            </a:endParaRPr>
          </a:p>
        </p:txBody>
      </p:sp>
      <p:sp>
        <p:nvSpPr>
          <p:cNvPr id="23" name="Shape 297"/>
          <p:cNvSpPr/>
          <p:nvPr/>
        </p:nvSpPr>
        <p:spPr>
          <a:xfrm>
            <a:off x="9252781" y="3387943"/>
            <a:ext cx="144462" cy="1444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424242"/>
            </a:solidFill>
            <a:miter lim="400000"/>
          </a:ln>
        </p:spPr>
        <p:txBody>
          <a:bodyPr lIns="0" tIns="0" rIns="0" bIns="0" anchor="ctr"/>
          <a:lstStyle/>
          <a:p>
            <a:pPr>
              <a:defRPr sz="2600">
                <a:solidFill>
                  <a:srgbClr val="FFFFFF"/>
                </a:solidFill>
                <a:latin typeface="+mn-lt"/>
                <a:ea typeface="+mn-ea"/>
                <a:cs typeface="+mn-cs"/>
                <a:sym typeface="Helvetica Light"/>
              </a:defRPr>
            </a:pPr>
            <a:endParaRPr sz="1828">
              <a:solidFill>
                <a:srgbClr val="FFFFFF"/>
              </a:solidFill>
              <a:sym typeface="Helvetica Light"/>
            </a:endParaRPr>
          </a:p>
        </p:txBody>
      </p:sp>
      <p:sp>
        <p:nvSpPr>
          <p:cNvPr id="24" name="Shape 300"/>
          <p:cNvSpPr/>
          <p:nvPr/>
        </p:nvSpPr>
        <p:spPr>
          <a:xfrm flipV="1">
            <a:off x="9311518" y="3546693"/>
            <a:ext cx="0" cy="511175"/>
          </a:xfrm>
          <a:prstGeom prst="line">
            <a:avLst/>
          </a:prstGeom>
          <a:ln w="38100">
            <a:solidFill>
              <a:srgbClr val="424242"/>
            </a:solidFill>
            <a:miter lim="400000"/>
            <a:tailEnd type="arrow"/>
          </a:ln>
        </p:spPr>
        <p:txBody>
          <a:bodyPr lIns="0" tIns="0" rIns="0" bIns="0" anchor="ctr"/>
          <a:lstStyle/>
          <a:p>
            <a:pPr>
              <a:defRPr sz="2600">
                <a:solidFill>
                  <a:srgbClr val="FFFFFF"/>
                </a:solidFill>
                <a:latin typeface="+mn-lt"/>
                <a:ea typeface="+mn-ea"/>
                <a:cs typeface="+mn-cs"/>
                <a:sym typeface="Helvetica Light"/>
              </a:defRPr>
            </a:pPr>
            <a:endParaRPr sz="1828">
              <a:solidFill>
                <a:srgbClr val="FFFFFF"/>
              </a:solidFill>
              <a:sym typeface="Helvetica Light"/>
            </a:endParaRPr>
          </a:p>
        </p:txBody>
      </p:sp>
      <p:sp>
        <p:nvSpPr>
          <p:cNvPr id="25" name="Shape 305"/>
          <p:cNvSpPr/>
          <p:nvPr/>
        </p:nvSpPr>
        <p:spPr>
          <a:xfrm>
            <a:off x="9090856" y="4070693"/>
            <a:ext cx="1226298" cy="223587"/>
          </a:xfrm>
          <a:prstGeom prst="rect">
            <a:avLst/>
          </a:prstGeom>
          <a:ln w="12700">
            <a:miter lim="400000"/>
          </a:ln>
          <a:extLst>
            <a:ext uri="{C572A759-6A51-4108-AA02-DFA0A04FC94B}"/>
          </a:extLst>
        </p:spPr>
        <p:txBody>
          <a:bodyPr wrap="none" lIns="35719" tIns="35719" rIns="35719" bIns="35719" anchor="ctr">
            <a:spAutoFit/>
          </a:bodyPr>
          <a:lstStyle>
            <a:lvl1pPr>
              <a:defRPr sz="1400"/>
            </a:lvl1pPr>
          </a:lstStyle>
          <a:p>
            <a:pPr>
              <a:defRPr sz="1800">
                <a:solidFill>
                  <a:srgbClr val="000000"/>
                </a:solidFill>
              </a:defRPr>
            </a:pPr>
            <a:r>
              <a:rPr sz="984" dirty="0">
                <a:solidFill>
                  <a:srgbClr val="424242"/>
                </a:solidFill>
              </a:rPr>
              <a:t>Incandescent 2700K</a:t>
            </a:r>
          </a:p>
        </p:txBody>
      </p:sp>
      <p:sp>
        <p:nvSpPr>
          <p:cNvPr id="26" name="Shape 298"/>
          <p:cNvSpPr/>
          <p:nvPr/>
        </p:nvSpPr>
        <p:spPr>
          <a:xfrm>
            <a:off x="8788517" y="3612698"/>
            <a:ext cx="146050" cy="1444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424242"/>
            </a:solidFill>
            <a:miter lim="400000"/>
          </a:ln>
        </p:spPr>
        <p:txBody>
          <a:bodyPr lIns="0" tIns="0" rIns="0" bIns="0" anchor="ctr"/>
          <a:lstStyle/>
          <a:p>
            <a:pPr>
              <a:defRPr sz="2600">
                <a:solidFill>
                  <a:srgbClr val="FFFFFF"/>
                </a:solidFill>
                <a:latin typeface="+mn-lt"/>
                <a:ea typeface="+mn-ea"/>
                <a:cs typeface="+mn-cs"/>
                <a:sym typeface="Helvetica Light"/>
              </a:defRPr>
            </a:pPr>
            <a:endParaRPr sz="1828">
              <a:solidFill>
                <a:srgbClr val="FFFFFF"/>
              </a:solidFill>
              <a:sym typeface="Helvetica Light"/>
            </a:endParaRPr>
          </a:p>
        </p:txBody>
      </p:sp>
      <p:sp>
        <p:nvSpPr>
          <p:cNvPr id="27" name="Shape 301"/>
          <p:cNvSpPr/>
          <p:nvPr/>
        </p:nvSpPr>
        <p:spPr>
          <a:xfrm flipV="1">
            <a:off x="8861542" y="3771447"/>
            <a:ext cx="0" cy="609600"/>
          </a:xfrm>
          <a:prstGeom prst="line">
            <a:avLst/>
          </a:prstGeom>
          <a:ln w="38100">
            <a:solidFill>
              <a:srgbClr val="424242"/>
            </a:solidFill>
            <a:miter lim="400000"/>
            <a:tailEnd type="arrow"/>
          </a:ln>
        </p:spPr>
        <p:txBody>
          <a:bodyPr lIns="0" tIns="0" rIns="0" bIns="0" anchor="ctr"/>
          <a:lstStyle/>
          <a:p>
            <a:pPr>
              <a:defRPr sz="2600">
                <a:solidFill>
                  <a:srgbClr val="FFFFFF"/>
                </a:solidFill>
                <a:latin typeface="+mn-lt"/>
                <a:ea typeface="+mn-ea"/>
                <a:cs typeface="+mn-cs"/>
                <a:sym typeface="Helvetica Light"/>
              </a:defRPr>
            </a:pPr>
            <a:endParaRPr sz="1828">
              <a:solidFill>
                <a:srgbClr val="FFFFFF"/>
              </a:solidFill>
              <a:sym typeface="Helvetica Light"/>
            </a:endParaRPr>
          </a:p>
        </p:txBody>
      </p:sp>
      <p:sp>
        <p:nvSpPr>
          <p:cNvPr id="28" name="Shape 304"/>
          <p:cNvSpPr/>
          <p:nvPr/>
        </p:nvSpPr>
        <p:spPr>
          <a:xfrm>
            <a:off x="8484431" y="4431056"/>
            <a:ext cx="1133324" cy="223587"/>
          </a:xfrm>
          <a:prstGeom prst="rect">
            <a:avLst/>
          </a:prstGeom>
          <a:ln w="12700">
            <a:miter lim="400000"/>
          </a:ln>
          <a:extLst>
            <a:ext uri="{C572A759-6A51-4108-AA02-DFA0A04FC94B}"/>
          </a:extLst>
        </p:spPr>
        <p:txBody>
          <a:bodyPr wrap="none" lIns="35719" tIns="35719" rIns="35719" bIns="35719" anchor="ctr">
            <a:spAutoFit/>
          </a:bodyPr>
          <a:lstStyle>
            <a:lvl1pPr>
              <a:defRPr sz="1400"/>
            </a:lvl1pPr>
          </a:lstStyle>
          <a:p>
            <a:pPr>
              <a:defRPr sz="1800">
                <a:solidFill>
                  <a:srgbClr val="000000"/>
                </a:solidFill>
              </a:defRPr>
            </a:pPr>
            <a:r>
              <a:rPr sz="984" dirty="0">
                <a:solidFill>
                  <a:srgbClr val="424242"/>
                </a:solidFill>
              </a:rPr>
              <a:t>Fluorescent 4000K</a:t>
            </a:r>
          </a:p>
        </p:txBody>
      </p:sp>
      <p:sp>
        <p:nvSpPr>
          <p:cNvPr id="29" name="Shape 299"/>
          <p:cNvSpPr/>
          <p:nvPr/>
        </p:nvSpPr>
        <p:spPr>
          <a:xfrm>
            <a:off x="8362820" y="3912531"/>
            <a:ext cx="146050" cy="1444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424242"/>
            </a:solidFill>
            <a:miter lim="400000"/>
          </a:ln>
        </p:spPr>
        <p:txBody>
          <a:bodyPr lIns="0" tIns="0" rIns="0" bIns="0" anchor="ctr"/>
          <a:lstStyle/>
          <a:p>
            <a:pPr>
              <a:defRPr sz="2600">
                <a:solidFill>
                  <a:srgbClr val="FFFFFF"/>
                </a:solidFill>
                <a:latin typeface="+mn-lt"/>
                <a:ea typeface="+mn-ea"/>
                <a:cs typeface="+mn-cs"/>
                <a:sym typeface="Helvetica Light"/>
              </a:defRPr>
            </a:pPr>
            <a:endParaRPr sz="1828">
              <a:solidFill>
                <a:srgbClr val="FFFFFF"/>
              </a:solidFill>
              <a:sym typeface="Helvetica Light"/>
            </a:endParaRPr>
          </a:p>
        </p:txBody>
      </p:sp>
      <p:sp>
        <p:nvSpPr>
          <p:cNvPr id="30" name="Shape 302"/>
          <p:cNvSpPr/>
          <p:nvPr/>
        </p:nvSpPr>
        <p:spPr>
          <a:xfrm flipV="1">
            <a:off x="8445370" y="4037944"/>
            <a:ext cx="0" cy="765175"/>
          </a:xfrm>
          <a:prstGeom prst="line">
            <a:avLst/>
          </a:prstGeom>
          <a:ln w="38100">
            <a:solidFill>
              <a:srgbClr val="424242"/>
            </a:solidFill>
            <a:miter lim="400000"/>
            <a:tailEnd type="arrow"/>
          </a:ln>
        </p:spPr>
        <p:txBody>
          <a:bodyPr lIns="0" tIns="0" rIns="0" bIns="0" anchor="ctr"/>
          <a:lstStyle/>
          <a:p>
            <a:pPr>
              <a:defRPr sz="2600">
                <a:solidFill>
                  <a:srgbClr val="FFFFFF"/>
                </a:solidFill>
                <a:latin typeface="+mn-lt"/>
                <a:ea typeface="+mn-ea"/>
                <a:cs typeface="+mn-cs"/>
                <a:sym typeface="Helvetica Light"/>
              </a:defRPr>
            </a:pPr>
            <a:endParaRPr sz="1828">
              <a:solidFill>
                <a:srgbClr val="FFFFFF"/>
              </a:solidFill>
              <a:sym typeface="Helvetica Light"/>
            </a:endParaRPr>
          </a:p>
        </p:txBody>
      </p:sp>
      <p:sp>
        <p:nvSpPr>
          <p:cNvPr id="31" name="Shape 303"/>
          <p:cNvSpPr/>
          <p:nvPr/>
        </p:nvSpPr>
        <p:spPr>
          <a:xfrm>
            <a:off x="8004824" y="4831355"/>
            <a:ext cx="929743" cy="223587"/>
          </a:xfrm>
          <a:prstGeom prst="rect">
            <a:avLst/>
          </a:prstGeom>
          <a:ln w="12700">
            <a:miter lim="400000"/>
          </a:ln>
          <a:extLst>
            <a:ext uri="{C572A759-6A51-4108-AA02-DFA0A04FC94B}"/>
          </a:extLst>
        </p:spPr>
        <p:txBody>
          <a:bodyPr wrap="none" lIns="35719" tIns="35719" rIns="35719" bIns="35719" anchor="ctr">
            <a:spAutoFit/>
          </a:bodyPr>
          <a:lstStyle>
            <a:lvl1pPr>
              <a:defRPr sz="1400"/>
            </a:lvl1pPr>
          </a:lstStyle>
          <a:p>
            <a:pPr>
              <a:defRPr sz="1800">
                <a:solidFill>
                  <a:srgbClr val="000000"/>
                </a:solidFill>
              </a:defRPr>
            </a:pPr>
            <a:r>
              <a:rPr sz="984" dirty="0">
                <a:solidFill>
                  <a:srgbClr val="424242"/>
                </a:solidFill>
              </a:rPr>
              <a:t>Daylight 6500K</a:t>
            </a:r>
          </a:p>
        </p:txBody>
      </p:sp>
    </p:spTree>
    <p:extLst>
      <p:ext uri="{BB962C8B-B14F-4D97-AF65-F5344CB8AC3E}">
        <p14:creationId xmlns:p14="http://schemas.microsoft.com/office/powerpoint/2010/main" val="3722897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Color is Additive</a:t>
            </a:r>
          </a:p>
        </p:txBody>
      </p:sp>
      <p:sp>
        <p:nvSpPr>
          <p:cNvPr id="12" name="Text Placeholder 4"/>
          <p:cNvSpPr txBox="1">
            <a:spLocks/>
          </p:cNvSpPr>
          <p:nvPr/>
        </p:nvSpPr>
        <p:spPr>
          <a:xfrm>
            <a:off x="162340" y="988151"/>
            <a:ext cx="4149601" cy="17298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LT Std 65 Medium" panose="020B0603020203020204" pitchFamily="34" charset="0"/>
              </a:rPr>
              <a:t>R + B + G = “White”</a:t>
            </a:r>
          </a:p>
          <a:p>
            <a:pPr marL="0" indent="0">
              <a:lnSpc>
                <a:spcPts val="2300"/>
              </a:lnSpc>
              <a:spcAft>
                <a:spcPts val="800"/>
              </a:spcAft>
              <a:buClr>
                <a:srgbClr val="0A90D5"/>
              </a:buClr>
              <a:buSzPct val="110000"/>
              <a:buNone/>
            </a:pPr>
            <a:r>
              <a:rPr lang="en-US" sz="2000" dirty="0">
                <a:latin typeface="Avenir LT Std 35 Light" panose="020B0402020203020204" pitchFamily="34" charset="0"/>
                <a:ea typeface="ヒラギノ角ゴ Pro W3" charset="-128"/>
              </a:rPr>
              <a:t>Light colors are additive, so adding Red, Green, and Blue gives you some shade of white</a:t>
            </a:r>
          </a:p>
          <a:p>
            <a:pPr marL="0" indent="0">
              <a:buNone/>
            </a:pPr>
            <a:endParaRPr lang="en-US" sz="2400" b="1" dirty="0">
              <a:latin typeface="Avenir LT Std 65 Medium" panose="020B0603020203020204" pitchFamily="34" charset="0"/>
            </a:endParaRPr>
          </a:p>
        </p:txBody>
      </p:sp>
      <p:pic>
        <p:nvPicPr>
          <p:cNvPr id="21" name="past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094" y="627297"/>
            <a:ext cx="5002647" cy="55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83658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Color is Additive</a:t>
            </a:r>
          </a:p>
        </p:txBody>
      </p:sp>
      <p:sp>
        <p:nvSpPr>
          <p:cNvPr id="12" name="Text Placeholder 4"/>
          <p:cNvSpPr txBox="1">
            <a:spLocks/>
          </p:cNvSpPr>
          <p:nvPr/>
        </p:nvSpPr>
        <p:spPr>
          <a:xfrm>
            <a:off x="162340" y="988151"/>
            <a:ext cx="3335869" cy="17298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LT Std 65 Medium" panose="020B0603020203020204" pitchFamily="34" charset="0"/>
              </a:rPr>
              <a:t>B + Y = “White”</a:t>
            </a:r>
          </a:p>
          <a:p>
            <a:pPr marL="0" indent="0">
              <a:lnSpc>
                <a:spcPct val="100000"/>
              </a:lnSpc>
              <a:spcBef>
                <a:spcPts val="1200"/>
              </a:spcBef>
              <a:buClr>
                <a:srgbClr val="0A90D5"/>
              </a:buClr>
              <a:buSzPct val="110000"/>
              <a:buNone/>
            </a:pPr>
            <a:r>
              <a:rPr lang="en-US" sz="1800" dirty="0">
                <a:latin typeface="Avenir LT Std 35 Light" panose="020B0402020203020204" pitchFamily="34" charset="0"/>
                <a:ea typeface="ヒラギノ角ゴ Pro W3" charset="-128"/>
              </a:rPr>
              <a:t>Blue plus Yellow gives you some shade of white</a:t>
            </a:r>
          </a:p>
          <a:p>
            <a:pPr marL="0" indent="0">
              <a:buNone/>
            </a:pPr>
            <a:endParaRPr lang="en-US" sz="2400" b="1" dirty="0">
              <a:latin typeface="Avenir LT Std 65 Medium" panose="020B0603020203020204" pitchFamily="34" charset="0"/>
            </a:endParaRPr>
          </a:p>
        </p:txBody>
      </p:sp>
      <p:pic>
        <p:nvPicPr>
          <p:cNvPr id="6" name="past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414" y="627297"/>
            <a:ext cx="5003177" cy="55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861980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Agenda</a:t>
            </a:r>
          </a:p>
        </p:txBody>
      </p:sp>
      <p:sp>
        <p:nvSpPr>
          <p:cNvPr id="7" name="Rectangle 6"/>
          <p:cNvSpPr/>
          <p:nvPr/>
        </p:nvSpPr>
        <p:spPr>
          <a:xfrm>
            <a:off x="-19568" y="1041241"/>
            <a:ext cx="2810893" cy="515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568" y="2406424"/>
            <a:ext cx="2810893" cy="515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568" y="3771607"/>
            <a:ext cx="2810893" cy="515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568" y="5136790"/>
            <a:ext cx="2810893" cy="515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71189" y="1001318"/>
            <a:ext cx="5690925" cy="584775"/>
          </a:xfrm>
          <a:prstGeom prst="rect">
            <a:avLst/>
          </a:prstGeom>
          <a:noFill/>
        </p:spPr>
        <p:txBody>
          <a:bodyPr wrap="square" rtlCol="0" anchor="ctr">
            <a:spAutoFit/>
          </a:bodyPr>
          <a:lstStyle/>
          <a:p>
            <a:r>
              <a:rPr lang="en-US" sz="3200" dirty="0">
                <a:solidFill>
                  <a:schemeClr val="bg1">
                    <a:lumMod val="50000"/>
                  </a:schemeClr>
                </a:solidFill>
                <a:latin typeface="Avenir LT Std 65 Medium" panose="020B0603020203020204" pitchFamily="34" charset="0"/>
                <a:cs typeface="Arial" panose="020B0604020202020204" pitchFamily="34" charset="0"/>
              </a:rPr>
              <a:t>Through a Patient’s Eyes</a:t>
            </a:r>
            <a:endParaRPr lang="en-US" sz="3200" dirty="0">
              <a:solidFill>
                <a:schemeClr val="bg1">
                  <a:lumMod val="50000"/>
                </a:schemeClr>
              </a:solidFill>
            </a:endParaRPr>
          </a:p>
        </p:txBody>
      </p:sp>
      <p:sp>
        <p:nvSpPr>
          <p:cNvPr id="11" name="TextBox 10"/>
          <p:cNvSpPr txBox="1"/>
          <p:nvPr/>
        </p:nvSpPr>
        <p:spPr>
          <a:xfrm>
            <a:off x="3671189" y="2390967"/>
            <a:ext cx="5919232" cy="584775"/>
          </a:xfrm>
          <a:prstGeom prst="rect">
            <a:avLst/>
          </a:prstGeom>
          <a:noFill/>
        </p:spPr>
        <p:txBody>
          <a:bodyPr wrap="square" rtlCol="0" anchor="ctr">
            <a:spAutoFit/>
          </a:bodyPr>
          <a:lstStyle/>
          <a:p>
            <a:r>
              <a:rPr lang="en-US" sz="3200" dirty="0">
                <a:solidFill>
                  <a:schemeClr val="bg1">
                    <a:lumMod val="50000"/>
                  </a:schemeClr>
                </a:solidFill>
                <a:latin typeface="Avenir LT Std 65 Medium" panose="020B0603020203020204" pitchFamily="34" charset="0"/>
                <a:cs typeface="Arial" panose="020B0604020202020204" pitchFamily="34" charset="0"/>
              </a:rPr>
              <a:t>More than Meets the Eye</a:t>
            </a:r>
            <a:endParaRPr lang="en-US" sz="3200" dirty="0">
              <a:solidFill>
                <a:schemeClr val="bg1">
                  <a:lumMod val="50000"/>
                </a:schemeClr>
              </a:solidFill>
            </a:endParaRPr>
          </a:p>
        </p:txBody>
      </p:sp>
      <p:sp>
        <p:nvSpPr>
          <p:cNvPr id="12" name="TextBox 11"/>
          <p:cNvSpPr txBox="1"/>
          <p:nvPr/>
        </p:nvSpPr>
        <p:spPr>
          <a:xfrm>
            <a:off x="3671189" y="5102227"/>
            <a:ext cx="3858182" cy="584775"/>
          </a:xfrm>
          <a:prstGeom prst="rect">
            <a:avLst/>
          </a:prstGeom>
          <a:noFill/>
        </p:spPr>
        <p:txBody>
          <a:bodyPr wrap="square" rtlCol="0" anchor="ctr">
            <a:spAutoFit/>
          </a:bodyPr>
          <a:lstStyle/>
          <a:p>
            <a:r>
              <a:rPr lang="en-US" sz="3200" dirty="0">
                <a:solidFill>
                  <a:schemeClr val="bg1">
                    <a:lumMod val="50000"/>
                  </a:schemeClr>
                </a:solidFill>
                <a:latin typeface="Avenir LT Std 65 Medium" panose="020B0603020203020204" pitchFamily="34" charset="0"/>
                <a:cs typeface="Arial" panose="020B0604020202020204" pitchFamily="34" charset="0"/>
              </a:rPr>
              <a:t>Seeing the Light</a:t>
            </a:r>
            <a:endParaRPr lang="en-US" sz="3200" dirty="0">
              <a:solidFill>
                <a:schemeClr val="bg1">
                  <a:lumMod val="50000"/>
                </a:schemeClr>
              </a:solidFill>
            </a:endParaRPr>
          </a:p>
        </p:txBody>
      </p:sp>
      <p:sp>
        <p:nvSpPr>
          <p:cNvPr id="13" name="TextBox 12"/>
          <p:cNvSpPr txBox="1"/>
          <p:nvPr/>
        </p:nvSpPr>
        <p:spPr>
          <a:xfrm>
            <a:off x="3671188" y="3752433"/>
            <a:ext cx="3242379" cy="584775"/>
          </a:xfrm>
          <a:prstGeom prst="rect">
            <a:avLst/>
          </a:prstGeom>
          <a:noFill/>
        </p:spPr>
        <p:txBody>
          <a:bodyPr wrap="square" rtlCol="0" anchor="ctr">
            <a:spAutoFit/>
          </a:bodyPr>
          <a:lstStyle/>
          <a:p>
            <a:r>
              <a:rPr lang="en-US" sz="3200" dirty="0">
                <a:solidFill>
                  <a:schemeClr val="bg1">
                    <a:lumMod val="50000"/>
                  </a:schemeClr>
                </a:solidFill>
                <a:latin typeface="Avenir LT Std 65 Medium" panose="020B0603020203020204" pitchFamily="34" charset="0"/>
                <a:cs typeface="Arial" panose="020B0604020202020204" pitchFamily="34" charset="0"/>
              </a:rPr>
              <a:t>Guiding Light</a:t>
            </a:r>
            <a:endParaRPr lang="en-US" sz="3200" dirty="0">
              <a:solidFill>
                <a:schemeClr val="bg1">
                  <a:lumMod val="50000"/>
                </a:schemeClr>
              </a:solidFill>
            </a:endParaRPr>
          </a:p>
        </p:txBody>
      </p:sp>
      <p:sp>
        <p:nvSpPr>
          <p:cNvPr id="14" name="TextBox 13"/>
          <p:cNvSpPr txBox="1"/>
          <p:nvPr/>
        </p:nvSpPr>
        <p:spPr>
          <a:xfrm>
            <a:off x="162339" y="1109039"/>
            <a:ext cx="2262079" cy="369332"/>
          </a:xfrm>
          <a:prstGeom prst="rect">
            <a:avLst/>
          </a:prstGeom>
          <a:noFill/>
        </p:spPr>
        <p:txBody>
          <a:bodyPr wrap="square" rtlCol="0">
            <a:spAutoFit/>
          </a:bodyPr>
          <a:lstStyle/>
          <a:p>
            <a:r>
              <a:rPr lang="en-US" b="1" dirty="0">
                <a:solidFill>
                  <a:schemeClr val="bg1"/>
                </a:solidFill>
                <a:latin typeface="Avenir LT Std 35 Light" panose="020B0402020203020204" pitchFamily="34" charset="0"/>
              </a:rPr>
              <a:t>MARY ALCARAZ</a:t>
            </a:r>
          </a:p>
        </p:txBody>
      </p:sp>
      <p:sp>
        <p:nvSpPr>
          <p:cNvPr id="15" name="TextBox 14"/>
          <p:cNvSpPr txBox="1"/>
          <p:nvPr/>
        </p:nvSpPr>
        <p:spPr>
          <a:xfrm>
            <a:off x="162339" y="2470505"/>
            <a:ext cx="3297090" cy="369332"/>
          </a:xfrm>
          <a:prstGeom prst="rect">
            <a:avLst/>
          </a:prstGeom>
          <a:noFill/>
        </p:spPr>
        <p:txBody>
          <a:bodyPr wrap="square" rtlCol="0">
            <a:spAutoFit/>
          </a:bodyPr>
          <a:lstStyle/>
          <a:p>
            <a:r>
              <a:rPr lang="en-US" b="1" dirty="0">
                <a:solidFill>
                  <a:schemeClr val="bg1"/>
                </a:solidFill>
                <a:latin typeface="Avenir LT Std 35 Light" panose="020B0402020203020204" pitchFamily="34" charset="0"/>
              </a:rPr>
              <a:t>MARIANA FIGUEIRO</a:t>
            </a:r>
          </a:p>
        </p:txBody>
      </p:sp>
      <p:sp>
        <p:nvSpPr>
          <p:cNvPr id="16" name="TextBox 15"/>
          <p:cNvSpPr txBox="1"/>
          <p:nvPr/>
        </p:nvSpPr>
        <p:spPr>
          <a:xfrm>
            <a:off x="162339" y="5212411"/>
            <a:ext cx="3297090" cy="369332"/>
          </a:xfrm>
          <a:prstGeom prst="rect">
            <a:avLst/>
          </a:prstGeom>
          <a:noFill/>
        </p:spPr>
        <p:txBody>
          <a:bodyPr wrap="square" rtlCol="0">
            <a:spAutoFit/>
          </a:bodyPr>
          <a:lstStyle/>
          <a:p>
            <a:r>
              <a:rPr lang="en-US" b="1" dirty="0">
                <a:solidFill>
                  <a:schemeClr val="bg1"/>
                </a:solidFill>
                <a:latin typeface="Avenir LT Std 35 Light" panose="020B0402020203020204" pitchFamily="34" charset="0"/>
              </a:rPr>
              <a:t>ED CLARK</a:t>
            </a:r>
          </a:p>
        </p:txBody>
      </p:sp>
      <p:sp>
        <p:nvSpPr>
          <p:cNvPr id="17" name="TextBox 16"/>
          <p:cNvSpPr txBox="1"/>
          <p:nvPr/>
        </p:nvSpPr>
        <p:spPr>
          <a:xfrm>
            <a:off x="162339" y="3844765"/>
            <a:ext cx="3297090" cy="369332"/>
          </a:xfrm>
          <a:prstGeom prst="rect">
            <a:avLst/>
          </a:prstGeom>
          <a:noFill/>
        </p:spPr>
        <p:txBody>
          <a:bodyPr wrap="square" rtlCol="0">
            <a:spAutoFit/>
          </a:bodyPr>
          <a:lstStyle/>
          <a:p>
            <a:r>
              <a:rPr lang="en-US" b="1" dirty="0">
                <a:solidFill>
                  <a:schemeClr val="bg1"/>
                </a:solidFill>
                <a:latin typeface="Avenir LT Std 35 Light" panose="020B0402020203020204" pitchFamily="34" charset="0"/>
              </a:rPr>
              <a:t>KARYN GAYLE</a:t>
            </a:r>
          </a:p>
        </p:txBody>
      </p:sp>
      <p:sp>
        <p:nvSpPr>
          <p:cNvPr id="21" name="TextBox 20"/>
          <p:cNvSpPr txBox="1"/>
          <p:nvPr/>
        </p:nvSpPr>
        <p:spPr>
          <a:xfrm>
            <a:off x="2799298" y="939763"/>
            <a:ext cx="806166" cy="707886"/>
          </a:xfrm>
          <a:prstGeom prst="rect">
            <a:avLst/>
          </a:prstGeom>
          <a:noFill/>
        </p:spPr>
        <p:txBody>
          <a:bodyPr wrap="square" rtlCol="0">
            <a:spAutoFit/>
          </a:bodyPr>
          <a:lstStyle/>
          <a:p>
            <a:r>
              <a:rPr lang="en-US" sz="4000" b="1" dirty="0">
                <a:solidFill>
                  <a:schemeClr val="accent6"/>
                </a:solidFill>
                <a:latin typeface="Avenir LT Std 65 Medium" panose="020B0603020203020204" pitchFamily="34" charset="0"/>
                <a:cs typeface="Arial" panose="020B0604020202020204" pitchFamily="34" charset="0"/>
              </a:rPr>
              <a:t>01</a:t>
            </a:r>
            <a:endParaRPr lang="en-US" sz="4000" dirty="0">
              <a:solidFill>
                <a:schemeClr val="accent6"/>
              </a:solidFill>
            </a:endParaRPr>
          </a:p>
        </p:txBody>
      </p:sp>
      <p:sp>
        <p:nvSpPr>
          <p:cNvPr id="22" name="TextBox 21"/>
          <p:cNvSpPr txBox="1"/>
          <p:nvPr/>
        </p:nvSpPr>
        <p:spPr>
          <a:xfrm>
            <a:off x="2799298" y="2329412"/>
            <a:ext cx="806166" cy="707886"/>
          </a:xfrm>
          <a:prstGeom prst="rect">
            <a:avLst/>
          </a:prstGeom>
          <a:noFill/>
        </p:spPr>
        <p:txBody>
          <a:bodyPr wrap="square" rtlCol="0">
            <a:spAutoFit/>
          </a:bodyPr>
          <a:lstStyle/>
          <a:p>
            <a:r>
              <a:rPr lang="en-US" sz="4000" b="1" dirty="0">
                <a:solidFill>
                  <a:schemeClr val="accent6"/>
                </a:solidFill>
                <a:latin typeface="Avenir LT Std 65 Medium" panose="020B0603020203020204" pitchFamily="34" charset="0"/>
                <a:cs typeface="Arial" panose="020B0604020202020204" pitchFamily="34" charset="0"/>
              </a:rPr>
              <a:t>02</a:t>
            </a:r>
            <a:endParaRPr lang="en-US" sz="4000" dirty="0">
              <a:solidFill>
                <a:schemeClr val="accent6"/>
              </a:solidFill>
            </a:endParaRPr>
          </a:p>
        </p:txBody>
      </p:sp>
      <p:sp>
        <p:nvSpPr>
          <p:cNvPr id="23" name="TextBox 22"/>
          <p:cNvSpPr txBox="1"/>
          <p:nvPr/>
        </p:nvSpPr>
        <p:spPr>
          <a:xfrm>
            <a:off x="2799298" y="3675682"/>
            <a:ext cx="806166" cy="707886"/>
          </a:xfrm>
          <a:prstGeom prst="rect">
            <a:avLst/>
          </a:prstGeom>
          <a:noFill/>
        </p:spPr>
        <p:txBody>
          <a:bodyPr wrap="square" rtlCol="0">
            <a:spAutoFit/>
          </a:bodyPr>
          <a:lstStyle/>
          <a:p>
            <a:r>
              <a:rPr lang="en-US" sz="4000" b="1" dirty="0">
                <a:solidFill>
                  <a:schemeClr val="accent6"/>
                </a:solidFill>
                <a:latin typeface="Avenir LT Std 65 Medium" panose="020B0603020203020204" pitchFamily="34" charset="0"/>
                <a:cs typeface="Arial" panose="020B0604020202020204" pitchFamily="34" charset="0"/>
              </a:rPr>
              <a:t>03</a:t>
            </a:r>
            <a:endParaRPr lang="en-US" sz="4000" dirty="0">
              <a:solidFill>
                <a:schemeClr val="accent6"/>
              </a:solidFill>
            </a:endParaRPr>
          </a:p>
        </p:txBody>
      </p:sp>
      <p:sp>
        <p:nvSpPr>
          <p:cNvPr id="24" name="TextBox 23"/>
          <p:cNvSpPr txBox="1"/>
          <p:nvPr/>
        </p:nvSpPr>
        <p:spPr>
          <a:xfrm>
            <a:off x="2799298" y="5052344"/>
            <a:ext cx="806166" cy="707886"/>
          </a:xfrm>
          <a:prstGeom prst="rect">
            <a:avLst/>
          </a:prstGeom>
          <a:noFill/>
        </p:spPr>
        <p:txBody>
          <a:bodyPr wrap="square" rtlCol="0">
            <a:spAutoFit/>
          </a:bodyPr>
          <a:lstStyle/>
          <a:p>
            <a:r>
              <a:rPr lang="en-US" sz="4000" b="1" dirty="0">
                <a:solidFill>
                  <a:schemeClr val="accent6"/>
                </a:solidFill>
                <a:latin typeface="Avenir LT Std 65 Medium" panose="020B0603020203020204" pitchFamily="34" charset="0"/>
                <a:cs typeface="Arial" panose="020B0604020202020204" pitchFamily="34" charset="0"/>
              </a:rPr>
              <a:t>04</a:t>
            </a:r>
            <a:endParaRPr lang="en-US" sz="4000" dirty="0">
              <a:solidFill>
                <a:schemeClr val="accent6"/>
              </a:solidFill>
            </a:endParaRPr>
          </a:p>
        </p:txBody>
      </p:sp>
    </p:spTree>
    <p:extLst>
      <p:ext uri="{BB962C8B-B14F-4D97-AF65-F5344CB8AC3E}">
        <p14:creationId xmlns:p14="http://schemas.microsoft.com/office/powerpoint/2010/main" val="301857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355596" y="2342945"/>
            <a:ext cx="8836404" cy="21721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idx="4294967295"/>
          </p:nvPr>
        </p:nvSpPr>
        <p:spPr>
          <a:xfrm>
            <a:off x="4278035" y="2521328"/>
            <a:ext cx="4997450" cy="728662"/>
          </a:xfrm>
        </p:spPr>
        <p:txBody>
          <a:bodyPr>
            <a:noAutofit/>
          </a:bodyPr>
          <a:lstStyle/>
          <a:p>
            <a:pPr>
              <a:lnSpc>
                <a:spcPct val="100000"/>
              </a:lnSpc>
              <a:spcBef>
                <a:spcPts val="0"/>
              </a:spcBef>
            </a:pPr>
            <a:r>
              <a:rPr lang="en-US" sz="3200" b="1" dirty="0">
                <a:solidFill>
                  <a:schemeClr val="bg1"/>
                </a:solidFill>
                <a:latin typeface="Avenir LT Std 65 Medium" panose="020B0603020203020204" pitchFamily="34" charset="0"/>
              </a:rPr>
              <a:t>Through a Patient’s Eyes</a:t>
            </a:r>
          </a:p>
        </p:txBody>
      </p:sp>
      <p:cxnSp>
        <p:nvCxnSpPr>
          <p:cNvPr id="18" name="Straight Connector 17"/>
          <p:cNvCxnSpPr/>
          <p:nvPr/>
        </p:nvCxnSpPr>
        <p:spPr>
          <a:xfrm>
            <a:off x="4397855" y="3250734"/>
            <a:ext cx="71384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27698" y="1432253"/>
            <a:ext cx="3607412" cy="3648640"/>
          </a:xfrm>
          <a:prstGeom prst="ellipse">
            <a:avLst/>
          </a:prstGeom>
          <a:ln w="63500" cap="rnd">
            <a:noFill/>
          </a:ln>
          <a:effectLst/>
        </p:spPr>
      </p:pic>
      <p:sp>
        <p:nvSpPr>
          <p:cNvPr id="2" name="TextBox 1"/>
          <p:cNvSpPr txBox="1"/>
          <p:nvPr/>
        </p:nvSpPr>
        <p:spPr>
          <a:xfrm>
            <a:off x="4262809" y="3341005"/>
            <a:ext cx="4512076" cy="984885"/>
          </a:xfrm>
          <a:prstGeom prst="rect">
            <a:avLst/>
          </a:prstGeom>
          <a:noFill/>
        </p:spPr>
        <p:txBody>
          <a:bodyPr wrap="square" rtlCol="0">
            <a:spAutoFit/>
          </a:bodyPr>
          <a:lstStyle/>
          <a:p>
            <a:r>
              <a:rPr lang="en-US" sz="2400" b="1" dirty="0">
                <a:solidFill>
                  <a:schemeClr val="bg1"/>
                </a:solidFill>
                <a:latin typeface="Avenir LT Std 65 Medium" panose="020B0603020203020204" pitchFamily="34" charset="0"/>
              </a:rPr>
              <a:t>Mary Alcaraz </a:t>
            </a:r>
            <a:r>
              <a:rPr lang="en-US" sz="1400" b="1" dirty="0">
                <a:solidFill>
                  <a:schemeClr val="bg1"/>
                </a:solidFill>
                <a:latin typeface="Avenir LT Std 35 Light" panose="020B0402020203020204" pitchFamily="34" charset="0"/>
              </a:rPr>
              <a:t>PE, LC, CEM, LEED BD+C</a:t>
            </a:r>
            <a:r>
              <a:rPr lang="en-US" sz="1400" b="1" dirty="0">
                <a:solidFill>
                  <a:schemeClr val="bg1"/>
                </a:solidFill>
                <a:latin typeface="Avenir LT Std 65 Medium" panose="020B0603020203020204" pitchFamily="34" charset="0"/>
              </a:rPr>
              <a:t> </a:t>
            </a:r>
            <a:br>
              <a:rPr lang="en-US" sz="1400" b="1" dirty="0">
                <a:solidFill>
                  <a:schemeClr val="bg1"/>
                </a:solidFill>
                <a:latin typeface="Avenir LT Std 65 Medium" panose="020B0603020203020204" pitchFamily="34" charset="0"/>
              </a:rPr>
            </a:br>
            <a:r>
              <a:rPr lang="en-US" sz="2000" b="1" dirty="0">
                <a:solidFill>
                  <a:schemeClr val="bg1"/>
                </a:solidFill>
                <a:latin typeface="Avenir LT Std 65 Medium" panose="020B0603020203020204" pitchFamily="34" charset="0"/>
              </a:rPr>
              <a:t>Senior Project Manager</a:t>
            </a:r>
            <a:br>
              <a:rPr lang="en-US" sz="2000" b="1" dirty="0">
                <a:solidFill>
                  <a:schemeClr val="bg1"/>
                </a:solidFill>
                <a:latin typeface="Avenir LT Std 65 Medium" panose="020B0603020203020204" pitchFamily="34" charset="0"/>
              </a:rPr>
            </a:br>
            <a:r>
              <a:rPr lang="en-US" sz="1400" b="1" dirty="0">
                <a:solidFill>
                  <a:schemeClr val="bg1"/>
                </a:solidFill>
                <a:latin typeface="Avenir LT Std 35 Light" panose="020B0402020203020204" pitchFamily="34" charset="0"/>
              </a:rPr>
              <a:t>The Children’s Hospital of Philadelphia</a:t>
            </a:r>
            <a:endParaRPr lang="en-US" sz="1200" b="1" dirty="0">
              <a:solidFill>
                <a:schemeClr val="bg1"/>
              </a:solidFill>
              <a:latin typeface="Avenir LT Std 35 Light" panose="020B0402020203020204" pitchFamily="34" charset="0"/>
            </a:endParaRPr>
          </a:p>
        </p:txBody>
      </p:sp>
    </p:spTree>
    <p:extLst>
      <p:ext uri="{BB962C8B-B14F-4D97-AF65-F5344CB8AC3E}">
        <p14:creationId xmlns:p14="http://schemas.microsoft.com/office/powerpoint/2010/main" val="22382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ANSI/IESNA RP-29 Healthcare Lighting</a:t>
            </a:r>
          </a:p>
        </p:txBody>
      </p:sp>
      <p:sp>
        <p:nvSpPr>
          <p:cNvPr id="34" name="Content Placeholder 6"/>
          <p:cNvSpPr>
            <a:spLocks noGrp="1"/>
          </p:cNvSpPr>
          <p:nvPr>
            <p:ph idx="4294967295"/>
          </p:nvPr>
        </p:nvSpPr>
        <p:spPr>
          <a:xfrm>
            <a:off x="0" y="1163638"/>
            <a:ext cx="4984750" cy="3062287"/>
          </a:xfrm>
          <a:prstGeom prst="rect">
            <a:avLst/>
          </a:prstGeom>
        </p:spPr>
        <p:txBody>
          <a:bodyPr>
            <a:normAutofit/>
          </a:bodyPr>
          <a:lstStyle/>
          <a:p>
            <a:pPr marL="0" indent="0" defTabSz="274320">
              <a:spcAft>
                <a:spcPts val="800"/>
              </a:spcAft>
              <a:buNone/>
              <a:tabLst>
                <a:tab pos="0" algn="l"/>
              </a:tabLst>
            </a:pPr>
            <a:r>
              <a:rPr lang="en-US" dirty="0">
                <a:latin typeface="Avenir LT Std 65 Medium" panose="020B0603020203020204" pitchFamily="34" charset="0"/>
              </a:rPr>
              <a:t>RP-29 Update Targeted 2016</a:t>
            </a:r>
          </a:p>
          <a:p>
            <a:pPr marL="0" indent="0" defTabSz="274320">
              <a:spcAft>
                <a:spcPts val="800"/>
              </a:spcAft>
              <a:buNone/>
              <a:tabLst>
                <a:tab pos="0" algn="l"/>
              </a:tabLst>
            </a:pPr>
            <a:r>
              <a:rPr lang="en-US" sz="2000" dirty="0">
                <a:latin typeface="Avenir LT Std 35 Light" panose="020B0402020203020204" pitchFamily="34" charset="0"/>
              </a:rPr>
              <a:t>Overall Experience</a:t>
            </a:r>
          </a:p>
          <a:p>
            <a:pPr marL="0" indent="0" defTabSz="274320">
              <a:spcAft>
                <a:spcPts val="800"/>
              </a:spcAft>
              <a:buNone/>
              <a:tabLst>
                <a:tab pos="0" algn="l"/>
              </a:tabLst>
            </a:pPr>
            <a:r>
              <a:rPr lang="en-US" sz="2000" dirty="0">
                <a:latin typeface="Avenir LT Std 35 Light" panose="020B0402020203020204" pitchFamily="34" charset="0"/>
              </a:rPr>
              <a:t>Safety</a:t>
            </a:r>
          </a:p>
          <a:p>
            <a:pPr marL="0" indent="0" defTabSz="274320">
              <a:spcAft>
                <a:spcPts val="800"/>
              </a:spcAft>
              <a:buNone/>
              <a:tabLst>
                <a:tab pos="0" algn="l"/>
              </a:tabLst>
            </a:pPr>
            <a:r>
              <a:rPr lang="en-US" sz="2000" dirty="0">
                <a:latin typeface="Avenir LT Std 35 Light" panose="020B0402020203020204" pitchFamily="34" charset="0"/>
              </a:rPr>
              <a:t>Health and Wellness</a:t>
            </a:r>
          </a:p>
        </p:txBody>
      </p:sp>
      <p:pic>
        <p:nvPicPr>
          <p:cNvPr id="33" name="Picture 5"/>
          <p:cNvPicPr>
            <a:picLocks noChangeAspect="1" noChangeArrowheads="1"/>
          </p:cNvPicPr>
          <p:nvPr/>
        </p:nvPicPr>
        <p:blipFill>
          <a:blip r:embed="rId2">
            <a:extLst>
              <a:ext uri="{28A0092B-C50C-407E-A947-70E740481C1C}">
                <a14:useLocalDpi xmlns:a14="http://schemas.microsoft.com/office/drawing/2010/main" val="0"/>
              </a:ext>
            </a:extLst>
          </a:blip>
          <a:srcRect l="26875" t="12500" r="25000" b="4167"/>
          <a:stretch>
            <a:fillRect/>
          </a:stretch>
        </p:blipFill>
        <p:spPr bwMode="auto">
          <a:xfrm>
            <a:off x="6430566" y="701749"/>
            <a:ext cx="4169655" cy="541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0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Overall Experience</a:t>
            </a:r>
          </a:p>
        </p:txBody>
      </p:sp>
      <p:sp>
        <p:nvSpPr>
          <p:cNvPr id="15" name="Content Placeholder 6"/>
          <p:cNvSpPr>
            <a:spLocks noGrp="1"/>
          </p:cNvSpPr>
          <p:nvPr>
            <p:ph idx="4294967295"/>
          </p:nvPr>
        </p:nvSpPr>
        <p:spPr>
          <a:xfrm>
            <a:off x="0" y="1163638"/>
            <a:ext cx="2894013" cy="4414837"/>
          </a:xfrm>
          <a:prstGeom prst="rect">
            <a:avLst/>
          </a:prstGeom>
        </p:spPr>
        <p:txBody>
          <a:bodyPr>
            <a:normAutofit/>
          </a:bodyPr>
          <a:lstStyle/>
          <a:p>
            <a:pPr marL="0" indent="0" defTabSz="274320">
              <a:spcAft>
                <a:spcPts val="800"/>
              </a:spcAft>
              <a:buNone/>
              <a:tabLst>
                <a:tab pos="0" algn="l"/>
              </a:tabLst>
            </a:pPr>
            <a:r>
              <a:rPr lang="en-US" dirty="0">
                <a:latin typeface="Avenir LT Std 65 Medium" panose="020B0603020203020204" pitchFamily="34" charset="0"/>
              </a:rPr>
              <a:t>Wayfinding</a:t>
            </a:r>
          </a:p>
          <a:p>
            <a:pPr marL="91440" indent="-91440" defTabSz="274320">
              <a:lnSpc>
                <a:spcPts val="2300"/>
              </a:lnSpc>
              <a:spcAft>
                <a:spcPts val="800"/>
              </a:spcAft>
              <a:buNone/>
              <a:tabLst>
                <a:tab pos="0" algn="l"/>
              </a:tabLst>
            </a:pPr>
            <a:r>
              <a:rPr lang="en-US" sz="1800" dirty="0">
                <a:latin typeface="Avenir LT Std 35 Light" panose="020B0402020203020204" pitchFamily="34" charset="0"/>
              </a:rPr>
              <a:t>“Consumers draw upon emotional cues and visual appeal to formulate a sense of trust. Healthcare is personal; developing a connection between the healthcare provider and the patient is important.”</a:t>
            </a:r>
            <a:endParaRPr lang="en-US" sz="2000" dirty="0">
              <a:latin typeface="Avenir LT Std 35 Light" panose="020B0402020203020204" pitchFamily="34" charset="0"/>
            </a:endParaRPr>
          </a:p>
        </p:txBody>
      </p:sp>
      <p:pic>
        <p:nvPicPr>
          <p:cNvPr id="13"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5003" t="474" r="24898" b="969"/>
          <a:stretch/>
        </p:blipFill>
        <p:spPr>
          <a:xfrm>
            <a:off x="7819686" y="701749"/>
            <a:ext cx="4381939" cy="5507140"/>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3185" t="271" r="2682" b="400"/>
          <a:stretch/>
        </p:blipFill>
        <p:spPr>
          <a:xfrm>
            <a:off x="4118801" y="701675"/>
            <a:ext cx="3715074" cy="2815964"/>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3963" r="9556"/>
          <a:stretch/>
        </p:blipFill>
        <p:spPr>
          <a:xfrm>
            <a:off x="4120445" y="3581363"/>
            <a:ext cx="3635561" cy="2576398"/>
          </a:xfrm>
          <a:prstGeom prst="rect">
            <a:avLst/>
          </a:prstGeom>
        </p:spPr>
      </p:pic>
      <p:cxnSp>
        <p:nvCxnSpPr>
          <p:cNvPr id="4" name="Straight Connector 3"/>
          <p:cNvCxnSpPr/>
          <p:nvPr/>
        </p:nvCxnSpPr>
        <p:spPr>
          <a:xfrm>
            <a:off x="7819686" y="394335"/>
            <a:ext cx="0" cy="581455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280" y="3513629"/>
            <a:ext cx="458649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357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90488"/>
            <a:ext cx="10515600" cy="582612"/>
          </a:xfrm>
        </p:spPr>
        <p:txBody>
          <a:bodyPr>
            <a:normAutofit fontScale="90000"/>
          </a:bodyPr>
          <a:lstStyle/>
          <a:p>
            <a:r>
              <a:rPr lang="en-US" dirty="0"/>
              <a:t>Overall Experience</a:t>
            </a:r>
          </a:p>
        </p:txBody>
      </p:sp>
      <p:sp>
        <p:nvSpPr>
          <p:cNvPr id="10" name="Content Placeholder 6"/>
          <p:cNvSpPr>
            <a:spLocks noGrp="1"/>
          </p:cNvSpPr>
          <p:nvPr>
            <p:ph sz="half" idx="4294967295"/>
          </p:nvPr>
        </p:nvSpPr>
        <p:spPr>
          <a:xfrm>
            <a:off x="0" y="1163638"/>
            <a:ext cx="2919413" cy="4113212"/>
          </a:xfrm>
          <a:prstGeom prst="rect">
            <a:avLst/>
          </a:prstGeom>
        </p:spPr>
        <p:txBody>
          <a:bodyPr>
            <a:normAutofit fontScale="92500" lnSpcReduction="10000"/>
          </a:bodyPr>
          <a:lstStyle/>
          <a:p>
            <a:pPr marL="0" indent="0" defTabSz="274320">
              <a:spcAft>
                <a:spcPts val="800"/>
              </a:spcAft>
              <a:buNone/>
              <a:tabLst>
                <a:tab pos="0" algn="l"/>
              </a:tabLst>
            </a:pPr>
            <a:r>
              <a:rPr lang="en-US" dirty="0">
                <a:latin typeface="Avenir LT Std 65 Medium" panose="020B0603020203020204" pitchFamily="34" charset="0"/>
              </a:rPr>
              <a:t>Comfort</a:t>
            </a:r>
          </a:p>
          <a:p>
            <a:pPr marL="0" indent="0" defTabSz="274320">
              <a:lnSpc>
                <a:spcPts val="2300"/>
              </a:lnSpc>
              <a:spcAft>
                <a:spcPts val="800"/>
              </a:spcAft>
              <a:buNone/>
              <a:tabLst>
                <a:tab pos="0" algn="l"/>
              </a:tabLst>
            </a:pPr>
            <a:r>
              <a:rPr lang="en-US" sz="1800" dirty="0">
                <a:latin typeface="Avenir LT Std 35 Light" panose="020B0402020203020204" pitchFamily="34" charset="0"/>
              </a:rPr>
              <a:t>“Windows provide access to an important light source for patients and staff. Daylight and views provide orientation, a connection to the natural world, and help prevent boredom. Natural daylight aids in establishing appropriate biorhythms during recovery.”</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2569" b="619"/>
          <a:stretch/>
        </p:blipFill>
        <p:spPr>
          <a:xfrm>
            <a:off x="3872088" y="702644"/>
            <a:ext cx="8331201" cy="5468486"/>
          </a:xfrm>
          <a:prstGeom prst="rect">
            <a:avLst/>
          </a:prstGeom>
        </p:spPr>
      </p:pic>
    </p:spTree>
    <p:extLst>
      <p:ext uri="{BB962C8B-B14F-4D97-AF65-F5344CB8AC3E}">
        <p14:creationId xmlns:p14="http://schemas.microsoft.com/office/powerpoint/2010/main" val="350006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90488"/>
            <a:ext cx="10515600" cy="608012"/>
          </a:xfrm>
        </p:spPr>
        <p:txBody>
          <a:bodyPr>
            <a:normAutofit fontScale="90000"/>
          </a:bodyPr>
          <a:lstStyle/>
          <a:p>
            <a:r>
              <a:rPr lang="en-US" dirty="0"/>
              <a:t>Safety</a:t>
            </a:r>
          </a:p>
        </p:txBody>
      </p:sp>
      <p:sp>
        <p:nvSpPr>
          <p:cNvPr id="14" name="Content Placeholder 6"/>
          <p:cNvSpPr>
            <a:spLocks noGrp="1"/>
          </p:cNvSpPr>
          <p:nvPr>
            <p:ph sz="half" idx="4294967295"/>
          </p:nvPr>
        </p:nvSpPr>
        <p:spPr>
          <a:xfrm>
            <a:off x="0" y="1163638"/>
            <a:ext cx="2754313" cy="3425825"/>
          </a:xfrm>
          <a:prstGeom prst="rect">
            <a:avLst/>
          </a:prstGeom>
        </p:spPr>
        <p:txBody>
          <a:bodyPr>
            <a:normAutofit fontScale="62500" lnSpcReduction="20000"/>
          </a:bodyPr>
          <a:lstStyle/>
          <a:p>
            <a:pPr marL="0" indent="0" defTabSz="274320">
              <a:lnSpc>
                <a:spcPts val="3000"/>
              </a:lnSpc>
              <a:spcAft>
                <a:spcPts val="800"/>
              </a:spcAft>
              <a:buNone/>
              <a:tabLst>
                <a:tab pos="0" algn="l"/>
              </a:tabLst>
            </a:pPr>
            <a:r>
              <a:rPr lang="en-US" sz="4000" dirty="0">
                <a:latin typeface="Avenir LT Std 65 Medium" panose="020B0603020203020204" pitchFamily="34" charset="0"/>
              </a:rPr>
              <a:t>Infection Management</a:t>
            </a:r>
          </a:p>
          <a:p>
            <a:pPr marL="0" indent="0" defTabSz="274320">
              <a:lnSpc>
                <a:spcPts val="2300"/>
              </a:lnSpc>
              <a:spcAft>
                <a:spcPts val="800"/>
              </a:spcAft>
              <a:buNone/>
              <a:tabLst>
                <a:tab pos="0" algn="l"/>
              </a:tabLst>
            </a:pPr>
            <a:r>
              <a:rPr lang="en-US" sz="2100" dirty="0">
                <a:latin typeface="Avenir LT Std 35 Light" panose="020B0402020203020204" pitchFamily="34" charset="0"/>
              </a:rPr>
              <a:t>“Prevention of hospital-acquired infections (HAI) includes policy and procedures to minimize the risk of infection in healthcare facilities via human-to-human contact, human-to-surface contact, or airborne contact.”</a:t>
            </a:r>
          </a:p>
        </p:txBody>
      </p:sp>
      <p:pic>
        <p:nvPicPr>
          <p:cNvPr id="15" name="Picture 14"/>
          <p:cNvPicPr/>
          <p:nvPr/>
        </p:nvPicPr>
        <p:blipFill rotWithShape="1">
          <a:blip r:embed="rId2"/>
          <a:srcRect l="4166"/>
          <a:stretch/>
        </p:blipFill>
        <p:spPr>
          <a:xfrm>
            <a:off x="3349592" y="0"/>
            <a:ext cx="8852034" cy="5818471"/>
          </a:xfrm>
          <a:prstGeom prst="rect">
            <a:avLst/>
          </a:prstGeom>
        </p:spPr>
      </p:pic>
      <p:sp>
        <p:nvSpPr>
          <p:cNvPr id="17" name="Rectangle 16"/>
          <p:cNvSpPr/>
          <p:nvPr/>
        </p:nvSpPr>
        <p:spPr>
          <a:xfrm>
            <a:off x="7401388" y="4396030"/>
            <a:ext cx="4242532" cy="1422441"/>
          </a:xfrm>
          <a:prstGeom prst="rect">
            <a:avLst/>
          </a:prstGeom>
        </p:spPr>
        <p:txBody>
          <a:bodyPr wrap="square">
            <a:spAutoFit/>
          </a:bodyPr>
          <a:lstStyle/>
          <a:p>
            <a:pPr marL="457200" marR="0">
              <a:lnSpc>
                <a:spcPct val="107000"/>
              </a:lnSpc>
              <a:spcBef>
                <a:spcPts val="0"/>
              </a:spcBef>
              <a:spcAft>
                <a:spcPts val="1000"/>
              </a:spcAft>
            </a:pPr>
            <a:r>
              <a:rPr lang="en-US" sz="1050" b="1" dirty="0">
                <a:solidFill>
                  <a:schemeClr val="bg1"/>
                </a:solidFill>
                <a:latin typeface="Avenir LT Std 35 Light" panose="020B0402020203020204" pitchFamily="34" charset="0"/>
                <a:ea typeface="Calibri" panose="020F0502020204030204" pitchFamily="34" charset="0"/>
                <a:cs typeface="Times New Roman" panose="02020603050405020304" pitchFamily="18" charset="0"/>
              </a:rPr>
              <a:t>A strategy that may be used to improve handwashing effectiveness is to have a proximity sensor trigger a timer that holds the light on for a prescribed time before turning off.  Another strategy is to provide color changing timed light that changes color when the person has washed for the desired time limit. </a:t>
            </a:r>
          </a:p>
          <a:p>
            <a:pPr marL="457200" marR="0">
              <a:lnSpc>
                <a:spcPct val="107000"/>
              </a:lnSpc>
              <a:spcBef>
                <a:spcPts val="0"/>
              </a:spcBef>
              <a:spcAft>
                <a:spcPts val="1000"/>
              </a:spcAft>
            </a:pPr>
            <a:r>
              <a:rPr lang="en-US" sz="1000" dirty="0" err="1">
                <a:solidFill>
                  <a:schemeClr val="bg1"/>
                </a:solidFill>
                <a:latin typeface="Avenir LT Std 35 Light" panose="020B0402020203020204" pitchFamily="34" charset="0"/>
                <a:ea typeface="Calibri" panose="020F0502020204030204" pitchFamily="34" charset="0"/>
                <a:cs typeface="Times New Roman" panose="02020603050405020304" pitchFamily="18" charset="0"/>
              </a:rPr>
              <a:t>Salley</a:t>
            </a:r>
            <a:r>
              <a:rPr lang="en-US" sz="1000" dirty="0">
                <a:solidFill>
                  <a:schemeClr val="bg1"/>
                </a:solidFill>
                <a:latin typeface="Avenir LT Std 35 Light" panose="020B0402020203020204" pitchFamily="34" charset="0"/>
                <a:ea typeface="Calibri" panose="020F0502020204030204" pitchFamily="34" charset="0"/>
                <a:cs typeface="Times New Roman" panose="02020603050405020304" pitchFamily="18" charset="0"/>
              </a:rPr>
              <a:t> Whitman, NXT Health Patient Room 2020 Prototype</a:t>
            </a:r>
            <a:endParaRPr lang="en-US" sz="1000" dirty="0">
              <a:solidFill>
                <a:schemeClr val="bg1"/>
              </a:solidFill>
              <a:effectLst/>
              <a:latin typeface="Avenir LT Std 35 Light" panose="020B04020202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789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idx="4294967295"/>
          </p:nvPr>
        </p:nvSpPr>
        <p:spPr>
          <a:xfrm>
            <a:off x="0" y="90488"/>
            <a:ext cx="10515600" cy="608012"/>
          </a:xfrm>
        </p:spPr>
        <p:txBody>
          <a:bodyPr>
            <a:normAutofit fontScale="90000"/>
          </a:bodyPr>
          <a:lstStyle/>
          <a:p>
            <a:r>
              <a:rPr lang="en-US" dirty="0"/>
              <a:t>Safety</a:t>
            </a:r>
          </a:p>
        </p:txBody>
      </p:sp>
      <p:sp>
        <p:nvSpPr>
          <p:cNvPr id="11" name="Content Placeholder 6"/>
          <p:cNvSpPr>
            <a:spLocks noGrp="1"/>
          </p:cNvSpPr>
          <p:nvPr>
            <p:ph idx="4294967295"/>
          </p:nvPr>
        </p:nvSpPr>
        <p:spPr>
          <a:xfrm>
            <a:off x="7944787" y="1163638"/>
            <a:ext cx="3962400" cy="3676650"/>
          </a:xfrm>
          <a:prstGeom prst="rect">
            <a:avLst/>
          </a:prstGeom>
        </p:spPr>
        <p:txBody>
          <a:bodyPr>
            <a:normAutofit/>
          </a:bodyPr>
          <a:lstStyle/>
          <a:p>
            <a:pPr marL="0" indent="0" defTabSz="274320">
              <a:spcAft>
                <a:spcPts val="800"/>
              </a:spcAft>
              <a:buNone/>
              <a:tabLst>
                <a:tab pos="0" algn="l"/>
              </a:tabLst>
            </a:pPr>
            <a:r>
              <a:rPr lang="en-US" dirty="0">
                <a:latin typeface="Avenir LT Std 65 Medium" panose="020B0603020203020204" pitchFamily="34" charset="0"/>
              </a:rPr>
              <a:t>Fall Prevention</a:t>
            </a:r>
          </a:p>
          <a:p>
            <a:pPr marL="0" indent="0" defTabSz="274320">
              <a:lnSpc>
                <a:spcPts val="2300"/>
              </a:lnSpc>
              <a:spcAft>
                <a:spcPts val="800"/>
              </a:spcAft>
              <a:buNone/>
              <a:tabLst>
                <a:tab pos="0" algn="l"/>
              </a:tabLst>
            </a:pPr>
            <a:r>
              <a:rPr lang="en-US" sz="1800" dirty="0">
                <a:latin typeface="Avenir LT Std 35 Light" panose="020B0402020203020204" pitchFamily="34" charset="0"/>
              </a:rPr>
              <a:t>“Falls most commonly occur at curbs, stairs, bathrooms, and between the bed and the bathroom. Patient rooms, more specifically the path between the bed and the bathroom, should be illuminated.”</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685"/>
          <a:stretch/>
        </p:blipFill>
        <p:spPr>
          <a:xfrm>
            <a:off x="-11289" y="721078"/>
            <a:ext cx="7666887" cy="5044489"/>
          </a:xfrm>
          <a:prstGeom prst="rect">
            <a:avLst/>
          </a:prstGeom>
        </p:spPr>
      </p:pic>
    </p:spTree>
    <p:extLst>
      <p:ext uri="{BB962C8B-B14F-4D97-AF65-F5344CB8AC3E}">
        <p14:creationId xmlns:p14="http://schemas.microsoft.com/office/powerpoint/2010/main" val="65265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Compliance Statement</a:t>
            </a:r>
          </a:p>
        </p:txBody>
      </p:sp>
      <p:sp>
        <p:nvSpPr>
          <p:cNvPr id="3" name="Content Placeholder 2"/>
          <p:cNvSpPr txBox="1">
            <a:spLocks/>
          </p:cNvSpPr>
          <p:nvPr/>
        </p:nvSpPr>
        <p:spPr>
          <a:xfrm>
            <a:off x="440497" y="1188233"/>
            <a:ext cx="11509333" cy="425780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1200"/>
              </a:spcAft>
              <a:buNone/>
              <a:defRPr/>
            </a:pPr>
            <a:r>
              <a:rPr lang="en-US" sz="2400" dirty="0">
                <a:solidFill>
                  <a:prstClr val="black"/>
                </a:solidFill>
                <a:ea typeface="ＭＳ Ｐゴシック" pitchFamily="22" charset="-128"/>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p>
          <a:p>
            <a:pPr marL="0" indent="0" eaLnBrk="1" hangingPunct="1">
              <a:spcBef>
                <a:spcPts val="0"/>
              </a:spcBef>
              <a:spcAft>
                <a:spcPts val="1200"/>
              </a:spcAft>
              <a:buNone/>
              <a:defRPr/>
            </a:pPr>
            <a:r>
              <a:rPr lang="en-US" sz="2400" dirty="0">
                <a:solidFill>
                  <a:prstClr val="black"/>
                </a:solidFill>
                <a:ea typeface="ＭＳ Ｐゴシック" pitchFamily="22" charset="-128"/>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0" indent="0" eaLnBrk="1" hangingPunct="1">
              <a:spcBef>
                <a:spcPts val="0"/>
              </a:spcBef>
              <a:spcAft>
                <a:spcPts val="1200"/>
              </a:spcAft>
              <a:buNone/>
              <a:defRPr/>
            </a:pPr>
            <a:r>
              <a:rPr lang="en-US" sz="2400" dirty="0">
                <a:solidFill>
                  <a:prstClr val="black"/>
                </a:solidFill>
                <a:ea typeface="ＭＳ Ｐゴシック" pitchFamily="22" charset="-128"/>
              </a:rPr>
              <a:t>Questions related to specific materials, methods, and services will be addressed at the conclusion of this presentation.</a:t>
            </a:r>
          </a:p>
          <a:p>
            <a:pPr marL="342882" indent="-342882" eaLnBrk="1" hangingPunct="1">
              <a:defRPr/>
            </a:pPr>
            <a:endParaRPr lang="en-US" sz="1800" dirty="0">
              <a:solidFill>
                <a:prstClr val="black"/>
              </a:solidFill>
              <a:ea typeface="ＭＳ Ｐゴシック" pitchFamily="22" charset="-128"/>
            </a:endParaRPr>
          </a:p>
        </p:txBody>
      </p:sp>
    </p:spTree>
    <p:extLst>
      <p:ext uri="{BB962C8B-B14F-4D97-AF65-F5344CB8AC3E}">
        <p14:creationId xmlns:p14="http://schemas.microsoft.com/office/powerpoint/2010/main" val="985431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idx="4294967295"/>
          </p:nvPr>
        </p:nvSpPr>
        <p:spPr>
          <a:xfrm>
            <a:off x="0" y="90488"/>
            <a:ext cx="10515600" cy="608012"/>
          </a:xfrm>
        </p:spPr>
        <p:txBody>
          <a:bodyPr>
            <a:normAutofit fontScale="90000"/>
          </a:bodyPr>
          <a:lstStyle/>
          <a:p>
            <a:r>
              <a:rPr lang="en-US" dirty="0"/>
              <a:t>Health and Wellness</a:t>
            </a:r>
          </a:p>
        </p:txBody>
      </p:sp>
      <p:sp>
        <p:nvSpPr>
          <p:cNvPr id="9" name="Content Placeholder 6"/>
          <p:cNvSpPr>
            <a:spLocks noGrp="1"/>
          </p:cNvSpPr>
          <p:nvPr>
            <p:ph sz="half" idx="4294967295"/>
          </p:nvPr>
        </p:nvSpPr>
        <p:spPr>
          <a:xfrm>
            <a:off x="6487232" y="1737979"/>
            <a:ext cx="5251554" cy="3013075"/>
          </a:xfrm>
          <a:prstGeom prst="rect">
            <a:avLst/>
          </a:prstGeom>
        </p:spPr>
        <p:txBody>
          <a:bodyPr>
            <a:noAutofit/>
          </a:bodyPr>
          <a:lstStyle/>
          <a:p>
            <a:pPr marL="0" indent="0" defTabSz="274320">
              <a:lnSpc>
                <a:spcPts val="2300"/>
              </a:lnSpc>
              <a:spcAft>
                <a:spcPts val="800"/>
              </a:spcAft>
              <a:buNone/>
              <a:tabLst>
                <a:tab pos="0" algn="l"/>
              </a:tabLst>
            </a:pPr>
            <a:r>
              <a:rPr lang="en-US" sz="1800" dirty="0">
                <a:latin typeface="Avenir LT Std 35 Light" panose="020B0402020203020204" pitchFamily="34" charset="0"/>
              </a:rPr>
              <a:t>“Quality lighting not only addresses the traditional goals of comfort, function, safety and aesthetics, but also has been shown to enhance the complete physical, mental, and social well-being of a person.”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 y="697833"/>
            <a:ext cx="5793706" cy="5093368"/>
          </a:xfrm>
          <a:prstGeom prst="rect">
            <a:avLst/>
          </a:prstGeom>
        </p:spPr>
      </p:pic>
      <p:sp>
        <p:nvSpPr>
          <p:cNvPr id="2" name="TextBox 1"/>
          <p:cNvSpPr txBox="1"/>
          <p:nvPr/>
        </p:nvSpPr>
        <p:spPr>
          <a:xfrm>
            <a:off x="-11288" y="5452647"/>
            <a:ext cx="6498520" cy="338554"/>
          </a:xfrm>
          <a:prstGeom prst="rect">
            <a:avLst/>
          </a:prstGeom>
          <a:solidFill>
            <a:schemeClr val="bg1"/>
          </a:solidFill>
        </p:spPr>
        <p:txBody>
          <a:bodyPr wrap="square" rtlCol="0">
            <a:spAutoFit/>
          </a:bodyPr>
          <a:lstStyle/>
          <a:p>
            <a:r>
              <a:rPr lang="en-US" sz="1600" dirty="0">
                <a:latin typeface="Calibri Light" panose="020F0302020204030204" pitchFamily="34" charset="0"/>
              </a:rPr>
              <a:t>King of Prussia Specialty Care Center – MRI Suite</a:t>
            </a:r>
          </a:p>
        </p:txBody>
      </p:sp>
    </p:spTree>
    <p:extLst>
      <p:ext uri="{BB962C8B-B14F-4D97-AF65-F5344CB8AC3E}">
        <p14:creationId xmlns:p14="http://schemas.microsoft.com/office/powerpoint/2010/main" val="395281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hythm.jpg"/>
          <p:cNvPicPr/>
          <p:nvPr/>
        </p:nvPicPr>
        <p:blipFill rotWithShape="1">
          <a:blip r:embed="rId3">
            <a:extLst>
              <a:ext uri="{28A0092B-C50C-407E-A947-70E740481C1C}">
                <a14:useLocalDpi xmlns:a14="http://schemas.microsoft.com/office/drawing/2010/main" val="0"/>
              </a:ext>
            </a:extLst>
          </a:blip>
          <a:srcRect l="1172" t="4582" r="1172" b="1561"/>
          <a:stretch/>
        </p:blipFill>
        <p:spPr bwMode="auto">
          <a:xfrm>
            <a:off x="3834115" y="698500"/>
            <a:ext cx="8369174" cy="5487995"/>
          </a:xfrm>
          <a:prstGeom prst="rect">
            <a:avLst/>
          </a:prstGeom>
          <a:noFill/>
          <a:ln>
            <a:noFill/>
          </a:ln>
        </p:spPr>
      </p:pic>
      <p:sp>
        <p:nvSpPr>
          <p:cNvPr id="11" name="Title 3"/>
          <p:cNvSpPr>
            <a:spLocks noGrp="1"/>
          </p:cNvSpPr>
          <p:nvPr>
            <p:ph type="title" idx="4294967295"/>
          </p:nvPr>
        </p:nvSpPr>
        <p:spPr>
          <a:xfrm>
            <a:off x="0" y="90488"/>
            <a:ext cx="10515600" cy="608012"/>
          </a:xfrm>
        </p:spPr>
        <p:txBody>
          <a:bodyPr>
            <a:normAutofit fontScale="90000"/>
          </a:bodyPr>
          <a:lstStyle/>
          <a:p>
            <a:r>
              <a:rPr lang="en-US" dirty="0"/>
              <a:t>Health and Wellness</a:t>
            </a:r>
          </a:p>
        </p:txBody>
      </p:sp>
      <p:sp>
        <p:nvSpPr>
          <p:cNvPr id="14" name="Content Placeholder 6"/>
          <p:cNvSpPr>
            <a:spLocks noGrp="1"/>
          </p:cNvSpPr>
          <p:nvPr>
            <p:ph idx="4294967295"/>
          </p:nvPr>
        </p:nvSpPr>
        <p:spPr>
          <a:xfrm>
            <a:off x="0" y="1163638"/>
            <a:ext cx="2727325" cy="4859337"/>
          </a:xfrm>
          <a:prstGeom prst="rect">
            <a:avLst/>
          </a:prstGeom>
        </p:spPr>
        <p:txBody>
          <a:bodyPr>
            <a:normAutofit/>
          </a:bodyPr>
          <a:lstStyle/>
          <a:p>
            <a:pPr marL="0" indent="0" defTabSz="274320">
              <a:spcAft>
                <a:spcPts val="800"/>
              </a:spcAft>
              <a:buNone/>
              <a:tabLst>
                <a:tab pos="0" algn="l"/>
              </a:tabLst>
            </a:pPr>
            <a:r>
              <a:rPr lang="en-US" dirty="0">
                <a:latin typeface="Avenir LT Std 65 Medium" panose="020B0603020203020204" pitchFamily="34" charset="0"/>
              </a:rPr>
              <a:t>Circadian </a:t>
            </a:r>
            <a:br>
              <a:rPr lang="en-US" dirty="0">
                <a:latin typeface="Avenir LT Std 65 Medium" panose="020B0603020203020204" pitchFamily="34" charset="0"/>
              </a:rPr>
            </a:br>
            <a:r>
              <a:rPr lang="en-US" dirty="0">
                <a:latin typeface="Avenir LT Std 65 Medium" panose="020B0603020203020204" pitchFamily="34" charset="0"/>
              </a:rPr>
              <a:t>Systems and Human Psychology</a:t>
            </a:r>
          </a:p>
          <a:p>
            <a:pPr marL="0" indent="0" defTabSz="274320">
              <a:lnSpc>
                <a:spcPts val="2300"/>
              </a:lnSpc>
              <a:spcAft>
                <a:spcPts val="800"/>
              </a:spcAft>
              <a:buNone/>
              <a:tabLst>
                <a:tab pos="0" algn="l"/>
              </a:tabLst>
            </a:pPr>
            <a:r>
              <a:rPr lang="en-US" sz="1800" dirty="0">
                <a:latin typeface="Avenir LT Std 35 Light" panose="020B0402020203020204" pitchFamily="34" charset="0"/>
              </a:rPr>
              <a:t>“There is a growing body of research that indicates that light impacts non-visual systems as well as </a:t>
            </a:r>
            <a:br>
              <a:rPr lang="en-US" sz="1800" dirty="0">
                <a:latin typeface="Avenir LT Std 35 Light" panose="020B0402020203020204" pitchFamily="34" charset="0"/>
              </a:rPr>
            </a:br>
            <a:r>
              <a:rPr lang="en-US" sz="1800" dirty="0">
                <a:latin typeface="Avenir LT Std 35 Light" panose="020B0402020203020204" pitchFamily="34" charset="0"/>
              </a:rPr>
              <a:t>visual systems.”</a:t>
            </a:r>
          </a:p>
        </p:txBody>
      </p:sp>
    </p:spTree>
    <p:extLst>
      <p:ext uri="{BB962C8B-B14F-4D97-AF65-F5344CB8AC3E}">
        <p14:creationId xmlns:p14="http://schemas.microsoft.com/office/powerpoint/2010/main" val="199610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155"/>
          <a:stretch/>
        </p:blipFill>
        <p:spPr>
          <a:xfrm>
            <a:off x="4526844" y="360451"/>
            <a:ext cx="7665156" cy="5813398"/>
          </a:xfrm>
          <a:prstGeom prst="rect">
            <a:avLst/>
          </a:prstGeom>
        </p:spPr>
      </p:pic>
      <p:sp>
        <p:nvSpPr>
          <p:cNvPr id="11" name="Title 3"/>
          <p:cNvSpPr>
            <a:spLocks noGrp="1"/>
          </p:cNvSpPr>
          <p:nvPr>
            <p:ph type="title" idx="4294967295"/>
          </p:nvPr>
        </p:nvSpPr>
        <p:spPr>
          <a:xfrm>
            <a:off x="0" y="90488"/>
            <a:ext cx="10515600" cy="608012"/>
          </a:xfrm>
        </p:spPr>
        <p:txBody>
          <a:bodyPr>
            <a:normAutofit fontScale="90000"/>
          </a:bodyPr>
          <a:lstStyle/>
          <a:p>
            <a:r>
              <a:rPr lang="en-US" dirty="0"/>
              <a:t>Health and Wellness</a:t>
            </a:r>
          </a:p>
        </p:txBody>
      </p:sp>
      <p:sp>
        <p:nvSpPr>
          <p:cNvPr id="14" name="Content Placeholder 6"/>
          <p:cNvSpPr>
            <a:spLocks noGrp="1"/>
          </p:cNvSpPr>
          <p:nvPr>
            <p:ph idx="4294967295"/>
          </p:nvPr>
        </p:nvSpPr>
        <p:spPr>
          <a:xfrm>
            <a:off x="0" y="1163638"/>
            <a:ext cx="3430588" cy="3013075"/>
          </a:xfrm>
          <a:prstGeom prst="rect">
            <a:avLst/>
          </a:prstGeom>
        </p:spPr>
        <p:txBody>
          <a:bodyPr>
            <a:normAutofit/>
          </a:bodyPr>
          <a:lstStyle/>
          <a:p>
            <a:pPr marL="0" indent="0" defTabSz="274320">
              <a:spcAft>
                <a:spcPts val="800"/>
              </a:spcAft>
              <a:buNone/>
              <a:tabLst>
                <a:tab pos="0" algn="l"/>
              </a:tabLst>
            </a:pPr>
            <a:r>
              <a:rPr lang="en-US" dirty="0">
                <a:latin typeface="Avenir LT Std 65 Medium" panose="020B0603020203020204" pitchFamily="34" charset="0"/>
              </a:rPr>
              <a:t>PICU Upgrades</a:t>
            </a:r>
          </a:p>
          <a:p>
            <a:pPr marL="0" indent="0" defTabSz="274320">
              <a:lnSpc>
                <a:spcPts val="2300"/>
              </a:lnSpc>
              <a:spcAft>
                <a:spcPts val="800"/>
              </a:spcAft>
              <a:buNone/>
              <a:tabLst>
                <a:tab pos="0" algn="l"/>
              </a:tabLst>
            </a:pPr>
            <a:r>
              <a:rPr lang="en-US" sz="2000" dirty="0">
                <a:latin typeface="Avenir LT Std 35 Light" panose="020B0402020203020204" pitchFamily="34" charset="0"/>
              </a:rPr>
              <a:t>Replace existing 2x2s with LEDs with Dimming driver and wireless controller</a:t>
            </a:r>
          </a:p>
          <a:p>
            <a:pPr marL="0" indent="0" defTabSz="274320">
              <a:lnSpc>
                <a:spcPts val="2300"/>
              </a:lnSpc>
              <a:spcAft>
                <a:spcPts val="800"/>
              </a:spcAft>
              <a:buNone/>
              <a:tabLst>
                <a:tab pos="0" algn="l"/>
              </a:tabLst>
            </a:pPr>
            <a:r>
              <a:rPr lang="en-US" sz="2000" dirty="0">
                <a:latin typeface="Avenir LT Std 35 Light" panose="020B0402020203020204" pitchFamily="34" charset="0"/>
              </a:rPr>
              <a:t>Wireless Dimmers for control at Nurse Stations</a:t>
            </a:r>
          </a:p>
        </p:txBody>
      </p:sp>
    </p:spTree>
    <p:extLst>
      <p:ext uri="{BB962C8B-B14F-4D97-AF65-F5344CB8AC3E}">
        <p14:creationId xmlns:p14="http://schemas.microsoft.com/office/powerpoint/2010/main" val="108444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157" y="394494"/>
            <a:ext cx="6493843" cy="5818484"/>
          </a:xfrm>
          <a:prstGeom prst="rect">
            <a:avLst/>
          </a:prstGeom>
        </p:spPr>
      </p:pic>
      <p:sp>
        <p:nvSpPr>
          <p:cNvPr id="14" name="Title 3"/>
          <p:cNvSpPr>
            <a:spLocks noGrp="1"/>
          </p:cNvSpPr>
          <p:nvPr>
            <p:ph type="title" idx="4294967295"/>
          </p:nvPr>
        </p:nvSpPr>
        <p:spPr>
          <a:xfrm>
            <a:off x="0" y="90488"/>
            <a:ext cx="10515600" cy="608012"/>
          </a:xfrm>
        </p:spPr>
        <p:txBody>
          <a:bodyPr>
            <a:normAutofit fontScale="90000"/>
          </a:bodyPr>
          <a:lstStyle/>
          <a:p>
            <a:r>
              <a:rPr lang="en-US" dirty="0"/>
              <a:t>Health and Wellness</a:t>
            </a:r>
          </a:p>
        </p:txBody>
      </p:sp>
      <p:sp>
        <p:nvSpPr>
          <p:cNvPr id="15" name="Content Placeholder 6"/>
          <p:cNvSpPr>
            <a:spLocks noGrp="1"/>
          </p:cNvSpPr>
          <p:nvPr>
            <p:ph idx="4294967295"/>
          </p:nvPr>
        </p:nvSpPr>
        <p:spPr>
          <a:xfrm>
            <a:off x="0" y="1163638"/>
            <a:ext cx="4135438" cy="3013075"/>
          </a:xfrm>
          <a:prstGeom prst="rect">
            <a:avLst/>
          </a:prstGeom>
        </p:spPr>
        <p:txBody>
          <a:bodyPr>
            <a:normAutofit/>
          </a:bodyPr>
          <a:lstStyle/>
          <a:p>
            <a:pPr marL="0" indent="0" defTabSz="274320">
              <a:spcAft>
                <a:spcPts val="800"/>
              </a:spcAft>
              <a:buNone/>
              <a:tabLst>
                <a:tab pos="0" algn="l"/>
              </a:tabLst>
            </a:pPr>
            <a:r>
              <a:rPr lang="en-US" dirty="0">
                <a:latin typeface="Avenir LT Std 65 Medium" panose="020B0603020203020204" pitchFamily="34" charset="0"/>
              </a:rPr>
              <a:t>Medical Behavioral Unit</a:t>
            </a:r>
          </a:p>
          <a:p>
            <a:pPr marL="0" indent="0" defTabSz="274320">
              <a:lnSpc>
                <a:spcPts val="2300"/>
              </a:lnSpc>
              <a:spcAft>
                <a:spcPts val="800"/>
              </a:spcAft>
              <a:buNone/>
              <a:tabLst>
                <a:tab pos="0" algn="l"/>
              </a:tabLst>
            </a:pPr>
            <a:r>
              <a:rPr lang="en-US" sz="2000" dirty="0">
                <a:latin typeface="Avenir LT Std 35 Light" panose="020B0402020203020204" pitchFamily="34" charset="0"/>
              </a:rPr>
              <a:t>Patient Control over Color Changing Light in Room</a:t>
            </a:r>
          </a:p>
          <a:p>
            <a:pPr marL="0" indent="0" defTabSz="274320">
              <a:lnSpc>
                <a:spcPts val="2300"/>
              </a:lnSpc>
              <a:spcAft>
                <a:spcPts val="800"/>
              </a:spcAft>
              <a:buNone/>
              <a:tabLst>
                <a:tab pos="0" algn="l"/>
              </a:tabLst>
            </a:pPr>
            <a:r>
              <a:rPr lang="en-US" sz="2000" dirty="0" smtClean="0">
                <a:latin typeface="Avenir LT Std 35 Light" panose="020B0402020203020204" pitchFamily="34" charset="0"/>
              </a:rPr>
              <a:t>White Tunable LED </a:t>
            </a:r>
            <a:r>
              <a:rPr lang="en-US" sz="2000" dirty="0">
                <a:latin typeface="Avenir LT Std 35 Light" panose="020B0402020203020204" pitchFamily="34" charset="0"/>
              </a:rPr>
              <a:t>Lighting</a:t>
            </a:r>
          </a:p>
          <a:p>
            <a:pPr marL="0" indent="0" defTabSz="274320">
              <a:lnSpc>
                <a:spcPts val="2300"/>
              </a:lnSpc>
              <a:spcAft>
                <a:spcPts val="800"/>
              </a:spcAft>
              <a:buNone/>
              <a:tabLst>
                <a:tab pos="0" algn="l"/>
              </a:tabLst>
            </a:pPr>
            <a:r>
              <a:rPr lang="en-US" sz="2000" dirty="0">
                <a:latin typeface="Avenir LT Std 35 Light" panose="020B0402020203020204" pitchFamily="34" charset="0"/>
              </a:rPr>
              <a:t>Daylight in Activity Spaces</a:t>
            </a:r>
          </a:p>
        </p:txBody>
      </p:sp>
    </p:spTree>
    <p:extLst>
      <p:ext uri="{BB962C8B-B14F-4D97-AF65-F5344CB8AC3E}">
        <p14:creationId xmlns:p14="http://schemas.microsoft.com/office/powerpoint/2010/main" val="188246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355596" y="2342945"/>
            <a:ext cx="8836404" cy="21721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idx="4294967295"/>
          </p:nvPr>
        </p:nvSpPr>
        <p:spPr>
          <a:xfrm>
            <a:off x="4279193" y="2435225"/>
            <a:ext cx="5367337" cy="509588"/>
          </a:xfrm>
        </p:spPr>
        <p:txBody>
          <a:bodyPr>
            <a:noAutofit/>
          </a:bodyPr>
          <a:lstStyle/>
          <a:p>
            <a:pPr>
              <a:lnSpc>
                <a:spcPct val="100000"/>
              </a:lnSpc>
              <a:spcBef>
                <a:spcPts val="0"/>
              </a:spcBef>
            </a:pPr>
            <a:r>
              <a:rPr lang="en-US" sz="3200" b="1" dirty="0">
                <a:solidFill>
                  <a:schemeClr val="bg1"/>
                </a:solidFill>
                <a:latin typeface="Avenir LT Std 65 Medium" panose="020B0603020203020204" pitchFamily="34" charset="0"/>
              </a:rPr>
              <a:t>More Than Meets the Eye</a:t>
            </a:r>
          </a:p>
        </p:txBody>
      </p:sp>
      <p:sp>
        <p:nvSpPr>
          <p:cNvPr id="9" name="TextBox 8"/>
          <p:cNvSpPr txBox="1"/>
          <p:nvPr/>
        </p:nvSpPr>
        <p:spPr>
          <a:xfrm>
            <a:off x="4280494" y="3386163"/>
            <a:ext cx="5015204" cy="984885"/>
          </a:xfrm>
          <a:prstGeom prst="rect">
            <a:avLst/>
          </a:prstGeom>
          <a:noFill/>
        </p:spPr>
        <p:txBody>
          <a:bodyPr wrap="square" rtlCol="0">
            <a:spAutoFit/>
          </a:bodyPr>
          <a:lstStyle/>
          <a:p>
            <a:r>
              <a:rPr lang="en-US" sz="2400" b="1" dirty="0">
                <a:solidFill>
                  <a:schemeClr val="bg1"/>
                </a:solidFill>
                <a:latin typeface="Avenir LT Std 65 Medium" panose="020B0603020203020204" pitchFamily="34" charset="0"/>
              </a:rPr>
              <a:t>Mariana Figueiro </a:t>
            </a:r>
            <a:r>
              <a:rPr lang="en-US" sz="1400" b="1" dirty="0">
                <a:solidFill>
                  <a:schemeClr val="bg1"/>
                </a:solidFill>
                <a:latin typeface="Avenir LT Std 35 Light" panose="020B0402020203020204" pitchFamily="34" charset="0"/>
              </a:rPr>
              <a:t>PhD</a:t>
            </a:r>
            <a:br>
              <a:rPr lang="en-US" sz="1400" b="1" dirty="0">
                <a:solidFill>
                  <a:schemeClr val="bg1"/>
                </a:solidFill>
                <a:latin typeface="Avenir LT Std 35 Light" panose="020B0402020203020204" pitchFamily="34" charset="0"/>
              </a:rPr>
            </a:br>
            <a:r>
              <a:rPr lang="en-US" sz="2000" b="1" dirty="0">
                <a:solidFill>
                  <a:schemeClr val="bg1"/>
                </a:solidFill>
                <a:latin typeface="Avenir LT Std 65 Medium" panose="020B0603020203020204" pitchFamily="34" charset="0"/>
              </a:rPr>
              <a:t>Professor, Program Director</a:t>
            </a:r>
            <a:br>
              <a:rPr lang="en-US" sz="2000" b="1" dirty="0">
                <a:solidFill>
                  <a:schemeClr val="bg1"/>
                </a:solidFill>
                <a:latin typeface="Avenir LT Std 65 Medium" panose="020B0603020203020204" pitchFamily="34" charset="0"/>
              </a:rPr>
            </a:br>
            <a:r>
              <a:rPr lang="en-US" sz="1400" b="1" dirty="0">
                <a:solidFill>
                  <a:schemeClr val="bg1"/>
                </a:solidFill>
                <a:latin typeface="Avenir LT Std 35 Light" panose="020B0402020203020204" pitchFamily="34" charset="0"/>
              </a:rPr>
              <a:t>Lighting Research Center, Rensselaer Polytechnic Institute</a:t>
            </a:r>
            <a:endParaRPr lang="en-US" sz="1400" dirty="0">
              <a:solidFill>
                <a:schemeClr val="bg1"/>
              </a:solidFill>
              <a:latin typeface="Avenir LT Std 35 Light" panose="020B0402020203020204" pitchFamily="34" charset="0"/>
            </a:endParaRPr>
          </a:p>
        </p:txBody>
      </p:sp>
      <p:pic>
        <p:nvPicPr>
          <p:cNvPr id="10" name="Picture Placeholder 4"/>
          <p:cNvPicPr>
            <a:picLocks noChangeAspect="1"/>
          </p:cNvPicPr>
          <p:nvPr/>
        </p:nvPicPr>
        <p:blipFill rotWithShape="1">
          <a:blip r:embed="rId2" cstate="print">
            <a:grayscl/>
            <a:extLst>
              <a:ext uri="{28A0092B-C50C-407E-A947-70E740481C1C}">
                <a14:useLocalDpi xmlns:a14="http://schemas.microsoft.com/office/drawing/2010/main" val="0"/>
              </a:ext>
            </a:extLst>
          </a:blip>
          <a:srcRect t="5040" r="231" b="27447"/>
          <a:stretch/>
        </p:blipFill>
        <p:spPr>
          <a:xfrm>
            <a:off x="336614" y="1432253"/>
            <a:ext cx="3607266" cy="3661563"/>
          </a:xfrm>
          <a:prstGeom prst="ellipse">
            <a:avLst/>
          </a:prstGeom>
          <a:ln w="63500" cap="rnd">
            <a:noFill/>
          </a:ln>
          <a:effectLst/>
        </p:spPr>
      </p:pic>
      <p:sp>
        <p:nvSpPr>
          <p:cNvPr id="11" name="Title 2"/>
          <p:cNvSpPr txBox="1">
            <a:spLocks/>
          </p:cNvSpPr>
          <p:nvPr/>
        </p:nvSpPr>
        <p:spPr>
          <a:xfrm>
            <a:off x="4280495" y="2916133"/>
            <a:ext cx="8617506" cy="2940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r>
              <a:rPr lang="en-US" sz="1600" dirty="0"/>
              <a:t>Exploring the Physiological &amp; Psychological Impact of Light on Health </a:t>
            </a:r>
          </a:p>
        </p:txBody>
      </p:sp>
      <p:cxnSp>
        <p:nvCxnSpPr>
          <p:cNvPr id="13" name="Straight Connector 12"/>
          <p:cNvCxnSpPr/>
          <p:nvPr/>
        </p:nvCxnSpPr>
        <p:spPr>
          <a:xfrm>
            <a:off x="4397855" y="3309457"/>
            <a:ext cx="71384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594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4"/>
          <p:cNvSpPr>
            <a:spLocks noChangeArrowheads="1"/>
          </p:cNvSpPr>
          <p:nvPr/>
        </p:nvSpPr>
        <p:spPr bwMode="auto">
          <a:xfrm>
            <a:off x="0" y="1273176"/>
            <a:ext cx="12191999" cy="5584825"/>
          </a:xfrm>
          <a:prstGeom prst="rect">
            <a:avLst/>
          </a:prstGeom>
          <a:solidFill>
            <a:schemeClr val="tx1">
              <a:lumMod val="50000"/>
              <a:lumOff val="50000"/>
            </a:schemeClr>
          </a:solidFill>
          <a:ln>
            <a:noFill/>
          </a:ln>
          <a:effectLst/>
          <a:extLst/>
        </p:spPr>
        <p:txBody>
          <a:bodyPr wrap="none" anchor="ctr"/>
          <a:lstStyle/>
          <a:p>
            <a:pPr>
              <a:defRPr/>
            </a:pPr>
            <a:endParaRPr lang="en-US">
              <a:solidFill>
                <a:srgbClr val="FFFFFF"/>
              </a:solidFill>
              <a:latin typeface="Arial" charset="0"/>
              <a:ea typeface="ＭＳ Ｐゴシック" charset="0"/>
            </a:endParaRPr>
          </a:p>
        </p:txBody>
      </p:sp>
      <p:sp>
        <p:nvSpPr>
          <p:cNvPr id="2" name="Slide Number Placeholder 1"/>
          <p:cNvSpPr>
            <a:spLocks noGrp="1"/>
          </p:cNvSpPr>
          <p:nvPr>
            <p:ph type="sldNum" sz="quarter" idx="12"/>
          </p:nvPr>
        </p:nvSpPr>
        <p:spPr/>
        <p:txBody>
          <a:bodyPr/>
          <a:lstStyle/>
          <a:p>
            <a:fld id="{9F46A463-5789-4B24-AF5A-C43CC724DA01}" type="slidenum">
              <a:rPr lang="en-US">
                <a:solidFill>
                  <a:srgbClr val="FFFFFF"/>
                </a:solidFill>
                <a:latin typeface="Tahoma"/>
              </a:rPr>
              <a:pPr/>
              <a:t>35</a:t>
            </a:fld>
            <a:endParaRPr lang="en-US">
              <a:solidFill>
                <a:srgbClr val="FFFFFF"/>
              </a:solidFill>
              <a:latin typeface="Tahoma"/>
            </a:endParaRPr>
          </a:p>
        </p:txBody>
      </p:sp>
      <p:sp>
        <p:nvSpPr>
          <p:cNvPr id="39027" name="Rectangle 115"/>
          <p:cNvSpPr>
            <a:spLocks noGrp="1" noChangeArrowheads="1"/>
          </p:cNvSpPr>
          <p:nvPr>
            <p:ph type="title" idx="4294967295"/>
          </p:nvPr>
        </p:nvSpPr>
        <p:spPr>
          <a:xfrm>
            <a:off x="0" y="4762"/>
            <a:ext cx="10515600" cy="1325563"/>
          </a:xfrm>
        </p:spPr>
        <p:txBody>
          <a:bodyPr>
            <a:normAutofit/>
          </a:bodyPr>
          <a:lstStyle/>
          <a:p>
            <a:pPr>
              <a:defRPr/>
            </a:pPr>
            <a:r>
              <a:rPr lang="en-US" dirty="0"/>
              <a:t>Lighting affects three systems</a:t>
            </a:r>
            <a:r>
              <a:rPr lang="en-US" dirty="0" smtClean="0"/>
              <a:t/>
            </a:r>
            <a:br>
              <a:rPr lang="en-US" dirty="0" smtClean="0"/>
            </a:br>
            <a:r>
              <a:rPr lang="en-US" sz="2400" dirty="0"/>
              <a:t>Visual + non-visual + message</a:t>
            </a:r>
            <a:endParaRPr lang="en-US" dirty="0" smtClean="0"/>
          </a:p>
        </p:txBody>
      </p:sp>
      <p:pic>
        <p:nvPicPr>
          <p:cNvPr id="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37847" y="2779940"/>
            <a:ext cx="2476952" cy="2768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4" name="Rectangle 12"/>
          <p:cNvSpPr>
            <a:spLocks noChangeArrowheads="1"/>
          </p:cNvSpPr>
          <p:nvPr/>
        </p:nvSpPr>
        <p:spPr bwMode="auto">
          <a:xfrm>
            <a:off x="6280150"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25" name="Text Box 13"/>
          <p:cNvSpPr txBox="1">
            <a:spLocks noChangeArrowheads="1"/>
          </p:cNvSpPr>
          <p:nvPr/>
        </p:nvSpPr>
        <p:spPr bwMode="auto">
          <a:xfrm>
            <a:off x="6237289"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Distribution</a:t>
            </a:r>
          </a:p>
        </p:txBody>
      </p:sp>
      <p:sp>
        <p:nvSpPr>
          <p:cNvPr id="38928" name="Rectangle 16"/>
          <p:cNvSpPr>
            <a:spLocks noChangeArrowheads="1"/>
          </p:cNvSpPr>
          <p:nvPr/>
        </p:nvSpPr>
        <p:spPr bwMode="auto">
          <a:xfrm flipV="1">
            <a:off x="3687764" y="2284412"/>
            <a:ext cx="1395413" cy="547688"/>
          </a:xfrm>
          <a:prstGeom prst="rect">
            <a:avLst/>
          </a:prstGeom>
          <a:solidFill>
            <a:srgbClr val="0090E5"/>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29" name="Text Box 17"/>
          <p:cNvSpPr txBox="1">
            <a:spLocks noChangeArrowheads="1"/>
          </p:cNvSpPr>
          <p:nvPr/>
        </p:nvSpPr>
        <p:spPr bwMode="auto">
          <a:xfrm>
            <a:off x="3616326" y="2403475"/>
            <a:ext cx="153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Appearance</a:t>
            </a:r>
          </a:p>
        </p:txBody>
      </p:sp>
      <p:cxnSp>
        <p:nvCxnSpPr>
          <p:cNvPr id="38930" name="AutoShape 18"/>
          <p:cNvCxnSpPr>
            <a:cxnSpLocks noChangeShapeType="1"/>
          </p:cNvCxnSpPr>
          <p:nvPr/>
        </p:nvCxnSpPr>
        <p:spPr bwMode="auto">
          <a:xfrm>
            <a:off x="6929438" y="1720850"/>
            <a:ext cx="0" cy="539750"/>
          </a:xfrm>
          <a:prstGeom prst="straightConnector1">
            <a:avLst/>
          </a:prstGeom>
          <a:noFill/>
          <a:ln w="19050">
            <a:solidFill>
              <a:srgbClr val="EAEAEA"/>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grpSp>
        <p:nvGrpSpPr>
          <p:cNvPr id="54291" name="Group 19"/>
          <p:cNvGrpSpPr>
            <a:grpSpLocks/>
          </p:cNvGrpSpPr>
          <p:nvPr/>
        </p:nvGrpSpPr>
        <p:grpSpPr bwMode="auto">
          <a:xfrm>
            <a:off x="3956051" y="1695452"/>
            <a:ext cx="2492375" cy="584200"/>
            <a:chOff x="1442" y="1149"/>
            <a:chExt cx="1570" cy="368"/>
          </a:xfrm>
        </p:grpSpPr>
        <p:cxnSp>
          <p:nvCxnSpPr>
            <p:cNvPr id="38932" name="AutoShape 20"/>
            <p:cNvCxnSpPr>
              <a:cxnSpLocks noChangeShapeType="1"/>
              <a:stCxn id="38919" idx="2"/>
            </p:cNvCxnSpPr>
            <p:nvPr/>
          </p:nvCxnSpPr>
          <p:spPr bwMode="auto">
            <a:xfrm rot="16200000" flipH="1">
              <a:off x="1889" y="703"/>
              <a:ext cx="367" cy="1261"/>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33" name="AutoShape 21"/>
            <p:cNvCxnSpPr>
              <a:cxnSpLocks noChangeShapeType="1"/>
              <a:stCxn id="38921" idx="2"/>
            </p:cNvCxnSpPr>
            <p:nvPr/>
          </p:nvCxnSpPr>
          <p:spPr bwMode="auto">
            <a:xfrm rot="16200000" flipH="1">
              <a:off x="2512" y="1017"/>
              <a:ext cx="367" cy="632"/>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grpSp>
      <p:grpSp>
        <p:nvGrpSpPr>
          <p:cNvPr id="54292" name="Group 22"/>
          <p:cNvGrpSpPr>
            <a:grpSpLocks/>
          </p:cNvGrpSpPr>
          <p:nvPr/>
        </p:nvGrpSpPr>
        <p:grpSpPr bwMode="auto">
          <a:xfrm flipH="1">
            <a:off x="7415213" y="1704976"/>
            <a:ext cx="2489200" cy="582613"/>
            <a:chOff x="1442" y="1155"/>
            <a:chExt cx="1568" cy="367"/>
          </a:xfrm>
        </p:grpSpPr>
        <p:cxnSp>
          <p:nvCxnSpPr>
            <p:cNvPr id="38935" name="AutoShape 23"/>
            <p:cNvCxnSpPr>
              <a:cxnSpLocks noChangeShapeType="1"/>
            </p:cNvCxnSpPr>
            <p:nvPr/>
          </p:nvCxnSpPr>
          <p:spPr bwMode="auto">
            <a:xfrm rot="16200000" flipH="1">
              <a:off x="1889" y="708"/>
              <a:ext cx="367" cy="1261"/>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36" name="AutoShape 24"/>
            <p:cNvCxnSpPr>
              <a:cxnSpLocks noChangeShapeType="1"/>
            </p:cNvCxnSpPr>
            <p:nvPr/>
          </p:nvCxnSpPr>
          <p:spPr bwMode="auto">
            <a:xfrm rot="16200000" flipH="1">
              <a:off x="2513" y="1022"/>
              <a:ext cx="367" cy="632"/>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grpSp>
      <p:grpSp>
        <p:nvGrpSpPr>
          <p:cNvPr id="54293" name="Group 25"/>
          <p:cNvGrpSpPr>
            <a:grpSpLocks/>
          </p:cNvGrpSpPr>
          <p:nvPr/>
        </p:nvGrpSpPr>
        <p:grpSpPr bwMode="auto">
          <a:xfrm flipV="1">
            <a:off x="5073651" y="2286001"/>
            <a:ext cx="3711575" cy="950913"/>
            <a:chOff x="2648" y="2991"/>
            <a:chExt cx="2338" cy="599"/>
          </a:xfrm>
          <a:solidFill>
            <a:srgbClr val="0090E5"/>
          </a:solidFill>
        </p:grpSpPr>
        <p:sp>
          <p:nvSpPr>
            <p:cNvPr id="38938" name="AutoShape 26"/>
            <p:cNvSpPr>
              <a:spLocks noChangeArrowheads="1"/>
            </p:cNvSpPr>
            <p:nvPr/>
          </p:nvSpPr>
          <p:spPr bwMode="auto">
            <a:xfrm rot="-5400000">
              <a:off x="2689" y="3293"/>
              <a:ext cx="167" cy="249"/>
            </a:xfrm>
            <a:prstGeom prst="upArrow">
              <a:avLst>
                <a:gd name="adj1" fmla="val 56889"/>
                <a:gd name="adj2" fmla="val 83828"/>
              </a:avLst>
            </a:prstGeom>
            <a:grp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39" name="AutoShape 27"/>
            <p:cNvSpPr>
              <a:spLocks noChangeArrowheads="1"/>
            </p:cNvSpPr>
            <p:nvPr/>
          </p:nvSpPr>
          <p:spPr bwMode="auto">
            <a:xfrm>
              <a:off x="2897" y="2991"/>
              <a:ext cx="1845" cy="599"/>
            </a:xfrm>
            <a:prstGeom prst="upArrowCallout">
              <a:avLst>
                <a:gd name="adj1" fmla="val 30231"/>
                <a:gd name="adj2" fmla="val 43150"/>
                <a:gd name="adj3" fmla="val 23204"/>
                <a:gd name="adj4" fmla="val 57431"/>
              </a:avLst>
            </a:prstGeom>
            <a:grp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40" name="AutoShape 28"/>
            <p:cNvSpPr>
              <a:spLocks noChangeArrowheads="1"/>
            </p:cNvSpPr>
            <p:nvPr/>
          </p:nvSpPr>
          <p:spPr bwMode="auto">
            <a:xfrm rot="5400000" flipH="1">
              <a:off x="4778" y="3293"/>
              <a:ext cx="167" cy="249"/>
            </a:xfrm>
            <a:prstGeom prst="upArrow">
              <a:avLst>
                <a:gd name="adj1" fmla="val 56889"/>
                <a:gd name="adj2" fmla="val 83828"/>
              </a:avLst>
            </a:prstGeom>
            <a:grp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grpSp>
      <p:sp>
        <p:nvSpPr>
          <p:cNvPr id="38941" name="Text Box 29"/>
          <p:cNvSpPr txBox="1">
            <a:spLocks noChangeArrowheads="1"/>
          </p:cNvSpPr>
          <p:nvPr/>
        </p:nvSpPr>
        <p:spPr bwMode="auto">
          <a:xfrm>
            <a:off x="5597526" y="2368551"/>
            <a:ext cx="26638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2000" dirty="0">
                <a:solidFill>
                  <a:srgbClr val="FFFFFF"/>
                </a:solidFill>
                <a:latin typeface="Tahoma" charset="0"/>
                <a:ea typeface="ＭＳ Ｐゴシック" charset="0"/>
              </a:rPr>
              <a:t>Visual Systems</a:t>
            </a:r>
          </a:p>
        </p:txBody>
      </p:sp>
      <p:sp>
        <p:nvSpPr>
          <p:cNvPr id="38942" name="Rectangle 30"/>
          <p:cNvSpPr>
            <a:spLocks noChangeArrowheads="1"/>
          </p:cNvSpPr>
          <p:nvPr/>
        </p:nvSpPr>
        <p:spPr bwMode="auto">
          <a:xfrm flipV="1">
            <a:off x="8786814" y="2284412"/>
            <a:ext cx="1395413" cy="547688"/>
          </a:xfrm>
          <a:prstGeom prst="rect">
            <a:avLst/>
          </a:prstGeom>
          <a:solidFill>
            <a:srgbClr val="FF00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hlink"/>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43" name="Text Box 31"/>
          <p:cNvSpPr txBox="1">
            <a:spLocks noChangeArrowheads="1"/>
          </p:cNvSpPr>
          <p:nvPr/>
        </p:nvSpPr>
        <p:spPr bwMode="auto">
          <a:xfrm>
            <a:off x="8750301" y="2266950"/>
            <a:ext cx="1431925" cy="584200"/>
          </a:xfrm>
          <a:prstGeom prst="rect">
            <a:avLst/>
          </a:prstGeom>
          <a:solidFill>
            <a:srgbClr val="0090E5"/>
          </a:solidFill>
          <a:ln>
            <a:noFill/>
          </a:ln>
          <a:effectLst/>
          <a:extLst/>
        </p:spPr>
        <p:txBody>
          <a:bodyPr wrap="square" anchor="ctr" anchorCtr="1">
            <a:spAutoFit/>
          </a:bodyPr>
          <a:lstStyle/>
          <a:p>
            <a:pPr algn="ctr">
              <a:spcBef>
                <a:spcPct val="50000"/>
              </a:spcBef>
              <a:defRPr/>
            </a:pPr>
            <a:r>
              <a:rPr lang="en-US" sz="1600" dirty="0">
                <a:solidFill>
                  <a:srgbClr val="FFFFFF"/>
                </a:solidFill>
                <a:latin typeface="Tahoma" charset="0"/>
                <a:ea typeface="ＭＳ Ｐゴシック" charset="0"/>
              </a:rPr>
              <a:t>Visual  Performance</a:t>
            </a:r>
          </a:p>
        </p:txBody>
      </p:sp>
      <p:sp>
        <p:nvSpPr>
          <p:cNvPr id="38944" name="Oval 32"/>
          <p:cNvSpPr>
            <a:spLocks noChangeArrowheads="1"/>
          </p:cNvSpPr>
          <p:nvPr/>
        </p:nvSpPr>
        <p:spPr bwMode="auto">
          <a:xfrm>
            <a:off x="5680076" y="3232150"/>
            <a:ext cx="2498725" cy="1371600"/>
          </a:xfrm>
          <a:prstGeom prst="ellipse">
            <a:avLst/>
          </a:prstGeom>
          <a:solidFill>
            <a:srgbClr val="FF66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6350">
                <a:solidFill>
                  <a:srgbClr val="DDDDDD"/>
                </a:solidFill>
                <a:round/>
                <a:headEnd/>
                <a:tailEnd/>
              </a14:hiddenLine>
            </a:ext>
          </a:extLst>
        </p:spPr>
        <p:txBody>
          <a:bodyPr lIns="45720" rIns="45720" anchor="ctr"/>
          <a:lstStyle/>
          <a:p>
            <a:pPr algn="ctr">
              <a:defRPr/>
            </a:pPr>
            <a:r>
              <a:rPr lang="en-US" dirty="0">
                <a:solidFill>
                  <a:srgbClr val="FFFFFF"/>
                </a:solidFill>
                <a:latin typeface="Tahoma" charset="0"/>
                <a:ea typeface="ＭＳ Ｐゴシック" charset="0"/>
              </a:rPr>
              <a:t>Performance, Well-being, Satisfaction, and Comfort</a:t>
            </a:r>
          </a:p>
        </p:txBody>
      </p:sp>
      <p:sp>
        <p:nvSpPr>
          <p:cNvPr id="38945" name="Rectangle 33"/>
          <p:cNvSpPr>
            <a:spLocks noChangeArrowheads="1"/>
          </p:cNvSpPr>
          <p:nvPr/>
        </p:nvSpPr>
        <p:spPr bwMode="auto">
          <a:xfrm>
            <a:off x="3581401" y="5006975"/>
            <a:ext cx="1501775" cy="547688"/>
          </a:xfrm>
          <a:prstGeom prst="rect">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46" name="Text Box 34"/>
          <p:cNvSpPr txBox="1">
            <a:spLocks noChangeArrowheads="1"/>
          </p:cNvSpPr>
          <p:nvPr/>
        </p:nvSpPr>
        <p:spPr bwMode="auto">
          <a:xfrm>
            <a:off x="3565526" y="5111750"/>
            <a:ext cx="153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Alerting Effects</a:t>
            </a:r>
          </a:p>
        </p:txBody>
      </p:sp>
      <p:sp>
        <p:nvSpPr>
          <p:cNvPr id="38947" name="AutoShape 35"/>
          <p:cNvSpPr>
            <a:spLocks noChangeArrowheads="1"/>
          </p:cNvSpPr>
          <p:nvPr/>
        </p:nvSpPr>
        <p:spPr bwMode="auto">
          <a:xfrm rot="16200000">
            <a:off x="5138739" y="5081587"/>
            <a:ext cx="265113" cy="395288"/>
          </a:xfrm>
          <a:prstGeom prst="upArrow">
            <a:avLst>
              <a:gd name="adj1" fmla="val 56889"/>
              <a:gd name="adj2" fmla="val 83828"/>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48" name="AutoShape 36"/>
          <p:cNvSpPr>
            <a:spLocks noChangeArrowheads="1"/>
          </p:cNvSpPr>
          <p:nvPr/>
        </p:nvSpPr>
        <p:spPr bwMode="auto">
          <a:xfrm>
            <a:off x="5468938" y="4602163"/>
            <a:ext cx="2928938" cy="950913"/>
          </a:xfrm>
          <a:prstGeom prst="upArrowCallout">
            <a:avLst>
              <a:gd name="adj1" fmla="val 30231"/>
              <a:gd name="adj2" fmla="val 43150"/>
              <a:gd name="adj3" fmla="val 23204"/>
              <a:gd name="adj4" fmla="val 57431"/>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49" name="Text Box 37"/>
          <p:cNvSpPr txBox="1">
            <a:spLocks noChangeArrowheads="1"/>
          </p:cNvSpPr>
          <p:nvPr/>
        </p:nvSpPr>
        <p:spPr bwMode="auto">
          <a:xfrm>
            <a:off x="5597526" y="5073651"/>
            <a:ext cx="26638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rgbClr val="003366">
                      <a:alpha val="74998"/>
                    </a:srgbClr>
                  </a:outerShdw>
                </a:effectLst>
              </a14:hiddenEffects>
            </a:ext>
          </a:extLst>
        </p:spPr>
        <p:txBody>
          <a:bodyPr anchor="ctr" anchorCtr="1">
            <a:spAutoFit/>
          </a:bodyPr>
          <a:lstStyle/>
          <a:p>
            <a:pPr algn="ctr">
              <a:spcBef>
                <a:spcPct val="50000"/>
              </a:spcBef>
              <a:defRPr/>
            </a:pPr>
            <a:r>
              <a:rPr lang="en-US" sz="2000" dirty="0">
                <a:solidFill>
                  <a:srgbClr val="FFFFFF"/>
                </a:solidFill>
                <a:latin typeface="Tahoma" charset="0"/>
                <a:ea typeface="ＭＳ Ｐゴシック" charset="0"/>
              </a:rPr>
              <a:t>Non-visual Systems</a:t>
            </a:r>
          </a:p>
        </p:txBody>
      </p:sp>
      <p:sp>
        <p:nvSpPr>
          <p:cNvPr id="38950" name="AutoShape 38"/>
          <p:cNvSpPr>
            <a:spLocks noChangeArrowheads="1"/>
          </p:cNvSpPr>
          <p:nvPr/>
        </p:nvSpPr>
        <p:spPr bwMode="auto">
          <a:xfrm rot="5400000" flipH="1">
            <a:off x="8455026" y="5081587"/>
            <a:ext cx="265113" cy="395288"/>
          </a:xfrm>
          <a:prstGeom prst="upArrow">
            <a:avLst>
              <a:gd name="adj1" fmla="val 56889"/>
              <a:gd name="adj2" fmla="val 83828"/>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51" name="Rectangle 39"/>
          <p:cNvSpPr>
            <a:spLocks noChangeArrowheads="1"/>
          </p:cNvSpPr>
          <p:nvPr/>
        </p:nvSpPr>
        <p:spPr bwMode="auto">
          <a:xfrm>
            <a:off x="8786814" y="4994275"/>
            <a:ext cx="1395413" cy="547688"/>
          </a:xfrm>
          <a:prstGeom prst="rect">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52" name="Text Box 40"/>
          <p:cNvSpPr txBox="1">
            <a:spLocks noChangeArrowheads="1"/>
          </p:cNvSpPr>
          <p:nvPr/>
        </p:nvSpPr>
        <p:spPr bwMode="auto">
          <a:xfrm>
            <a:off x="8715376" y="5099050"/>
            <a:ext cx="153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Phase Shift</a:t>
            </a:r>
          </a:p>
        </p:txBody>
      </p:sp>
      <p:cxnSp>
        <p:nvCxnSpPr>
          <p:cNvPr id="38953" name="AutoShape 41"/>
          <p:cNvCxnSpPr>
            <a:cxnSpLocks noChangeShapeType="1"/>
          </p:cNvCxnSpPr>
          <p:nvPr/>
        </p:nvCxnSpPr>
        <p:spPr bwMode="auto">
          <a:xfrm flipV="1">
            <a:off x="6929438" y="5578475"/>
            <a:ext cx="0" cy="539750"/>
          </a:xfrm>
          <a:prstGeom prst="straightConnector1">
            <a:avLst/>
          </a:prstGeom>
          <a:noFill/>
          <a:ln w="19050">
            <a:solidFill>
              <a:srgbClr val="EAEAEA"/>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4" name="AutoShape 42"/>
          <p:cNvCxnSpPr>
            <a:cxnSpLocks noChangeShapeType="1"/>
          </p:cNvCxnSpPr>
          <p:nvPr/>
        </p:nvCxnSpPr>
        <p:spPr bwMode="auto">
          <a:xfrm rot="5400000" flipH="1" flipV="1">
            <a:off x="4665664" y="4841875"/>
            <a:ext cx="582613" cy="2001838"/>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5" name="AutoShape 43"/>
          <p:cNvCxnSpPr>
            <a:cxnSpLocks noChangeShapeType="1"/>
          </p:cNvCxnSpPr>
          <p:nvPr/>
        </p:nvCxnSpPr>
        <p:spPr bwMode="auto">
          <a:xfrm rot="5400000" flipH="1" flipV="1">
            <a:off x="5651501" y="5341937"/>
            <a:ext cx="582613" cy="1003300"/>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6" name="AutoShape 44"/>
          <p:cNvCxnSpPr>
            <a:cxnSpLocks noChangeShapeType="1"/>
          </p:cNvCxnSpPr>
          <p:nvPr/>
        </p:nvCxnSpPr>
        <p:spPr bwMode="auto">
          <a:xfrm rot="16200000" flipV="1">
            <a:off x="8612189" y="4841875"/>
            <a:ext cx="582613" cy="2001838"/>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7" name="AutoShape 45"/>
          <p:cNvCxnSpPr>
            <a:cxnSpLocks noChangeShapeType="1"/>
          </p:cNvCxnSpPr>
          <p:nvPr/>
        </p:nvCxnSpPr>
        <p:spPr bwMode="auto">
          <a:xfrm rot="16200000" flipV="1">
            <a:off x="7624764" y="5341937"/>
            <a:ext cx="582613" cy="1003300"/>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sp>
        <p:nvSpPr>
          <p:cNvPr id="38958" name="Rectangle 46"/>
          <p:cNvSpPr>
            <a:spLocks noChangeArrowheads="1"/>
          </p:cNvSpPr>
          <p:nvPr/>
        </p:nvSpPr>
        <p:spPr bwMode="auto">
          <a:xfrm flipV="1">
            <a:off x="3306763"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59" name="Text Box 47"/>
          <p:cNvSpPr txBox="1">
            <a:spLocks noChangeArrowheads="1"/>
          </p:cNvSpPr>
          <p:nvPr/>
        </p:nvSpPr>
        <p:spPr bwMode="auto">
          <a:xfrm>
            <a:off x="3263901"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Amount</a:t>
            </a:r>
          </a:p>
        </p:txBody>
      </p:sp>
      <p:sp>
        <p:nvSpPr>
          <p:cNvPr id="38960" name="Rectangle 48"/>
          <p:cNvSpPr>
            <a:spLocks noChangeArrowheads="1"/>
          </p:cNvSpPr>
          <p:nvPr/>
        </p:nvSpPr>
        <p:spPr bwMode="auto">
          <a:xfrm flipV="1">
            <a:off x="4792663"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1" name="Text Box 49"/>
          <p:cNvSpPr txBox="1">
            <a:spLocks noChangeArrowheads="1"/>
          </p:cNvSpPr>
          <p:nvPr/>
        </p:nvSpPr>
        <p:spPr bwMode="auto">
          <a:xfrm>
            <a:off x="4749801"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Spectrum</a:t>
            </a:r>
          </a:p>
        </p:txBody>
      </p:sp>
      <p:sp>
        <p:nvSpPr>
          <p:cNvPr id="38962" name="Rectangle 50"/>
          <p:cNvSpPr>
            <a:spLocks noChangeArrowheads="1"/>
          </p:cNvSpPr>
          <p:nvPr/>
        </p:nvSpPr>
        <p:spPr bwMode="auto">
          <a:xfrm flipV="1">
            <a:off x="9255125"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3" name="Text Box 51"/>
          <p:cNvSpPr txBox="1">
            <a:spLocks noChangeArrowheads="1"/>
          </p:cNvSpPr>
          <p:nvPr/>
        </p:nvSpPr>
        <p:spPr bwMode="auto">
          <a:xfrm>
            <a:off x="9212264"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Duration</a:t>
            </a:r>
          </a:p>
        </p:txBody>
      </p:sp>
      <p:sp>
        <p:nvSpPr>
          <p:cNvPr id="38964" name="Rectangle 52"/>
          <p:cNvSpPr>
            <a:spLocks noChangeArrowheads="1"/>
          </p:cNvSpPr>
          <p:nvPr/>
        </p:nvSpPr>
        <p:spPr bwMode="auto">
          <a:xfrm flipV="1">
            <a:off x="6280150"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5" name="Text Box 53"/>
          <p:cNvSpPr txBox="1">
            <a:spLocks noChangeArrowheads="1"/>
          </p:cNvSpPr>
          <p:nvPr/>
        </p:nvSpPr>
        <p:spPr bwMode="auto">
          <a:xfrm>
            <a:off x="6237289"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Distribution</a:t>
            </a:r>
          </a:p>
        </p:txBody>
      </p:sp>
      <p:sp>
        <p:nvSpPr>
          <p:cNvPr id="38966" name="Rectangle 54"/>
          <p:cNvSpPr>
            <a:spLocks noChangeArrowheads="1"/>
          </p:cNvSpPr>
          <p:nvPr/>
        </p:nvSpPr>
        <p:spPr bwMode="auto">
          <a:xfrm flipV="1">
            <a:off x="7767638"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7" name="Text Box 55"/>
          <p:cNvSpPr txBox="1">
            <a:spLocks noChangeArrowheads="1"/>
          </p:cNvSpPr>
          <p:nvPr/>
        </p:nvSpPr>
        <p:spPr bwMode="auto">
          <a:xfrm>
            <a:off x="7724776"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Timing</a:t>
            </a:r>
          </a:p>
        </p:txBody>
      </p:sp>
      <p:sp>
        <p:nvSpPr>
          <p:cNvPr id="38968" name="AutoShape 56"/>
          <p:cNvSpPr>
            <a:spLocks noChangeArrowheads="1"/>
          </p:cNvSpPr>
          <p:nvPr/>
        </p:nvSpPr>
        <p:spPr bwMode="auto">
          <a:xfrm rot="16200000">
            <a:off x="8793163" y="2809876"/>
            <a:ext cx="1066800" cy="2225675"/>
          </a:xfrm>
          <a:prstGeom prst="upArrowCallout">
            <a:avLst>
              <a:gd name="adj1" fmla="val 17981"/>
              <a:gd name="adj2" fmla="val 23801"/>
              <a:gd name="adj3" fmla="val 37669"/>
              <a:gd name="adj4" fmla="val 78056"/>
            </a:avLst>
          </a:prstGeom>
          <a:solidFill>
            <a:srgbClr val="9900FF"/>
          </a:solidFill>
          <a:ln>
            <a:noFill/>
          </a:ln>
          <a:effectLst>
            <a:outerShdw blurRad="50800" dist="38100" dir="2700000" algn="tl" rotWithShape="0">
              <a:prstClr val="black">
                <a:alpha val="40000"/>
              </a:prstClr>
            </a:outerShdw>
          </a:effectLst>
          <a:extLst/>
        </p:spPr>
        <p:txBody>
          <a:bodyPr vert="eaVert" wrap="none" anchor="ctr"/>
          <a:lstStyle/>
          <a:p>
            <a:pPr algn="ctr" eaLnBrk="0" hangingPunct="0">
              <a:defRPr/>
            </a:pPr>
            <a:endParaRPr lang="en-US">
              <a:solidFill>
                <a:srgbClr val="FFFFFF"/>
              </a:solidFill>
              <a:latin typeface="Tahoma" charset="0"/>
              <a:ea typeface="ＭＳ Ｐゴシック" charset="0"/>
            </a:endParaRPr>
          </a:p>
        </p:txBody>
      </p:sp>
      <p:sp>
        <p:nvSpPr>
          <p:cNvPr id="38969" name="Text Box 57"/>
          <p:cNvSpPr txBox="1">
            <a:spLocks noChangeArrowheads="1"/>
          </p:cNvSpPr>
          <p:nvPr/>
        </p:nvSpPr>
        <p:spPr bwMode="auto">
          <a:xfrm>
            <a:off x="8763000" y="3449637"/>
            <a:ext cx="16002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sz="1800" dirty="0">
                <a:solidFill>
                  <a:srgbClr val="FFFFFF"/>
                </a:solidFill>
                <a:latin typeface="Tahoma" pitchFamily="34" charset="0"/>
              </a:rPr>
              <a:t>Culture, Experience, Expectations</a:t>
            </a:r>
          </a:p>
        </p:txBody>
      </p:sp>
      <p:sp>
        <p:nvSpPr>
          <p:cNvPr id="38926" name="Rectangle 14"/>
          <p:cNvSpPr>
            <a:spLocks noChangeArrowheads="1"/>
          </p:cNvSpPr>
          <p:nvPr/>
        </p:nvSpPr>
        <p:spPr bwMode="auto">
          <a:xfrm>
            <a:off x="7767638"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lgn="ctr" eaLnBrk="0" hangingPunct="0">
              <a:defRPr/>
            </a:pPr>
            <a:endParaRPr lang="en-US">
              <a:solidFill>
                <a:srgbClr val="FFFFFF"/>
              </a:solidFill>
              <a:latin typeface="Tahoma" charset="0"/>
              <a:ea typeface="ＭＳ Ｐゴシック" charset="0"/>
            </a:endParaRPr>
          </a:p>
        </p:txBody>
      </p:sp>
      <p:sp>
        <p:nvSpPr>
          <p:cNvPr id="38927" name="Text Box 15"/>
          <p:cNvSpPr txBox="1">
            <a:spLocks noChangeArrowheads="1"/>
          </p:cNvSpPr>
          <p:nvPr/>
        </p:nvSpPr>
        <p:spPr bwMode="auto">
          <a:xfrm>
            <a:off x="7724776"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Timing</a:t>
            </a:r>
          </a:p>
        </p:txBody>
      </p:sp>
      <p:sp>
        <p:nvSpPr>
          <p:cNvPr id="38920" name="Rectangle 8"/>
          <p:cNvSpPr>
            <a:spLocks noChangeArrowheads="1"/>
          </p:cNvSpPr>
          <p:nvPr/>
        </p:nvSpPr>
        <p:spPr bwMode="auto">
          <a:xfrm>
            <a:off x="4792663"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21" name="Text Box 9"/>
          <p:cNvSpPr txBox="1">
            <a:spLocks noChangeArrowheads="1"/>
          </p:cNvSpPr>
          <p:nvPr/>
        </p:nvSpPr>
        <p:spPr bwMode="auto">
          <a:xfrm>
            <a:off x="4749801"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Spectrum</a:t>
            </a:r>
          </a:p>
        </p:txBody>
      </p:sp>
      <p:sp>
        <p:nvSpPr>
          <p:cNvPr id="38922" name="Rectangle 10"/>
          <p:cNvSpPr>
            <a:spLocks noChangeArrowheads="1"/>
          </p:cNvSpPr>
          <p:nvPr/>
        </p:nvSpPr>
        <p:spPr bwMode="auto">
          <a:xfrm>
            <a:off x="9255125"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23" name="Text Box 11"/>
          <p:cNvSpPr txBox="1">
            <a:spLocks noChangeArrowheads="1"/>
          </p:cNvSpPr>
          <p:nvPr/>
        </p:nvSpPr>
        <p:spPr bwMode="auto">
          <a:xfrm>
            <a:off x="9212264"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Duration</a:t>
            </a:r>
          </a:p>
        </p:txBody>
      </p:sp>
      <p:sp>
        <p:nvSpPr>
          <p:cNvPr id="38918" name="Rectangle 6"/>
          <p:cNvSpPr>
            <a:spLocks noChangeArrowheads="1"/>
          </p:cNvSpPr>
          <p:nvPr/>
        </p:nvSpPr>
        <p:spPr bwMode="auto">
          <a:xfrm>
            <a:off x="3306763"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19" name="Text Box 7"/>
          <p:cNvSpPr txBox="1">
            <a:spLocks noChangeArrowheads="1"/>
          </p:cNvSpPr>
          <p:nvPr/>
        </p:nvSpPr>
        <p:spPr bwMode="auto">
          <a:xfrm>
            <a:off x="3263901"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rgbClr val="003366">
                      <a:alpha val="74998"/>
                    </a:srgb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Amount</a:t>
            </a:r>
          </a:p>
        </p:txBody>
      </p:sp>
    </p:spTree>
    <p:extLst>
      <p:ext uri="{BB962C8B-B14F-4D97-AF65-F5344CB8AC3E}">
        <p14:creationId xmlns:p14="http://schemas.microsoft.com/office/powerpoint/2010/main" val="54960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algn="ctr"/>
            <a:r>
              <a:rPr lang="en-US" dirty="0" smtClean="0"/>
              <a:t>Alerting effects of light (e.g</a:t>
            </a:r>
            <a:r>
              <a:rPr lang="en-US" dirty="0"/>
              <a:t>. = cup of coffee)</a:t>
            </a:r>
          </a:p>
        </p:txBody>
      </p:sp>
      <p:sp>
        <p:nvSpPr>
          <p:cNvPr id="70659" name="Content Placeholder 2"/>
          <p:cNvSpPr>
            <a:spLocks noGrp="1"/>
          </p:cNvSpPr>
          <p:nvPr>
            <p:ph idx="1"/>
          </p:nvPr>
        </p:nvSpPr>
        <p:spPr/>
        <p:txBody>
          <a:bodyPr>
            <a:normAutofit/>
          </a:bodyPr>
          <a:lstStyle/>
          <a:p>
            <a:pPr lvl="2" algn="ctr"/>
            <a:endParaRPr lang="en-US" sz="3200" dirty="0"/>
          </a:p>
          <a:p>
            <a:pPr marL="914400" lvl="2" indent="0" algn="ctr">
              <a:buNone/>
            </a:pPr>
            <a:endParaRPr lang="en-US" sz="3200" dirty="0"/>
          </a:p>
        </p:txBody>
      </p:sp>
      <p:sp>
        <p:nvSpPr>
          <p:cNvPr id="3" name="Slide Number Placeholder 2"/>
          <p:cNvSpPr>
            <a:spLocks noGrp="1"/>
          </p:cNvSpPr>
          <p:nvPr>
            <p:ph type="sldNum" sz="quarter" idx="10"/>
          </p:nvPr>
        </p:nvSpPr>
        <p:spPr/>
        <p:txBody>
          <a:bodyPr/>
          <a:lstStyle/>
          <a:p>
            <a:fld id="{3238FA9F-45DB-B44C-966D-677035206DAA}" type="slidenum">
              <a:rPr lang="en-US" smtClean="0"/>
              <a:pPr/>
              <a:t>36</a:t>
            </a:fld>
            <a:endParaRPr lang="en-US"/>
          </a:p>
        </p:txBody>
      </p:sp>
      <p:sp>
        <p:nvSpPr>
          <p:cNvPr id="70663" name="Text Box 7"/>
          <p:cNvSpPr txBox="1">
            <a:spLocks noChangeArrowheads="1"/>
          </p:cNvSpPr>
          <p:nvPr/>
        </p:nvSpPr>
        <p:spPr bwMode="auto">
          <a:xfrm>
            <a:off x="2286000" y="4708525"/>
            <a:ext cx="7772400" cy="477054"/>
          </a:xfrm>
          <a:prstGeom prst="rect">
            <a:avLst/>
          </a:prstGeom>
          <a:noFill/>
          <a:ln w="38100" algn="ctr">
            <a:noFill/>
            <a:miter lim="800000"/>
            <a:headEnd/>
            <a:tailEnd/>
          </a:ln>
          <a:effectLst/>
        </p:spPr>
        <p:txBody>
          <a:bodyPr>
            <a:spAutoFit/>
          </a:bodyPr>
          <a:lstStyle/>
          <a:p>
            <a:pPr algn="l"/>
            <a:r>
              <a:rPr lang="en-US" sz="1000" dirty="0">
                <a:solidFill>
                  <a:schemeClr val="accent1">
                    <a:lumMod val="75000"/>
                  </a:schemeClr>
                </a:solidFill>
              </a:rPr>
              <a:t>. </a:t>
            </a:r>
          </a:p>
          <a:p>
            <a:pPr algn="l">
              <a:spcBef>
                <a:spcPct val="50000"/>
              </a:spcBef>
            </a:pPr>
            <a:endParaRPr lang="en-US" sz="1000" dirty="0">
              <a:solidFill>
                <a:schemeClr val="accent1">
                  <a:lumMod val="75000"/>
                </a:schemeClr>
              </a:solidFill>
            </a:endParaRPr>
          </a:p>
        </p:txBody>
      </p:sp>
      <p:sp>
        <p:nvSpPr>
          <p:cNvPr id="6" name="Rectangle 5"/>
          <p:cNvSpPr/>
          <p:nvPr/>
        </p:nvSpPr>
        <p:spPr>
          <a:xfrm>
            <a:off x="3810000" y="5864424"/>
            <a:ext cx="4572000" cy="307777"/>
          </a:xfrm>
          <a:prstGeom prst="rect">
            <a:avLst/>
          </a:prstGeom>
        </p:spPr>
        <p:txBody>
          <a:bodyPr>
            <a:spAutoFit/>
          </a:bodyPr>
          <a:lstStyle/>
          <a:p>
            <a:r>
              <a:rPr lang="en-US" sz="1400" dirty="0">
                <a:latin typeface="+mj-lt"/>
              </a:rPr>
              <a:t>Sponsor: Office of Naval Research (N00014-11-1-0572)</a:t>
            </a:r>
          </a:p>
        </p:txBody>
      </p:sp>
      <p:pic>
        <p:nvPicPr>
          <p:cNvPr id="7" name="Picture 6" descr="OpenOffice_RedParti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224330"/>
            <a:ext cx="4419600" cy="3338271"/>
          </a:xfrm>
          <a:prstGeom prst="rect">
            <a:avLst/>
          </a:prstGeom>
          <a:effectLst>
            <a:outerShdw blurRad="50800" dist="38100" dir="2700000" algn="tl" rotWithShape="0">
              <a:prstClr val="black">
                <a:alpha val="40000"/>
              </a:prstClr>
            </a:outerShdw>
          </a:effectLst>
        </p:spPr>
      </p:pic>
      <p:pic>
        <p:nvPicPr>
          <p:cNvPr id="8" name="Picture 7" descr="OpenOffice_BluePartition_v2.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1" y="2209800"/>
            <a:ext cx="4438835" cy="335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3485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924801" cy="2209800"/>
          </a:xfrm>
        </p:spPr>
        <p:txBody>
          <a:bodyPr>
            <a:noAutofit/>
          </a:bodyPr>
          <a:lstStyle/>
          <a:p>
            <a:r>
              <a:rPr lang="en-US" sz="2000" dirty="0" smtClean="0"/>
              <a:t>Exposure to light increased measured of alertness (brain activities and self reports) at night and during the afternoon</a:t>
            </a:r>
          </a:p>
          <a:p>
            <a:r>
              <a:rPr lang="en-US" sz="2000" dirty="0" smtClean="0"/>
              <a:t>Only blue and white lights suppressed melatonin</a:t>
            </a:r>
            <a:endParaRPr lang="en-US" sz="2000" dirty="0"/>
          </a:p>
          <a:p>
            <a:pPr marL="0" indent="0">
              <a:buNone/>
            </a:pPr>
            <a:endParaRPr lang="en-US" sz="2000"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132"/>
          <a:stretch/>
        </p:blipFill>
        <p:spPr bwMode="auto">
          <a:xfrm>
            <a:off x="3835012" y="2791861"/>
            <a:ext cx="4106152" cy="2295318"/>
          </a:xfrm>
          <a:prstGeom prst="rect">
            <a:avLst/>
          </a:prstGeom>
          <a:solidFill>
            <a:schemeClr val="bg1"/>
          </a:solidFill>
          <a:ln w="9525">
            <a:noFill/>
            <a:miter lim="800000"/>
            <a:headEnd/>
            <a:tailEnd/>
          </a:ln>
          <a:effec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8046" y="2771467"/>
            <a:ext cx="3450958" cy="2292970"/>
          </a:xfrm>
          <a:prstGeom prst="rect">
            <a:avLst/>
          </a:prstGeom>
          <a:solidFill>
            <a:srgbClr val="FFFFFF">
              <a:alpha val="79999"/>
            </a:srgbClr>
          </a:solidFill>
          <a:ln w="9525">
            <a:noFill/>
            <a:miter lim="800000"/>
            <a:headEnd/>
            <a:tailEnd/>
          </a:ln>
          <a:effectLst/>
        </p:spPr>
      </p:pic>
      <p:pic>
        <p:nvPicPr>
          <p:cNvPr id="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l="1585" t="3395" r="51772" b="3075"/>
          <a:stretch>
            <a:fillRect/>
          </a:stretch>
        </p:blipFill>
        <p:spPr bwMode="auto">
          <a:xfrm>
            <a:off x="9568958" y="356601"/>
            <a:ext cx="1152318" cy="1143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l="53360" t="3395" r="2142" b="3075"/>
          <a:stretch>
            <a:fillRect/>
          </a:stretch>
        </p:blipFill>
        <p:spPr bwMode="auto">
          <a:xfrm>
            <a:off x="10788159" y="356601"/>
            <a:ext cx="1099517" cy="1143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descr="LRC_Goggles_9115.jpg"/>
          <p:cNvPicPr>
            <a:picLocks noChangeAspect="1"/>
          </p:cNvPicPr>
          <p:nvPr/>
        </p:nvPicPr>
        <p:blipFill>
          <a:blip r:embed="rId5" cstate="print"/>
          <a:srcRect/>
          <a:stretch>
            <a:fillRect/>
          </a:stretch>
        </p:blipFill>
        <p:spPr bwMode="auto">
          <a:xfrm>
            <a:off x="10215070" y="1234409"/>
            <a:ext cx="1258888" cy="12588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1" name="Rectangle 10"/>
          <p:cNvSpPr/>
          <p:nvPr/>
        </p:nvSpPr>
        <p:spPr>
          <a:xfrm>
            <a:off x="9458118" y="3100611"/>
            <a:ext cx="2286000" cy="461665"/>
          </a:xfrm>
          <a:prstGeom prst="rect">
            <a:avLst/>
          </a:prstGeom>
        </p:spPr>
        <p:txBody>
          <a:bodyPr wrap="square">
            <a:spAutoFit/>
          </a:bodyPr>
          <a:lstStyle/>
          <a:p>
            <a:pPr algn="ctr"/>
            <a:r>
              <a:rPr lang="en-US" sz="1200" dirty="0">
                <a:latin typeface="+mj-lt"/>
              </a:rPr>
              <a:t>Sponsor: Office of Naval Research (N00014-11-1-0572)</a:t>
            </a:r>
          </a:p>
        </p:txBody>
      </p:sp>
      <p:sp>
        <p:nvSpPr>
          <p:cNvPr id="13" name="TextBox 2"/>
          <p:cNvSpPr txBox="1">
            <a:spLocks noChangeArrowheads="1"/>
          </p:cNvSpPr>
          <p:nvPr/>
        </p:nvSpPr>
        <p:spPr bwMode="auto">
          <a:xfrm>
            <a:off x="3962749" y="5167591"/>
            <a:ext cx="423914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Tahoma" charset="0"/>
                <a:ea typeface="ＭＳ Ｐゴシック" charset="0"/>
                <a:cs typeface="ＭＳ Ｐゴシック" charset="0"/>
              </a:defRPr>
            </a:lvl1pPr>
            <a:lvl2pPr marL="742950" indent="-285750" eaLnBrk="0" hangingPunct="0">
              <a:defRPr sz="2400">
                <a:solidFill>
                  <a:schemeClr val="bg1"/>
                </a:solidFill>
                <a:latin typeface="Tahoma" charset="0"/>
                <a:ea typeface="ＭＳ Ｐゴシック" charset="0"/>
              </a:defRPr>
            </a:lvl2pPr>
            <a:lvl3pPr marL="1143000" indent="-228600" eaLnBrk="0" hangingPunct="0">
              <a:defRPr sz="2400">
                <a:solidFill>
                  <a:schemeClr val="bg1"/>
                </a:solidFill>
                <a:latin typeface="Tahoma" charset="0"/>
                <a:ea typeface="ＭＳ Ｐゴシック" charset="0"/>
              </a:defRPr>
            </a:lvl3pPr>
            <a:lvl4pPr marL="1600200" indent="-228600" eaLnBrk="0" hangingPunct="0">
              <a:defRPr sz="2400">
                <a:solidFill>
                  <a:schemeClr val="bg1"/>
                </a:solidFill>
                <a:latin typeface="Tahoma" charset="0"/>
                <a:ea typeface="ＭＳ Ｐゴシック" charset="0"/>
              </a:defRPr>
            </a:lvl4pPr>
            <a:lvl5pPr marL="2057400" indent="-228600" eaLnBrk="0" hangingPunct="0">
              <a:defRPr sz="2400">
                <a:solidFill>
                  <a:schemeClr val="bg1"/>
                </a:solidFill>
                <a:latin typeface="Tahoma" charset="0"/>
                <a:ea typeface="ＭＳ Ｐゴシック" charset="0"/>
              </a:defRPr>
            </a:lvl5pPr>
            <a:lvl6pPr marL="2514600" indent="-228600" eaLnBrk="0" fontAlgn="base" hangingPunct="0">
              <a:spcBef>
                <a:spcPct val="0"/>
              </a:spcBef>
              <a:spcAft>
                <a:spcPct val="0"/>
              </a:spcAft>
              <a:defRPr sz="2400">
                <a:solidFill>
                  <a:schemeClr val="bg1"/>
                </a:solidFill>
                <a:latin typeface="Tahoma" charset="0"/>
                <a:ea typeface="ＭＳ Ｐゴシック" charset="0"/>
              </a:defRPr>
            </a:lvl6pPr>
            <a:lvl7pPr marL="2971800" indent="-228600" eaLnBrk="0" fontAlgn="base" hangingPunct="0">
              <a:spcBef>
                <a:spcPct val="0"/>
              </a:spcBef>
              <a:spcAft>
                <a:spcPct val="0"/>
              </a:spcAft>
              <a:defRPr sz="2400">
                <a:solidFill>
                  <a:schemeClr val="bg1"/>
                </a:solidFill>
                <a:latin typeface="Tahoma" charset="0"/>
                <a:ea typeface="ＭＳ Ｐゴシック" charset="0"/>
              </a:defRPr>
            </a:lvl7pPr>
            <a:lvl8pPr marL="3429000" indent="-228600" eaLnBrk="0" fontAlgn="base" hangingPunct="0">
              <a:spcBef>
                <a:spcPct val="0"/>
              </a:spcBef>
              <a:spcAft>
                <a:spcPct val="0"/>
              </a:spcAft>
              <a:defRPr sz="2400">
                <a:solidFill>
                  <a:schemeClr val="bg1"/>
                </a:solidFill>
                <a:latin typeface="Tahoma" charset="0"/>
                <a:ea typeface="ＭＳ Ｐゴシック" charset="0"/>
              </a:defRPr>
            </a:lvl8pPr>
            <a:lvl9pPr marL="3886200" indent="-228600" eaLnBrk="0" fontAlgn="base" hangingPunct="0">
              <a:spcBef>
                <a:spcPct val="0"/>
              </a:spcBef>
              <a:spcAft>
                <a:spcPct val="0"/>
              </a:spcAft>
              <a:defRPr sz="2400">
                <a:solidFill>
                  <a:schemeClr val="bg1"/>
                </a:solidFill>
                <a:latin typeface="Tahoma" charset="0"/>
                <a:ea typeface="ＭＳ Ｐゴシック" charset="0"/>
              </a:defRPr>
            </a:lvl9pPr>
          </a:lstStyle>
          <a:p>
            <a:pPr algn="l" eaLnBrk="1" hangingPunct="1"/>
            <a:r>
              <a:rPr lang="en-US" sz="1100" dirty="0" err="1">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rPr>
              <a:t>Sahin</a:t>
            </a:r>
            <a:r>
              <a:rPr lang="en-US" sz="1100" dirty="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rPr>
              <a:t> L, Wood BM, </a:t>
            </a:r>
            <a:r>
              <a:rPr lang="en-US" sz="1100" dirty="0" err="1">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rPr>
              <a:t>Plinick</a:t>
            </a:r>
            <a:r>
              <a:rPr lang="en-US" sz="1100" dirty="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rPr>
              <a:t> BA, Figueiro MG. Daytime light exposure: Effects on biomarkers, measures of alertness, and performance. </a:t>
            </a:r>
            <a:r>
              <a:rPr lang="en-US" sz="1100" i="1" dirty="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rPr>
              <a:t>Behavioral Brain Research.</a:t>
            </a:r>
            <a:r>
              <a:rPr lang="en-US" sz="1100" dirty="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rPr>
              <a:t> 2014; 274: 176-185. (Graphic above developed in study; not published in journal.)</a:t>
            </a:r>
          </a:p>
        </p:txBody>
      </p:sp>
      <p:sp>
        <p:nvSpPr>
          <p:cNvPr id="14" name="Title 4"/>
          <p:cNvSpPr>
            <a:spLocks noGrp="1"/>
          </p:cNvSpPr>
          <p:nvPr>
            <p:ph type="title"/>
          </p:nvPr>
        </p:nvSpPr>
        <p:spPr>
          <a:xfrm>
            <a:off x="609600" y="49214"/>
            <a:ext cx="9906001" cy="1017587"/>
          </a:xfrm>
        </p:spPr>
        <p:txBody>
          <a:bodyPr>
            <a:normAutofit/>
          </a:bodyPr>
          <a:lstStyle/>
          <a:p>
            <a:r>
              <a:rPr lang="ja-JP" altLang="en-US" sz="3100" dirty="0"/>
              <a:t>“</a:t>
            </a:r>
            <a:r>
              <a:rPr lang="en-US" altLang="ja-JP" sz="3100" dirty="0"/>
              <a:t>Blue</a:t>
            </a:r>
            <a:r>
              <a:rPr lang="ja-JP" altLang="en-US" sz="3100" dirty="0"/>
              <a:t>”</a:t>
            </a:r>
            <a:r>
              <a:rPr lang="en-US" altLang="ja-JP" sz="3100" dirty="0"/>
              <a:t>, “white”, and </a:t>
            </a:r>
            <a:r>
              <a:rPr lang="ja-JP" altLang="en-US" sz="3100" dirty="0"/>
              <a:t>“</a:t>
            </a:r>
            <a:r>
              <a:rPr lang="en-US" altLang="ja-JP" sz="3100" dirty="0"/>
              <a:t>red</a:t>
            </a:r>
            <a:r>
              <a:rPr lang="ja-JP" altLang="en-US" sz="3100" dirty="0"/>
              <a:t>”</a:t>
            </a:r>
            <a:r>
              <a:rPr lang="en-US" altLang="ja-JP" sz="3100" dirty="0"/>
              <a:t> lights as alerting </a:t>
            </a:r>
            <a:r>
              <a:rPr lang="en-US" altLang="ja-JP" sz="3100" dirty="0" smtClean="0"/>
              <a:t>stimuli</a:t>
            </a:r>
            <a:endParaRPr lang="en-US" sz="2400" dirty="0"/>
          </a:p>
        </p:txBody>
      </p:sp>
      <p:sp>
        <p:nvSpPr>
          <p:cNvPr id="2" name="Slide Number Placeholder 1"/>
          <p:cNvSpPr>
            <a:spLocks noGrp="1"/>
          </p:cNvSpPr>
          <p:nvPr>
            <p:ph type="sldNum" sz="quarter" idx="10"/>
          </p:nvPr>
        </p:nvSpPr>
        <p:spPr/>
        <p:txBody>
          <a:bodyPr/>
          <a:lstStyle/>
          <a:p>
            <a:pPr>
              <a:defRPr/>
            </a:pPr>
            <a:fld id="{919AEE2C-A647-475B-BD6D-2B2E3B4A938D}" type="slidenum">
              <a:rPr lang="en-US" smtClean="0"/>
              <a:pPr>
                <a:defRPr/>
              </a:pPr>
              <a:t>37</a:t>
            </a:fld>
            <a:endParaRPr lang="en-US" dirty="0"/>
          </a:p>
        </p:txBody>
      </p:sp>
      <p:sp>
        <p:nvSpPr>
          <p:cNvPr id="4" name="Rectangle 3"/>
          <p:cNvSpPr/>
          <p:nvPr/>
        </p:nvSpPr>
        <p:spPr>
          <a:xfrm>
            <a:off x="280495" y="5109921"/>
            <a:ext cx="3996646" cy="600164"/>
          </a:xfrm>
          <a:prstGeom prst="rect">
            <a:avLst/>
          </a:prstGeom>
        </p:spPr>
        <p:txBody>
          <a:bodyPr wrap="square">
            <a:spAutoFit/>
          </a:bodyPr>
          <a:lstStyle/>
          <a:p>
            <a:pPr algn="l"/>
            <a:r>
              <a:rPr lang="en-US" sz="1100" dirty="0" err="1">
                <a:effectLst>
                  <a:outerShdw blurRad="38100" dist="38100" dir="2700000" algn="tl">
                    <a:srgbClr val="000000">
                      <a:alpha val="43137"/>
                    </a:srgbClr>
                  </a:outerShdw>
                </a:effectLst>
                <a:latin typeface="Arial" pitchFamily="34" charset="0"/>
                <a:ea typeface="MS PGothic" pitchFamily="34" charset="-128"/>
              </a:rPr>
              <a:t>Sahin</a:t>
            </a:r>
            <a:r>
              <a:rPr lang="en-US" sz="1100" dirty="0">
                <a:effectLst>
                  <a:outerShdw blurRad="38100" dist="38100" dir="2700000" algn="tl">
                    <a:srgbClr val="000000">
                      <a:alpha val="43137"/>
                    </a:srgbClr>
                  </a:outerShdw>
                </a:effectLst>
                <a:latin typeface="Arial" pitchFamily="34" charset="0"/>
                <a:ea typeface="MS PGothic" pitchFamily="34" charset="-128"/>
              </a:rPr>
              <a:t>  L and Figueiro MG. Alerting effects of short-wavelength (blue) and long-wavelength (red) lights in the afternoon. </a:t>
            </a:r>
            <a:r>
              <a:rPr lang="en-US" sz="1100" i="1" dirty="0">
                <a:effectLst>
                  <a:outerShdw blurRad="38100" dist="38100" dir="2700000" algn="tl">
                    <a:srgbClr val="000000">
                      <a:alpha val="43137"/>
                    </a:srgbClr>
                  </a:outerShdw>
                </a:effectLst>
                <a:latin typeface="Arial" pitchFamily="34" charset="0"/>
                <a:ea typeface="MS PGothic" pitchFamily="34" charset="-128"/>
              </a:rPr>
              <a:t>Physiology and Behavior.</a:t>
            </a:r>
            <a:r>
              <a:rPr lang="en-US" sz="1100" dirty="0">
                <a:effectLst>
                  <a:outerShdw blurRad="38100" dist="38100" dir="2700000" algn="tl">
                    <a:srgbClr val="000000">
                      <a:alpha val="43137"/>
                    </a:srgbClr>
                  </a:outerShdw>
                </a:effectLst>
                <a:latin typeface="Arial" pitchFamily="34" charset="0"/>
                <a:ea typeface="MS PGothic" pitchFamily="34" charset="-128"/>
              </a:rPr>
              <a:t> 2013; 116: 1-7.</a:t>
            </a:r>
          </a:p>
        </p:txBody>
      </p:sp>
      <p:pic>
        <p:nvPicPr>
          <p:cNvPr id="15" name="Picture 14" descr="Figure2C.jpg"/>
          <p:cNvPicPr>
            <a:picLocks noChangeAspect="1"/>
          </p:cNvPicPr>
          <p:nvPr/>
        </p:nvPicPr>
        <p:blipFill rotWithShape="1">
          <a:blip r:embed="rId6" cstate="print">
            <a:extLst>
              <a:ext uri="{28A0092B-C50C-407E-A947-70E740481C1C}">
                <a14:useLocalDpi xmlns:a14="http://schemas.microsoft.com/office/drawing/2010/main" val="0"/>
              </a:ext>
            </a:extLst>
          </a:blip>
          <a:srcRect b="9394"/>
          <a:stretch/>
        </p:blipFill>
        <p:spPr>
          <a:xfrm>
            <a:off x="8001067" y="2771467"/>
            <a:ext cx="3886609" cy="2271588"/>
          </a:xfrm>
          <a:prstGeom prst="rect">
            <a:avLst/>
          </a:prstGeom>
        </p:spPr>
      </p:pic>
      <p:sp>
        <p:nvSpPr>
          <p:cNvPr id="16" name="TextBox 2"/>
          <p:cNvSpPr txBox="1">
            <a:spLocks noChangeArrowheads="1"/>
          </p:cNvSpPr>
          <p:nvPr/>
        </p:nvSpPr>
        <p:spPr bwMode="auto">
          <a:xfrm>
            <a:off x="8330397" y="5244237"/>
            <a:ext cx="3861603"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Tahoma" charset="0"/>
                <a:ea typeface="ＭＳ Ｐゴシック" charset="0"/>
                <a:cs typeface="ＭＳ Ｐゴシック" charset="0"/>
              </a:defRPr>
            </a:lvl1pPr>
            <a:lvl2pPr marL="742950" indent="-285750" eaLnBrk="0" hangingPunct="0">
              <a:defRPr sz="2400">
                <a:solidFill>
                  <a:schemeClr val="bg1"/>
                </a:solidFill>
                <a:latin typeface="Tahoma" charset="0"/>
                <a:ea typeface="ＭＳ Ｐゴシック" charset="0"/>
              </a:defRPr>
            </a:lvl2pPr>
            <a:lvl3pPr marL="1143000" indent="-228600" eaLnBrk="0" hangingPunct="0">
              <a:defRPr sz="2400">
                <a:solidFill>
                  <a:schemeClr val="bg1"/>
                </a:solidFill>
                <a:latin typeface="Tahoma" charset="0"/>
                <a:ea typeface="ＭＳ Ｐゴシック" charset="0"/>
              </a:defRPr>
            </a:lvl3pPr>
            <a:lvl4pPr marL="1600200" indent="-228600" eaLnBrk="0" hangingPunct="0">
              <a:defRPr sz="2400">
                <a:solidFill>
                  <a:schemeClr val="bg1"/>
                </a:solidFill>
                <a:latin typeface="Tahoma" charset="0"/>
                <a:ea typeface="ＭＳ Ｐゴシック" charset="0"/>
              </a:defRPr>
            </a:lvl4pPr>
            <a:lvl5pPr marL="2057400" indent="-228600" eaLnBrk="0" hangingPunct="0">
              <a:defRPr sz="2400">
                <a:solidFill>
                  <a:schemeClr val="bg1"/>
                </a:solidFill>
                <a:latin typeface="Tahoma" charset="0"/>
                <a:ea typeface="ＭＳ Ｐゴシック" charset="0"/>
              </a:defRPr>
            </a:lvl5pPr>
            <a:lvl6pPr marL="2514600" indent="-228600" eaLnBrk="0" fontAlgn="base" hangingPunct="0">
              <a:spcBef>
                <a:spcPct val="0"/>
              </a:spcBef>
              <a:spcAft>
                <a:spcPct val="0"/>
              </a:spcAft>
              <a:defRPr sz="2400">
                <a:solidFill>
                  <a:schemeClr val="bg1"/>
                </a:solidFill>
                <a:latin typeface="Tahoma" charset="0"/>
                <a:ea typeface="ＭＳ Ｐゴシック" charset="0"/>
              </a:defRPr>
            </a:lvl6pPr>
            <a:lvl7pPr marL="2971800" indent="-228600" eaLnBrk="0" fontAlgn="base" hangingPunct="0">
              <a:spcBef>
                <a:spcPct val="0"/>
              </a:spcBef>
              <a:spcAft>
                <a:spcPct val="0"/>
              </a:spcAft>
              <a:defRPr sz="2400">
                <a:solidFill>
                  <a:schemeClr val="bg1"/>
                </a:solidFill>
                <a:latin typeface="Tahoma" charset="0"/>
                <a:ea typeface="ＭＳ Ｐゴシック" charset="0"/>
              </a:defRPr>
            </a:lvl7pPr>
            <a:lvl8pPr marL="3429000" indent="-228600" eaLnBrk="0" fontAlgn="base" hangingPunct="0">
              <a:spcBef>
                <a:spcPct val="0"/>
              </a:spcBef>
              <a:spcAft>
                <a:spcPct val="0"/>
              </a:spcAft>
              <a:defRPr sz="2400">
                <a:solidFill>
                  <a:schemeClr val="bg1"/>
                </a:solidFill>
                <a:latin typeface="Tahoma" charset="0"/>
                <a:ea typeface="ＭＳ Ｐゴシック" charset="0"/>
              </a:defRPr>
            </a:lvl8pPr>
            <a:lvl9pPr marL="3886200" indent="-228600" eaLnBrk="0" fontAlgn="base" hangingPunct="0">
              <a:spcBef>
                <a:spcPct val="0"/>
              </a:spcBef>
              <a:spcAft>
                <a:spcPct val="0"/>
              </a:spcAft>
              <a:defRPr sz="2400">
                <a:solidFill>
                  <a:schemeClr val="bg1"/>
                </a:solidFill>
                <a:latin typeface="Tahoma" charset="0"/>
                <a:ea typeface="ＭＳ Ｐゴシック" charset="0"/>
              </a:defRPr>
            </a:lvl9pPr>
          </a:lstStyle>
          <a:p>
            <a:pPr eaLnBrk="1" hangingPunct="1"/>
            <a:r>
              <a:rPr lang="en-US" sz="1050" dirty="0" err="1">
                <a:solidFill>
                  <a:schemeClr val="tx1"/>
                </a:solidFill>
                <a:effectLst>
                  <a:outerShdw blurRad="38100" dist="38100" dir="2700000" algn="tl">
                    <a:srgbClr val="000000">
                      <a:alpha val="43137"/>
                    </a:srgbClr>
                  </a:outerShdw>
                </a:effectLst>
              </a:rPr>
              <a:t>Sahin</a:t>
            </a:r>
            <a:r>
              <a:rPr lang="en-US" sz="1050" dirty="0">
                <a:solidFill>
                  <a:schemeClr val="tx1"/>
                </a:solidFill>
                <a:effectLst>
                  <a:outerShdw blurRad="38100" dist="38100" dir="2700000" algn="tl">
                    <a:srgbClr val="000000">
                      <a:alpha val="43137"/>
                    </a:srgbClr>
                  </a:outerShdw>
                </a:effectLst>
              </a:rPr>
              <a:t> L, Wood BM, </a:t>
            </a:r>
            <a:r>
              <a:rPr lang="en-US" sz="1050" dirty="0" err="1">
                <a:solidFill>
                  <a:schemeClr val="tx1"/>
                </a:solidFill>
                <a:effectLst>
                  <a:outerShdw blurRad="38100" dist="38100" dir="2700000" algn="tl">
                    <a:srgbClr val="000000">
                      <a:alpha val="43137"/>
                    </a:srgbClr>
                  </a:outerShdw>
                </a:effectLst>
              </a:rPr>
              <a:t>Plinick</a:t>
            </a:r>
            <a:r>
              <a:rPr lang="en-US" sz="1050" dirty="0">
                <a:solidFill>
                  <a:schemeClr val="tx1"/>
                </a:solidFill>
                <a:effectLst>
                  <a:outerShdw blurRad="38100" dist="38100" dir="2700000" algn="tl">
                    <a:srgbClr val="000000">
                      <a:alpha val="43137"/>
                    </a:srgbClr>
                  </a:outerShdw>
                </a:effectLst>
              </a:rPr>
              <a:t> BA, Figueiro MG. Daytime light exposure: Effects on biomarkers, measures of alertness, and performance. Behavioral Brain Research, 2014, 274:176-185.</a:t>
            </a:r>
            <a:endParaRPr lang="en-US" sz="1050" dirty="0">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14590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4"/>
          <p:cNvSpPr>
            <a:spLocks noChangeArrowheads="1"/>
          </p:cNvSpPr>
          <p:nvPr/>
        </p:nvSpPr>
        <p:spPr bwMode="auto">
          <a:xfrm>
            <a:off x="0" y="1273176"/>
            <a:ext cx="12191999" cy="5584825"/>
          </a:xfrm>
          <a:prstGeom prst="rect">
            <a:avLst/>
          </a:prstGeom>
          <a:solidFill>
            <a:schemeClr val="tx1">
              <a:lumMod val="50000"/>
              <a:lumOff val="50000"/>
            </a:schemeClr>
          </a:solidFill>
          <a:ln>
            <a:noFill/>
          </a:ln>
          <a:effectLst/>
          <a:extLst/>
        </p:spPr>
        <p:txBody>
          <a:bodyPr wrap="none" anchor="ctr"/>
          <a:lstStyle/>
          <a:p>
            <a:pPr>
              <a:defRPr/>
            </a:pPr>
            <a:endParaRPr lang="en-US">
              <a:solidFill>
                <a:srgbClr val="FFFFFF"/>
              </a:solidFill>
              <a:latin typeface="Arial" charset="0"/>
              <a:ea typeface="ＭＳ Ｐゴシック" charset="0"/>
            </a:endParaRPr>
          </a:p>
        </p:txBody>
      </p:sp>
      <p:sp>
        <p:nvSpPr>
          <p:cNvPr id="2" name="Slide Number Placeholder 1"/>
          <p:cNvSpPr>
            <a:spLocks noGrp="1"/>
          </p:cNvSpPr>
          <p:nvPr>
            <p:ph type="sldNum" sz="quarter" idx="12"/>
          </p:nvPr>
        </p:nvSpPr>
        <p:spPr/>
        <p:txBody>
          <a:bodyPr/>
          <a:lstStyle/>
          <a:p>
            <a:fld id="{9F46A463-5789-4B24-AF5A-C43CC724DA01}" type="slidenum">
              <a:rPr lang="en-US">
                <a:solidFill>
                  <a:srgbClr val="FFFFFF"/>
                </a:solidFill>
                <a:latin typeface="Tahoma"/>
              </a:rPr>
              <a:pPr/>
              <a:t>38</a:t>
            </a:fld>
            <a:endParaRPr lang="en-US">
              <a:solidFill>
                <a:srgbClr val="FFFFFF"/>
              </a:solidFill>
              <a:latin typeface="Tahoma"/>
            </a:endParaRPr>
          </a:p>
        </p:txBody>
      </p:sp>
      <p:sp>
        <p:nvSpPr>
          <p:cNvPr id="39027" name="Rectangle 115"/>
          <p:cNvSpPr>
            <a:spLocks noGrp="1" noChangeArrowheads="1"/>
          </p:cNvSpPr>
          <p:nvPr>
            <p:ph type="title" idx="4294967295"/>
          </p:nvPr>
        </p:nvSpPr>
        <p:spPr>
          <a:xfrm>
            <a:off x="0" y="4762"/>
            <a:ext cx="10515600" cy="1325563"/>
          </a:xfrm>
        </p:spPr>
        <p:txBody>
          <a:bodyPr>
            <a:normAutofit/>
          </a:bodyPr>
          <a:lstStyle/>
          <a:p>
            <a:pPr>
              <a:defRPr/>
            </a:pPr>
            <a:r>
              <a:rPr lang="en-US" dirty="0"/>
              <a:t>Lighting affects three systems</a:t>
            </a:r>
            <a:r>
              <a:rPr lang="en-US" dirty="0" smtClean="0"/>
              <a:t/>
            </a:r>
            <a:br>
              <a:rPr lang="en-US" dirty="0" smtClean="0"/>
            </a:br>
            <a:r>
              <a:rPr lang="en-US" sz="2400" dirty="0"/>
              <a:t>Visual + non-visual + message</a:t>
            </a:r>
            <a:endParaRPr lang="en-US" dirty="0" smtClean="0"/>
          </a:p>
        </p:txBody>
      </p:sp>
      <p:pic>
        <p:nvPicPr>
          <p:cNvPr id="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37847" y="2779940"/>
            <a:ext cx="2476952" cy="2768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4" name="Rectangle 12"/>
          <p:cNvSpPr>
            <a:spLocks noChangeArrowheads="1"/>
          </p:cNvSpPr>
          <p:nvPr/>
        </p:nvSpPr>
        <p:spPr bwMode="auto">
          <a:xfrm>
            <a:off x="6280150"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25" name="Text Box 13"/>
          <p:cNvSpPr txBox="1">
            <a:spLocks noChangeArrowheads="1"/>
          </p:cNvSpPr>
          <p:nvPr/>
        </p:nvSpPr>
        <p:spPr bwMode="auto">
          <a:xfrm>
            <a:off x="6237289"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Distribution</a:t>
            </a:r>
          </a:p>
        </p:txBody>
      </p:sp>
      <p:sp>
        <p:nvSpPr>
          <p:cNvPr id="38928" name="Rectangle 16"/>
          <p:cNvSpPr>
            <a:spLocks noChangeArrowheads="1"/>
          </p:cNvSpPr>
          <p:nvPr/>
        </p:nvSpPr>
        <p:spPr bwMode="auto">
          <a:xfrm flipV="1">
            <a:off x="3687764" y="2284412"/>
            <a:ext cx="1395413" cy="547688"/>
          </a:xfrm>
          <a:prstGeom prst="rect">
            <a:avLst/>
          </a:prstGeom>
          <a:solidFill>
            <a:srgbClr val="0090E5"/>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29" name="Text Box 17"/>
          <p:cNvSpPr txBox="1">
            <a:spLocks noChangeArrowheads="1"/>
          </p:cNvSpPr>
          <p:nvPr/>
        </p:nvSpPr>
        <p:spPr bwMode="auto">
          <a:xfrm>
            <a:off x="3616326" y="2403475"/>
            <a:ext cx="153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Appearance</a:t>
            </a:r>
          </a:p>
        </p:txBody>
      </p:sp>
      <p:cxnSp>
        <p:nvCxnSpPr>
          <p:cNvPr id="38930" name="AutoShape 18"/>
          <p:cNvCxnSpPr>
            <a:cxnSpLocks noChangeShapeType="1"/>
          </p:cNvCxnSpPr>
          <p:nvPr/>
        </p:nvCxnSpPr>
        <p:spPr bwMode="auto">
          <a:xfrm>
            <a:off x="6929438" y="1720850"/>
            <a:ext cx="0" cy="539750"/>
          </a:xfrm>
          <a:prstGeom prst="straightConnector1">
            <a:avLst/>
          </a:prstGeom>
          <a:noFill/>
          <a:ln w="19050">
            <a:solidFill>
              <a:srgbClr val="EAEAEA"/>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grpSp>
        <p:nvGrpSpPr>
          <p:cNvPr id="54291" name="Group 19"/>
          <p:cNvGrpSpPr>
            <a:grpSpLocks/>
          </p:cNvGrpSpPr>
          <p:nvPr/>
        </p:nvGrpSpPr>
        <p:grpSpPr bwMode="auto">
          <a:xfrm>
            <a:off x="3956051" y="1695452"/>
            <a:ext cx="2492375" cy="584200"/>
            <a:chOff x="1442" y="1149"/>
            <a:chExt cx="1570" cy="368"/>
          </a:xfrm>
        </p:grpSpPr>
        <p:cxnSp>
          <p:nvCxnSpPr>
            <p:cNvPr id="38932" name="AutoShape 20"/>
            <p:cNvCxnSpPr>
              <a:cxnSpLocks noChangeShapeType="1"/>
              <a:stCxn id="38919" idx="2"/>
            </p:cNvCxnSpPr>
            <p:nvPr/>
          </p:nvCxnSpPr>
          <p:spPr bwMode="auto">
            <a:xfrm rot="16200000" flipH="1">
              <a:off x="1889" y="703"/>
              <a:ext cx="367" cy="1261"/>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33" name="AutoShape 21"/>
            <p:cNvCxnSpPr>
              <a:cxnSpLocks noChangeShapeType="1"/>
              <a:stCxn id="38921" idx="2"/>
            </p:cNvCxnSpPr>
            <p:nvPr/>
          </p:nvCxnSpPr>
          <p:spPr bwMode="auto">
            <a:xfrm rot="16200000" flipH="1">
              <a:off x="2512" y="1017"/>
              <a:ext cx="367" cy="632"/>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grpSp>
      <p:grpSp>
        <p:nvGrpSpPr>
          <p:cNvPr id="54292" name="Group 22"/>
          <p:cNvGrpSpPr>
            <a:grpSpLocks/>
          </p:cNvGrpSpPr>
          <p:nvPr/>
        </p:nvGrpSpPr>
        <p:grpSpPr bwMode="auto">
          <a:xfrm flipH="1">
            <a:off x="7415213" y="1704976"/>
            <a:ext cx="2489200" cy="582613"/>
            <a:chOff x="1442" y="1155"/>
            <a:chExt cx="1568" cy="367"/>
          </a:xfrm>
        </p:grpSpPr>
        <p:cxnSp>
          <p:nvCxnSpPr>
            <p:cNvPr id="38935" name="AutoShape 23"/>
            <p:cNvCxnSpPr>
              <a:cxnSpLocks noChangeShapeType="1"/>
            </p:cNvCxnSpPr>
            <p:nvPr/>
          </p:nvCxnSpPr>
          <p:spPr bwMode="auto">
            <a:xfrm rot="16200000" flipH="1">
              <a:off x="1889" y="708"/>
              <a:ext cx="367" cy="1261"/>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36" name="AutoShape 24"/>
            <p:cNvCxnSpPr>
              <a:cxnSpLocks noChangeShapeType="1"/>
            </p:cNvCxnSpPr>
            <p:nvPr/>
          </p:nvCxnSpPr>
          <p:spPr bwMode="auto">
            <a:xfrm rot="16200000" flipH="1">
              <a:off x="2513" y="1022"/>
              <a:ext cx="367" cy="632"/>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grpSp>
      <p:grpSp>
        <p:nvGrpSpPr>
          <p:cNvPr id="54293" name="Group 25"/>
          <p:cNvGrpSpPr>
            <a:grpSpLocks/>
          </p:cNvGrpSpPr>
          <p:nvPr/>
        </p:nvGrpSpPr>
        <p:grpSpPr bwMode="auto">
          <a:xfrm flipV="1">
            <a:off x="5073651" y="2286001"/>
            <a:ext cx="3711575" cy="950913"/>
            <a:chOff x="2648" y="2991"/>
            <a:chExt cx="2338" cy="599"/>
          </a:xfrm>
          <a:solidFill>
            <a:srgbClr val="0090E5"/>
          </a:solidFill>
        </p:grpSpPr>
        <p:sp>
          <p:nvSpPr>
            <p:cNvPr id="38938" name="AutoShape 26"/>
            <p:cNvSpPr>
              <a:spLocks noChangeArrowheads="1"/>
            </p:cNvSpPr>
            <p:nvPr/>
          </p:nvSpPr>
          <p:spPr bwMode="auto">
            <a:xfrm rot="-5400000">
              <a:off x="2689" y="3293"/>
              <a:ext cx="167" cy="249"/>
            </a:xfrm>
            <a:prstGeom prst="upArrow">
              <a:avLst>
                <a:gd name="adj1" fmla="val 56889"/>
                <a:gd name="adj2" fmla="val 83828"/>
              </a:avLst>
            </a:prstGeom>
            <a:grp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39" name="AutoShape 27"/>
            <p:cNvSpPr>
              <a:spLocks noChangeArrowheads="1"/>
            </p:cNvSpPr>
            <p:nvPr/>
          </p:nvSpPr>
          <p:spPr bwMode="auto">
            <a:xfrm>
              <a:off x="2897" y="2991"/>
              <a:ext cx="1845" cy="599"/>
            </a:xfrm>
            <a:prstGeom prst="upArrowCallout">
              <a:avLst>
                <a:gd name="adj1" fmla="val 30231"/>
                <a:gd name="adj2" fmla="val 43150"/>
                <a:gd name="adj3" fmla="val 23204"/>
                <a:gd name="adj4" fmla="val 57431"/>
              </a:avLst>
            </a:prstGeom>
            <a:grp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40" name="AutoShape 28"/>
            <p:cNvSpPr>
              <a:spLocks noChangeArrowheads="1"/>
            </p:cNvSpPr>
            <p:nvPr/>
          </p:nvSpPr>
          <p:spPr bwMode="auto">
            <a:xfrm rot="5400000" flipH="1">
              <a:off x="4778" y="3293"/>
              <a:ext cx="167" cy="249"/>
            </a:xfrm>
            <a:prstGeom prst="upArrow">
              <a:avLst>
                <a:gd name="adj1" fmla="val 56889"/>
                <a:gd name="adj2" fmla="val 83828"/>
              </a:avLst>
            </a:prstGeom>
            <a:grp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grpSp>
      <p:sp>
        <p:nvSpPr>
          <p:cNvPr id="38941" name="Text Box 29"/>
          <p:cNvSpPr txBox="1">
            <a:spLocks noChangeArrowheads="1"/>
          </p:cNvSpPr>
          <p:nvPr/>
        </p:nvSpPr>
        <p:spPr bwMode="auto">
          <a:xfrm>
            <a:off x="5597526" y="2368551"/>
            <a:ext cx="26638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2000" dirty="0">
                <a:solidFill>
                  <a:srgbClr val="FFFFFF"/>
                </a:solidFill>
                <a:latin typeface="Tahoma" charset="0"/>
                <a:ea typeface="ＭＳ Ｐゴシック" charset="0"/>
              </a:rPr>
              <a:t>Visual Systems</a:t>
            </a:r>
          </a:p>
        </p:txBody>
      </p:sp>
      <p:sp>
        <p:nvSpPr>
          <p:cNvPr id="38942" name="Rectangle 30"/>
          <p:cNvSpPr>
            <a:spLocks noChangeArrowheads="1"/>
          </p:cNvSpPr>
          <p:nvPr/>
        </p:nvSpPr>
        <p:spPr bwMode="auto">
          <a:xfrm flipV="1">
            <a:off x="8786814" y="2284412"/>
            <a:ext cx="1395413" cy="547688"/>
          </a:xfrm>
          <a:prstGeom prst="rect">
            <a:avLst/>
          </a:prstGeom>
          <a:solidFill>
            <a:srgbClr val="FF00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hlink"/>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43" name="Text Box 31"/>
          <p:cNvSpPr txBox="1">
            <a:spLocks noChangeArrowheads="1"/>
          </p:cNvSpPr>
          <p:nvPr/>
        </p:nvSpPr>
        <p:spPr bwMode="auto">
          <a:xfrm>
            <a:off x="8750301" y="2266950"/>
            <a:ext cx="1431925" cy="584200"/>
          </a:xfrm>
          <a:prstGeom prst="rect">
            <a:avLst/>
          </a:prstGeom>
          <a:solidFill>
            <a:srgbClr val="0090E5"/>
          </a:solidFill>
          <a:ln>
            <a:noFill/>
          </a:ln>
          <a:effectLst/>
          <a:extLst/>
        </p:spPr>
        <p:txBody>
          <a:bodyPr wrap="square" anchor="ctr" anchorCtr="1">
            <a:spAutoFit/>
          </a:bodyPr>
          <a:lstStyle/>
          <a:p>
            <a:pPr algn="ctr">
              <a:spcBef>
                <a:spcPct val="50000"/>
              </a:spcBef>
              <a:defRPr/>
            </a:pPr>
            <a:r>
              <a:rPr lang="en-US" sz="1600" dirty="0">
                <a:solidFill>
                  <a:srgbClr val="FFFFFF"/>
                </a:solidFill>
                <a:latin typeface="Tahoma" charset="0"/>
                <a:ea typeface="ＭＳ Ｐゴシック" charset="0"/>
              </a:rPr>
              <a:t>Visual  Performance</a:t>
            </a:r>
          </a:p>
        </p:txBody>
      </p:sp>
      <p:sp>
        <p:nvSpPr>
          <p:cNvPr id="38944" name="Oval 32"/>
          <p:cNvSpPr>
            <a:spLocks noChangeArrowheads="1"/>
          </p:cNvSpPr>
          <p:nvPr/>
        </p:nvSpPr>
        <p:spPr bwMode="auto">
          <a:xfrm>
            <a:off x="5680076" y="3232150"/>
            <a:ext cx="2498725" cy="1371600"/>
          </a:xfrm>
          <a:prstGeom prst="ellipse">
            <a:avLst/>
          </a:prstGeom>
          <a:solidFill>
            <a:srgbClr val="FF66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6350">
                <a:solidFill>
                  <a:srgbClr val="DDDDDD"/>
                </a:solidFill>
                <a:round/>
                <a:headEnd/>
                <a:tailEnd/>
              </a14:hiddenLine>
            </a:ext>
          </a:extLst>
        </p:spPr>
        <p:txBody>
          <a:bodyPr lIns="45720" rIns="45720" anchor="ctr"/>
          <a:lstStyle/>
          <a:p>
            <a:pPr algn="ctr">
              <a:defRPr/>
            </a:pPr>
            <a:r>
              <a:rPr lang="en-US" dirty="0">
                <a:solidFill>
                  <a:srgbClr val="FFFFFF"/>
                </a:solidFill>
                <a:latin typeface="Tahoma" charset="0"/>
                <a:ea typeface="ＭＳ Ｐゴシック" charset="0"/>
              </a:rPr>
              <a:t>Performance, Well-being, Satisfaction, and Comfort</a:t>
            </a:r>
          </a:p>
        </p:txBody>
      </p:sp>
      <p:sp>
        <p:nvSpPr>
          <p:cNvPr id="38945" name="Rectangle 33"/>
          <p:cNvSpPr>
            <a:spLocks noChangeArrowheads="1"/>
          </p:cNvSpPr>
          <p:nvPr/>
        </p:nvSpPr>
        <p:spPr bwMode="auto">
          <a:xfrm>
            <a:off x="3581401" y="5006975"/>
            <a:ext cx="1501775" cy="547688"/>
          </a:xfrm>
          <a:prstGeom prst="rect">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46" name="Text Box 34"/>
          <p:cNvSpPr txBox="1">
            <a:spLocks noChangeArrowheads="1"/>
          </p:cNvSpPr>
          <p:nvPr/>
        </p:nvSpPr>
        <p:spPr bwMode="auto">
          <a:xfrm>
            <a:off x="3565526" y="5111750"/>
            <a:ext cx="153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Alerting Effects</a:t>
            </a:r>
          </a:p>
        </p:txBody>
      </p:sp>
      <p:sp>
        <p:nvSpPr>
          <p:cNvPr id="38947" name="AutoShape 35"/>
          <p:cNvSpPr>
            <a:spLocks noChangeArrowheads="1"/>
          </p:cNvSpPr>
          <p:nvPr/>
        </p:nvSpPr>
        <p:spPr bwMode="auto">
          <a:xfrm rot="16200000">
            <a:off x="5138739" y="5081587"/>
            <a:ext cx="265113" cy="395288"/>
          </a:xfrm>
          <a:prstGeom prst="upArrow">
            <a:avLst>
              <a:gd name="adj1" fmla="val 56889"/>
              <a:gd name="adj2" fmla="val 83828"/>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48" name="AutoShape 36"/>
          <p:cNvSpPr>
            <a:spLocks noChangeArrowheads="1"/>
          </p:cNvSpPr>
          <p:nvPr/>
        </p:nvSpPr>
        <p:spPr bwMode="auto">
          <a:xfrm>
            <a:off x="5468938" y="4602163"/>
            <a:ext cx="2928938" cy="950913"/>
          </a:xfrm>
          <a:prstGeom prst="upArrowCallout">
            <a:avLst>
              <a:gd name="adj1" fmla="val 30231"/>
              <a:gd name="adj2" fmla="val 43150"/>
              <a:gd name="adj3" fmla="val 23204"/>
              <a:gd name="adj4" fmla="val 57431"/>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49" name="Text Box 37"/>
          <p:cNvSpPr txBox="1">
            <a:spLocks noChangeArrowheads="1"/>
          </p:cNvSpPr>
          <p:nvPr/>
        </p:nvSpPr>
        <p:spPr bwMode="auto">
          <a:xfrm>
            <a:off x="5597526" y="5073651"/>
            <a:ext cx="26638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rgbClr val="003366">
                      <a:alpha val="74998"/>
                    </a:srgbClr>
                  </a:outerShdw>
                </a:effectLst>
              </a14:hiddenEffects>
            </a:ext>
          </a:extLst>
        </p:spPr>
        <p:txBody>
          <a:bodyPr anchor="ctr" anchorCtr="1">
            <a:spAutoFit/>
          </a:bodyPr>
          <a:lstStyle/>
          <a:p>
            <a:pPr algn="ctr">
              <a:spcBef>
                <a:spcPct val="50000"/>
              </a:spcBef>
              <a:defRPr/>
            </a:pPr>
            <a:r>
              <a:rPr lang="en-US" sz="2000" dirty="0">
                <a:solidFill>
                  <a:srgbClr val="FFFFFF"/>
                </a:solidFill>
                <a:latin typeface="Tahoma" charset="0"/>
                <a:ea typeface="ＭＳ Ｐゴシック" charset="0"/>
              </a:rPr>
              <a:t>Non-visual Systems</a:t>
            </a:r>
          </a:p>
        </p:txBody>
      </p:sp>
      <p:sp>
        <p:nvSpPr>
          <p:cNvPr id="38950" name="AutoShape 38"/>
          <p:cNvSpPr>
            <a:spLocks noChangeArrowheads="1"/>
          </p:cNvSpPr>
          <p:nvPr/>
        </p:nvSpPr>
        <p:spPr bwMode="auto">
          <a:xfrm rot="5400000" flipH="1">
            <a:off x="8455026" y="5081587"/>
            <a:ext cx="265113" cy="395288"/>
          </a:xfrm>
          <a:prstGeom prst="upArrow">
            <a:avLst>
              <a:gd name="adj1" fmla="val 56889"/>
              <a:gd name="adj2" fmla="val 83828"/>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51" name="Rectangle 39"/>
          <p:cNvSpPr>
            <a:spLocks noChangeArrowheads="1"/>
          </p:cNvSpPr>
          <p:nvPr/>
        </p:nvSpPr>
        <p:spPr bwMode="auto">
          <a:xfrm>
            <a:off x="8786814" y="4994275"/>
            <a:ext cx="1395413" cy="547688"/>
          </a:xfrm>
          <a:prstGeom prst="rect">
            <a:avLst/>
          </a:prstGeom>
          <a:solidFill>
            <a:srgbClr val="009900"/>
          </a:solidFill>
          <a:ln>
            <a:noFill/>
          </a:ln>
          <a:effectLst>
            <a:outerShdw blurRad="50800" dist="38100" dir="2700000" algn="tl" rotWithShape="0">
              <a:prstClr val="black">
                <a:alpha val="40000"/>
              </a:prstClr>
            </a:outerShdw>
          </a:effectLst>
          <a:extLst/>
        </p:spPr>
        <p:txBody>
          <a:bodyPr wrap="none" anchor="ctr"/>
          <a:lstStyle/>
          <a:p>
            <a:pPr>
              <a:defRPr/>
            </a:pPr>
            <a:endParaRPr lang="en-US">
              <a:solidFill>
                <a:srgbClr val="FFFFFF"/>
              </a:solidFill>
              <a:latin typeface="Arial" charset="0"/>
              <a:ea typeface="ＭＳ Ｐゴシック" charset="0"/>
            </a:endParaRPr>
          </a:p>
        </p:txBody>
      </p:sp>
      <p:sp>
        <p:nvSpPr>
          <p:cNvPr id="38952" name="Text Box 40"/>
          <p:cNvSpPr txBox="1">
            <a:spLocks noChangeArrowheads="1"/>
          </p:cNvSpPr>
          <p:nvPr/>
        </p:nvSpPr>
        <p:spPr bwMode="auto">
          <a:xfrm>
            <a:off x="8715376" y="5099050"/>
            <a:ext cx="153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Phase Shift</a:t>
            </a:r>
          </a:p>
        </p:txBody>
      </p:sp>
      <p:cxnSp>
        <p:nvCxnSpPr>
          <p:cNvPr id="38953" name="AutoShape 41"/>
          <p:cNvCxnSpPr>
            <a:cxnSpLocks noChangeShapeType="1"/>
          </p:cNvCxnSpPr>
          <p:nvPr/>
        </p:nvCxnSpPr>
        <p:spPr bwMode="auto">
          <a:xfrm flipV="1">
            <a:off x="6929438" y="5578475"/>
            <a:ext cx="0" cy="539750"/>
          </a:xfrm>
          <a:prstGeom prst="straightConnector1">
            <a:avLst/>
          </a:prstGeom>
          <a:noFill/>
          <a:ln w="19050">
            <a:solidFill>
              <a:srgbClr val="EAEAEA"/>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4" name="AutoShape 42"/>
          <p:cNvCxnSpPr>
            <a:cxnSpLocks noChangeShapeType="1"/>
          </p:cNvCxnSpPr>
          <p:nvPr/>
        </p:nvCxnSpPr>
        <p:spPr bwMode="auto">
          <a:xfrm rot="5400000" flipH="1" flipV="1">
            <a:off x="4665664" y="4841875"/>
            <a:ext cx="582613" cy="2001838"/>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5" name="AutoShape 43"/>
          <p:cNvCxnSpPr>
            <a:cxnSpLocks noChangeShapeType="1"/>
          </p:cNvCxnSpPr>
          <p:nvPr/>
        </p:nvCxnSpPr>
        <p:spPr bwMode="auto">
          <a:xfrm rot="5400000" flipH="1" flipV="1">
            <a:off x="5651501" y="5341937"/>
            <a:ext cx="582613" cy="1003300"/>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6" name="AutoShape 44"/>
          <p:cNvCxnSpPr>
            <a:cxnSpLocks noChangeShapeType="1"/>
          </p:cNvCxnSpPr>
          <p:nvPr/>
        </p:nvCxnSpPr>
        <p:spPr bwMode="auto">
          <a:xfrm rot="16200000" flipV="1">
            <a:off x="8612189" y="4841875"/>
            <a:ext cx="582613" cy="2001838"/>
          </a:xfrm>
          <a:prstGeom prst="bentConnector3">
            <a:avLst>
              <a:gd name="adj1" fmla="val 66755"/>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cxnSp>
        <p:nvCxnSpPr>
          <p:cNvPr id="38957" name="AutoShape 45"/>
          <p:cNvCxnSpPr>
            <a:cxnSpLocks noChangeShapeType="1"/>
          </p:cNvCxnSpPr>
          <p:nvPr/>
        </p:nvCxnSpPr>
        <p:spPr bwMode="auto">
          <a:xfrm rot="16200000" flipV="1">
            <a:off x="7624764" y="5341937"/>
            <a:ext cx="582613" cy="1003300"/>
          </a:xfrm>
          <a:prstGeom prst="bentConnector3">
            <a:avLst>
              <a:gd name="adj1" fmla="val 39236"/>
            </a:avLst>
          </a:prstGeom>
          <a:noFill/>
          <a:ln w="19050">
            <a:solidFill>
              <a:srgbClr val="EAEAEA"/>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cxnSp>
      <p:sp>
        <p:nvSpPr>
          <p:cNvPr id="38958" name="Rectangle 46"/>
          <p:cNvSpPr>
            <a:spLocks noChangeArrowheads="1"/>
          </p:cNvSpPr>
          <p:nvPr/>
        </p:nvSpPr>
        <p:spPr bwMode="auto">
          <a:xfrm flipV="1">
            <a:off x="3306763"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59" name="Text Box 47"/>
          <p:cNvSpPr txBox="1">
            <a:spLocks noChangeArrowheads="1"/>
          </p:cNvSpPr>
          <p:nvPr/>
        </p:nvSpPr>
        <p:spPr bwMode="auto">
          <a:xfrm>
            <a:off x="3263901"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Amount</a:t>
            </a:r>
          </a:p>
        </p:txBody>
      </p:sp>
      <p:sp>
        <p:nvSpPr>
          <p:cNvPr id="38960" name="Rectangle 48"/>
          <p:cNvSpPr>
            <a:spLocks noChangeArrowheads="1"/>
          </p:cNvSpPr>
          <p:nvPr/>
        </p:nvSpPr>
        <p:spPr bwMode="auto">
          <a:xfrm flipV="1">
            <a:off x="4792663"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1" name="Text Box 49"/>
          <p:cNvSpPr txBox="1">
            <a:spLocks noChangeArrowheads="1"/>
          </p:cNvSpPr>
          <p:nvPr/>
        </p:nvSpPr>
        <p:spPr bwMode="auto">
          <a:xfrm>
            <a:off x="4749801"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Spectrum</a:t>
            </a:r>
          </a:p>
        </p:txBody>
      </p:sp>
      <p:sp>
        <p:nvSpPr>
          <p:cNvPr id="38962" name="Rectangle 50"/>
          <p:cNvSpPr>
            <a:spLocks noChangeArrowheads="1"/>
          </p:cNvSpPr>
          <p:nvPr/>
        </p:nvSpPr>
        <p:spPr bwMode="auto">
          <a:xfrm flipV="1">
            <a:off x="9255125"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3" name="Text Box 51"/>
          <p:cNvSpPr txBox="1">
            <a:spLocks noChangeArrowheads="1"/>
          </p:cNvSpPr>
          <p:nvPr/>
        </p:nvSpPr>
        <p:spPr bwMode="auto">
          <a:xfrm>
            <a:off x="9212264"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Duration</a:t>
            </a:r>
          </a:p>
        </p:txBody>
      </p:sp>
      <p:sp>
        <p:nvSpPr>
          <p:cNvPr id="38964" name="Rectangle 52"/>
          <p:cNvSpPr>
            <a:spLocks noChangeArrowheads="1"/>
          </p:cNvSpPr>
          <p:nvPr/>
        </p:nvSpPr>
        <p:spPr bwMode="auto">
          <a:xfrm flipV="1">
            <a:off x="6280150"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5" name="Text Box 53"/>
          <p:cNvSpPr txBox="1">
            <a:spLocks noChangeArrowheads="1"/>
          </p:cNvSpPr>
          <p:nvPr/>
        </p:nvSpPr>
        <p:spPr bwMode="auto">
          <a:xfrm>
            <a:off x="6237289"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Distribution</a:t>
            </a:r>
          </a:p>
        </p:txBody>
      </p:sp>
      <p:sp>
        <p:nvSpPr>
          <p:cNvPr id="38966" name="Rectangle 54"/>
          <p:cNvSpPr>
            <a:spLocks noChangeArrowheads="1"/>
          </p:cNvSpPr>
          <p:nvPr/>
        </p:nvSpPr>
        <p:spPr bwMode="auto">
          <a:xfrm flipV="1">
            <a:off x="7767638" y="6056312"/>
            <a:ext cx="1296988" cy="420688"/>
          </a:xfrm>
          <a:prstGeom prst="rect">
            <a:avLst/>
          </a:prstGeom>
          <a:solidFill>
            <a:srgbClr val="0099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67" name="Text Box 55"/>
          <p:cNvSpPr txBox="1">
            <a:spLocks noChangeArrowheads="1"/>
          </p:cNvSpPr>
          <p:nvPr/>
        </p:nvSpPr>
        <p:spPr bwMode="auto">
          <a:xfrm>
            <a:off x="7724776" y="6097587"/>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Timing</a:t>
            </a:r>
          </a:p>
        </p:txBody>
      </p:sp>
      <p:sp>
        <p:nvSpPr>
          <p:cNvPr id="38968" name="AutoShape 56"/>
          <p:cNvSpPr>
            <a:spLocks noChangeArrowheads="1"/>
          </p:cNvSpPr>
          <p:nvPr/>
        </p:nvSpPr>
        <p:spPr bwMode="auto">
          <a:xfrm rot="16200000">
            <a:off x="8793163" y="2809876"/>
            <a:ext cx="1066800" cy="2225675"/>
          </a:xfrm>
          <a:prstGeom prst="upArrowCallout">
            <a:avLst>
              <a:gd name="adj1" fmla="val 17981"/>
              <a:gd name="adj2" fmla="val 23801"/>
              <a:gd name="adj3" fmla="val 37669"/>
              <a:gd name="adj4" fmla="val 78056"/>
            </a:avLst>
          </a:prstGeom>
          <a:solidFill>
            <a:srgbClr val="9900FF"/>
          </a:solidFill>
          <a:ln>
            <a:noFill/>
          </a:ln>
          <a:effectLst>
            <a:outerShdw blurRad="50800" dist="38100" dir="2700000" algn="tl" rotWithShape="0">
              <a:prstClr val="black">
                <a:alpha val="40000"/>
              </a:prstClr>
            </a:outerShdw>
          </a:effectLst>
          <a:extLst/>
        </p:spPr>
        <p:txBody>
          <a:bodyPr vert="eaVert" wrap="none" anchor="ctr"/>
          <a:lstStyle/>
          <a:p>
            <a:pPr algn="ctr" eaLnBrk="0" hangingPunct="0">
              <a:defRPr/>
            </a:pPr>
            <a:endParaRPr lang="en-US">
              <a:solidFill>
                <a:srgbClr val="FFFFFF"/>
              </a:solidFill>
              <a:latin typeface="Tahoma" charset="0"/>
              <a:ea typeface="ＭＳ Ｐゴシック" charset="0"/>
            </a:endParaRPr>
          </a:p>
        </p:txBody>
      </p:sp>
      <p:sp>
        <p:nvSpPr>
          <p:cNvPr id="38969" name="Text Box 57"/>
          <p:cNvSpPr txBox="1">
            <a:spLocks noChangeArrowheads="1"/>
          </p:cNvSpPr>
          <p:nvPr/>
        </p:nvSpPr>
        <p:spPr bwMode="auto">
          <a:xfrm>
            <a:off x="8763000" y="3449637"/>
            <a:ext cx="16002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sz="1800" dirty="0">
                <a:solidFill>
                  <a:srgbClr val="FFFFFF"/>
                </a:solidFill>
                <a:latin typeface="Tahoma" pitchFamily="34" charset="0"/>
              </a:rPr>
              <a:t>Culture, Experience, Expectations</a:t>
            </a:r>
          </a:p>
        </p:txBody>
      </p:sp>
      <p:sp>
        <p:nvSpPr>
          <p:cNvPr id="38926" name="Rectangle 14"/>
          <p:cNvSpPr>
            <a:spLocks noChangeArrowheads="1"/>
          </p:cNvSpPr>
          <p:nvPr/>
        </p:nvSpPr>
        <p:spPr bwMode="auto">
          <a:xfrm>
            <a:off x="7767638"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lgn="ctr" eaLnBrk="0" hangingPunct="0">
              <a:defRPr/>
            </a:pPr>
            <a:endParaRPr lang="en-US">
              <a:solidFill>
                <a:srgbClr val="FFFFFF"/>
              </a:solidFill>
              <a:latin typeface="Tahoma" charset="0"/>
              <a:ea typeface="ＭＳ Ｐゴシック" charset="0"/>
            </a:endParaRPr>
          </a:p>
        </p:txBody>
      </p:sp>
      <p:sp>
        <p:nvSpPr>
          <p:cNvPr id="38927" name="Text Box 15"/>
          <p:cNvSpPr txBox="1">
            <a:spLocks noChangeArrowheads="1"/>
          </p:cNvSpPr>
          <p:nvPr/>
        </p:nvSpPr>
        <p:spPr bwMode="auto">
          <a:xfrm>
            <a:off x="7724776"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Timing</a:t>
            </a:r>
          </a:p>
        </p:txBody>
      </p:sp>
      <p:sp>
        <p:nvSpPr>
          <p:cNvPr id="38920" name="Rectangle 8"/>
          <p:cNvSpPr>
            <a:spLocks noChangeArrowheads="1"/>
          </p:cNvSpPr>
          <p:nvPr/>
        </p:nvSpPr>
        <p:spPr bwMode="auto">
          <a:xfrm>
            <a:off x="4792663"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21" name="Text Box 9"/>
          <p:cNvSpPr txBox="1">
            <a:spLocks noChangeArrowheads="1"/>
          </p:cNvSpPr>
          <p:nvPr/>
        </p:nvSpPr>
        <p:spPr bwMode="auto">
          <a:xfrm>
            <a:off x="4749801"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Spectrum</a:t>
            </a:r>
          </a:p>
        </p:txBody>
      </p:sp>
      <p:sp>
        <p:nvSpPr>
          <p:cNvPr id="38922" name="Rectangle 10"/>
          <p:cNvSpPr>
            <a:spLocks noChangeArrowheads="1"/>
          </p:cNvSpPr>
          <p:nvPr/>
        </p:nvSpPr>
        <p:spPr bwMode="auto">
          <a:xfrm>
            <a:off x="9255125"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23" name="Text Box 11"/>
          <p:cNvSpPr txBox="1">
            <a:spLocks noChangeArrowheads="1"/>
          </p:cNvSpPr>
          <p:nvPr/>
        </p:nvSpPr>
        <p:spPr bwMode="auto">
          <a:xfrm>
            <a:off x="9212264"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1600">
                <a:solidFill>
                  <a:srgbClr val="FFFFFF"/>
                </a:solidFill>
                <a:latin typeface="Tahoma" charset="0"/>
                <a:ea typeface="ＭＳ Ｐゴシック" charset="0"/>
              </a:rPr>
              <a:t>Duration</a:t>
            </a:r>
          </a:p>
        </p:txBody>
      </p:sp>
      <p:sp>
        <p:nvSpPr>
          <p:cNvPr id="38918" name="Rectangle 6"/>
          <p:cNvSpPr>
            <a:spLocks noChangeArrowheads="1"/>
          </p:cNvSpPr>
          <p:nvPr/>
        </p:nvSpPr>
        <p:spPr bwMode="auto">
          <a:xfrm>
            <a:off x="3306763" y="1368424"/>
            <a:ext cx="1296988" cy="420688"/>
          </a:xfrm>
          <a:prstGeom prst="rect">
            <a:avLst/>
          </a:prstGeom>
          <a:solidFill>
            <a:schemeClr val="tx2">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C0C0C0"/>
                </a:solidFill>
                <a:miter lim="800000"/>
                <a:headEnd/>
                <a:tailEnd/>
              </a14:hiddenLine>
            </a:ext>
          </a:extLst>
        </p:spPr>
        <p:txBody>
          <a:bodyPr wrap="none" anchor="ctr"/>
          <a:lstStyle/>
          <a:p>
            <a:pPr>
              <a:defRPr/>
            </a:pPr>
            <a:endParaRPr lang="en-US">
              <a:solidFill>
                <a:srgbClr val="FFFFFF"/>
              </a:solidFill>
              <a:latin typeface="Arial" charset="0"/>
              <a:ea typeface="ＭＳ Ｐゴシック" charset="0"/>
            </a:endParaRPr>
          </a:p>
        </p:txBody>
      </p:sp>
      <p:sp>
        <p:nvSpPr>
          <p:cNvPr id="38919" name="Text Box 7"/>
          <p:cNvSpPr txBox="1">
            <a:spLocks noChangeArrowheads="1"/>
          </p:cNvSpPr>
          <p:nvPr/>
        </p:nvSpPr>
        <p:spPr bwMode="auto">
          <a:xfrm>
            <a:off x="3263901" y="1400174"/>
            <a:ext cx="13827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rgbClr val="003366">
                      <a:alpha val="74998"/>
                    </a:srgbClr>
                  </a:outerShdw>
                </a:effectLst>
              </a14:hiddenEffects>
            </a:ext>
          </a:extLst>
        </p:spPr>
        <p:txBody>
          <a:bodyPr anchor="ctr" anchorCtr="1">
            <a:spAutoFit/>
          </a:bodyPr>
          <a:lstStyle/>
          <a:p>
            <a:pPr algn="ctr">
              <a:spcBef>
                <a:spcPct val="50000"/>
              </a:spcBef>
              <a:defRPr/>
            </a:pPr>
            <a:r>
              <a:rPr lang="en-US" sz="1600" dirty="0">
                <a:solidFill>
                  <a:srgbClr val="FFFFFF"/>
                </a:solidFill>
                <a:latin typeface="Tahoma" charset="0"/>
                <a:ea typeface="ＭＳ Ｐゴシック" charset="0"/>
              </a:rPr>
              <a:t>Amount</a:t>
            </a:r>
          </a:p>
        </p:txBody>
      </p:sp>
    </p:spTree>
    <p:extLst>
      <p:ext uri="{BB962C8B-B14F-4D97-AF65-F5344CB8AC3E}">
        <p14:creationId xmlns:p14="http://schemas.microsoft.com/office/powerpoint/2010/main" val="1795702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smtClean="0"/>
              <a:t>Phase shifting effects of light</a:t>
            </a:r>
            <a:endParaRPr lang="en-US" dirty="0"/>
          </a:p>
        </p:txBody>
      </p:sp>
      <p:sp>
        <p:nvSpPr>
          <p:cNvPr id="70659" name="Content Placeholder 2"/>
          <p:cNvSpPr>
            <a:spLocks noGrp="1"/>
          </p:cNvSpPr>
          <p:nvPr>
            <p:ph idx="1"/>
          </p:nvPr>
        </p:nvSpPr>
        <p:spPr/>
        <p:txBody>
          <a:bodyPr/>
          <a:lstStyle/>
          <a:p>
            <a:r>
              <a:rPr lang="en-US" dirty="0" smtClean="0"/>
              <a:t>Promote entrainment in daytime staff and in patients</a:t>
            </a:r>
          </a:p>
          <a:p>
            <a:pPr lvl="1"/>
            <a:r>
              <a:rPr lang="en-US" dirty="0" smtClean="0"/>
              <a:t>Morning light can promote entrainment of dayshift workers and of special populations (Alzheimer’s disease patients, premature infants, cancer patients undergoing treatment)</a:t>
            </a:r>
          </a:p>
          <a:p>
            <a:pPr marL="914400" lvl="2" indent="0">
              <a:buNone/>
            </a:pPr>
            <a:endParaRPr lang="en-US" dirty="0" smtClean="0"/>
          </a:p>
        </p:txBody>
      </p:sp>
      <p:sp>
        <p:nvSpPr>
          <p:cNvPr id="3" name="Slide Number Placeholder 2"/>
          <p:cNvSpPr>
            <a:spLocks noGrp="1"/>
          </p:cNvSpPr>
          <p:nvPr>
            <p:ph type="sldNum" sz="quarter" idx="10"/>
          </p:nvPr>
        </p:nvSpPr>
        <p:spPr/>
        <p:txBody>
          <a:bodyPr/>
          <a:lstStyle/>
          <a:p>
            <a:fld id="{3238FA9F-45DB-B44C-966D-677035206DAA}" type="slidenum">
              <a:rPr lang="en-US" smtClean="0"/>
              <a:pPr/>
              <a:t>39</a:t>
            </a:fld>
            <a:endParaRPr lang="en-US"/>
          </a:p>
        </p:txBody>
      </p:sp>
      <p:sp>
        <p:nvSpPr>
          <p:cNvPr id="70663" name="Text Box 7"/>
          <p:cNvSpPr txBox="1">
            <a:spLocks noChangeArrowheads="1"/>
          </p:cNvSpPr>
          <p:nvPr/>
        </p:nvSpPr>
        <p:spPr bwMode="auto">
          <a:xfrm>
            <a:off x="2286000" y="4708525"/>
            <a:ext cx="7772400" cy="477054"/>
          </a:xfrm>
          <a:prstGeom prst="rect">
            <a:avLst/>
          </a:prstGeom>
          <a:noFill/>
          <a:ln w="38100" algn="ctr">
            <a:noFill/>
            <a:miter lim="800000"/>
            <a:headEnd/>
            <a:tailEnd/>
          </a:ln>
          <a:effectLst/>
        </p:spPr>
        <p:txBody>
          <a:bodyPr>
            <a:spAutoFit/>
          </a:bodyPr>
          <a:lstStyle/>
          <a:p>
            <a:pPr algn="l"/>
            <a:r>
              <a:rPr lang="en-US" sz="1000" dirty="0">
                <a:solidFill>
                  <a:schemeClr val="accent1">
                    <a:lumMod val="75000"/>
                  </a:schemeClr>
                </a:solidFill>
              </a:rPr>
              <a:t>. </a:t>
            </a:r>
          </a:p>
          <a:p>
            <a:pPr algn="l">
              <a:spcBef>
                <a:spcPct val="50000"/>
              </a:spcBef>
            </a:pPr>
            <a:endParaRPr lang="en-US" sz="1000" dirty="0">
              <a:solidFill>
                <a:schemeClr val="accent1">
                  <a:lumMod val="75000"/>
                </a:schemeClr>
              </a:solidFill>
            </a:endParaRPr>
          </a:p>
        </p:txBody>
      </p:sp>
      <p:pic>
        <p:nvPicPr>
          <p:cNvPr id="9" name="Picture 8" descr="Hospital_Patient_Room_4000K_2x2.rvt_2016-Jun-08_08-42-56AM-000_3D_View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128" y="2992582"/>
            <a:ext cx="2825598" cy="2362200"/>
          </a:xfrm>
          <a:prstGeom prst="rect">
            <a:avLst/>
          </a:prstGeom>
          <a:effectLst>
            <a:outerShdw blurRad="50800" dist="38100" dir="2700000" algn="tl" rotWithShape="0">
              <a:prstClr val="black">
                <a:alpha val="40000"/>
              </a:prstClr>
            </a:outerShdw>
          </a:effectLst>
        </p:spPr>
      </p:pic>
      <p:pic>
        <p:nvPicPr>
          <p:cNvPr id="10" name="Picture 9" descr="Hospital_Patient_Room_Nighttime.rvt_2016-Jun-09_09-56-30AM-000_3D_View_1.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4529" y="2992583"/>
            <a:ext cx="2825599" cy="2362200"/>
          </a:xfrm>
          <a:prstGeom prst="rect">
            <a:avLst/>
          </a:prstGeom>
          <a:effectLst>
            <a:outerShdw blurRad="50800" dist="38100" dir="2700000" algn="tl" rotWithShape="0">
              <a:prstClr val="black">
                <a:alpha val="40000"/>
              </a:prstClr>
            </a:outerShdw>
          </a:effectLst>
        </p:spPr>
      </p:pic>
      <p:pic>
        <p:nvPicPr>
          <p:cNvPr id="11" name="Picture 10" descr="Hospital_Patient_Room_4000K_2x2_Low_Output.rvt_2016-Jun-08_08-24-08AM-000_3D_View_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730" y="2992582"/>
            <a:ext cx="2825598" cy="236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8598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Copyright Materials</a:t>
            </a:r>
          </a:p>
        </p:txBody>
      </p:sp>
      <p:sp>
        <p:nvSpPr>
          <p:cNvPr id="3" name="Content Placeholder 2"/>
          <p:cNvSpPr txBox="1">
            <a:spLocks/>
          </p:cNvSpPr>
          <p:nvPr/>
        </p:nvSpPr>
        <p:spPr>
          <a:xfrm>
            <a:off x="440497" y="1188233"/>
            <a:ext cx="11509333" cy="425780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ct val="50000"/>
              </a:spcBef>
              <a:buFontTx/>
              <a:buNone/>
            </a:pPr>
            <a:r>
              <a:rPr lang="en-US" dirty="0">
                <a:ea typeface="MS PGothic" pitchFamily="34" charset="-128"/>
              </a:rPr>
              <a:t>This presentation is protected by US and International Copyright laws.  Reproduction, distribution, display and use of the presentation without written permission of the speaker is prohibited.</a:t>
            </a:r>
          </a:p>
          <a:p>
            <a:pPr marL="0" indent="0" eaLnBrk="1" hangingPunct="1">
              <a:spcBef>
                <a:spcPct val="50000"/>
              </a:spcBef>
              <a:buFontTx/>
              <a:buNone/>
            </a:pPr>
            <a:endParaRPr lang="en-US" dirty="0">
              <a:ea typeface="MS PGothic" pitchFamily="34" charset="-128"/>
            </a:endParaRPr>
          </a:p>
          <a:p>
            <a:pPr marL="0" indent="0">
              <a:spcBef>
                <a:spcPct val="50000"/>
              </a:spcBef>
              <a:buFontTx/>
              <a:buNone/>
            </a:pPr>
            <a:r>
              <a:rPr lang="en-US" dirty="0">
                <a:ea typeface="MS PGothic" pitchFamily="34" charset="-128"/>
              </a:rPr>
              <a:t>©2016 The American Institute of Architects</a:t>
            </a:r>
          </a:p>
          <a:p>
            <a:pPr marL="342882" indent="-342882" eaLnBrk="1" hangingPunct="1">
              <a:defRPr/>
            </a:pPr>
            <a:endParaRPr lang="en-US" sz="1800" dirty="0">
              <a:solidFill>
                <a:prstClr val="black"/>
              </a:solidFill>
              <a:ea typeface="ＭＳ Ｐゴシック" pitchFamily="22" charset="-128"/>
            </a:endParaRPr>
          </a:p>
        </p:txBody>
      </p:sp>
    </p:spTree>
    <p:extLst>
      <p:ext uri="{BB962C8B-B14F-4D97-AF65-F5344CB8AC3E}">
        <p14:creationId xmlns:p14="http://schemas.microsoft.com/office/powerpoint/2010/main" val="17889544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root\groups\Communications\Rea\Manifesto2012\photos.com.stk27203lb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84"/>
          <a:stretch/>
        </p:blipFill>
        <p:spPr bwMode="auto">
          <a:xfrm>
            <a:off x="8218489" y="4197350"/>
            <a:ext cx="2116137" cy="17732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6146" name="Picture 2" descr="\\root\groups\Communications\Rea\Manifesto2012\photos.com.984269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3425" y="301625"/>
            <a:ext cx="1663700" cy="24272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59754" name="Rectangle 10"/>
          <p:cNvSpPr>
            <a:spLocks noGrp="1" noChangeArrowheads="1"/>
          </p:cNvSpPr>
          <p:nvPr>
            <p:ph type="title"/>
          </p:nvPr>
        </p:nvSpPr>
        <p:spPr/>
        <p:txBody>
          <a:bodyPr/>
          <a:lstStyle/>
          <a:p>
            <a:r>
              <a:rPr lang="en-US" smtClean="0"/>
              <a:t>Circadian system</a:t>
            </a:r>
            <a:endParaRPr lang="en-US"/>
          </a:p>
        </p:txBody>
      </p:sp>
      <p:sp>
        <p:nvSpPr>
          <p:cNvPr id="159755" name="Rectangle 11"/>
          <p:cNvSpPr>
            <a:spLocks noGrp="1" noChangeArrowheads="1"/>
          </p:cNvSpPr>
          <p:nvPr>
            <p:ph idx="1"/>
          </p:nvPr>
        </p:nvSpPr>
        <p:spPr>
          <a:xfrm>
            <a:off x="609600" y="1447800"/>
            <a:ext cx="6089651" cy="4724400"/>
          </a:xfrm>
        </p:spPr>
        <p:txBody>
          <a:bodyPr>
            <a:normAutofit fontScale="92500" lnSpcReduction="10000"/>
          </a:bodyPr>
          <a:lstStyle/>
          <a:p>
            <a:r>
              <a:rPr lang="en-US" dirty="0" smtClean="0"/>
              <a:t>Plants and animals exhibit patterns of behavioral and physiological changes over an approximately 24-hour cycle that repeat over successive days—these are circadian rhythms</a:t>
            </a:r>
          </a:p>
          <a:p>
            <a:endParaRPr lang="en-US" dirty="0" smtClean="0"/>
          </a:p>
          <a:p>
            <a:r>
              <a:rPr lang="en-US" dirty="0" smtClean="0"/>
              <a:t>circa = about; dies = day</a:t>
            </a:r>
          </a:p>
          <a:p>
            <a:endParaRPr lang="en-US" dirty="0" smtClean="0"/>
          </a:p>
          <a:p>
            <a:r>
              <a:rPr lang="en-US" dirty="0" smtClean="0"/>
              <a:t>Circadian rhythms are </a:t>
            </a:r>
            <a:br>
              <a:rPr lang="en-US" dirty="0" smtClean="0"/>
            </a:br>
            <a:r>
              <a:rPr lang="en-US" dirty="0" smtClean="0"/>
              <a:t>influenced by exogenous and endogenous rhythms</a:t>
            </a:r>
            <a:endParaRPr lang="en-US" dirty="0"/>
          </a:p>
        </p:txBody>
      </p:sp>
      <p:pic>
        <p:nvPicPr>
          <p:cNvPr id="5122" name="Picture 2" descr="\\root\groups\Communications\Rea\Manifesto2012\photos.com.1346787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4563" y="1235075"/>
            <a:ext cx="1390650" cy="20843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124" name="Picture 4" descr="\\root\groups\Communications\Rea\Manifesto2012\photos.com.9096932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345" r="29120"/>
          <a:stretch/>
        </p:blipFill>
        <p:spPr bwMode="auto">
          <a:xfrm>
            <a:off x="6699251" y="3538539"/>
            <a:ext cx="1719263" cy="1933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0112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38FA9F-45DB-B44C-966D-677035206DAA}" type="slidenum">
              <a:rPr lang="en-US">
                <a:solidFill>
                  <a:srgbClr val="FFFFFF"/>
                </a:solidFill>
                <a:latin typeface="Tahoma"/>
              </a:rPr>
              <a:pPr/>
              <a:t>41</a:t>
            </a:fld>
            <a:endParaRPr lang="en-US" dirty="0">
              <a:solidFill>
                <a:srgbClr val="FFFFFF"/>
              </a:solidFill>
              <a:latin typeface="Tahoma"/>
            </a:endParaRPr>
          </a:p>
        </p:txBody>
      </p:sp>
      <p:sp>
        <p:nvSpPr>
          <p:cNvPr id="2" name="Title 1"/>
          <p:cNvSpPr>
            <a:spLocks noGrp="1"/>
          </p:cNvSpPr>
          <p:nvPr>
            <p:ph type="title" idx="4294967295"/>
          </p:nvPr>
        </p:nvSpPr>
        <p:spPr>
          <a:xfrm>
            <a:off x="0" y="-6953"/>
            <a:ext cx="10515600" cy="1325563"/>
          </a:xfrm>
        </p:spPr>
        <p:txBody>
          <a:bodyPr>
            <a:normAutofit/>
          </a:bodyPr>
          <a:lstStyle/>
          <a:p>
            <a:r>
              <a:rPr lang="en-US" dirty="0" smtClean="0"/>
              <a:t>Light is the primary synchronizer of circadian rhythms to local position on Earth</a:t>
            </a:r>
            <a:endParaRPr lang="en-US" dirty="0"/>
          </a:p>
        </p:txBody>
      </p:sp>
      <p:sp>
        <p:nvSpPr>
          <p:cNvPr id="133" name="Content Placeholder 4"/>
          <p:cNvSpPr txBox="1">
            <a:spLocks/>
          </p:cNvSpPr>
          <p:nvPr/>
        </p:nvSpPr>
        <p:spPr>
          <a:xfrm>
            <a:off x="2438400" y="1600201"/>
            <a:ext cx="777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9144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914400" rtl="0" eaLnBrk="1" latinLnBrk="0" hangingPunct="1">
              <a:spcBef>
                <a:spcPct val="20000"/>
              </a:spcBef>
              <a:buFont typeface="Wingdings" charset="2"/>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Wingdings" charset="2"/>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Wingdings" charset="2"/>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a:solidFill>
                <a:sysClr val="windowText" lastClr="000000"/>
              </a:solidFill>
            </a:endParaRPr>
          </a:p>
          <a:p>
            <a:pPr>
              <a:defRPr/>
            </a:pPr>
            <a:endParaRPr lang="en-US" dirty="0">
              <a:solidFill>
                <a:sysClr val="windowText" lastClr="000000"/>
              </a:solidFill>
            </a:endParaRPr>
          </a:p>
        </p:txBody>
      </p:sp>
      <p:sp>
        <p:nvSpPr>
          <p:cNvPr id="134" name="Title 1"/>
          <p:cNvSpPr txBox="1">
            <a:spLocks/>
          </p:cNvSpPr>
          <p:nvPr/>
        </p:nvSpPr>
        <p:spPr>
          <a:xfrm>
            <a:off x="3541712" y="5588576"/>
            <a:ext cx="5108575" cy="646331"/>
          </a:xfrm>
          <a:prstGeom prst="rect">
            <a:avLst/>
          </a:prstGeom>
        </p:spPr>
        <p:txBody>
          <a:bodyPr wrap="square">
            <a:spAutoFit/>
          </a:bodyPr>
          <a:lstStyle>
            <a:defPPr>
              <a:defRPr lang="en-US"/>
            </a:defPPr>
            <a:lvl1pPr>
              <a:defRPr sz="2400">
                <a:solidFill>
                  <a:schemeClr val="tx2"/>
                </a:solidFill>
                <a:effectLst>
                  <a:outerShdw blurRad="38100" dist="38100" dir="2700000" algn="tl">
                    <a:srgbClr val="000000">
                      <a:alpha val="43137"/>
                    </a:srgbClr>
                  </a:outerShdw>
                </a:effectLst>
                <a:latin typeface="+mj-lt"/>
              </a:defRPr>
            </a:lvl1pPr>
          </a:lstStyle>
          <a:p>
            <a:pPr>
              <a:lnSpc>
                <a:spcPct val="90000"/>
              </a:lnSpc>
            </a:pPr>
            <a:r>
              <a:rPr lang="en-US" sz="2000" dirty="0">
                <a:solidFill>
                  <a:schemeClr val="tx1"/>
                </a:solidFill>
                <a:effectLst/>
                <a:latin typeface="Arial" panose="020B0604020202020204" pitchFamily="34" charset="0"/>
                <a:cs typeface="Arial" panose="020B0604020202020204" pitchFamily="34" charset="0"/>
              </a:rPr>
              <a:t>Light is the primary synchronizer of circadian rhythms to local position on Earth</a:t>
            </a:r>
          </a:p>
        </p:txBody>
      </p:sp>
      <p:pic>
        <p:nvPicPr>
          <p:cNvPr id="1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044950"/>
            <a:ext cx="1719264" cy="1586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6" name="Picture 6" descr="Day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451" y="1295401"/>
            <a:ext cx="1812925" cy="210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 name="AutoShape 11"/>
          <p:cNvSpPr>
            <a:spLocks noChangeArrowheads="1"/>
          </p:cNvSpPr>
          <p:nvPr/>
        </p:nvSpPr>
        <p:spPr bwMode="auto">
          <a:xfrm>
            <a:off x="3929063" y="2017713"/>
            <a:ext cx="552450" cy="868362"/>
          </a:xfrm>
          <a:prstGeom prst="curvedLeftArrow">
            <a:avLst>
              <a:gd name="adj1" fmla="val 38008"/>
              <a:gd name="adj2" fmla="val 76023"/>
              <a:gd name="adj3" fmla="val 33333"/>
            </a:avLst>
          </a:prstGeom>
          <a:solidFill>
            <a:srgbClr val="4F81BD"/>
          </a:solidFill>
          <a:ln w="9525">
            <a:solidFill>
              <a:sysClr val="windowText" lastClr="000000"/>
            </a:solidFill>
            <a:miter lim="800000"/>
            <a:headEnd/>
            <a:tailEnd/>
          </a:ln>
        </p:spPr>
        <p:txBody>
          <a:bodyPr wrap="none" anchor="ctr"/>
          <a:lstStyle/>
          <a:p>
            <a:pPr>
              <a:defRPr/>
            </a:pPr>
            <a:endParaRPr lang="en-US" kern="0">
              <a:solidFill>
                <a:prstClr val="black"/>
              </a:solidFill>
              <a:latin typeface="Calibri"/>
            </a:endParaRPr>
          </a:p>
        </p:txBody>
      </p:sp>
      <p:sp>
        <p:nvSpPr>
          <p:cNvPr id="138" name="Text Box 20"/>
          <p:cNvSpPr txBox="1">
            <a:spLocks noChangeArrowheads="1"/>
          </p:cNvSpPr>
          <p:nvPr/>
        </p:nvSpPr>
        <p:spPr bwMode="auto">
          <a:xfrm>
            <a:off x="1724026" y="3365500"/>
            <a:ext cx="2543175" cy="707886"/>
          </a:xfrm>
          <a:prstGeom prst="rect">
            <a:avLst/>
          </a:prstGeom>
          <a:noFill/>
          <a:ln w="9525">
            <a:noFill/>
            <a:miter lim="800000"/>
            <a:headEnd/>
            <a:tailEnd/>
          </a:ln>
          <a:effectLst/>
        </p:spPr>
        <p:txBody>
          <a:bodyPr>
            <a:spAutoFit/>
          </a:bodyPr>
          <a:lstStyle/>
          <a:p>
            <a:pPr algn="ctr" defTabSz="4075113">
              <a:defRPr/>
            </a:pPr>
            <a:r>
              <a:rPr lang="en-US" sz="2000" dirty="0">
                <a:solidFill>
                  <a:srgbClr val="FFFFFF"/>
                </a:solidFill>
                <a:latin typeface="Arial" panose="020B0604020202020204" pitchFamily="34" charset="0"/>
                <a:cs typeface="Arial" panose="020B0604020202020204" pitchFamily="34" charset="0"/>
              </a:rPr>
              <a:t>The natural, 24-hour, light-dark cycle</a:t>
            </a:r>
          </a:p>
        </p:txBody>
      </p:sp>
      <p:pic>
        <p:nvPicPr>
          <p:cNvPr id="139" name="Picture 5" descr="s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1868489"/>
            <a:ext cx="1952625" cy="195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0" name="Group 17"/>
          <p:cNvGrpSpPr>
            <a:grpSpLocks/>
          </p:cNvGrpSpPr>
          <p:nvPr/>
        </p:nvGrpSpPr>
        <p:grpSpPr bwMode="auto">
          <a:xfrm>
            <a:off x="6784975" y="2624137"/>
            <a:ext cx="3644900" cy="2624138"/>
            <a:chOff x="4754797" y="2186497"/>
            <a:chExt cx="4151117" cy="2989420"/>
          </a:xfrm>
        </p:grpSpPr>
        <p:pic>
          <p:nvPicPr>
            <p:cNvPr id="141" name="Picture 3" descr="Y:\Rea\SmokingSymposium_Feb2010\sleepf7[1].gif"/>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r="-19392" b="4460"/>
            <a:stretch>
              <a:fillRect/>
            </a:stretch>
          </p:blipFill>
          <p:spPr bwMode="auto">
            <a:xfrm>
              <a:off x="4800600" y="2186497"/>
              <a:ext cx="4105314" cy="2989420"/>
            </a:xfrm>
            <a:prstGeom prst="rect">
              <a:avLst/>
            </a:prstGeom>
            <a:solidFill>
              <a:srgbClr val="FFFFFF">
                <a:alpha val="69803"/>
              </a:srgbClr>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42" name="Picture 6" descr="Y:\Rea\SmokingSymposium_Feb2010\Brain1noGif.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797" y="2186497"/>
              <a:ext cx="4151117" cy="298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3" name="Group 6"/>
          <p:cNvGrpSpPr>
            <a:grpSpLocks noChangeAspect="1"/>
          </p:cNvGrpSpPr>
          <p:nvPr/>
        </p:nvGrpSpPr>
        <p:grpSpPr bwMode="auto">
          <a:xfrm rot="19777128">
            <a:off x="6588125" y="1694497"/>
            <a:ext cx="1714500" cy="1714500"/>
            <a:chOff x="3825" y="550"/>
            <a:chExt cx="1112" cy="1112"/>
          </a:xfrm>
        </p:grpSpPr>
        <p:sp>
          <p:nvSpPr>
            <p:cNvPr id="144" name="AutoShape 5"/>
            <p:cNvSpPr>
              <a:spLocks noChangeAspect="1" noChangeArrowheads="1" noTextEdit="1"/>
            </p:cNvSpPr>
            <p:nvPr/>
          </p:nvSpPr>
          <p:spPr bwMode="auto">
            <a:xfrm>
              <a:off x="3825" y="550"/>
              <a:ext cx="1112" cy="1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kern="0">
                <a:solidFill>
                  <a:prstClr val="black"/>
                </a:solidFill>
                <a:latin typeface="Calibri"/>
              </a:endParaRPr>
            </a:p>
          </p:txBody>
        </p:sp>
        <p:sp>
          <p:nvSpPr>
            <p:cNvPr id="145" name="Freeform 10"/>
            <p:cNvSpPr>
              <a:spLocks noEditPoints="1"/>
            </p:cNvSpPr>
            <p:nvPr/>
          </p:nvSpPr>
          <p:spPr bwMode="auto">
            <a:xfrm>
              <a:off x="3877" y="602"/>
              <a:ext cx="1008" cy="1008"/>
            </a:xfrm>
            <a:custGeom>
              <a:avLst/>
              <a:gdLst>
                <a:gd name="T0" fmla="*/ 480 w 1008"/>
                <a:gd name="T1" fmla="*/ 982 h 1008"/>
                <a:gd name="T2" fmla="*/ 408 w 1008"/>
                <a:gd name="T3" fmla="*/ 974 h 1008"/>
                <a:gd name="T4" fmla="*/ 276 w 1008"/>
                <a:gd name="T5" fmla="*/ 926 h 1008"/>
                <a:gd name="T6" fmla="*/ 166 w 1008"/>
                <a:gd name="T7" fmla="*/ 842 h 1008"/>
                <a:gd name="T8" fmla="*/ 82 w 1008"/>
                <a:gd name="T9" fmla="*/ 732 h 1008"/>
                <a:gd name="T10" fmla="*/ 34 w 1008"/>
                <a:gd name="T11" fmla="*/ 600 h 1008"/>
                <a:gd name="T12" fmla="*/ 26 w 1008"/>
                <a:gd name="T13" fmla="*/ 528 h 1008"/>
                <a:gd name="T14" fmla="*/ 26 w 1008"/>
                <a:gd name="T15" fmla="*/ 480 h 1008"/>
                <a:gd name="T16" fmla="*/ 34 w 1008"/>
                <a:gd name="T17" fmla="*/ 408 h 1008"/>
                <a:gd name="T18" fmla="*/ 82 w 1008"/>
                <a:gd name="T19" fmla="*/ 276 h 1008"/>
                <a:gd name="T20" fmla="*/ 166 w 1008"/>
                <a:gd name="T21" fmla="*/ 166 h 1008"/>
                <a:gd name="T22" fmla="*/ 276 w 1008"/>
                <a:gd name="T23" fmla="*/ 82 h 1008"/>
                <a:gd name="T24" fmla="*/ 408 w 1008"/>
                <a:gd name="T25" fmla="*/ 34 h 1008"/>
                <a:gd name="T26" fmla="*/ 480 w 1008"/>
                <a:gd name="T27" fmla="*/ 26 h 1008"/>
                <a:gd name="T28" fmla="*/ 528 w 1008"/>
                <a:gd name="T29" fmla="*/ 26 h 1008"/>
                <a:gd name="T30" fmla="*/ 600 w 1008"/>
                <a:gd name="T31" fmla="*/ 34 h 1008"/>
                <a:gd name="T32" fmla="*/ 732 w 1008"/>
                <a:gd name="T33" fmla="*/ 82 h 1008"/>
                <a:gd name="T34" fmla="*/ 842 w 1008"/>
                <a:gd name="T35" fmla="*/ 166 h 1008"/>
                <a:gd name="T36" fmla="*/ 926 w 1008"/>
                <a:gd name="T37" fmla="*/ 276 h 1008"/>
                <a:gd name="T38" fmla="*/ 974 w 1008"/>
                <a:gd name="T39" fmla="*/ 408 h 1008"/>
                <a:gd name="T40" fmla="*/ 982 w 1008"/>
                <a:gd name="T41" fmla="*/ 480 h 1008"/>
                <a:gd name="T42" fmla="*/ 982 w 1008"/>
                <a:gd name="T43" fmla="*/ 528 h 1008"/>
                <a:gd name="T44" fmla="*/ 974 w 1008"/>
                <a:gd name="T45" fmla="*/ 600 h 1008"/>
                <a:gd name="T46" fmla="*/ 926 w 1008"/>
                <a:gd name="T47" fmla="*/ 732 h 1008"/>
                <a:gd name="T48" fmla="*/ 842 w 1008"/>
                <a:gd name="T49" fmla="*/ 842 h 1008"/>
                <a:gd name="T50" fmla="*/ 732 w 1008"/>
                <a:gd name="T51" fmla="*/ 926 h 1008"/>
                <a:gd name="T52" fmla="*/ 600 w 1008"/>
                <a:gd name="T53" fmla="*/ 974 h 1008"/>
                <a:gd name="T54" fmla="*/ 528 w 1008"/>
                <a:gd name="T55" fmla="*/ 982 h 1008"/>
                <a:gd name="T56" fmla="*/ 504 w 1008"/>
                <a:gd name="T57" fmla="*/ 0 h 1008"/>
                <a:gd name="T58" fmla="*/ 452 w 1008"/>
                <a:gd name="T59" fmla="*/ 2 h 1008"/>
                <a:gd name="T60" fmla="*/ 378 w 1008"/>
                <a:gd name="T61" fmla="*/ 16 h 1008"/>
                <a:gd name="T62" fmla="*/ 308 w 1008"/>
                <a:gd name="T63" fmla="*/ 40 h 1008"/>
                <a:gd name="T64" fmla="*/ 184 w 1008"/>
                <a:gd name="T65" fmla="*/ 116 h 1008"/>
                <a:gd name="T66" fmla="*/ 86 w 1008"/>
                <a:gd name="T67" fmla="*/ 222 h 1008"/>
                <a:gd name="T68" fmla="*/ 30 w 1008"/>
                <a:gd name="T69" fmla="*/ 330 h 1008"/>
                <a:gd name="T70" fmla="*/ 10 w 1008"/>
                <a:gd name="T71" fmla="*/ 402 h 1008"/>
                <a:gd name="T72" fmla="*/ 0 w 1008"/>
                <a:gd name="T73" fmla="*/ 478 h 1008"/>
                <a:gd name="T74" fmla="*/ 0 w 1008"/>
                <a:gd name="T75" fmla="*/ 530 h 1008"/>
                <a:gd name="T76" fmla="*/ 10 w 1008"/>
                <a:gd name="T77" fmla="*/ 606 h 1008"/>
                <a:gd name="T78" fmla="*/ 30 w 1008"/>
                <a:gd name="T79" fmla="*/ 678 h 1008"/>
                <a:gd name="T80" fmla="*/ 86 w 1008"/>
                <a:gd name="T81" fmla="*/ 786 h 1008"/>
                <a:gd name="T82" fmla="*/ 184 w 1008"/>
                <a:gd name="T83" fmla="*/ 892 h 1008"/>
                <a:gd name="T84" fmla="*/ 308 w 1008"/>
                <a:gd name="T85" fmla="*/ 968 h 1008"/>
                <a:gd name="T86" fmla="*/ 378 w 1008"/>
                <a:gd name="T87" fmla="*/ 992 h 1008"/>
                <a:gd name="T88" fmla="*/ 452 w 1008"/>
                <a:gd name="T89" fmla="*/ 1006 h 1008"/>
                <a:gd name="T90" fmla="*/ 504 w 1008"/>
                <a:gd name="T91" fmla="*/ 1008 h 1008"/>
                <a:gd name="T92" fmla="*/ 580 w 1008"/>
                <a:gd name="T93" fmla="*/ 1002 h 1008"/>
                <a:gd name="T94" fmla="*/ 654 w 1008"/>
                <a:gd name="T95" fmla="*/ 986 h 1008"/>
                <a:gd name="T96" fmla="*/ 744 w 1008"/>
                <a:gd name="T97" fmla="*/ 948 h 1008"/>
                <a:gd name="T98" fmla="*/ 860 w 1008"/>
                <a:gd name="T99" fmla="*/ 860 h 1008"/>
                <a:gd name="T100" fmla="*/ 948 w 1008"/>
                <a:gd name="T101" fmla="*/ 744 h 1008"/>
                <a:gd name="T102" fmla="*/ 986 w 1008"/>
                <a:gd name="T103" fmla="*/ 654 h 1008"/>
                <a:gd name="T104" fmla="*/ 1002 w 1008"/>
                <a:gd name="T105" fmla="*/ 580 h 1008"/>
                <a:gd name="T106" fmla="*/ 1008 w 1008"/>
                <a:gd name="T107" fmla="*/ 504 h 1008"/>
                <a:gd name="T108" fmla="*/ 1006 w 1008"/>
                <a:gd name="T109" fmla="*/ 452 h 1008"/>
                <a:gd name="T110" fmla="*/ 992 w 1008"/>
                <a:gd name="T111" fmla="*/ 378 h 1008"/>
                <a:gd name="T112" fmla="*/ 968 w 1008"/>
                <a:gd name="T113" fmla="*/ 308 h 1008"/>
                <a:gd name="T114" fmla="*/ 892 w 1008"/>
                <a:gd name="T115" fmla="*/ 184 h 1008"/>
                <a:gd name="T116" fmla="*/ 786 w 1008"/>
                <a:gd name="T117" fmla="*/ 86 h 1008"/>
                <a:gd name="T118" fmla="*/ 678 w 1008"/>
                <a:gd name="T119" fmla="*/ 30 h 1008"/>
                <a:gd name="T120" fmla="*/ 606 w 1008"/>
                <a:gd name="T121" fmla="*/ 10 h 1008"/>
                <a:gd name="T122" fmla="*/ 530 w 1008"/>
                <a:gd name="T123" fmla="*/ 0 h 10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8"/>
                <a:gd name="T187" fmla="*/ 0 h 1008"/>
                <a:gd name="T188" fmla="*/ 1008 w 1008"/>
                <a:gd name="T189" fmla="*/ 1008 h 10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8" h="1008">
                  <a:moveTo>
                    <a:pt x="504" y="982"/>
                  </a:moveTo>
                  <a:lnTo>
                    <a:pt x="504" y="982"/>
                  </a:lnTo>
                  <a:lnTo>
                    <a:pt x="480" y="982"/>
                  </a:lnTo>
                  <a:lnTo>
                    <a:pt x="456" y="980"/>
                  </a:lnTo>
                  <a:lnTo>
                    <a:pt x="432" y="978"/>
                  </a:lnTo>
                  <a:lnTo>
                    <a:pt x="408" y="974"/>
                  </a:lnTo>
                  <a:lnTo>
                    <a:pt x="362" y="962"/>
                  </a:lnTo>
                  <a:lnTo>
                    <a:pt x="318" y="946"/>
                  </a:lnTo>
                  <a:lnTo>
                    <a:pt x="276" y="926"/>
                  </a:lnTo>
                  <a:lnTo>
                    <a:pt x="236" y="902"/>
                  </a:lnTo>
                  <a:lnTo>
                    <a:pt x="200" y="874"/>
                  </a:lnTo>
                  <a:lnTo>
                    <a:pt x="166" y="842"/>
                  </a:lnTo>
                  <a:lnTo>
                    <a:pt x="134" y="808"/>
                  </a:lnTo>
                  <a:lnTo>
                    <a:pt x="106" y="772"/>
                  </a:lnTo>
                  <a:lnTo>
                    <a:pt x="82" y="732"/>
                  </a:lnTo>
                  <a:lnTo>
                    <a:pt x="62" y="690"/>
                  </a:lnTo>
                  <a:lnTo>
                    <a:pt x="46" y="646"/>
                  </a:lnTo>
                  <a:lnTo>
                    <a:pt x="34" y="600"/>
                  </a:lnTo>
                  <a:lnTo>
                    <a:pt x="30" y="576"/>
                  </a:lnTo>
                  <a:lnTo>
                    <a:pt x="28" y="552"/>
                  </a:lnTo>
                  <a:lnTo>
                    <a:pt x="26" y="528"/>
                  </a:lnTo>
                  <a:lnTo>
                    <a:pt x="26" y="504"/>
                  </a:lnTo>
                  <a:lnTo>
                    <a:pt x="26" y="480"/>
                  </a:lnTo>
                  <a:lnTo>
                    <a:pt x="28" y="456"/>
                  </a:lnTo>
                  <a:lnTo>
                    <a:pt x="30" y="432"/>
                  </a:lnTo>
                  <a:lnTo>
                    <a:pt x="34" y="408"/>
                  </a:lnTo>
                  <a:lnTo>
                    <a:pt x="46" y="362"/>
                  </a:lnTo>
                  <a:lnTo>
                    <a:pt x="62" y="318"/>
                  </a:lnTo>
                  <a:lnTo>
                    <a:pt x="82" y="276"/>
                  </a:lnTo>
                  <a:lnTo>
                    <a:pt x="106" y="236"/>
                  </a:lnTo>
                  <a:lnTo>
                    <a:pt x="134" y="200"/>
                  </a:lnTo>
                  <a:lnTo>
                    <a:pt x="166" y="166"/>
                  </a:lnTo>
                  <a:lnTo>
                    <a:pt x="200" y="134"/>
                  </a:lnTo>
                  <a:lnTo>
                    <a:pt x="236" y="106"/>
                  </a:lnTo>
                  <a:lnTo>
                    <a:pt x="276" y="82"/>
                  </a:lnTo>
                  <a:lnTo>
                    <a:pt x="318" y="62"/>
                  </a:lnTo>
                  <a:lnTo>
                    <a:pt x="362" y="46"/>
                  </a:lnTo>
                  <a:lnTo>
                    <a:pt x="408" y="34"/>
                  </a:lnTo>
                  <a:lnTo>
                    <a:pt x="432" y="30"/>
                  </a:lnTo>
                  <a:lnTo>
                    <a:pt x="456" y="28"/>
                  </a:lnTo>
                  <a:lnTo>
                    <a:pt x="480" y="26"/>
                  </a:lnTo>
                  <a:lnTo>
                    <a:pt x="504" y="26"/>
                  </a:lnTo>
                  <a:lnTo>
                    <a:pt x="528" y="26"/>
                  </a:lnTo>
                  <a:lnTo>
                    <a:pt x="552" y="28"/>
                  </a:lnTo>
                  <a:lnTo>
                    <a:pt x="576" y="30"/>
                  </a:lnTo>
                  <a:lnTo>
                    <a:pt x="600" y="34"/>
                  </a:lnTo>
                  <a:lnTo>
                    <a:pt x="646" y="46"/>
                  </a:lnTo>
                  <a:lnTo>
                    <a:pt x="690" y="62"/>
                  </a:lnTo>
                  <a:lnTo>
                    <a:pt x="732" y="82"/>
                  </a:lnTo>
                  <a:lnTo>
                    <a:pt x="772" y="106"/>
                  </a:lnTo>
                  <a:lnTo>
                    <a:pt x="808" y="134"/>
                  </a:lnTo>
                  <a:lnTo>
                    <a:pt x="842" y="166"/>
                  </a:lnTo>
                  <a:lnTo>
                    <a:pt x="874" y="200"/>
                  </a:lnTo>
                  <a:lnTo>
                    <a:pt x="902" y="236"/>
                  </a:lnTo>
                  <a:lnTo>
                    <a:pt x="926" y="276"/>
                  </a:lnTo>
                  <a:lnTo>
                    <a:pt x="946" y="318"/>
                  </a:lnTo>
                  <a:lnTo>
                    <a:pt x="962" y="362"/>
                  </a:lnTo>
                  <a:lnTo>
                    <a:pt x="974" y="408"/>
                  </a:lnTo>
                  <a:lnTo>
                    <a:pt x="978" y="432"/>
                  </a:lnTo>
                  <a:lnTo>
                    <a:pt x="980" y="456"/>
                  </a:lnTo>
                  <a:lnTo>
                    <a:pt x="982" y="480"/>
                  </a:lnTo>
                  <a:lnTo>
                    <a:pt x="982" y="504"/>
                  </a:lnTo>
                  <a:lnTo>
                    <a:pt x="982" y="528"/>
                  </a:lnTo>
                  <a:lnTo>
                    <a:pt x="980" y="552"/>
                  </a:lnTo>
                  <a:lnTo>
                    <a:pt x="978" y="576"/>
                  </a:lnTo>
                  <a:lnTo>
                    <a:pt x="974" y="600"/>
                  </a:lnTo>
                  <a:lnTo>
                    <a:pt x="962" y="646"/>
                  </a:lnTo>
                  <a:lnTo>
                    <a:pt x="946" y="690"/>
                  </a:lnTo>
                  <a:lnTo>
                    <a:pt x="926" y="732"/>
                  </a:lnTo>
                  <a:lnTo>
                    <a:pt x="902" y="772"/>
                  </a:lnTo>
                  <a:lnTo>
                    <a:pt x="874" y="808"/>
                  </a:lnTo>
                  <a:lnTo>
                    <a:pt x="842" y="842"/>
                  </a:lnTo>
                  <a:lnTo>
                    <a:pt x="808" y="874"/>
                  </a:lnTo>
                  <a:lnTo>
                    <a:pt x="772" y="902"/>
                  </a:lnTo>
                  <a:lnTo>
                    <a:pt x="732" y="926"/>
                  </a:lnTo>
                  <a:lnTo>
                    <a:pt x="690" y="946"/>
                  </a:lnTo>
                  <a:lnTo>
                    <a:pt x="646" y="962"/>
                  </a:lnTo>
                  <a:lnTo>
                    <a:pt x="600" y="974"/>
                  </a:lnTo>
                  <a:lnTo>
                    <a:pt x="576" y="978"/>
                  </a:lnTo>
                  <a:lnTo>
                    <a:pt x="552" y="980"/>
                  </a:lnTo>
                  <a:lnTo>
                    <a:pt x="528" y="982"/>
                  </a:lnTo>
                  <a:lnTo>
                    <a:pt x="504" y="982"/>
                  </a:lnTo>
                  <a:close/>
                  <a:moveTo>
                    <a:pt x="504" y="0"/>
                  </a:moveTo>
                  <a:lnTo>
                    <a:pt x="504" y="0"/>
                  </a:lnTo>
                  <a:lnTo>
                    <a:pt x="478" y="0"/>
                  </a:lnTo>
                  <a:lnTo>
                    <a:pt x="452" y="2"/>
                  </a:lnTo>
                  <a:lnTo>
                    <a:pt x="428" y="6"/>
                  </a:lnTo>
                  <a:lnTo>
                    <a:pt x="402" y="10"/>
                  </a:lnTo>
                  <a:lnTo>
                    <a:pt x="378" y="16"/>
                  </a:lnTo>
                  <a:lnTo>
                    <a:pt x="354" y="22"/>
                  </a:lnTo>
                  <a:lnTo>
                    <a:pt x="330" y="30"/>
                  </a:lnTo>
                  <a:lnTo>
                    <a:pt x="308" y="40"/>
                  </a:lnTo>
                  <a:lnTo>
                    <a:pt x="264" y="60"/>
                  </a:lnTo>
                  <a:lnTo>
                    <a:pt x="222" y="86"/>
                  </a:lnTo>
                  <a:lnTo>
                    <a:pt x="184" y="116"/>
                  </a:lnTo>
                  <a:lnTo>
                    <a:pt x="148" y="148"/>
                  </a:lnTo>
                  <a:lnTo>
                    <a:pt x="116" y="184"/>
                  </a:lnTo>
                  <a:lnTo>
                    <a:pt x="86" y="222"/>
                  </a:lnTo>
                  <a:lnTo>
                    <a:pt x="60" y="264"/>
                  </a:lnTo>
                  <a:lnTo>
                    <a:pt x="40" y="308"/>
                  </a:lnTo>
                  <a:lnTo>
                    <a:pt x="30" y="330"/>
                  </a:lnTo>
                  <a:lnTo>
                    <a:pt x="22" y="354"/>
                  </a:lnTo>
                  <a:lnTo>
                    <a:pt x="16" y="378"/>
                  </a:lnTo>
                  <a:lnTo>
                    <a:pt x="10" y="402"/>
                  </a:lnTo>
                  <a:lnTo>
                    <a:pt x="6" y="428"/>
                  </a:lnTo>
                  <a:lnTo>
                    <a:pt x="2" y="452"/>
                  </a:lnTo>
                  <a:lnTo>
                    <a:pt x="0" y="478"/>
                  </a:lnTo>
                  <a:lnTo>
                    <a:pt x="0" y="504"/>
                  </a:lnTo>
                  <a:lnTo>
                    <a:pt x="0" y="530"/>
                  </a:lnTo>
                  <a:lnTo>
                    <a:pt x="2" y="556"/>
                  </a:lnTo>
                  <a:lnTo>
                    <a:pt x="6" y="580"/>
                  </a:lnTo>
                  <a:lnTo>
                    <a:pt x="10" y="606"/>
                  </a:lnTo>
                  <a:lnTo>
                    <a:pt x="16" y="630"/>
                  </a:lnTo>
                  <a:lnTo>
                    <a:pt x="22" y="654"/>
                  </a:lnTo>
                  <a:lnTo>
                    <a:pt x="30" y="678"/>
                  </a:lnTo>
                  <a:lnTo>
                    <a:pt x="40" y="700"/>
                  </a:lnTo>
                  <a:lnTo>
                    <a:pt x="60" y="744"/>
                  </a:lnTo>
                  <a:lnTo>
                    <a:pt x="86" y="786"/>
                  </a:lnTo>
                  <a:lnTo>
                    <a:pt x="116" y="824"/>
                  </a:lnTo>
                  <a:lnTo>
                    <a:pt x="148" y="860"/>
                  </a:lnTo>
                  <a:lnTo>
                    <a:pt x="184" y="892"/>
                  </a:lnTo>
                  <a:lnTo>
                    <a:pt x="222" y="922"/>
                  </a:lnTo>
                  <a:lnTo>
                    <a:pt x="264" y="948"/>
                  </a:lnTo>
                  <a:lnTo>
                    <a:pt x="308" y="968"/>
                  </a:lnTo>
                  <a:lnTo>
                    <a:pt x="330" y="978"/>
                  </a:lnTo>
                  <a:lnTo>
                    <a:pt x="354" y="986"/>
                  </a:lnTo>
                  <a:lnTo>
                    <a:pt x="378" y="992"/>
                  </a:lnTo>
                  <a:lnTo>
                    <a:pt x="402" y="998"/>
                  </a:lnTo>
                  <a:lnTo>
                    <a:pt x="428" y="1002"/>
                  </a:lnTo>
                  <a:lnTo>
                    <a:pt x="452" y="1006"/>
                  </a:lnTo>
                  <a:lnTo>
                    <a:pt x="478" y="1008"/>
                  </a:lnTo>
                  <a:lnTo>
                    <a:pt x="504" y="1008"/>
                  </a:lnTo>
                  <a:lnTo>
                    <a:pt x="530" y="1008"/>
                  </a:lnTo>
                  <a:lnTo>
                    <a:pt x="556" y="1006"/>
                  </a:lnTo>
                  <a:lnTo>
                    <a:pt x="580" y="1002"/>
                  </a:lnTo>
                  <a:lnTo>
                    <a:pt x="606" y="998"/>
                  </a:lnTo>
                  <a:lnTo>
                    <a:pt x="630" y="992"/>
                  </a:lnTo>
                  <a:lnTo>
                    <a:pt x="654" y="986"/>
                  </a:lnTo>
                  <a:lnTo>
                    <a:pt x="678" y="978"/>
                  </a:lnTo>
                  <a:lnTo>
                    <a:pt x="700" y="968"/>
                  </a:lnTo>
                  <a:lnTo>
                    <a:pt x="744" y="948"/>
                  </a:lnTo>
                  <a:lnTo>
                    <a:pt x="786" y="922"/>
                  </a:lnTo>
                  <a:lnTo>
                    <a:pt x="824" y="892"/>
                  </a:lnTo>
                  <a:lnTo>
                    <a:pt x="860" y="860"/>
                  </a:lnTo>
                  <a:lnTo>
                    <a:pt x="892" y="824"/>
                  </a:lnTo>
                  <a:lnTo>
                    <a:pt x="922" y="786"/>
                  </a:lnTo>
                  <a:lnTo>
                    <a:pt x="948" y="744"/>
                  </a:lnTo>
                  <a:lnTo>
                    <a:pt x="968" y="700"/>
                  </a:lnTo>
                  <a:lnTo>
                    <a:pt x="978" y="678"/>
                  </a:lnTo>
                  <a:lnTo>
                    <a:pt x="986" y="654"/>
                  </a:lnTo>
                  <a:lnTo>
                    <a:pt x="992" y="630"/>
                  </a:lnTo>
                  <a:lnTo>
                    <a:pt x="998" y="606"/>
                  </a:lnTo>
                  <a:lnTo>
                    <a:pt x="1002" y="580"/>
                  </a:lnTo>
                  <a:lnTo>
                    <a:pt x="1006" y="556"/>
                  </a:lnTo>
                  <a:lnTo>
                    <a:pt x="1008" y="530"/>
                  </a:lnTo>
                  <a:lnTo>
                    <a:pt x="1008" y="504"/>
                  </a:lnTo>
                  <a:lnTo>
                    <a:pt x="1008" y="478"/>
                  </a:lnTo>
                  <a:lnTo>
                    <a:pt x="1006" y="452"/>
                  </a:lnTo>
                  <a:lnTo>
                    <a:pt x="1002" y="428"/>
                  </a:lnTo>
                  <a:lnTo>
                    <a:pt x="998" y="402"/>
                  </a:lnTo>
                  <a:lnTo>
                    <a:pt x="992" y="378"/>
                  </a:lnTo>
                  <a:lnTo>
                    <a:pt x="986" y="354"/>
                  </a:lnTo>
                  <a:lnTo>
                    <a:pt x="978" y="330"/>
                  </a:lnTo>
                  <a:lnTo>
                    <a:pt x="968" y="308"/>
                  </a:lnTo>
                  <a:lnTo>
                    <a:pt x="948" y="264"/>
                  </a:lnTo>
                  <a:lnTo>
                    <a:pt x="922" y="222"/>
                  </a:lnTo>
                  <a:lnTo>
                    <a:pt x="892" y="184"/>
                  </a:lnTo>
                  <a:lnTo>
                    <a:pt x="860" y="148"/>
                  </a:lnTo>
                  <a:lnTo>
                    <a:pt x="824" y="116"/>
                  </a:lnTo>
                  <a:lnTo>
                    <a:pt x="786" y="86"/>
                  </a:lnTo>
                  <a:lnTo>
                    <a:pt x="744" y="60"/>
                  </a:lnTo>
                  <a:lnTo>
                    <a:pt x="700" y="40"/>
                  </a:lnTo>
                  <a:lnTo>
                    <a:pt x="678" y="30"/>
                  </a:lnTo>
                  <a:lnTo>
                    <a:pt x="654" y="22"/>
                  </a:lnTo>
                  <a:lnTo>
                    <a:pt x="630" y="16"/>
                  </a:lnTo>
                  <a:lnTo>
                    <a:pt x="606" y="10"/>
                  </a:lnTo>
                  <a:lnTo>
                    <a:pt x="580" y="6"/>
                  </a:lnTo>
                  <a:lnTo>
                    <a:pt x="556" y="2"/>
                  </a:lnTo>
                  <a:lnTo>
                    <a:pt x="530" y="0"/>
                  </a:lnTo>
                  <a:lnTo>
                    <a:pt x="504" y="0"/>
                  </a:lnTo>
                  <a:close/>
                </a:path>
              </a:pathLst>
            </a:custGeom>
            <a:solidFill>
              <a:srgbClr val="66666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46" name="Freeform 17"/>
            <p:cNvSpPr>
              <a:spLocks noEditPoints="1"/>
            </p:cNvSpPr>
            <p:nvPr/>
          </p:nvSpPr>
          <p:spPr bwMode="auto">
            <a:xfrm>
              <a:off x="3979" y="702"/>
              <a:ext cx="806" cy="806"/>
            </a:xfrm>
            <a:custGeom>
              <a:avLst/>
              <a:gdLst>
                <a:gd name="T0" fmla="*/ 16 w 806"/>
                <a:gd name="T1" fmla="*/ 364 h 806"/>
                <a:gd name="T2" fmla="*/ 44 w 806"/>
                <a:gd name="T3" fmla="*/ 252 h 806"/>
                <a:gd name="T4" fmla="*/ 102 w 806"/>
                <a:gd name="T5" fmla="*/ 156 h 806"/>
                <a:gd name="T6" fmla="*/ 184 w 806"/>
                <a:gd name="T7" fmla="*/ 82 h 806"/>
                <a:gd name="T8" fmla="*/ 286 w 806"/>
                <a:gd name="T9" fmla="*/ 32 h 806"/>
                <a:gd name="T10" fmla="*/ 402 w 806"/>
                <a:gd name="T11" fmla="*/ 14 h 806"/>
                <a:gd name="T12" fmla="*/ 480 w 806"/>
                <a:gd name="T13" fmla="*/ 22 h 806"/>
                <a:gd name="T14" fmla="*/ 588 w 806"/>
                <a:gd name="T15" fmla="*/ 62 h 806"/>
                <a:gd name="T16" fmla="*/ 676 w 806"/>
                <a:gd name="T17" fmla="*/ 130 h 806"/>
                <a:gd name="T18" fmla="*/ 744 w 806"/>
                <a:gd name="T19" fmla="*/ 218 h 806"/>
                <a:gd name="T20" fmla="*/ 784 w 806"/>
                <a:gd name="T21" fmla="*/ 326 h 806"/>
                <a:gd name="T22" fmla="*/ 792 w 806"/>
                <a:gd name="T23" fmla="*/ 404 h 806"/>
                <a:gd name="T24" fmla="*/ 774 w 806"/>
                <a:gd name="T25" fmla="*/ 520 h 806"/>
                <a:gd name="T26" fmla="*/ 724 w 806"/>
                <a:gd name="T27" fmla="*/ 622 h 806"/>
                <a:gd name="T28" fmla="*/ 650 w 806"/>
                <a:gd name="T29" fmla="*/ 704 h 806"/>
                <a:gd name="T30" fmla="*/ 554 w 806"/>
                <a:gd name="T31" fmla="*/ 762 h 806"/>
                <a:gd name="T32" fmla="*/ 442 w 806"/>
                <a:gd name="T33" fmla="*/ 790 h 806"/>
                <a:gd name="T34" fmla="*/ 362 w 806"/>
                <a:gd name="T35" fmla="*/ 790 h 806"/>
                <a:gd name="T36" fmla="*/ 250 w 806"/>
                <a:gd name="T37" fmla="*/ 762 h 806"/>
                <a:gd name="T38" fmla="*/ 154 w 806"/>
                <a:gd name="T39" fmla="*/ 704 h 806"/>
                <a:gd name="T40" fmla="*/ 80 w 806"/>
                <a:gd name="T41" fmla="*/ 622 h 806"/>
                <a:gd name="T42" fmla="*/ 30 w 806"/>
                <a:gd name="T43" fmla="*/ 520 h 806"/>
                <a:gd name="T44" fmla="*/ 14 w 806"/>
                <a:gd name="T45" fmla="*/ 404 h 806"/>
                <a:gd name="T46" fmla="*/ 0 w 806"/>
                <a:gd name="T47" fmla="*/ 404 h 806"/>
                <a:gd name="T48" fmla="*/ 18 w 806"/>
                <a:gd name="T49" fmla="*/ 524 h 806"/>
                <a:gd name="T50" fmla="*/ 68 w 806"/>
                <a:gd name="T51" fmla="*/ 630 h 806"/>
                <a:gd name="T52" fmla="*/ 146 w 806"/>
                <a:gd name="T53" fmla="*/ 714 h 806"/>
                <a:gd name="T54" fmla="*/ 246 w 806"/>
                <a:gd name="T55" fmla="*/ 776 h 806"/>
                <a:gd name="T56" fmla="*/ 360 w 806"/>
                <a:gd name="T57" fmla="*/ 804 h 806"/>
                <a:gd name="T58" fmla="*/ 444 w 806"/>
                <a:gd name="T59" fmla="*/ 804 h 806"/>
                <a:gd name="T60" fmla="*/ 558 w 806"/>
                <a:gd name="T61" fmla="*/ 776 h 806"/>
                <a:gd name="T62" fmla="*/ 658 w 806"/>
                <a:gd name="T63" fmla="*/ 714 h 806"/>
                <a:gd name="T64" fmla="*/ 736 w 806"/>
                <a:gd name="T65" fmla="*/ 630 h 806"/>
                <a:gd name="T66" fmla="*/ 786 w 806"/>
                <a:gd name="T67" fmla="*/ 524 h 806"/>
                <a:gd name="T68" fmla="*/ 806 w 806"/>
                <a:gd name="T69" fmla="*/ 404 h 806"/>
                <a:gd name="T70" fmla="*/ 796 w 806"/>
                <a:gd name="T71" fmla="*/ 322 h 806"/>
                <a:gd name="T72" fmla="*/ 756 w 806"/>
                <a:gd name="T73" fmla="*/ 212 h 806"/>
                <a:gd name="T74" fmla="*/ 686 w 806"/>
                <a:gd name="T75" fmla="*/ 120 h 806"/>
                <a:gd name="T76" fmla="*/ 594 w 806"/>
                <a:gd name="T77" fmla="*/ 50 h 806"/>
                <a:gd name="T78" fmla="*/ 484 w 806"/>
                <a:gd name="T79" fmla="*/ 10 h 806"/>
                <a:gd name="T80" fmla="*/ 402 w 806"/>
                <a:gd name="T81" fmla="*/ 0 h 806"/>
                <a:gd name="T82" fmla="*/ 282 w 806"/>
                <a:gd name="T83" fmla="*/ 20 h 806"/>
                <a:gd name="T84" fmla="*/ 176 w 806"/>
                <a:gd name="T85" fmla="*/ 70 h 806"/>
                <a:gd name="T86" fmla="*/ 92 w 806"/>
                <a:gd name="T87" fmla="*/ 148 h 806"/>
                <a:gd name="T88" fmla="*/ 30 w 806"/>
                <a:gd name="T89" fmla="*/ 248 h 806"/>
                <a:gd name="T90" fmla="*/ 2 w 806"/>
                <a:gd name="T91" fmla="*/ 362 h 8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06"/>
                <a:gd name="T139" fmla="*/ 0 h 806"/>
                <a:gd name="T140" fmla="*/ 806 w 806"/>
                <a:gd name="T141" fmla="*/ 806 h 8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06" h="806">
                  <a:moveTo>
                    <a:pt x="14" y="404"/>
                  </a:moveTo>
                  <a:lnTo>
                    <a:pt x="14" y="404"/>
                  </a:lnTo>
                  <a:lnTo>
                    <a:pt x="16" y="364"/>
                  </a:lnTo>
                  <a:lnTo>
                    <a:pt x="20" y="326"/>
                  </a:lnTo>
                  <a:lnTo>
                    <a:pt x="30" y="288"/>
                  </a:lnTo>
                  <a:lnTo>
                    <a:pt x="44" y="252"/>
                  </a:lnTo>
                  <a:lnTo>
                    <a:pt x="60" y="218"/>
                  </a:lnTo>
                  <a:lnTo>
                    <a:pt x="80" y="186"/>
                  </a:lnTo>
                  <a:lnTo>
                    <a:pt x="102" y="156"/>
                  </a:lnTo>
                  <a:lnTo>
                    <a:pt x="128" y="130"/>
                  </a:lnTo>
                  <a:lnTo>
                    <a:pt x="154" y="104"/>
                  </a:lnTo>
                  <a:lnTo>
                    <a:pt x="184" y="82"/>
                  </a:lnTo>
                  <a:lnTo>
                    <a:pt x="216" y="62"/>
                  </a:lnTo>
                  <a:lnTo>
                    <a:pt x="250" y="46"/>
                  </a:lnTo>
                  <a:lnTo>
                    <a:pt x="286" y="32"/>
                  </a:lnTo>
                  <a:lnTo>
                    <a:pt x="324" y="22"/>
                  </a:lnTo>
                  <a:lnTo>
                    <a:pt x="362" y="18"/>
                  </a:lnTo>
                  <a:lnTo>
                    <a:pt x="402" y="14"/>
                  </a:lnTo>
                  <a:lnTo>
                    <a:pt x="442" y="18"/>
                  </a:lnTo>
                  <a:lnTo>
                    <a:pt x="480" y="22"/>
                  </a:lnTo>
                  <a:lnTo>
                    <a:pt x="518" y="32"/>
                  </a:lnTo>
                  <a:lnTo>
                    <a:pt x="554" y="46"/>
                  </a:lnTo>
                  <a:lnTo>
                    <a:pt x="588" y="62"/>
                  </a:lnTo>
                  <a:lnTo>
                    <a:pt x="620" y="82"/>
                  </a:lnTo>
                  <a:lnTo>
                    <a:pt x="650" y="104"/>
                  </a:lnTo>
                  <a:lnTo>
                    <a:pt x="676" y="130"/>
                  </a:lnTo>
                  <a:lnTo>
                    <a:pt x="702" y="156"/>
                  </a:lnTo>
                  <a:lnTo>
                    <a:pt x="724" y="186"/>
                  </a:lnTo>
                  <a:lnTo>
                    <a:pt x="744" y="218"/>
                  </a:lnTo>
                  <a:lnTo>
                    <a:pt x="760" y="252"/>
                  </a:lnTo>
                  <a:lnTo>
                    <a:pt x="774" y="288"/>
                  </a:lnTo>
                  <a:lnTo>
                    <a:pt x="784" y="326"/>
                  </a:lnTo>
                  <a:lnTo>
                    <a:pt x="788" y="364"/>
                  </a:lnTo>
                  <a:lnTo>
                    <a:pt x="792" y="404"/>
                  </a:lnTo>
                  <a:lnTo>
                    <a:pt x="788" y="444"/>
                  </a:lnTo>
                  <a:lnTo>
                    <a:pt x="784" y="482"/>
                  </a:lnTo>
                  <a:lnTo>
                    <a:pt x="774" y="520"/>
                  </a:lnTo>
                  <a:lnTo>
                    <a:pt x="760" y="556"/>
                  </a:lnTo>
                  <a:lnTo>
                    <a:pt x="744" y="590"/>
                  </a:lnTo>
                  <a:lnTo>
                    <a:pt x="724" y="622"/>
                  </a:lnTo>
                  <a:lnTo>
                    <a:pt x="702" y="652"/>
                  </a:lnTo>
                  <a:lnTo>
                    <a:pt x="676" y="678"/>
                  </a:lnTo>
                  <a:lnTo>
                    <a:pt x="650" y="704"/>
                  </a:lnTo>
                  <a:lnTo>
                    <a:pt x="620" y="726"/>
                  </a:lnTo>
                  <a:lnTo>
                    <a:pt x="588" y="746"/>
                  </a:lnTo>
                  <a:lnTo>
                    <a:pt x="554" y="762"/>
                  </a:lnTo>
                  <a:lnTo>
                    <a:pt x="518" y="776"/>
                  </a:lnTo>
                  <a:lnTo>
                    <a:pt x="480" y="786"/>
                  </a:lnTo>
                  <a:lnTo>
                    <a:pt x="442" y="790"/>
                  </a:lnTo>
                  <a:lnTo>
                    <a:pt x="402" y="792"/>
                  </a:lnTo>
                  <a:lnTo>
                    <a:pt x="362" y="790"/>
                  </a:lnTo>
                  <a:lnTo>
                    <a:pt x="324" y="786"/>
                  </a:lnTo>
                  <a:lnTo>
                    <a:pt x="286" y="776"/>
                  </a:lnTo>
                  <a:lnTo>
                    <a:pt x="250" y="762"/>
                  </a:lnTo>
                  <a:lnTo>
                    <a:pt x="216" y="746"/>
                  </a:lnTo>
                  <a:lnTo>
                    <a:pt x="184" y="726"/>
                  </a:lnTo>
                  <a:lnTo>
                    <a:pt x="154" y="704"/>
                  </a:lnTo>
                  <a:lnTo>
                    <a:pt x="128" y="678"/>
                  </a:lnTo>
                  <a:lnTo>
                    <a:pt x="102" y="652"/>
                  </a:lnTo>
                  <a:lnTo>
                    <a:pt x="80" y="622"/>
                  </a:lnTo>
                  <a:lnTo>
                    <a:pt x="60" y="590"/>
                  </a:lnTo>
                  <a:lnTo>
                    <a:pt x="44" y="556"/>
                  </a:lnTo>
                  <a:lnTo>
                    <a:pt x="30" y="520"/>
                  </a:lnTo>
                  <a:lnTo>
                    <a:pt x="20" y="482"/>
                  </a:lnTo>
                  <a:lnTo>
                    <a:pt x="16" y="444"/>
                  </a:lnTo>
                  <a:lnTo>
                    <a:pt x="14" y="404"/>
                  </a:lnTo>
                  <a:close/>
                  <a:moveTo>
                    <a:pt x="0" y="404"/>
                  </a:moveTo>
                  <a:lnTo>
                    <a:pt x="0" y="404"/>
                  </a:lnTo>
                  <a:lnTo>
                    <a:pt x="2" y="446"/>
                  </a:lnTo>
                  <a:lnTo>
                    <a:pt x="8" y="486"/>
                  </a:lnTo>
                  <a:lnTo>
                    <a:pt x="18" y="524"/>
                  </a:lnTo>
                  <a:lnTo>
                    <a:pt x="30" y="560"/>
                  </a:lnTo>
                  <a:lnTo>
                    <a:pt x="48" y="596"/>
                  </a:lnTo>
                  <a:lnTo>
                    <a:pt x="68" y="630"/>
                  </a:lnTo>
                  <a:lnTo>
                    <a:pt x="92" y="660"/>
                  </a:lnTo>
                  <a:lnTo>
                    <a:pt x="118" y="688"/>
                  </a:lnTo>
                  <a:lnTo>
                    <a:pt x="146" y="714"/>
                  </a:lnTo>
                  <a:lnTo>
                    <a:pt x="176" y="738"/>
                  </a:lnTo>
                  <a:lnTo>
                    <a:pt x="210" y="758"/>
                  </a:lnTo>
                  <a:lnTo>
                    <a:pt x="246" y="776"/>
                  </a:lnTo>
                  <a:lnTo>
                    <a:pt x="282" y="788"/>
                  </a:lnTo>
                  <a:lnTo>
                    <a:pt x="320" y="798"/>
                  </a:lnTo>
                  <a:lnTo>
                    <a:pt x="360" y="804"/>
                  </a:lnTo>
                  <a:lnTo>
                    <a:pt x="402" y="806"/>
                  </a:lnTo>
                  <a:lnTo>
                    <a:pt x="444" y="804"/>
                  </a:lnTo>
                  <a:lnTo>
                    <a:pt x="484" y="798"/>
                  </a:lnTo>
                  <a:lnTo>
                    <a:pt x="522" y="788"/>
                  </a:lnTo>
                  <a:lnTo>
                    <a:pt x="558" y="776"/>
                  </a:lnTo>
                  <a:lnTo>
                    <a:pt x="594" y="758"/>
                  </a:lnTo>
                  <a:lnTo>
                    <a:pt x="628" y="738"/>
                  </a:lnTo>
                  <a:lnTo>
                    <a:pt x="658" y="714"/>
                  </a:lnTo>
                  <a:lnTo>
                    <a:pt x="686" y="688"/>
                  </a:lnTo>
                  <a:lnTo>
                    <a:pt x="712" y="660"/>
                  </a:lnTo>
                  <a:lnTo>
                    <a:pt x="736" y="630"/>
                  </a:lnTo>
                  <a:lnTo>
                    <a:pt x="756" y="596"/>
                  </a:lnTo>
                  <a:lnTo>
                    <a:pt x="774" y="560"/>
                  </a:lnTo>
                  <a:lnTo>
                    <a:pt x="786" y="524"/>
                  </a:lnTo>
                  <a:lnTo>
                    <a:pt x="796" y="486"/>
                  </a:lnTo>
                  <a:lnTo>
                    <a:pt x="802" y="446"/>
                  </a:lnTo>
                  <a:lnTo>
                    <a:pt x="806" y="404"/>
                  </a:lnTo>
                  <a:lnTo>
                    <a:pt x="802" y="362"/>
                  </a:lnTo>
                  <a:lnTo>
                    <a:pt x="796" y="322"/>
                  </a:lnTo>
                  <a:lnTo>
                    <a:pt x="786" y="284"/>
                  </a:lnTo>
                  <a:lnTo>
                    <a:pt x="774" y="248"/>
                  </a:lnTo>
                  <a:lnTo>
                    <a:pt x="756" y="212"/>
                  </a:lnTo>
                  <a:lnTo>
                    <a:pt x="736" y="178"/>
                  </a:lnTo>
                  <a:lnTo>
                    <a:pt x="712" y="148"/>
                  </a:lnTo>
                  <a:lnTo>
                    <a:pt x="686" y="120"/>
                  </a:lnTo>
                  <a:lnTo>
                    <a:pt x="658" y="94"/>
                  </a:lnTo>
                  <a:lnTo>
                    <a:pt x="628" y="70"/>
                  </a:lnTo>
                  <a:lnTo>
                    <a:pt x="594" y="50"/>
                  </a:lnTo>
                  <a:lnTo>
                    <a:pt x="558" y="32"/>
                  </a:lnTo>
                  <a:lnTo>
                    <a:pt x="522" y="20"/>
                  </a:lnTo>
                  <a:lnTo>
                    <a:pt x="484" y="10"/>
                  </a:lnTo>
                  <a:lnTo>
                    <a:pt x="444" y="4"/>
                  </a:lnTo>
                  <a:lnTo>
                    <a:pt x="402" y="0"/>
                  </a:lnTo>
                  <a:lnTo>
                    <a:pt x="360" y="4"/>
                  </a:lnTo>
                  <a:lnTo>
                    <a:pt x="320" y="10"/>
                  </a:lnTo>
                  <a:lnTo>
                    <a:pt x="282" y="20"/>
                  </a:lnTo>
                  <a:lnTo>
                    <a:pt x="246" y="32"/>
                  </a:lnTo>
                  <a:lnTo>
                    <a:pt x="210" y="50"/>
                  </a:lnTo>
                  <a:lnTo>
                    <a:pt x="176" y="70"/>
                  </a:lnTo>
                  <a:lnTo>
                    <a:pt x="146" y="94"/>
                  </a:lnTo>
                  <a:lnTo>
                    <a:pt x="118" y="120"/>
                  </a:lnTo>
                  <a:lnTo>
                    <a:pt x="92" y="148"/>
                  </a:lnTo>
                  <a:lnTo>
                    <a:pt x="68" y="178"/>
                  </a:lnTo>
                  <a:lnTo>
                    <a:pt x="48" y="212"/>
                  </a:lnTo>
                  <a:lnTo>
                    <a:pt x="30" y="248"/>
                  </a:lnTo>
                  <a:lnTo>
                    <a:pt x="18" y="284"/>
                  </a:lnTo>
                  <a:lnTo>
                    <a:pt x="8" y="322"/>
                  </a:lnTo>
                  <a:lnTo>
                    <a:pt x="2" y="362"/>
                  </a:lnTo>
                  <a:lnTo>
                    <a:pt x="0" y="4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47" name="Freeform 18"/>
            <p:cNvSpPr>
              <a:spLocks noEditPoints="1"/>
            </p:cNvSpPr>
            <p:nvPr/>
          </p:nvSpPr>
          <p:spPr bwMode="auto">
            <a:xfrm>
              <a:off x="3871" y="594"/>
              <a:ext cx="1022" cy="1022"/>
            </a:xfrm>
            <a:custGeom>
              <a:avLst/>
              <a:gdLst>
                <a:gd name="T0" fmla="*/ 16 w 1022"/>
                <a:gd name="T1" fmla="*/ 462 h 1022"/>
                <a:gd name="T2" fmla="*/ 36 w 1022"/>
                <a:gd name="T3" fmla="*/ 364 h 1022"/>
                <a:gd name="T4" fmla="*/ 98 w 1022"/>
                <a:gd name="T5" fmla="*/ 234 h 1022"/>
                <a:gd name="T6" fmla="*/ 232 w 1022"/>
                <a:gd name="T7" fmla="*/ 100 h 1022"/>
                <a:gd name="T8" fmla="*/ 362 w 1022"/>
                <a:gd name="T9" fmla="*/ 38 h 1022"/>
                <a:gd name="T10" fmla="*/ 460 w 1022"/>
                <a:gd name="T11" fmla="*/ 18 h 1022"/>
                <a:gd name="T12" fmla="*/ 536 w 1022"/>
                <a:gd name="T13" fmla="*/ 16 h 1022"/>
                <a:gd name="T14" fmla="*/ 634 w 1022"/>
                <a:gd name="T15" fmla="*/ 30 h 1022"/>
                <a:gd name="T16" fmla="*/ 746 w 1022"/>
                <a:gd name="T17" fmla="*/ 76 h 1022"/>
                <a:gd name="T18" fmla="*/ 894 w 1022"/>
                <a:gd name="T19" fmla="*/ 196 h 1022"/>
                <a:gd name="T20" fmla="*/ 976 w 1022"/>
                <a:gd name="T21" fmla="*/ 342 h 1022"/>
                <a:gd name="T22" fmla="*/ 1002 w 1022"/>
                <a:gd name="T23" fmla="*/ 436 h 1022"/>
                <a:gd name="T24" fmla="*/ 1008 w 1022"/>
                <a:gd name="T25" fmla="*/ 512 h 1022"/>
                <a:gd name="T26" fmla="*/ 996 w 1022"/>
                <a:gd name="T27" fmla="*/ 612 h 1022"/>
                <a:gd name="T28" fmla="*/ 968 w 1022"/>
                <a:gd name="T29" fmla="*/ 706 h 1022"/>
                <a:gd name="T30" fmla="*/ 862 w 1022"/>
                <a:gd name="T31" fmla="*/ 864 h 1022"/>
                <a:gd name="T32" fmla="*/ 704 w 1022"/>
                <a:gd name="T33" fmla="*/ 970 h 1022"/>
                <a:gd name="T34" fmla="*/ 610 w 1022"/>
                <a:gd name="T35" fmla="*/ 998 h 1022"/>
                <a:gd name="T36" fmla="*/ 510 w 1022"/>
                <a:gd name="T37" fmla="*/ 1008 h 1022"/>
                <a:gd name="T38" fmla="*/ 434 w 1022"/>
                <a:gd name="T39" fmla="*/ 1004 h 1022"/>
                <a:gd name="T40" fmla="*/ 340 w 1022"/>
                <a:gd name="T41" fmla="*/ 978 h 1022"/>
                <a:gd name="T42" fmla="*/ 194 w 1022"/>
                <a:gd name="T43" fmla="*/ 896 h 1022"/>
                <a:gd name="T44" fmla="*/ 74 w 1022"/>
                <a:gd name="T45" fmla="*/ 748 h 1022"/>
                <a:gd name="T46" fmla="*/ 28 w 1022"/>
                <a:gd name="T47" fmla="*/ 636 h 1022"/>
                <a:gd name="T48" fmla="*/ 14 w 1022"/>
                <a:gd name="T49" fmla="*/ 538 h 1022"/>
                <a:gd name="T50" fmla="*/ 0 w 1022"/>
                <a:gd name="T51" fmla="*/ 512 h 1022"/>
                <a:gd name="T52" fmla="*/ 10 w 1022"/>
                <a:gd name="T53" fmla="*/ 614 h 1022"/>
                <a:gd name="T54" fmla="*/ 40 w 1022"/>
                <a:gd name="T55" fmla="*/ 710 h 1022"/>
                <a:gd name="T56" fmla="*/ 116 w 1022"/>
                <a:gd name="T57" fmla="*/ 836 h 1022"/>
                <a:gd name="T58" fmla="*/ 266 w 1022"/>
                <a:gd name="T59" fmla="*/ 962 h 1022"/>
                <a:gd name="T60" fmla="*/ 358 w 1022"/>
                <a:gd name="T61" fmla="*/ 1000 h 1022"/>
                <a:gd name="T62" fmla="*/ 458 w 1022"/>
                <a:gd name="T63" fmla="*/ 1020 h 1022"/>
                <a:gd name="T64" fmla="*/ 536 w 1022"/>
                <a:gd name="T65" fmla="*/ 1022 h 1022"/>
                <a:gd name="T66" fmla="*/ 638 w 1022"/>
                <a:gd name="T67" fmla="*/ 1006 h 1022"/>
                <a:gd name="T68" fmla="*/ 732 w 1022"/>
                <a:gd name="T69" fmla="*/ 972 h 1022"/>
                <a:gd name="T70" fmla="*/ 872 w 1022"/>
                <a:gd name="T71" fmla="*/ 874 h 1022"/>
                <a:gd name="T72" fmla="*/ 970 w 1022"/>
                <a:gd name="T73" fmla="*/ 734 h 1022"/>
                <a:gd name="T74" fmla="*/ 1004 w 1022"/>
                <a:gd name="T75" fmla="*/ 640 h 1022"/>
                <a:gd name="T76" fmla="*/ 1020 w 1022"/>
                <a:gd name="T77" fmla="*/ 538 h 1022"/>
                <a:gd name="T78" fmla="*/ 1018 w 1022"/>
                <a:gd name="T79" fmla="*/ 460 h 1022"/>
                <a:gd name="T80" fmla="*/ 998 w 1022"/>
                <a:gd name="T81" fmla="*/ 360 h 1022"/>
                <a:gd name="T82" fmla="*/ 960 w 1022"/>
                <a:gd name="T83" fmla="*/ 268 h 1022"/>
                <a:gd name="T84" fmla="*/ 834 w 1022"/>
                <a:gd name="T85" fmla="*/ 118 h 1022"/>
                <a:gd name="T86" fmla="*/ 708 w 1022"/>
                <a:gd name="T87" fmla="*/ 42 h 1022"/>
                <a:gd name="T88" fmla="*/ 612 w 1022"/>
                <a:gd name="T89" fmla="*/ 12 h 1022"/>
                <a:gd name="T90" fmla="*/ 510 w 1022"/>
                <a:gd name="T91" fmla="*/ 0 h 1022"/>
                <a:gd name="T92" fmla="*/ 432 w 1022"/>
                <a:gd name="T93" fmla="*/ 6 h 1022"/>
                <a:gd name="T94" fmla="*/ 334 w 1022"/>
                <a:gd name="T95" fmla="*/ 32 h 1022"/>
                <a:gd name="T96" fmla="*/ 224 w 1022"/>
                <a:gd name="T97" fmla="*/ 88 h 1022"/>
                <a:gd name="T98" fmla="*/ 86 w 1022"/>
                <a:gd name="T99" fmla="*/ 226 h 1022"/>
                <a:gd name="T100" fmla="*/ 30 w 1022"/>
                <a:gd name="T101" fmla="*/ 336 h 1022"/>
                <a:gd name="T102" fmla="*/ 4 w 1022"/>
                <a:gd name="T103" fmla="*/ 434 h 1022"/>
                <a:gd name="T104" fmla="*/ 0 w 1022"/>
                <a:gd name="T105" fmla="*/ 512 h 10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22"/>
                <a:gd name="T160" fmla="*/ 0 h 1022"/>
                <a:gd name="T161" fmla="*/ 1022 w 1022"/>
                <a:gd name="T162" fmla="*/ 1022 h 10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22" h="1022">
                  <a:moveTo>
                    <a:pt x="14" y="512"/>
                  </a:moveTo>
                  <a:lnTo>
                    <a:pt x="14" y="512"/>
                  </a:lnTo>
                  <a:lnTo>
                    <a:pt x="14" y="486"/>
                  </a:lnTo>
                  <a:lnTo>
                    <a:pt x="16" y="462"/>
                  </a:lnTo>
                  <a:lnTo>
                    <a:pt x="18" y="436"/>
                  </a:lnTo>
                  <a:lnTo>
                    <a:pt x="24" y="412"/>
                  </a:lnTo>
                  <a:lnTo>
                    <a:pt x="28" y="388"/>
                  </a:lnTo>
                  <a:lnTo>
                    <a:pt x="36" y="364"/>
                  </a:lnTo>
                  <a:lnTo>
                    <a:pt x="44" y="342"/>
                  </a:lnTo>
                  <a:lnTo>
                    <a:pt x="52" y="318"/>
                  </a:lnTo>
                  <a:lnTo>
                    <a:pt x="74" y="276"/>
                  </a:lnTo>
                  <a:lnTo>
                    <a:pt x="98" y="234"/>
                  </a:lnTo>
                  <a:lnTo>
                    <a:pt x="126" y="196"/>
                  </a:lnTo>
                  <a:lnTo>
                    <a:pt x="158" y="160"/>
                  </a:lnTo>
                  <a:lnTo>
                    <a:pt x="194" y="128"/>
                  </a:lnTo>
                  <a:lnTo>
                    <a:pt x="232" y="100"/>
                  </a:lnTo>
                  <a:lnTo>
                    <a:pt x="274" y="76"/>
                  </a:lnTo>
                  <a:lnTo>
                    <a:pt x="316" y="54"/>
                  </a:lnTo>
                  <a:lnTo>
                    <a:pt x="340" y="46"/>
                  </a:lnTo>
                  <a:lnTo>
                    <a:pt x="362" y="38"/>
                  </a:lnTo>
                  <a:lnTo>
                    <a:pt x="386" y="30"/>
                  </a:lnTo>
                  <a:lnTo>
                    <a:pt x="410" y="26"/>
                  </a:lnTo>
                  <a:lnTo>
                    <a:pt x="434" y="20"/>
                  </a:lnTo>
                  <a:lnTo>
                    <a:pt x="460" y="18"/>
                  </a:lnTo>
                  <a:lnTo>
                    <a:pt x="484" y="16"/>
                  </a:lnTo>
                  <a:lnTo>
                    <a:pt x="510" y="14"/>
                  </a:lnTo>
                  <a:lnTo>
                    <a:pt x="536" y="16"/>
                  </a:lnTo>
                  <a:lnTo>
                    <a:pt x="560" y="18"/>
                  </a:lnTo>
                  <a:lnTo>
                    <a:pt x="586" y="20"/>
                  </a:lnTo>
                  <a:lnTo>
                    <a:pt x="610" y="26"/>
                  </a:lnTo>
                  <a:lnTo>
                    <a:pt x="634" y="30"/>
                  </a:lnTo>
                  <a:lnTo>
                    <a:pt x="658" y="38"/>
                  </a:lnTo>
                  <a:lnTo>
                    <a:pt x="680" y="46"/>
                  </a:lnTo>
                  <a:lnTo>
                    <a:pt x="704" y="54"/>
                  </a:lnTo>
                  <a:lnTo>
                    <a:pt x="746" y="76"/>
                  </a:lnTo>
                  <a:lnTo>
                    <a:pt x="788" y="100"/>
                  </a:lnTo>
                  <a:lnTo>
                    <a:pt x="826" y="128"/>
                  </a:lnTo>
                  <a:lnTo>
                    <a:pt x="862" y="160"/>
                  </a:lnTo>
                  <a:lnTo>
                    <a:pt x="894" y="196"/>
                  </a:lnTo>
                  <a:lnTo>
                    <a:pt x="922" y="234"/>
                  </a:lnTo>
                  <a:lnTo>
                    <a:pt x="946" y="276"/>
                  </a:lnTo>
                  <a:lnTo>
                    <a:pt x="968" y="318"/>
                  </a:lnTo>
                  <a:lnTo>
                    <a:pt x="976" y="342"/>
                  </a:lnTo>
                  <a:lnTo>
                    <a:pt x="984" y="364"/>
                  </a:lnTo>
                  <a:lnTo>
                    <a:pt x="992" y="388"/>
                  </a:lnTo>
                  <a:lnTo>
                    <a:pt x="996" y="412"/>
                  </a:lnTo>
                  <a:lnTo>
                    <a:pt x="1002" y="436"/>
                  </a:lnTo>
                  <a:lnTo>
                    <a:pt x="1004" y="462"/>
                  </a:lnTo>
                  <a:lnTo>
                    <a:pt x="1006" y="486"/>
                  </a:lnTo>
                  <a:lnTo>
                    <a:pt x="1008" y="512"/>
                  </a:lnTo>
                  <a:lnTo>
                    <a:pt x="1006" y="538"/>
                  </a:lnTo>
                  <a:lnTo>
                    <a:pt x="1004" y="562"/>
                  </a:lnTo>
                  <a:lnTo>
                    <a:pt x="1002" y="588"/>
                  </a:lnTo>
                  <a:lnTo>
                    <a:pt x="996" y="612"/>
                  </a:lnTo>
                  <a:lnTo>
                    <a:pt x="992" y="636"/>
                  </a:lnTo>
                  <a:lnTo>
                    <a:pt x="984" y="660"/>
                  </a:lnTo>
                  <a:lnTo>
                    <a:pt x="976" y="682"/>
                  </a:lnTo>
                  <a:lnTo>
                    <a:pt x="968" y="706"/>
                  </a:lnTo>
                  <a:lnTo>
                    <a:pt x="946" y="748"/>
                  </a:lnTo>
                  <a:lnTo>
                    <a:pt x="922" y="790"/>
                  </a:lnTo>
                  <a:lnTo>
                    <a:pt x="894" y="828"/>
                  </a:lnTo>
                  <a:lnTo>
                    <a:pt x="862" y="864"/>
                  </a:lnTo>
                  <a:lnTo>
                    <a:pt x="826" y="896"/>
                  </a:lnTo>
                  <a:lnTo>
                    <a:pt x="788" y="924"/>
                  </a:lnTo>
                  <a:lnTo>
                    <a:pt x="746" y="948"/>
                  </a:lnTo>
                  <a:lnTo>
                    <a:pt x="704" y="970"/>
                  </a:lnTo>
                  <a:lnTo>
                    <a:pt x="680" y="978"/>
                  </a:lnTo>
                  <a:lnTo>
                    <a:pt x="658" y="986"/>
                  </a:lnTo>
                  <a:lnTo>
                    <a:pt x="634" y="994"/>
                  </a:lnTo>
                  <a:lnTo>
                    <a:pt x="610" y="998"/>
                  </a:lnTo>
                  <a:lnTo>
                    <a:pt x="586" y="1004"/>
                  </a:lnTo>
                  <a:lnTo>
                    <a:pt x="560" y="1006"/>
                  </a:lnTo>
                  <a:lnTo>
                    <a:pt x="536" y="1008"/>
                  </a:lnTo>
                  <a:lnTo>
                    <a:pt x="510" y="1008"/>
                  </a:lnTo>
                  <a:lnTo>
                    <a:pt x="484" y="1008"/>
                  </a:lnTo>
                  <a:lnTo>
                    <a:pt x="460" y="1006"/>
                  </a:lnTo>
                  <a:lnTo>
                    <a:pt x="434" y="1004"/>
                  </a:lnTo>
                  <a:lnTo>
                    <a:pt x="410" y="998"/>
                  </a:lnTo>
                  <a:lnTo>
                    <a:pt x="386" y="994"/>
                  </a:lnTo>
                  <a:lnTo>
                    <a:pt x="362" y="986"/>
                  </a:lnTo>
                  <a:lnTo>
                    <a:pt x="340" y="978"/>
                  </a:lnTo>
                  <a:lnTo>
                    <a:pt x="316" y="970"/>
                  </a:lnTo>
                  <a:lnTo>
                    <a:pt x="274" y="948"/>
                  </a:lnTo>
                  <a:lnTo>
                    <a:pt x="232" y="924"/>
                  </a:lnTo>
                  <a:lnTo>
                    <a:pt x="194" y="896"/>
                  </a:lnTo>
                  <a:lnTo>
                    <a:pt x="158" y="864"/>
                  </a:lnTo>
                  <a:lnTo>
                    <a:pt x="126" y="828"/>
                  </a:lnTo>
                  <a:lnTo>
                    <a:pt x="98" y="790"/>
                  </a:lnTo>
                  <a:lnTo>
                    <a:pt x="74" y="748"/>
                  </a:lnTo>
                  <a:lnTo>
                    <a:pt x="52" y="706"/>
                  </a:lnTo>
                  <a:lnTo>
                    <a:pt x="44" y="682"/>
                  </a:lnTo>
                  <a:lnTo>
                    <a:pt x="36" y="660"/>
                  </a:lnTo>
                  <a:lnTo>
                    <a:pt x="28" y="636"/>
                  </a:lnTo>
                  <a:lnTo>
                    <a:pt x="24" y="612"/>
                  </a:lnTo>
                  <a:lnTo>
                    <a:pt x="18" y="588"/>
                  </a:lnTo>
                  <a:lnTo>
                    <a:pt x="16" y="562"/>
                  </a:lnTo>
                  <a:lnTo>
                    <a:pt x="14" y="538"/>
                  </a:lnTo>
                  <a:lnTo>
                    <a:pt x="14" y="512"/>
                  </a:lnTo>
                  <a:close/>
                  <a:moveTo>
                    <a:pt x="0" y="512"/>
                  </a:moveTo>
                  <a:lnTo>
                    <a:pt x="0" y="512"/>
                  </a:lnTo>
                  <a:lnTo>
                    <a:pt x="0" y="538"/>
                  </a:lnTo>
                  <a:lnTo>
                    <a:pt x="2" y="564"/>
                  </a:lnTo>
                  <a:lnTo>
                    <a:pt x="4" y="590"/>
                  </a:lnTo>
                  <a:lnTo>
                    <a:pt x="10" y="614"/>
                  </a:lnTo>
                  <a:lnTo>
                    <a:pt x="16" y="640"/>
                  </a:lnTo>
                  <a:lnTo>
                    <a:pt x="22" y="664"/>
                  </a:lnTo>
                  <a:lnTo>
                    <a:pt x="30" y="688"/>
                  </a:lnTo>
                  <a:lnTo>
                    <a:pt x="40" y="710"/>
                  </a:lnTo>
                  <a:lnTo>
                    <a:pt x="50" y="734"/>
                  </a:lnTo>
                  <a:lnTo>
                    <a:pt x="60" y="756"/>
                  </a:lnTo>
                  <a:lnTo>
                    <a:pt x="86" y="798"/>
                  </a:lnTo>
                  <a:lnTo>
                    <a:pt x="116" y="836"/>
                  </a:lnTo>
                  <a:lnTo>
                    <a:pt x="148" y="874"/>
                  </a:lnTo>
                  <a:lnTo>
                    <a:pt x="186" y="906"/>
                  </a:lnTo>
                  <a:lnTo>
                    <a:pt x="224" y="936"/>
                  </a:lnTo>
                  <a:lnTo>
                    <a:pt x="266" y="962"/>
                  </a:lnTo>
                  <a:lnTo>
                    <a:pt x="288" y="972"/>
                  </a:lnTo>
                  <a:lnTo>
                    <a:pt x="312" y="982"/>
                  </a:lnTo>
                  <a:lnTo>
                    <a:pt x="334" y="992"/>
                  </a:lnTo>
                  <a:lnTo>
                    <a:pt x="358" y="1000"/>
                  </a:lnTo>
                  <a:lnTo>
                    <a:pt x="382" y="1006"/>
                  </a:lnTo>
                  <a:lnTo>
                    <a:pt x="408" y="1012"/>
                  </a:lnTo>
                  <a:lnTo>
                    <a:pt x="432" y="1018"/>
                  </a:lnTo>
                  <a:lnTo>
                    <a:pt x="458" y="1020"/>
                  </a:lnTo>
                  <a:lnTo>
                    <a:pt x="484" y="1022"/>
                  </a:lnTo>
                  <a:lnTo>
                    <a:pt x="510" y="1022"/>
                  </a:lnTo>
                  <a:lnTo>
                    <a:pt x="536" y="1022"/>
                  </a:lnTo>
                  <a:lnTo>
                    <a:pt x="562" y="1020"/>
                  </a:lnTo>
                  <a:lnTo>
                    <a:pt x="588" y="1018"/>
                  </a:lnTo>
                  <a:lnTo>
                    <a:pt x="612" y="1012"/>
                  </a:lnTo>
                  <a:lnTo>
                    <a:pt x="638" y="1006"/>
                  </a:lnTo>
                  <a:lnTo>
                    <a:pt x="662" y="1000"/>
                  </a:lnTo>
                  <a:lnTo>
                    <a:pt x="686" y="992"/>
                  </a:lnTo>
                  <a:lnTo>
                    <a:pt x="708" y="982"/>
                  </a:lnTo>
                  <a:lnTo>
                    <a:pt x="732" y="972"/>
                  </a:lnTo>
                  <a:lnTo>
                    <a:pt x="754" y="962"/>
                  </a:lnTo>
                  <a:lnTo>
                    <a:pt x="796" y="936"/>
                  </a:lnTo>
                  <a:lnTo>
                    <a:pt x="834" y="906"/>
                  </a:lnTo>
                  <a:lnTo>
                    <a:pt x="872" y="874"/>
                  </a:lnTo>
                  <a:lnTo>
                    <a:pt x="904" y="836"/>
                  </a:lnTo>
                  <a:lnTo>
                    <a:pt x="934" y="798"/>
                  </a:lnTo>
                  <a:lnTo>
                    <a:pt x="960" y="756"/>
                  </a:lnTo>
                  <a:lnTo>
                    <a:pt x="970" y="734"/>
                  </a:lnTo>
                  <a:lnTo>
                    <a:pt x="980" y="710"/>
                  </a:lnTo>
                  <a:lnTo>
                    <a:pt x="990" y="688"/>
                  </a:lnTo>
                  <a:lnTo>
                    <a:pt x="998" y="664"/>
                  </a:lnTo>
                  <a:lnTo>
                    <a:pt x="1004" y="640"/>
                  </a:lnTo>
                  <a:lnTo>
                    <a:pt x="1010" y="614"/>
                  </a:lnTo>
                  <a:lnTo>
                    <a:pt x="1016" y="590"/>
                  </a:lnTo>
                  <a:lnTo>
                    <a:pt x="1018" y="564"/>
                  </a:lnTo>
                  <a:lnTo>
                    <a:pt x="1020" y="538"/>
                  </a:lnTo>
                  <a:lnTo>
                    <a:pt x="1022" y="512"/>
                  </a:lnTo>
                  <a:lnTo>
                    <a:pt x="1020" y="486"/>
                  </a:lnTo>
                  <a:lnTo>
                    <a:pt x="1018" y="460"/>
                  </a:lnTo>
                  <a:lnTo>
                    <a:pt x="1016" y="434"/>
                  </a:lnTo>
                  <a:lnTo>
                    <a:pt x="1010" y="410"/>
                  </a:lnTo>
                  <a:lnTo>
                    <a:pt x="1004" y="384"/>
                  </a:lnTo>
                  <a:lnTo>
                    <a:pt x="998" y="360"/>
                  </a:lnTo>
                  <a:lnTo>
                    <a:pt x="990" y="336"/>
                  </a:lnTo>
                  <a:lnTo>
                    <a:pt x="980" y="314"/>
                  </a:lnTo>
                  <a:lnTo>
                    <a:pt x="970" y="290"/>
                  </a:lnTo>
                  <a:lnTo>
                    <a:pt x="960" y="268"/>
                  </a:lnTo>
                  <a:lnTo>
                    <a:pt x="934" y="226"/>
                  </a:lnTo>
                  <a:lnTo>
                    <a:pt x="904" y="188"/>
                  </a:lnTo>
                  <a:lnTo>
                    <a:pt x="872" y="150"/>
                  </a:lnTo>
                  <a:lnTo>
                    <a:pt x="834" y="118"/>
                  </a:lnTo>
                  <a:lnTo>
                    <a:pt x="796" y="88"/>
                  </a:lnTo>
                  <a:lnTo>
                    <a:pt x="754" y="62"/>
                  </a:lnTo>
                  <a:lnTo>
                    <a:pt x="732" y="52"/>
                  </a:lnTo>
                  <a:lnTo>
                    <a:pt x="708" y="42"/>
                  </a:lnTo>
                  <a:lnTo>
                    <a:pt x="686" y="32"/>
                  </a:lnTo>
                  <a:lnTo>
                    <a:pt x="662" y="24"/>
                  </a:lnTo>
                  <a:lnTo>
                    <a:pt x="638" y="18"/>
                  </a:lnTo>
                  <a:lnTo>
                    <a:pt x="612" y="12"/>
                  </a:lnTo>
                  <a:lnTo>
                    <a:pt x="588" y="6"/>
                  </a:lnTo>
                  <a:lnTo>
                    <a:pt x="562" y="4"/>
                  </a:lnTo>
                  <a:lnTo>
                    <a:pt x="536" y="2"/>
                  </a:lnTo>
                  <a:lnTo>
                    <a:pt x="510" y="0"/>
                  </a:lnTo>
                  <a:lnTo>
                    <a:pt x="484" y="2"/>
                  </a:lnTo>
                  <a:lnTo>
                    <a:pt x="458" y="4"/>
                  </a:lnTo>
                  <a:lnTo>
                    <a:pt x="432" y="6"/>
                  </a:lnTo>
                  <a:lnTo>
                    <a:pt x="408" y="12"/>
                  </a:lnTo>
                  <a:lnTo>
                    <a:pt x="382" y="18"/>
                  </a:lnTo>
                  <a:lnTo>
                    <a:pt x="358" y="24"/>
                  </a:lnTo>
                  <a:lnTo>
                    <a:pt x="334" y="32"/>
                  </a:lnTo>
                  <a:lnTo>
                    <a:pt x="312" y="42"/>
                  </a:lnTo>
                  <a:lnTo>
                    <a:pt x="288" y="52"/>
                  </a:lnTo>
                  <a:lnTo>
                    <a:pt x="266" y="62"/>
                  </a:lnTo>
                  <a:lnTo>
                    <a:pt x="224" y="88"/>
                  </a:lnTo>
                  <a:lnTo>
                    <a:pt x="186" y="118"/>
                  </a:lnTo>
                  <a:lnTo>
                    <a:pt x="148" y="150"/>
                  </a:lnTo>
                  <a:lnTo>
                    <a:pt x="116" y="188"/>
                  </a:lnTo>
                  <a:lnTo>
                    <a:pt x="86" y="226"/>
                  </a:lnTo>
                  <a:lnTo>
                    <a:pt x="60" y="268"/>
                  </a:lnTo>
                  <a:lnTo>
                    <a:pt x="50" y="290"/>
                  </a:lnTo>
                  <a:lnTo>
                    <a:pt x="40" y="314"/>
                  </a:lnTo>
                  <a:lnTo>
                    <a:pt x="30" y="336"/>
                  </a:lnTo>
                  <a:lnTo>
                    <a:pt x="22" y="360"/>
                  </a:lnTo>
                  <a:lnTo>
                    <a:pt x="16" y="384"/>
                  </a:lnTo>
                  <a:lnTo>
                    <a:pt x="10" y="410"/>
                  </a:lnTo>
                  <a:lnTo>
                    <a:pt x="4" y="434"/>
                  </a:lnTo>
                  <a:lnTo>
                    <a:pt x="2" y="460"/>
                  </a:lnTo>
                  <a:lnTo>
                    <a:pt x="0" y="486"/>
                  </a:lnTo>
                  <a:lnTo>
                    <a:pt x="0" y="51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48" name="Freeform 19"/>
            <p:cNvSpPr>
              <a:spLocks noEditPoints="1"/>
            </p:cNvSpPr>
            <p:nvPr/>
          </p:nvSpPr>
          <p:spPr bwMode="auto">
            <a:xfrm>
              <a:off x="4359" y="742"/>
              <a:ext cx="44" cy="44"/>
            </a:xfrm>
            <a:custGeom>
              <a:avLst/>
              <a:gdLst>
                <a:gd name="T0" fmla="*/ 44 w 44"/>
                <a:gd name="T1" fmla="*/ 22 h 44"/>
                <a:gd name="T2" fmla="*/ 44 w 44"/>
                <a:gd name="T3" fmla="*/ 22 h 44"/>
                <a:gd name="T4" fmla="*/ 44 w 44"/>
                <a:gd name="T5" fmla="*/ 22 h 44"/>
                <a:gd name="T6" fmla="*/ 44 w 44"/>
                <a:gd name="T7" fmla="*/ 22 h 44"/>
                <a:gd name="T8" fmla="*/ 12 w 44"/>
                <a:gd name="T9" fmla="*/ 32 h 44"/>
                <a:gd name="T10" fmla="*/ 12 w 44"/>
                <a:gd name="T11" fmla="*/ 32 h 44"/>
                <a:gd name="T12" fmla="*/ 10 w 44"/>
                <a:gd name="T13" fmla="*/ 28 h 44"/>
                <a:gd name="T14" fmla="*/ 8 w 44"/>
                <a:gd name="T15" fmla="*/ 22 h 44"/>
                <a:gd name="T16" fmla="*/ 8 w 44"/>
                <a:gd name="T17" fmla="*/ 22 h 44"/>
                <a:gd name="T18" fmla="*/ 10 w 44"/>
                <a:gd name="T19" fmla="*/ 16 h 44"/>
                <a:gd name="T20" fmla="*/ 12 w 44"/>
                <a:gd name="T21" fmla="*/ 12 h 44"/>
                <a:gd name="T22" fmla="*/ 12 w 44"/>
                <a:gd name="T23" fmla="*/ 12 h 44"/>
                <a:gd name="T24" fmla="*/ 16 w 44"/>
                <a:gd name="T25" fmla="*/ 10 h 44"/>
                <a:gd name="T26" fmla="*/ 22 w 44"/>
                <a:gd name="T27" fmla="*/ 8 h 44"/>
                <a:gd name="T28" fmla="*/ 22 w 44"/>
                <a:gd name="T29" fmla="*/ 8 h 44"/>
                <a:gd name="T30" fmla="*/ 28 w 44"/>
                <a:gd name="T31" fmla="*/ 10 h 44"/>
                <a:gd name="T32" fmla="*/ 32 w 44"/>
                <a:gd name="T33" fmla="*/ 12 h 44"/>
                <a:gd name="T34" fmla="*/ 32 w 44"/>
                <a:gd name="T35" fmla="*/ 12 h 44"/>
                <a:gd name="T36" fmla="*/ 36 w 44"/>
                <a:gd name="T37" fmla="*/ 16 h 44"/>
                <a:gd name="T38" fmla="*/ 36 w 44"/>
                <a:gd name="T39" fmla="*/ 22 h 44"/>
                <a:gd name="T40" fmla="*/ 36 w 44"/>
                <a:gd name="T41" fmla="*/ 22 h 44"/>
                <a:gd name="T42" fmla="*/ 36 w 44"/>
                <a:gd name="T43" fmla="*/ 22 h 44"/>
                <a:gd name="T44" fmla="*/ 36 w 44"/>
                <a:gd name="T45" fmla="*/ 28 h 44"/>
                <a:gd name="T46" fmla="*/ 32 w 44"/>
                <a:gd name="T47" fmla="*/ 32 h 44"/>
                <a:gd name="T48" fmla="*/ 32 w 44"/>
                <a:gd name="T49" fmla="*/ 32 h 44"/>
                <a:gd name="T50" fmla="*/ 28 w 44"/>
                <a:gd name="T51" fmla="*/ 34 h 44"/>
                <a:gd name="T52" fmla="*/ 22 w 44"/>
                <a:gd name="T53" fmla="*/ 36 h 44"/>
                <a:gd name="T54" fmla="*/ 22 w 44"/>
                <a:gd name="T55" fmla="*/ 36 h 44"/>
                <a:gd name="T56" fmla="*/ 16 w 44"/>
                <a:gd name="T57" fmla="*/ 34 h 44"/>
                <a:gd name="T58" fmla="*/ 12 w 44"/>
                <a:gd name="T59" fmla="*/ 32 h 44"/>
                <a:gd name="T60" fmla="*/ 12 w 44"/>
                <a:gd name="T61" fmla="*/ 32 h 44"/>
                <a:gd name="T62" fmla="*/ 6 w 44"/>
                <a:gd name="T63" fmla="*/ 6 h 44"/>
                <a:gd name="T64" fmla="*/ 6 w 44"/>
                <a:gd name="T65" fmla="*/ 6 h 44"/>
                <a:gd name="T66" fmla="*/ 2 w 44"/>
                <a:gd name="T67" fmla="*/ 14 h 44"/>
                <a:gd name="T68" fmla="*/ 0 w 44"/>
                <a:gd name="T69" fmla="*/ 22 h 44"/>
                <a:gd name="T70" fmla="*/ 0 w 44"/>
                <a:gd name="T71" fmla="*/ 22 h 44"/>
                <a:gd name="T72" fmla="*/ 2 w 44"/>
                <a:gd name="T73" fmla="*/ 30 h 44"/>
                <a:gd name="T74" fmla="*/ 6 w 44"/>
                <a:gd name="T75" fmla="*/ 38 h 44"/>
                <a:gd name="T76" fmla="*/ 6 w 44"/>
                <a:gd name="T77" fmla="*/ 38 h 44"/>
                <a:gd name="T78" fmla="*/ 14 w 44"/>
                <a:gd name="T79" fmla="*/ 42 h 44"/>
                <a:gd name="T80" fmla="*/ 22 w 44"/>
                <a:gd name="T81" fmla="*/ 44 h 44"/>
                <a:gd name="T82" fmla="*/ 22 w 44"/>
                <a:gd name="T83" fmla="*/ 44 h 44"/>
                <a:gd name="T84" fmla="*/ 22 w 44"/>
                <a:gd name="T85" fmla="*/ 44 h 44"/>
                <a:gd name="T86" fmla="*/ 22 w 44"/>
                <a:gd name="T87" fmla="*/ 44 h 44"/>
                <a:gd name="T88" fmla="*/ 30 w 44"/>
                <a:gd name="T89" fmla="*/ 42 h 44"/>
                <a:gd name="T90" fmla="*/ 38 w 44"/>
                <a:gd name="T91" fmla="*/ 38 h 44"/>
                <a:gd name="T92" fmla="*/ 38 w 44"/>
                <a:gd name="T93" fmla="*/ 38 h 44"/>
                <a:gd name="T94" fmla="*/ 42 w 44"/>
                <a:gd name="T95" fmla="*/ 30 h 44"/>
                <a:gd name="T96" fmla="*/ 44 w 44"/>
                <a:gd name="T97" fmla="*/ 22 h 44"/>
                <a:gd name="T98" fmla="*/ 44 w 44"/>
                <a:gd name="T99" fmla="*/ 22 h 44"/>
                <a:gd name="T100" fmla="*/ 44 w 44"/>
                <a:gd name="T101" fmla="*/ 22 h 44"/>
                <a:gd name="T102" fmla="*/ 44 w 44"/>
                <a:gd name="T103" fmla="*/ 22 h 44"/>
                <a:gd name="T104" fmla="*/ 42 w 44"/>
                <a:gd name="T105" fmla="*/ 14 h 44"/>
                <a:gd name="T106" fmla="*/ 38 w 44"/>
                <a:gd name="T107" fmla="*/ 6 h 44"/>
                <a:gd name="T108" fmla="*/ 38 w 44"/>
                <a:gd name="T109" fmla="*/ 6 h 44"/>
                <a:gd name="T110" fmla="*/ 30 w 44"/>
                <a:gd name="T111" fmla="*/ 2 h 44"/>
                <a:gd name="T112" fmla="*/ 22 w 44"/>
                <a:gd name="T113" fmla="*/ 0 h 44"/>
                <a:gd name="T114" fmla="*/ 22 w 44"/>
                <a:gd name="T115" fmla="*/ 0 h 44"/>
                <a:gd name="T116" fmla="*/ 14 w 44"/>
                <a:gd name="T117" fmla="*/ 2 h 44"/>
                <a:gd name="T118" fmla="*/ 6 w 44"/>
                <a:gd name="T119" fmla="*/ 6 h 44"/>
                <a:gd name="T120" fmla="*/ 6 w 44"/>
                <a:gd name="T121" fmla="*/ 6 h 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
                <a:gd name="T184" fmla="*/ 0 h 44"/>
                <a:gd name="T185" fmla="*/ 44 w 44"/>
                <a:gd name="T186" fmla="*/ 44 h 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 h="44">
                  <a:moveTo>
                    <a:pt x="44" y="22"/>
                  </a:moveTo>
                  <a:lnTo>
                    <a:pt x="44" y="22"/>
                  </a:lnTo>
                  <a:close/>
                  <a:moveTo>
                    <a:pt x="12" y="32"/>
                  </a:moveTo>
                  <a:lnTo>
                    <a:pt x="12" y="32"/>
                  </a:lnTo>
                  <a:lnTo>
                    <a:pt x="10" y="28"/>
                  </a:lnTo>
                  <a:lnTo>
                    <a:pt x="8" y="22"/>
                  </a:lnTo>
                  <a:lnTo>
                    <a:pt x="10" y="16"/>
                  </a:lnTo>
                  <a:lnTo>
                    <a:pt x="12" y="12"/>
                  </a:lnTo>
                  <a:lnTo>
                    <a:pt x="16" y="10"/>
                  </a:lnTo>
                  <a:lnTo>
                    <a:pt x="22" y="8"/>
                  </a:lnTo>
                  <a:lnTo>
                    <a:pt x="28" y="10"/>
                  </a:lnTo>
                  <a:lnTo>
                    <a:pt x="32" y="12"/>
                  </a:lnTo>
                  <a:lnTo>
                    <a:pt x="36" y="16"/>
                  </a:lnTo>
                  <a:lnTo>
                    <a:pt x="36" y="22"/>
                  </a:lnTo>
                  <a:lnTo>
                    <a:pt x="36" y="28"/>
                  </a:lnTo>
                  <a:lnTo>
                    <a:pt x="32" y="32"/>
                  </a:lnTo>
                  <a:lnTo>
                    <a:pt x="28" y="34"/>
                  </a:lnTo>
                  <a:lnTo>
                    <a:pt x="22" y="36"/>
                  </a:lnTo>
                  <a:lnTo>
                    <a:pt x="16" y="34"/>
                  </a:lnTo>
                  <a:lnTo>
                    <a:pt x="12" y="32"/>
                  </a:lnTo>
                  <a:close/>
                  <a:moveTo>
                    <a:pt x="6" y="6"/>
                  </a:moveTo>
                  <a:lnTo>
                    <a:pt x="6" y="6"/>
                  </a:lnTo>
                  <a:lnTo>
                    <a:pt x="2" y="14"/>
                  </a:lnTo>
                  <a:lnTo>
                    <a:pt x="0" y="22"/>
                  </a:lnTo>
                  <a:lnTo>
                    <a:pt x="2" y="30"/>
                  </a:lnTo>
                  <a:lnTo>
                    <a:pt x="6" y="38"/>
                  </a:lnTo>
                  <a:lnTo>
                    <a:pt x="14" y="42"/>
                  </a:lnTo>
                  <a:lnTo>
                    <a:pt x="22" y="44"/>
                  </a:lnTo>
                  <a:lnTo>
                    <a:pt x="30" y="42"/>
                  </a:lnTo>
                  <a:lnTo>
                    <a:pt x="38" y="38"/>
                  </a:lnTo>
                  <a:lnTo>
                    <a:pt x="42" y="30"/>
                  </a:lnTo>
                  <a:lnTo>
                    <a:pt x="44" y="22"/>
                  </a:lnTo>
                  <a:lnTo>
                    <a:pt x="42" y="14"/>
                  </a:lnTo>
                  <a:lnTo>
                    <a:pt x="38" y="6"/>
                  </a:lnTo>
                  <a:lnTo>
                    <a:pt x="30" y="2"/>
                  </a:lnTo>
                  <a:lnTo>
                    <a:pt x="22" y="0"/>
                  </a:lnTo>
                  <a:lnTo>
                    <a:pt x="14" y="2"/>
                  </a:lnTo>
                  <a:lnTo>
                    <a:pt x="6"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49" name="Freeform 20"/>
            <p:cNvSpPr>
              <a:spLocks noEditPoints="1"/>
            </p:cNvSpPr>
            <p:nvPr/>
          </p:nvSpPr>
          <p:spPr bwMode="auto">
            <a:xfrm>
              <a:off x="4359" y="1426"/>
              <a:ext cx="44" cy="44"/>
            </a:xfrm>
            <a:custGeom>
              <a:avLst/>
              <a:gdLst>
                <a:gd name="T0" fmla="*/ 8 w 44"/>
                <a:gd name="T1" fmla="*/ 22 h 44"/>
                <a:gd name="T2" fmla="*/ 8 w 44"/>
                <a:gd name="T3" fmla="*/ 22 h 44"/>
                <a:gd name="T4" fmla="*/ 10 w 44"/>
                <a:gd name="T5" fmla="*/ 16 h 44"/>
                <a:gd name="T6" fmla="*/ 12 w 44"/>
                <a:gd name="T7" fmla="*/ 12 h 44"/>
                <a:gd name="T8" fmla="*/ 16 w 44"/>
                <a:gd name="T9" fmla="*/ 10 h 44"/>
                <a:gd name="T10" fmla="*/ 22 w 44"/>
                <a:gd name="T11" fmla="*/ 8 h 44"/>
                <a:gd name="T12" fmla="*/ 22 w 44"/>
                <a:gd name="T13" fmla="*/ 8 h 44"/>
                <a:gd name="T14" fmla="*/ 28 w 44"/>
                <a:gd name="T15" fmla="*/ 10 h 44"/>
                <a:gd name="T16" fmla="*/ 32 w 44"/>
                <a:gd name="T17" fmla="*/ 12 h 44"/>
                <a:gd name="T18" fmla="*/ 36 w 44"/>
                <a:gd name="T19" fmla="*/ 16 h 44"/>
                <a:gd name="T20" fmla="*/ 36 w 44"/>
                <a:gd name="T21" fmla="*/ 22 h 44"/>
                <a:gd name="T22" fmla="*/ 36 w 44"/>
                <a:gd name="T23" fmla="*/ 22 h 44"/>
                <a:gd name="T24" fmla="*/ 36 w 44"/>
                <a:gd name="T25" fmla="*/ 28 h 44"/>
                <a:gd name="T26" fmla="*/ 32 w 44"/>
                <a:gd name="T27" fmla="*/ 32 h 44"/>
                <a:gd name="T28" fmla="*/ 32 w 44"/>
                <a:gd name="T29" fmla="*/ 32 h 44"/>
                <a:gd name="T30" fmla="*/ 28 w 44"/>
                <a:gd name="T31" fmla="*/ 34 h 44"/>
                <a:gd name="T32" fmla="*/ 22 w 44"/>
                <a:gd name="T33" fmla="*/ 36 h 44"/>
                <a:gd name="T34" fmla="*/ 22 w 44"/>
                <a:gd name="T35" fmla="*/ 36 h 44"/>
                <a:gd name="T36" fmla="*/ 22 w 44"/>
                <a:gd name="T37" fmla="*/ 36 h 44"/>
                <a:gd name="T38" fmla="*/ 22 w 44"/>
                <a:gd name="T39" fmla="*/ 36 h 44"/>
                <a:gd name="T40" fmla="*/ 16 w 44"/>
                <a:gd name="T41" fmla="*/ 34 h 44"/>
                <a:gd name="T42" fmla="*/ 12 w 44"/>
                <a:gd name="T43" fmla="*/ 32 h 44"/>
                <a:gd name="T44" fmla="*/ 10 w 44"/>
                <a:gd name="T45" fmla="*/ 28 h 44"/>
                <a:gd name="T46" fmla="*/ 8 w 44"/>
                <a:gd name="T47" fmla="*/ 22 h 44"/>
                <a:gd name="T48" fmla="*/ 8 w 44"/>
                <a:gd name="T49" fmla="*/ 22 h 44"/>
                <a:gd name="T50" fmla="*/ 0 w 44"/>
                <a:gd name="T51" fmla="*/ 22 h 44"/>
                <a:gd name="T52" fmla="*/ 0 w 44"/>
                <a:gd name="T53" fmla="*/ 22 h 44"/>
                <a:gd name="T54" fmla="*/ 2 w 44"/>
                <a:gd name="T55" fmla="*/ 30 h 44"/>
                <a:gd name="T56" fmla="*/ 6 w 44"/>
                <a:gd name="T57" fmla="*/ 38 h 44"/>
                <a:gd name="T58" fmla="*/ 14 w 44"/>
                <a:gd name="T59" fmla="*/ 42 h 44"/>
                <a:gd name="T60" fmla="*/ 22 w 44"/>
                <a:gd name="T61" fmla="*/ 44 h 44"/>
                <a:gd name="T62" fmla="*/ 22 w 44"/>
                <a:gd name="T63" fmla="*/ 44 h 44"/>
                <a:gd name="T64" fmla="*/ 30 w 44"/>
                <a:gd name="T65" fmla="*/ 42 h 44"/>
                <a:gd name="T66" fmla="*/ 38 w 44"/>
                <a:gd name="T67" fmla="*/ 38 h 44"/>
                <a:gd name="T68" fmla="*/ 38 w 44"/>
                <a:gd name="T69" fmla="*/ 38 h 44"/>
                <a:gd name="T70" fmla="*/ 42 w 44"/>
                <a:gd name="T71" fmla="*/ 30 h 44"/>
                <a:gd name="T72" fmla="*/ 44 w 44"/>
                <a:gd name="T73" fmla="*/ 22 h 44"/>
                <a:gd name="T74" fmla="*/ 44 w 44"/>
                <a:gd name="T75" fmla="*/ 22 h 44"/>
                <a:gd name="T76" fmla="*/ 44 w 44"/>
                <a:gd name="T77" fmla="*/ 22 h 44"/>
                <a:gd name="T78" fmla="*/ 42 w 44"/>
                <a:gd name="T79" fmla="*/ 14 h 44"/>
                <a:gd name="T80" fmla="*/ 38 w 44"/>
                <a:gd name="T81" fmla="*/ 6 h 44"/>
                <a:gd name="T82" fmla="*/ 30 w 44"/>
                <a:gd name="T83" fmla="*/ 2 h 44"/>
                <a:gd name="T84" fmla="*/ 22 w 44"/>
                <a:gd name="T85" fmla="*/ 0 h 44"/>
                <a:gd name="T86" fmla="*/ 22 w 44"/>
                <a:gd name="T87" fmla="*/ 0 h 44"/>
                <a:gd name="T88" fmla="*/ 14 w 44"/>
                <a:gd name="T89" fmla="*/ 2 h 44"/>
                <a:gd name="T90" fmla="*/ 6 w 44"/>
                <a:gd name="T91" fmla="*/ 6 h 44"/>
                <a:gd name="T92" fmla="*/ 2 w 44"/>
                <a:gd name="T93" fmla="*/ 14 h 44"/>
                <a:gd name="T94" fmla="*/ 0 w 44"/>
                <a:gd name="T95" fmla="*/ 22 h 44"/>
                <a:gd name="T96" fmla="*/ 0 w 44"/>
                <a:gd name="T97" fmla="*/ 22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44"/>
                <a:gd name="T149" fmla="*/ 44 w 44"/>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44">
                  <a:moveTo>
                    <a:pt x="8" y="22"/>
                  </a:moveTo>
                  <a:lnTo>
                    <a:pt x="8" y="22"/>
                  </a:lnTo>
                  <a:lnTo>
                    <a:pt x="10" y="16"/>
                  </a:lnTo>
                  <a:lnTo>
                    <a:pt x="12" y="12"/>
                  </a:lnTo>
                  <a:lnTo>
                    <a:pt x="16" y="10"/>
                  </a:lnTo>
                  <a:lnTo>
                    <a:pt x="22" y="8"/>
                  </a:lnTo>
                  <a:lnTo>
                    <a:pt x="28" y="10"/>
                  </a:lnTo>
                  <a:lnTo>
                    <a:pt x="32" y="12"/>
                  </a:lnTo>
                  <a:lnTo>
                    <a:pt x="36" y="16"/>
                  </a:lnTo>
                  <a:lnTo>
                    <a:pt x="36" y="22"/>
                  </a:lnTo>
                  <a:lnTo>
                    <a:pt x="36" y="28"/>
                  </a:lnTo>
                  <a:lnTo>
                    <a:pt x="32" y="32"/>
                  </a:lnTo>
                  <a:lnTo>
                    <a:pt x="28" y="34"/>
                  </a:lnTo>
                  <a:lnTo>
                    <a:pt x="22" y="36"/>
                  </a:lnTo>
                  <a:lnTo>
                    <a:pt x="16" y="34"/>
                  </a:lnTo>
                  <a:lnTo>
                    <a:pt x="12" y="32"/>
                  </a:lnTo>
                  <a:lnTo>
                    <a:pt x="10" y="28"/>
                  </a:lnTo>
                  <a:lnTo>
                    <a:pt x="8" y="22"/>
                  </a:lnTo>
                  <a:close/>
                  <a:moveTo>
                    <a:pt x="0" y="22"/>
                  </a:moveTo>
                  <a:lnTo>
                    <a:pt x="0" y="22"/>
                  </a:lnTo>
                  <a:lnTo>
                    <a:pt x="2" y="30"/>
                  </a:lnTo>
                  <a:lnTo>
                    <a:pt x="6" y="38"/>
                  </a:lnTo>
                  <a:lnTo>
                    <a:pt x="14" y="42"/>
                  </a:lnTo>
                  <a:lnTo>
                    <a:pt x="22" y="44"/>
                  </a:lnTo>
                  <a:lnTo>
                    <a:pt x="30" y="42"/>
                  </a:lnTo>
                  <a:lnTo>
                    <a:pt x="38" y="38"/>
                  </a:lnTo>
                  <a:lnTo>
                    <a:pt x="42" y="30"/>
                  </a:lnTo>
                  <a:lnTo>
                    <a:pt x="44" y="22"/>
                  </a:lnTo>
                  <a:lnTo>
                    <a:pt x="42" y="14"/>
                  </a:lnTo>
                  <a:lnTo>
                    <a:pt x="38" y="6"/>
                  </a:lnTo>
                  <a:lnTo>
                    <a:pt x="30" y="2"/>
                  </a:lnTo>
                  <a:lnTo>
                    <a:pt x="22" y="0"/>
                  </a:lnTo>
                  <a:lnTo>
                    <a:pt x="14" y="2"/>
                  </a:lnTo>
                  <a:lnTo>
                    <a:pt x="6" y="6"/>
                  </a:lnTo>
                  <a:lnTo>
                    <a:pt x="2" y="14"/>
                  </a:lnTo>
                  <a:lnTo>
                    <a:pt x="0"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0" name="Freeform 21"/>
            <p:cNvSpPr>
              <a:spLocks noEditPoints="1"/>
            </p:cNvSpPr>
            <p:nvPr/>
          </p:nvSpPr>
          <p:spPr bwMode="auto">
            <a:xfrm>
              <a:off x="4531" y="788"/>
              <a:ext cx="44" cy="44"/>
            </a:xfrm>
            <a:custGeom>
              <a:avLst/>
              <a:gdLst>
                <a:gd name="T0" fmla="*/ 40 w 44"/>
                <a:gd name="T1" fmla="*/ 32 h 44"/>
                <a:gd name="T2" fmla="*/ 40 w 44"/>
                <a:gd name="T3" fmla="*/ 32 h 44"/>
                <a:gd name="T4" fmla="*/ 40 w 44"/>
                <a:gd name="T5" fmla="*/ 32 h 44"/>
                <a:gd name="T6" fmla="*/ 40 w 44"/>
                <a:gd name="T7" fmla="*/ 32 h 44"/>
                <a:gd name="T8" fmla="*/ 14 w 44"/>
                <a:gd name="T9" fmla="*/ 34 h 44"/>
                <a:gd name="T10" fmla="*/ 14 w 44"/>
                <a:gd name="T11" fmla="*/ 34 h 44"/>
                <a:gd name="T12" fmla="*/ 10 w 44"/>
                <a:gd name="T13" fmla="*/ 30 h 44"/>
                <a:gd name="T14" fmla="*/ 8 w 44"/>
                <a:gd name="T15" fmla="*/ 26 h 44"/>
                <a:gd name="T16" fmla="*/ 8 w 44"/>
                <a:gd name="T17" fmla="*/ 26 h 44"/>
                <a:gd name="T18" fmla="*/ 8 w 44"/>
                <a:gd name="T19" fmla="*/ 20 h 44"/>
                <a:gd name="T20" fmla="*/ 10 w 44"/>
                <a:gd name="T21" fmla="*/ 14 h 44"/>
                <a:gd name="T22" fmla="*/ 10 w 44"/>
                <a:gd name="T23" fmla="*/ 14 h 44"/>
                <a:gd name="T24" fmla="*/ 12 w 44"/>
                <a:gd name="T25" fmla="*/ 10 h 44"/>
                <a:gd name="T26" fmla="*/ 18 w 44"/>
                <a:gd name="T27" fmla="*/ 8 h 44"/>
                <a:gd name="T28" fmla="*/ 18 w 44"/>
                <a:gd name="T29" fmla="*/ 8 h 44"/>
                <a:gd name="T30" fmla="*/ 24 w 44"/>
                <a:gd name="T31" fmla="*/ 8 h 44"/>
                <a:gd name="T32" fmla="*/ 28 w 44"/>
                <a:gd name="T33" fmla="*/ 10 h 44"/>
                <a:gd name="T34" fmla="*/ 28 w 44"/>
                <a:gd name="T35" fmla="*/ 10 h 44"/>
                <a:gd name="T36" fmla="*/ 32 w 44"/>
                <a:gd name="T37" fmla="*/ 14 h 44"/>
                <a:gd name="T38" fmla="*/ 34 w 44"/>
                <a:gd name="T39" fmla="*/ 18 h 44"/>
                <a:gd name="T40" fmla="*/ 36 w 44"/>
                <a:gd name="T41" fmla="*/ 24 h 44"/>
                <a:gd name="T42" fmla="*/ 34 w 44"/>
                <a:gd name="T43" fmla="*/ 28 h 44"/>
                <a:gd name="T44" fmla="*/ 34 w 44"/>
                <a:gd name="T45" fmla="*/ 28 h 44"/>
                <a:gd name="T46" fmla="*/ 34 w 44"/>
                <a:gd name="T47" fmla="*/ 28 h 44"/>
                <a:gd name="T48" fmla="*/ 30 w 44"/>
                <a:gd name="T49" fmla="*/ 32 h 44"/>
                <a:gd name="T50" fmla="*/ 24 w 44"/>
                <a:gd name="T51" fmla="*/ 36 h 44"/>
                <a:gd name="T52" fmla="*/ 24 w 44"/>
                <a:gd name="T53" fmla="*/ 36 h 44"/>
                <a:gd name="T54" fmla="*/ 20 w 44"/>
                <a:gd name="T55" fmla="*/ 36 h 44"/>
                <a:gd name="T56" fmla="*/ 14 w 44"/>
                <a:gd name="T57" fmla="*/ 34 h 44"/>
                <a:gd name="T58" fmla="*/ 14 w 44"/>
                <a:gd name="T59" fmla="*/ 34 h 44"/>
                <a:gd name="T60" fmla="*/ 16 w 44"/>
                <a:gd name="T61" fmla="*/ 0 h 44"/>
                <a:gd name="T62" fmla="*/ 16 w 44"/>
                <a:gd name="T63" fmla="*/ 0 h 44"/>
                <a:gd name="T64" fmla="*/ 8 w 44"/>
                <a:gd name="T65" fmla="*/ 4 h 44"/>
                <a:gd name="T66" fmla="*/ 2 w 44"/>
                <a:gd name="T67" fmla="*/ 10 h 44"/>
                <a:gd name="T68" fmla="*/ 2 w 44"/>
                <a:gd name="T69" fmla="*/ 10 h 44"/>
                <a:gd name="T70" fmla="*/ 0 w 44"/>
                <a:gd name="T71" fmla="*/ 18 h 44"/>
                <a:gd name="T72" fmla="*/ 0 w 44"/>
                <a:gd name="T73" fmla="*/ 28 h 44"/>
                <a:gd name="T74" fmla="*/ 0 w 44"/>
                <a:gd name="T75" fmla="*/ 28 h 44"/>
                <a:gd name="T76" fmla="*/ 4 w 44"/>
                <a:gd name="T77" fmla="*/ 36 h 44"/>
                <a:gd name="T78" fmla="*/ 10 w 44"/>
                <a:gd name="T79" fmla="*/ 40 h 44"/>
                <a:gd name="T80" fmla="*/ 10 w 44"/>
                <a:gd name="T81" fmla="*/ 40 h 44"/>
                <a:gd name="T82" fmla="*/ 18 w 44"/>
                <a:gd name="T83" fmla="*/ 44 h 44"/>
                <a:gd name="T84" fmla="*/ 26 w 44"/>
                <a:gd name="T85" fmla="*/ 44 h 44"/>
                <a:gd name="T86" fmla="*/ 26 w 44"/>
                <a:gd name="T87" fmla="*/ 44 h 44"/>
                <a:gd name="T88" fmla="*/ 34 w 44"/>
                <a:gd name="T89" fmla="*/ 40 h 44"/>
                <a:gd name="T90" fmla="*/ 40 w 44"/>
                <a:gd name="T91" fmla="*/ 32 h 44"/>
                <a:gd name="T92" fmla="*/ 40 w 44"/>
                <a:gd name="T93" fmla="*/ 32 h 44"/>
                <a:gd name="T94" fmla="*/ 42 w 44"/>
                <a:gd name="T95" fmla="*/ 28 h 44"/>
                <a:gd name="T96" fmla="*/ 44 w 44"/>
                <a:gd name="T97" fmla="*/ 22 h 44"/>
                <a:gd name="T98" fmla="*/ 44 w 44"/>
                <a:gd name="T99" fmla="*/ 22 h 44"/>
                <a:gd name="T100" fmla="*/ 42 w 44"/>
                <a:gd name="T101" fmla="*/ 16 h 44"/>
                <a:gd name="T102" fmla="*/ 40 w 44"/>
                <a:gd name="T103" fmla="*/ 10 h 44"/>
                <a:gd name="T104" fmla="*/ 36 w 44"/>
                <a:gd name="T105" fmla="*/ 6 h 44"/>
                <a:gd name="T106" fmla="*/ 32 w 44"/>
                <a:gd name="T107" fmla="*/ 2 h 44"/>
                <a:gd name="T108" fmla="*/ 32 w 44"/>
                <a:gd name="T109" fmla="*/ 2 h 44"/>
                <a:gd name="T110" fmla="*/ 24 w 44"/>
                <a:gd name="T111" fmla="*/ 0 h 44"/>
                <a:gd name="T112" fmla="*/ 16 w 44"/>
                <a:gd name="T113" fmla="*/ 0 h 44"/>
                <a:gd name="T114" fmla="*/ 16 w 44"/>
                <a:gd name="T115" fmla="*/ 0 h 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4"/>
                <a:gd name="T175" fmla="*/ 0 h 44"/>
                <a:gd name="T176" fmla="*/ 44 w 44"/>
                <a:gd name="T177" fmla="*/ 44 h 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4" h="44">
                  <a:moveTo>
                    <a:pt x="40" y="32"/>
                  </a:moveTo>
                  <a:lnTo>
                    <a:pt x="40" y="32"/>
                  </a:lnTo>
                  <a:close/>
                  <a:moveTo>
                    <a:pt x="14" y="34"/>
                  </a:moveTo>
                  <a:lnTo>
                    <a:pt x="14" y="34"/>
                  </a:lnTo>
                  <a:lnTo>
                    <a:pt x="10" y="30"/>
                  </a:lnTo>
                  <a:lnTo>
                    <a:pt x="8" y="26"/>
                  </a:lnTo>
                  <a:lnTo>
                    <a:pt x="8" y="20"/>
                  </a:lnTo>
                  <a:lnTo>
                    <a:pt x="10" y="14"/>
                  </a:lnTo>
                  <a:lnTo>
                    <a:pt x="12" y="10"/>
                  </a:lnTo>
                  <a:lnTo>
                    <a:pt x="18" y="8"/>
                  </a:lnTo>
                  <a:lnTo>
                    <a:pt x="24" y="8"/>
                  </a:lnTo>
                  <a:lnTo>
                    <a:pt x="28" y="10"/>
                  </a:lnTo>
                  <a:lnTo>
                    <a:pt x="32" y="14"/>
                  </a:lnTo>
                  <a:lnTo>
                    <a:pt x="34" y="18"/>
                  </a:lnTo>
                  <a:lnTo>
                    <a:pt x="36" y="24"/>
                  </a:lnTo>
                  <a:lnTo>
                    <a:pt x="34" y="28"/>
                  </a:lnTo>
                  <a:lnTo>
                    <a:pt x="30" y="32"/>
                  </a:lnTo>
                  <a:lnTo>
                    <a:pt x="24" y="36"/>
                  </a:lnTo>
                  <a:lnTo>
                    <a:pt x="20" y="36"/>
                  </a:lnTo>
                  <a:lnTo>
                    <a:pt x="14" y="34"/>
                  </a:lnTo>
                  <a:close/>
                  <a:moveTo>
                    <a:pt x="16" y="0"/>
                  </a:moveTo>
                  <a:lnTo>
                    <a:pt x="16" y="0"/>
                  </a:lnTo>
                  <a:lnTo>
                    <a:pt x="8" y="4"/>
                  </a:lnTo>
                  <a:lnTo>
                    <a:pt x="2" y="10"/>
                  </a:lnTo>
                  <a:lnTo>
                    <a:pt x="0" y="18"/>
                  </a:lnTo>
                  <a:lnTo>
                    <a:pt x="0" y="28"/>
                  </a:lnTo>
                  <a:lnTo>
                    <a:pt x="4" y="36"/>
                  </a:lnTo>
                  <a:lnTo>
                    <a:pt x="10" y="40"/>
                  </a:lnTo>
                  <a:lnTo>
                    <a:pt x="18" y="44"/>
                  </a:lnTo>
                  <a:lnTo>
                    <a:pt x="26" y="44"/>
                  </a:lnTo>
                  <a:lnTo>
                    <a:pt x="34" y="40"/>
                  </a:lnTo>
                  <a:lnTo>
                    <a:pt x="40" y="32"/>
                  </a:lnTo>
                  <a:lnTo>
                    <a:pt x="42" y="28"/>
                  </a:lnTo>
                  <a:lnTo>
                    <a:pt x="44" y="22"/>
                  </a:lnTo>
                  <a:lnTo>
                    <a:pt x="42" y="16"/>
                  </a:lnTo>
                  <a:lnTo>
                    <a:pt x="40" y="10"/>
                  </a:lnTo>
                  <a:lnTo>
                    <a:pt x="36" y="6"/>
                  </a:lnTo>
                  <a:lnTo>
                    <a:pt x="32" y="2"/>
                  </a:lnTo>
                  <a:lnTo>
                    <a:pt x="24" y="0"/>
                  </a:lnTo>
                  <a:lnTo>
                    <a:pt x="1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1" name="Freeform 22"/>
            <p:cNvSpPr>
              <a:spLocks noEditPoints="1"/>
            </p:cNvSpPr>
            <p:nvPr/>
          </p:nvSpPr>
          <p:spPr bwMode="auto">
            <a:xfrm>
              <a:off x="4189" y="1380"/>
              <a:ext cx="44" cy="44"/>
            </a:xfrm>
            <a:custGeom>
              <a:avLst/>
              <a:gdLst>
                <a:gd name="T0" fmla="*/ 14 w 44"/>
                <a:gd name="T1" fmla="*/ 34 h 44"/>
                <a:gd name="T2" fmla="*/ 14 w 44"/>
                <a:gd name="T3" fmla="*/ 34 h 44"/>
                <a:gd name="T4" fmla="*/ 10 w 44"/>
                <a:gd name="T5" fmla="*/ 30 h 44"/>
                <a:gd name="T6" fmla="*/ 8 w 44"/>
                <a:gd name="T7" fmla="*/ 26 h 44"/>
                <a:gd name="T8" fmla="*/ 8 w 44"/>
                <a:gd name="T9" fmla="*/ 20 h 44"/>
                <a:gd name="T10" fmla="*/ 10 w 44"/>
                <a:gd name="T11" fmla="*/ 16 h 44"/>
                <a:gd name="T12" fmla="*/ 10 w 44"/>
                <a:gd name="T13" fmla="*/ 16 h 44"/>
                <a:gd name="T14" fmla="*/ 12 w 44"/>
                <a:gd name="T15" fmla="*/ 12 h 44"/>
                <a:gd name="T16" fmla="*/ 18 w 44"/>
                <a:gd name="T17" fmla="*/ 8 h 44"/>
                <a:gd name="T18" fmla="*/ 22 w 44"/>
                <a:gd name="T19" fmla="*/ 8 h 44"/>
                <a:gd name="T20" fmla="*/ 28 w 44"/>
                <a:gd name="T21" fmla="*/ 10 h 44"/>
                <a:gd name="T22" fmla="*/ 28 w 44"/>
                <a:gd name="T23" fmla="*/ 10 h 44"/>
                <a:gd name="T24" fmla="*/ 34 w 44"/>
                <a:gd name="T25" fmla="*/ 16 h 44"/>
                <a:gd name="T26" fmla="*/ 36 w 44"/>
                <a:gd name="T27" fmla="*/ 22 h 44"/>
                <a:gd name="T28" fmla="*/ 36 w 44"/>
                <a:gd name="T29" fmla="*/ 22 h 44"/>
                <a:gd name="T30" fmla="*/ 34 w 44"/>
                <a:gd name="T31" fmla="*/ 30 h 44"/>
                <a:gd name="T32" fmla="*/ 34 w 44"/>
                <a:gd name="T33" fmla="*/ 30 h 44"/>
                <a:gd name="T34" fmla="*/ 30 w 44"/>
                <a:gd name="T35" fmla="*/ 34 h 44"/>
                <a:gd name="T36" fmla="*/ 24 w 44"/>
                <a:gd name="T37" fmla="*/ 36 h 44"/>
                <a:gd name="T38" fmla="*/ 24 w 44"/>
                <a:gd name="T39" fmla="*/ 36 h 44"/>
                <a:gd name="T40" fmla="*/ 20 w 44"/>
                <a:gd name="T41" fmla="*/ 36 h 44"/>
                <a:gd name="T42" fmla="*/ 14 w 44"/>
                <a:gd name="T43" fmla="*/ 34 h 44"/>
                <a:gd name="T44" fmla="*/ 14 w 44"/>
                <a:gd name="T45" fmla="*/ 34 h 44"/>
                <a:gd name="T46" fmla="*/ 2 w 44"/>
                <a:gd name="T47" fmla="*/ 12 h 44"/>
                <a:gd name="T48" fmla="*/ 2 w 44"/>
                <a:gd name="T49" fmla="*/ 12 h 44"/>
                <a:gd name="T50" fmla="*/ 0 w 44"/>
                <a:gd name="T51" fmla="*/ 20 h 44"/>
                <a:gd name="T52" fmla="*/ 0 w 44"/>
                <a:gd name="T53" fmla="*/ 28 h 44"/>
                <a:gd name="T54" fmla="*/ 4 w 44"/>
                <a:gd name="T55" fmla="*/ 36 h 44"/>
                <a:gd name="T56" fmla="*/ 10 w 44"/>
                <a:gd name="T57" fmla="*/ 42 h 44"/>
                <a:gd name="T58" fmla="*/ 10 w 44"/>
                <a:gd name="T59" fmla="*/ 42 h 44"/>
                <a:gd name="T60" fmla="*/ 18 w 44"/>
                <a:gd name="T61" fmla="*/ 44 h 44"/>
                <a:gd name="T62" fmla="*/ 26 w 44"/>
                <a:gd name="T63" fmla="*/ 44 h 44"/>
                <a:gd name="T64" fmla="*/ 26 w 44"/>
                <a:gd name="T65" fmla="*/ 44 h 44"/>
                <a:gd name="T66" fmla="*/ 34 w 44"/>
                <a:gd name="T67" fmla="*/ 40 h 44"/>
                <a:gd name="T68" fmla="*/ 40 w 44"/>
                <a:gd name="T69" fmla="*/ 34 h 44"/>
                <a:gd name="T70" fmla="*/ 40 w 44"/>
                <a:gd name="T71" fmla="*/ 34 h 44"/>
                <a:gd name="T72" fmla="*/ 40 w 44"/>
                <a:gd name="T73" fmla="*/ 34 h 44"/>
                <a:gd name="T74" fmla="*/ 44 w 44"/>
                <a:gd name="T75" fmla="*/ 24 h 44"/>
                <a:gd name="T76" fmla="*/ 42 w 44"/>
                <a:gd name="T77" fmla="*/ 16 h 44"/>
                <a:gd name="T78" fmla="*/ 38 w 44"/>
                <a:gd name="T79" fmla="*/ 8 h 44"/>
                <a:gd name="T80" fmla="*/ 32 w 44"/>
                <a:gd name="T81" fmla="*/ 4 h 44"/>
                <a:gd name="T82" fmla="*/ 32 w 44"/>
                <a:gd name="T83" fmla="*/ 4 h 44"/>
                <a:gd name="T84" fmla="*/ 24 w 44"/>
                <a:gd name="T85" fmla="*/ 0 h 44"/>
                <a:gd name="T86" fmla="*/ 16 w 44"/>
                <a:gd name="T87" fmla="*/ 0 h 44"/>
                <a:gd name="T88" fmla="*/ 8 w 44"/>
                <a:gd name="T89" fmla="*/ 4 h 44"/>
                <a:gd name="T90" fmla="*/ 2 w 44"/>
                <a:gd name="T91" fmla="*/ 12 h 44"/>
                <a:gd name="T92" fmla="*/ 2 w 44"/>
                <a:gd name="T93" fmla="*/ 12 h 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
                <a:gd name="T142" fmla="*/ 0 h 44"/>
                <a:gd name="T143" fmla="*/ 44 w 44"/>
                <a:gd name="T144" fmla="*/ 44 h 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 h="44">
                  <a:moveTo>
                    <a:pt x="14" y="34"/>
                  </a:moveTo>
                  <a:lnTo>
                    <a:pt x="14" y="34"/>
                  </a:lnTo>
                  <a:lnTo>
                    <a:pt x="10" y="30"/>
                  </a:lnTo>
                  <a:lnTo>
                    <a:pt x="8" y="26"/>
                  </a:lnTo>
                  <a:lnTo>
                    <a:pt x="8" y="20"/>
                  </a:lnTo>
                  <a:lnTo>
                    <a:pt x="10" y="16"/>
                  </a:lnTo>
                  <a:lnTo>
                    <a:pt x="12" y="12"/>
                  </a:lnTo>
                  <a:lnTo>
                    <a:pt x="18" y="8"/>
                  </a:lnTo>
                  <a:lnTo>
                    <a:pt x="22" y="8"/>
                  </a:lnTo>
                  <a:lnTo>
                    <a:pt x="28" y="10"/>
                  </a:lnTo>
                  <a:lnTo>
                    <a:pt x="34" y="16"/>
                  </a:lnTo>
                  <a:lnTo>
                    <a:pt x="36" y="22"/>
                  </a:lnTo>
                  <a:lnTo>
                    <a:pt x="34" y="30"/>
                  </a:lnTo>
                  <a:lnTo>
                    <a:pt x="30" y="34"/>
                  </a:lnTo>
                  <a:lnTo>
                    <a:pt x="24" y="36"/>
                  </a:lnTo>
                  <a:lnTo>
                    <a:pt x="20" y="36"/>
                  </a:lnTo>
                  <a:lnTo>
                    <a:pt x="14" y="34"/>
                  </a:lnTo>
                  <a:close/>
                  <a:moveTo>
                    <a:pt x="2" y="12"/>
                  </a:moveTo>
                  <a:lnTo>
                    <a:pt x="2" y="12"/>
                  </a:lnTo>
                  <a:lnTo>
                    <a:pt x="0" y="20"/>
                  </a:lnTo>
                  <a:lnTo>
                    <a:pt x="0" y="28"/>
                  </a:lnTo>
                  <a:lnTo>
                    <a:pt x="4" y="36"/>
                  </a:lnTo>
                  <a:lnTo>
                    <a:pt x="10" y="42"/>
                  </a:lnTo>
                  <a:lnTo>
                    <a:pt x="18" y="44"/>
                  </a:lnTo>
                  <a:lnTo>
                    <a:pt x="26" y="44"/>
                  </a:lnTo>
                  <a:lnTo>
                    <a:pt x="34" y="40"/>
                  </a:lnTo>
                  <a:lnTo>
                    <a:pt x="40" y="34"/>
                  </a:lnTo>
                  <a:lnTo>
                    <a:pt x="44" y="24"/>
                  </a:lnTo>
                  <a:lnTo>
                    <a:pt x="42" y="16"/>
                  </a:lnTo>
                  <a:lnTo>
                    <a:pt x="38" y="8"/>
                  </a:lnTo>
                  <a:lnTo>
                    <a:pt x="32" y="4"/>
                  </a:lnTo>
                  <a:lnTo>
                    <a:pt x="24" y="0"/>
                  </a:lnTo>
                  <a:lnTo>
                    <a:pt x="16" y="0"/>
                  </a:lnTo>
                  <a:lnTo>
                    <a:pt x="8" y="4"/>
                  </a:lnTo>
                  <a:lnTo>
                    <a:pt x="2" y="1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2" name="Freeform 23"/>
            <p:cNvSpPr>
              <a:spLocks noEditPoints="1"/>
            </p:cNvSpPr>
            <p:nvPr/>
          </p:nvSpPr>
          <p:spPr bwMode="auto">
            <a:xfrm>
              <a:off x="4655" y="914"/>
              <a:ext cx="44" cy="42"/>
            </a:xfrm>
            <a:custGeom>
              <a:avLst/>
              <a:gdLst>
                <a:gd name="T0" fmla="*/ 34 w 44"/>
                <a:gd name="T1" fmla="*/ 40 h 42"/>
                <a:gd name="T2" fmla="*/ 34 w 44"/>
                <a:gd name="T3" fmla="*/ 40 h 42"/>
                <a:gd name="T4" fmla="*/ 34 w 44"/>
                <a:gd name="T5" fmla="*/ 40 h 42"/>
                <a:gd name="T6" fmla="*/ 34 w 44"/>
                <a:gd name="T7" fmla="*/ 40 h 42"/>
                <a:gd name="T8" fmla="*/ 18 w 44"/>
                <a:gd name="T9" fmla="*/ 34 h 42"/>
                <a:gd name="T10" fmla="*/ 18 w 44"/>
                <a:gd name="T11" fmla="*/ 34 h 42"/>
                <a:gd name="T12" fmla="*/ 14 w 44"/>
                <a:gd name="T13" fmla="*/ 32 h 42"/>
                <a:gd name="T14" fmla="*/ 10 w 44"/>
                <a:gd name="T15" fmla="*/ 28 h 42"/>
                <a:gd name="T16" fmla="*/ 10 w 44"/>
                <a:gd name="T17" fmla="*/ 28 h 42"/>
                <a:gd name="T18" fmla="*/ 8 w 44"/>
                <a:gd name="T19" fmla="*/ 22 h 42"/>
                <a:gd name="T20" fmla="*/ 8 w 44"/>
                <a:gd name="T21" fmla="*/ 18 h 42"/>
                <a:gd name="T22" fmla="*/ 8 w 44"/>
                <a:gd name="T23" fmla="*/ 18 h 42"/>
                <a:gd name="T24" fmla="*/ 12 w 44"/>
                <a:gd name="T25" fmla="*/ 12 h 42"/>
                <a:gd name="T26" fmla="*/ 16 w 44"/>
                <a:gd name="T27" fmla="*/ 8 h 42"/>
                <a:gd name="T28" fmla="*/ 16 w 44"/>
                <a:gd name="T29" fmla="*/ 8 h 42"/>
                <a:gd name="T30" fmla="*/ 20 w 44"/>
                <a:gd name="T31" fmla="*/ 8 h 42"/>
                <a:gd name="T32" fmla="*/ 26 w 44"/>
                <a:gd name="T33" fmla="*/ 8 h 42"/>
                <a:gd name="T34" fmla="*/ 26 w 44"/>
                <a:gd name="T35" fmla="*/ 8 h 42"/>
                <a:gd name="T36" fmla="*/ 30 w 44"/>
                <a:gd name="T37" fmla="*/ 10 h 42"/>
                <a:gd name="T38" fmla="*/ 34 w 44"/>
                <a:gd name="T39" fmla="*/ 14 h 42"/>
                <a:gd name="T40" fmla="*/ 34 w 44"/>
                <a:gd name="T41" fmla="*/ 14 h 42"/>
                <a:gd name="T42" fmla="*/ 36 w 44"/>
                <a:gd name="T43" fmla="*/ 20 h 42"/>
                <a:gd name="T44" fmla="*/ 36 w 44"/>
                <a:gd name="T45" fmla="*/ 24 h 42"/>
                <a:gd name="T46" fmla="*/ 36 w 44"/>
                <a:gd name="T47" fmla="*/ 24 h 42"/>
                <a:gd name="T48" fmla="*/ 34 w 44"/>
                <a:gd name="T49" fmla="*/ 30 h 42"/>
                <a:gd name="T50" fmla="*/ 30 w 44"/>
                <a:gd name="T51" fmla="*/ 34 h 42"/>
                <a:gd name="T52" fmla="*/ 30 w 44"/>
                <a:gd name="T53" fmla="*/ 34 h 42"/>
                <a:gd name="T54" fmla="*/ 30 w 44"/>
                <a:gd name="T55" fmla="*/ 34 h 42"/>
                <a:gd name="T56" fmla="*/ 24 w 44"/>
                <a:gd name="T57" fmla="*/ 34 h 42"/>
                <a:gd name="T58" fmla="*/ 18 w 44"/>
                <a:gd name="T59" fmla="*/ 34 h 42"/>
                <a:gd name="T60" fmla="*/ 18 w 44"/>
                <a:gd name="T61" fmla="*/ 34 h 42"/>
                <a:gd name="T62" fmla="*/ 12 w 44"/>
                <a:gd name="T63" fmla="*/ 2 h 42"/>
                <a:gd name="T64" fmla="*/ 12 w 44"/>
                <a:gd name="T65" fmla="*/ 2 h 42"/>
                <a:gd name="T66" fmla="*/ 4 w 44"/>
                <a:gd name="T67" fmla="*/ 8 h 42"/>
                <a:gd name="T68" fmla="*/ 2 w 44"/>
                <a:gd name="T69" fmla="*/ 16 h 42"/>
                <a:gd name="T70" fmla="*/ 2 w 44"/>
                <a:gd name="T71" fmla="*/ 16 h 42"/>
                <a:gd name="T72" fmla="*/ 0 w 44"/>
                <a:gd name="T73" fmla="*/ 24 h 42"/>
                <a:gd name="T74" fmla="*/ 4 w 44"/>
                <a:gd name="T75" fmla="*/ 32 h 42"/>
                <a:gd name="T76" fmla="*/ 4 w 44"/>
                <a:gd name="T77" fmla="*/ 32 h 42"/>
                <a:gd name="T78" fmla="*/ 10 w 44"/>
                <a:gd name="T79" fmla="*/ 38 h 42"/>
                <a:gd name="T80" fmla="*/ 16 w 44"/>
                <a:gd name="T81" fmla="*/ 42 h 42"/>
                <a:gd name="T82" fmla="*/ 16 w 44"/>
                <a:gd name="T83" fmla="*/ 42 h 42"/>
                <a:gd name="T84" fmla="*/ 26 w 44"/>
                <a:gd name="T85" fmla="*/ 42 h 42"/>
                <a:gd name="T86" fmla="*/ 34 w 44"/>
                <a:gd name="T87" fmla="*/ 40 h 42"/>
                <a:gd name="T88" fmla="*/ 34 w 44"/>
                <a:gd name="T89" fmla="*/ 40 h 42"/>
                <a:gd name="T90" fmla="*/ 40 w 44"/>
                <a:gd name="T91" fmla="*/ 34 h 42"/>
                <a:gd name="T92" fmla="*/ 44 w 44"/>
                <a:gd name="T93" fmla="*/ 26 h 42"/>
                <a:gd name="T94" fmla="*/ 44 w 44"/>
                <a:gd name="T95" fmla="*/ 26 h 42"/>
                <a:gd name="T96" fmla="*/ 44 w 44"/>
                <a:gd name="T97" fmla="*/ 20 h 42"/>
                <a:gd name="T98" fmla="*/ 44 w 44"/>
                <a:gd name="T99" fmla="*/ 20 h 42"/>
                <a:gd name="T100" fmla="*/ 44 w 44"/>
                <a:gd name="T101" fmla="*/ 16 h 42"/>
                <a:gd name="T102" fmla="*/ 42 w 44"/>
                <a:gd name="T103" fmla="*/ 10 h 42"/>
                <a:gd name="T104" fmla="*/ 42 w 44"/>
                <a:gd name="T105" fmla="*/ 10 h 42"/>
                <a:gd name="T106" fmla="*/ 36 w 44"/>
                <a:gd name="T107" fmla="*/ 4 h 42"/>
                <a:gd name="T108" fmla="*/ 28 w 44"/>
                <a:gd name="T109" fmla="*/ 0 h 42"/>
                <a:gd name="T110" fmla="*/ 28 w 44"/>
                <a:gd name="T111" fmla="*/ 0 h 42"/>
                <a:gd name="T112" fmla="*/ 20 w 44"/>
                <a:gd name="T113" fmla="*/ 0 h 42"/>
                <a:gd name="T114" fmla="*/ 12 w 44"/>
                <a:gd name="T115" fmla="*/ 2 h 42"/>
                <a:gd name="T116" fmla="*/ 12 w 44"/>
                <a:gd name="T117" fmla="*/ 2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
                <a:gd name="T178" fmla="*/ 0 h 42"/>
                <a:gd name="T179" fmla="*/ 44 w 44"/>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 h="42">
                  <a:moveTo>
                    <a:pt x="34" y="40"/>
                  </a:moveTo>
                  <a:lnTo>
                    <a:pt x="34" y="40"/>
                  </a:lnTo>
                  <a:close/>
                  <a:moveTo>
                    <a:pt x="18" y="34"/>
                  </a:moveTo>
                  <a:lnTo>
                    <a:pt x="18" y="34"/>
                  </a:lnTo>
                  <a:lnTo>
                    <a:pt x="14" y="32"/>
                  </a:lnTo>
                  <a:lnTo>
                    <a:pt x="10" y="28"/>
                  </a:lnTo>
                  <a:lnTo>
                    <a:pt x="8" y="22"/>
                  </a:lnTo>
                  <a:lnTo>
                    <a:pt x="8" y="18"/>
                  </a:lnTo>
                  <a:lnTo>
                    <a:pt x="12" y="12"/>
                  </a:lnTo>
                  <a:lnTo>
                    <a:pt x="16" y="8"/>
                  </a:lnTo>
                  <a:lnTo>
                    <a:pt x="20" y="8"/>
                  </a:lnTo>
                  <a:lnTo>
                    <a:pt x="26" y="8"/>
                  </a:lnTo>
                  <a:lnTo>
                    <a:pt x="30" y="10"/>
                  </a:lnTo>
                  <a:lnTo>
                    <a:pt x="34" y="14"/>
                  </a:lnTo>
                  <a:lnTo>
                    <a:pt x="36" y="20"/>
                  </a:lnTo>
                  <a:lnTo>
                    <a:pt x="36" y="24"/>
                  </a:lnTo>
                  <a:lnTo>
                    <a:pt x="34" y="30"/>
                  </a:lnTo>
                  <a:lnTo>
                    <a:pt x="30" y="34"/>
                  </a:lnTo>
                  <a:lnTo>
                    <a:pt x="24" y="34"/>
                  </a:lnTo>
                  <a:lnTo>
                    <a:pt x="18" y="34"/>
                  </a:lnTo>
                  <a:close/>
                  <a:moveTo>
                    <a:pt x="12" y="2"/>
                  </a:moveTo>
                  <a:lnTo>
                    <a:pt x="12" y="2"/>
                  </a:lnTo>
                  <a:lnTo>
                    <a:pt x="4" y="8"/>
                  </a:lnTo>
                  <a:lnTo>
                    <a:pt x="2" y="16"/>
                  </a:lnTo>
                  <a:lnTo>
                    <a:pt x="0" y="24"/>
                  </a:lnTo>
                  <a:lnTo>
                    <a:pt x="4" y="32"/>
                  </a:lnTo>
                  <a:lnTo>
                    <a:pt x="10" y="38"/>
                  </a:lnTo>
                  <a:lnTo>
                    <a:pt x="16" y="42"/>
                  </a:lnTo>
                  <a:lnTo>
                    <a:pt x="26" y="42"/>
                  </a:lnTo>
                  <a:lnTo>
                    <a:pt x="34" y="40"/>
                  </a:lnTo>
                  <a:lnTo>
                    <a:pt x="40" y="34"/>
                  </a:lnTo>
                  <a:lnTo>
                    <a:pt x="44" y="26"/>
                  </a:lnTo>
                  <a:lnTo>
                    <a:pt x="44" y="20"/>
                  </a:lnTo>
                  <a:lnTo>
                    <a:pt x="44" y="16"/>
                  </a:lnTo>
                  <a:lnTo>
                    <a:pt x="42" y="10"/>
                  </a:lnTo>
                  <a:lnTo>
                    <a:pt x="36" y="4"/>
                  </a:lnTo>
                  <a:lnTo>
                    <a:pt x="28" y="0"/>
                  </a:lnTo>
                  <a:lnTo>
                    <a:pt x="20" y="0"/>
                  </a:lnTo>
                  <a:lnTo>
                    <a:pt x="12"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3" name="Freeform 24"/>
            <p:cNvSpPr>
              <a:spLocks noEditPoints="1"/>
            </p:cNvSpPr>
            <p:nvPr/>
          </p:nvSpPr>
          <p:spPr bwMode="auto">
            <a:xfrm>
              <a:off x="4063" y="1256"/>
              <a:ext cx="44" cy="42"/>
            </a:xfrm>
            <a:custGeom>
              <a:avLst/>
              <a:gdLst>
                <a:gd name="T0" fmla="*/ 18 w 44"/>
                <a:gd name="T1" fmla="*/ 34 h 42"/>
                <a:gd name="T2" fmla="*/ 18 w 44"/>
                <a:gd name="T3" fmla="*/ 34 h 42"/>
                <a:gd name="T4" fmla="*/ 14 w 44"/>
                <a:gd name="T5" fmla="*/ 32 h 42"/>
                <a:gd name="T6" fmla="*/ 10 w 44"/>
                <a:gd name="T7" fmla="*/ 28 h 42"/>
                <a:gd name="T8" fmla="*/ 10 w 44"/>
                <a:gd name="T9" fmla="*/ 28 h 42"/>
                <a:gd name="T10" fmla="*/ 8 w 44"/>
                <a:gd name="T11" fmla="*/ 22 h 42"/>
                <a:gd name="T12" fmla="*/ 8 w 44"/>
                <a:gd name="T13" fmla="*/ 18 h 42"/>
                <a:gd name="T14" fmla="*/ 10 w 44"/>
                <a:gd name="T15" fmla="*/ 12 h 42"/>
                <a:gd name="T16" fmla="*/ 16 w 44"/>
                <a:gd name="T17" fmla="*/ 8 h 42"/>
                <a:gd name="T18" fmla="*/ 16 w 44"/>
                <a:gd name="T19" fmla="*/ 8 h 42"/>
                <a:gd name="T20" fmla="*/ 20 w 44"/>
                <a:gd name="T21" fmla="*/ 8 h 42"/>
                <a:gd name="T22" fmla="*/ 26 w 44"/>
                <a:gd name="T23" fmla="*/ 8 h 42"/>
                <a:gd name="T24" fmla="*/ 30 w 44"/>
                <a:gd name="T25" fmla="*/ 10 h 42"/>
                <a:gd name="T26" fmla="*/ 34 w 44"/>
                <a:gd name="T27" fmla="*/ 14 h 42"/>
                <a:gd name="T28" fmla="*/ 34 w 44"/>
                <a:gd name="T29" fmla="*/ 14 h 42"/>
                <a:gd name="T30" fmla="*/ 36 w 44"/>
                <a:gd name="T31" fmla="*/ 20 h 42"/>
                <a:gd name="T32" fmla="*/ 36 w 44"/>
                <a:gd name="T33" fmla="*/ 20 h 42"/>
                <a:gd name="T34" fmla="*/ 34 w 44"/>
                <a:gd name="T35" fmla="*/ 28 h 42"/>
                <a:gd name="T36" fmla="*/ 30 w 44"/>
                <a:gd name="T37" fmla="*/ 34 h 42"/>
                <a:gd name="T38" fmla="*/ 30 w 44"/>
                <a:gd name="T39" fmla="*/ 34 h 42"/>
                <a:gd name="T40" fmla="*/ 24 w 44"/>
                <a:gd name="T41" fmla="*/ 34 h 42"/>
                <a:gd name="T42" fmla="*/ 18 w 44"/>
                <a:gd name="T43" fmla="*/ 34 h 42"/>
                <a:gd name="T44" fmla="*/ 18 w 44"/>
                <a:gd name="T45" fmla="*/ 34 h 42"/>
                <a:gd name="T46" fmla="*/ 12 w 44"/>
                <a:gd name="T47" fmla="*/ 2 h 42"/>
                <a:gd name="T48" fmla="*/ 12 w 44"/>
                <a:gd name="T49" fmla="*/ 2 h 42"/>
                <a:gd name="T50" fmla="*/ 4 w 44"/>
                <a:gd name="T51" fmla="*/ 8 h 42"/>
                <a:gd name="T52" fmla="*/ 0 w 44"/>
                <a:gd name="T53" fmla="*/ 16 h 42"/>
                <a:gd name="T54" fmla="*/ 0 w 44"/>
                <a:gd name="T55" fmla="*/ 24 h 42"/>
                <a:gd name="T56" fmla="*/ 4 w 44"/>
                <a:gd name="T57" fmla="*/ 32 h 42"/>
                <a:gd name="T58" fmla="*/ 4 w 44"/>
                <a:gd name="T59" fmla="*/ 32 h 42"/>
                <a:gd name="T60" fmla="*/ 8 w 44"/>
                <a:gd name="T61" fmla="*/ 38 h 42"/>
                <a:gd name="T62" fmla="*/ 16 w 44"/>
                <a:gd name="T63" fmla="*/ 42 h 42"/>
                <a:gd name="T64" fmla="*/ 16 w 44"/>
                <a:gd name="T65" fmla="*/ 42 h 42"/>
                <a:gd name="T66" fmla="*/ 24 w 44"/>
                <a:gd name="T67" fmla="*/ 42 h 42"/>
                <a:gd name="T68" fmla="*/ 34 w 44"/>
                <a:gd name="T69" fmla="*/ 40 h 42"/>
                <a:gd name="T70" fmla="*/ 34 w 44"/>
                <a:gd name="T71" fmla="*/ 40 h 42"/>
                <a:gd name="T72" fmla="*/ 34 w 44"/>
                <a:gd name="T73" fmla="*/ 40 h 42"/>
                <a:gd name="T74" fmla="*/ 40 w 44"/>
                <a:gd name="T75" fmla="*/ 34 h 42"/>
                <a:gd name="T76" fmla="*/ 44 w 44"/>
                <a:gd name="T77" fmla="*/ 26 h 42"/>
                <a:gd name="T78" fmla="*/ 44 w 44"/>
                <a:gd name="T79" fmla="*/ 18 h 42"/>
                <a:gd name="T80" fmla="*/ 42 w 44"/>
                <a:gd name="T81" fmla="*/ 10 h 42"/>
                <a:gd name="T82" fmla="*/ 42 w 44"/>
                <a:gd name="T83" fmla="*/ 10 h 42"/>
                <a:gd name="T84" fmla="*/ 36 w 44"/>
                <a:gd name="T85" fmla="*/ 4 h 42"/>
                <a:gd name="T86" fmla="*/ 28 w 44"/>
                <a:gd name="T87" fmla="*/ 0 h 42"/>
                <a:gd name="T88" fmla="*/ 20 w 44"/>
                <a:gd name="T89" fmla="*/ 0 h 42"/>
                <a:gd name="T90" fmla="*/ 12 w 44"/>
                <a:gd name="T91" fmla="*/ 2 h 42"/>
                <a:gd name="T92" fmla="*/ 12 w 44"/>
                <a:gd name="T93" fmla="*/ 2 h 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
                <a:gd name="T142" fmla="*/ 0 h 42"/>
                <a:gd name="T143" fmla="*/ 44 w 44"/>
                <a:gd name="T144" fmla="*/ 42 h 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 h="42">
                  <a:moveTo>
                    <a:pt x="18" y="34"/>
                  </a:moveTo>
                  <a:lnTo>
                    <a:pt x="18" y="34"/>
                  </a:lnTo>
                  <a:lnTo>
                    <a:pt x="14" y="32"/>
                  </a:lnTo>
                  <a:lnTo>
                    <a:pt x="10" y="28"/>
                  </a:lnTo>
                  <a:lnTo>
                    <a:pt x="8" y="22"/>
                  </a:lnTo>
                  <a:lnTo>
                    <a:pt x="8" y="18"/>
                  </a:lnTo>
                  <a:lnTo>
                    <a:pt x="10" y="12"/>
                  </a:lnTo>
                  <a:lnTo>
                    <a:pt x="16" y="8"/>
                  </a:lnTo>
                  <a:lnTo>
                    <a:pt x="20" y="8"/>
                  </a:lnTo>
                  <a:lnTo>
                    <a:pt x="26" y="8"/>
                  </a:lnTo>
                  <a:lnTo>
                    <a:pt x="30" y="10"/>
                  </a:lnTo>
                  <a:lnTo>
                    <a:pt x="34" y="14"/>
                  </a:lnTo>
                  <a:lnTo>
                    <a:pt x="36" y="20"/>
                  </a:lnTo>
                  <a:lnTo>
                    <a:pt x="34" y="28"/>
                  </a:lnTo>
                  <a:lnTo>
                    <a:pt x="30" y="34"/>
                  </a:lnTo>
                  <a:lnTo>
                    <a:pt x="24" y="34"/>
                  </a:lnTo>
                  <a:lnTo>
                    <a:pt x="18" y="34"/>
                  </a:lnTo>
                  <a:close/>
                  <a:moveTo>
                    <a:pt x="12" y="2"/>
                  </a:moveTo>
                  <a:lnTo>
                    <a:pt x="12" y="2"/>
                  </a:lnTo>
                  <a:lnTo>
                    <a:pt x="4" y="8"/>
                  </a:lnTo>
                  <a:lnTo>
                    <a:pt x="0" y="16"/>
                  </a:lnTo>
                  <a:lnTo>
                    <a:pt x="0" y="24"/>
                  </a:lnTo>
                  <a:lnTo>
                    <a:pt x="4" y="32"/>
                  </a:lnTo>
                  <a:lnTo>
                    <a:pt x="8" y="38"/>
                  </a:lnTo>
                  <a:lnTo>
                    <a:pt x="16" y="42"/>
                  </a:lnTo>
                  <a:lnTo>
                    <a:pt x="24" y="42"/>
                  </a:lnTo>
                  <a:lnTo>
                    <a:pt x="34" y="40"/>
                  </a:lnTo>
                  <a:lnTo>
                    <a:pt x="40" y="34"/>
                  </a:lnTo>
                  <a:lnTo>
                    <a:pt x="44" y="26"/>
                  </a:lnTo>
                  <a:lnTo>
                    <a:pt x="44" y="18"/>
                  </a:lnTo>
                  <a:lnTo>
                    <a:pt x="42" y="10"/>
                  </a:lnTo>
                  <a:lnTo>
                    <a:pt x="36" y="4"/>
                  </a:lnTo>
                  <a:lnTo>
                    <a:pt x="28" y="0"/>
                  </a:lnTo>
                  <a:lnTo>
                    <a:pt x="20" y="0"/>
                  </a:lnTo>
                  <a:lnTo>
                    <a:pt x="12"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4" name="Freeform 25"/>
            <p:cNvSpPr>
              <a:spLocks noEditPoints="1"/>
            </p:cNvSpPr>
            <p:nvPr/>
          </p:nvSpPr>
          <p:spPr bwMode="auto">
            <a:xfrm>
              <a:off x="4701" y="1084"/>
              <a:ext cx="44" cy="44"/>
            </a:xfrm>
            <a:custGeom>
              <a:avLst/>
              <a:gdLst>
                <a:gd name="T0" fmla="*/ 8 w 44"/>
                <a:gd name="T1" fmla="*/ 22 h 44"/>
                <a:gd name="T2" fmla="*/ 8 w 44"/>
                <a:gd name="T3" fmla="*/ 22 h 44"/>
                <a:gd name="T4" fmla="*/ 10 w 44"/>
                <a:gd name="T5" fmla="*/ 16 h 44"/>
                <a:gd name="T6" fmla="*/ 12 w 44"/>
                <a:gd name="T7" fmla="*/ 12 h 44"/>
                <a:gd name="T8" fmla="*/ 12 w 44"/>
                <a:gd name="T9" fmla="*/ 12 h 44"/>
                <a:gd name="T10" fmla="*/ 16 w 44"/>
                <a:gd name="T11" fmla="*/ 10 h 44"/>
                <a:gd name="T12" fmla="*/ 22 w 44"/>
                <a:gd name="T13" fmla="*/ 8 h 44"/>
                <a:gd name="T14" fmla="*/ 22 w 44"/>
                <a:gd name="T15" fmla="*/ 8 h 44"/>
                <a:gd name="T16" fmla="*/ 28 w 44"/>
                <a:gd name="T17" fmla="*/ 10 h 44"/>
                <a:gd name="T18" fmla="*/ 32 w 44"/>
                <a:gd name="T19" fmla="*/ 12 h 44"/>
                <a:gd name="T20" fmla="*/ 32 w 44"/>
                <a:gd name="T21" fmla="*/ 12 h 44"/>
                <a:gd name="T22" fmla="*/ 36 w 44"/>
                <a:gd name="T23" fmla="*/ 16 h 44"/>
                <a:gd name="T24" fmla="*/ 36 w 44"/>
                <a:gd name="T25" fmla="*/ 22 h 44"/>
                <a:gd name="T26" fmla="*/ 36 w 44"/>
                <a:gd name="T27" fmla="*/ 22 h 44"/>
                <a:gd name="T28" fmla="*/ 36 w 44"/>
                <a:gd name="T29" fmla="*/ 28 h 44"/>
                <a:gd name="T30" fmla="*/ 32 w 44"/>
                <a:gd name="T31" fmla="*/ 32 h 44"/>
                <a:gd name="T32" fmla="*/ 32 w 44"/>
                <a:gd name="T33" fmla="*/ 32 h 44"/>
                <a:gd name="T34" fmla="*/ 28 w 44"/>
                <a:gd name="T35" fmla="*/ 34 h 44"/>
                <a:gd name="T36" fmla="*/ 22 w 44"/>
                <a:gd name="T37" fmla="*/ 36 h 44"/>
                <a:gd name="T38" fmla="*/ 22 w 44"/>
                <a:gd name="T39" fmla="*/ 36 h 44"/>
                <a:gd name="T40" fmla="*/ 22 w 44"/>
                <a:gd name="T41" fmla="*/ 36 h 44"/>
                <a:gd name="T42" fmla="*/ 16 w 44"/>
                <a:gd name="T43" fmla="*/ 34 h 44"/>
                <a:gd name="T44" fmla="*/ 12 w 44"/>
                <a:gd name="T45" fmla="*/ 32 h 44"/>
                <a:gd name="T46" fmla="*/ 10 w 44"/>
                <a:gd name="T47" fmla="*/ 28 h 44"/>
                <a:gd name="T48" fmla="*/ 8 w 44"/>
                <a:gd name="T49" fmla="*/ 22 h 44"/>
                <a:gd name="T50" fmla="*/ 8 w 44"/>
                <a:gd name="T51" fmla="*/ 22 h 44"/>
                <a:gd name="T52" fmla="*/ 22 w 44"/>
                <a:gd name="T53" fmla="*/ 0 h 44"/>
                <a:gd name="T54" fmla="*/ 22 w 44"/>
                <a:gd name="T55" fmla="*/ 0 h 44"/>
                <a:gd name="T56" fmla="*/ 14 w 44"/>
                <a:gd name="T57" fmla="*/ 2 h 44"/>
                <a:gd name="T58" fmla="*/ 6 w 44"/>
                <a:gd name="T59" fmla="*/ 6 h 44"/>
                <a:gd name="T60" fmla="*/ 6 w 44"/>
                <a:gd name="T61" fmla="*/ 6 h 44"/>
                <a:gd name="T62" fmla="*/ 2 w 44"/>
                <a:gd name="T63" fmla="*/ 14 h 44"/>
                <a:gd name="T64" fmla="*/ 0 w 44"/>
                <a:gd name="T65" fmla="*/ 22 h 44"/>
                <a:gd name="T66" fmla="*/ 0 w 44"/>
                <a:gd name="T67" fmla="*/ 22 h 44"/>
                <a:gd name="T68" fmla="*/ 2 w 44"/>
                <a:gd name="T69" fmla="*/ 30 h 44"/>
                <a:gd name="T70" fmla="*/ 6 w 44"/>
                <a:gd name="T71" fmla="*/ 38 h 44"/>
                <a:gd name="T72" fmla="*/ 14 w 44"/>
                <a:gd name="T73" fmla="*/ 42 h 44"/>
                <a:gd name="T74" fmla="*/ 22 w 44"/>
                <a:gd name="T75" fmla="*/ 44 h 44"/>
                <a:gd name="T76" fmla="*/ 22 w 44"/>
                <a:gd name="T77" fmla="*/ 44 h 44"/>
                <a:gd name="T78" fmla="*/ 22 w 44"/>
                <a:gd name="T79" fmla="*/ 44 h 44"/>
                <a:gd name="T80" fmla="*/ 30 w 44"/>
                <a:gd name="T81" fmla="*/ 42 h 44"/>
                <a:gd name="T82" fmla="*/ 38 w 44"/>
                <a:gd name="T83" fmla="*/ 38 h 44"/>
                <a:gd name="T84" fmla="*/ 38 w 44"/>
                <a:gd name="T85" fmla="*/ 38 h 44"/>
                <a:gd name="T86" fmla="*/ 42 w 44"/>
                <a:gd name="T87" fmla="*/ 30 h 44"/>
                <a:gd name="T88" fmla="*/ 44 w 44"/>
                <a:gd name="T89" fmla="*/ 22 h 44"/>
                <a:gd name="T90" fmla="*/ 44 w 44"/>
                <a:gd name="T91" fmla="*/ 22 h 44"/>
                <a:gd name="T92" fmla="*/ 42 w 44"/>
                <a:gd name="T93" fmla="*/ 14 h 44"/>
                <a:gd name="T94" fmla="*/ 38 w 44"/>
                <a:gd name="T95" fmla="*/ 6 h 44"/>
                <a:gd name="T96" fmla="*/ 38 w 44"/>
                <a:gd name="T97" fmla="*/ 6 h 44"/>
                <a:gd name="T98" fmla="*/ 30 w 44"/>
                <a:gd name="T99" fmla="*/ 2 h 44"/>
                <a:gd name="T100" fmla="*/ 22 w 44"/>
                <a:gd name="T101" fmla="*/ 0 h 44"/>
                <a:gd name="T102" fmla="*/ 22 w 4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44"/>
                <a:gd name="T158" fmla="*/ 44 w 4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44">
                  <a:moveTo>
                    <a:pt x="8" y="22"/>
                  </a:moveTo>
                  <a:lnTo>
                    <a:pt x="8" y="22"/>
                  </a:lnTo>
                  <a:lnTo>
                    <a:pt x="10" y="16"/>
                  </a:lnTo>
                  <a:lnTo>
                    <a:pt x="12" y="12"/>
                  </a:lnTo>
                  <a:lnTo>
                    <a:pt x="16" y="10"/>
                  </a:lnTo>
                  <a:lnTo>
                    <a:pt x="22" y="8"/>
                  </a:lnTo>
                  <a:lnTo>
                    <a:pt x="28" y="10"/>
                  </a:lnTo>
                  <a:lnTo>
                    <a:pt x="32" y="12"/>
                  </a:lnTo>
                  <a:lnTo>
                    <a:pt x="36" y="16"/>
                  </a:lnTo>
                  <a:lnTo>
                    <a:pt x="36" y="22"/>
                  </a:lnTo>
                  <a:lnTo>
                    <a:pt x="36" y="28"/>
                  </a:lnTo>
                  <a:lnTo>
                    <a:pt x="32" y="32"/>
                  </a:lnTo>
                  <a:lnTo>
                    <a:pt x="28" y="34"/>
                  </a:lnTo>
                  <a:lnTo>
                    <a:pt x="22" y="36"/>
                  </a:lnTo>
                  <a:lnTo>
                    <a:pt x="16" y="34"/>
                  </a:lnTo>
                  <a:lnTo>
                    <a:pt x="12" y="32"/>
                  </a:lnTo>
                  <a:lnTo>
                    <a:pt x="10" y="28"/>
                  </a:lnTo>
                  <a:lnTo>
                    <a:pt x="8" y="22"/>
                  </a:lnTo>
                  <a:close/>
                  <a:moveTo>
                    <a:pt x="22" y="0"/>
                  </a:moveTo>
                  <a:lnTo>
                    <a:pt x="22" y="0"/>
                  </a:lnTo>
                  <a:lnTo>
                    <a:pt x="14" y="2"/>
                  </a:lnTo>
                  <a:lnTo>
                    <a:pt x="6" y="6"/>
                  </a:lnTo>
                  <a:lnTo>
                    <a:pt x="2" y="14"/>
                  </a:lnTo>
                  <a:lnTo>
                    <a:pt x="0" y="22"/>
                  </a:lnTo>
                  <a:lnTo>
                    <a:pt x="2" y="30"/>
                  </a:lnTo>
                  <a:lnTo>
                    <a:pt x="6" y="38"/>
                  </a:lnTo>
                  <a:lnTo>
                    <a:pt x="14" y="42"/>
                  </a:lnTo>
                  <a:lnTo>
                    <a:pt x="22" y="44"/>
                  </a:lnTo>
                  <a:lnTo>
                    <a:pt x="30" y="42"/>
                  </a:lnTo>
                  <a:lnTo>
                    <a:pt x="38" y="38"/>
                  </a:lnTo>
                  <a:lnTo>
                    <a:pt x="42" y="30"/>
                  </a:lnTo>
                  <a:lnTo>
                    <a:pt x="44" y="22"/>
                  </a:lnTo>
                  <a:lnTo>
                    <a:pt x="42" y="14"/>
                  </a:lnTo>
                  <a:lnTo>
                    <a:pt x="38" y="6"/>
                  </a:lnTo>
                  <a:lnTo>
                    <a:pt x="30" y="2"/>
                  </a:lnTo>
                  <a:lnTo>
                    <a:pt x="2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5" name="Freeform 26"/>
            <p:cNvSpPr>
              <a:spLocks noEditPoints="1"/>
            </p:cNvSpPr>
            <p:nvPr/>
          </p:nvSpPr>
          <p:spPr bwMode="auto">
            <a:xfrm>
              <a:off x="4017" y="1084"/>
              <a:ext cx="44" cy="44"/>
            </a:xfrm>
            <a:custGeom>
              <a:avLst/>
              <a:gdLst>
                <a:gd name="T0" fmla="*/ 12 w 44"/>
                <a:gd name="T1" fmla="*/ 32 h 44"/>
                <a:gd name="T2" fmla="*/ 12 w 44"/>
                <a:gd name="T3" fmla="*/ 32 h 44"/>
                <a:gd name="T4" fmla="*/ 10 w 44"/>
                <a:gd name="T5" fmla="*/ 28 h 44"/>
                <a:gd name="T6" fmla="*/ 8 w 44"/>
                <a:gd name="T7" fmla="*/ 22 h 44"/>
                <a:gd name="T8" fmla="*/ 8 w 44"/>
                <a:gd name="T9" fmla="*/ 22 h 44"/>
                <a:gd name="T10" fmla="*/ 8 w 44"/>
                <a:gd name="T11" fmla="*/ 22 h 44"/>
                <a:gd name="T12" fmla="*/ 8 w 44"/>
                <a:gd name="T13" fmla="*/ 22 h 44"/>
                <a:gd name="T14" fmla="*/ 10 w 44"/>
                <a:gd name="T15" fmla="*/ 16 h 44"/>
                <a:gd name="T16" fmla="*/ 12 w 44"/>
                <a:gd name="T17" fmla="*/ 12 h 44"/>
                <a:gd name="T18" fmla="*/ 16 w 44"/>
                <a:gd name="T19" fmla="*/ 10 h 44"/>
                <a:gd name="T20" fmla="*/ 22 w 44"/>
                <a:gd name="T21" fmla="*/ 8 h 44"/>
                <a:gd name="T22" fmla="*/ 22 w 44"/>
                <a:gd name="T23" fmla="*/ 8 h 44"/>
                <a:gd name="T24" fmla="*/ 28 w 44"/>
                <a:gd name="T25" fmla="*/ 10 h 44"/>
                <a:gd name="T26" fmla="*/ 32 w 44"/>
                <a:gd name="T27" fmla="*/ 12 h 44"/>
                <a:gd name="T28" fmla="*/ 36 w 44"/>
                <a:gd name="T29" fmla="*/ 16 h 44"/>
                <a:gd name="T30" fmla="*/ 36 w 44"/>
                <a:gd name="T31" fmla="*/ 22 h 44"/>
                <a:gd name="T32" fmla="*/ 36 w 44"/>
                <a:gd name="T33" fmla="*/ 22 h 44"/>
                <a:gd name="T34" fmla="*/ 36 w 44"/>
                <a:gd name="T35" fmla="*/ 28 h 44"/>
                <a:gd name="T36" fmla="*/ 32 w 44"/>
                <a:gd name="T37" fmla="*/ 32 h 44"/>
                <a:gd name="T38" fmla="*/ 28 w 44"/>
                <a:gd name="T39" fmla="*/ 34 h 44"/>
                <a:gd name="T40" fmla="*/ 22 w 44"/>
                <a:gd name="T41" fmla="*/ 36 h 44"/>
                <a:gd name="T42" fmla="*/ 22 w 44"/>
                <a:gd name="T43" fmla="*/ 36 h 44"/>
                <a:gd name="T44" fmla="*/ 16 w 44"/>
                <a:gd name="T45" fmla="*/ 34 h 44"/>
                <a:gd name="T46" fmla="*/ 12 w 44"/>
                <a:gd name="T47" fmla="*/ 32 h 44"/>
                <a:gd name="T48" fmla="*/ 12 w 44"/>
                <a:gd name="T49" fmla="*/ 32 h 44"/>
                <a:gd name="T50" fmla="*/ 0 w 44"/>
                <a:gd name="T51" fmla="*/ 22 h 44"/>
                <a:gd name="T52" fmla="*/ 0 w 44"/>
                <a:gd name="T53" fmla="*/ 22 h 44"/>
                <a:gd name="T54" fmla="*/ 2 w 44"/>
                <a:gd name="T55" fmla="*/ 30 h 44"/>
                <a:gd name="T56" fmla="*/ 6 w 44"/>
                <a:gd name="T57" fmla="*/ 38 h 44"/>
                <a:gd name="T58" fmla="*/ 6 w 44"/>
                <a:gd name="T59" fmla="*/ 38 h 44"/>
                <a:gd name="T60" fmla="*/ 14 w 44"/>
                <a:gd name="T61" fmla="*/ 42 h 44"/>
                <a:gd name="T62" fmla="*/ 22 w 44"/>
                <a:gd name="T63" fmla="*/ 44 h 44"/>
                <a:gd name="T64" fmla="*/ 22 w 44"/>
                <a:gd name="T65" fmla="*/ 44 h 44"/>
                <a:gd name="T66" fmla="*/ 22 w 44"/>
                <a:gd name="T67" fmla="*/ 44 h 44"/>
                <a:gd name="T68" fmla="*/ 30 w 44"/>
                <a:gd name="T69" fmla="*/ 42 h 44"/>
                <a:gd name="T70" fmla="*/ 38 w 44"/>
                <a:gd name="T71" fmla="*/ 38 h 44"/>
                <a:gd name="T72" fmla="*/ 42 w 44"/>
                <a:gd name="T73" fmla="*/ 30 h 44"/>
                <a:gd name="T74" fmla="*/ 44 w 44"/>
                <a:gd name="T75" fmla="*/ 22 h 44"/>
                <a:gd name="T76" fmla="*/ 44 w 44"/>
                <a:gd name="T77" fmla="*/ 22 h 44"/>
                <a:gd name="T78" fmla="*/ 42 w 44"/>
                <a:gd name="T79" fmla="*/ 14 h 44"/>
                <a:gd name="T80" fmla="*/ 38 w 44"/>
                <a:gd name="T81" fmla="*/ 6 h 44"/>
                <a:gd name="T82" fmla="*/ 30 w 44"/>
                <a:gd name="T83" fmla="*/ 2 h 44"/>
                <a:gd name="T84" fmla="*/ 22 w 44"/>
                <a:gd name="T85" fmla="*/ 0 h 44"/>
                <a:gd name="T86" fmla="*/ 22 w 44"/>
                <a:gd name="T87" fmla="*/ 0 h 44"/>
                <a:gd name="T88" fmla="*/ 14 w 44"/>
                <a:gd name="T89" fmla="*/ 2 h 44"/>
                <a:gd name="T90" fmla="*/ 6 w 44"/>
                <a:gd name="T91" fmla="*/ 6 h 44"/>
                <a:gd name="T92" fmla="*/ 2 w 44"/>
                <a:gd name="T93" fmla="*/ 14 h 44"/>
                <a:gd name="T94" fmla="*/ 0 w 44"/>
                <a:gd name="T95" fmla="*/ 22 h 44"/>
                <a:gd name="T96" fmla="*/ 0 w 44"/>
                <a:gd name="T97" fmla="*/ 22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44"/>
                <a:gd name="T149" fmla="*/ 44 w 44"/>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44">
                  <a:moveTo>
                    <a:pt x="12" y="32"/>
                  </a:moveTo>
                  <a:lnTo>
                    <a:pt x="12" y="32"/>
                  </a:lnTo>
                  <a:lnTo>
                    <a:pt x="10" y="28"/>
                  </a:lnTo>
                  <a:lnTo>
                    <a:pt x="8" y="22"/>
                  </a:lnTo>
                  <a:lnTo>
                    <a:pt x="10" y="16"/>
                  </a:lnTo>
                  <a:lnTo>
                    <a:pt x="12" y="12"/>
                  </a:lnTo>
                  <a:lnTo>
                    <a:pt x="16" y="10"/>
                  </a:lnTo>
                  <a:lnTo>
                    <a:pt x="22" y="8"/>
                  </a:lnTo>
                  <a:lnTo>
                    <a:pt x="28" y="10"/>
                  </a:lnTo>
                  <a:lnTo>
                    <a:pt x="32" y="12"/>
                  </a:lnTo>
                  <a:lnTo>
                    <a:pt x="36" y="16"/>
                  </a:lnTo>
                  <a:lnTo>
                    <a:pt x="36" y="22"/>
                  </a:lnTo>
                  <a:lnTo>
                    <a:pt x="36" y="28"/>
                  </a:lnTo>
                  <a:lnTo>
                    <a:pt x="32" y="32"/>
                  </a:lnTo>
                  <a:lnTo>
                    <a:pt x="28" y="34"/>
                  </a:lnTo>
                  <a:lnTo>
                    <a:pt x="22" y="36"/>
                  </a:lnTo>
                  <a:lnTo>
                    <a:pt x="16" y="34"/>
                  </a:lnTo>
                  <a:lnTo>
                    <a:pt x="12" y="32"/>
                  </a:lnTo>
                  <a:close/>
                  <a:moveTo>
                    <a:pt x="0" y="22"/>
                  </a:moveTo>
                  <a:lnTo>
                    <a:pt x="0" y="22"/>
                  </a:lnTo>
                  <a:lnTo>
                    <a:pt x="2" y="30"/>
                  </a:lnTo>
                  <a:lnTo>
                    <a:pt x="6" y="38"/>
                  </a:lnTo>
                  <a:lnTo>
                    <a:pt x="14" y="42"/>
                  </a:lnTo>
                  <a:lnTo>
                    <a:pt x="22" y="44"/>
                  </a:lnTo>
                  <a:lnTo>
                    <a:pt x="30" y="42"/>
                  </a:lnTo>
                  <a:lnTo>
                    <a:pt x="38" y="38"/>
                  </a:lnTo>
                  <a:lnTo>
                    <a:pt x="42" y="30"/>
                  </a:lnTo>
                  <a:lnTo>
                    <a:pt x="44" y="22"/>
                  </a:lnTo>
                  <a:lnTo>
                    <a:pt x="42" y="14"/>
                  </a:lnTo>
                  <a:lnTo>
                    <a:pt x="38" y="6"/>
                  </a:lnTo>
                  <a:lnTo>
                    <a:pt x="30" y="2"/>
                  </a:lnTo>
                  <a:lnTo>
                    <a:pt x="22" y="0"/>
                  </a:lnTo>
                  <a:lnTo>
                    <a:pt x="14" y="2"/>
                  </a:lnTo>
                  <a:lnTo>
                    <a:pt x="6" y="6"/>
                  </a:lnTo>
                  <a:lnTo>
                    <a:pt x="2" y="14"/>
                  </a:lnTo>
                  <a:lnTo>
                    <a:pt x="0"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6" name="Freeform 27"/>
            <p:cNvSpPr>
              <a:spLocks noEditPoints="1"/>
            </p:cNvSpPr>
            <p:nvPr/>
          </p:nvSpPr>
          <p:spPr bwMode="auto">
            <a:xfrm>
              <a:off x="4655" y="1256"/>
              <a:ext cx="44" cy="42"/>
            </a:xfrm>
            <a:custGeom>
              <a:avLst/>
              <a:gdLst>
                <a:gd name="T0" fmla="*/ 12 w 44"/>
                <a:gd name="T1" fmla="*/ 40 h 42"/>
                <a:gd name="T2" fmla="*/ 12 w 44"/>
                <a:gd name="T3" fmla="*/ 40 h 42"/>
                <a:gd name="T4" fmla="*/ 12 w 44"/>
                <a:gd name="T5" fmla="*/ 40 h 42"/>
                <a:gd name="T6" fmla="*/ 16 w 44"/>
                <a:gd name="T7" fmla="*/ 34 h 42"/>
                <a:gd name="T8" fmla="*/ 16 w 44"/>
                <a:gd name="T9" fmla="*/ 34 h 42"/>
                <a:gd name="T10" fmla="*/ 16 w 44"/>
                <a:gd name="T11" fmla="*/ 34 h 42"/>
                <a:gd name="T12" fmla="*/ 12 w 44"/>
                <a:gd name="T13" fmla="*/ 30 h 42"/>
                <a:gd name="T14" fmla="*/ 8 w 44"/>
                <a:gd name="T15" fmla="*/ 24 h 42"/>
                <a:gd name="T16" fmla="*/ 8 w 44"/>
                <a:gd name="T17" fmla="*/ 20 h 42"/>
                <a:gd name="T18" fmla="*/ 10 w 44"/>
                <a:gd name="T19" fmla="*/ 14 h 42"/>
                <a:gd name="T20" fmla="*/ 10 w 44"/>
                <a:gd name="T21" fmla="*/ 14 h 42"/>
                <a:gd name="T22" fmla="*/ 14 w 44"/>
                <a:gd name="T23" fmla="*/ 10 h 42"/>
                <a:gd name="T24" fmla="*/ 18 w 44"/>
                <a:gd name="T25" fmla="*/ 8 h 42"/>
                <a:gd name="T26" fmla="*/ 18 w 44"/>
                <a:gd name="T27" fmla="*/ 8 h 42"/>
                <a:gd name="T28" fmla="*/ 24 w 44"/>
                <a:gd name="T29" fmla="*/ 8 h 42"/>
                <a:gd name="T30" fmla="*/ 30 w 44"/>
                <a:gd name="T31" fmla="*/ 8 h 42"/>
                <a:gd name="T32" fmla="*/ 30 w 44"/>
                <a:gd name="T33" fmla="*/ 8 h 42"/>
                <a:gd name="T34" fmla="*/ 34 w 44"/>
                <a:gd name="T35" fmla="*/ 12 h 42"/>
                <a:gd name="T36" fmla="*/ 36 w 44"/>
                <a:gd name="T37" fmla="*/ 18 h 42"/>
                <a:gd name="T38" fmla="*/ 36 w 44"/>
                <a:gd name="T39" fmla="*/ 18 h 42"/>
                <a:gd name="T40" fmla="*/ 36 w 44"/>
                <a:gd name="T41" fmla="*/ 22 h 42"/>
                <a:gd name="T42" fmla="*/ 34 w 44"/>
                <a:gd name="T43" fmla="*/ 28 h 42"/>
                <a:gd name="T44" fmla="*/ 34 w 44"/>
                <a:gd name="T45" fmla="*/ 28 h 42"/>
                <a:gd name="T46" fmla="*/ 30 w 44"/>
                <a:gd name="T47" fmla="*/ 32 h 42"/>
                <a:gd name="T48" fmla="*/ 26 w 44"/>
                <a:gd name="T49" fmla="*/ 34 h 42"/>
                <a:gd name="T50" fmla="*/ 20 w 44"/>
                <a:gd name="T51" fmla="*/ 34 h 42"/>
                <a:gd name="T52" fmla="*/ 16 w 44"/>
                <a:gd name="T53" fmla="*/ 34 h 42"/>
                <a:gd name="T54" fmla="*/ 16 w 44"/>
                <a:gd name="T55" fmla="*/ 34 h 42"/>
                <a:gd name="T56" fmla="*/ 16 w 44"/>
                <a:gd name="T57" fmla="*/ 0 h 42"/>
                <a:gd name="T58" fmla="*/ 16 w 44"/>
                <a:gd name="T59" fmla="*/ 0 h 42"/>
                <a:gd name="T60" fmla="*/ 10 w 44"/>
                <a:gd name="T61" fmla="*/ 4 h 42"/>
                <a:gd name="T62" fmla="*/ 4 w 44"/>
                <a:gd name="T63" fmla="*/ 10 h 42"/>
                <a:gd name="T64" fmla="*/ 4 w 44"/>
                <a:gd name="T65" fmla="*/ 10 h 42"/>
                <a:gd name="T66" fmla="*/ 2 w 44"/>
                <a:gd name="T67" fmla="*/ 16 h 42"/>
                <a:gd name="T68" fmla="*/ 0 w 44"/>
                <a:gd name="T69" fmla="*/ 20 h 42"/>
                <a:gd name="T70" fmla="*/ 0 w 44"/>
                <a:gd name="T71" fmla="*/ 20 h 42"/>
                <a:gd name="T72" fmla="*/ 2 w 44"/>
                <a:gd name="T73" fmla="*/ 26 h 42"/>
                <a:gd name="T74" fmla="*/ 4 w 44"/>
                <a:gd name="T75" fmla="*/ 32 h 42"/>
                <a:gd name="T76" fmla="*/ 6 w 44"/>
                <a:gd name="T77" fmla="*/ 36 h 42"/>
                <a:gd name="T78" fmla="*/ 12 w 44"/>
                <a:gd name="T79" fmla="*/ 40 h 42"/>
                <a:gd name="T80" fmla="*/ 12 w 44"/>
                <a:gd name="T81" fmla="*/ 40 h 42"/>
                <a:gd name="T82" fmla="*/ 20 w 44"/>
                <a:gd name="T83" fmla="*/ 42 h 42"/>
                <a:gd name="T84" fmla="*/ 28 w 44"/>
                <a:gd name="T85" fmla="*/ 42 h 42"/>
                <a:gd name="T86" fmla="*/ 36 w 44"/>
                <a:gd name="T87" fmla="*/ 38 h 42"/>
                <a:gd name="T88" fmla="*/ 42 w 44"/>
                <a:gd name="T89" fmla="*/ 32 h 42"/>
                <a:gd name="T90" fmla="*/ 42 w 44"/>
                <a:gd name="T91" fmla="*/ 32 h 42"/>
                <a:gd name="T92" fmla="*/ 44 w 44"/>
                <a:gd name="T93" fmla="*/ 24 h 42"/>
                <a:gd name="T94" fmla="*/ 44 w 44"/>
                <a:gd name="T95" fmla="*/ 16 h 42"/>
                <a:gd name="T96" fmla="*/ 44 w 44"/>
                <a:gd name="T97" fmla="*/ 16 h 42"/>
                <a:gd name="T98" fmla="*/ 40 w 44"/>
                <a:gd name="T99" fmla="*/ 8 h 42"/>
                <a:gd name="T100" fmla="*/ 34 w 44"/>
                <a:gd name="T101" fmla="*/ 2 h 42"/>
                <a:gd name="T102" fmla="*/ 34 w 44"/>
                <a:gd name="T103" fmla="*/ 2 h 42"/>
                <a:gd name="T104" fmla="*/ 26 w 44"/>
                <a:gd name="T105" fmla="*/ 0 h 42"/>
                <a:gd name="T106" fmla="*/ 16 w 44"/>
                <a:gd name="T107" fmla="*/ 0 h 42"/>
                <a:gd name="T108" fmla="*/ 16 w 44"/>
                <a:gd name="T109" fmla="*/ 0 h 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
                <a:gd name="T166" fmla="*/ 0 h 42"/>
                <a:gd name="T167" fmla="*/ 44 w 44"/>
                <a:gd name="T168" fmla="*/ 42 h 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 h="42">
                  <a:moveTo>
                    <a:pt x="12" y="40"/>
                  </a:moveTo>
                  <a:lnTo>
                    <a:pt x="12" y="40"/>
                  </a:lnTo>
                  <a:close/>
                  <a:moveTo>
                    <a:pt x="16" y="34"/>
                  </a:moveTo>
                  <a:lnTo>
                    <a:pt x="16" y="34"/>
                  </a:lnTo>
                  <a:lnTo>
                    <a:pt x="12" y="30"/>
                  </a:lnTo>
                  <a:lnTo>
                    <a:pt x="8" y="24"/>
                  </a:lnTo>
                  <a:lnTo>
                    <a:pt x="8" y="20"/>
                  </a:lnTo>
                  <a:lnTo>
                    <a:pt x="10" y="14"/>
                  </a:lnTo>
                  <a:lnTo>
                    <a:pt x="14" y="10"/>
                  </a:lnTo>
                  <a:lnTo>
                    <a:pt x="18" y="8"/>
                  </a:lnTo>
                  <a:lnTo>
                    <a:pt x="24" y="8"/>
                  </a:lnTo>
                  <a:lnTo>
                    <a:pt x="30" y="8"/>
                  </a:lnTo>
                  <a:lnTo>
                    <a:pt x="34" y="12"/>
                  </a:lnTo>
                  <a:lnTo>
                    <a:pt x="36" y="18"/>
                  </a:lnTo>
                  <a:lnTo>
                    <a:pt x="36" y="22"/>
                  </a:lnTo>
                  <a:lnTo>
                    <a:pt x="34" y="28"/>
                  </a:lnTo>
                  <a:lnTo>
                    <a:pt x="30" y="32"/>
                  </a:lnTo>
                  <a:lnTo>
                    <a:pt x="26" y="34"/>
                  </a:lnTo>
                  <a:lnTo>
                    <a:pt x="20" y="34"/>
                  </a:lnTo>
                  <a:lnTo>
                    <a:pt x="16" y="34"/>
                  </a:lnTo>
                  <a:close/>
                  <a:moveTo>
                    <a:pt x="16" y="0"/>
                  </a:moveTo>
                  <a:lnTo>
                    <a:pt x="16" y="0"/>
                  </a:lnTo>
                  <a:lnTo>
                    <a:pt x="10" y="4"/>
                  </a:lnTo>
                  <a:lnTo>
                    <a:pt x="4" y="10"/>
                  </a:lnTo>
                  <a:lnTo>
                    <a:pt x="2" y="16"/>
                  </a:lnTo>
                  <a:lnTo>
                    <a:pt x="0" y="20"/>
                  </a:lnTo>
                  <a:lnTo>
                    <a:pt x="2" y="26"/>
                  </a:lnTo>
                  <a:lnTo>
                    <a:pt x="4" y="32"/>
                  </a:lnTo>
                  <a:lnTo>
                    <a:pt x="6" y="36"/>
                  </a:lnTo>
                  <a:lnTo>
                    <a:pt x="12" y="40"/>
                  </a:lnTo>
                  <a:lnTo>
                    <a:pt x="20" y="42"/>
                  </a:lnTo>
                  <a:lnTo>
                    <a:pt x="28" y="42"/>
                  </a:lnTo>
                  <a:lnTo>
                    <a:pt x="36" y="38"/>
                  </a:lnTo>
                  <a:lnTo>
                    <a:pt x="42" y="32"/>
                  </a:lnTo>
                  <a:lnTo>
                    <a:pt x="44" y="24"/>
                  </a:lnTo>
                  <a:lnTo>
                    <a:pt x="44" y="16"/>
                  </a:lnTo>
                  <a:lnTo>
                    <a:pt x="40" y="8"/>
                  </a:lnTo>
                  <a:lnTo>
                    <a:pt x="34" y="2"/>
                  </a:lnTo>
                  <a:lnTo>
                    <a:pt x="26" y="0"/>
                  </a:lnTo>
                  <a:lnTo>
                    <a:pt x="1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7" name="Freeform 28"/>
            <p:cNvSpPr>
              <a:spLocks noEditPoints="1"/>
            </p:cNvSpPr>
            <p:nvPr/>
          </p:nvSpPr>
          <p:spPr bwMode="auto">
            <a:xfrm>
              <a:off x="4063" y="914"/>
              <a:ext cx="44" cy="42"/>
            </a:xfrm>
            <a:custGeom>
              <a:avLst/>
              <a:gdLst>
                <a:gd name="T0" fmla="*/ 8 w 44"/>
                <a:gd name="T1" fmla="*/ 24 h 42"/>
                <a:gd name="T2" fmla="*/ 8 w 44"/>
                <a:gd name="T3" fmla="*/ 24 h 42"/>
                <a:gd name="T4" fmla="*/ 8 w 44"/>
                <a:gd name="T5" fmla="*/ 20 h 42"/>
                <a:gd name="T6" fmla="*/ 8 w 44"/>
                <a:gd name="T7" fmla="*/ 20 h 42"/>
                <a:gd name="T8" fmla="*/ 10 w 44"/>
                <a:gd name="T9" fmla="*/ 14 h 42"/>
                <a:gd name="T10" fmla="*/ 10 w 44"/>
                <a:gd name="T11" fmla="*/ 14 h 42"/>
                <a:gd name="T12" fmla="*/ 14 w 44"/>
                <a:gd name="T13" fmla="*/ 10 h 42"/>
                <a:gd name="T14" fmla="*/ 18 w 44"/>
                <a:gd name="T15" fmla="*/ 8 h 42"/>
                <a:gd name="T16" fmla="*/ 24 w 44"/>
                <a:gd name="T17" fmla="*/ 8 h 42"/>
                <a:gd name="T18" fmla="*/ 30 w 44"/>
                <a:gd name="T19" fmla="*/ 8 h 42"/>
                <a:gd name="T20" fmla="*/ 30 w 44"/>
                <a:gd name="T21" fmla="*/ 8 h 42"/>
                <a:gd name="T22" fmla="*/ 34 w 44"/>
                <a:gd name="T23" fmla="*/ 12 h 42"/>
                <a:gd name="T24" fmla="*/ 36 w 44"/>
                <a:gd name="T25" fmla="*/ 18 h 42"/>
                <a:gd name="T26" fmla="*/ 36 w 44"/>
                <a:gd name="T27" fmla="*/ 22 h 42"/>
                <a:gd name="T28" fmla="*/ 34 w 44"/>
                <a:gd name="T29" fmla="*/ 28 h 42"/>
                <a:gd name="T30" fmla="*/ 34 w 44"/>
                <a:gd name="T31" fmla="*/ 28 h 42"/>
                <a:gd name="T32" fmla="*/ 30 w 44"/>
                <a:gd name="T33" fmla="*/ 32 h 42"/>
                <a:gd name="T34" fmla="*/ 26 w 44"/>
                <a:gd name="T35" fmla="*/ 34 h 42"/>
                <a:gd name="T36" fmla="*/ 20 w 44"/>
                <a:gd name="T37" fmla="*/ 34 h 42"/>
                <a:gd name="T38" fmla="*/ 16 w 44"/>
                <a:gd name="T39" fmla="*/ 34 h 42"/>
                <a:gd name="T40" fmla="*/ 16 w 44"/>
                <a:gd name="T41" fmla="*/ 34 h 42"/>
                <a:gd name="T42" fmla="*/ 10 w 44"/>
                <a:gd name="T43" fmla="*/ 30 h 42"/>
                <a:gd name="T44" fmla="*/ 8 w 44"/>
                <a:gd name="T45" fmla="*/ 24 h 42"/>
                <a:gd name="T46" fmla="*/ 8 w 44"/>
                <a:gd name="T47" fmla="*/ 24 h 42"/>
                <a:gd name="T48" fmla="*/ 4 w 44"/>
                <a:gd name="T49" fmla="*/ 10 h 42"/>
                <a:gd name="T50" fmla="*/ 4 w 44"/>
                <a:gd name="T51" fmla="*/ 10 h 42"/>
                <a:gd name="T52" fmla="*/ 0 w 44"/>
                <a:gd name="T53" fmla="*/ 18 h 42"/>
                <a:gd name="T54" fmla="*/ 0 w 44"/>
                <a:gd name="T55" fmla="*/ 26 h 42"/>
                <a:gd name="T56" fmla="*/ 0 w 44"/>
                <a:gd name="T57" fmla="*/ 26 h 42"/>
                <a:gd name="T58" fmla="*/ 4 w 44"/>
                <a:gd name="T59" fmla="*/ 34 h 42"/>
                <a:gd name="T60" fmla="*/ 12 w 44"/>
                <a:gd name="T61" fmla="*/ 40 h 42"/>
                <a:gd name="T62" fmla="*/ 12 w 44"/>
                <a:gd name="T63" fmla="*/ 40 h 42"/>
                <a:gd name="T64" fmla="*/ 12 w 44"/>
                <a:gd name="T65" fmla="*/ 40 h 42"/>
                <a:gd name="T66" fmla="*/ 20 w 44"/>
                <a:gd name="T67" fmla="*/ 42 h 42"/>
                <a:gd name="T68" fmla="*/ 28 w 44"/>
                <a:gd name="T69" fmla="*/ 42 h 42"/>
                <a:gd name="T70" fmla="*/ 36 w 44"/>
                <a:gd name="T71" fmla="*/ 38 h 42"/>
                <a:gd name="T72" fmla="*/ 42 w 44"/>
                <a:gd name="T73" fmla="*/ 32 h 42"/>
                <a:gd name="T74" fmla="*/ 42 w 44"/>
                <a:gd name="T75" fmla="*/ 32 h 42"/>
                <a:gd name="T76" fmla="*/ 44 w 44"/>
                <a:gd name="T77" fmla="*/ 24 h 42"/>
                <a:gd name="T78" fmla="*/ 44 w 44"/>
                <a:gd name="T79" fmla="*/ 16 h 42"/>
                <a:gd name="T80" fmla="*/ 40 w 44"/>
                <a:gd name="T81" fmla="*/ 8 h 42"/>
                <a:gd name="T82" fmla="*/ 34 w 44"/>
                <a:gd name="T83" fmla="*/ 2 h 42"/>
                <a:gd name="T84" fmla="*/ 34 w 44"/>
                <a:gd name="T85" fmla="*/ 2 h 42"/>
                <a:gd name="T86" fmla="*/ 24 w 44"/>
                <a:gd name="T87" fmla="*/ 0 h 42"/>
                <a:gd name="T88" fmla="*/ 16 w 44"/>
                <a:gd name="T89" fmla="*/ 0 h 42"/>
                <a:gd name="T90" fmla="*/ 8 w 44"/>
                <a:gd name="T91" fmla="*/ 4 h 42"/>
                <a:gd name="T92" fmla="*/ 4 w 44"/>
                <a:gd name="T93" fmla="*/ 10 h 42"/>
                <a:gd name="T94" fmla="*/ 4 w 44"/>
                <a:gd name="T95" fmla="*/ 10 h 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
                <a:gd name="T145" fmla="*/ 0 h 42"/>
                <a:gd name="T146" fmla="*/ 44 w 44"/>
                <a:gd name="T147" fmla="*/ 42 h 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 h="42">
                  <a:moveTo>
                    <a:pt x="8" y="24"/>
                  </a:moveTo>
                  <a:lnTo>
                    <a:pt x="8" y="24"/>
                  </a:lnTo>
                  <a:lnTo>
                    <a:pt x="8" y="20"/>
                  </a:lnTo>
                  <a:lnTo>
                    <a:pt x="10" y="14"/>
                  </a:lnTo>
                  <a:lnTo>
                    <a:pt x="14" y="10"/>
                  </a:lnTo>
                  <a:lnTo>
                    <a:pt x="18" y="8"/>
                  </a:lnTo>
                  <a:lnTo>
                    <a:pt x="24" y="8"/>
                  </a:lnTo>
                  <a:lnTo>
                    <a:pt x="30" y="8"/>
                  </a:lnTo>
                  <a:lnTo>
                    <a:pt x="34" y="12"/>
                  </a:lnTo>
                  <a:lnTo>
                    <a:pt x="36" y="18"/>
                  </a:lnTo>
                  <a:lnTo>
                    <a:pt x="36" y="22"/>
                  </a:lnTo>
                  <a:lnTo>
                    <a:pt x="34" y="28"/>
                  </a:lnTo>
                  <a:lnTo>
                    <a:pt x="30" y="32"/>
                  </a:lnTo>
                  <a:lnTo>
                    <a:pt x="26" y="34"/>
                  </a:lnTo>
                  <a:lnTo>
                    <a:pt x="20" y="34"/>
                  </a:lnTo>
                  <a:lnTo>
                    <a:pt x="16" y="34"/>
                  </a:lnTo>
                  <a:lnTo>
                    <a:pt x="10" y="30"/>
                  </a:lnTo>
                  <a:lnTo>
                    <a:pt x="8" y="24"/>
                  </a:lnTo>
                  <a:close/>
                  <a:moveTo>
                    <a:pt x="4" y="10"/>
                  </a:moveTo>
                  <a:lnTo>
                    <a:pt x="4" y="10"/>
                  </a:lnTo>
                  <a:lnTo>
                    <a:pt x="0" y="18"/>
                  </a:lnTo>
                  <a:lnTo>
                    <a:pt x="0" y="26"/>
                  </a:lnTo>
                  <a:lnTo>
                    <a:pt x="4" y="34"/>
                  </a:lnTo>
                  <a:lnTo>
                    <a:pt x="12" y="40"/>
                  </a:lnTo>
                  <a:lnTo>
                    <a:pt x="20" y="42"/>
                  </a:lnTo>
                  <a:lnTo>
                    <a:pt x="28" y="42"/>
                  </a:lnTo>
                  <a:lnTo>
                    <a:pt x="36" y="38"/>
                  </a:lnTo>
                  <a:lnTo>
                    <a:pt x="42" y="32"/>
                  </a:lnTo>
                  <a:lnTo>
                    <a:pt x="44" y="24"/>
                  </a:lnTo>
                  <a:lnTo>
                    <a:pt x="44" y="16"/>
                  </a:lnTo>
                  <a:lnTo>
                    <a:pt x="40" y="8"/>
                  </a:lnTo>
                  <a:lnTo>
                    <a:pt x="34" y="2"/>
                  </a:lnTo>
                  <a:lnTo>
                    <a:pt x="24" y="0"/>
                  </a:lnTo>
                  <a:lnTo>
                    <a:pt x="16" y="0"/>
                  </a:lnTo>
                  <a:lnTo>
                    <a:pt x="8" y="4"/>
                  </a:lnTo>
                  <a:lnTo>
                    <a:pt x="4" y="1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8" name="Freeform 29"/>
            <p:cNvSpPr>
              <a:spLocks noEditPoints="1"/>
            </p:cNvSpPr>
            <p:nvPr/>
          </p:nvSpPr>
          <p:spPr bwMode="auto">
            <a:xfrm>
              <a:off x="4531" y="1380"/>
              <a:ext cx="44" cy="44"/>
            </a:xfrm>
            <a:custGeom>
              <a:avLst/>
              <a:gdLst>
                <a:gd name="T0" fmla="*/ 2 w 44"/>
                <a:gd name="T1" fmla="*/ 34 h 44"/>
                <a:gd name="T2" fmla="*/ 2 w 44"/>
                <a:gd name="T3" fmla="*/ 34 h 44"/>
                <a:gd name="T4" fmla="*/ 2 w 44"/>
                <a:gd name="T5" fmla="*/ 34 h 44"/>
                <a:gd name="T6" fmla="*/ 10 w 44"/>
                <a:gd name="T7" fmla="*/ 30 h 44"/>
                <a:gd name="T8" fmla="*/ 10 w 44"/>
                <a:gd name="T9" fmla="*/ 30 h 44"/>
                <a:gd name="T10" fmla="*/ 10 w 44"/>
                <a:gd name="T11" fmla="*/ 30 h 44"/>
                <a:gd name="T12" fmla="*/ 8 w 44"/>
                <a:gd name="T13" fmla="*/ 24 h 44"/>
                <a:gd name="T14" fmla="*/ 8 w 44"/>
                <a:gd name="T15" fmla="*/ 18 h 44"/>
                <a:gd name="T16" fmla="*/ 10 w 44"/>
                <a:gd name="T17" fmla="*/ 14 h 44"/>
                <a:gd name="T18" fmla="*/ 14 w 44"/>
                <a:gd name="T19" fmla="*/ 10 h 44"/>
                <a:gd name="T20" fmla="*/ 14 w 44"/>
                <a:gd name="T21" fmla="*/ 10 h 44"/>
                <a:gd name="T22" fmla="*/ 20 w 44"/>
                <a:gd name="T23" fmla="*/ 8 h 44"/>
                <a:gd name="T24" fmla="*/ 24 w 44"/>
                <a:gd name="T25" fmla="*/ 8 h 44"/>
                <a:gd name="T26" fmla="*/ 24 w 44"/>
                <a:gd name="T27" fmla="*/ 8 h 44"/>
                <a:gd name="T28" fmla="*/ 30 w 44"/>
                <a:gd name="T29" fmla="*/ 12 h 44"/>
                <a:gd name="T30" fmla="*/ 34 w 44"/>
                <a:gd name="T31" fmla="*/ 16 h 44"/>
                <a:gd name="T32" fmla="*/ 34 w 44"/>
                <a:gd name="T33" fmla="*/ 16 h 44"/>
                <a:gd name="T34" fmla="*/ 36 w 44"/>
                <a:gd name="T35" fmla="*/ 20 h 44"/>
                <a:gd name="T36" fmla="*/ 34 w 44"/>
                <a:gd name="T37" fmla="*/ 26 h 44"/>
                <a:gd name="T38" fmla="*/ 34 w 44"/>
                <a:gd name="T39" fmla="*/ 26 h 44"/>
                <a:gd name="T40" fmla="*/ 32 w 44"/>
                <a:gd name="T41" fmla="*/ 30 h 44"/>
                <a:gd name="T42" fmla="*/ 28 w 44"/>
                <a:gd name="T43" fmla="*/ 34 h 44"/>
                <a:gd name="T44" fmla="*/ 28 w 44"/>
                <a:gd name="T45" fmla="*/ 34 h 44"/>
                <a:gd name="T46" fmla="*/ 22 w 44"/>
                <a:gd name="T47" fmla="*/ 36 h 44"/>
                <a:gd name="T48" fmla="*/ 18 w 44"/>
                <a:gd name="T49" fmla="*/ 36 h 44"/>
                <a:gd name="T50" fmla="*/ 12 w 44"/>
                <a:gd name="T51" fmla="*/ 34 h 44"/>
                <a:gd name="T52" fmla="*/ 10 w 44"/>
                <a:gd name="T53" fmla="*/ 30 h 44"/>
                <a:gd name="T54" fmla="*/ 10 w 44"/>
                <a:gd name="T55" fmla="*/ 30 h 44"/>
                <a:gd name="T56" fmla="*/ 10 w 44"/>
                <a:gd name="T57" fmla="*/ 4 h 44"/>
                <a:gd name="T58" fmla="*/ 10 w 44"/>
                <a:gd name="T59" fmla="*/ 4 h 44"/>
                <a:gd name="T60" fmla="*/ 6 w 44"/>
                <a:gd name="T61" fmla="*/ 6 h 44"/>
                <a:gd name="T62" fmla="*/ 2 w 44"/>
                <a:gd name="T63" fmla="*/ 12 h 44"/>
                <a:gd name="T64" fmla="*/ 0 w 44"/>
                <a:gd name="T65" fmla="*/ 16 h 44"/>
                <a:gd name="T66" fmla="*/ 0 w 44"/>
                <a:gd name="T67" fmla="*/ 22 h 44"/>
                <a:gd name="T68" fmla="*/ 0 w 44"/>
                <a:gd name="T69" fmla="*/ 22 h 44"/>
                <a:gd name="T70" fmla="*/ 0 w 44"/>
                <a:gd name="T71" fmla="*/ 28 h 44"/>
                <a:gd name="T72" fmla="*/ 2 w 44"/>
                <a:gd name="T73" fmla="*/ 34 h 44"/>
                <a:gd name="T74" fmla="*/ 2 w 44"/>
                <a:gd name="T75" fmla="*/ 34 h 44"/>
                <a:gd name="T76" fmla="*/ 8 w 44"/>
                <a:gd name="T77" fmla="*/ 40 h 44"/>
                <a:gd name="T78" fmla="*/ 16 w 44"/>
                <a:gd name="T79" fmla="*/ 44 h 44"/>
                <a:gd name="T80" fmla="*/ 24 w 44"/>
                <a:gd name="T81" fmla="*/ 44 h 44"/>
                <a:gd name="T82" fmla="*/ 32 w 44"/>
                <a:gd name="T83" fmla="*/ 42 h 44"/>
                <a:gd name="T84" fmla="*/ 32 w 44"/>
                <a:gd name="T85" fmla="*/ 42 h 44"/>
                <a:gd name="T86" fmla="*/ 38 w 44"/>
                <a:gd name="T87" fmla="*/ 36 h 44"/>
                <a:gd name="T88" fmla="*/ 42 w 44"/>
                <a:gd name="T89" fmla="*/ 28 h 44"/>
                <a:gd name="T90" fmla="*/ 42 w 44"/>
                <a:gd name="T91" fmla="*/ 28 h 44"/>
                <a:gd name="T92" fmla="*/ 44 w 44"/>
                <a:gd name="T93" fmla="*/ 20 h 44"/>
                <a:gd name="T94" fmla="*/ 40 w 44"/>
                <a:gd name="T95" fmla="*/ 12 h 44"/>
                <a:gd name="T96" fmla="*/ 40 w 44"/>
                <a:gd name="T97" fmla="*/ 12 h 44"/>
                <a:gd name="T98" fmla="*/ 34 w 44"/>
                <a:gd name="T99" fmla="*/ 4 h 44"/>
                <a:gd name="T100" fmla="*/ 26 w 44"/>
                <a:gd name="T101" fmla="*/ 0 h 44"/>
                <a:gd name="T102" fmla="*/ 26 w 44"/>
                <a:gd name="T103" fmla="*/ 0 h 44"/>
                <a:gd name="T104" fmla="*/ 18 w 44"/>
                <a:gd name="T105" fmla="*/ 0 h 44"/>
                <a:gd name="T106" fmla="*/ 10 w 44"/>
                <a:gd name="T107" fmla="*/ 4 h 44"/>
                <a:gd name="T108" fmla="*/ 10 w 44"/>
                <a:gd name="T109" fmla="*/ 4 h 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
                <a:gd name="T166" fmla="*/ 0 h 44"/>
                <a:gd name="T167" fmla="*/ 44 w 44"/>
                <a:gd name="T168" fmla="*/ 44 h 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 h="44">
                  <a:moveTo>
                    <a:pt x="2" y="34"/>
                  </a:moveTo>
                  <a:lnTo>
                    <a:pt x="2" y="34"/>
                  </a:lnTo>
                  <a:close/>
                  <a:moveTo>
                    <a:pt x="10" y="30"/>
                  </a:moveTo>
                  <a:lnTo>
                    <a:pt x="10" y="30"/>
                  </a:lnTo>
                  <a:lnTo>
                    <a:pt x="8" y="24"/>
                  </a:lnTo>
                  <a:lnTo>
                    <a:pt x="8" y="18"/>
                  </a:lnTo>
                  <a:lnTo>
                    <a:pt x="10" y="14"/>
                  </a:lnTo>
                  <a:lnTo>
                    <a:pt x="14" y="10"/>
                  </a:lnTo>
                  <a:lnTo>
                    <a:pt x="20" y="8"/>
                  </a:lnTo>
                  <a:lnTo>
                    <a:pt x="24" y="8"/>
                  </a:lnTo>
                  <a:lnTo>
                    <a:pt x="30" y="12"/>
                  </a:lnTo>
                  <a:lnTo>
                    <a:pt x="34" y="16"/>
                  </a:lnTo>
                  <a:lnTo>
                    <a:pt x="36" y="20"/>
                  </a:lnTo>
                  <a:lnTo>
                    <a:pt x="34" y="26"/>
                  </a:lnTo>
                  <a:lnTo>
                    <a:pt x="32" y="30"/>
                  </a:lnTo>
                  <a:lnTo>
                    <a:pt x="28" y="34"/>
                  </a:lnTo>
                  <a:lnTo>
                    <a:pt x="22" y="36"/>
                  </a:lnTo>
                  <a:lnTo>
                    <a:pt x="18" y="36"/>
                  </a:lnTo>
                  <a:lnTo>
                    <a:pt x="12" y="34"/>
                  </a:lnTo>
                  <a:lnTo>
                    <a:pt x="10" y="30"/>
                  </a:lnTo>
                  <a:close/>
                  <a:moveTo>
                    <a:pt x="10" y="4"/>
                  </a:moveTo>
                  <a:lnTo>
                    <a:pt x="10" y="4"/>
                  </a:lnTo>
                  <a:lnTo>
                    <a:pt x="6" y="6"/>
                  </a:lnTo>
                  <a:lnTo>
                    <a:pt x="2" y="12"/>
                  </a:lnTo>
                  <a:lnTo>
                    <a:pt x="0" y="16"/>
                  </a:lnTo>
                  <a:lnTo>
                    <a:pt x="0" y="22"/>
                  </a:lnTo>
                  <a:lnTo>
                    <a:pt x="0" y="28"/>
                  </a:lnTo>
                  <a:lnTo>
                    <a:pt x="2" y="34"/>
                  </a:lnTo>
                  <a:lnTo>
                    <a:pt x="8" y="40"/>
                  </a:lnTo>
                  <a:lnTo>
                    <a:pt x="16" y="44"/>
                  </a:lnTo>
                  <a:lnTo>
                    <a:pt x="24" y="44"/>
                  </a:lnTo>
                  <a:lnTo>
                    <a:pt x="32" y="42"/>
                  </a:lnTo>
                  <a:lnTo>
                    <a:pt x="38" y="36"/>
                  </a:lnTo>
                  <a:lnTo>
                    <a:pt x="42" y="28"/>
                  </a:lnTo>
                  <a:lnTo>
                    <a:pt x="44" y="20"/>
                  </a:lnTo>
                  <a:lnTo>
                    <a:pt x="40" y="12"/>
                  </a:lnTo>
                  <a:lnTo>
                    <a:pt x="34" y="4"/>
                  </a:lnTo>
                  <a:lnTo>
                    <a:pt x="26" y="0"/>
                  </a:lnTo>
                  <a:lnTo>
                    <a:pt x="18" y="0"/>
                  </a:lnTo>
                  <a:lnTo>
                    <a:pt x="10"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59" name="Freeform 30"/>
            <p:cNvSpPr>
              <a:spLocks noEditPoints="1"/>
            </p:cNvSpPr>
            <p:nvPr/>
          </p:nvSpPr>
          <p:spPr bwMode="auto">
            <a:xfrm>
              <a:off x="4189" y="788"/>
              <a:ext cx="44" cy="44"/>
            </a:xfrm>
            <a:custGeom>
              <a:avLst/>
              <a:gdLst>
                <a:gd name="T0" fmla="*/ 8 w 44"/>
                <a:gd name="T1" fmla="*/ 22 h 44"/>
                <a:gd name="T2" fmla="*/ 8 w 44"/>
                <a:gd name="T3" fmla="*/ 22 h 44"/>
                <a:gd name="T4" fmla="*/ 8 w 44"/>
                <a:gd name="T5" fmla="*/ 18 h 44"/>
                <a:gd name="T6" fmla="*/ 8 w 44"/>
                <a:gd name="T7" fmla="*/ 18 h 44"/>
                <a:gd name="T8" fmla="*/ 10 w 44"/>
                <a:gd name="T9" fmla="*/ 14 h 44"/>
                <a:gd name="T10" fmla="*/ 14 w 44"/>
                <a:gd name="T11" fmla="*/ 10 h 44"/>
                <a:gd name="T12" fmla="*/ 14 w 44"/>
                <a:gd name="T13" fmla="*/ 10 h 44"/>
                <a:gd name="T14" fmla="*/ 20 w 44"/>
                <a:gd name="T15" fmla="*/ 8 h 44"/>
                <a:gd name="T16" fmla="*/ 24 w 44"/>
                <a:gd name="T17" fmla="*/ 8 h 44"/>
                <a:gd name="T18" fmla="*/ 30 w 44"/>
                <a:gd name="T19" fmla="*/ 10 h 44"/>
                <a:gd name="T20" fmla="*/ 34 w 44"/>
                <a:gd name="T21" fmla="*/ 14 h 44"/>
                <a:gd name="T22" fmla="*/ 34 w 44"/>
                <a:gd name="T23" fmla="*/ 14 h 44"/>
                <a:gd name="T24" fmla="*/ 36 w 44"/>
                <a:gd name="T25" fmla="*/ 20 h 44"/>
                <a:gd name="T26" fmla="*/ 34 w 44"/>
                <a:gd name="T27" fmla="*/ 26 h 44"/>
                <a:gd name="T28" fmla="*/ 32 w 44"/>
                <a:gd name="T29" fmla="*/ 30 h 44"/>
                <a:gd name="T30" fmla="*/ 28 w 44"/>
                <a:gd name="T31" fmla="*/ 34 h 44"/>
                <a:gd name="T32" fmla="*/ 28 w 44"/>
                <a:gd name="T33" fmla="*/ 34 h 44"/>
                <a:gd name="T34" fmla="*/ 22 w 44"/>
                <a:gd name="T35" fmla="*/ 36 h 44"/>
                <a:gd name="T36" fmla="*/ 18 w 44"/>
                <a:gd name="T37" fmla="*/ 36 h 44"/>
                <a:gd name="T38" fmla="*/ 12 w 44"/>
                <a:gd name="T39" fmla="*/ 32 h 44"/>
                <a:gd name="T40" fmla="*/ 10 w 44"/>
                <a:gd name="T41" fmla="*/ 28 h 44"/>
                <a:gd name="T42" fmla="*/ 10 w 44"/>
                <a:gd name="T43" fmla="*/ 28 h 44"/>
                <a:gd name="T44" fmla="*/ 8 w 44"/>
                <a:gd name="T45" fmla="*/ 22 h 44"/>
                <a:gd name="T46" fmla="*/ 8 w 44"/>
                <a:gd name="T47" fmla="*/ 22 h 44"/>
                <a:gd name="T48" fmla="*/ 10 w 44"/>
                <a:gd name="T49" fmla="*/ 2 h 44"/>
                <a:gd name="T50" fmla="*/ 10 w 44"/>
                <a:gd name="T51" fmla="*/ 2 h 44"/>
                <a:gd name="T52" fmla="*/ 4 w 44"/>
                <a:gd name="T53" fmla="*/ 8 h 44"/>
                <a:gd name="T54" fmla="*/ 0 w 44"/>
                <a:gd name="T55" fmla="*/ 16 h 44"/>
                <a:gd name="T56" fmla="*/ 0 w 44"/>
                <a:gd name="T57" fmla="*/ 16 h 44"/>
                <a:gd name="T58" fmla="*/ 0 w 44"/>
                <a:gd name="T59" fmla="*/ 24 h 44"/>
                <a:gd name="T60" fmla="*/ 2 w 44"/>
                <a:gd name="T61" fmla="*/ 32 h 44"/>
                <a:gd name="T62" fmla="*/ 2 w 44"/>
                <a:gd name="T63" fmla="*/ 32 h 44"/>
                <a:gd name="T64" fmla="*/ 2 w 44"/>
                <a:gd name="T65" fmla="*/ 32 h 44"/>
                <a:gd name="T66" fmla="*/ 8 w 44"/>
                <a:gd name="T67" fmla="*/ 40 h 44"/>
                <a:gd name="T68" fmla="*/ 16 w 44"/>
                <a:gd name="T69" fmla="*/ 44 h 44"/>
                <a:gd name="T70" fmla="*/ 24 w 44"/>
                <a:gd name="T71" fmla="*/ 44 h 44"/>
                <a:gd name="T72" fmla="*/ 32 w 44"/>
                <a:gd name="T73" fmla="*/ 40 h 44"/>
                <a:gd name="T74" fmla="*/ 32 w 44"/>
                <a:gd name="T75" fmla="*/ 40 h 44"/>
                <a:gd name="T76" fmla="*/ 38 w 44"/>
                <a:gd name="T77" fmla="*/ 36 h 44"/>
                <a:gd name="T78" fmla="*/ 42 w 44"/>
                <a:gd name="T79" fmla="*/ 28 h 44"/>
                <a:gd name="T80" fmla="*/ 44 w 44"/>
                <a:gd name="T81" fmla="*/ 20 h 44"/>
                <a:gd name="T82" fmla="*/ 40 w 44"/>
                <a:gd name="T83" fmla="*/ 10 h 44"/>
                <a:gd name="T84" fmla="*/ 40 w 44"/>
                <a:gd name="T85" fmla="*/ 10 h 44"/>
                <a:gd name="T86" fmla="*/ 34 w 44"/>
                <a:gd name="T87" fmla="*/ 4 h 44"/>
                <a:gd name="T88" fmla="*/ 26 w 44"/>
                <a:gd name="T89" fmla="*/ 0 h 44"/>
                <a:gd name="T90" fmla="*/ 18 w 44"/>
                <a:gd name="T91" fmla="*/ 0 h 44"/>
                <a:gd name="T92" fmla="*/ 10 w 44"/>
                <a:gd name="T93" fmla="*/ 2 h 44"/>
                <a:gd name="T94" fmla="*/ 10 w 44"/>
                <a:gd name="T95" fmla="*/ 2 h 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
                <a:gd name="T145" fmla="*/ 0 h 44"/>
                <a:gd name="T146" fmla="*/ 44 w 44"/>
                <a:gd name="T147" fmla="*/ 44 h 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 h="44">
                  <a:moveTo>
                    <a:pt x="8" y="22"/>
                  </a:moveTo>
                  <a:lnTo>
                    <a:pt x="8" y="22"/>
                  </a:lnTo>
                  <a:lnTo>
                    <a:pt x="8" y="18"/>
                  </a:lnTo>
                  <a:lnTo>
                    <a:pt x="10" y="14"/>
                  </a:lnTo>
                  <a:lnTo>
                    <a:pt x="14" y="10"/>
                  </a:lnTo>
                  <a:lnTo>
                    <a:pt x="20" y="8"/>
                  </a:lnTo>
                  <a:lnTo>
                    <a:pt x="24" y="8"/>
                  </a:lnTo>
                  <a:lnTo>
                    <a:pt x="30" y="10"/>
                  </a:lnTo>
                  <a:lnTo>
                    <a:pt x="34" y="14"/>
                  </a:lnTo>
                  <a:lnTo>
                    <a:pt x="36" y="20"/>
                  </a:lnTo>
                  <a:lnTo>
                    <a:pt x="34" y="26"/>
                  </a:lnTo>
                  <a:lnTo>
                    <a:pt x="32" y="30"/>
                  </a:lnTo>
                  <a:lnTo>
                    <a:pt x="28" y="34"/>
                  </a:lnTo>
                  <a:lnTo>
                    <a:pt x="22" y="36"/>
                  </a:lnTo>
                  <a:lnTo>
                    <a:pt x="18" y="36"/>
                  </a:lnTo>
                  <a:lnTo>
                    <a:pt x="12" y="32"/>
                  </a:lnTo>
                  <a:lnTo>
                    <a:pt x="10" y="28"/>
                  </a:lnTo>
                  <a:lnTo>
                    <a:pt x="8" y="22"/>
                  </a:lnTo>
                  <a:close/>
                  <a:moveTo>
                    <a:pt x="10" y="2"/>
                  </a:moveTo>
                  <a:lnTo>
                    <a:pt x="10" y="2"/>
                  </a:lnTo>
                  <a:lnTo>
                    <a:pt x="4" y="8"/>
                  </a:lnTo>
                  <a:lnTo>
                    <a:pt x="0" y="16"/>
                  </a:lnTo>
                  <a:lnTo>
                    <a:pt x="0" y="24"/>
                  </a:lnTo>
                  <a:lnTo>
                    <a:pt x="2" y="32"/>
                  </a:lnTo>
                  <a:lnTo>
                    <a:pt x="8" y="40"/>
                  </a:lnTo>
                  <a:lnTo>
                    <a:pt x="16" y="44"/>
                  </a:lnTo>
                  <a:lnTo>
                    <a:pt x="24" y="44"/>
                  </a:lnTo>
                  <a:lnTo>
                    <a:pt x="32" y="40"/>
                  </a:lnTo>
                  <a:lnTo>
                    <a:pt x="38" y="36"/>
                  </a:lnTo>
                  <a:lnTo>
                    <a:pt x="42" y="28"/>
                  </a:lnTo>
                  <a:lnTo>
                    <a:pt x="44" y="20"/>
                  </a:lnTo>
                  <a:lnTo>
                    <a:pt x="40" y="10"/>
                  </a:lnTo>
                  <a:lnTo>
                    <a:pt x="34" y="4"/>
                  </a:lnTo>
                  <a:lnTo>
                    <a:pt x="26" y="0"/>
                  </a:lnTo>
                  <a:lnTo>
                    <a:pt x="18" y="0"/>
                  </a:lnTo>
                  <a:lnTo>
                    <a:pt x="1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0" name="Freeform 31"/>
            <p:cNvSpPr>
              <a:spLocks/>
            </p:cNvSpPr>
            <p:nvPr/>
          </p:nvSpPr>
          <p:spPr bwMode="auto">
            <a:xfrm>
              <a:off x="4367" y="762"/>
              <a:ext cx="28" cy="16"/>
            </a:xfrm>
            <a:custGeom>
              <a:avLst/>
              <a:gdLst>
                <a:gd name="T0" fmla="*/ 14 w 28"/>
                <a:gd name="T1" fmla="*/ 12 h 16"/>
                <a:gd name="T2" fmla="*/ 14 w 28"/>
                <a:gd name="T3" fmla="*/ 12 h 16"/>
                <a:gd name="T4" fmla="*/ 8 w 28"/>
                <a:gd name="T5" fmla="*/ 10 h 16"/>
                <a:gd name="T6" fmla="*/ 4 w 28"/>
                <a:gd name="T7" fmla="*/ 8 h 16"/>
                <a:gd name="T8" fmla="*/ 4 w 28"/>
                <a:gd name="T9" fmla="*/ 8 h 16"/>
                <a:gd name="T10" fmla="*/ 2 w 28"/>
                <a:gd name="T11" fmla="*/ 4 h 16"/>
                <a:gd name="T12" fmla="*/ 0 w 28"/>
                <a:gd name="T13" fmla="*/ 0 h 16"/>
                <a:gd name="T14" fmla="*/ 0 w 28"/>
                <a:gd name="T15" fmla="*/ 0 h 16"/>
                <a:gd name="T16" fmla="*/ 0 w 28"/>
                <a:gd name="T17" fmla="*/ 2 h 16"/>
                <a:gd name="T18" fmla="*/ 0 w 28"/>
                <a:gd name="T19" fmla="*/ 2 h 16"/>
                <a:gd name="T20" fmla="*/ 2 w 28"/>
                <a:gd name="T21" fmla="*/ 8 h 16"/>
                <a:gd name="T22" fmla="*/ 4 w 28"/>
                <a:gd name="T23" fmla="*/ 12 h 16"/>
                <a:gd name="T24" fmla="*/ 4 w 28"/>
                <a:gd name="T25" fmla="*/ 12 h 16"/>
                <a:gd name="T26" fmla="*/ 8 w 28"/>
                <a:gd name="T27" fmla="*/ 14 h 16"/>
                <a:gd name="T28" fmla="*/ 14 w 28"/>
                <a:gd name="T29" fmla="*/ 16 h 16"/>
                <a:gd name="T30" fmla="*/ 14 w 28"/>
                <a:gd name="T31" fmla="*/ 16 h 16"/>
                <a:gd name="T32" fmla="*/ 20 w 28"/>
                <a:gd name="T33" fmla="*/ 14 h 16"/>
                <a:gd name="T34" fmla="*/ 24 w 28"/>
                <a:gd name="T35" fmla="*/ 12 h 16"/>
                <a:gd name="T36" fmla="*/ 24 w 28"/>
                <a:gd name="T37" fmla="*/ 12 h 16"/>
                <a:gd name="T38" fmla="*/ 28 w 28"/>
                <a:gd name="T39" fmla="*/ 8 h 16"/>
                <a:gd name="T40" fmla="*/ 28 w 28"/>
                <a:gd name="T41" fmla="*/ 2 h 16"/>
                <a:gd name="T42" fmla="*/ 28 w 28"/>
                <a:gd name="T43" fmla="*/ 2 h 16"/>
                <a:gd name="T44" fmla="*/ 28 w 28"/>
                <a:gd name="T45" fmla="*/ 2 h 16"/>
                <a:gd name="T46" fmla="*/ 28 w 28"/>
                <a:gd name="T47" fmla="*/ 0 h 16"/>
                <a:gd name="T48" fmla="*/ 28 w 28"/>
                <a:gd name="T49" fmla="*/ 0 h 16"/>
                <a:gd name="T50" fmla="*/ 26 w 28"/>
                <a:gd name="T51" fmla="*/ 4 h 16"/>
                <a:gd name="T52" fmla="*/ 24 w 28"/>
                <a:gd name="T53" fmla="*/ 8 h 16"/>
                <a:gd name="T54" fmla="*/ 24 w 28"/>
                <a:gd name="T55" fmla="*/ 8 h 16"/>
                <a:gd name="T56" fmla="*/ 20 w 28"/>
                <a:gd name="T57" fmla="*/ 10 h 16"/>
                <a:gd name="T58" fmla="*/ 14 w 28"/>
                <a:gd name="T59" fmla="*/ 12 h 16"/>
                <a:gd name="T60" fmla="*/ 14 w 28"/>
                <a:gd name="T61" fmla="*/ 12 h 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16"/>
                <a:gd name="T95" fmla="*/ 28 w 28"/>
                <a:gd name="T96" fmla="*/ 16 h 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16">
                  <a:moveTo>
                    <a:pt x="14" y="12"/>
                  </a:moveTo>
                  <a:lnTo>
                    <a:pt x="14" y="12"/>
                  </a:lnTo>
                  <a:lnTo>
                    <a:pt x="8" y="10"/>
                  </a:lnTo>
                  <a:lnTo>
                    <a:pt x="4" y="8"/>
                  </a:lnTo>
                  <a:lnTo>
                    <a:pt x="2" y="4"/>
                  </a:lnTo>
                  <a:lnTo>
                    <a:pt x="0" y="0"/>
                  </a:lnTo>
                  <a:lnTo>
                    <a:pt x="0" y="2"/>
                  </a:lnTo>
                  <a:lnTo>
                    <a:pt x="2" y="8"/>
                  </a:lnTo>
                  <a:lnTo>
                    <a:pt x="4" y="12"/>
                  </a:lnTo>
                  <a:lnTo>
                    <a:pt x="8" y="14"/>
                  </a:lnTo>
                  <a:lnTo>
                    <a:pt x="14" y="16"/>
                  </a:lnTo>
                  <a:lnTo>
                    <a:pt x="20" y="14"/>
                  </a:lnTo>
                  <a:lnTo>
                    <a:pt x="24" y="12"/>
                  </a:lnTo>
                  <a:lnTo>
                    <a:pt x="28" y="8"/>
                  </a:lnTo>
                  <a:lnTo>
                    <a:pt x="28" y="2"/>
                  </a:lnTo>
                  <a:lnTo>
                    <a:pt x="28" y="0"/>
                  </a:lnTo>
                  <a:lnTo>
                    <a:pt x="26" y="4"/>
                  </a:lnTo>
                  <a:lnTo>
                    <a:pt x="24" y="8"/>
                  </a:lnTo>
                  <a:lnTo>
                    <a:pt x="20" y="10"/>
                  </a:lnTo>
                  <a:lnTo>
                    <a:pt x="14"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1" name="Freeform 32"/>
            <p:cNvSpPr>
              <a:spLocks/>
            </p:cNvSpPr>
            <p:nvPr/>
          </p:nvSpPr>
          <p:spPr bwMode="auto">
            <a:xfrm>
              <a:off x="4367" y="1446"/>
              <a:ext cx="28" cy="16"/>
            </a:xfrm>
            <a:custGeom>
              <a:avLst/>
              <a:gdLst>
                <a:gd name="T0" fmla="*/ 14 w 28"/>
                <a:gd name="T1" fmla="*/ 12 h 16"/>
                <a:gd name="T2" fmla="*/ 14 w 28"/>
                <a:gd name="T3" fmla="*/ 12 h 16"/>
                <a:gd name="T4" fmla="*/ 14 w 28"/>
                <a:gd name="T5" fmla="*/ 12 h 16"/>
                <a:gd name="T6" fmla="*/ 14 w 28"/>
                <a:gd name="T7" fmla="*/ 12 h 16"/>
                <a:gd name="T8" fmla="*/ 10 w 28"/>
                <a:gd name="T9" fmla="*/ 12 h 16"/>
                <a:gd name="T10" fmla="*/ 6 w 28"/>
                <a:gd name="T11" fmla="*/ 8 h 16"/>
                <a:gd name="T12" fmla="*/ 2 w 28"/>
                <a:gd name="T13" fmla="*/ 4 h 16"/>
                <a:gd name="T14" fmla="*/ 0 w 28"/>
                <a:gd name="T15" fmla="*/ 0 h 16"/>
                <a:gd name="T16" fmla="*/ 0 w 28"/>
                <a:gd name="T17" fmla="*/ 0 h 16"/>
                <a:gd name="T18" fmla="*/ 0 w 28"/>
                <a:gd name="T19" fmla="*/ 2 h 16"/>
                <a:gd name="T20" fmla="*/ 0 w 28"/>
                <a:gd name="T21" fmla="*/ 2 h 16"/>
                <a:gd name="T22" fmla="*/ 2 w 28"/>
                <a:gd name="T23" fmla="*/ 8 h 16"/>
                <a:gd name="T24" fmla="*/ 4 w 28"/>
                <a:gd name="T25" fmla="*/ 12 h 16"/>
                <a:gd name="T26" fmla="*/ 8 w 28"/>
                <a:gd name="T27" fmla="*/ 14 h 16"/>
                <a:gd name="T28" fmla="*/ 14 w 28"/>
                <a:gd name="T29" fmla="*/ 16 h 16"/>
                <a:gd name="T30" fmla="*/ 14 w 28"/>
                <a:gd name="T31" fmla="*/ 16 h 16"/>
                <a:gd name="T32" fmla="*/ 14 w 28"/>
                <a:gd name="T33" fmla="*/ 16 h 16"/>
                <a:gd name="T34" fmla="*/ 14 w 28"/>
                <a:gd name="T35" fmla="*/ 16 h 16"/>
                <a:gd name="T36" fmla="*/ 20 w 28"/>
                <a:gd name="T37" fmla="*/ 14 h 16"/>
                <a:gd name="T38" fmla="*/ 24 w 28"/>
                <a:gd name="T39" fmla="*/ 12 h 16"/>
                <a:gd name="T40" fmla="*/ 24 w 28"/>
                <a:gd name="T41" fmla="*/ 12 h 16"/>
                <a:gd name="T42" fmla="*/ 28 w 28"/>
                <a:gd name="T43" fmla="*/ 8 h 16"/>
                <a:gd name="T44" fmla="*/ 28 w 28"/>
                <a:gd name="T45" fmla="*/ 2 h 16"/>
                <a:gd name="T46" fmla="*/ 28 w 28"/>
                <a:gd name="T47" fmla="*/ 2 h 16"/>
                <a:gd name="T48" fmla="*/ 28 w 28"/>
                <a:gd name="T49" fmla="*/ 0 h 16"/>
                <a:gd name="T50" fmla="*/ 28 w 28"/>
                <a:gd name="T51" fmla="*/ 0 h 16"/>
                <a:gd name="T52" fmla="*/ 26 w 28"/>
                <a:gd name="T53" fmla="*/ 4 h 16"/>
                <a:gd name="T54" fmla="*/ 24 w 28"/>
                <a:gd name="T55" fmla="*/ 8 h 16"/>
                <a:gd name="T56" fmla="*/ 24 w 28"/>
                <a:gd name="T57" fmla="*/ 8 h 16"/>
                <a:gd name="T58" fmla="*/ 20 w 28"/>
                <a:gd name="T59" fmla="*/ 10 h 16"/>
                <a:gd name="T60" fmla="*/ 14 w 28"/>
                <a:gd name="T61" fmla="*/ 12 h 16"/>
                <a:gd name="T62" fmla="*/ 14 w 28"/>
                <a:gd name="T63" fmla="*/ 12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
                <a:gd name="T97" fmla="*/ 0 h 16"/>
                <a:gd name="T98" fmla="*/ 28 w 28"/>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 h="16">
                  <a:moveTo>
                    <a:pt x="14" y="12"/>
                  </a:moveTo>
                  <a:lnTo>
                    <a:pt x="14" y="12"/>
                  </a:lnTo>
                  <a:lnTo>
                    <a:pt x="10" y="12"/>
                  </a:lnTo>
                  <a:lnTo>
                    <a:pt x="6" y="8"/>
                  </a:lnTo>
                  <a:lnTo>
                    <a:pt x="2" y="4"/>
                  </a:lnTo>
                  <a:lnTo>
                    <a:pt x="0" y="0"/>
                  </a:lnTo>
                  <a:lnTo>
                    <a:pt x="0" y="2"/>
                  </a:lnTo>
                  <a:lnTo>
                    <a:pt x="2" y="8"/>
                  </a:lnTo>
                  <a:lnTo>
                    <a:pt x="4" y="12"/>
                  </a:lnTo>
                  <a:lnTo>
                    <a:pt x="8" y="14"/>
                  </a:lnTo>
                  <a:lnTo>
                    <a:pt x="14" y="16"/>
                  </a:lnTo>
                  <a:lnTo>
                    <a:pt x="20" y="14"/>
                  </a:lnTo>
                  <a:lnTo>
                    <a:pt x="24" y="12"/>
                  </a:lnTo>
                  <a:lnTo>
                    <a:pt x="28" y="8"/>
                  </a:lnTo>
                  <a:lnTo>
                    <a:pt x="28" y="2"/>
                  </a:lnTo>
                  <a:lnTo>
                    <a:pt x="28" y="0"/>
                  </a:lnTo>
                  <a:lnTo>
                    <a:pt x="26" y="4"/>
                  </a:lnTo>
                  <a:lnTo>
                    <a:pt x="24" y="8"/>
                  </a:lnTo>
                  <a:lnTo>
                    <a:pt x="20" y="10"/>
                  </a:lnTo>
                  <a:lnTo>
                    <a:pt x="14"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2" name="Freeform 33"/>
            <p:cNvSpPr>
              <a:spLocks/>
            </p:cNvSpPr>
            <p:nvPr/>
          </p:nvSpPr>
          <p:spPr bwMode="auto">
            <a:xfrm>
              <a:off x="4539" y="808"/>
              <a:ext cx="28" cy="16"/>
            </a:xfrm>
            <a:custGeom>
              <a:avLst/>
              <a:gdLst>
                <a:gd name="T0" fmla="*/ 0 w 28"/>
                <a:gd name="T1" fmla="*/ 6 h 16"/>
                <a:gd name="T2" fmla="*/ 0 w 28"/>
                <a:gd name="T3" fmla="*/ 6 h 16"/>
                <a:gd name="T4" fmla="*/ 2 w 28"/>
                <a:gd name="T5" fmla="*/ 10 h 16"/>
                <a:gd name="T6" fmla="*/ 6 w 28"/>
                <a:gd name="T7" fmla="*/ 14 h 16"/>
                <a:gd name="T8" fmla="*/ 6 w 28"/>
                <a:gd name="T9" fmla="*/ 14 h 16"/>
                <a:gd name="T10" fmla="*/ 12 w 28"/>
                <a:gd name="T11" fmla="*/ 16 h 16"/>
                <a:gd name="T12" fmla="*/ 16 w 28"/>
                <a:gd name="T13" fmla="*/ 16 h 16"/>
                <a:gd name="T14" fmla="*/ 16 w 28"/>
                <a:gd name="T15" fmla="*/ 16 h 16"/>
                <a:gd name="T16" fmla="*/ 22 w 28"/>
                <a:gd name="T17" fmla="*/ 12 h 16"/>
                <a:gd name="T18" fmla="*/ 26 w 28"/>
                <a:gd name="T19" fmla="*/ 8 h 16"/>
                <a:gd name="T20" fmla="*/ 26 w 28"/>
                <a:gd name="T21" fmla="*/ 8 h 16"/>
                <a:gd name="T22" fmla="*/ 26 w 28"/>
                <a:gd name="T23" fmla="*/ 8 h 16"/>
                <a:gd name="T24" fmla="*/ 26 w 28"/>
                <a:gd name="T25" fmla="*/ 4 h 16"/>
                <a:gd name="T26" fmla="*/ 28 w 28"/>
                <a:gd name="T27" fmla="*/ 0 h 16"/>
                <a:gd name="T28" fmla="*/ 28 w 28"/>
                <a:gd name="T29" fmla="*/ 0 h 16"/>
                <a:gd name="T30" fmla="*/ 26 w 28"/>
                <a:gd name="T31" fmla="*/ 4 h 16"/>
                <a:gd name="T32" fmla="*/ 26 w 28"/>
                <a:gd name="T33" fmla="*/ 4 h 16"/>
                <a:gd name="T34" fmla="*/ 26 w 28"/>
                <a:gd name="T35" fmla="*/ 4 h 16"/>
                <a:gd name="T36" fmla="*/ 22 w 28"/>
                <a:gd name="T37" fmla="*/ 8 h 16"/>
                <a:gd name="T38" fmla="*/ 16 w 28"/>
                <a:gd name="T39" fmla="*/ 12 h 16"/>
                <a:gd name="T40" fmla="*/ 16 w 28"/>
                <a:gd name="T41" fmla="*/ 12 h 16"/>
                <a:gd name="T42" fmla="*/ 12 w 28"/>
                <a:gd name="T43" fmla="*/ 12 h 16"/>
                <a:gd name="T44" fmla="*/ 6 w 28"/>
                <a:gd name="T45" fmla="*/ 10 h 16"/>
                <a:gd name="T46" fmla="*/ 6 w 28"/>
                <a:gd name="T47" fmla="*/ 10 h 16"/>
                <a:gd name="T48" fmla="*/ 2 w 28"/>
                <a:gd name="T49" fmla="*/ 6 h 16"/>
                <a:gd name="T50" fmla="*/ 0 w 28"/>
                <a:gd name="T51" fmla="*/ 2 h 16"/>
                <a:gd name="T52" fmla="*/ 0 w 28"/>
                <a:gd name="T53" fmla="*/ 2 h 16"/>
                <a:gd name="T54" fmla="*/ 0 w 28"/>
                <a:gd name="T55" fmla="*/ 0 h 16"/>
                <a:gd name="T56" fmla="*/ 0 w 28"/>
                <a:gd name="T57" fmla="*/ 0 h 16"/>
                <a:gd name="T58" fmla="*/ 0 w 28"/>
                <a:gd name="T59" fmla="*/ 6 h 16"/>
                <a:gd name="T60" fmla="*/ 0 w 28"/>
                <a:gd name="T61" fmla="*/ 6 h 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16"/>
                <a:gd name="T95" fmla="*/ 28 w 28"/>
                <a:gd name="T96" fmla="*/ 16 h 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16">
                  <a:moveTo>
                    <a:pt x="0" y="6"/>
                  </a:moveTo>
                  <a:lnTo>
                    <a:pt x="0" y="6"/>
                  </a:lnTo>
                  <a:lnTo>
                    <a:pt x="2" y="10"/>
                  </a:lnTo>
                  <a:lnTo>
                    <a:pt x="6" y="14"/>
                  </a:lnTo>
                  <a:lnTo>
                    <a:pt x="12" y="16"/>
                  </a:lnTo>
                  <a:lnTo>
                    <a:pt x="16" y="16"/>
                  </a:lnTo>
                  <a:lnTo>
                    <a:pt x="22" y="12"/>
                  </a:lnTo>
                  <a:lnTo>
                    <a:pt x="26" y="8"/>
                  </a:lnTo>
                  <a:lnTo>
                    <a:pt x="26" y="4"/>
                  </a:lnTo>
                  <a:lnTo>
                    <a:pt x="28" y="0"/>
                  </a:lnTo>
                  <a:lnTo>
                    <a:pt x="26" y="4"/>
                  </a:lnTo>
                  <a:lnTo>
                    <a:pt x="22" y="8"/>
                  </a:lnTo>
                  <a:lnTo>
                    <a:pt x="16" y="12"/>
                  </a:lnTo>
                  <a:lnTo>
                    <a:pt x="12" y="12"/>
                  </a:lnTo>
                  <a:lnTo>
                    <a:pt x="6" y="10"/>
                  </a:lnTo>
                  <a:lnTo>
                    <a:pt x="2" y="6"/>
                  </a:lnTo>
                  <a:lnTo>
                    <a:pt x="0" y="2"/>
                  </a:lnTo>
                  <a:lnTo>
                    <a:pt x="0" y="0"/>
                  </a:lnTo>
                  <a:lnTo>
                    <a:pt x="0" y="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3" name="Freeform 34"/>
            <p:cNvSpPr>
              <a:spLocks/>
            </p:cNvSpPr>
            <p:nvPr/>
          </p:nvSpPr>
          <p:spPr bwMode="auto">
            <a:xfrm>
              <a:off x="4197" y="1400"/>
              <a:ext cx="28" cy="16"/>
            </a:xfrm>
            <a:custGeom>
              <a:avLst/>
              <a:gdLst>
                <a:gd name="T0" fmla="*/ 16 w 28"/>
                <a:gd name="T1" fmla="*/ 12 h 16"/>
                <a:gd name="T2" fmla="*/ 16 w 28"/>
                <a:gd name="T3" fmla="*/ 12 h 16"/>
                <a:gd name="T4" fmla="*/ 12 w 28"/>
                <a:gd name="T5" fmla="*/ 12 h 16"/>
                <a:gd name="T6" fmla="*/ 6 w 28"/>
                <a:gd name="T7" fmla="*/ 10 h 16"/>
                <a:gd name="T8" fmla="*/ 6 w 28"/>
                <a:gd name="T9" fmla="*/ 10 h 16"/>
                <a:gd name="T10" fmla="*/ 2 w 28"/>
                <a:gd name="T11" fmla="*/ 6 h 16"/>
                <a:gd name="T12" fmla="*/ 0 w 28"/>
                <a:gd name="T13" fmla="*/ 0 h 16"/>
                <a:gd name="T14" fmla="*/ 0 w 28"/>
                <a:gd name="T15" fmla="*/ 0 h 16"/>
                <a:gd name="T16" fmla="*/ 0 w 28"/>
                <a:gd name="T17" fmla="*/ 4 h 16"/>
                <a:gd name="T18" fmla="*/ 0 w 28"/>
                <a:gd name="T19" fmla="*/ 8 h 16"/>
                <a:gd name="T20" fmla="*/ 2 w 28"/>
                <a:gd name="T21" fmla="*/ 12 h 16"/>
                <a:gd name="T22" fmla="*/ 6 w 28"/>
                <a:gd name="T23" fmla="*/ 14 h 16"/>
                <a:gd name="T24" fmla="*/ 6 w 28"/>
                <a:gd name="T25" fmla="*/ 14 h 16"/>
                <a:gd name="T26" fmla="*/ 12 w 28"/>
                <a:gd name="T27" fmla="*/ 16 h 16"/>
                <a:gd name="T28" fmla="*/ 16 w 28"/>
                <a:gd name="T29" fmla="*/ 16 h 16"/>
                <a:gd name="T30" fmla="*/ 16 w 28"/>
                <a:gd name="T31" fmla="*/ 16 h 16"/>
                <a:gd name="T32" fmla="*/ 22 w 28"/>
                <a:gd name="T33" fmla="*/ 14 h 16"/>
                <a:gd name="T34" fmla="*/ 26 w 28"/>
                <a:gd name="T35" fmla="*/ 10 h 16"/>
                <a:gd name="T36" fmla="*/ 26 w 28"/>
                <a:gd name="T37" fmla="*/ 10 h 16"/>
                <a:gd name="T38" fmla="*/ 28 w 28"/>
                <a:gd name="T39" fmla="*/ 2 h 16"/>
                <a:gd name="T40" fmla="*/ 28 w 28"/>
                <a:gd name="T41" fmla="*/ 2 h 16"/>
                <a:gd name="T42" fmla="*/ 26 w 28"/>
                <a:gd name="T43" fmla="*/ 0 h 16"/>
                <a:gd name="T44" fmla="*/ 26 w 28"/>
                <a:gd name="T45" fmla="*/ 0 h 16"/>
                <a:gd name="T46" fmla="*/ 26 w 28"/>
                <a:gd name="T47" fmla="*/ 6 h 16"/>
                <a:gd name="T48" fmla="*/ 26 w 28"/>
                <a:gd name="T49" fmla="*/ 6 h 16"/>
                <a:gd name="T50" fmla="*/ 22 w 28"/>
                <a:gd name="T51" fmla="*/ 10 h 16"/>
                <a:gd name="T52" fmla="*/ 16 w 28"/>
                <a:gd name="T53" fmla="*/ 12 h 16"/>
                <a:gd name="T54" fmla="*/ 16 w 28"/>
                <a:gd name="T55" fmla="*/ 12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16"/>
                <a:gd name="T86" fmla="*/ 28 w 28"/>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16">
                  <a:moveTo>
                    <a:pt x="16" y="12"/>
                  </a:moveTo>
                  <a:lnTo>
                    <a:pt x="16" y="12"/>
                  </a:lnTo>
                  <a:lnTo>
                    <a:pt x="12" y="12"/>
                  </a:lnTo>
                  <a:lnTo>
                    <a:pt x="6" y="10"/>
                  </a:lnTo>
                  <a:lnTo>
                    <a:pt x="2" y="6"/>
                  </a:lnTo>
                  <a:lnTo>
                    <a:pt x="0" y="0"/>
                  </a:lnTo>
                  <a:lnTo>
                    <a:pt x="0" y="4"/>
                  </a:lnTo>
                  <a:lnTo>
                    <a:pt x="0" y="8"/>
                  </a:lnTo>
                  <a:lnTo>
                    <a:pt x="2" y="12"/>
                  </a:lnTo>
                  <a:lnTo>
                    <a:pt x="6" y="14"/>
                  </a:lnTo>
                  <a:lnTo>
                    <a:pt x="12" y="16"/>
                  </a:lnTo>
                  <a:lnTo>
                    <a:pt x="16" y="16"/>
                  </a:lnTo>
                  <a:lnTo>
                    <a:pt x="22" y="14"/>
                  </a:lnTo>
                  <a:lnTo>
                    <a:pt x="26" y="10"/>
                  </a:lnTo>
                  <a:lnTo>
                    <a:pt x="28" y="2"/>
                  </a:lnTo>
                  <a:lnTo>
                    <a:pt x="26" y="0"/>
                  </a:lnTo>
                  <a:lnTo>
                    <a:pt x="26" y="6"/>
                  </a:lnTo>
                  <a:lnTo>
                    <a:pt x="22" y="10"/>
                  </a:lnTo>
                  <a:lnTo>
                    <a:pt x="16"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4" name="Freeform 35"/>
            <p:cNvSpPr>
              <a:spLocks/>
            </p:cNvSpPr>
            <p:nvPr/>
          </p:nvSpPr>
          <p:spPr bwMode="auto">
            <a:xfrm>
              <a:off x="4663" y="932"/>
              <a:ext cx="28" cy="16"/>
            </a:xfrm>
            <a:custGeom>
              <a:avLst/>
              <a:gdLst>
                <a:gd name="T0" fmla="*/ 2 w 28"/>
                <a:gd name="T1" fmla="*/ 10 h 16"/>
                <a:gd name="T2" fmla="*/ 2 w 28"/>
                <a:gd name="T3" fmla="*/ 10 h 16"/>
                <a:gd name="T4" fmla="*/ 6 w 28"/>
                <a:gd name="T5" fmla="*/ 14 h 16"/>
                <a:gd name="T6" fmla="*/ 10 w 28"/>
                <a:gd name="T7" fmla="*/ 16 h 16"/>
                <a:gd name="T8" fmla="*/ 10 w 28"/>
                <a:gd name="T9" fmla="*/ 16 h 16"/>
                <a:gd name="T10" fmla="*/ 16 w 28"/>
                <a:gd name="T11" fmla="*/ 16 h 16"/>
                <a:gd name="T12" fmla="*/ 22 w 28"/>
                <a:gd name="T13" fmla="*/ 16 h 16"/>
                <a:gd name="T14" fmla="*/ 22 w 28"/>
                <a:gd name="T15" fmla="*/ 16 h 16"/>
                <a:gd name="T16" fmla="*/ 26 w 28"/>
                <a:gd name="T17" fmla="*/ 12 h 16"/>
                <a:gd name="T18" fmla="*/ 28 w 28"/>
                <a:gd name="T19" fmla="*/ 6 h 16"/>
                <a:gd name="T20" fmla="*/ 28 w 28"/>
                <a:gd name="T21" fmla="*/ 6 h 16"/>
                <a:gd name="T22" fmla="*/ 28 w 28"/>
                <a:gd name="T23" fmla="*/ 0 h 16"/>
                <a:gd name="T24" fmla="*/ 28 w 28"/>
                <a:gd name="T25" fmla="*/ 0 h 16"/>
                <a:gd name="T26" fmla="*/ 28 w 28"/>
                <a:gd name="T27" fmla="*/ 2 h 16"/>
                <a:gd name="T28" fmla="*/ 28 w 28"/>
                <a:gd name="T29" fmla="*/ 2 h 16"/>
                <a:gd name="T30" fmla="*/ 26 w 28"/>
                <a:gd name="T31" fmla="*/ 8 h 16"/>
                <a:gd name="T32" fmla="*/ 22 w 28"/>
                <a:gd name="T33" fmla="*/ 12 h 16"/>
                <a:gd name="T34" fmla="*/ 22 w 28"/>
                <a:gd name="T35" fmla="*/ 12 h 16"/>
                <a:gd name="T36" fmla="*/ 16 w 28"/>
                <a:gd name="T37" fmla="*/ 12 h 16"/>
                <a:gd name="T38" fmla="*/ 10 w 28"/>
                <a:gd name="T39" fmla="*/ 12 h 16"/>
                <a:gd name="T40" fmla="*/ 10 w 28"/>
                <a:gd name="T41" fmla="*/ 12 h 16"/>
                <a:gd name="T42" fmla="*/ 6 w 28"/>
                <a:gd name="T43" fmla="*/ 10 h 16"/>
                <a:gd name="T44" fmla="*/ 2 w 28"/>
                <a:gd name="T45" fmla="*/ 6 h 16"/>
                <a:gd name="T46" fmla="*/ 2 w 28"/>
                <a:gd name="T47" fmla="*/ 6 h 16"/>
                <a:gd name="T48" fmla="*/ 0 w 28"/>
                <a:gd name="T49" fmla="*/ 2 h 16"/>
                <a:gd name="T50" fmla="*/ 0 w 28"/>
                <a:gd name="T51" fmla="*/ 2 h 16"/>
                <a:gd name="T52" fmla="*/ 0 w 28"/>
                <a:gd name="T53" fmla="*/ 6 h 16"/>
                <a:gd name="T54" fmla="*/ 2 w 28"/>
                <a:gd name="T55" fmla="*/ 10 h 16"/>
                <a:gd name="T56" fmla="*/ 2 w 28"/>
                <a:gd name="T57" fmla="*/ 1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6"/>
                <a:gd name="T89" fmla="*/ 28 w 28"/>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6">
                  <a:moveTo>
                    <a:pt x="2" y="10"/>
                  </a:moveTo>
                  <a:lnTo>
                    <a:pt x="2" y="10"/>
                  </a:lnTo>
                  <a:lnTo>
                    <a:pt x="6" y="14"/>
                  </a:lnTo>
                  <a:lnTo>
                    <a:pt x="10" y="16"/>
                  </a:lnTo>
                  <a:lnTo>
                    <a:pt x="16" y="16"/>
                  </a:lnTo>
                  <a:lnTo>
                    <a:pt x="22" y="16"/>
                  </a:lnTo>
                  <a:lnTo>
                    <a:pt x="26" y="12"/>
                  </a:lnTo>
                  <a:lnTo>
                    <a:pt x="28" y="6"/>
                  </a:lnTo>
                  <a:lnTo>
                    <a:pt x="28" y="0"/>
                  </a:lnTo>
                  <a:lnTo>
                    <a:pt x="28" y="2"/>
                  </a:lnTo>
                  <a:lnTo>
                    <a:pt x="26" y="8"/>
                  </a:lnTo>
                  <a:lnTo>
                    <a:pt x="22" y="12"/>
                  </a:lnTo>
                  <a:lnTo>
                    <a:pt x="16" y="12"/>
                  </a:lnTo>
                  <a:lnTo>
                    <a:pt x="10" y="12"/>
                  </a:lnTo>
                  <a:lnTo>
                    <a:pt x="6" y="10"/>
                  </a:lnTo>
                  <a:lnTo>
                    <a:pt x="2" y="6"/>
                  </a:lnTo>
                  <a:lnTo>
                    <a:pt x="0" y="2"/>
                  </a:lnTo>
                  <a:lnTo>
                    <a:pt x="0" y="6"/>
                  </a:lnTo>
                  <a:lnTo>
                    <a:pt x="2" y="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5" name="Freeform 36"/>
            <p:cNvSpPr>
              <a:spLocks/>
            </p:cNvSpPr>
            <p:nvPr/>
          </p:nvSpPr>
          <p:spPr bwMode="auto">
            <a:xfrm>
              <a:off x="4071" y="1274"/>
              <a:ext cx="28" cy="16"/>
            </a:xfrm>
            <a:custGeom>
              <a:avLst/>
              <a:gdLst>
                <a:gd name="T0" fmla="*/ 22 w 28"/>
                <a:gd name="T1" fmla="*/ 12 h 16"/>
                <a:gd name="T2" fmla="*/ 22 w 28"/>
                <a:gd name="T3" fmla="*/ 12 h 16"/>
                <a:gd name="T4" fmla="*/ 16 w 28"/>
                <a:gd name="T5" fmla="*/ 12 h 16"/>
                <a:gd name="T6" fmla="*/ 10 w 28"/>
                <a:gd name="T7" fmla="*/ 12 h 16"/>
                <a:gd name="T8" fmla="*/ 10 w 28"/>
                <a:gd name="T9" fmla="*/ 12 h 16"/>
                <a:gd name="T10" fmla="*/ 6 w 28"/>
                <a:gd name="T11" fmla="*/ 10 h 16"/>
                <a:gd name="T12" fmla="*/ 2 w 28"/>
                <a:gd name="T13" fmla="*/ 6 h 16"/>
                <a:gd name="T14" fmla="*/ 2 w 28"/>
                <a:gd name="T15" fmla="*/ 6 h 16"/>
                <a:gd name="T16" fmla="*/ 0 w 28"/>
                <a:gd name="T17" fmla="*/ 2 h 16"/>
                <a:gd name="T18" fmla="*/ 0 w 28"/>
                <a:gd name="T19" fmla="*/ 2 h 16"/>
                <a:gd name="T20" fmla="*/ 0 w 28"/>
                <a:gd name="T21" fmla="*/ 6 h 16"/>
                <a:gd name="T22" fmla="*/ 2 w 28"/>
                <a:gd name="T23" fmla="*/ 10 h 16"/>
                <a:gd name="T24" fmla="*/ 2 w 28"/>
                <a:gd name="T25" fmla="*/ 10 h 16"/>
                <a:gd name="T26" fmla="*/ 6 w 28"/>
                <a:gd name="T27" fmla="*/ 14 h 16"/>
                <a:gd name="T28" fmla="*/ 10 w 28"/>
                <a:gd name="T29" fmla="*/ 16 h 16"/>
                <a:gd name="T30" fmla="*/ 10 w 28"/>
                <a:gd name="T31" fmla="*/ 16 h 16"/>
                <a:gd name="T32" fmla="*/ 16 w 28"/>
                <a:gd name="T33" fmla="*/ 16 h 16"/>
                <a:gd name="T34" fmla="*/ 22 w 28"/>
                <a:gd name="T35" fmla="*/ 16 h 16"/>
                <a:gd name="T36" fmla="*/ 22 w 28"/>
                <a:gd name="T37" fmla="*/ 16 h 16"/>
                <a:gd name="T38" fmla="*/ 26 w 28"/>
                <a:gd name="T39" fmla="*/ 10 h 16"/>
                <a:gd name="T40" fmla="*/ 28 w 28"/>
                <a:gd name="T41" fmla="*/ 2 h 16"/>
                <a:gd name="T42" fmla="*/ 28 w 28"/>
                <a:gd name="T43" fmla="*/ 2 h 16"/>
                <a:gd name="T44" fmla="*/ 28 w 28"/>
                <a:gd name="T45" fmla="*/ 0 h 16"/>
                <a:gd name="T46" fmla="*/ 28 w 28"/>
                <a:gd name="T47" fmla="*/ 0 h 16"/>
                <a:gd name="T48" fmla="*/ 26 w 28"/>
                <a:gd name="T49" fmla="*/ 6 h 16"/>
                <a:gd name="T50" fmla="*/ 22 w 28"/>
                <a:gd name="T51" fmla="*/ 12 h 16"/>
                <a:gd name="T52" fmla="*/ 22 w 28"/>
                <a:gd name="T53" fmla="*/ 12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
                <a:gd name="T82" fmla="*/ 0 h 16"/>
                <a:gd name="T83" fmla="*/ 28 w 28"/>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 h="16">
                  <a:moveTo>
                    <a:pt x="22" y="12"/>
                  </a:moveTo>
                  <a:lnTo>
                    <a:pt x="22" y="12"/>
                  </a:lnTo>
                  <a:lnTo>
                    <a:pt x="16" y="12"/>
                  </a:lnTo>
                  <a:lnTo>
                    <a:pt x="10" y="12"/>
                  </a:lnTo>
                  <a:lnTo>
                    <a:pt x="6" y="10"/>
                  </a:lnTo>
                  <a:lnTo>
                    <a:pt x="2" y="6"/>
                  </a:lnTo>
                  <a:lnTo>
                    <a:pt x="0" y="2"/>
                  </a:lnTo>
                  <a:lnTo>
                    <a:pt x="0" y="6"/>
                  </a:lnTo>
                  <a:lnTo>
                    <a:pt x="2" y="10"/>
                  </a:lnTo>
                  <a:lnTo>
                    <a:pt x="6" y="14"/>
                  </a:lnTo>
                  <a:lnTo>
                    <a:pt x="10" y="16"/>
                  </a:lnTo>
                  <a:lnTo>
                    <a:pt x="16" y="16"/>
                  </a:lnTo>
                  <a:lnTo>
                    <a:pt x="22" y="16"/>
                  </a:lnTo>
                  <a:lnTo>
                    <a:pt x="26" y="10"/>
                  </a:lnTo>
                  <a:lnTo>
                    <a:pt x="28" y="2"/>
                  </a:lnTo>
                  <a:lnTo>
                    <a:pt x="28" y="0"/>
                  </a:lnTo>
                  <a:lnTo>
                    <a:pt x="26" y="6"/>
                  </a:lnTo>
                  <a:lnTo>
                    <a:pt x="22"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6" name="Freeform 37"/>
            <p:cNvSpPr>
              <a:spLocks/>
            </p:cNvSpPr>
            <p:nvPr/>
          </p:nvSpPr>
          <p:spPr bwMode="auto">
            <a:xfrm>
              <a:off x="4709" y="1104"/>
              <a:ext cx="28" cy="16"/>
            </a:xfrm>
            <a:custGeom>
              <a:avLst/>
              <a:gdLst>
                <a:gd name="T0" fmla="*/ 24 w 28"/>
                <a:gd name="T1" fmla="*/ 8 h 16"/>
                <a:gd name="T2" fmla="*/ 24 w 28"/>
                <a:gd name="T3" fmla="*/ 8 h 16"/>
                <a:gd name="T4" fmla="*/ 20 w 28"/>
                <a:gd name="T5" fmla="*/ 10 h 16"/>
                <a:gd name="T6" fmla="*/ 14 w 28"/>
                <a:gd name="T7" fmla="*/ 12 h 16"/>
                <a:gd name="T8" fmla="*/ 14 w 28"/>
                <a:gd name="T9" fmla="*/ 12 h 16"/>
                <a:gd name="T10" fmla="*/ 10 w 28"/>
                <a:gd name="T11" fmla="*/ 12 h 16"/>
                <a:gd name="T12" fmla="*/ 6 w 28"/>
                <a:gd name="T13" fmla="*/ 8 h 16"/>
                <a:gd name="T14" fmla="*/ 2 w 28"/>
                <a:gd name="T15" fmla="*/ 4 h 16"/>
                <a:gd name="T16" fmla="*/ 0 w 28"/>
                <a:gd name="T17" fmla="*/ 0 h 16"/>
                <a:gd name="T18" fmla="*/ 0 w 28"/>
                <a:gd name="T19" fmla="*/ 0 h 16"/>
                <a:gd name="T20" fmla="*/ 0 w 28"/>
                <a:gd name="T21" fmla="*/ 2 h 16"/>
                <a:gd name="T22" fmla="*/ 0 w 28"/>
                <a:gd name="T23" fmla="*/ 2 h 16"/>
                <a:gd name="T24" fmla="*/ 2 w 28"/>
                <a:gd name="T25" fmla="*/ 8 h 16"/>
                <a:gd name="T26" fmla="*/ 4 w 28"/>
                <a:gd name="T27" fmla="*/ 12 h 16"/>
                <a:gd name="T28" fmla="*/ 8 w 28"/>
                <a:gd name="T29" fmla="*/ 14 h 16"/>
                <a:gd name="T30" fmla="*/ 14 w 28"/>
                <a:gd name="T31" fmla="*/ 16 h 16"/>
                <a:gd name="T32" fmla="*/ 14 w 28"/>
                <a:gd name="T33" fmla="*/ 16 h 16"/>
                <a:gd name="T34" fmla="*/ 20 w 28"/>
                <a:gd name="T35" fmla="*/ 14 h 16"/>
                <a:gd name="T36" fmla="*/ 24 w 28"/>
                <a:gd name="T37" fmla="*/ 12 h 16"/>
                <a:gd name="T38" fmla="*/ 24 w 28"/>
                <a:gd name="T39" fmla="*/ 12 h 16"/>
                <a:gd name="T40" fmla="*/ 28 w 28"/>
                <a:gd name="T41" fmla="*/ 8 h 16"/>
                <a:gd name="T42" fmla="*/ 28 w 28"/>
                <a:gd name="T43" fmla="*/ 2 h 16"/>
                <a:gd name="T44" fmla="*/ 28 w 28"/>
                <a:gd name="T45" fmla="*/ 2 h 16"/>
                <a:gd name="T46" fmla="*/ 28 w 28"/>
                <a:gd name="T47" fmla="*/ 0 h 16"/>
                <a:gd name="T48" fmla="*/ 28 w 28"/>
                <a:gd name="T49" fmla="*/ 0 h 16"/>
                <a:gd name="T50" fmla="*/ 26 w 28"/>
                <a:gd name="T51" fmla="*/ 4 h 16"/>
                <a:gd name="T52" fmla="*/ 24 w 28"/>
                <a:gd name="T53" fmla="*/ 8 h 16"/>
                <a:gd name="T54" fmla="*/ 24 w 28"/>
                <a:gd name="T55" fmla="*/ 8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16"/>
                <a:gd name="T86" fmla="*/ 28 w 28"/>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16">
                  <a:moveTo>
                    <a:pt x="24" y="8"/>
                  </a:moveTo>
                  <a:lnTo>
                    <a:pt x="24" y="8"/>
                  </a:lnTo>
                  <a:lnTo>
                    <a:pt x="20" y="10"/>
                  </a:lnTo>
                  <a:lnTo>
                    <a:pt x="14" y="12"/>
                  </a:lnTo>
                  <a:lnTo>
                    <a:pt x="10" y="12"/>
                  </a:lnTo>
                  <a:lnTo>
                    <a:pt x="6" y="8"/>
                  </a:lnTo>
                  <a:lnTo>
                    <a:pt x="2" y="4"/>
                  </a:lnTo>
                  <a:lnTo>
                    <a:pt x="0" y="0"/>
                  </a:lnTo>
                  <a:lnTo>
                    <a:pt x="0" y="2"/>
                  </a:lnTo>
                  <a:lnTo>
                    <a:pt x="2" y="8"/>
                  </a:lnTo>
                  <a:lnTo>
                    <a:pt x="4" y="12"/>
                  </a:lnTo>
                  <a:lnTo>
                    <a:pt x="8" y="14"/>
                  </a:lnTo>
                  <a:lnTo>
                    <a:pt x="14" y="16"/>
                  </a:lnTo>
                  <a:lnTo>
                    <a:pt x="20" y="14"/>
                  </a:lnTo>
                  <a:lnTo>
                    <a:pt x="24" y="12"/>
                  </a:lnTo>
                  <a:lnTo>
                    <a:pt x="28" y="8"/>
                  </a:lnTo>
                  <a:lnTo>
                    <a:pt x="28" y="2"/>
                  </a:lnTo>
                  <a:lnTo>
                    <a:pt x="28" y="0"/>
                  </a:lnTo>
                  <a:lnTo>
                    <a:pt x="26" y="4"/>
                  </a:lnTo>
                  <a:lnTo>
                    <a:pt x="24" y="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7" name="Freeform 38"/>
            <p:cNvSpPr>
              <a:spLocks/>
            </p:cNvSpPr>
            <p:nvPr/>
          </p:nvSpPr>
          <p:spPr bwMode="auto">
            <a:xfrm>
              <a:off x="4025" y="1104"/>
              <a:ext cx="28" cy="16"/>
            </a:xfrm>
            <a:custGeom>
              <a:avLst/>
              <a:gdLst>
                <a:gd name="T0" fmla="*/ 14 w 28"/>
                <a:gd name="T1" fmla="*/ 12 h 16"/>
                <a:gd name="T2" fmla="*/ 14 w 28"/>
                <a:gd name="T3" fmla="*/ 12 h 16"/>
                <a:gd name="T4" fmla="*/ 8 w 28"/>
                <a:gd name="T5" fmla="*/ 10 h 16"/>
                <a:gd name="T6" fmla="*/ 4 w 28"/>
                <a:gd name="T7" fmla="*/ 8 h 16"/>
                <a:gd name="T8" fmla="*/ 4 w 28"/>
                <a:gd name="T9" fmla="*/ 8 h 16"/>
                <a:gd name="T10" fmla="*/ 2 w 28"/>
                <a:gd name="T11" fmla="*/ 4 h 16"/>
                <a:gd name="T12" fmla="*/ 0 w 28"/>
                <a:gd name="T13" fmla="*/ 0 h 16"/>
                <a:gd name="T14" fmla="*/ 0 w 28"/>
                <a:gd name="T15" fmla="*/ 0 h 16"/>
                <a:gd name="T16" fmla="*/ 0 w 28"/>
                <a:gd name="T17" fmla="*/ 2 h 16"/>
                <a:gd name="T18" fmla="*/ 0 w 28"/>
                <a:gd name="T19" fmla="*/ 2 h 16"/>
                <a:gd name="T20" fmla="*/ 0 w 28"/>
                <a:gd name="T21" fmla="*/ 2 h 16"/>
                <a:gd name="T22" fmla="*/ 0 w 28"/>
                <a:gd name="T23" fmla="*/ 2 h 16"/>
                <a:gd name="T24" fmla="*/ 2 w 28"/>
                <a:gd name="T25" fmla="*/ 8 h 16"/>
                <a:gd name="T26" fmla="*/ 4 w 28"/>
                <a:gd name="T27" fmla="*/ 12 h 16"/>
                <a:gd name="T28" fmla="*/ 4 w 28"/>
                <a:gd name="T29" fmla="*/ 12 h 16"/>
                <a:gd name="T30" fmla="*/ 8 w 28"/>
                <a:gd name="T31" fmla="*/ 14 h 16"/>
                <a:gd name="T32" fmla="*/ 14 w 28"/>
                <a:gd name="T33" fmla="*/ 16 h 16"/>
                <a:gd name="T34" fmla="*/ 14 w 28"/>
                <a:gd name="T35" fmla="*/ 16 h 16"/>
                <a:gd name="T36" fmla="*/ 20 w 28"/>
                <a:gd name="T37" fmla="*/ 14 h 16"/>
                <a:gd name="T38" fmla="*/ 24 w 28"/>
                <a:gd name="T39" fmla="*/ 12 h 16"/>
                <a:gd name="T40" fmla="*/ 28 w 28"/>
                <a:gd name="T41" fmla="*/ 8 h 16"/>
                <a:gd name="T42" fmla="*/ 28 w 28"/>
                <a:gd name="T43" fmla="*/ 2 h 16"/>
                <a:gd name="T44" fmla="*/ 28 w 28"/>
                <a:gd name="T45" fmla="*/ 2 h 16"/>
                <a:gd name="T46" fmla="*/ 28 w 28"/>
                <a:gd name="T47" fmla="*/ 0 h 16"/>
                <a:gd name="T48" fmla="*/ 28 w 28"/>
                <a:gd name="T49" fmla="*/ 0 h 16"/>
                <a:gd name="T50" fmla="*/ 26 w 28"/>
                <a:gd name="T51" fmla="*/ 4 h 16"/>
                <a:gd name="T52" fmla="*/ 24 w 28"/>
                <a:gd name="T53" fmla="*/ 8 h 16"/>
                <a:gd name="T54" fmla="*/ 20 w 28"/>
                <a:gd name="T55" fmla="*/ 12 h 16"/>
                <a:gd name="T56" fmla="*/ 14 w 28"/>
                <a:gd name="T57" fmla="*/ 12 h 16"/>
                <a:gd name="T58" fmla="*/ 14 w 28"/>
                <a:gd name="T59" fmla="*/ 12 h 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16"/>
                <a:gd name="T92" fmla="*/ 28 w 28"/>
                <a:gd name="T93" fmla="*/ 16 h 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16">
                  <a:moveTo>
                    <a:pt x="14" y="12"/>
                  </a:moveTo>
                  <a:lnTo>
                    <a:pt x="14" y="12"/>
                  </a:lnTo>
                  <a:lnTo>
                    <a:pt x="8" y="10"/>
                  </a:lnTo>
                  <a:lnTo>
                    <a:pt x="4" y="8"/>
                  </a:lnTo>
                  <a:lnTo>
                    <a:pt x="2" y="4"/>
                  </a:lnTo>
                  <a:lnTo>
                    <a:pt x="0" y="0"/>
                  </a:lnTo>
                  <a:lnTo>
                    <a:pt x="0" y="2"/>
                  </a:lnTo>
                  <a:lnTo>
                    <a:pt x="2" y="8"/>
                  </a:lnTo>
                  <a:lnTo>
                    <a:pt x="4" y="12"/>
                  </a:lnTo>
                  <a:lnTo>
                    <a:pt x="8" y="14"/>
                  </a:lnTo>
                  <a:lnTo>
                    <a:pt x="14" y="16"/>
                  </a:lnTo>
                  <a:lnTo>
                    <a:pt x="20" y="14"/>
                  </a:lnTo>
                  <a:lnTo>
                    <a:pt x="24" y="12"/>
                  </a:lnTo>
                  <a:lnTo>
                    <a:pt x="28" y="8"/>
                  </a:lnTo>
                  <a:lnTo>
                    <a:pt x="28" y="2"/>
                  </a:lnTo>
                  <a:lnTo>
                    <a:pt x="28" y="0"/>
                  </a:lnTo>
                  <a:lnTo>
                    <a:pt x="26" y="4"/>
                  </a:lnTo>
                  <a:lnTo>
                    <a:pt x="24" y="8"/>
                  </a:lnTo>
                  <a:lnTo>
                    <a:pt x="20" y="12"/>
                  </a:lnTo>
                  <a:lnTo>
                    <a:pt x="14"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8" name="Freeform 39"/>
            <p:cNvSpPr>
              <a:spLocks/>
            </p:cNvSpPr>
            <p:nvPr/>
          </p:nvSpPr>
          <p:spPr bwMode="auto">
            <a:xfrm>
              <a:off x="4663" y="1274"/>
              <a:ext cx="28" cy="16"/>
            </a:xfrm>
            <a:custGeom>
              <a:avLst/>
              <a:gdLst>
                <a:gd name="T0" fmla="*/ 8 w 28"/>
                <a:gd name="T1" fmla="*/ 12 h 16"/>
                <a:gd name="T2" fmla="*/ 8 w 28"/>
                <a:gd name="T3" fmla="*/ 12 h 16"/>
                <a:gd name="T4" fmla="*/ 2 w 28"/>
                <a:gd name="T5" fmla="*/ 6 h 16"/>
                <a:gd name="T6" fmla="*/ 0 w 28"/>
                <a:gd name="T7" fmla="*/ 0 h 16"/>
                <a:gd name="T8" fmla="*/ 0 w 28"/>
                <a:gd name="T9" fmla="*/ 0 h 16"/>
                <a:gd name="T10" fmla="*/ 0 w 28"/>
                <a:gd name="T11" fmla="*/ 6 h 16"/>
                <a:gd name="T12" fmla="*/ 2 w 28"/>
                <a:gd name="T13" fmla="*/ 8 h 16"/>
                <a:gd name="T14" fmla="*/ 4 w 28"/>
                <a:gd name="T15" fmla="*/ 12 h 16"/>
                <a:gd name="T16" fmla="*/ 8 w 28"/>
                <a:gd name="T17" fmla="*/ 16 h 16"/>
                <a:gd name="T18" fmla="*/ 8 w 28"/>
                <a:gd name="T19" fmla="*/ 16 h 16"/>
                <a:gd name="T20" fmla="*/ 12 w 28"/>
                <a:gd name="T21" fmla="*/ 16 h 16"/>
                <a:gd name="T22" fmla="*/ 18 w 28"/>
                <a:gd name="T23" fmla="*/ 16 h 16"/>
                <a:gd name="T24" fmla="*/ 22 w 28"/>
                <a:gd name="T25" fmla="*/ 14 h 16"/>
                <a:gd name="T26" fmla="*/ 26 w 28"/>
                <a:gd name="T27" fmla="*/ 10 h 16"/>
                <a:gd name="T28" fmla="*/ 26 w 28"/>
                <a:gd name="T29" fmla="*/ 10 h 16"/>
                <a:gd name="T30" fmla="*/ 28 w 28"/>
                <a:gd name="T31" fmla="*/ 6 h 16"/>
                <a:gd name="T32" fmla="*/ 28 w 28"/>
                <a:gd name="T33" fmla="*/ 2 h 16"/>
                <a:gd name="T34" fmla="*/ 28 w 28"/>
                <a:gd name="T35" fmla="*/ 2 h 16"/>
                <a:gd name="T36" fmla="*/ 26 w 28"/>
                <a:gd name="T37" fmla="*/ 6 h 16"/>
                <a:gd name="T38" fmla="*/ 26 w 28"/>
                <a:gd name="T39" fmla="*/ 6 h 16"/>
                <a:gd name="T40" fmla="*/ 22 w 28"/>
                <a:gd name="T41" fmla="*/ 10 h 16"/>
                <a:gd name="T42" fmla="*/ 18 w 28"/>
                <a:gd name="T43" fmla="*/ 12 h 16"/>
                <a:gd name="T44" fmla="*/ 12 w 28"/>
                <a:gd name="T45" fmla="*/ 12 h 16"/>
                <a:gd name="T46" fmla="*/ 8 w 28"/>
                <a:gd name="T47" fmla="*/ 12 h 16"/>
                <a:gd name="T48" fmla="*/ 8 w 28"/>
                <a:gd name="T49" fmla="*/ 12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16"/>
                <a:gd name="T77" fmla="*/ 28 w 28"/>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16">
                  <a:moveTo>
                    <a:pt x="8" y="12"/>
                  </a:moveTo>
                  <a:lnTo>
                    <a:pt x="8" y="12"/>
                  </a:lnTo>
                  <a:lnTo>
                    <a:pt x="2" y="6"/>
                  </a:lnTo>
                  <a:lnTo>
                    <a:pt x="0" y="0"/>
                  </a:lnTo>
                  <a:lnTo>
                    <a:pt x="0" y="6"/>
                  </a:lnTo>
                  <a:lnTo>
                    <a:pt x="2" y="8"/>
                  </a:lnTo>
                  <a:lnTo>
                    <a:pt x="4" y="12"/>
                  </a:lnTo>
                  <a:lnTo>
                    <a:pt x="8" y="16"/>
                  </a:lnTo>
                  <a:lnTo>
                    <a:pt x="12" y="16"/>
                  </a:lnTo>
                  <a:lnTo>
                    <a:pt x="18" y="16"/>
                  </a:lnTo>
                  <a:lnTo>
                    <a:pt x="22" y="14"/>
                  </a:lnTo>
                  <a:lnTo>
                    <a:pt x="26" y="10"/>
                  </a:lnTo>
                  <a:lnTo>
                    <a:pt x="28" y="6"/>
                  </a:lnTo>
                  <a:lnTo>
                    <a:pt x="28" y="2"/>
                  </a:lnTo>
                  <a:lnTo>
                    <a:pt x="26" y="6"/>
                  </a:lnTo>
                  <a:lnTo>
                    <a:pt x="22" y="10"/>
                  </a:lnTo>
                  <a:lnTo>
                    <a:pt x="18" y="12"/>
                  </a:lnTo>
                  <a:lnTo>
                    <a:pt x="12" y="12"/>
                  </a:lnTo>
                  <a:lnTo>
                    <a:pt x="8"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69" name="Freeform 40"/>
            <p:cNvSpPr>
              <a:spLocks/>
            </p:cNvSpPr>
            <p:nvPr/>
          </p:nvSpPr>
          <p:spPr bwMode="auto">
            <a:xfrm>
              <a:off x="4071" y="932"/>
              <a:ext cx="28" cy="16"/>
            </a:xfrm>
            <a:custGeom>
              <a:avLst/>
              <a:gdLst>
                <a:gd name="T0" fmla="*/ 0 w 28"/>
                <a:gd name="T1" fmla="*/ 6 h 16"/>
                <a:gd name="T2" fmla="*/ 0 w 28"/>
                <a:gd name="T3" fmla="*/ 6 h 16"/>
                <a:gd name="T4" fmla="*/ 2 w 28"/>
                <a:gd name="T5" fmla="*/ 12 h 16"/>
                <a:gd name="T6" fmla="*/ 8 w 28"/>
                <a:gd name="T7" fmla="*/ 16 h 16"/>
                <a:gd name="T8" fmla="*/ 8 w 28"/>
                <a:gd name="T9" fmla="*/ 16 h 16"/>
                <a:gd name="T10" fmla="*/ 12 w 28"/>
                <a:gd name="T11" fmla="*/ 16 h 16"/>
                <a:gd name="T12" fmla="*/ 18 w 28"/>
                <a:gd name="T13" fmla="*/ 16 h 16"/>
                <a:gd name="T14" fmla="*/ 22 w 28"/>
                <a:gd name="T15" fmla="*/ 14 h 16"/>
                <a:gd name="T16" fmla="*/ 26 w 28"/>
                <a:gd name="T17" fmla="*/ 10 h 16"/>
                <a:gd name="T18" fmla="*/ 26 w 28"/>
                <a:gd name="T19" fmla="*/ 10 h 16"/>
                <a:gd name="T20" fmla="*/ 28 w 28"/>
                <a:gd name="T21" fmla="*/ 6 h 16"/>
                <a:gd name="T22" fmla="*/ 28 w 28"/>
                <a:gd name="T23" fmla="*/ 2 h 16"/>
                <a:gd name="T24" fmla="*/ 28 w 28"/>
                <a:gd name="T25" fmla="*/ 2 h 16"/>
                <a:gd name="T26" fmla="*/ 26 w 28"/>
                <a:gd name="T27" fmla="*/ 6 h 16"/>
                <a:gd name="T28" fmla="*/ 26 w 28"/>
                <a:gd name="T29" fmla="*/ 6 h 16"/>
                <a:gd name="T30" fmla="*/ 22 w 28"/>
                <a:gd name="T31" fmla="*/ 10 h 16"/>
                <a:gd name="T32" fmla="*/ 18 w 28"/>
                <a:gd name="T33" fmla="*/ 12 h 16"/>
                <a:gd name="T34" fmla="*/ 12 w 28"/>
                <a:gd name="T35" fmla="*/ 12 h 16"/>
                <a:gd name="T36" fmla="*/ 8 w 28"/>
                <a:gd name="T37" fmla="*/ 12 h 16"/>
                <a:gd name="T38" fmla="*/ 8 w 28"/>
                <a:gd name="T39" fmla="*/ 12 h 16"/>
                <a:gd name="T40" fmla="*/ 2 w 28"/>
                <a:gd name="T41" fmla="*/ 8 h 16"/>
                <a:gd name="T42" fmla="*/ 0 w 28"/>
                <a:gd name="T43" fmla="*/ 2 h 16"/>
                <a:gd name="T44" fmla="*/ 0 w 28"/>
                <a:gd name="T45" fmla="*/ 2 h 16"/>
                <a:gd name="T46" fmla="*/ 0 w 28"/>
                <a:gd name="T47" fmla="*/ 0 h 16"/>
                <a:gd name="T48" fmla="*/ 0 w 28"/>
                <a:gd name="T49" fmla="*/ 0 h 16"/>
                <a:gd name="T50" fmla="*/ 0 w 28"/>
                <a:gd name="T51" fmla="*/ 2 h 16"/>
                <a:gd name="T52" fmla="*/ 0 w 28"/>
                <a:gd name="T53" fmla="*/ 2 h 16"/>
                <a:gd name="T54" fmla="*/ 0 w 28"/>
                <a:gd name="T55" fmla="*/ 6 h 16"/>
                <a:gd name="T56" fmla="*/ 0 w 28"/>
                <a:gd name="T57" fmla="*/ 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6"/>
                <a:gd name="T89" fmla="*/ 28 w 28"/>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6">
                  <a:moveTo>
                    <a:pt x="0" y="6"/>
                  </a:moveTo>
                  <a:lnTo>
                    <a:pt x="0" y="6"/>
                  </a:lnTo>
                  <a:lnTo>
                    <a:pt x="2" y="12"/>
                  </a:lnTo>
                  <a:lnTo>
                    <a:pt x="8" y="16"/>
                  </a:lnTo>
                  <a:lnTo>
                    <a:pt x="12" y="16"/>
                  </a:lnTo>
                  <a:lnTo>
                    <a:pt x="18" y="16"/>
                  </a:lnTo>
                  <a:lnTo>
                    <a:pt x="22" y="14"/>
                  </a:lnTo>
                  <a:lnTo>
                    <a:pt x="26" y="10"/>
                  </a:lnTo>
                  <a:lnTo>
                    <a:pt x="28" y="6"/>
                  </a:lnTo>
                  <a:lnTo>
                    <a:pt x="28" y="2"/>
                  </a:lnTo>
                  <a:lnTo>
                    <a:pt x="26" y="6"/>
                  </a:lnTo>
                  <a:lnTo>
                    <a:pt x="22" y="10"/>
                  </a:lnTo>
                  <a:lnTo>
                    <a:pt x="18" y="12"/>
                  </a:lnTo>
                  <a:lnTo>
                    <a:pt x="12" y="12"/>
                  </a:lnTo>
                  <a:lnTo>
                    <a:pt x="8" y="12"/>
                  </a:lnTo>
                  <a:lnTo>
                    <a:pt x="2" y="8"/>
                  </a:lnTo>
                  <a:lnTo>
                    <a:pt x="0" y="2"/>
                  </a:lnTo>
                  <a:lnTo>
                    <a:pt x="0" y="0"/>
                  </a:lnTo>
                  <a:lnTo>
                    <a:pt x="0" y="2"/>
                  </a:lnTo>
                  <a:lnTo>
                    <a:pt x="0" y="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0" name="Freeform 41"/>
            <p:cNvSpPr>
              <a:spLocks/>
            </p:cNvSpPr>
            <p:nvPr/>
          </p:nvSpPr>
          <p:spPr bwMode="auto">
            <a:xfrm>
              <a:off x="4539" y="1400"/>
              <a:ext cx="28" cy="16"/>
            </a:xfrm>
            <a:custGeom>
              <a:avLst/>
              <a:gdLst>
                <a:gd name="T0" fmla="*/ 20 w 28"/>
                <a:gd name="T1" fmla="*/ 10 h 16"/>
                <a:gd name="T2" fmla="*/ 20 w 28"/>
                <a:gd name="T3" fmla="*/ 10 h 16"/>
                <a:gd name="T4" fmla="*/ 14 w 28"/>
                <a:gd name="T5" fmla="*/ 12 h 16"/>
                <a:gd name="T6" fmla="*/ 10 w 28"/>
                <a:gd name="T7" fmla="*/ 12 h 16"/>
                <a:gd name="T8" fmla="*/ 4 w 28"/>
                <a:gd name="T9" fmla="*/ 10 h 16"/>
                <a:gd name="T10" fmla="*/ 2 w 28"/>
                <a:gd name="T11" fmla="*/ 6 h 16"/>
                <a:gd name="T12" fmla="*/ 2 w 28"/>
                <a:gd name="T13" fmla="*/ 6 h 16"/>
                <a:gd name="T14" fmla="*/ 2 w 28"/>
                <a:gd name="T15" fmla="*/ 6 h 16"/>
                <a:gd name="T16" fmla="*/ 0 w 28"/>
                <a:gd name="T17" fmla="*/ 0 h 16"/>
                <a:gd name="T18" fmla="*/ 0 w 28"/>
                <a:gd name="T19" fmla="*/ 0 h 16"/>
                <a:gd name="T20" fmla="*/ 0 w 28"/>
                <a:gd name="T21" fmla="*/ 4 h 16"/>
                <a:gd name="T22" fmla="*/ 2 w 28"/>
                <a:gd name="T23" fmla="*/ 10 h 16"/>
                <a:gd name="T24" fmla="*/ 2 w 28"/>
                <a:gd name="T25" fmla="*/ 10 h 16"/>
                <a:gd name="T26" fmla="*/ 2 w 28"/>
                <a:gd name="T27" fmla="*/ 10 h 16"/>
                <a:gd name="T28" fmla="*/ 4 w 28"/>
                <a:gd name="T29" fmla="*/ 14 h 16"/>
                <a:gd name="T30" fmla="*/ 10 w 28"/>
                <a:gd name="T31" fmla="*/ 16 h 16"/>
                <a:gd name="T32" fmla="*/ 14 w 28"/>
                <a:gd name="T33" fmla="*/ 16 h 16"/>
                <a:gd name="T34" fmla="*/ 20 w 28"/>
                <a:gd name="T35" fmla="*/ 14 h 16"/>
                <a:gd name="T36" fmla="*/ 20 w 28"/>
                <a:gd name="T37" fmla="*/ 14 h 16"/>
                <a:gd name="T38" fmla="*/ 24 w 28"/>
                <a:gd name="T39" fmla="*/ 10 h 16"/>
                <a:gd name="T40" fmla="*/ 26 w 28"/>
                <a:gd name="T41" fmla="*/ 6 h 16"/>
                <a:gd name="T42" fmla="*/ 26 w 28"/>
                <a:gd name="T43" fmla="*/ 6 h 16"/>
                <a:gd name="T44" fmla="*/ 28 w 28"/>
                <a:gd name="T45" fmla="*/ 0 h 16"/>
                <a:gd name="T46" fmla="*/ 28 w 28"/>
                <a:gd name="T47" fmla="*/ 0 h 16"/>
                <a:gd name="T48" fmla="*/ 26 w 28"/>
                <a:gd name="T49" fmla="*/ 2 h 16"/>
                <a:gd name="T50" fmla="*/ 26 w 28"/>
                <a:gd name="T51" fmla="*/ 2 h 16"/>
                <a:gd name="T52" fmla="*/ 24 w 28"/>
                <a:gd name="T53" fmla="*/ 6 h 16"/>
                <a:gd name="T54" fmla="*/ 20 w 28"/>
                <a:gd name="T55" fmla="*/ 10 h 16"/>
                <a:gd name="T56" fmla="*/ 20 w 28"/>
                <a:gd name="T57" fmla="*/ 1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6"/>
                <a:gd name="T89" fmla="*/ 28 w 28"/>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6">
                  <a:moveTo>
                    <a:pt x="20" y="10"/>
                  </a:moveTo>
                  <a:lnTo>
                    <a:pt x="20" y="10"/>
                  </a:lnTo>
                  <a:lnTo>
                    <a:pt x="14" y="12"/>
                  </a:lnTo>
                  <a:lnTo>
                    <a:pt x="10" y="12"/>
                  </a:lnTo>
                  <a:lnTo>
                    <a:pt x="4" y="10"/>
                  </a:lnTo>
                  <a:lnTo>
                    <a:pt x="2" y="6"/>
                  </a:lnTo>
                  <a:lnTo>
                    <a:pt x="0" y="0"/>
                  </a:lnTo>
                  <a:lnTo>
                    <a:pt x="0" y="4"/>
                  </a:lnTo>
                  <a:lnTo>
                    <a:pt x="2" y="10"/>
                  </a:lnTo>
                  <a:lnTo>
                    <a:pt x="4" y="14"/>
                  </a:lnTo>
                  <a:lnTo>
                    <a:pt x="10" y="16"/>
                  </a:lnTo>
                  <a:lnTo>
                    <a:pt x="14" y="16"/>
                  </a:lnTo>
                  <a:lnTo>
                    <a:pt x="20" y="14"/>
                  </a:lnTo>
                  <a:lnTo>
                    <a:pt x="24" y="10"/>
                  </a:lnTo>
                  <a:lnTo>
                    <a:pt x="26" y="6"/>
                  </a:lnTo>
                  <a:lnTo>
                    <a:pt x="28" y="0"/>
                  </a:lnTo>
                  <a:lnTo>
                    <a:pt x="26" y="2"/>
                  </a:lnTo>
                  <a:lnTo>
                    <a:pt x="24" y="6"/>
                  </a:lnTo>
                  <a:lnTo>
                    <a:pt x="20" y="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1" name="Freeform 42"/>
            <p:cNvSpPr>
              <a:spLocks/>
            </p:cNvSpPr>
            <p:nvPr/>
          </p:nvSpPr>
          <p:spPr bwMode="auto">
            <a:xfrm>
              <a:off x="4197" y="808"/>
              <a:ext cx="28" cy="16"/>
            </a:xfrm>
            <a:custGeom>
              <a:avLst/>
              <a:gdLst>
                <a:gd name="T0" fmla="*/ 2 w 28"/>
                <a:gd name="T1" fmla="*/ 8 h 16"/>
                <a:gd name="T2" fmla="*/ 2 w 28"/>
                <a:gd name="T3" fmla="*/ 8 h 16"/>
                <a:gd name="T4" fmla="*/ 4 w 28"/>
                <a:gd name="T5" fmla="*/ 12 h 16"/>
                <a:gd name="T6" fmla="*/ 10 w 28"/>
                <a:gd name="T7" fmla="*/ 16 h 16"/>
                <a:gd name="T8" fmla="*/ 14 w 28"/>
                <a:gd name="T9" fmla="*/ 16 h 16"/>
                <a:gd name="T10" fmla="*/ 20 w 28"/>
                <a:gd name="T11" fmla="*/ 14 h 16"/>
                <a:gd name="T12" fmla="*/ 20 w 28"/>
                <a:gd name="T13" fmla="*/ 14 h 16"/>
                <a:gd name="T14" fmla="*/ 24 w 28"/>
                <a:gd name="T15" fmla="*/ 12 h 16"/>
                <a:gd name="T16" fmla="*/ 26 w 28"/>
                <a:gd name="T17" fmla="*/ 8 h 16"/>
                <a:gd name="T18" fmla="*/ 28 w 28"/>
                <a:gd name="T19" fmla="*/ 4 h 16"/>
                <a:gd name="T20" fmla="*/ 28 w 28"/>
                <a:gd name="T21" fmla="*/ 0 h 16"/>
                <a:gd name="T22" fmla="*/ 28 w 28"/>
                <a:gd name="T23" fmla="*/ 0 h 16"/>
                <a:gd name="T24" fmla="*/ 24 w 28"/>
                <a:gd name="T25" fmla="*/ 6 h 16"/>
                <a:gd name="T26" fmla="*/ 20 w 28"/>
                <a:gd name="T27" fmla="*/ 10 h 16"/>
                <a:gd name="T28" fmla="*/ 20 w 28"/>
                <a:gd name="T29" fmla="*/ 10 h 16"/>
                <a:gd name="T30" fmla="*/ 14 w 28"/>
                <a:gd name="T31" fmla="*/ 12 h 16"/>
                <a:gd name="T32" fmla="*/ 10 w 28"/>
                <a:gd name="T33" fmla="*/ 12 h 16"/>
                <a:gd name="T34" fmla="*/ 4 w 28"/>
                <a:gd name="T35" fmla="*/ 8 h 16"/>
                <a:gd name="T36" fmla="*/ 2 w 28"/>
                <a:gd name="T37" fmla="*/ 4 h 16"/>
                <a:gd name="T38" fmla="*/ 2 w 28"/>
                <a:gd name="T39" fmla="*/ 4 h 16"/>
                <a:gd name="T40" fmla="*/ 0 w 28"/>
                <a:gd name="T41" fmla="*/ 0 h 16"/>
                <a:gd name="T42" fmla="*/ 0 w 28"/>
                <a:gd name="T43" fmla="*/ 0 h 16"/>
                <a:gd name="T44" fmla="*/ 0 w 28"/>
                <a:gd name="T45" fmla="*/ 2 h 16"/>
                <a:gd name="T46" fmla="*/ 0 w 28"/>
                <a:gd name="T47" fmla="*/ 2 h 16"/>
                <a:gd name="T48" fmla="*/ 2 w 28"/>
                <a:gd name="T49" fmla="*/ 8 h 16"/>
                <a:gd name="T50" fmla="*/ 2 w 28"/>
                <a:gd name="T51" fmla="*/ 8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16"/>
                <a:gd name="T80" fmla="*/ 28 w 28"/>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16">
                  <a:moveTo>
                    <a:pt x="2" y="8"/>
                  </a:moveTo>
                  <a:lnTo>
                    <a:pt x="2" y="8"/>
                  </a:lnTo>
                  <a:lnTo>
                    <a:pt x="4" y="12"/>
                  </a:lnTo>
                  <a:lnTo>
                    <a:pt x="10" y="16"/>
                  </a:lnTo>
                  <a:lnTo>
                    <a:pt x="14" y="16"/>
                  </a:lnTo>
                  <a:lnTo>
                    <a:pt x="20" y="14"/>
                  </a:lnTo>
                  <a:lnTo>
                    <a:pt x="24" y="12"/>
                  </a:lnTo>
                  <a:lnTo>
                    <a:pt x="26" y="8"/>
                  </a:lnTo>
                  <a:lnTo>
                    <a:pt x="28" y="4"/>
                  </a:lnTo>
                  <a:lnTo>
                    <a:pt x="28" y="0"/>
                  </a:lnTo>
                  <a:lnTo>
                    <a:pt x="24" y="6"/>
                  </a:lnTo>
                  <a:lnTo>
                    <a:pt x="20" y="10"/>
                  </a:lnTo>
                  <a:lnTo>
                    <a:pt x="14" y="12"/>
                  </a:lnTo>
                  <a:lnTo>
                    <a:pt x="10" y="12"/>
                  </a:lnTo>
                  <a:lnTo>
                    <a:pt x="4" y="8"/>
                  </a:lnTo>
                  <a:lnTo>
                    <a:pt x="2" y="4"/>
                  </a:lnTo>
                  <a:lnTo>
                    <a:pt x="0" y="0"/>
                  </a:lnTo>
                  <a:lnTo>
                    <a:pt x="0" y="2"/>
                  </a:lnTo>
                  <a:lnTo>
                    <a:pt x="2" y="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2" name="Freeform 43"/>
            <p:cNvSpPr>
              <a:spLocks/>
            </p:cNvSpPr>
            <p:nvPr/>
          </p:nvSpPr>
          <p:spPr bwMode="auto">
            <a:xfrm>
              <a:off x="4367" y="750"/>
              <a:ext cx="28" cy="24"/>
            </a:xfrm>
            <a:custGeom>
              <a:avLst/>
              <a:gdLst>
                <a:gd name="T0" fmla="*/ 14 w 28"/>
                <a:gd name="T1" fmla="*/ 0 h 24"/>
                <a:gd name="T2" fmla="*/ 14 w 28"/>
                <a:gd name="T3" fmla="*/ 0 h 24"/>
                <a:gd name="T4" fmla="*/ 8 w 28"/>
                <a:gd name="T5" fmla="*/ 2 h 24"/>
                <a:gd name="T6" fmla="*/ 4 w 28"/>
                <a:gd name="T7" fmla="*/ 4 h 24"/>
                <a:gd name="T8" fmla="*/ 4 w 28"/>
                <a:gd name="T9" fmla="*/ 4 h 24"/>
                <a:gd name="T10" fmla="*/ 2 w 28"/>
                <a:gd name="T11" fmla="*/ 8 h 24"/>
                <a:gd name="T12" fmla="*/ 0 w 28"/>
                <a:gd name="T13" fmla="*/ 12 h 24"/>
                <a:gd name="T14" fmla="*/ 0 w 28"/>
                <a:gd name="T15" fmla="*/ 12 h 24"/>
                <a:gd name="T16" fmla="*/ 2 w 28"/>
                <a:gd name="T17" fmla="*/ 16 h 24"/>
                <a:gd name="T18" fmla="*/ 4 w 28"/>
                <a:gd name="T19" fmla="*/ 20 h 24"/>
                <a:gd name="T20" fmla="*/ 4 w 28"/>
                <a:gd name="T21" fmla="*/ 20 h 24"/>
                <a:gd name="T22" fmla="*/ 8 w 28"/>
                <a:gd name="T23" fmla="*/ 22 h 24"/>
                <a:gd name="T24" fmla="*/ 14 w 28"/>
                <a:gd name="T25" fmla="*/ 24 h 24"/>
                <a:gd name="T26" fmla="*/ 14 w 28"/>
                <a:gd name="T27" fmla="*/ 24 h 24"/>
                <a:gd name="T28" fmla="*/ 20 w 28"/>
                <a:gd name="T29" fmla="*/ 22 h 24"/>
                <a:gd name="T30" fmla="*/ 24 w 28"/>
                <a:gd name="T31" fmla="*/ 20 h 24"/>
                <a:gd name="T32" fmla="*/ 24 w 28"/>
                <a:gd name="T33" fmla="*/ 20 h 24"/>
                <a:gd name="T34" fmla="*/ 26 w 28"/>
                <a:gd name="T35" fmla="*/ 16 h 24"/>
                <a:gd name="T36" fmla="*/ 28 w 28"/>
                <a:gd name="T37" fmla="*/ 12 h 24"/>
                <a:gd name="T38" fmla="*/ 28 w 28"/>
                <a:gd name="T39" fmla="*/ 12 h 24"/>
                <a:gd name="T40" fmla="*/ 26 w 28"/>
                <a:gd name="T41" fmla="*/ 8 h 24"/>
                <a:gd name="T42" fmla="*/ 24 w 28"/>
                <a:gd name="T43" fmla="*/ 4 h 24"/>
                <a:gd name="T44" fmla="*/ 24 w 28"/>
                <a:gd name="T45" fmla="*/ 4 h 24"/>
                <a:gd name="T46" fmla="*/ 20 w 28"/>
                <a:gd name="T47" fmla="*/ 2 h 24"/>
                <a:gd name="T48" fmla="*/ 14 w 28"/>
                <a:gd name="T49" fmla="*/ 0 h 24"/>
                <a:gd name="T50" fmla="*/ 14 w 28"/>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4"/>
                <a:gd name="T80" fmla="*/ 28 w 28"/>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4">
                  <a:moveTo>
                    <a:pt x="14" y="0"/>
                  </a:moveTo>
                  <a:lnTo>
                    <a:pt x="14" y="0"/>
                  </a:lnTo>
                  <a:lnTo>
                    <a:pt x="8" y="2"/>
                  </a:lnTo>
                  <a:lnTo>
                    <a:pt x="4" y="4"/>
                  </a:lnTo>
                  <a:lnTo>
                    <a:pt x="2" y="8"/>
                  </a:lnTo>
                  <a:lnTo>
                    <a:pt x="0" y="12"/>
                  </a:lnTo>
                  <a:lnTo>
                    <a:pt x="2" y="16"/>
                  </a:lnTo>
                  <a:lnTo>
                    <a:pt x="4" y="20"/>
                  </a:lnTo>
                  <a:lnTo>
                    <a:pt x="8" y="22"/>
                  </a:lnTo>
                  <a:lnTo>
                    <a:pt x="14" y="24"/>
                  </a:lnTo>
                  <a:lnTo>
                    <a:pt x="20" y="22"/>
                  </a:lnTo>
                  <a:lnTo>
                    <a:pt x="24" y="20"/>
                  </a:lnTo>
                  <a:lnTo>
                    <a:pt x="26" y="16"/>
                  </a:lnTo>
                  <a:lnTo>
                    <a:pt x="28" y="12"/>
                  </a:lnTo>
                  <a:lnTo>
                    <a:pt x="26" y="8"/>
                  </a:lnTo>
                  <a:lnTo>
                    <a:pt x="24" y="4"/>
                  </a:lnTo>
                  <a:lnTo>
                    <a:pt x="20" y="2"/>
                  </a:lnTo>
                  <a:lnTo>
                    <a:pt x="14" y="0"/>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3" name="Freeform 44"/>
            <p:cNvSpPr>
              <a:spLocks/>
            </p:cNvSpPr>
            <p:nvPr/>
          </p:nvSpPr>
          <p:spPr bwMode="auto">
            <a:xfrm>
              <a:off x="4367" y="1434"/>
              <a:ext cx="28" cy="24"/>
            </a:xfrm>
            <a:custGeom>
              <a:avLst/>
              <a:gdLst>
                <a:gd name="T0" fmla="*/ 14 w 28"/>
                <a:gd name="T1" fmla="*/ 0 h 24"/>
                <a:gd name="T2" fmla="*/ 14 w 28"/>
                <a:gd name="T3" fmla="*/ 0 h 24"/>
                <a:gd name="T4" fmla="*/ 10 w 28"/>
                <a:gd name="T5" fmla="*/ 0 h 24"/>
                <a:gd name="T6" fmla="*/ 6 w 28"/>
                <a:gd name="T7" fmla="*/ 4 h 24"/>
                <a:gd name="T8" fmla="*/ 2 w 28"/>
                <a:gd name="T9" fmla="*/ 8 h 24"/>
                <a:gd name="T10" fmla="*/ 0 w 28"/>
                <a:gd name="T11" fmla="*/ 12 h 24"/>
                <a:gd name="T12" fmla="*/ 0 w 28"/>
                <a:gd name="T13" fmla="*/ 12 h 24"/>
                <a:gd name="T14" fmla="*/ 2 w 28"/>
                <a:gd name="T15" fmla="*/ 16 h 24"/>
                <a:gd name="T16" fmla="*/ 6 w 28"/>
                <a:gd name="T17" fmla="*/ 20 h 24"/>
                <a:gd name="T18" fmla="*/ 10 w 28"/>
                <a:gd name="T19" fmla="*/ 24 h 24"/>
                <a:gd name="T20" fmla="*/ 14 w 28"/>
                <a:gd name="T21" fmla="*/ 24 h 24"/>
                <a:gd name="T22" fmla="*/ 14 w 28"/>
                <a:gd name="T23" fmla="*/ 24 h 24"/>
                <a:gd name="T24" fmla="*/ 14 w 28"/>
                <a:gd name="T25" fmla="*/ 24 h 24"/>
                <a:gd name="T26" fmla="*/ 14 w 28"/>
                <a:gd name="T27" fmla="*/ 24 h 24"/>
                <a:gd name="T28" fmla="*/ 20 w 28"/>
                <a:gd name="T29" fmla="*/ 22 h 24"/>
                <a:gd name="T30" fmla="*/ 24 w 28"/>
                <a:gd name="T31" fmla="*/ 20 h 24"/>
                <a:gd name="T32" fmla="*/ 24 w 28"/>
                <a:gd name="T33" fmla="*/ 20 h 24"/>
                <a:gd name="T34" fmla="*/ 26 w 28"/>
                <a:gd name="T35" fmla="*/ 16 h 24"/>
                <a:gd name="T36" fmla="*/ 28 w 28"/>
                <a:gd name="T37" fmla="*/ 12 h 24"/>
                <a:gd name="T38" fmla="*/ 28 w 28"/>
                <a:gd name="T39" fmla="*/ 12 h 24"/>
                <a:gd name="T40" fmla="*/ 26 w 28"/>
                <a:gd name="T41" fmla="*/ 8 h 24"/>
                <a:gd name="T42" fmla="*/ 24 w 28"/>
                <a:gd name="T43" fmla="*/ 4 h 24"/>
                <a:gd name="T44" fmla="*/ 20 w 28"/>
                <a:gd name="T45" fmla="*/ 0 h 24"/>
                <a:gd name="T46" fmla="*/ 14 w 28"/>
                <a:gd name="T47" fmla="*/ 0 h 24"/>
                <a:gd name="T48" fmla="*/ 14 w 28"/>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4"/>
                <a:gd name="T77" fmla="*/ 28 w 28"/>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4">
                  <a:moveTo>
                    <a:pt x="14" y="0"/>
                  </a:moveTo>
                  <a:lnTo>
                    <a:pt x="14" y="0"/>
                  </a:lnTo>
                  <a:lnTo>
                    <a:pt x="10" y="0"/>
                  </a:lnTo>
                  <a:lnTo>
                    <a:pt x="6" y="4"/>
                  </a:lnTo>
                  <a:lnTo>
                    <a:pt x="2" y="8"/>
                  </a:lnTo>
                  <a:lnTo>
                    <a:pt x="0" y="12"/>
                  </a:lnTo>
                  <a:lnTo>
                    <a:pt x="2" y="16"/>
                  </a:lnTo>
                  <a:lnTo>
                    <a:pt x="6" y="20"/>
                  </a:lnTo>
                  <a:lnTo>
                    <a:pt x="10" y="24"/>
                  </a:lnTo>
                  <a:lnTo>
                    <a:pt x="14" y="24"/>
                  </a:lnTo>
                  <a:lnTo>
                    <a:pt x="20" y="22"/>
                  </a:lnTo>
                  <a:lnTo>
                    <a:pt x="24" y="20"/>
                  </a:lnTo>
                  <a:lnTo>
                    <a:pt x="26" y="16"/>
                  </a:lnTo>
                  <a:lnTo>
                    <a:pt x="28" y="12"/>
                  </a:lnTo>
                  <a:lnTo>
                    <a:pt x="26" y="8"/>
                  </a:lnTo>
                  <a:lnTo>
                    <a:pt x="24" y="4"/>
                  </a:lnTo>
                  <a:lnTo>
                    <a:pt x="20" y="0"/>
                  </a:lnTo>
                  <a:lnTo>
                    <a:pt x="14" y="0"/>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4" name="Freeform 45"/>
            <p:cNvSpPr>
              <a:spLocks/>
            </p:cNvSpPr>
            <p:nvPr/>
          </p:nvSpPr>
          <p:spPr bwMode="auto">
            <a:xfrm>
              <a:off x="4539" y="796"/>
              <a:ext cx="28" cy="24"/>
            </a:xfrm>
            <a:custGeom>
              <a:avLst/>
              <a:gdLst>
                <a:gd name="T0" fmla="*/ 6 w 28"/>
                <a:gd name="T1" fmla="*/ 22 h 24"/>
                <a:gd name="T2" fmla="*/ 6 w 28"/>
                <a:gd name="T3" fmla="*/ 22 h 24"/>
                <a:gd name="T4" fmla="*/ 12 w 28"/>
                <a:gd name="T5" fmla="*/ 24 h 24"/>
                <a:gd name="T6" fmla="*/ 16 w 28"/>
                <a:gd name="T7" fmla="*/ 24 h 24"/>
                <a:gd name="T8" fmla="*/ 16 w 28"/>
                <a:gd name="T9" fmla="*/ 24 h 24"/>
                <a:gd name="T10" fmla="*/ 22 w 28"/>
                <a:gd name="T11" fmla="*/ 20 h 24"/>
                <a:gd name="T12" fmla="*/ 26 w 28"/>
                <a:gd name="T13" fmla="*/ 16 h 24"/>
                <a:gd name="T14" fmla="*/ 26 w 28"/>
                <a:gd name="T15" fmla="*/ 16 h 24"/>
                <a:gd name="T16" fmla="*/ 26 w 28"/>
                <a:gd name="T17" fmla="*/ 16 h 24"/>
                <a:gd name="T18" fmla="*/ 28 w 28"/>
                <a:gd name="T19" fmla="*/ 12 h 24"/>
                <a:gd name="T20" fmla="*/ 28 w 28"/>
                <a:gd name="T21" fmla="*/ 12 h 24"/>
                <a:gd name="T22" fmla="*/ 24 w 28"/>
                <a:gd name="T23" fmla="*/ 6 h 24"/>
                <a:gd name="T24" fmla="*/ 20 w 28"/>
                <a:gd name="T25" fmla="*/ 2 h 24"/>
                <a:gd name="T26" fmla="*/ 20 w 28"/>
                <a:gd name="T27" fmla="*/ 2 h 24"/>
                <a:gd name="T28" fmla="*/ 16 w 28"/>
                <a:gd name="T29" fmla="*/ 0 h 24"/>
                <a:gd name="T30" fmla="*/ 10 w 28"/>
                <a:gd name="T31" fmla="*/ 0 h 24"/>
                <a:gd name="T32" fmla="*/ 10 w 28"/>
                <a:gd name="T33" fmla="*/ 0 h 24"/>
                <a:gd name="T34" fmla="*/ 4 w 28"/>
                <a:gd name="T35" fmla="*/ 2 h 24"/>
                <a:gd name="T36" fmla="*/ 2 w 28"/>
                <a:gd name="T37" fmla="*/ 6 h 24"/>
                <a:gd name="T38" fmla="*/ 2 w 28"/>
                <a:gd name="T39" fmla="*/ 6 h 24"/>
                <a:gd name="T40" fmla="*/ 0 w 28"/>
                <a:gd name="T41" fmla="*/ 12 h 24"/>
                <a:gd name="T42" fmla="*/ 0 w 28"/>
                <a:gd name="T43" fmla="*/ 12 h 24"/>
                <a:gd name="T44" fmla="*/ 0 w 28"/>
                <a:gd name="T45" fmla="*/ 14 h 24"/>
                <a:gd name="T46" fmla="*/ 0 w 28"/>
                <a:gd name="T47" fmla="*/ 14 h 24"/>
                <a:gd name="T48" fmla="*/ 2 w 28"/>
                <a:gd name="T49" fmla="*/ 18 h 24"/>
                <a:gd name="T50" fmla="*/ 6 w 28"/>
                <a:gd name="T51" fmla="*/ 22 h 24"/>
                <a:gd name="T52" fmla="*/ 6 w 28"/>
                <a:gd name="T53" fmla="*/ 22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
                <a:gd name="T82" fmla="*/ 0 h 24"/>
                <a:gd name="T83" fmla="*/ 28 w 28"/>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 h="24">
                  <a:moveTo>
                    <a:pt x="6" y="22"/>
                  </a:moveTo>
                  <a:lnTo>
                    <a:pt x="6" y="22"/>
                  </a:lnTo>
                  <a:lnTo>
                    <a:pt x="12" y="24"/>
                  </a:lnTo>
                  <a:lnTo>
                    <a:pt x="16" y="24"/>
                  </a:lnTo>
                  <a:lnTo>
                    <a:pt x="22" y="20"/>
                  </a:lnTo>
                  <a:lnTo>
                    <a:pt x="26" y="16"/>
                  </a:lnTo>
                  <a:lnTo>
                    <a:pt x="28" y="12"/>
                  </a:lnTo>
                  <a:lnTo>
                    <a:pt x="24" y="6"/>
                  </a:lnTo>
                  <a:lnTo>
                    <a:pt x="20" y="2"/>
                  </a:lnTo>
                  <a:lnTo>
                    <a:pt x="16" y="0"/>
                  </a:lnTo>
                  <a:lnTo>
                    <a:pt x="10" y="0"/>
                  </a:lnTo>
                  <a:lnTo>
                    <a:pt x="4" y="2"/>
                  </a:lnTo>
                  <a:lnTo>
                    <a:pt x="2" y="6"/>
                  </a:lnTo>
                  <a:lnTo>
                    <a:pt x="0" y="12"/>
                  </a:lnTo>
                  <a:lnTo>
                    <a:pt x="0" y="14"/>
                  </a:lnTo>
                  <a:lnTo>
                    <a:pt x="2" y="18"/>
                  </a:lnTo>
                  <a:lnTo>
                    <a:pt x="6" y="22"/>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5" name="Freeform 46"/>
            <p:cNvSpPr>
              <a:spLocks/>
            </p:cNvSpPr>
            <p:nvPr/>
          </p:nvSpPr>
          <p:spPr bwMode="auto">
            <a:xfrm>
              <a:off x="4197" y="1388"/>
              <a:ext cx="26" cy="24"/>
            </a:xfrm>
            <a:custGeom>
              <a:avLst/>
              <a:gdLst>
                <a:gd name="T0" fmla="*/ 20 w 26"/>
                <a:gd name="T1" fmla="*/ 2 h 24"/>
                <a:gd name="T2" fmla="*/ 20 w 26"/>
                <a:gd name="T3" fmla="*/ 2 h 24"/>
                <a:gd name="T4" fmla="*/ 14 w 26"/>
                <a:gd name="T5" fmla="*/ 0 h 24"/>
                <a:gd name="T6" fmla="*/ 10 w 26"/>
                <a:gd name="T7" fmla="*/ 0 h 24"/>
                <a:gd name="T8" fmla="*/ 4 w 26"/>
                <a:gd name="T9" fmla="*/ 4 h 24"/>
                <a:gd name="T10" fmla="*/ 2 w 26"/>
                <a:gd name="T11" fmla="*/ 8 h 24"/>
                <a:gd name="T12" fmla="*/ 2 w 26"/>
                <a:gd name="T13" fmla="*/ 8 h 24"/>
                <a:gd name="T14" fmla="*/ 0 w 26"/>
                <a:gd name="T15" fmla="*/ 12 h 24"/>
                <a:gd name="T16" fmla="*/ 0 w 26"/>
                <a:gd name="T17" fmla="*/ 12 h 24"/>
                <a:gd name="T18" fmla="*/ 2 w 26"/>
                <a:gd name="T19" fmla="*/ 18 h 24"/>
                <a:gd name="T20" fmla="*/ 6 w 26"/>
                <a:gd name="T21" fmla="*/ 22 h 24"/>
                <a:gd name="T22" fmla="*/ 6 w 26"/>
                <a:gd name="T23" fmla="*/ 22 h 24"/>
                <a:gd name="T24" fmla="*/ 12 w 26"/>
                <a:gd name="T25" fmla="*/ 24 h 24"/>
                <a:gd name="T26" fmla="*/ 16 w 26"/>
                <a:gd name="T27" fmla="*/ 24 h 24"/>
                <a:gd name="T28" fmla="*/ 16 w 26"/>
                <a:gd name="T29" fmla="*/ 24 h 24"/>
                <a:gd name="T30" fmla="*/ 22 w 26"/>
                <a:gd name="T31" fmla="*/ 22 h 24"/>
                <a:gd name="T32" fmla="*/ 26 w 26"/>
                <a:gd name="T33" fmla="*/ 18 h 24"/>
                <a:gd name="T34" fmla="*/ 26 w 26"/>
                <a:gd name="T35" fmla="*/ 18 h 24"/>
                <a:gd name="T36" fmla="*/ 26 w 26"/>
                <a:gd name="T37" fmla="*/ 12 h 24"/>
                <a:gd name="T38" fmla="*/ 26 w 26"/>
                <a:gd name="T39" fmla="*/ 12 h 24"/>
                <a:gd name="T40" fmla="*/ 24 w 26"/>
                <a:gd name="T41" fmla="*/ 6 h 24"/>
                <a:gd name="T42" fmla="*/ 20 w 26"/>
                <a:gd name="T43" fmla="*/ 2 h 24"/>
                <a:gd name="T44" fmla="*/ 20 w 26"/>
                <a:gd name="T45" fmla="*/ 2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24"/>
                <a:gd name="T71" fmla="*/ 26 w 26"/>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24">
                  <a:moveTo>
                    <a:pt x="20" y="2"/>
                  </a:moveTo>
                  <a:lnTo>
                    <a:pt x="20" y="2"/>
                  </a:lnTo>
                  <a:lnTo>
                    <a:pt x="14" y="0"/>
                  </a:lnTo>
                  <a:lnTo>
                    <a:pt x="10" y="0"/>
                  </a:lnTo>
                  <a:lnTo>
                    <a:pt x="4" y="4"/>
                  </a:lnTo>
                  <a:lnTo>
                    <a:pt x="2" y="8"/>
                  </a:lnTo>
                  <a:lnTo>
                    <a:pt x="0" y="12"/>
                  </a:lnTo>
                  <a:lnTo>
                    <a:pt x="2" y="18"/>
                  </a:lnTo>
                  <a:lnTo>
                    <a:pt x="6" y="22"/>
                  </a:lnTo>
                  <a:lnTo>
                    <a:pt x="12" y="24"/>
                  </a:lnTo>
                  <a:lnTo>
                    <a:pt x="16" y="24"/>
                  </a:lnTo>
                  <a:lnTo>
                    <a:pt x="22" y="22"/>
                  </a:lnTo>
                  <a:lnTo>
                    <a:pt x="26" y="18"/>
                  </a:lnTo>
                  <a:lnTo>
                    <a:pt x="26" y="12"/>
                  </a:lnTo>
                  <a:lnTo>
                    <a:pt x="24" y="6"/>
                  </a:lnTo>
                  <a:lnTo>
                    <a:pt x="20" y="2"/>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6" name="Freeform 47"/>
            <p:cNvSpPr>
              <a:spLocks/>
            </p:cNvSpPr>
            <p:nvPr/>
          </p:nvSpPr>
          <p:spPr bwMode="auto">
            <a:xfrm>
              <a:off x="4663" y="922"/>
              <a:ext cx="28" cy="22"/>
            </a:xfrm>
            <a:custGeom>
              <a:avLst/>
              <a:gdLst>
                <a:gd name="T0" fmla="*/ 10 w 28"/>
                <a:gd name="T1" fmla="*/ 22 h 22"/>
                <a:gd name="T2" fmla="*/ 10 w 28"/>
                <a:gd name="T3" fmla="*/ 22 h 22"/>
                <a:gd name="T4" fmla="*/ 16 w 28"/>
                <a:gd name="T5" fmla="*/ 22 h 22"/>
                <a:gd name="T6" fmla="*/ 22 w 28"/>
                <a:gd name="T7" fmla="*/ 22 h 22"/>
                <a:gd name="T8" fmla="*/ 22 w 28"/>
                <a:gd name="T9" fmla="*/ 22 h 22"/>
                <a:gd name="T10" fmla="*/ 26 w 28"/>
                <a:gd name="T11" fmla="*/ 18 h 22"/>
                <a:gd name="T12" fmla="*/ 28 w 28"/>
                <a:gd name="T13" fmla="*/ 12 h 22"/>
                <a:gd name="T14" fmla="*/ 28 w 28"/>
                <a:gd name="T15" fmla="*/ 12 h 22"/>
                <a:gd name="T16" fmla="*/ 28 w 28"/>
                <a:gd name="T17" fmla="*/ 10 h 22"/>
                <a:gd name="T18" fmla="*/ 28 w 28"/>
                <a:gd name="T19" fmla="*/ 10 h 22"/>
                <a:gd name="T20" fmla="*/ 26 w 28"/>
                <a:gd name="T21" fmla="*/ 6 h 22"/>
                <a:gd name="T22" fmla="*/ 26 w 28"/>
                <a:gd name="T23" fmla="*/ 6 h 22"/>
                <a:gd name="T24" fmla="*/ 22 w 28"/>
                <a:gd name="T25" fmla="*/ 2 h 22"/>
                <a:gd name="T26" fmla="*/ 18 w 28"/>
                <a:gd name="T27" fmla="*/ 0 h 22"/>
                <a:gd name="T28" fmla="*/ 18 w 28"/>
                <a:gd name="T29" fmla="*/ 0 h 22"/>
                <a:gd name="T30" fmla="*/ 12 w 28"/>
                <a:gd name="T31" fmla="*/ 0 h 22"/>
                <a:gd name="T32" fmla="*/ 8 w 28"/>
                <a:gd name="T33" fmla="*/ 0 h 22"/>
                <a:gd name="T34" fmla="*/ 8 w 28"/>
                <a:gd name="T35" fmla="*/ 0 h 22"/>
                <a:gd name="T36" fmla="*/ 4 w 28"/>
                <a:gd name="T37" fmla="*/ 4 h 22"/>
                <a:gd name="T38" fmla="*/ 0 w 28"/>
                <a:gd name="T39" fmla="*/ 10 h 22"/>
                <a:gd name="T40" fmla="*/ 0 w 28"/>
                <a:gd name="T41" fmla="*/ 10 h 22"/>
                <a:gd name="T42" fmla="*/ 0 w 28"/>
                <a:gd name="T43" fmla="*/ 12 h 22"/>
                <a:gd name="T44" fmla="*/ 0 w 28"/>
                <a:gd name="T45" fmla="*/ 12 h 22"/>
                <a:gd name="T46" fmla="*/ 2 w 28"/>
                <a:gd name="T47" fmla="*/ 16 h 22"/>
                <a:gd name="T48" fmla="*/ 2 w 28"/>
                <a:gd name="T49" fmla="*/ 16 h 22"/>
                <a:gd name="T50" fmla="*/ 6 w 28"/>
                <a:gd name="T51" fmla="*/ 20 h 22"/>
                <a:gd name="T52" fmla="*/ 10 w 28"/>
                <a:gd name="T53" fmla="*/ 22 h 22"/>
                <a:gd name="T54" fmla="*/ 10 w 28"/>
                <a:gd name="T55" fmla="*/ 22 h 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22"/>
                <a:gd name="T86" fmla="*/ 28 w 28"/>
                <a:gd name="T87" fmla="*/ 22 h 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22">
                  <a:moveTo>
                    <a:pt x="10" y="22"/>
                  </a:moveTo>
                  <a:lnTo>
                    <a:pt x="10" y="22"/>
                  </a:lnTo>
                  <a:lnTo>
                    <a:pt x="16" y="22"/>
                  </a:lnTo>
                  <a:lnTo>
                    <a:pt x="22" y="22"/>
                  </a:lnTo>
                  <a:lnTo>
                    <a:pt x="26" y="18"/>
                  </a:lnTo>
                  <a:lnTo>
                    <a:pt x="28" y="12"/>
                  </a:lnTo>
                  <a:lnTo>
                    <a:pt x="28" y="10"/>
                  </a:lnTo>
                  <a:lnTo>
                    <a:pt x="26" y="6"/>
                  </a:lnTo>
                  <a:lnTo>
                    <a:pt x="22" y="2"/>
                  </a:lnTo>
                  <a:lnTo>
                    <a:pt x="18" y="0"/>
                  </a:lnTo>
                  <a:lnTo>
                    <a:pt x="12" y="0"/>
                  </a:lnTo>
                  <a:lnTo>
                    <a:pt x="8" y="0"/>
                  </a:lnTo>
                  <a:lnTo>
                    <a:pt x="4" y="4"/>
                  </a:lnTo>
                  <a:lnTo>
                    <a:pt x="0" y="10"/>
                  </a:lnTo>
                  <a:lnTo>
                    <a:pt x="0" y="12"/>
                  </a:lnTo>
                  <a:lnTo>
                    <a:pt x="2" y="16"/>
                  </a:lnTo>
                  <a:lnTo>
                    <a:pt x="6" y="20"/>
                  </a:lnTo>
                  <a:lnTo>
                    <a:pt x="10" y="22"/>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7" name="Freeform 48"/>
            <p:cNvSpPr>
              <a:spLocks/>
            </p:cNvSpPr>
            <p:nvPr/>
          </p:nvSpPr>
          <p:spPr bwMode="auto">
            <a:xfrm>
              <a:off x="4071" y="1264"/>
              <a:ext cx="28" cy="22"/>
            </a:xfrm>
            <a:custGeom>
              <a:avLst/>
              <a:gdLst>
                <a:gd name="T0" fmla="*/ 8 w 28"/>
                <a:gd name="T1" fmla="*/ 0 h 22"/>
                <a:gd name="T2" fmla="*/ 8 w 28"/>
                <a:gd name="T3" fmla="*/ 0 h 22"/>
                <a:gd name="T4" fmla="*/ 2 w 28"/>
                <a:gd name="T5" fmla="*/ 6 h 22"/>
                <a:gd name="T6" fmla="*/ 0 w 28"/>
                <a:gd name="T7" fmla="*/ 12 h 22"/>
                <a:gd name="T8" fmla="*/ 0 w 28"/>
                <a:gd name="T9" fmla="*/ 12 h 22"/>
                <a:gd name="T10" fmla="*/ 2 w 28"/>
                <a:gd name="T11" fmla="*/ 16 h 22"/>
                <a:gd name="T12" fmla="*/ 2 w 28"/>
                <a:gd name="T13" fmla="*/ 16 h 22"/>
                <a:gd name="T14" fmla="*/ 6 w 28"/>
                <a:gd name="T15" fmla="*/ 20 h 22"/>
                <a:gd name="T16" fmla="*/ 10 w 28"/>
                <a:gd name="T17" fmla="*/ 22 h 22"/>
                <a:gd name="T18" fmla="*/ 10 w 28"/>
                <a:gd name="T19" fmla="*/ 22 h 22"/>
                <a:gd name="T20" fmla="*/ 16 w 28"/>
                <a:gd name="T21" fmla="*/ 22 h 22"/>
                <a:gd name="T22" fmla="*/ 22 w 28"/>
                <a:gd name="T23" fmla="*/ 22 h 22"/>
                <a:gd name="T24" fmla="*/ 22 w 28"/>
                <a:gd name="T25" fmla="*/ 22 h 22"/>
                <a:gd name="T26" fmla="*/ 26 w 28"/>
                <a:gd name="T27" fmla="*/ 16 h 22"/>
                <a:gd name="T28" fmla="*/ 28 w 28"/>
                <a:gd name="T29" fmla="*/ 10 h 22"/>
                <a:gd name="T30" fmla="*/ 28 w 28"/>
                <a:gd name="T31" fmla="*/ 10 h 22"/>
                <a:gd name="T32" fmla="*/ 26 w 28"/>
                <a:gd name="T33" fmla="*/ 6 h 22"/>
                <a:gd name="T34" fmla="*/ 26 w 28"/>
                <a:gd name="T35" fmla="*/ 6 h 22"/>
                <a:gd name="T36" fmla="*/ 22 w 28"/>
                <a:gd name="T37" fmla="*/ 2 h 22"/>
                <a:gd name="T38" fmla="*/ 18 w 28"/>
                <a:gd name="T39" fmla="*/ 0 h 22"/>
                <a:gd name="T40" fmla="*/ 12 w 28"/>
                <a:gd name="T41" fmla="*/ 0 h 22"/>
                <a:gd name="T42" fmla="*/ 8 w 28"/>
                <a:gd name="T43" fmla="*/ 0 h 22"/>
                <a:gd name="T44" fmla="*/ 8 w 28"/>
                <a:gd name="T45" fmla="*/ 0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22"/>
                <a:gd name="T71" fmla="*/ 28 w 28"/>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22">
                  <a:moveTo>
                    <a:pt x="8" y="0"/>
                  </a:moveTo>
                  <a:lnTo>
                    <a:pt x="8" y="0"/>
                  </a:lnTo>
                  <a:lnTo>
                    <a:pt x="2" y="6"/>
                  </a:lnTo>
                  <a:lnTo>
                    <a:pt x="0" y="12"/>
                  </a:lnTo>
                  <a:lnTo>
                    <a:pt x="2" y="16"/>
                  </a:lnTo>
                  <a:lnTo>
                    <a:pt x="6" y="20"/>
                  </a:lnTo>
                  <a:lnTo>
                    <a:pt x="10" y="22"/>
                  </a:lnTo>
                  <a:lnTo>
                    <a:pt x="16" y="22"/>
                  </a:lnTo>
                  <a:lnTo>
                    <a:pt x="22" y="22"/>
                  </a:lnTo>
                  <a:lnTo>
                    <a:pt x="26" y="16"/>
                  </a:lnTo>
                  <a:lnTo>
                    <a:pt x="28" y="10"/>
                  </a:lnTo>
                  <a:lnTo>
                    <a:pt x="26" y="6"/>
                  </a:lnTo>
                  <a:lnTo>
                    <a:pt x="22" y="2"/>
                  </a:lnTo>
                  <a:lnTo>
                    <a:pt x="18" y="0"/>
                  </a:lnTo>
                  <a:lnTo>
                    <a:pt x="12" y="0"/>
                  </a:lnTo>
                  <a:lnTo>
                    <a:pt x="8" y="0"/>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8" name="Freeform 49"/>
            <p:cNvSpPr>
              <a:spLocks/>
            </p:cNvSpPr>
            <p:nvPr/>
          </p:nvSpPr>
          <p:spPr bwMode="auto">
            <a:xfrm>
              <a:off x="4709" y="1092"/>
              <a:ext cx="28" cy="24"/>
            </a:xfrm>
            <a:custGeom>
              <a:avLst/>
              <a:gdLst>
                <a:gd name="T0" fmla="*/ 14 w 28"/>
                <a:gd name="T1" fmla="*/ 24 h 24"/>
                <a:gd name="T2" fmla="*/ 14 w 28"/>
                <a:gd name="T3" fmla="*/ 24 h 24"/>
                <a:gd name="T4" fmla="*/ 20 w 28"/>
                <a:gd name="T5" fmla="*/ 22 h 24"/>
                <a:gd name="T6" fmla="*/ 24 w 28"/>
                <a:gd name="T7" fmla="*/ 20 h 24"/>
                <a:gd name="T8" fmla="*/ 24 w 28"/>
                <a:gd name="T9" fmla="*/ 20 h 24"/>
                <a:gd name="T10" fmla="*/ 26 w 28"/>
                <a:gd name="T11" fmla="*/ 16 h 24"/>
                <a:gd name="T12" fmla="*/ 28 w 28"/>
                <a:gd name="T13" fmla="*/ 12 h 24"/>
                <a:gd name="T14" fmla="*/ 28 w 28"/>
                <a:gd name="T15" fmla="*/ 12 h 24"/>
                <a:gd name="T16" fmla="*/ 26 w 28"/>
                <a:gd name="T17" fmla="*/ 8 h 24"/>
                <a:gd name="T18" fmla="*/ 24 w 28"/>
                <a:gd name="T19" fmla="*/ 4 h 24"/>
                <a:gd name="T20" fmla="*/ 24 w 28"/>
                <a:gd name="T21" fmla="*/ 4 h 24"/>
                <a:gd name="T22" fmla="*/ 20 w 28"/>
                <a:gd name="T23" fmla="*/ 2 h 24"/>
                <a:gd name="T24" fmla="*/ 14 w 28"/>
                <a:gd name="T25" fmla="*/ 0 h 24"/>
                <a:gd name="T26" fmla="*/ 14 w 28"/>
                <a:gd name="T27" fmla="*/ 0 h 24"/>
                <a:gd name="T28" fmla="*/ 8 w 28"/>
                <a:gd name="T29" fmla="*/ 2 h 24"/>
                <a:gd name="T30" fmla="*/ 4 w 28"/>
                <a:gd name="T31" fmla="*/ 4 h 24"/>
                <a:gd name="T32" fmla="*/ 4 w 28"/>
                <a:gd name="T33" fmla="*/ 4 h 24"/>
                <a:gd name="T34" fmla="*/ 2 w 28"/>
                <a:gd name="T35" fmla="*/ 8 h 24"/>
                <a:gd name="T36" fmla="*/ 0 w 28"/>
                <a:gd name="T37" fmla="*/ 12 h 24"/>
                <a:gd name="T38" fmla="*/ 0 w 28"/>
                <a:gd name="T39" fmla="*/ 12 h 24"/>
                <a:gd name="T40" fmla="*/ 2 w 28"/>
                <a:gd name="T41" fmla="*/ 16 h 24"/>
                <a:gd name="T42" fmla="*/ 6 w 28"/>
                <a:gd name="T43" fmla="*/ 20 h 24"/>
                <a:gd name="T44" fmla="*/ 10 w 28"/>
                <a:gd name="T45" fmla="*/ 24 h 24"/>
                <a:gd name="T46" fmla="*/ 14 w 28"/>
                <a:gd name="T47" fmla="*/ 24 h 24"/>
                <a:gd name="T48" fmla="*/ 14 w 28"/>
                <a:gd name="T49" fmla="*/ 24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4"/>
                <a:gd name="T77" fmla="*/ 28 w 28"/>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4">
                  <a:moveTo>
                    <a:pt x="14" y="24"/>
                  </a:moveTo>
                  <a:lnTo>
                    <a:pt x="14" y="24"/>
                  </a:lnTo>
                  <a:lnTo>
                    <a:pt x="20" y="22"/>
                  </a:lnTo>
                  <a:lnTo>
                    <a:pt x="24" y="20"/>
                  </a:lnTo>
                  <a:lnTo>
                    <a:pt x="26" y="16"/>
                  </a:lnTo>
                  <a:lnTo>
                    <a:pt x="28" y="12"/>
                  </a:lnTo>
                  <a:lnTo>
                    <a:pt x="26" y="8"/>
                  </a:lnTo>
                  <a:lnTo>
                    <a:pt x="24" y="4"/>
                  </a:lnTo>
                  <a:lnTo>
                    <a:pt x="20" y="2"/>
                  </a:lnTo>
                  <a:lnTo>
                    <a:pt x="14" y="0"/>
                  </a:lnTo>
                  <a:lnTo>
                    <a:pt x="8" y="2"/>
                  </a:lnTo>
                  <a:lnTo>
                    <a:pt x="4" y="4"/>
                  </a:lnTo>
                  <a:lnTo>
                    <a:pt x="2" y="8"/>
                  </a:lnTo>
                  <a:lnTo>
                    <a:pt x="0" y="12"/>
                  </a:lnTo>
                  <a:lnTo>
                    <a:pt x="2" y="16"/>
                  </a:lnTo>
                  <a:lnTo>
                    <a:pt x="6" y="20"/>
                  </a:lnTo>
                  <a:lnTo>
                    <a:pt x="10" y="24"/>
                  </a:lnTo>
                  <a:lnTo>
                    <a:pt x="14" y="24"/>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79" name="Freeform 50"/>
            <p:cNvSpPr>
              <a:spLocks/>
            </p:cNvSpPr>
            <p:nvPr/>
          </p:nvSpPr>
          <p:spPr bwMode="auto">
            <a:xfrm>
              <a:off x="4025" y="1092"/>
              <a:ext cx="28" cy="24"/>
            </a:xfrm>
            <a:custGeom>
              <a:avLst/>
              <a:gdLst>
                <a:gd name="T0" fmla="*/ 14 w 28"/>
                <a:gd name="T1" fmla="*/ 0 h 24"/>
                <a:gd name="T2" fmla="*/ 14 w 28"/>
                <a:gd name="T3" fmla="*/ 0 h 24"/>
                <a:gd name="T4" fmla="*/ 10 w 28"/>
                <a:gd name="T5" fmla="*/ 0 h 24"/>
                <a:gd name="T6" fmla="*/ 6 w 28"/>
                <a:gd name="T7" fmla="*/ 4 h 24"/>
                <a:gd name="T8" fmla="*/ 2 w 28"/>
                <a:gd name="T9" fmla="*/ 8 h 24"/>
                <a:gd name="T10" fmla="*/ 0 w 28"/>
                <a:gd name="T11" fmla="*/ 12 h 24"/>
                <a:gd name="T12" fmla="*/ 0 w 28"/>
                <a:gd name="T13" fmla="*/ 12 h 24"/>
                <a:gd name="T14" fmla="*/ 2 w 28"/>
                <a:gd name="T15" fmla="*/ 16 h 24"/>
                <a:gd name="T16" fmla="*/ 4 w 28"/>
                <a:gd name="T17" fmla="*/ 20 h 24"/>
                <a:gd name="T18" fmla="*/ 4 w 28"/>
                <a:gd name="T19" fmla="*/ 20 h 24"/>
                <a:gd name="T20" fmla="*/ 8 w 28"/>
                <a:gd name="T21" fmla="*/ 22 h 24"/>
                <a:gd name="T22" fmla="*/ 14 w 28"/>
                <a:gd name="T23" fmla="*/ 24 h 24"/>
                <a:gd name="T24" fmla="*/ 14 w 28"/>
                <a:gd name="T25" fmla="*/ 24 h 24"/>
                <a:gd name="T26" fmla="*/ 20 w 28"/>
                <a:gd name="T27" fmla="*/ 24 h 24"/>
                <a:gd name="T28" fmla="*/ 24 w 28"/>
                <a:gd name="T29" fmla="*/ 20 h 24"/>
                <a:gd name="T30" fmla="*/ 26 w 28"/>
                <a:gd name="T31" fmla="*/ 16 h 24"/>
                <a:gd name="T32" fmla="*/ 28 w 28"/>
                <a:gd name="T33" fmla="*/ 12 h 24"/>
                <a:gd name="T34" fmla="*/ 28 w 28"/>
                <a:gd name="T35" fmla="*/ 12 h 24"/>
                <a:gd name="T36" fmla="*/ 26 w 28"/>
                <a:gd name="T37" fmla="*/ 8 h 24"/>
                <a:gd name="T38" fmla="*/ 24 w 28"/>
                <a:gd name="T39" fmla="*/ 4 h 24"/>
                <a:gd name="T40" fmla="*/ 20 w 28"/>
                <a:gd name="T41" fmla="*/ 0 h 24"/>
                <a:gd name="T42" fmla="*/ 14 w 28"/>
                <a:gd name="T43" fmla="*/ 0 h 24"/>
                <a:gd name="T44" fmla="*/ 14 w 28"/>
                <a:gd name="T45" fmla="*/ 0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24"/>
                <a:gd name="T71" fmla="*/ 28 w 28"/>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24">
                  <a:moveTo>
                    <a:pt x="14" y="0"/>
                  </a:moveTo>
                  <a:lnTo>
                    <a:pt x="14" y="0"/>
                  </a:lnTo>
                  <a:lnTo>
                    <a:pt x="10" y="0"/>
                  </a:lnTo>
                  <a:lnTo>
                    <a:pt x="6" y="4"/>
                  </a:lnTo>
                  <a:lnTo>
                    <a:pt x="2" y="8"/>
                  </a:lnTo>
                  <a:lnTo>
                    <a:pt x="0" y="12"/>
                  </a:lnTo>
                  <a:lnTo>
                    <a:pt x="2" y="16"/>
                  </a:lnTo>
                  <a:lnTo>
                    <a:pt x="4" y="20"/>
                  </a:lnTo>
                  <a:lnTo>
                    <a:pt x="8" y="22"/>
                  </a:lnTo>
                  <a:lnTo>
                    <a:pt x="14" y="24"/>
                  </a:lnTo>
                  <a:lnTo>
                    <a:pt x="20" y="24"/>
                  </a:lnTo>
                  <a:lnTo>
                    <a:pt x="24" y="20"/>
                  </a:lnTo>
                  <a:lnTo>
                    <a:pt x="26" y="16"/>
                  </a:lnTo>
                  <a:lnTo>
                    <a:pt x="28" y="12"/>
                  </a:lnTo>
                  <a:lnTo>
                    <a:pt x="26" y="8"/>
                  </a:lnTo>
                  <a:lnTo>
                    <a:pt x="24" y="4"/>
                  </a:lnTo>
                  <a:lnTo>
                    <a:pt x="20" y="0"/>
                  </a:lnTo>
                  <a:lnTo>
                    <a:pt x="14" y="0"/>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0" name="Freeform 51"/>
            <p:cNvSpPr>
              <a:spLocks/>
            </p:cNvSpPr>
            <p:nvPr/>
          </p:nvSpPr>
          <p:spPr bwMode="auto">
            <a:xfrm>
              <a:off x="4663" y="1264"/>
              <a:ext cx="28" cy="22"/>
            </a:xfrm>
            <a:custGeom>
              <a:avLst/>
              <a:gdLst>
                <a:gd name="T0" fmla="*/ 22 w 28"/>
                <a:gd name="T1" fmla="*/ 0 h 22"/>
                <a:gd name="T2" fmla="*/ 22 w 28"/>
                <a:gd name="T3" fmla="*/ 0 h 22"/>
                <a:gd name="T4" fmla="*/ 16 w 28"/>
                <a:gd name="T5" fmla="*/ 0 h 22"/>
                <a:gd name="T6" fmla="*/ 10 w 28"/>
                <a:gd name="T7" fmla="*/ 0 h 22"/>
                <a:gd name="T8" fmla="*/ 10 w 28"/>
                <a:gd name="T9" fmla="*/ 0 h 22"/>
                <a:gd name="T10" fmla="*/ 6 w 28"/>
                <a:gd name="T11" fmla="*/ 2 h 22"/>
                <a:gd name="T12" fmla="*/ 2 w 28"/>
                <a:gd name="T13" fmla="*/ 6 h 22"/>
                <a:gd name="T14" fmla="*/ 2 w 28"/>
                <a:gd name="T15" fmla="*/ 6 h 22"/>
                <a:gd name="T16" fmla="*/ 0 w 28"/>
                <a:gd name="T17" fmla="*/ 10 h 22"/>
                <a:gd name="T18" fmla="*/ 0 w 28"/>
                <a:gd name="T19" fmla="*/ 10 h 22"/>
                <a:gd name="T20" fmla="*/ 2 w 28"/>
                <a:gd name="T21" fmla="*/ 16 h 22"/>
                <a:gd name="T22" fmla="*/ 8 w 28"/>
                <a:gd name="T23" fmla="*/ 22 h 22"/>
                <a:gd name="T24" fmla="*/ 8 w 28"/>
                <a:gd name="T25" fmla="*/ 22 h 22"/>
                <a:gd name="T26" fmla="*/ 12 w 28"/>
                <a:gd name="T27" fmla="*/ 22 h 22"/>
                <a:gd name="T28" fmla="*/ 18 w 28"/>
                <a:gd name="T29" fmla="*/ 22 h 22"/>
                <a:gd name="T30" fmla="*/ 22 w 28"/>
                <a:gd name="T31" fmla="*/ 20 h 22"/>
                <a:gd name="T32" fmla="*/ 26 w 28"/>
                <a:gd name="T33" fmla="*/ 16 h 22"/>
                <a:gd name="T34" fmla="*/ 26 w 28"/>
                <a:gd name="T35" fmla="*/ 16 h 22"/>
                <a:gd name="T36" fmla="*/ 28 w 28"/>
                <a:gd name="T37" fmla="*/ 12 h 22"/>
                <a:gd name="T38" fmla="*/ 28 w 28"/>
                <a:gd name="T39" fmla="*/ 12 h 22"/>
                <a:gd name="T40" fmla="*/ 28 w 28"/>
                <a:gd name="T41" fmla="*/ 10 h 22"/>
                <a:gd name="T42" fmla="*/ 28 w 28"/>
                <a:gd name="T43" fmla="*/ 10 h 22"/>
                <a:gd name="T44" fmla="*/ 26 w 28"/>
                <a:gd name="T45" fmla="*/ 4 h 22"/>
                <a:gd name="T46" fmla="*/ 22 w 28"/>
                <a:gd name="T47" fmla="*/ 0 h 22"/>
                <a:gd name="T48" fmla="*/ 22 w 28"/>
                <a:gd name="T49" fmla="*/ 0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2"/>
                <a:gd name="T77" fmla="*/ 28 w 28"/>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2">
                  <a:moveTo>
                    <a:pt x="22" y="0"/>
                  </a:moveTo>
                  <a:lnTo>
                    <a:pt x="22" y="0"/>
                  </a:lnTo>
                  <a:lnTo>
                    <a:pt x="16" y="0"/>
                  </a:lnTo>
                  <a:lnTo>
                    <a:pt x="10" y="0"/>
                  </a:lnTo>
                  <a:lnTo>
                    <a:pt x="6" y="2"/>
                  </a:lnTo>
                  <a:lnTo>
                    <a:pt x="2" y="6"/>
                  </a:lnTo>
                  <a:lnTo>
                    <a:pt x="0" y="10"/>
                  </a:lnTo>
                  <a:lnTo>
                    <a:pt x="2" y="16"/>
                  </a:lnTo>
                  <a:lnTo>
                    <a:pt x="8" y="22"/>
                  </a:lnTo>
                  <a:lnTo>
                    <a:pt x="12" y="22"/>
                  </a:lnTo>
                  <a:lnTo>
                    <a:pt x="18" y="22"/>
                  </a:lnTo>
                  <a:lnTo>
                    <a:pt x="22" y="20"/>
                  </a:lnTo>
                  <a:lnTo>
                    <a:pt x="26" y="16"/>
                  </a:lnTo>
                  <a:lnTo>
                    <a:pt x="28" y="12"/>
                  </a:lnTo>
                  <a:lnTo>
                    <a:pt x="28" y="10"/>
                  </a:lnTo>
                  <a:lnTo>
                    <a:pt x="26" y="4"/>
                  </a:lnTo>
                  <a:lnTo>
                    <a:pt x="22" y="0"/>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1" name="Freeform 52"/>
            <p:cNvSpPr>
              <a:spLocks/>
            </p:cNvSpPr>
            <p:nvPr/>
          </p:nvSpPr>
          <p:spPr bwMode="auto">
            <a:xfrm>
              <a:off x="4071" y="922"/>
              <a:ext cx="28" cy="22"/>
            </a:xfrm>
            <a:custGeom>
              <a:avLst/>
              <a:gdLst>
                <a:gd name="T0" fmla="*/ 8 w 28"/>
                <a:gd name="T1" fmla="*/ 22 h 22"/>
                <a:gd name="T2" fmla="*/ 8 w 28"/>
                <a:gd name="T3" fmla="*/ 22 h 22"/>
                <a:gd name="T4" fmla="*/ 12 w 28"/>
                <a:gd name="T5" fmla="*/ 22 h 22"/>
                <a:gd name="T6" fmla="*/ 18 w 28"/>
                <a:gd name="T7" fmla="*/ 22 h 22"/>
                <a:gd name="T8" fmla="*/ 22 w 28"/>
                <a:gd name="T9" fmla="*/ 20 h 22"/>
                <a:gd name="T10" fmla="*/ 26 w 28"/>
                <a:gd name="T11" fmla="*/ 16 h 22"/>
                <a:gd name="T12" fmla="*/ 26 w 28"/>
                <a:gd name="T13" fmla="*/ 16 h 22"/>
                <a:gd name="T14" fmla="*/ 28 w 28"/>
                <a:gd name="T15" fmla="*/ 12 h 22"/>
                <a:gd name="T16" fmla="*/ 28 w 28"/>
                <a:gd name="T17" fmla="*/ 12 h 22"/>
                <a:gd name="T18" fmla="*/ 26 w 28"/>
                <a:gd name="T19" fmla="*/ 6 h 22"/>
                <a:gd name="T20" fmla="*/ 22 w 28"/>
                <a:gd name="T21" fmla="*/ 0 h 22"/>
                <a:gd name="T22" fmla="*/ 22 w 28"/>
                <a:gd name="T23" fmla="*/ 0 h 22"/>
                <a:gd name="T24" fmla="*/ 16 w 28"/>
                <a:gd name="T25" fmla="*/ 0 h 22"/>
                <a:gd name="T26" fmla="*/ 10 w 28"/>
                <a:gd name="T27" fmla="*/ 0 h 22"/>
                <a:gd name="T28" fmla="*/ 6 w 28"/>
                <a:gd name="T29" fmla="*/ 2 h 22"/>
                <a:gd name="T30" fmla="*/ 2 w 28"/>
                <a:gd name="T31" fmla="*/ 6 h 22"/>
                <a:gd name="T32" fmla="*/ 2 w 28"/>
                <a:gd name="T33" fmla="*/ 6 h 22"/>
                <a:gd name="T34" fmla="*/ 0 w 28"/>
                <a:gd name="T35" fmla="*/ 10 h 22"/>
                <a:gd name="T36" fmla="*/ 0 w 28"/>
                <a:gd name="T37" fmla="*/ 10 h 22"/>
                <a:gd name="T38" fmla="*/ 0 w 28"/>
                <a:gd name="T39" fmla="*/ 12 h 22"/>
                <a:gd name="T40" fmla="*/ 0 w 28"/>
                <a:gd name="T41" fmla="*/ 12 h 22"/>
                <a:gd name="T42" fmla="*/ 2 w 28"/>
                <a:gd name="T43" fmla="*/ 18 h 22"/>
                <a:gd name="T44" fmla="*/ 8 w 28"/>
                <a:gd name="T45" fmla="*/ 22 h 22"/>
                <a:gd name="T46" fmla="*/ 8 w 28"/>
                <a:gd name="T47" fmla="*/ 22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22"/>
                <a:gd name="T74" fmla="*/ 28 w 28"/>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22">
                  <a:moveTo>
                    <a:pt x="8" y="22"/>
                  </a:moveTo>
                  <a:lnTo>
                    <a:pt x="8" y="22"/>
                  </a:lnTo>
                  <a:lnTo>
                    <a:pt x="12" y="22"/>
                  </a:lnTo>
                  <a:lnTo>
                    <a:pt x="18" y="22"/>
                  </a:lnTo>
                  <a:lnTo>
                    <a:pt x="22" y="20"/>
                  </a:lnTo>
                  <a:lnTo>
                    <a:pt x="26" y="16"/>
                  </a:lnTo>
                  <a:lnTo>
                    <a:pt x="28" y="12"/>
                  </a:lnTo>
                  <a:lnTo>
                    <a:pt x="26" y="6"/>
                  </a:lnTo>
                  <a:lnTo>
                    <a:pt x="22" y="0"/>
                  </a:lnTo>
                  <a:lnTo>
                    <a:pt x="16" y="0"/>
                  </a:lnTo>
                  <a:lnTo>
                    <a:pt x="10" y="0"/>
                  </a:lnTo>
                  <a:lnTo>
                    <a:pt x="6" y="2"/>
                  </a:lnTo>
                  <a:lnTo>
                    <a:pt x="2" y="6"/>
                  </a:lnTo>
                  <a:lnTo>
                    <a:pt x="0" y="10"/>
                  </a:lnTo>
                  <a:lnTo>
                    <a:pt x="0" y="12"/>
                  </a:lnTo>
                  <a:lnTo>
                    <a:pt x="2" y="18"/>
                  </a:lnTo>
                  <a:lnTo>
                    <a:pt x="8" y="22"/>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2" name="Freeform 53"/>
            <p:cNvSpPr>
              <a:spLocks/>
            </p:cNvSpPr>
            <p:nvPr/>
          </p:nvSpPr>
          <p:spPr bwMode="auto">
            <a:xfrm>
              <a:off x="4539" y="1388"/>
              <a:ext cx="28" cy="24"/>
            </a:xfrm>
            <a:custGeom>
              <a:avLst/>
              <a:gdLst>
                <a:gd name="T0" fmla="*/ 16 w 28"/>
                <a:gd name="T1" fmla="*/ 0 h 24"/>
                <a:gd name="T2" fmla="*/ 16 w 28"/>
                <a:gd name="T3" fmla="*/ 0 h 24"/>
                <a:gd name="T4" fmla="*/ 12 w 28"/>
                <a:gd name="T5" fmla="*/ 0 h 24"/>
                <a:gd name="T6" fmla="*/ 6 w 28"/>
                <a:gd name="T7" fmla="*/ 2 h 24"/>
                <a:gd name="T8" fmla="*/ 6 w 28"/>
                <a:gd name="T9" fmla="*/ 2 h 24"/>
                <a:gd name="T10" fmla="*/ 2 w 28"/>
                <a:gd name="T11" fmla="*/ 6 h 24"/>
                <a:gd name="T12" fmla="*/ 0 w 28"/>
                <a:gd name="T13" fmla="*/ 12 h 24"/>
                <a:gd name="T14" fmla="*/ 0 w 28"/>
                <a:gd name="T15" fmla="*/ 12 h 24"/>
                <a:gd name="T16" fmla="*/ 2 w 28"/>
                <a:gd name="T17" fmla="*/ 18 h 24"/>
                <a:gd name="T18" fmla="*/ 2 w 28"/>
                <a:gd name="T19" fmla="*/ 18 h 24"/>
                <a:gd name="T20" fmla="*/ 2 w 28"/>
                <a:gd name="T21" fmla="*/ 18 h 24"/>
                <a:gd name="T22" fmla="*/ 4 w 28"/>
                <a:gd name="T23" fmla="*/ 22 h 24"/>
                <a:gd name="T24" fmla="*/ 10 w 28"/>
                <a:gd name="T25" fmla="*/ 24 h 24"/>
                <a:gd name="T26" fmla="*/ 14 w 28"/>
                <a:gd name="T27" fmla="*/ 24 h 24"/>
                <a:gd name="T28" fmla="*/ 20 w 28"/>
                <a:gd name="T29" fmla="*/ 22 h 24"/>
                <a:gd name="T30" fmla="*/ 20 w 28"/>
                <a:gd name="T31" fmla="*/ 22 h 24"/>
                <a:gd name="T32" fmla="*/ 24 w 28"/>
                <a:gd name="T33" fmla="*/ 18 h 24"/>
                <a:gd name="T34" fmla="*/ 26 w 28"/>
                <a:gd name="T35" fmla="*/ 14 h 24"/>
                <a:gd name="T36" fmla="*/ 26 w 28"/>
                <a:gd name="T37" fmla="*/ 14 h 24"/>
                <a:gd name="T38" fmla="*/ 28 w 28"/>
                <a:gd name="T39" fmla="*/ 12 h 24"/>
                <a:gd name="T40" fmla="*/ 28 w 28"/>
                <a:gd name="T41" fmla="*/ 12 h 24"/>
                <a:gd name="T42" fmla="*/ 26 w 28"/>
                <a:gd name="T43" fmla="*/ 8 h 24"/>
                <a:gd name="T44" fmla="*/ 26 w 28"/>
                <a:gd name="T45" fmla="*/ 8 h 24"/>
                <a:gd name="T46" fmla="*/ 22 w 28"/>
                <a:gd name="T47" fmla="*/ 4 h 24"/>
                <a:gd name="T48" fmla="*/ 16 w 28"/>
                <a:gd name="T49" fmla="*/ 0 h 24"/>
                <a:gd name="T50" fmla="*/ 16 w 28"/>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4"/>
                <a:gd name="T80" fmla="*/ 28 w 28"/>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4">
                  <a:moveTo>
                    <a:pt x="16" y="0"/>
                  </a:moveTo>
                  <a:lnTo>
                    <a:pt x="16" y="0"/>
                  </a:lnTo>
                  <a:lnTo>
                    <a:pt x="12" y="0"/>
                  </a:lnTo>
                  <a:lnTo>
                    <a:pt x="6" y="2"/>
                  </a:lnTo>
                  <a:lnTo>
                    <a:pt x="2" y="6"/>
                  </a:lnTo>
                  <a:lnTo>
                    <a:pt x="0" y="12"/>
                  </a:lnTo>
                  <a:lnTo>
                    <a:pt x="2" y="18"/>
                  </a:lnTo>
                  <a:lnTo>
                    <a:pt x="4" y="22"/>
                  </a:lnTo>
                  <a:lnTo>
                    <a:pt x="10" y="24"/>
                  </a:lnTo>
                  <a:lnTo>
                    <a:pt x="14" y="24"/>
                  </a:lnTo>
                  <a:lnTo>
                    <a:pt x="20" y="22"/>
                  </a:lnTo>
                  <a:lnTo>
                    <a:pt x="24" y="18"/>
                  </a:lnTo>
                  <a:lnTo>
                    <a:pt x="26" y="14"/>
                  </a:lnTo>
                  <a:lnTo>
                    <a:pt x="28" y="12"/>
                  </a:lnTo>
                  <a:lnTo>
                    <a:pt x="26" y="8"/>
                  </a:lnTo>
                  <a:lnTo>
                    <a:pt x="22" y="4"/>
                  </a:lnTo>
                  <a:lnTo>
                    <a:pt x="16" y="0"/>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3" name="Freeform 54"/>
            <p:cNvSpPr>
              <a:spLocks/>
            </p:cNvSpPr>
            <p:nvPr/>
          </p:nvSpPr>
          <p:spPr bwMode="auto">
            <a:xfrm>
              <a:off x="4197" y="796"/>
              <a:ext cx="28" cy="24"/>
            </a:xfrm>
            <a:custGeom>
              <a:avLst/>
              <a:gdLst>
                <a:gd name="T0" fmla="*/ 20 w 28"/>
                <a:gd name="T1" fmla="*/ 22 h 24"/>
                <a:gd name="T2" fmla="*/ 20 w 28"/>
                <a:gd name="T3" fmla="*/ 22 h 24"/>
                <a:gd name="T4" fmla="*/ 24 w 28"/>
                <a:gd name="T5" fmla="*/ 18 h 24"/>
                <a:gd name="T6" fmla="*/ 28 w 28"/>
                <a:gd name="T7" fmla="*/ 12 h 24"/>
                <a:gd name="T8" fmla="*/ 28 w 28"/>
                <a:gd name="T9" fmla="*/ 12 h 24"/>
                <a:gd name="T10" fmla="*/ 26 w 28"/>
                <a:gd name="T11" fmla="*/ 6 h 24"/>
                <a:gd name="T12" fmla="*/ 26 w 28"/>
                <a:gd name="T13" fmla="*/ 6 h 24"/>
                <a:gd name="T14" fmla="*/ 22 w 28"/>
                <a:gd name="T15" fmla="*/ 2 h 24"/>
                <a:gd name="T16" fmla="*/ 16 w 28"/>
                <a:gd name="T17" fmla="*/ 0 h 24"/>
                <a:gd name="T18" fmla="*/ 12 w 28"/>
                <a:gd name="T19" fmla="*/ 0 h 24"/>
                <a:gd name="T20" fmla="*/ 6 w 28"/>
                <a:gd name="T21" fmla="*/ 2 h 24"/>
                <a:gd name="T22" fmla="*/ 6 w 28"/>
                <a:gd name="T23" fmla="*/ 2 h 24"/>
                <a:gd name="T24" fmla="*/ 2 w 28"/>
                <a:gd name="T25" fmla="*/ 6 h 24"/>
                <a:gd name="T26" fmla="*/ 0 w 28"/>
                <a:gd name="T27" fmla="*/ 10 h 24"/>
                <a:gd name="T28" fmla="*/ 0 w 28"/>
                <a:gd name="T29" fmla="*/ 10 h 24"/>
                <a:gd name="T30" fmla="*/ 0 w 28"/>
                <a:gd name="T31" fmla="*/ 12 h 24"/>
                <a:gd name="T32" fmla="*/ 0 w 28"/>
                <a:gd name="T33" fmla="*/ 12 h 24"/>
                <a:gd name="T34" fmla="*/ 2 w 28"/>
                <a:gd name="T35" fmla="*/ 16 h 24"/>
                <a:gd name="T36" fmla="*/ 2 w 28"/>
                <a:gd name="T37" fmla="*/ 16 h 24"/>
                <a:gd name="T38" fmla="*/ 4 w 28"/>
                <a:gd name="T39" fmla="*/ 20 h 24"/>
                <a:gd name="T40" fmla="*/ 10 w 28"/>
                <a:gd name="T41" fmla="*/ 24 h 24"/>
                <a:gd name="T42" fmla="*/ 14 w 28"/>
                <a:gd name="T43" fmla="*/ 24 h 24"/>
                <a:gd name="T44" fmla="*/ 20 w 28"/>
                <a:gd name="T45" fmla="*/ 22 h 24"/>
                <a:gd name="T46" fmla="*/ 20 w 28"/>
                <a:gd name="T47" fmla="*/ 22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24"/>
                <a:gd name="T74" fmla="*/ 28 w 28"/>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24">
                  <a:moveTo>
                    <a:pt x="20" y="22"/>
                  </a:moveTo>
                  <a:lnTo>
                    <a:pt x="20" y="22"/>
                  </a:lnTo>
                  <a:lnTo>
                    <a:pt x="24" y="18"/>
                  </a:lnTo>
                  <a:lnTo>
                    <a:pt x="28" y="12"/>
                  </a:lnTo>
                  <a:lnTo>
                    <a:pt x="26" y="6"/>
                  </a:lnTo>
                  <a:lnTo>
                    <a:pt x="22" y="2"/>
                  </a:lnTo>
                  <a:lnTo>
                    <a:pt x="16" y="0"/>
                  </a:lnTo>
                  <a:lnTo>
                    <a:pt x="12" y="0"/>
                  </a:lnTo>
                  <a:lnTo>
                    <a:pt x="6" y="2"/>
                  </a:lnTo>
                  <a:lnTo>
                    <a:pt x="2" y="6"/>
                  </a:lnTo>
                  <a:lnTo>
                    <a:pt x="0" y="10"/>
                  </a:lnTo>
                  <a:lnTo>
                    <a:pt x="0" y="12"/>
                  </a:lnTo>
                  <a:lnTo>
                    <a:pt x="2" y="16"/>
                  </a:lnTo>
                  <a:lnTo>
                    <a:pt x="4" y="20"/>
                  </a:lnTo>
                  <a:lnTo>
                    <a:pt x="10" y="24"/>
                  </a:lnTo>
                  <a:lnTo>
                    <a:pt x="14" y="24"/>
                  </a:lnTo>
                  <a:lnTo>
                    <a:pt x="20" y="22"/>
                  </a:lnTo>
                  <a:close/>
                </a:path>
              </a:pathLst>
            </a:custGeom>
            <a:solidFill>
              <a:srgbClr val="99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4" name="Freeform 55"/>
            <p:cNvSpPr>
              <a:spLocks noEditPoints="1"/>
            </p:cNvSpPr>
            <p:nvPr/>
          </p:nvSpPr>
          <p:spPr bwMode="auto">
            <a:xfrm>
              <a:off x="3947" y="672"/>
              <a:ext cx="868" cy="868"/>
            </a:xfrm>
            <a:custGeom>
              <a:avLst/>
              <a:gdLst>
                <a:gd name="T0" fmla="*/ 10 w 868"/>
                <a:gd name="T1" fmla="*/ 390 h 868"/>
                <a:gd name="T2" fmla="*/ 42 w 868"/>
                <a:gd name="T3" fmla="*/ 268 h 868"/>
                <a:gd name="T4" fmla="*/ 106 w 868"/>
                <a:gd name="T5" fmla="*/ 164 h 868"/>
                <a:gd name="T6" fmla="*/ 196 w 868"/>
                <a:gd name="T7" fmla="*/ 82 h 868"/>
                <a:gd name="T8" fmla="*/ 308 w 868"/>
                <a:gd name="T9" fmla="*/ 28 h 868"/>
                <a:gd name="T10" fmla="*/ 434 w 868"/>
                <a:gd name="T11" fmla="*/ 8 h 868"/>
                <a:gd name="T12" fmla="*/ 520 w 868"/>
                <a:gd name="T13" fmla="*/ 16 h 868"/>
                <a:gd name="T14" fmla="*/ 636 w 868"/>
                <a:gd name="T15" fmla="*/ 60 h 868"/>
                <a:gd name="T16" fmla="*/ 734 w 868"/>
                <a:gd name="T17" fmla="*/ 134 h 868"/>
                <a:gd name="T18" fmla="*/ 808 w 868"/>
                <a:gd name="T19" fmla="*/ 232 h 868"/>
                <a:gd name="T20" fmla="*/ 852 w 868"/>
                <a:gd name="T21" fmla="*/ 348 h 868"/>
                <a:gd name="T22" fmla="*/ 860 w 868"/>
                <a:gd name="T23" fmla="*/ 434 h 868"/>
                <a:gd name="T24" fmla="*/ 840 w 868"/>
                <a:gd name="T25" fmla="*/ 560 h 868"/>
                <a:gd name="T26" fmla="*/ 786 w 868"/>
                <a:gd name="T27" fmla="*/ 672 h 868"/>
                <a:gd name="T28" fmla="*/ 704 w 868"/>
                <a:gd name="T29" fmla="*/ 762 h 868"/>
                <a:gd name="T30" fmla="*/ 600 w 868"/>
                <a:gd name="T31" fmla="*/ 826 h 868"/>
                <a:gd name="T32" fmla="*/ 478 w 868"/>
                <a:gd name="T33" fmla="*/ 858 h 868"/>
                <a:gd name="T34" fmla="*/ 390 w 868"/>
                <a:gd name="T35" fmla="*/ 858 h 868"/>
                <a:gd name="T36" fmla="*/ 268 w 868"/>
                <a:gd name="T37" fmla="*/ 826 h 868"/>
                <a:gd name="T38" fmla="*/ 164 w 868"/>
                <a:gd name="T39" fmla="*/ 762 h 868"/>
                <a:gd name="T40" fmla="*/ 82 w 868"/>
                <a:gd name="T41" fmla="*/ 672 h 868"/>
                <a:gd name="T42" fmla="*/ 28 w 868"/>
                <a:gd name="T43" fmla="*/ 560 h 868"/>
                <a:gd name="T44" fmla="*/ 8 w 868"/>
                <a:gd name="T45" fmla="*/ 434 h 868"/>
                <a:gd name="T46" fmla="*/ 0 w 868"/>
                <a:gd name="T47" fmla="*/ 434 h 868"/>
                <a:gd name="T48" fmla="*/ 20 w 868"/>
                <a:gd name="T49" fmla="*/ 562 h 868"/>
                <a:gd name="T50" fmla="*/ 74 w 868"/>
                <a:gd name="T51" fmla="*/ 676 h 868"/>
                <a:gd name="T52" fmla="*/ 158 w 868"/>
                <a:gd name="T53" fmla="*/ 768 h 868"/>
                <a:gd name="T54" fmla="*/ 266 w 868"/>
                <a:gd name="T55" fmla="*/ 834 h 868"/>
                <a:gd name="T56" fmla="*/ 390 w 868"/>
                <a:gd name="T57" fmla="*/ 866 h 868"/>
                <a:gd name="T58" fmla="*/ 478 w 868"/>
                <a:gd name="T59" fmla="*/ 866 h 868"/>
                <a:gd name="T60" fmla="*/ 602 w 868"/>
                <a:gd name="T61" fmla="*/ 834 h 868"/>
                <a:gd name="T62" fmla="*/ 710 w 868"/>
                <a:gd name="T63" fmla="*/ 768 h 868"/>
                <a:gd name="T64" fmla="*/ 794 w 868"/>
                <a:gd name="T65" fmla="*/ 676 h 868"/>
                <a:gd name="T66" fmla="*/ 848 w 868"/>
                <a:gd name="T67" fmla="*/ 562 h 868"/>
                <a:gd name="T68" fmla="*/ 868 w 868"/>
                <a:gd name="T69" fmla="*/ 434 h 868"/>
                <a:gd name="T70" fmla="*/ 858 w 868"/>
                <a:gd name="T71" fmla="*/ 346 h 868"/>
                <a:gd name="T72" fmla="*/ 816 w 868"/>
                <a:gd name="T73" fmla="*/ 228 h 868"/>
                <a:gd name="T74" fmla="*/ 740 w 868"/>
                <a:gd name="T75" fmla="*/ 128 h 868"/>
                <a:gd name="T76" fmla="*/ 640 w 868"/>
                <a:gd name="T77" fmla="*/ 52 h 868"/>
                <a:gd name="T78" fmla="*/ 522 w 868"/>
                <a:gd name="T79" fmla="*/ 10 h 868"/>
                <a:gd name="T80" fmla="*/ 434 w 868"/>
                <a:gd name="T81" fmla="*/ 0 h 868"/>
                <a:gd name="T82" fmla="*/ 306 w 868"/>
                <a:gd name="T83" fmla="*/ 20 h 868"/>
                <a:gd name="T84" fmla="*/ 192 w 868"/>
                <a:gd name="T85" fmla="*/ 74 h 868"/>
                <a:gd name="T86" fmla="*/ 100 w 868"/>
                <a:gd name="T87" fmla="*/ 158 h 868"/>
                <a:gd name="T88" fmla="*/ 34 w 868"/>
                <a:gd name="T89" fmla="*/ 266 h 868"/>
                <a:gd name="T90" fmla="*/ 2 w 868"/>
                <a:gd name="T91" fmla="*/ 390 h 8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8"/>
                <a:gd name="T139" fmla="*/ 0 h 868"/>
                <a:gd name="T140" fmla="*/ 868 w 868"/>
                <a:gd name="T141" fmla="*/ 868 h 8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8" h="868">
                  <a:moveTo>
                    <a:pt x="8" y="434"/>
                  </a:moveTo>
                  <a:lnTo>
                    <a:pt x="8" y="434"/>
                  </a:lnTo>
                  <a:lnTo>
                    <a:pt x="10" y="390"/>
                  </a:lnTo>
                  <a:lnTo>
                    <a:pt x="16" y="348"/>
                  </a:lnTo>
                  <a:lnTo>
                    <a:pt x="28" y="308"/>
                  </a:lnTo>
                  <a:lnTo>
                    <a:pt x="42" y="268"/>
                  </a:lnTo>
                  <a:lnTo>
                    <a:pt x="60" y="232"/>
                  </a:lnTo>
                  <a:lnTo>
                    <a:pt x="82" y="196"/>
                  </a:lnTo>
                  <a:lnTo>
                    <a:pt x="106" y="164"/>
                  </a:lnTo>
                  <a:lnTo>
                    <a:pt x="134" y="134"/>
                  </a:lnTo>
                  <a:lnTo>
                    <a:pt x="164" y="106"/>
                  </a:lnTo>
                  <a:lnTo>
                    <a:pt x="196" y="82"/>
                  </a:lnTo>
                  <a:lnTo>
                    <a:pt x="232" y="60"/>
                  </a:lnTo>
                  <a:lnTo>
                    <a:pt x="268" y="42"/>
                  </a:lnTo>
                  <a:lnTo>
                    <a:pt x="308" y="28"/>
                  </a:lnTo>
                  <a:lnTo>
                    <a:pt x="348" y="16"/>
                  </a:lnTo>
                  <a:lnTo>
                    <a:pt x="390" y="10"/>
                  </a:lnTo>
                  <a:lnTo>
                    <a:pt x="434" y="8"/>
                  </a:lnTo>
                  <a:lnTo>
                    <a:pt x="478" y="10"/>
                  </a:lnTo>
                  <a:lnTo>
                    <a:pt x="520" y="16"/>
                  </a:lnTo>
                  <a:lnTo>
                    <a:pt x="560" y="28"/>
                  </a:lnTo>
                  <a:lnTo>
                    <a:pt x="600" y="42"/>
                  </a:lnTo>
                  <a:lnTo>
                    <a:pt x="636" y="60"/>
                  </a:lnTo>
                  <a:lnTo>
                    <a:pt x="672" y="82"/>
                  </a:lnTo>
                  <a:lnTo>
                    <a:pt x="704" y="106"/>
                  </a:lnTo>
                  <a:lnTo>
                    <a:pt x="734" y="134"/>
                  </a:lnTo>
                  <a:lnTo>
                    <a:pt x="762" y="164"/>
                  </a:lnTo>
                  <a:lnTo>
                    <a:pt x="786" y="196"/>
                  </a:lnTo>
                  <a:lnTo>
                    <a:pt x="808" y="232"/>
                  </a:lnTo>
                  <a:lnTo>
                    <a:pt x="826" y="268"/>
                  </a:lnTo>
                  <a:lnTo>
                    <a:pt x="840" y="308"/>
                  </a:lnTo>
                  <a:lnTo>
                    <a:pt x="852" y="348"/>
                  </a:lnTo>
                  <a:lnTo>
                    <a:pt x="858" y="390"/>
                  </a:lnTo>
                  <a:lnTo>
                    <a:pt x="860" y="434"/>
                  </a:lnTo>
                  <a:lnTo>
                    <a:pt x="858" y="478"/>
                  </a:lnTo>
                  <a:lnTo>
                    <a:pt x="852" y="520"/>
                  </a:lnTo>
                  <a:lnTo>
                    <a:pt x="840" y="560"/>
                  </a:lnTo>
                  <a:lnTo>
                    <a:pt x="826" y="600"/>
                  </a:lnTo>
                  <a:lnTo>
                    <a:pt x="808" y="636"/>
                  </a:lnTo>
                  <a:lnTo>
                    <a:pt x="786" y="672"/>
                  </a:lnTo>
                  <a:lnTo>
                    <a:pt x="762" y="704"/>
                  </a:lnTo>
                  <a:lnTo>
                    <a:pt x="734" y="734"/>
                  </a:lnTo>
                  <a:lnTo>
                    <a:pt x="704" y="762"/>
                  </a:lnTo>
                  <a:lnTo>
                    <a:pt x="672" y="786"/>
                  </a:lnTo>
                  <a:lnTo>
                    <a:pt x="636" y="808"/>
                  </a:lnTo>
                  <a:lnTo>
                    <a:pt x="600" y="826"/>
                  </a:lnTo>
                  <a:lnTo>
                    <a:pt x="560" y="840"/>
                  </a:lnTo>
                  <a:lnTo>
                    <a:pt x="520" y="852"/>
                  </a:lnTo>
                  <a:lnTo>
                    <a:pt x="478" y="858"/>
                  </a:lnTo>
                  <a:lnTo>
                    <a:pt x="434" y="860"/>
                  </a:lnTo>
                  <a:lnTo>
                    <a:pt x="390" y="858"/>
                  </a:lnTo>
                  <a:lnTo>
                    <a:pt x="348" y="852"/>
                  </a:lnTo>
                  <a:lnTo>
                    <a:pt x="308" y="840"/>
                  </a:lnTo>
                  <a:lnTo>
                    <a:pt x="268" y="826"/>
                  </a:lnTo>
                  <a:lnTo>
                    <a:pt x="232" y="808"/>
                  </a:lnTo>
                  <a:lnTo>
                    <a:pt x="196" y="786"/>
                  </a:lnTo>
                  <a:lnTo>
                    <a:pt x="164" y="762"/>
                  </a:lnTo>
                  <a:lnTo>
                    <a:pt x="134" y="734"/>
                  </a:lnTo>
                  <a:lnTo>
                    <a:pt x="106" y="704"/>
                  </a:lnTo>
                  <a:lnTo>
                    <a:pt x="82" y="672"/>
                  </a:lnTo>
                  <a:lnTo>
                    <a:pt x="60" y="636"/>
                  </a:lnTo>
                  <a:lnTo>
                    <a:pt x="42" y="600"/>
                  </a:lnTo>
                  <a:lnTo>
                    <a:pt x="28" y="560"/>
                  </a:lnTo>
                  <a:lnTo>
                    <a:pt x="16" y="520"/>
                  </a:lnTo>
                  <a:lnTo>
                    <a:pt x="10" y="478"/>
                  </a:lnTo>
                  <a:lnTo>
                    <a:pt x="8" y="434"/>
                  </a:lnTo>
                  <a:close/>
                  <a:moveTo>
                    <a:pt x="0" y="434"/>
                  </a:moveTo>
                  <a:lnTo>
                    <a:pt x="0" y="434"/>
                  </a:lnTo>
                  <a:lnTo>
                    <a:pt x="2" y="478"/>
                  </a:lnTo>
                  <a:lnTo>
                    <a:pt x="10" y="522"/>
                  </a:lnTo>
                  <a:lnTo>
                    <a:pt x="20" y="562"/>
                  </a:lnTo>
                  <a:lnTo>
                    <a:pt x="34" y="602"/>
                  </a:lnTo>
                  <a:lnTo>
                    <a:pt x="52" y="640"/>
                  </a:lnTo>
                  <a:lnTo>
                    <a:pt x="74" y="676"/>
                  </a:lnTo>
                  <a:lnTo>
                    <a:pt x="100" y="710"/>
                  </a:lnTo>
                  <a:lnTo>
                    <a:pt x="128" y="740"/>
                  </a:lnTo>
                  <a:lnTo>
                    <a:pt x="158" y="768"/>
                  </a:lnTo>
                  <a:lnTo>
                    <a:pt x="192" y="794"/>
                  </a:lnTo>
                  <a:lnTo>
                    <a:pt x="228" y="816"/>
                  </a:lnTo>
                  <a:lnTo>
                    <a:pt x="266" y="834"/>
                  </a:lnTo>
                  <a:lnTo>
                    <a:pt x="306" y="848"/>
                  </a:lnTo>
                  <a:lnTo>
                    <a:pt x="346" y="858"/>
                  </a:lnTo>
                  <a:lnTo>
                    <a:pt x="390" y="866"/>
                  </a:lnTo>
                  <a:lnTo>
                    <a:pt x="434" y="868"/>
                  </a:lnTo>
                  <a:lnTo>
                    <a:pt x="478" y="866"/>
                  </a:lnTo>
                  <a:lnTo>
                    <a:pt x="522" y="858"/>
                  </a:lnTo>
                  <a:lnTo>
                    <a:pt x="562" y="848"/>
                  </a:lnTo>
                  <a:lnTo>
                    <a:pt x="602" y="834"/>
                  </a:lnTo>
                  <a:lnTo>
                    <a:pt x="640" y="816"/>
                  </a:lnTo>
                  <a:lnTo>
                    <a:pt x="676" y="794"/>
                  </a:lnTo>
                  <a:lnTo>
                    <a:pt x="710" y="768"/>
                  </a:lnTo>
                  <a:lnTo>
                    <a:pt x="740" y="740"/>
                  </a:lnTo>
                  <a:lnTo>
                    <a:pt x="768" y="710"/>
                  </a:lnTo>
                  <a:lnTo>
                    <a:pt x="794" y="676"/>
                  </a:lnTo>
                  <a:lnTo>
                    <a:pt x="816" y="640"/>
                  </a:lnTo>
                  <a:lnTo>
                    <a:pt x="834" y="602"/>
                  </a:lnTo>
                  <a:lnTo>
                    <a:pt x="848" y="562"/>
                  </a:lnTo>
                  <a:lnTo>
                    <a:pt x="858" y="522"/>
                  </a:lnTo>
                  <a:lnTo>
                    <a:pt x="866" y="478"/>
                  </a:lnTo>
                  <a:lnTo>
                    <a:pt x="868" y="434"/>
                  </a:lnTo>
                  <a:lnTo>
                    <a:pt x="866" y="390"/>
                  </a:lnTo>
                  <a:lnTo>
                    <a:pt x="858" y="346"/>
                  </a:lnTo>
                  <a:lnTo>
                    <a:pt x="848" y="306"/>
                  </a:lnTo>
                  <a:lnTo>
                    <a:pt x="834" y="266"/>
                  </a:lnTo>
                  <a:lnTo>
                    <a:pt x="816" y="228"/>
                  </a:lnTo>
                  <a:lnTo>
                    <a:pt x="794" y="192"/>
                  </a:lnTo>
                  <a:lnTo>
                    <a:pt x="768" y="158"/>
                  </a:lnTo>
                  <a:lnTo>
                    <a:pt x="740" y="128"/>
                  </a:lnTo>
                  <a:lnTo>
                    <a:pt x="710" y="100"/>
                  </a:lnTo>
                  <a:lnTo>
                    <a:pt x="676" y="74"/>
                  </a:lnTo>
                  <a:lnTo>
                    <a:pt x="640" y="52"/>
                  </a:lnTo>
                  <a:lnTo>
                    <a:pt x="602" y="34"/>
                  </a:lnTo>
                  <a:lnTo>
                    <a:pt x="562" y="20"/>
                  </a:lnTo>
                  <a:lnTo>
                    <a:pt x="522" y="10"/>
                  </a:lnTo>
                  <a:lnTo>
                    <a:pt x="478" y="2"/>
                  </a:lnTo>
                  <a:lnTo>
                    <a:pt x="434" y="0"/>
                  </a:lnTo>
                  <a:lnTo>
                    <a:pt x="390" y="2"/>
                  </a:lnTo>
                  <a:lnTo>
                    <a:pt x="346" y="10"/>
                  </a:lnTo>
                  <a:lnTo>
                    <a:pt x="306" y="20"/>
                  </a:lnTo>
                  <a:lnTo>
                    <a:pt x="266" y="34"/>
                  </a:lnTo>
                  <a:lnTo>
                    <a:pt x="228" y="52"/>
                  </a:lnTo>
                  <a:lnTo>
                    <a:pt x="192" y="74"/>
                  </a:lnTo>
                  <a:lnTo>
                    <a:pt x="158" y="100"/>
                  </a:lnTo>
                  <a:lnTo>
                    <a:pt x="128" y="128"/>
                  </a:lnTo>
                  <a:lnTo>
                    <a:pt x="100" y="158"/>
                  </a:lnTo>
                  <a:lnTo>
                    <a:pt x="74" y="192"/>
                  </a:lnTo>
                  <a:lnTo>
                    <a:pt x="52" y="228"/>
                  </a:lnTo>
                  <a:lnTo>
                    <a:pt x="34" y="266"/>
                  </a:lnTo>
                  <a:lnTo>
                    <a:pt x="20" y="306"/>
                  </a:lnTo>
                  <a:lnTo>
                    <a:pt x="10" y="346"/>
                  </a:lnTo>
                  <a:lnTo>
                    <a:pt x="2" y="390"/>
                  </a:lnTo>
                  <a:lnTo>
                    <a:pt x="0" y="434"/>
                  </a:lnTo>
                  <a:close/>
                </a:path>
              </a:pathLst>
            </a:custGeom>
            <a:solidFill>
              <a:srgbClr val="7F7F7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5" name="Freeform 56"/>
            <p:cNvSpPr>
              <a:spLocks noEditPoints="1"/>
            </p:cNvSpPr>
            <p:nvPr/>
          </p:nvSpPr>
          <p:spPr bwMode="auto">
            <a:xfrm>
              <a:off x="3953" y="678"/>
              <a:ext cx="856" cy="856"/>
            </a:xfrm>
            <a:custGeom>
              <a:avLst/>
              <a:gdLst>
                <a:gd name="T0" fmla="*/ 10 w 856"/>
                <a:gd name="T1" fmla="*/ 386 h 856"/>
                <a:gd name="T2" fmla="*/ 42 w 856"/>
                <a:gd name="T3" fmla="*/ 264 h 856"/>
                <a:gd name="T4" fmla="*/ 104 w 856"/>
                <a:gd name="T5" fmla="*/ 162 h 856"/>
                <a:gd name="T6" fmla="*/ 194 w 856"/>
                <a:gd name="T7" fmla="*/ 80 h 856"/>
                <a:gd name="T8" fmla="*/ 304 w 856"/>
                <a:gd name="T9" fmla="*/ 28 h 856"/>
                <a:gd name="T10" fmla="*/ 428 w 856"/>
                <a:gd name="T11" fmla="*/ 8 h 856"/>
                <a:gd name="T12" fmla="*/ 512 w 856"/>
                <a:gd name="T13" fmla="*/ 18 h 856"/>
                <a:gd name="T14" fmla="*/ 628 w 856"/>
                <a:gd name="T15" fmla="*/ 60 h 856"/>
                <a:gd name="T16" fmla="*/ 724 w 856"/>
                <a:gd name="T17" fmla="*/ 132 h 856"/>
                <a:gd name="T18" fmla="*/ 796 w 856"/>
                <a:gd name="T19" fmla="*/ 228 h 856"/>
                <a:gd name="T20" fmla="*/ 838 w 856"/>
                <a:gd name="T21" fmla="*/ 344 h 856"/>
                <a:gd name="T22" fmla="*/ 848 w 856"/>
                <a:gd name="T23" fmla="*/ 428 h 856"/>
                <a:gd name="T24" fmla="*/ 828 w 856"/>
                <a:gd name="T25" fmla="*/ 552 h 856"/>
                <a:gd name="T26" fmla="*/ 776 w 856"/>
                <a:gd name="T27" fmla="*/ 662 h 856"/>
                <a:gd name="T28" fmla="*/ 694 w 856"/>
                <a:gd name="T29" fmla="*/ 752 h 856"/>
                <a:gd name="T30" fmla="*/ 592 w 856"/>
                <a:gd name="T31" fmla="*/ 814 h 856"/>
                <a:gd name="T32" fmla="*/ 470 w 856"/>
                <a:gd name="T33" fmla="*/ 846 h 856"/>
                <a:gd name="T34" fmla="*/ 386 w 856"/>
                <a:gd name="T35" fmla="*/ 846 h 856"/>
                <a:gd name="T36" fmla="*/ 264 w 856"/>
                <a:gd name="T37" fmla="*/ 814 h 856"/>
                <a:gd name="T38" fmla="*/ 162 w 856"/>
                <a:gd name="T39" fmla="*/ 752 h 856"/>
                <a:gd name="T40" fmla="*/ 80 w 856"/>
                <a:gd name="T41" fmla="*/ 662 h 856"/>
                <a:gd name="T42" fmla="*/ 28 w 856"/>
                <a:gd name="T43" fmla="*/ 552 h 856"/>
                <a:gd name="T44" fmla="*/ 8 w 856"/>
                <a:gd name="T45" fmla="*/ 428 h 856"/>
                <a:gd name="T46" fmla="*/ 0 w 856"/>
                <a:gd name="T47" fmla="*/ 428 h 856"/>
                <a:gd name="T48" fmla="*/ 20 w 856"/>
                <a:gd name="T49" fmla="*/ 554 h 856"/>
                <a:gd name="T50" fmla="*/ 74 w 856"/>
                <a:gd name="T51" fmla="*/ 666 h 856"/>
                <a:gd name="T52" fmla="*/ 156 w 856"/>
                <a:gd name="T53" fmla="*/ 758 h 856"/>
                <a:gd name="T54" fmla="*/ 262 w 856"/>
                <a:gd name="T55" fmla="*/ 822 h 856"/>
                <a:gd name="T56" fmla="*/ 384 w 856"/>
                <a:gd name="T57" fmla="*/ 854 h 856"/>
                <a:gd name="T58" fmla="*/ 472 w 856"/>
                <a:gd name="T59" fmla="*/ 854 h 856"/>
                <a:gd name="T60" fmla="*/ 594 w 856"/>
                <a:gd name="T61" fmla="*/ 822 h 856"/>
                <a:gd name="T62" fmla="*/ 700 w 856"/>
                <a:gd name="T63" fmla="*/ 758 h 856"/>
                <a:gd name="T64" fmla="*/ 782 w 856"/>
                <a:gd name="T65" fmla="*/ 666 h 856"/>
                <a:gd name="T66" fmla="*/ 836 w 856"/>
                <a:gd name="T67" fmla="*/ 554 h 856"/>
                <a:gd name="T68" fmla="*/ 856 w 856"/>
                <a:gd name="T69" fmla="*/ 428 h 856"/>
                <a:gd name="T70" fmla="*/ 846 w 856"/>
                <a:gd name="T71" fmla="*/ 342 h 856"/>
                <a:gd name="T72" fmla="*/ 804 w 856"/>
                <a:gd name="T73" fmla="*/ 224 h 856"/>
                <a:gd name="T74" fmla="*/ 730 w 856"/>
                <a:gd name="T75" fmla="*/ 126 h 856"/>
                <a:gd name="T76" fmla="*/ 632 w 856"/>
                <a:gd name="T77" fmla="*/ 52 h 856"/>
                <a:gd name="T78" fmla="*/ 514 w 856"/>
                <a:gd name="T79" fmla="*/ 10 h 856"/>
                <a:gd name="T80" fmla="*/ 428 w 856"/>
                <a:gd name="T81" fmla="*/ 0 h 856"/>
                <a:gd name="T82" fmla="*/ 302 w 856"/>
                <a:gd name="T83" fmla="*/ 20 h 856"/>
                <a:gd name="T84" fmla="*/ 190 w 856"/>
                <a:gd name="T85" fmla="*/ 74 h 856"/>
                <a:gd name="T86" fmla="*/ 98 w 856"/>
                <a:gd name="T87" fmla="*/ 156 h 856"/>
                <a:gd name="T88" fmla="*/ 34 w 856"/>
                <a:gd name="T89" fmla="*/ 262 h 856"/>
                <a:gd name="T90" fmla="*/ 2 w 856"/>
                <a:gd name="T91" fmla="*/ 384 h 8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6"/>
                <a:gd name="T139" fmla="*/ 0 h 856"/>
                <a:gd name="T140" fmla="*/ 856 w 856"/>
                <a:gd name="T141" fmla="*/ 856 h 8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6" h="856">
                  <a:moveTo>
                    <a:pt x="8" y="428"/>
                  </a:moveTo>
                  <a:lnTo>
                    <a:pt x="8" y="428"/>
                  </a:lnTo>
                  <a:lnTo>
                    <a:pt x="10" y="386"/>
                  </a:lnTo>
                  <a:lnTo>
                    <a:pt x="18" y="344"/>
                  </a:lnTo>
                  <a:lnTo>
                    <a:pt x="28" y="304"/>
                  </a:lnTo>
                  <a:lnTo>
                    <a:pt x="42" y="264"/>
                  </a:lnTo>
                  <a:lnTo>
                    <a:pt x="60" y="228"/>
                  </a:lnTo>
                  <a:lnTo>
                    <a:pt x="80" y="194"/>
                  </a:lnTo>
                  <a:lnTo>
                    <a:pt x="104" y="162"/>
                  </a:lnTo>
                  <a:lnTo>
                    <a:pt x="132" y="132"/>
                  </a:lnTo>
                  <a:lnTo>
                    <a:pt x="162" y="104"/>
                  </a:lnTo>
                  <a:lnTo>
                    <a:pt x="194" y="80"/>
                  </a:lnTo>
                  <a:lnTo>
                    <a:pt x="228" y="60"/>
                  </a:lnTo>
                  <a:lnTo>
                    <a:pt x="264" y="42"/>
                  </a:lnTo>
                  <a:lnTo>
                    <a:pt x="304" y="28"/>
                  </a:lnTo>
                  <a:lnTo>
                    <a:pt x="344" y="18"/>
                  </a:lnTo>
                  <a:lnTo>
                    <a:pt x="386" y="10"/>
                  </a:lnTo>
                  <a:lnTo>
                    <a:pt x="428" y="8"/>
                  </a:lnTo>
                  <a:lnTo>
                    <a:pt x="470" y="10"/>
                  </a:lnTo>
                  <a:lnTo>
                    <a:pt x="512" y="18"/>
                  </a:lnTo>
                  <a:lnTo>
                    <a:pt x="552" y="28"/>
                  </a:lnTo>
                  <a:lnTo>
                    <a:pt x="592" y="42"/>
                  </a:lnTo>
                  <a:lnTo>
                    <a:pt x="628" y="60"/>
                  </a:lnTo>
                  <a:lnTo>
                    <a:pt x="662" y="80"/>
                  </a:lnTo>
                  <a:lnTo>
                    <a:pt x="694" y="104"/>
                  </a:lnTo>
                  <a:lnTo>
                    <a:pt x="724" y="132"/>
                  </a:lnTo>
                  <a:lnTo>
                    <a:pt x="752" y="162"/>
                  </a:lnTo>
                  <a:lnTo>
                    <a:pt x="776" y="194"/>
                  </a:lnTo>
                  <a:lnTo>
                    <a:pt x="796" y="228"/>
                  </a:lnTo>
                  <a:lnTo>
                    <a:pt x="814" y="264"/>
                  </a:lnTo>
                  <a:lnTo>
                    <a:pt x="828" y="304"/>
                  </a:lnTo>
                  <a:lnTo>
                    <a:pt x="838" y="344"/>
                  </a:lnTo>
                  <a:lnTo>
                    <a:pt x="846" y="386"/>
                  </a:lnTo>
                  <a:lnTo>
                    <a:pt x="848" y="428"/>
                  </a:lnTo>
                  <a:lnTo>
                    <a:pt x="846" y="470"/>
                  </a:lnTo>
                  <a:lnTo>
                    <a:pt x="838" y="512"/>
                  </a:lnTo>
                  <a:lnTo>
                    <a:pt x="828" y="552"/>
                  </a:lnTo>
                  <a:lnTo>
                    <a:pt x="814" y="592"/>
                  </a:lnTo>
                  <a:lnTo>
                    <a:pt x="796" y="628"/>
                  </a:lnTo>
                  <a:lnTo>
                    <a:pt x="776" y="662"/>
                  </a:lnTo>
                  <a:lnTo>
                    <a:pt x="752" y="694"/>
                  </a:lnTo>
                  <a:lnTo>
                    <a:pt x="724" y="724"/>
                  </a:lnTo>
                  <a:lnTo>
                    <a:pt x="694" y="752"/>
                  </a:lnTo>
                  <a:lnTo>
                    <a:pt x="662" y="776"/>
                  </a:lnTo>
                  <a:lnTo>
                    <a:pt x="628" y="796"/>
                  </a:lnTo>
                  <a:lnTo>
                    <a:pt x="592" y="814"/>
                  </a:lnTo>
                  <a:lnTo>
                    <a:pt x="552" y="828"/>
                  </a:lnTo>
                  <a:lnTo>
                    <a:pt x="512" y="838"/>
                  </a:lnTo>
                  <a:lnTo>
                    <a:pt x="470" y="846"/>
                  </a:lnTo>
                  <a:lnTo>
                    <a:pt x="428" y="848"/>
                  </a:lnTo>
                  <a:lnTo>
                    <a:pt x="386" y="846"/>
                  </a:lnTo>
                  <a:lnTo>
                    <a:pt x="344" y="838"/>
                  </a:lnTo>
                  <a:lnTo>
                    <a:pt x="304" y="828"/>
                  </a:lnTo>
                  <a:lnTo>
                    <a:pt x="264" y="814"/>
                  </a:lnTo>
                  <a:lnTo>
                    <a:pt x="228" y="796"/>
                  </a:lnTo>
                  <a:lnTo>
                    <a:pt x="194" y="776"/>
                  </a:lnTo>
                  <a:lnTo>
                    <a:pt x="162" y="752"/>
                  </a:lnTo>
                  <a:lnTo>
                    <a:pt x="132" y="724"/>
                  </a:lnTo>
                  <a:lnTo>
                    <a:pt x="104" y="694"/>
                  </a:lnTo>
                  <a:lnTo>
                    <a:pt x="80" y="662"/>
                  </a:lnTo>
                  <a:lnTo>
                    <a:pt x="60" y="628"/>
                  </a:lnTo>
                  <a:lnTo>
                    <a:pt x="42" y="592"/>
                  </a:lnTo>
                  <a:lnTo>
                    <a:pt x="28" y="552"/>
                  </a:lnTo>
                  <a:lnTo>
                    <a:pt x="18" y="512"/>
                  </a:lnTo>
                  <a:lnTo>
                    <a:pt x="10" y="470"/>
                  </a:lnTo>
                  <a:lnTo>
                    <a:pt x="8" y="428"/>
                  </a:lnTo>
                  <a:close/>
                  <a:moveTo>
                    <a:pt x="0" y="428"/>
                  </a:moveTo>
                  <a:lnTo>
                    <a:pt x="0" y="428"/>
                  </a:lnTo>
                  <a:lnTo>
                    <a:pt x="2" y="472"/>
                  </a:lnTo>
                  <a:lnTo>
                    <a:pt x="10" y="514"/>
                  </a:lnTo>
                  <a:lnTo>
                    <a:pt x="20" y="554"/>
                  </a:lnTo>
                  <a:lnTo>
                    <a:pt x="34" y="594"/>
                  </a:lnTo>
                  <a:lnTo>
                    <a:pt x="52" y="632"/>
                  </a:lnTo>
                  <a:lnTo>
                    <a:pt x="74" y="666"/>
                  </a:lnTo>
                  <a:lnTo>
                    <a:pt x="98" y="700"/>
                  </a:lnTo>
                  <a:lnTo>
                    <a:pt x="126" y="730"/>
                  </a:lnTo>
                  <a:lnTo>
                    <a:pt x="156" y="758"/>
                  </a:lnTo>
                  <a:lnTo>
                    <a:pt x="190" y="782"/>
                  </a:lnTo>
                  <a:lnTo>
                    <a:pt x="224" y="804"/>
                  </a:lnTo>
                  <a:lnTo>
                    <a:pt x="262" y="822"/>
                  </a:lnTo>
                  <a:lnTo>
                    <a:pt x="302" y="836"/>
                  </a:lnTo>
                  <a:lnTo>
                    <a:pt x="342" y="846"/>
                  </a:lnTo>
                  <a:lnTo>
                    <a:pt x="384" y="854"/>
                  </a:lnTo>
                  <a:lnTo>
                    <a:pt x="428" y="856"/>
                  </a:lnTo>
                  <a:lnTo>
                    <a:pt x="472" y="854"/>
                  </a:lnTo>
                  <a:lnTo>
                    <a:pt x="514" y="846"/>
                  </a:lnTo>
                  <a:lnTo>
                    <a:pt x="554" y="836"/>
                  </a:lnTo>
                  <a:lnTo>
                    <a:pt x="594" y="822"/>
                  </a:lnTo>
                  <a:lnTo>
                    <a:pt x="632" y="804"/>
                  </a:lnTo>
                  <a:lnTo>
                    <a:pt x="666" y="782"/>
                  </a:lnTo>
                  <a:lnTo>
                    <a:pt x="700" y="758"/>
                  </a:lnTo>
                  <a:lnTo>
                    <a:pt x="730" y="730"/>
                  </a:lnTo>
                  <a:lnTo>
                    <a:pt x="758" y="700"/>
                  </a:lnTo>
                  <a:lnTo>
                    <a:pt x="782" y="666"/>
                  </a:lnTo>
                  <a:lnTo>
                    <a:pt x="804" y="632"/>
                  </a:lnTo>
                  <a:lnTo>
                    <a:pt x="822" y="594"/>
                  </a:lnTo>
                  <a:lnTo>
                    <a:pt x="836" y="554"/>
                  </a:lnTo>
                  <a:lnTo>
                    <a:pt x="846" y="514"/>
                  </a:lnTo>
                  <a:lnTo>
                    <a:pt x="854" y="472"/>
                  </a:lnTo>
                  <a:lnTo>
                    <a:pt x="856" y="428"/>
                  </a:lnTo>
                  <a:lnTo>
                    <a:pt x="854" y="384"/>
                  </a:lnTo>
                  <a:lnTo>
                    <a:pt x="846" y="342"/>
                  </a:lnTo>
                  <a:lnTo>
                    <a:pt x="836" y="302"/>
                  </a:lnTo>
                  <a:lnTo>
                    <a:pt x="822" y="262"/>
                  </a:lnTo>
                  <a:lnTo>
                    <a:pt x="804" y="224"/>
                  </a:lnTo>
                  <a:lnTo>
                    <a:pt x="782" y="190"/>
                  </a:lnTo>
                  <a:lnTo>
                    <a:pt x="758" y="156"/>
                  </a:lnTo>
                  <a:lnTo>
                    <a:pt x="730" y="126"/>
                  </a:lnTo>
                  <a:lnTo>
                    <a:pt x="700" y="98"/>
                  </a:lnTo>
                  <a:lnTo>
                    <a:pt x="666" y="74"/>
                  </a:lnTo>
                  <a:lnTo>
                    <a:pt x="632" y="52"/>
                  </a:lnTo>
                  <a:lnTo>
                    <a:pt x="594" y="34"/>
                  </a:lnTo>
                  <a:lnTo>
                    <a:pt x="554" y="20"/>
                  </a:lnTo>
                  <a:lnTo>
                    <a:pt x="514" y="10"/>
                  </a:lnTo>
                  <a:lnTo>
                    <a:pt x="472" y="2"/>
                  </a:lnTo>
                  <a:lnTo>
                    <a:pt x="428" y="0"/>
                  </a:lnTo>
                  <a:lnTo>
                    <a:pt x="384" y="2"/>
                  </a:lnTo>
                  <a:lnTo>
                    <a:pt x="342" y="10"/>
                  </a:lnTo>
                  <a:lnTo>
                    <a:pt x="302" y="20"/>
                  </a:lnTo>
                  <a:lnTo>
                    <a:pt x="262" y="34"/>
                  </a:lnTo>
                  <a:lnTo>
                    <a:pt x="224" y="52"/>
                  </a:lnTo>
                  <a:lnTo>
                    <a:pt x="190" y="74"/>
                  </a:lnTo>
                  <a:lnTo>
                    <a:pt x="156" y="98"/>
                  </a:lnTo>
                  <a:lnTo>
                    <a:pt x="126" y="126"/>
                  </a:lnTo>
                  <a:lnTo>
                    <a:pt x="98" y="156"/>
                  </a:lnTo>
                  <a:lnTo>
                    <a:pt x="74" y="190"/>
                  </a:lnTo>
                  <a:lnTo>
                    <a:pt x="52" y="224"/>
                  </a:lnTo>
                  <a:lnTo>
                    <a:pt x="34" y="262"/>
                  </a:lnTo>
                  <a:lnTo>
                    <a:pt x="20" y="302"/>
                  </a:lnTo>
                  <a:lnTo>
                    <a:pt x="10" y="342"/>
                  </a:lnTo>
                  <a:lnTo>
                    <a:pt x="2" y="384"/>
                  </a:lnTo>
                  <a:lnTo>
                    <a:pt x="0" y="4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6" name="Freeform 56"/>
            <p:cNvSpPr>
              <a:spLocks/>
            </p:cNvSpPr>
            <p:nvPr/>
          </p:nvSpPr>
          <p:spPr bwMode="auto">
            <a:xfrm>
              <a:off x="4367" y="824"/>
              <a:ext cx="34" cy="244"/>
            </a:xfrm>
            <a:custGeom>
              <a:avLst/>
              <a:gdLst>
                <a:gd name="T0" fmla="*/ 26 w 34"/>
                <a:gd name="T1" fmla="*/ 242 h 244"/>
                <a:gd name="T2" fmla="*/ 26 w 34"/>
                <a:gd name="T3" fmla="*/ 242 h 244"/>
                <a:gd name="T4" fmla="*/ 34 w 34"/>
                <a:gd name="T5" fmla="*/ 244 h 244"/>
                <a:gd name="T6" fmla="*/ 34 w 34"/>
                <a:gd name="T7" fmla="*/ 244 h 244"/>
                <a:gd name="T8" fmla="*/ 28 w 34"/>
                <a:gd name="T9" fmla="*/ 0 h 244"/>
                <a:gd name="T10" fmla="*/ 28 w 34"/>
                <a:gd name="T11" fmla="*/ 0 h 244"/>
                <a:gd name="T12" fmla="*/ 0 w 34"/>
                <a:gd name="T13" fmla="*/ 0 h 244"/>
                <a:gd name="T14" fmla="*/ 0 w 34"/>
                <a:gd name="T15" fmla="*/ 0 h 244"/>
                <a:gd name="T16" fmla="*/ 0 w 34"/>
                <a:gd name="T17" fmla="*/ 6 h 244"/>
                <a:gd name="T18" fmla="*/ 0 w 34"/>
                <a:gd name="T19" fmla="*/ 6 h 244"/>
                <a:gd name="T20" fmla="*/ 20 w 34"/>
                <a:gd name="T21" fmla="*/ 6 h 244"/>
                <a:gd name="T22" fmla="*/ 20 w 34"/>
                <a:gd name="T23" fmla="*/ 6 h 244"/>
                <a:gd name="T24" fmla="*/ 26 w 34"/>
                <a:gd name="T25" fmla="*/ 242 h 244"/>
                <a:gd name="T26" fmla="*/ 26 w 34"/>
                <a:gd name="T27" fmla="*/ 242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44"/>
                <a:gd name="T44" fmla="*/ 34 w 34"/>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44">
                  <a:moveTo>
                    <a:pt x="26" y="242"/>
                  </a:moveTo>
                  <a:lnTo>
                    <a:pt x="26" y="242"/>
                  </a:lnTo>
                  <a:lnTo>
                    <a:pt x="34" y="244"/>
                  </a:lnTo>
                  <a:lnTo>
                    <a:pt x="28" y="0"/>
                  </a:lnTo>
                  <a:lnTo>
                    <a:pt x="0" y="0"/>
                  </a:lnTo>
                  <a:lnTo>
                    <a:pt x="0" y="6"/>
                  </a:lnTo>
                  <a:lnTo>
                    <a:pt x="20" y="6"/>
                  </a:lnTo>
                  <a:lnTo>
                    <a:pt x="26" y="242"/>
                  </a:lnTo>
                  <a:close/>
                </a:path>
              </a:pathLst>
            </a:custGeom>
            <a:solidFill>
              <a:srgbClr val="7F7F7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7" name="Freeform 57"/>
            <p:cNvSpPr>
              <a:spLocks/>
            </p:cNvSpPr>
            <p:nvPr/>
          </p:nvSpPr>
          <p:spPr bwMode="auto">
            <a:xfrm>
              <a:off x="4364" y="823"/>
              <a:ext cx="35" cy="238"/>
            </a:xfrm>
            <a:custGeom>
              <a:avLst/>
              <a:gdLst/>
              <a:ahLst/>
              <a:cxnLst>
                <a:cxn ang="0">
                  <a:pos x="20" y="232"/>
                </a:cxn>
                <a:cxn ang="0">
                  <a:pos x="20" y="232"/>
                </a:cxn>
                <a:cxn ang="0">
                  <a:pos x="32" y="236"/>
                </a:cxn>
                <a:cxn ang="0">
                  <a:pos x="32" y="236"/>
                </a:cxn>
                <a:cxn ang="0">
                  <a:pos x="26" y="0"/>
                </a:cxn>
                <a:cxn ang="0">
                  <a:pos x="26" y="0"/>
                </a:cxn>
                <a:cxn ang="0">
                  <a:pos x="6" y="0"/>
                </a:cxn>
                <a:cxn ang="0">
                  <a:pos x="6" y="0"/>
                </a:cxn>
                <a:cxn ang="0">
                  <a:pos x="0" y="238"/>
                </a:cxn>
                <a:cxn ang="0">
                  <a:pos x="0" y="238"/>
                </a:cxn>
                <a:cxn ang="0">
                  <a:pos x="10" y="234"/>
                </a:cxn>
                <a:cxn ang="0">
                  <a:pos x="20" y="232"/>
                </a:cxn>
                <a:cxn ang="0">
                  <a:pos x="20" y="232"/>
                </a:cxn>
              </a:cxnLst>
              <a:rect l="0" t="0" r="r" b="b"/>
              <a:pathLst>
                <a:path w="32" h="238">
                  <a:moveTo>
                    <a:pt x="20" y="232"/>
                  </a:moveTo>
                  <a:lnTo>
                    <a:pt x="20" y="232"/>
                  </a:lnTo>
                  <a:lnTo>
                    <a:pt x="32" y="236"/>
                  </a:lnTo>
                  <a:lnTo>
                    <a:pt x="32" y="236"/>
                  </a:lnTo>
                  <a:lnTo>
                    <a:pt x="26" y="0"/>
                  </a:lnTo>
                  <a:lnTo>
                    <a:pt x="26" y="0"/>
                  </a:lnTo>
                  <a:lnTo>
                    <a:pt x="6" y="0"/>
                  </a:lnTo>
                  <a:lnTo>
                    <a:pt x="6" y="0"/>
                  </a:lnTo>
                  <a:lnTo>
                    <a:pt x="0" y="238"/>
                  </a:lnTo>
                  <a:lnTo>
                    <a:pt x="0" y="238"/>
                  </a:lnTo>
                  <a:lnTo>
                    <a:pt x="10" y="234"/>
                  </a:lnTo>
                  <a:lnTo>
                    <a:pt x="20" y="232"/>
                  </a:lnTo>
                  <a:lnTo>
                    <a:pt x="20" y="232"/>
                  </a:lnTo>
                  <a:close/>
                </a:path>
              </a:pathLst>
            </a:custGeom>
            <a:solidFill>
              <a:srgbClr val="1F497D">
                <a:lumMod val="10000"/>
              </a:srgbClr>
            </a:solidFill>
            <a:ln w="9525">
              <a:noFill/>
              <a:round/>
              <a:headEnd/>
              <a:tailEnd/>
            </a:ln>
          </p:spPr>
          <p:txBody>
            <a:bodyPr/>
            <a:lstStyle/>
            <a:p>
              <a:pPr>
                <a:defRPr/>
              </a:pPr>
              <a:endParaRPr lang="en-US" kern="0">
                <a:solidFill>
                  <a:prstClr val="black"/>
                </a:solidFill>
                <a:latin typeface="Calibri"/>
              </a:endParaRPr>
            </a:p>
          </p:txBody>
        </p:sp>
        <p:sp>
          <p:nvSpPr>
            <p:cNvPr id="188" name="Freeform 59"/>
            <p:cNvSpPr>
              <a:spLocks/>
            </p:cNvSpPr>
            <p:nvPr/>
          </p:nvSpPr>
          <p:spPr bwMode="auto">
            <a:xfrm>
              <a:off x="4419" y="1086"/>
              <a:ext cx="192" cy="34"/>
            </a:xfrm>
            <a:custGeom>
              <a:avLst/>
              <a:gdLst>
                <a:gd name="T0" fmla="*/ 192 w 192"/>
                <a:gd name="T1" fmla="*/ 6 h 34"/>
                <a:gd name="T2" fmla="*/ 192 w 192"/>
                <a:gd name="T3" fmla="*/ 6 h 34"/>
                <a:gd name="T4" fmla="*/ 0 w 192"/>
                <a:gd name="T5" fmla="*/ 0 h 34"/>
                <a:gd name="T6" fmla="*/ 0 w 192"/>
                <a:gd name="T7" fmla="*/ 0 h 34"/>
                <a:gd name="T8" fmla="*/ 2 w 192"/>
                <a:gd name="T9" fmla="*/ 6 h 34"/>
                <a:gd name="T10" fmla="*/ 2 w 192"/>
                <a:gd name="T11" fmla="*/ 6 h 34"/>
                <a:gd name="T12" fmla="*/ 184 w 192"/>
                <a:gd name="T13" fmla="*/ 12 h 34"/>
                <a:gd name="T14" fmla="*/ 184 w 192"/>
                <a:gd name="T15" fmla="*/ 12 h 34"/>
                <a:gd name="T16" fmla="*/ 184 w 192"/>
                <a:gd name="T17" fmla="*/ 34 h 34"/>
                <a:gd name="T18" fmla="*/ 184 w 192"/>
                <a:gd name="T19" fmla="*/ 34 h 34"/>
                <a:gd name="T20" fmla="*/ 192 w 192"/>
                <a:gd name="T21" fmla="*/ 34 h 34"/>
                <a:gd name="T22" fmla="*/ 192 w 192"/>
                <a:gd name="T23" fmla="*/ 34 h 34"/>
                <a:gd name="T24" fmla="*/ 192 w 192"/>
                <a:gd name="T25" fmla="*/ 6 h 34"/>
                <a:gd name="T26" fmla="*/ 192 w 192"/>
                <a:gd name="T27" fmla="*/ 6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34"/>
                <a:gd name="T44" fmla="*/ 192 w 192"/>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34">
                  <a:moveTo>
                    <a:pt x="192" y="6"/>
                  </a:moveTo>
                  <a:lnTo>
                    <a:pt x="192" y="6"/>
                  </a:lnTo>
                  <a:lnTo>
                    <a:pt x="0" y="0"/>
                  </a:lnTo>
                  <a:lnTo>
                    <a:pt x="2" y="6"/>
                  </a:lnTo>
                  <a:lnTo>
                    <a:pt x="184" y="12"/>
                  </a:lnTo>
                  <a:lnTo>
                    <a:pt x="184" y="34"/>
                  </a:lnTo>
                  <a:lnTo>
                    <a:pt x="192" y="34"/>
                  </a:lnTo>
                  <a:lnTo>
                    <a:pt x="192" y="6"/>
                  </a:lnTo>
                  <a:close/>
                </a:path>
              </a:pathLst>
            </a:custGeom>
            <a:solidFill>
              <a:srgbClr val="7F7F7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kern="0">
                <a:solidFill>
                  <a:prstClr val="black"/>
                </a:solidFill>
                <a:latin typeface="Calibri"/>
              </a:endParaRPr>
            </a:p>
          </p:txBody>
        </p:sp>
        <p:sp>
          <p:nvSpPr>
            <p:cNvPr id="189" name="Freeform 188"/>
            <p:cNvSpPr>
              <a:spLocks/>
            </p:cNvSpPr>
            <p:nvPr/>
          </p:nvSpPr>
          <p:spPr bwMode="auto">
            <a:xfrm>
              <a:off x="4421" y="1086"/>
              <a:ext cx="184" cy="35"/>
            </a:xfrm>
            <a:custGeom>
              <a:avLst/>
              <a:gdLst/>
              <a:ahLst/>
              <a:cxnLst>
                <a:cxn ang="0">
                  <a:pos x="2" y="0"/>
                </a:cxn>
                <a:cxn ang="0">
                  <a:pos x="2" y="0"/>
                </a:cxn>
                <a:cxn ang="0">
                  <a:pos x="4" y="6"/>
                </a:cxn>
                <a:cxn ang="0">
                  <a:pos x="6" y="14"/>
                </a:cxn>
                <a:cxn ang="0">
                  <a:pos x="6" y="14"/>
                </a:cxn>
                <a:cxn ang="0">
                  <a:pos x="4" y="24"/>
                </a:cxn>
                <a:cxn ang="0">
                  <a:pos x="0" y="34"/>
                </a:cxn>
                <a:cxn ang="0">
                  <a:pos x="0" y="34"/>
                </a:cxn>
                <a:cxn ang="0">
                  <a:pos x="184" y="28"/>
                </a:cxn>
                <a:cxn ang="0">
                  <a:pos x="184" y="28"/>
                </a:cxn>
                <a:cxn ang="0">
                  <a:pos x="184" y="6"/>
                </a:cxn>
                <a:cxn ang="0">
                  <a:pos x="184" y="6"/>
                </a:cxn>
                <a:cxn ang="0">
                  <a:pos x="2" y="0"/>
                </a:cxn>
                <a:cxn ang="0">
                  <a:pos x="2" y="0"/>
                </a:cxn>
              </a:cxnLst>
              <a:rect l="0" t="0" r="r" b="b"/>
              <a:pathLst>
                <a:path w="184" h="34">
                  <a:moveTo>
                    <a:pt x="2" y="0"/>
                  </a:moveTo>
                  <a:lnTo>
                    <a:pt x="2" y="0"/>
                  </a:lnTo>
                  <a:lnTo>
                    <a:pt x="4" y="6"/>
                  </a:lnTo>
                  <a:lnTo>
                    <a:pt x="6" y="14"/>
                  </a:lnTo>
                  <a:lnTo>
                    <a:pt x="6" y="14"/>
                  </a:lnTo>
                  <a:lnTo>
                    <a:pt x="4" y="24"/>
                  </a:lnTo>
                  <a:lnTo>
                    <a:pt x="0" y="34"/>
                  </a:lnTo>
                  <a:lnTo>
                    <a:pt x="0" y="34"/>
                  </a:lnTo>
                  <a:lnTo>
                    <a:pt x="184" y="28"/>
                  </a:lnTo>
                  <a:lnTo>
                    <a:pt x="184" y="28"/>
                  </a:lnTo>
                  <a:lnTo>
                    <a:pt x="184" y="6"/>
                  </a:lnTo>
                  <a:lnTo>
                    <a:pt x="184" y="6"/>
                  </a:lnTo>
                  <a:lnTo>
                    <a:pt x="2" y="0"/>
                  </a:lnTo>
                  <a:lnTo>
                    <a:pt x="2" y="0"/>
                  </a:lnTo>
                  <a:close/>
                </a:path>
              </a:pathLst>
            </a:custGeom>
            <a:solidFill>
              <a:srgbClr val="1F497D">
                <a:lumMod val="10000"/>
              </a:srgbClr>
            </a:solidFill>
            <a:ln w="9525">
              <a:noFill/>
              <a:round/>
              <a:headEnd/>
              <a:tailEnd/>
            </a:ln>
          </p:spPr>
          <p:txBody>
            <a:bodyPr/>
            <a:lstStyle/>
            <a:p>
              <a:pPr>
                <a:defRPr/>
              </a:pPr>
              <a:endParaRPr lang="en-US" kern="0">
                <a:solidFill>
                  <a:prstClr val="black"/>
                </a:solidFill>
                <a:latin typeface="Calibri"/>
              </a:endParaRPr>
            </a:p>
          </p:txBody>
        </p:sp>
        <p:sp>
          <p:nvSpPr>
            <p:cNvPr id="190" name="Freeform 189"/>
            <p:cNvSpPr>
              <a:spLocks/>
            </p:cNvSpPr>
            <p:nvPr/>
          </p:nvSpPr>
          <p:spPr bwMode="auto">
            <a:xfrm>
              <a:off x="4352" y="1070"/>
              <a:ext cx="58" cy="58"/>
            </a:xfrm>
            <a:custGeom>
              <a:avLst/>
              <a:gdLst/>
              <a:ahLst/>
              <a:cxnLst>
                <a:cxn ang="0">
                  <a:pos x="28" y="0"/>
                </a:cxn>
                <a:cxn ang="0">
                  <a:pos x="28" y="0"/>
                </a:cxn>
                <a:cxn ang="0">
                  <a:pos x="16" y="4"/>
                </a:cxn>
                <a:cxn ang="0">
                  <a:pos x="8" y="10"/>
                </a:cxn>
                <a:cxn ang="0">
                  <a:pos x="2" y="18"/>
                </a:cxn>
                <a:cxn ang="0">
                  <a:pos x="0" y="30"/>
                </a:cxn>
                <a:cxn ang="0">
                  <a:pos x="0" y="30"/>
                </a:cxn>
                <a:cxn ang="0">
                  <a:pos x="2" y="42"/>
                </a:cxn>
                <a:cxn ang="0">
                  <a:pos x="8" y="50"/>
                </a:cxn>
                <a:cxn ang="0">
                  <a:pos x="16" y="56"/>
                </a:cxn>
                <a:cxn ang="0">
                  <a:pos x="28" y="58"/>
                </a:cxn>
                <a:cxn ang="0">
                  <a:pos x="28" y="58"/>
                </a:cxn>
                <a:cxn ang="0">
                  <a:pos x="40" y="56"/>
                </a:cxn>
                <a:cxn ang="0">
                  <a:pos x="48" y="50"/>
                </a:cxn>
                <a:cxn ang="0">
                  <a:pos x="54" y="42"/>
                </a:cxn>
                <a:cxn ang="0">
                  <a:pos x="58" y="30"/>
                </a:cxn>
                <a:cxn ang="0">
                  <a:pos x="58" y="30"/>
                </a:cxn>
                <a:cxn ang="0">
                  <a:pos x="54" y="18"/>
                </a:cxn>
                <a:cxn ang="0">
                  <a:pos x="48" y="10"/>
                </a:cxn>
                <a:cxn ang="0">
                  <a:pos x="40" y="4"/>
                </a:cxn>
                <a:cxn ang="0">
                  <a:pos x="28" y="0"/>
                </a:cxn>
                <a:cxn ang="0">
                  <a:pos x="28" y="0"/>
                </a:cxn>
              </a:cxnLst>
              <a:rect l="0" t="0" r="r" b="b"/>
              <a:pathLst>
                <a:path w="58" h="58">
                  <a:moveTo>
                    <a:pt x="28" y="0"/>
                  </a:moveTo>
                  <a:lnTo>
                    <a:pt x="28" y="0"/>
                  </a:lnTo>
                  <a:lnTo>
                    <a:pt x="16" y="4"/>
                  </a:lnTo>
                  <a:lnTo>
                    <a:pt x="8" y="10"/>
                  </a:lnTo>
                  <a:lnTo>
                    <a:pt x="2" y="18"/>
                  </a:lnTo>
                  <a:lnTo>
                    <a:pt x="0" y="30"/>
                  </a:lnTo>
                  <a:lnTo>
                    <a:pt x="0" y="30"/>
                  </a:lnTo>
                  <a:lnTo>
                    <a:pt x="2" y="42"/>
                  </a:lnTo>
                  <a:lnTo>
                    <a:pt x="8" y="50"/>
                  </a:lnTo>
                  <a:lnTo>
                    <a:pt x="16" y="56"/>
                  </a:lnTo>
                  <a:lnTo>
                    <a:pt x="28" y="58"/>
                  </a:lnTo>
                  <a:lnTo>
                    <a:pt x="28" y="58"/>
                  </a:lnTo>
                  <a:lnTo>
                    <a:pt x="40" y="56"/>
                  </a:lnTo>
                  <a:lnTo>
                    <a:pt x="48" y="50"/>
                  </a:lnTo>
                  <a:lnTo>
                    <a:pt x="54" y="42"/>
                  </a:lnTo>
                  <a:lnTo>
                    <a:pt x="58" y="30"/>
                  </a:lnTo>
                  <a:lnTo>
                    <a:pt x="58" y="30"/>
                  </a:lnTo>
                  <a:lnTo>
                    <a:pt x="54" y="18"/>
                  </a:lnTo>
                  <a:lnTo>
                    <a:pt x="48" y="10"/>
                  </a:lnTo>
                  <a:lnTo>
                    <a:pt x="40" y="4"/>
                  </a:lnTo>
                  <a:lnTo>
                    <a:pt x="28" y="0"/>
                  </a:lnTo>
                  <a:lnTo>
                    <a:pt x="28" y="0"/>
                  </a:lnTo>
                  <a:close/>
                </a:path>
              </a:pathLst>
            </a:custGeom>
            <a:solidFill>
              <a:srgbClr val="1F497D">
                <a:lumMod val="10000"/>
              </a:srgbClr>
            </a:solidFill>
            <a:ln w="9525">
              <a:noFill/>
              <a:round/>
              <a:headEnd/>
              <a:tailEnd/>
            </a:ln>
          </p:spPr>
          <p:txBody>
            <a:bodyPr/>
            <a:lstStyle/>
            <a:p>
              <a:pPr>
                <a:defRPr/>
              </a:pPr>
              <a:endParaRPr lang="en-US" kern="0">
                <a:solidFill>
                  <a:prstClr val="black"/>
                </a:solidFill>
                <a:latin typeface="Calibri"/>
              </a:endParaRPr>
            </a:p>
          </p:txBody>
        </p:sp>
      </p:grpSp>
      <p:sp>
        <p:nvSpPr>
          <p:cNvPr id="191" name="TextBox 62"/>
          <p:cNvSpPr txBox="1">
            <a:spLocks noChangeArrowheads="1"/>
          </p:cNvSpPr>
          <p:nvPr/>
        </p:nvSpPr>
        <p:spPr bwMode="auto">
          <a:xfrm>
            <a:off x="7162800" y="1474788"/>
            <a:ext cx="6461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ahoma" charset="0"/>
                <a:ea typeface="ＭＳ Ｐゴシック" charset="0"/>
                <a:cs typeface="ＭＳ Ｐゴシック" charset="0"/>
              </a:defRPr>
            </a:lvl1pPr>
            <a:lvl2pPr marL="742950" indent="-285750" eaLnBrk="0" hangingPunct="0">
              <a:defRPr sz="2400">
                <a:solidFill>
                  <a:schemeClr val="bg1"/>
                </a:solidFill>
                <a:latin typeface="Tahoma" charset="0"/>
                <a:ea typeface="ＭＳ Ｐゴシック" charset="0"/>
              </a:defRPr>
            </a:lvl2pPr>
            <a:lvl3pPr marL="1143000" indent="-228600" eaLnBrk="0" hangingPunct="0">
              <a:defRPr sz="2400">
                <a:solidFill>
                  <a:schemeClr val="bg1"/>
                </a:solidFill>
                <a:latin typeface="Tahoma" charset="0"/>
                <a:ea typeface="ＭＳ Ｐゴシック" charset="0"/>
              </a:defRPr>
            </a:lvl3pPr>
            <a:lvl4pPr marL="1600200" indent="-228600" eaLnBrk="0" hangingPunct="0">
              <a:defRPr sz="2400">
                <a:solidFill>
                  <a:schemeClr val="bg1"/>
                </a:solidFill>
                <a:latin typeface="Tahoma" charset="0"/>
                <a:ea typeface="ＭＳ Ｐゴシック" charset="0"/>
              </a:defRPr>
            </a:lvl4pPr>
            <a:lvl5pPr marL="2057400" indent="-228600" eaLnBrk="0" hangingPunct="0">
              <a:defRPr sz="2400">
                <a:solidFill>
                  <a:schemeClr val="bg1"/>
                </a:solidFill>
                <a:latin typeface="Tahoma" charset="0"/>
                <a:ea typeface="ＭＳ Ｐゴシック" charset="0"/>
              </a:defRPr>
            </a:lvl5pPr>
            <a:lvl6pPr marL="2514600" indent="-228600" eaLnBrk="0" fontAlgn="base" hangingPunct="0">
              <a:spcBef>
                <a:spcPct val="0"/>
              </a:spcBef>
              <a:spcAft>
                <a:spcPct val="0"/>
              </a:spcAft>
              <a:defRPr sz="2400">
                <a:solidFill>
                  <a:schemeClr val="bg1"/>
                </a:solidFill>
                <a:latin typeface="Tahoma" charset="0"/>
                <a:ea typeface="ＭＳ Ｐゴシック" charset="0"/>
              </a:defRPr>
            </a:lvl6pPr>
            <a:lvl7pPr marL="2971800" indent="-228600" eaLnBrk="0" fontAlgn="base" hangingPunct="0">
              <a:spcBef>
                <a:spcPct val="0"/>
              </a:spcBef>
              <a:spcAft>
                <a:spcPct val="0"/>
              </a:spcAft>
              <a:defRPr sz="2400">
                <a:solidFill>
                  <a:schemeClr val="bg1"/>
                </a:solidFill>
                <a:latin typeface="Tahoma" charset="0"/>
                <a:ea typeface="ＭＳ Ｐゴシック" charset="0"/>
              </a:defRPr>
            </a:lvl7pPr>
            <a:lvl8pPr marL="3429000" indent="-228600" eaLnBrk="0" fontAlgn="base" hangingPunct="0">
              <a:spcBef>
                <a:spcPct val="0"/>
              </a:spcBef>
              <a:spcAft>
                <a:spcPct val="0"/>
              </a:spcAft>
              <a:defRPr sz="2400">
                <a:solidFill>
                  <a:schemeClr val="bg1"/>
                </a:solidFill>
                <a:latin typeface="Tahoma" charset="0"/>
                <a:ea typeface="ＭＳ Ｐゴシック" charset="0"/>
              </a:defRPr>
            </a:lvl8pPr>
            <a:lvl9pPr marL="3886200" indent="-228600" eaLnBrk="0" fontAlgn="base" hangingPunct="0">
              <a:spcBef>
                <a:spcPct val="0"/>
              </a:spcBef>
              <a:spcAft>
                <a:spcPct val="0"/>
              </a:spcAft>
              <a:defRPr sz="2400">
                <a:solidFill>
                  <a:schemeClr val="bg1"/>
                </a:solidFill>
                <a:latin typeface="Tahoma" charset="0"/>
                <a:ea typeface="ＭＳ Ｐゴシック" charset="0"/>
              </a:defRPr>
            </a:lvl9pPr>
          </a:lstStyle>
          <a:p>
            <a:pPr algn="ctr" eaLnBrk="1" hangingPunct="1">
              <a:defRPr/>
            </a:pPr>
            <a:r>
              <a:rPr lang="en-US" sz="1200" kern="0" dirty="0">
                <a:solidFill>
                  <a:srgbClr val="FFFFFF"/>
                </a:solidFill>
              </a:rPr>
              <a:t>24.2</a:t>
            </a:r>
          </a:p>
        </p:txBody>
      </p:sp>
      <p:sp>
        <p:nvSpPr>
          <p:cNvPr id="192" name="Text Box 10"/>
          <p:cNvSpPr txBox="1">
            <a:spLocks noChangeArrowheads="1"/>
          </p:cNvSpPr>
          <p:nvPr/>
        </p:nvSpPr>
        <p:spPr bwMode="auto">
          <a:xfrm>
            <a:off x="6983414" y="5162550"/>
            <a:ext cx="3500437" cy="400050"/>
          </a:xfrm>
          <a:prstGeom prst="rect">
            <a:avLst/>
          </a:prstGeom>
          <a:noFill/>
          <a:ln w="9525">
            <a:noFill/>
            <a:miter lim="800000"/>
            <a:headEnd/>
            <a:tailEnd/>
          </a:ln>
        </p:spPr>
        <p:txBody>
          <a:bodyPr>
            <a:spAutoFit/>
          </a:bodyPr>
          <a:lstStyle/>
          <a:p>
            <a:pPr algn="r" defTabSz="2925763">
              <a:spcBef>
                <a:spcPct val="50000"/>
              </a:spcBef>
              <a:defRPr/>
            </a:pPr>
            <a:r>
              <a:rPr lang="en-US" sz="1000" dirty="0">
                <a:solidFill>
                  <a:srgbClr val="FFFFFF"/>
                </a:solidFill>
                <a:latin typeface="Calibri"/>
              </a:rPr>
              <a:t>Adapted from National Library of Medicine image, 2007 </a:t>
            </a:r>
            <a:br>
              <a:rPr lang="en-US" sz="1000" dirty="0">
                <a:solidFill>
                  <a:srgbClr val="FFFFFF"/>
                </a:solidFill>
                <a:latin typeface="Calibri"/>
              </a:rPr>
            </a:br>
            <a:r>
              <a:rPr lang="en-US" sz="1000" dirty="0">
                <a:solidFill>
                  <a:srgbClr val="FFFFFF"/>
                </a:solidFill>
                <a:latin typeface="Calibri"/>
              </a:rPr>
              <a:t>(public domain)</a:t>
            </a:r>
          </a:p>
        </p:txBody>
      </p:sp>
      <p:pic>
        <p:nvPicPr>
          <p:cNvPr id="193" name="Picture 2" descr="\\root\groups\Communications\Rea\Manifesto2012\photos.com.14044477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4038601"/>
            <a:ext cx="2255838" cy="1511021"/>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94" name="Rectangle 193"/>
          <p:cNvSpPr/>
          <p:nvPr/>
        </p:nvSpPr>
        <p:spPr>
          <a:xfrm>
            <a:off x="8875713" y="5834796"/>
            <a:ext cx="3473450" cy="400110"/>
          </a:xfrm>
          <a:prstGeom prst="rect">
            <a:avLst/>
          </a:prstGeom>
        </p:spPr>
        <p:txBody>
          <a:bodyPr wrap="square">
            <a:spAutoFit/>
          </a:bodyPr>
          <a:lstStyle/>
          <a:p>
            <a:pPr>
              <a:defRPr/>
            </a:pPr>
            <a:r>
              <a:rPr lang="en-US" sz="2000" dirty="0">
                <a:latin typeface="Arial" panose="020B0604020202020204" pitchFamily="34" charset="0"/>
                <a:cs typeface="Arial" panose="020B0604020202020204" pitchFamily="34" charset="0"/>
              </a:rPr>
              <a:t>…also the major disruptor</a:t>
            </a:r>
          </a:p>
        </p:txBody>
      </p:sp>
      <p:grpSp>
        <p:nvGrpSpPr>
          <p:cNvPr id="195" name="Group 12"/>
          <p:cNvGrpSpPr>
            <a:grpSpLocks noChangeAspect="1"/>
          </p:cNvGrpSpPr>
          <p:nvPr/>
        </p:nvGrpSpPr>
        <p:grpSpPr bwMode="auto">
          <a:xfrm rot="21343670">
            <a:off x="6570663" y="1621790"/>
            <a:ext cx="1744662" cy="1790700"/>
            <a:chOff x="3179" y="964"/>
            <a:chExt cx="1099" cy="1128"/>
          </a:xfrm>
        </p:grpSpPr>
        <p:sp>
          <p:nvSpPr>
            <p:cNvPr id="196" name="Freeform 13"/>
            <p:cNvSpPr>
              <a:spLocks/>
            </p:cNvSpPr>
            <p:nvPr/>
          </p:nvSpPr>
          <p:spPr bwMode="auto">
            <a:xfrm>
              <a:off x="3891" y="1019"/>
              <a:ext cx="375" cy="414"/>
            </a:xfrm>
            <a:custGeom>
              <a:avLst/>
              <a:gdLst>
                <a:gd name="T0" fmla="*/ 5565 w 5619"/>
                <a:gd name="T1" fmla="*/ 5898 h 6205"/>
                <a:gd name="T2" fmla="*/ 5487 w 5619"/>
                <a:gd name="T3" fmla="*/ 5600 h 6205"/>
                <a:gd name="T4" fmla="*/ 5398 w 5619"/>
                <a:gd name="T5" fmla="*/ 5306 h 6205"/>
                <a:gd name="T6" fmla="*/ 5298 w 5619"/>
                <a:gd name="T7" fmla="*/ 5016 h 6205"/>
                <a:gd name="T8" fmla="*/ 5189 w 5619"/>
                <a:gd name="T9" fmla="*/ 4730 h 6205"/>
                <a:gd name="T10" fmla="*/ 5069 w 5619"/>
                <a:gd name="T11" fmla="*/ 4451 h 6205"/>
                <a:gd name="T12" fmla="*/ 4939 w 5619"/>
                <a:gd name="T13" fmla="*/ 4177 h 6205"/>
                <a:gd name="T14" fmla="*/ 4799 w 5619"/>
                <a:gd name="T15" fmla="*/ 3909 h 6205"/>
                <a:gd name="T16" fmla="*/ 4651 w 5619"/>
                <a:gd name="T17" fmla="*/ 3645 h 6205"/>
                <a:gd name="T18" fmla="*/ 4493 w 5619"/>
                <a:gd name="T19" fmla="*/ 3389 h 6205"/>
                <a:gd name="T20" fmla="*/ 4326 w 5619"/>
                <a:gd name="T21" fmla="*/ 3139 h 6205"/>
                <a:gd name="T22" fmla="*/ 4149 w 5619"/>
                <a:gd name="T23" fmla="*/ 2894 h 6205"/>
                <a:gd name="T24" fmla="*/ 3966 w 5619"/>
                <a:gd name="T25" fmla="*/ 2658 h 6205"/>
                <a:gd name="T26" fmla="*/ 3772 w 5619"/>
                <a:gd name="T27" fmla="*/ 2427 h 6205"/>
                <a:gd name="T28" fmla="*/ 3571 w 5619"/>
                <a:gd name="T29" fmla="*/ 2204 h 6205"/>
                <a:gd name="T30" fmla="*/ 3362 w 5619"/>
                <a:gd name="T31" fmla="*/ 1989 h 6205"/>
                <a:gd name="T32" fmla="*/ 3144 w 5619"/>
                <a:gd name="T33" fmla="*/ 1781 h 6205"/>
                <a:gd name="T34" fmla="*/ 2920 w 5619"/>
                <a:gd name="T35" fmla="*/ 1581 h 6205"/>
                <a:gd name="T36" fmla="*/ 2688 w 5619"/>
                <a:gd name="T37" fmla="*/ 1389 h 6205"/>
                <a:gd name="T38" fmla="*/ 2449 w 5619"/>
                <a:gd name="T39" fmla="*/ 1206 h 6205"/>
                <a:gd name="T40" fmla="*/ 2203 w 5619"/>
                <a:gd name="T41" fmla="*/ 1031 h 6205"/>
                <a:gd name="T42" fmla="*/ 1950 w 5619"/>
                <a:gd name="T43" fmla="*/ 865 h 6205"/>
                <a:gd name="T44" fmla="*/ 1691 w 5619"/>
                <a:gd name="T45" fmla="*/ 708 h 6205"/>
                <a:gd name="T46" fmla="*/ 1425 w 5619"/>
                <a:gd name="T47" fmla="*/ 559 h 6205"/>
                <a:gd name="T48" fmla="*/ 1154 w 5619"/>
                <a:gd name="T49" fmla="*/ 422 h 6205"/>
                <a:gd name="T50" fmla="*/ 876 w 5619"/>
                <a:gd name="T51" fmla="*/ 293 h 6205"/>
                <a:gd name="T52" fmla="*/ 592 w 5619"/>
                <a:gd name="T53" fmla="*/ 175 h 6205"/>
                <a:gd name="T54" fmla="*/ 303 w 5619"/>
                <a:gd name="T55" fmla="*/ 67 h 6205"/>
                <a:gd name="T56" fmla="*/ 62 w 5619"/>
                <a:gd name="T57" fmla="*/ 353 h 6205"/>
                <a:gd name="T58" fmla="*/ 341 w 5619"/>
                <a:gd name="T59" fmla="*/ 453 h 6205"/>
                <a:gd name="T60" fmla="*/ 615 w 5619"/>
                <a:gd name="T61" fmla="*/ 562 h 6205"/>
                <a:gd name="T62" fmla="*/ 884 w 5619"/>
                <a:gd name="T63" fmla="*/ 681 h 6205"/>
                <a:gd name="T64" fmla="*/ 1146 w 5619"/>
                <a:gd name="T65" fmla="*/ 809 h 6205"/>
                <a:gd name="T66" fmla="*/ 1404 w 5619"/>
                <a:gd name="T67" fmla="*/ 947 h 6205"/>
                <a:gd name="T68" fmla="*/ 1655 w 5619"/>
                <a:gd name="T69" fmla="*/ 1092 h 6205"/>
                <a:gd name="T70" fmla="*/ 1900 w 5619"/>
                <a:gd name="T71" fmla="*/ 1248 h 6205"/>
                <a:gd name="T72" fmla="*/ 2138 w 5619"/>
                <a:gd name="T73" fmla="*/ 1412 h 6205"/>
                <a:gd name="T74" fmla="*/ 2370 w 5619"/>
                <a:gd name="T75" fmla="*/ 1583 h 6205"/>
                <a:gd name="T76" fmla="*/ 2595 w 5619"/>
                <a:gd name="T77" fmla="*/ 1764 h 6205"/>
                <a:gd name="T78" fmla="*/ 2814 w 5619"/>
                <a:gd name="T79" fmla="*/ 1951 h 6205"/>
                <a:gd name="T80" fmla="*/ 3024 w 5619"/>
                <a:gd name="T81" fmla="*/ 2148 h 6205"/>
                <a:gd name="T82" fmla="*/ 3228 w 5619"/>
                <a:gd name="T83" fmla="*/ 2351 h 6205"/>
                <a:gd name="T84" fmla="*/ 3423 w 5619"/>
                <a:gd name="T85" fmla="*/ 2561 h 6205"/>
                <a:gd name="T86" fmla="*/ 3613 w 5619"/>
                <a:gd name="T87" fmla="*/ 2779 h 6205"/>
                <a:gd name="T88" fmla="*/ 3792 w 5619"/>
                <a:gd name="T89" fmla="*/ 3002 h 6205"/>
                <a:gd name="T90" fmla="*/ 3966 w 5619"/>
                <a:gd name="T91" fmla="*/ 3234 h 6205"/>
                <a:gd name="T92" fmla="*/ 4128 w 5619"/>
                <a:gd name="T93" fmla="*/ 3470 h 6205"/>
                <a:gd name="T94" fmla="*/ 4284 w 5619"/>
                <a:gd name="T95" fmla="*/ 3713 h 6205"/>
                <a:gd name="T96" fmla="*/ 4431 w 5619"/>
                <a:gd name="T97" fmla="*/ 3963 h 6205"/>
                <a:gd name="T98" fmla="*/ 4568 w 5619"/>
                <a:gd name="T99" fmla="*/ 4217 h 6205"/>
                <a:gd name="T100" fmla="*/ 4696 w 5619"/>
                <a:gd name="T101" fmla="*/ 4478 h 6205"/>
                <a:gd name="T102" fmla="*/ 4815 w 5619"/>
                <a:gd name="T103" fmla="*/ 4743 h 6205"/>
                <a:gd name="T104" fmla="*/ 4924 w 5619"/>
                <a:gd name="T105" fmla="*/ 5013 h 6205"/>
                <a:gd name="T106" fmla="*/ 5024 w 5619"/>
                <a:gd name="T107" fmla="*/ 5289 h 6205"/>
                <a:gd name="T108" fmla="*/ 5114 w 5619"/>
                <a:gd name="T109" fmla="*/ 5568 h 6205"/>
                <a:gd name="T110" fmla="*/ 5193 w 5619"/>
                <a:gd name="T111" fmla="*/ 5852 h 6205"/>
                <a:gd name="T112" fmla="*/ 5263 w 5619"/>
                <a:gd name="T113" fmla="*/ 6141 h 6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19" h="6205">
                  <a:moveTo>
                    <a:pt x="5619" y="6133"/>
                  </a:moveTo>
                  <a:lnTo>
                    <a:pt x="5619" y="6133"/>
                  </a:lnTo>
                  <a:lnTo>
                    <a:pt x="5612" y="6099"/>
                  </a:lnTo>
                  <a:lnTo>
                    <a:pt x="5604" y="6065"/>
                  </a:lnTo>
                  <a:lnTo>
                    <a:pt x="5596" y="6032"/>
                  </a:lnTo>
                  <a:lnTo>
                    <a:pt x="5589" y="5998"/>
                  </a:lnTo>
                  <a:lnTo>
                    <a:pt x="5581" y="5964"/>
                  </a:lnTo>
                  <a:lnTo>
                    <a:pt x="5574" y="5932"/>
                  </a:lnTo>
                  <a:lnTo>
                    <a:pt x="5565" y="5898"/>
                  </a:lnTo>
                  <a:lnTo>
                    <a:pt x="5557" y="5864"/>
                  </a:lnTo>
                  <a:lnTo>
                    <a:pt x="5550" y="5831"/>
                  </a:lnTo>
                  <a:lnTo>
                    <a:pt x="5541" y="5797"/>
                  </a:lnTo>
                  <a:lnTo>
                    <a:pt x="5532" y="5765"/>
                  </a:lnTo>
                  <a:lnTo>
                    <a:pt x="5523" y="5732"/>
                  </a:lnTo>
                  <a:lnTo>
                    <a:pt x="5515" y="5698"/>
                  </a:lnTo>
                  <a:lnTo>
                    <a:pt x="5505" y="5665"/>
                  </a:lnTo>
                  <a:lnTo>
                    <a:pt x="5497" y="5632"/>
                  </a:lnTo>
                  <a:lnTo>
                    <a:pt x="5487" y="5600"/>
                  </a:lnTo>
                  <a:lnTo>
                    <a:pt x="5478" y="5567"/>
                  </a:lnTo>
                  <a:lnTo>
                    <a:pt x="5468" y="5534"/>
                  </a:lnTo>
                  <a:lnTo>
                    <a:pt x="5459" y="5501"/>
                  </a:lnTo>
                  <a:lnTo>
                    <a:pt x="5449" y="5468"/>
                  </a:lnTo>
                  <a:lnTo>
                    <a:pt x="5439" y="5436"/>
                  </a:lnTo>
                  <a:lnTo>
                    <a:pt x="5429" y="5403"/>
                  </a:lnTo>
                  <a:lnTo>
                    <a:pt x="5419" y="5370"/>
                  </a:lnTo>
                  <a:lnTo>
                    <a:pt x="5408" y="5337"/>
                  </a:lnTo>
                  <a:lnTo>
                    <a:pt x="5398" y="5306"/>
                  </a:lnTo>
                  <a:lnTo>
                    <a:pt x="5388" y="5273"/>
                  </a:lnTo>
                  <a:lnTo>
                    <a:pt x="5376" y="5240"/>
                  </a:lnTo>
                  <a:lnTo>
                    <a:pt x="5366" y="5208"/>
                  </a:lnTo>
                  <a:lnTo>
                    <a:pt x="5355" y="5175"/>
                  </a:lnTo>
                  <a:lnTo>
                    <a:pt x="5344" y="5144"/>
                  </a:lnTo>
                  <a:lnTo>
                    <a:pt x="5333" y="5112"/>
                  </a:lnTo>
                  <a:lnTo>
                    <a:pt x="5321" y="5079"/>
                  </a:lnTo>
                  <a:lnTo>
                    <a:pt x="5310" y="5048"/>
                  </a:lnTo>
                  <a:lnTo>
                    <a:pt x="5298" y="5016"/>
                  </a:lnTo>
                  <a:lnTo>
                    <a:pt x="5288" y="4984"/>
                  </a:lnTo>
                  <a:lnTo>
                    <a:pt x="5275" y="4951"/>
                  </a:lnTo>
                  <a:lnTo>
                    <a:pt x="5263" y="4920"/>
                  </a:lnTo>
                  <a:lnTo>
                    <a:pt x="5252" y="4888"/>
                  </a:lnTo>
                  <a:lnTo>
                    <a:pt x="5239" y="4857"/>
                  </a:lnTo>
                  <a:lnTo>
                    <a:pt x="5226" y="4825"/>
                  </a:lnTo>
                  <a:lnTo>
                    <a:pt x="5214" y="4794"/>
                  </a:lnTo>
                  <a:lnTo>
                    <a:pt x="5202" y="4762"/>
                  </a:lnTo>
                  <a:lnTo>
                    <a:pt x="5189" y="4730"/>
                  </a:lnTo>
                  <a:lnTo>
                    <a:pt x="5176" y="4700"/>
                  </a:lnTo>
                  <a:lnTo>
                    <a:pt x="5163" y="4668"/>
                  </a:lnTo>
                  <a:lnTo>
                    <a:pt x="5150" y="4637"/>
                  </a:lnTo>
                  <a:lnTo>
                    <a:pt x="5136" y="4605"/>
                  </a:lnTo>
                  <a:lnTo>
                    <a:pt x="5124" y="4575"/>
                  </a:lnTo>
                  <a:lnTo>
                    <a:pt x="5110" y="4544"/>
                  </a:lnTo>
                  <a:lnTo>
                    <a:pt x="5096" y="4512"/>
                  </a:lnTo>
                  <a:lnTo>
                    <a:pt x="5083" y="4482"/>
                  </a:lnTo>
                  <a:lnTo>
                    <a:pt x="5069" y="4451"/>
                  </a:lnTo>
                  <a:lnTo>
                    <a:pt x="5055" y="4420"/>
                  </a:lnTo>
                  <a:lnTo>
                    <a:pt x="5041" y="4390"/>
                  </a:lnTo>
                  <a:lnTo>
                    <a:pt x="5028" y="4359"/>
                  </a:lnTo>
                  <a:lnTo>
                    <a:pt x="5013" y="4328"/>
                  </a:lnTo>
                  <a:lnTo>
                    <a:pt x="4998" y="4298"/>
                  </a:lnTo>
                  <a:lnTo>
                    <a:pt x="4983" y="4268"/>
                  </a:lnTo>
                  <a:lnTo>
                    <a:pt x="4969" y="4237"/>
                  </a:lnTo>
                  <a:lnTo>
                    <a:pt x="4954" y="4208"/>
                  </a:lnTo>
                  <a:lnTo>
                    <a:pt x="4939" y="4177"/>
                  </a:lnTo>
                  <a:lnTo>
                    <a:pt x="4924" y="4148"/>
                  </a:lnTo>
                  <a:lnTo>
                    <a:pt x="4909" y="4117"/>
                  </a:lnTo>
                  <a:lnTo>
                    <a:pt x="4893" y="4087"/>
                  </a:lnTo>
                  <a:lnTo>
                    <a:pt x="4879" y="4057"/>
                  </a:lnTo>
                  <a:lnTo>
                    <a:pt x="4863" y="4027"/>
                  </a:lnTo>
                  <a:lnTo>
                    <a:pt x="4847" y="3997"/>
                  </a:lnTo>
                  <a:lnTo>
                    <a:pt x="4831" y="3968"/>
                  </a:lnTo>
                  <a:lnTo>
                    <a:pt x="4816" y="3938"/>
                  </a:lnTo>
                  <a:lnTo>
                    <a:pt x="4799" y="3909"/>
                  </a:lnTo>
                  <a:lnTo>
                    <a:pt x="4783" y="3879"/>
                  </a:lnTo>
                  <a:lnTo>
                    <a:pt x="4768" y="3849"/>
                  </a:lnTo>
                  <a:lnTo>
                    <a:pt x="4752" y="3821"/>
                  </a:lnTo>
                  <a:lnTo>
                    <a:pt x="4735" y="3791"/>
                  </a:lnTo>
                  <a:lnTo>
                    <a:pt x="4718" y="3762"/>
                  </a:lnTo>
                  <a:lnTo>
                    <a:pt x="4701" y="3733"/>
                  </a:lnTo>
                  <a:lnTo>
                    <a:pt x="4685" y="3703"/>
                  </a:lnTo>
                  <a:lnTo>
                    <a:pt x="4667" y="3675"/>
                  </a:lnTo>
                  <a:lnTo>
                    <a:pt x="4651" y="3645"/>
                  </a:lnTo>
                  <a:lnTo>
                    <a:pt x="4633" y="3617"/>
                  </a:lnTo>
                  <a:lnTo>
                    <a:pt x="4617" y="3588"/>
                  </a:lnTo>
                  <a:lnTo>
                    <a:pt x="4600" y="3559"/>
                  </a:lnTo>
                  <a:lnTo>
                    <a:pt x="4582" y="3531"/>
                  </a:lnTo>
                  <a:lnTo>
                    <a:pt x="4564" y="3503"/>
                  </a:lnTo>
                  <a:lnTo>
                    <a:pt x="4547" y="3474"/>
                  </a:lnTo>
                  <a:lnTo>
                    <a:pt x="4529" y="3445"/>
                  </a:lnTo>
                  <a:lnTo>
                    <a:pt x="4511" y="3417"/>
                  </a:lnTo>
                  <a:lnTo>
                    <a:pt x="4493" y="3389"/>
                  </a:lnTo>
                  <a:lnTo>
                    <a:pt x="4475" y="3361"/>
                  </a:lnTo>
                  <a:lnTo>
                    <a:pt x="4457" y="3332"/>
                  </a:lnTo>
                  <a:lnTo>
                    <a:pt x="4438" y="3305"/>
                  </a:lnTo>
                  <a:lnTo>
                    <a:pt x="4420" y="3277"/>
                  </a:lnTo>
                  <a:lnTo>
                    <a:pt x="4401" y="3249"/>
                  </a:lnTo>
                  <a:lnTo>
                    <a:pt x="4383" y="3221"/>
                  </a:lnTo>
                  <a:lnTo>
                    <a:pt x="4364" y="3194"/>
                  </a:lnTo>
                  <a:lnTo>
                    <a:pt x="4345" y="3166"/>
                  </a:lnTo>
                  <a:lnTo>
                    <a:pt x="4326" y="3139"/>
                  </a:lnTo>
                  <a:lnTo>
                    <a:pt x="4307" y="3111"/>
                  </a:lnTo>
                  <a:lnTo>
                    <a:pt x="4288" y="3084"/>
                  </a:lnTo>
                  <a:lnTo>
                    <a:pt x="4268" y="3056"/>
                  </a:lnTo>
                  <a:lnTo>
                    <a:pt x="4249" y="3030"/>
                  </a:lnTo>
                  <a:lnTo>
                    <a:pt x="4230" y="3002"/>
                  </a:lnTo>
                  <a:lnTo>
                    <a:pt x="4210" y="2975"/>
                  </a:lnTo>
                  <a:lnTo>
                    <a:pt x="4190" y="2948"/>
                  </a:lnTo>
                  <a:lnTo>
                    <a:pt x="4170" y="2922"/>
                  </a:lnTo>
                  <a:lnTo>
                    <a:pt x="4149" y="2894"/>
                  </a:lnTo>
                  <a:lnTo>
                    <a:pt x="4130" y="2868"/>
                  </a:lnTo>
                  <a:lnTo>
                    <a:pt x="4109" y="2842"/>
                  </a:lnTo>
                  <a:lnTo>
                    <a:pt x="4089" y="2814"/>
                  </a:lnTo>
                  <a:lnTo>
                    <a:pt x="4069" y="2789"/>
                  </a:lnTo>
                  <a:lnTo>
                    <a:pt x="4048" y="2762"/>
                  </a:lnTo>
                  <a:lnTo>
                    <a:pt x="4028" y="2736"/>
                  </a:lnTo>
                  <a:lnTo>
                    <a:pt x="4007" y="2709"/>
                  </a:lnTo>
                  <a:lnTo>
                    <a:pt x="3986" y="2683"/>
                  </a:lnTo>
                  <a:lnTo>
                    <a:pt x="3966" y="2658"/>
                  </a:lnTo>
                  <a:lnTo>
                    <a:pt x="3944" y="2632"/>
                  </a:lnTo>
                  <a:lnTo>
                    <a:pt x="3923" y="2606"/>
                  </a:lnTo>
                  <a:lnTo>
                    <a:pt x="3902" y="2580"/>
                  </a:lnTo>
                  <a:lnTo>
                    <a:pt x="3881" y="2554"/>
                  </a:lnTo>
                  <a:lnTo>
                    <a:pt x="3859" y="2529"/>
                  </a:lnTo>
                  <a:lnTo>
                    <a:pt x="3838" y="2503"/>
                  </a:lnTo>
                  <a:lnTo>
                    <a:pt x="3816" y="2478"/>
                  </a:lnTo>
                  <a:lnTo>
                    <a:pt x="3794" y="2452"/>
                  </a:lnTo>
                  <a:lnTo>
                    <a:pt x="3772" y="2427"/>
                  </a:lnTo>
                  <a:lnTo>
                    <a:pt x="3750" y="2403"/>
                  </a:lnTo>
                  <a:lnTo>
                    <a:pt x="3728" y="2377"/>
                  </a:lnTo>
                  <a:lnTo>
                    <a:pt x="3707" y="2352"/>
                  </a:lnTo>
                  <a:lnTo>
                    <a:pt x="3684" y="2328"/>
                  </a:lnTo>
                  <a:lnTo>
                    <a:pt x="3661" y="2303"/>
                  </a:lnTo>
                  <a:lnTo>
                    <a:pt x="3639" y="2278"/>
                  </a:lnTo>
                  <a:lnTo>
                    <a:pt x="3617" y="2254"/>
                  </a:lnTo>
                  <a:lnTo>
                    <a:pt x="3594" y="2228"/>
                  </a:lnTo>
                  <a:lnTo>
                    <a:pt x="3571" y="2204"/>
                  </a:lnTo>
                  <a:lnTo>
                    <a:pt x="3548" y="2181"/>
                  </a:lnTo>
                  <a:lnTo>
                    <a:pt x="3525" y="2156"/>
                  </a:lnTo>
                  <a:lnTo>
                    <a:pt x="3502" y="2132"/>
                  </a:lnTo>
                  <a:lnTo>
                    <a:pt x="3478" y="2108"/>
                  </a:lnTo>
                  <a:lnTo>
                    <a:pt x="3456" y="2084"/>
                  </a:lnTo>
                  <a:lnTo>
                    <a:pt x="3433" y="2060"/>
                  </a:lnTo>
                  <a:lnTo>
                    <a:pt x="3409" y="2036"/>
                  </a:lnTo>
                  <a:lnTo>
                    <a:pt x="3385" y="2013"/>
                  </a:lnTo>
                  <a:lnTo>
                    <a:pt x="3362" y="1989"/>
                  </a:lnTo>
                  <a:lnTo>
                    <a:pt x="3338" y="1965"/>
                  </a:lnTo>
                  <a:lnTo>
                    <a:pt x="3315" y="1942"/>
                  </a:lnTo>
                  <a:lnTo>
                    <a:pt x="3290" y="1919"/>
                  </a:lnTo>
                  <a:lnTo>
                    <a:pt x="3267" y="1895"/>
                  </a:lnTo>
                  <a:lnTo>
                    <a:pt x="3243" y="1872"/>
                  </a:lnTo>
                  <a:lnTo>
                    <a:pt x="3217" y="1850"/>
                  </a:lnTo>
                  <a:lnTo>
                    <a:pt x="3194" y="1826"/>
                  </a:lnTo>
                  <a:lnTo>
                    <a:pt x="3170" y="1804"/>
                  </a:lnTo>
                  <a:lnTo>
                    <a:pt x="3144" y="1781"/>
                  </a:lnTo>
                  <a:lnTo>
                    <a:pt x="3120" y="1759"/>
                  </a:lnTo>
                  <a:lnTo>
                    <a:pt x="3096" y="1735"/>
                  </a:lnTo>
                  <a:lnTo>
                    <a:pt x="3072" y="1713"/>
                  </a:lnTo>
                  <a:lnTo>
                    <a:pt x="3046" y="1691"/>
                  </a:lnTo>
                  <a:lnTo>
                    <a:pt x="3021" y="1669"/>
                  </a:lnTo>
                  <a:lnTo>
                    <a:pt x="2997" y="1647"/>
                  </a:lnTo>
                  <a:lnTo>
                    <a:pt x="2971" y="1625"/>
                  </a:lnTo>
                  <a:lnTo>
                    <a:pt x="2946" y="1603"/>
                  </a:lnTo>
                  <a:lnTo>
                    <a:pt x="2920" y="1581"/>
                  </a:lnTo>
                  <a:lnTo>
                    <a:pt x="2895" y="1560"/>
                  </a:lnTo>
                  <a:lnTo>
                    <a:pt x="2870" y="1538"/>
                  </a:lnTo>
                  <a:lnTo>
                    <a:pt x="2844" y="1517"/>
                  </a:lnTo>
                  <a:lnTo>
                    <a:pt x="2818" y="1495"/>
                  </a:lnTo>
                  <a:lnTo>
                    <a:pt x="2793" y="1473"/>
                  </a:lnTo>
                  <a:lnTo>
                    <a:pt x="2766" y="1452"/>
                  </a:lnTo>
                  <a:lnTo>
                    <a:pt x="2741" y="1432"/>
                  </a:lnTo>
                  <a:lnTo>
                    <a:pt x="2714" y="1410"/>
                  </a:lnTo>
                  <a:lnTo>
                    <a:pt x="2688" y="1389"/>
                  </a:lnTo>
                  <a:lnTo>
                    <a:pt x="2663" y="1368"/>
                  </a:lnTo>
                  <a:lnTo>
                    <a:pt x="2636" y="1347"/>
                  </a:lnTo>
                  <a:lnTo>
                    <a:pt x="2609" y="1327"/>
                  </a:lnTo>
                  <a:lnTo>
                    <a:pt x="2583" y="1307"/>
                  </a:lnTo>
                  <a:lnTo>
                    <a:pt x="2557" y="1286"/>
                  </a:lnTo>
                  <a:lnTo>
                    <a:pt x="2529" y="1266"/>
                  </a:lnTo>
                  <a:lnTo>
                    <a:pt x="2503" y="1246"/>
                  </a:lnTo>
                  <a:lnTo>
                    <a:pt x="2476" y="1226"/>
                  </a:lnTo>
                  <a:lnTo>
                    <a:pt x="2449" y="1206"/>
                  </a:lnTo>
                  <a:lnTo>
                    <a:pt x="2423" y="1186"/>
                  </a:lnTo>
                  <a:lnTo>
                    <a:pt x="2395" y="1165"/>
                  </a:lnTo>
                  <a:lnTo>
                    <a:pt x="2368" y="1146"/>
                  </a:lnTo>
                  <a:lnTo>
                    <a:pt x="2340" y="1127"/>
                  </a:lnTo>
                  <a:lnTo>
                    <a:pt x="2313" y="1107"/>
                  </a:lnTo>
                  <a:lnTo>
                    <a:pt x="2285" y="1088"/>
                  </a:lnTo>
                  <a:lnTo>
                    <a:pt x="2259" y="1069"/>
                  </a:lnTo>
                  <a:lnTo>
                    <a:pt x="2231" y="1050"/>
                  </a:lnTo>
                  <a:lnTo>
                    <a:pt x="2203" y="1031"/>
                  </a:lnTo>
                  <a:lnTo>
                    <a:pt x="2175" y="1011"/>
                  </a:lnTo>
                  <a:lnTo>
                    <a:pt x="2148" y="993"/>
                  </a:lnTo>
                  <a:lnTo>
                    <a:pt x="2119" y="974"/>
                  </a:lnTo>
                  <a:lnTo>
                    <a:pt x="2091" y="956"/>
                  </a:lnTo>
                  <a:lnTo>
                    <a:pt x="2063" y="937"/>
                  </a:lnTo>
                  <a:lnTo>
                    <a:pt x="2036" y="919"/>
                  </a:lnTo>
                  <a:lnTo>
                    <a:pt x="2007" y="901"/>
                  </a:lnTo>
                  <a:lnTo>
                    <a:pt x="1979" y="882"/>
                  </a:lnTo>
                  <a:lnTo>
                    <a:pt x="1950" y="865"/>
                  </a:lnTo>
                  <a:lnTo>
                    <a:pt x="1922" y="846"/>
                  </a:lnTo>
                  <a:lnTo>
                    <a:pt x="1893" y="829"/>
                  </a:lnTo>
                  <a:lnTo>
                    <a:pt x="1865" y="811"/>
                  </a:lnTo>
                  <a:lnTo>
                    <a:pt x="1835" y="794"/>
                  </a:lnTo>
                  <a:lnTo>
                    <a:pt x="1808" y="776"/>
                  </a:lnTo>
                  <a:lnTo>
                    <a:pt x="1778" y="759"/>
                  </a:lnTo>
                  <a:lnTo>
                    <a:pt x="1750" y="741"/>
                  </a:lnTo>
                  <a:lnTo>
                    <a:pt x="1720" y="724"/>
                  </a:lnTo>
                  <a:lnTo>
                    <a:pt x="1691" y="708"/>
                  </a:lnTo>
                  <a:lnTo>
                    <a:pt x="1662" y="691"/>
                  </a:lnTo>
                  <a:lnTo>
                    <a:pt x="1632" y="674"/>
                  </a:lnTo>
                  <a:lnTo>
                    <a:pt x="1603" y="658"/>
                  </a:lnTo>
                  <a:lnTo>
                    <a:pt x="1573" y="641"/>
                  </a:lnTo>
                  <a:lnTo>
                    <a:pt x="1544" y="624"/>
                  </a:lnTo>
                  <a:lnTo>
                    <a:pt x="1514" y="608"/>
                  </a:lnTo>
                  <a:lnTo>
                    <a:pt x="1485" y="591"/>
                  </a:lnTo>
                  <a:lnTo>
                    <a:pt x="1455" y="576"/>
                  </a:lnTo>
                  <a:lnTo>
                    <a:pt x="1425" y="559"/>
                  </a:lnTo>
                  <a:lnTo>
                    <a:pt x="1396" y="545"/>
                  </a:lnTo>
                  <a:lnTo>
                    <a:pt x="1365" y="528"/>
                  </a:lnTo>
                  <a:lnTo>
                    <a:pt x="1335" y="513"/>
                  </a:lnTo>
                  <a:lnTo>
                    <a:pt x="1305" y="498"/>
                  </a:lnTo>
                  <a:lnTo>
                    <a:pt x="1275" y="482"/>
                  </a:lnTo>
                  <a:lnTo>
                    <a:pt x="1244" y="467"/>
                  </a:lnTo>
                  <a:lnTo>
                    <a:pt x="1214" y="452"/>
                  </a:lnTo>
                  <a:lnTo>
                    <a:pt x="1183" y="437"/>
                  </a:lnTo>
                  <a:lnTo>
                    <a:pt x="1154" y="422"/>
                  </a:lnTo>
                  <a:lnTo>
                    <a:pt x="1123" y="407"/>
                  </a:lnTo>
                  <a:lnTo>
                    <a:pt x="1092" y="392"/>
                  </a:lnTo>
                  <a:lnTo>
                    <a:pt x="1061" y="378"/>
                  </a:lnTo>
                  <a:lnTo>
                    <a:pt x="1030" y="363"/>
                  </a:lnTo>
                  <a:lnTo>
                    <a:pt x="999" y="349"/>
                  </a:lnTo>
                  <a:lnTo>
                    <a:pt x="969" y="334"/>
                  </a:lnTo>
                  <a:lnTo>
                    <a:pt x="937" y="321"/>
                  </a:lnTo>
                  <a:lnTo>
                    <a:pt x="907" y="308"/>
                  </a:lnTo>
                  <a:lnTo>
                    <a:pt x="876" y="293"/>
                  </a:lnTo>
                  <a:lnTo>
                    <a:pt x="844" y="280"/>
                  </a:lnTo>
                  <a:lnTo>
                    <a:pt x="813" y="266"/>
                  </a:lnTo>
                  <a:lnTo>
                    <a:pt x="782" y="253"/>
                  </a:lnTo>
                  <a:lnTo>
                    <a:pt x="750" y="240"/>
                  </a:lnTo>
                  <a:lnTo>
                    <a:pt x="719" y="226"/>
                  </a:lnTo>
                  <a:lnTo>
                    <a:pt x="688" y="214"/>
                  </a:lnTo>
                  <a:lnTo>
                    <a:pt x="656" y="200"/>
                  </a:lnTo>
                  <a:lnTo>
                    <a:pt x="624" y="187"/>
                  </a:lnTo>
                  <a:lnTo>
                    <a:pt x="592" y="175"/>
                  </a:lnTo>
                  <a:lnTo>
                    <a:pt x="560" y="162"/>
                  </a:lnTo>
                  <a:lnTo>
                    <a:pt x="528" y="150"/>
                  </a:lnTo>
                  <a:lnTo>
                    <a:pt x="496" y="138"/>
                  </a:lnTo>
                  <a:lnTo>
                    <a:pt x="465" y="126"/>
                  </a:lnTo>
                  <a:lnTo>
                    <a:pt x="432" y="113"/>
                  </a:lnTo>
                  <a:lnTo>
                    <a:pt x="400" y="102"/>
                  </a:lnTo>
                  <a:lnTo>
                    <a:pt x="367" y="90"/>
                  </a:lnTo>
                  <a:lnTo>
                    <a:pt x="336" y="77"/>
                  </a:lnTo>
                  <a:lnTo>
                    <a:pt x="303" y="67"/>
                  </a:lnTo>
                  <a:lnTo>
                    <a:pt x="270" y="55"/>
                  </a:lnTo>
                  <a:lnTo>
                    <a:pt x="238" y="43"/>
                  </a:lnTo>
                  <a:lnTo>
                    <a:pt x="206" y="33"/>
                  </a:lnTo>
                  <a:lnTo>
                    <a:pt x="173" y="22"/>
                  </a:lnTo>
                  <a:lnTo>
                    <a:pt x="140" y="11"/>
                  </a:lnTo>
                  <a:lnTo>
                    <a:pt x="107" y="0"/>
                  </a:lnTo>
                  <a:lnTo>
                    <a:pt x="0" y="333"/>
                  </a:lnTo>
                  <a:lnTo>
                    <a:pt x="30" y="344"/>
                  </a:lnTo>
                  <a:lnTo>
                    <a:pt x="62" y="353"/>
                  </a:lnTo>
                  <a:lnTo>
                    <a:pt x="94" y="364"/>
                  </a:lnTo>
                  <a:lnTo>
                    <a:pt x="124" y="375"/>
                  </a:lnTo>
                  <a:lnTo>
                    <a:pt x="156" y="385"/>
                  </a:lnTo>
                  <a:lnTo>
                    <a:pt x="187" y="397"/>
                  </a:lnTo>
                  <a:lnTo>
                    <a:pt x="217" y="407"/>
                  </a:lnTo>
                  <a:lnTo>
                    <a:pt x="249" y="419"/>
                  </a:lnTo>
                  <a:lnTo>
                    <a:pt x="280" y="430"/>
                  </a:lnTo>
                  <a:lnTo>
                    <a:pt x="310" y="441"/>
                  </a:lnTo>
                  <a:lnTo>
                    <a:pt x="341" y="453"/>
                  </a:lnTo>
                  <a:lnTo>
                    <a:pt x="372" y="464"/>
                  </a:lnTo>
                  <a:lnTo>
                    <a:pt x="402" y="476"/>
                  </a:lnTo>
                  <a:lnTo>
                    <a:pt x="433" y="488"/>
                  </a:lnTo>
                  <a:lnTo>
                    <a:pt x="464" y="500"/>
                  </a:lnTo>
                  <a:lnTo>
                    <a:pt x="494" y="512"/>
                  </a:lnTo>
                  <a:lnTo>
                    <a:pt x="524" y="525"/>
                  </a:lnTo>
                  <a:lnTo>
                    <a:pt x="554" y="536"/>
                  </a:lnTo>
                  <a:lnTo>
                    <a:pt x="585" y="549"/>
                  </a:lnTo>
                  <a:lnTo>
                    <a:pt x="615" y="562"/>
                  </a:lnTo>
                  <a:lnTo>
                    <a:pt x="645" y="574"/>
                  </a:lnTo>
                  <a:lnTo>
                    <a:pt x="675" y="588"/>
                  </a:lnTo>
                  <a:lnTo>
                    <a:pt x="705" y="601"/>
                  </a:lnTo>
                  <a:lnTo>
                    <a:pt x="735" y="613"/>
                  </a:lnTo>
                  <a:lnTo>
                    <a:pt x="765" y="626"/>
                  </a:lnTo>
                  <a:lnTo>
                    <a:pt x="795" y="640"/>
                  </a:lnTo>
                  <a:lnTo>
                    <a:pt x="825" y="654"/>
                  </a:lnTo>
                  <a:lnTo>
                    <a:pt x="855" y="667"/>
                  </a:lnTo>
                  <a:lnTo>
                    <a:pt x="884" y="681"/>
                  </a:lnTo>
                  <a:lnTo>
                    <a:pt x="914" y="695"/>
                  </a:lnTo>
                  <a:lnTo>
                    <a:pt x="942" y="709"/>
                  </a:lnTo>
                  <a:lnTo>
                    <a:pt x="972" y="722"/>
                  </a:lnTo>
                  <a:lnTo>
                    <a:pt x="1001" y="737"/>
                  </a:lnTo>
                  <a:lnTo>
                    <a:pt x="1030" y="751"/>
                  </a:lnTo>
                  <a:lnTo>
                    <a:pt x="1060" y="766"/>
                  </a:lnTo>
                  <a:lnTo>
                    <a:pt x="1088" y="779"/>
                  </a:lnTo>
                  <a:lnTo>
                    <a:pt x="1118" y="794"/>
                  </a:lnTo>
                  <a:lnTo>
                    <a:pt x="1146" y="809"/>
                  </a:lnTo>
                  <a:lnTo>
                    <a:pt x="1175" y="824"/>
                  </a:lnTo>
                  <a:lnTo>
                    <a:pt x="1204" y="839"/>
                  </a:lnTo>
                  <a:lnTo>
                    <a:pt x="1233" y="853"/>
                  </a:lnTo>
                  <a:lnTo>
                    <a:pt x="1261" y="869"/>
                  </a:lnTo>
                  <a:lnTo>
                    <a:pt x="1290" y="884"/>
                  </a:lnTo>
                  <a:lnTo>
                    <a:pt x="1318" y="900"/>
                  </a:lnTo>
                  <a:lnTo>
                    <a:pt x="1347" y="915"/>
                  </a:lnTo>
                  <a:lnTo>
                    <a:pt x="1376" y="931"/>
                  </a:lnTo>
                  <a:lnTo>
                    <a:pt x="1404" y="947"/>
                  </a:lnTo>
                  <a:lnTo>
                    <a:pt x="1432" y="961"/>
                  </a:lnTo>
                  <a:lnTo>
                    <a:pt x="1460" y="978"/>
                  </a:lnTo>
                  <a:lnTo>
                    <a:pt x="1488" y="994"/>
                  </a:lnTo>
                  <a:lnTo>
                    <a:pt x="1516" y="1010"/>
                  </a:lnTo>
                  <a:lnTo>
                    <a:pt x="1544" y="1026"/>
                  </a:lnTo>
                  <a:lnTo>
                    <a:pt x="1571" y="1043"/>
                  </a:lnTo>
                  <a:lnTo>
                    <a:pt x="1600" y="1060"/>
                  </a:lnTo>
                  <a:lnTo>
                    <a:pt x="1627" y="1077"/>
                  </a:lnTo>
                  <a:lnTo>
                    <a:pt x="1655" y="1092"/>
                  </a:lnTo>
                  <a:lnTo>
                    <a:pt x="1682" y="1109"/>
                  </a:lnTo>
                  <a:lnTo>
                    <a:pt x="1709" y="1126"/>
                  </a:lnTo>
                  <a:lnTo>
                    <a:pt x="1737" y="1143"/>
                  </a:lnTo>
                  <a:lnTo>
                    <a:pt x="1764" y="1160"/>
                  </a:lnTo>
                  <a:lnTo>
                    <a:pt x="1791" y="1178"/>
                  </a:lnTo>
                  <a:lnTo>
                    <a:pt x="1818" y="1195"/>
                  </a:lnTo>
                  <a:lnTo>
                    <a:pt x="1846" y="1212"/>
                  </a:lnTo>
                  <a:lnTo>
                    <a:pt x="1872" y="1230"/>
                  </a:lnTo>
                  <a:lnTo>
                    <a:pt x="1900" y="1248"/>
                  </a:lnTo>
                  <a:lnTo>
                    <a:pt x="1926" y="1266"/>
                  </a:lnTo>
                  <a:lnTo>
                    <a:pt x="1954" y="1284"/>
                  </a:lnTo>
                  <a:lnTo>
                    <a:pt x="1980" y="1302"/>
                  </a:lnTo>
                  <a:lnTo>
                    <a:pt x="2006" y="1320"/>
                  </a:lnTo>
                  <a:lnTo>
                    <a:pt x="2033" y="1338"/>
                  </a:lnTo>
                  <a:lnTo>
                    <a:pt x="2059" y="1357"/>
                  </a:lnTo>
                  <a:lnTo>
                    <a:pt x="2086" y="1375"/>
                  </a:lnTo>
                  <a:lnTo>
                    <a:pt x="2112" y="1394"/>
                  </a:lnTo>
                  <a:lnTo>
                    <a:pt x="2138" y="1412"/>
                  </a:lnTo>
                  <a:lnTo>
                    <a:pt x="2164" y="1430"/>
                  </a:lnTo>
                  <a:lnTo>
                    <a:pt x="2190" y="1450"/>
                  </a:lnTo>
                  <a:lnTo>
                    <a:pt x="2216" y="1468"/>
                  </a:lnTo>
                  <a:lnTo>
                    <a:pt x="2242" y="1487"/>
                  </a:lnTo>
                  <a:lnTo>
                    <a:pt x="2268" y="1506"/>
                  </a:lnTo>
                  <a:lnTo>
                    <a:pt x="2294" y="1525"/>
                  </a:lnTo>
                  <a:lnTo>
                    <a:pt x="2319" y="1545"/>
                  </a:lnTo>
                  <a:lnTo>
                    <a:pt x="2345" y="1564"/>
                  </a:lnTo>
                  <a:lnTo>
                    <a:pt x="2370" y="1583"/>
                  </a:lnTo>
                  <a:lnTo>
                    <a:pt x="2395" y="1603"/>
                  </a:lnTo>
                  <a:lnTo>
                    <a:pt x="2421" y="1623"/>
                  </a:lnTo>
                  <a:lnTo>
                    <a:pt x="2446" y="1642"/>
                  </a:lnTo>
                  <a:lnTo>
                    <a:pt x="2471" y="1662"/>
                  </a:lnTo>
                  <a:lnTo>
                    <a:pt x="2496" y="1683"/>
                  </a:lnTo>
                  <a:lnTo>
                    <a:pt x="2521" y="1703"/>
                  </a:lnTo>
                  <a:lnTo>
                    <a:pt x="2546" y="1723"/>
                  </a:lnTo>
                  <a:lnTo>
                    <a:pt x="2571" y="1743"/>
                  </a:lnTo>
                  <a:lnTo>
                    <a:pt x="2595" y="1764"/>
                  </a:lnTo>
                  <a:lnTo>
                    <a:pt x="2619" y="1784"/>
                  </a:lnTo>
                  <a:lnTo>
                    <a:pt x="2644" y="1805"/>
                  </a:lnTo>
                  <a:lnTo>
                    <a:pt x="2669" y="1825"/>
                  </a:lnTo>
                  <a:lnTo>
                    <a:pt x="2693" y="1846"/>
                  </a:lnTo>
                  <a:lnTo>
                    <a:pt x="2718" y="1868"/>
                  </a:lnTo>
                  <a:lnTo>
                    <a:pt x="2741" y="1888"/>
                  </a:lnTo>
                  <a:lnTo>
                    <a:pt x="2765" y="1910"/>
                  </a:lnTo>
                  <a:lnTo>
                    <a:pt x="2789" y="1931"/>
                  </a:lnTo>
                  <a:lnTo>
                    <a:pt x="2814" y="1951"/>
                  </a:lnTo>
                  <a:lnTo>
                    <a:pt x="2837" y="1973"/>
                  </a:lnTo>
                  <a:lnTo>
                    <a:pt x="2860" y="1995"/>
                  </a:lnTo>
                  <a:lnTo>
                    <a:pt x="2885" y="2016"/>
                  </a:lnTo>
                  <a:lnTo>
                    <a:pt x="2908" y="2038"/>
                  </a:lnTo>
                  <a:lnTo>
                    <a:pt x="2931" y="2060"/>
                  </a:lnTo>
                  <a:lnTo>
                    <a:pt x="2954" y="2081"/>
                  </a:lnTo>
                  <a:lnTo>
                    <a:pt x="2979" y="2103"/>
                  </a:lnTo>
                  <a:lnTo>
                    <a:pt x="3002" y="2126"/>
                  </a:lnTo>
                  <a:lnTo>
                    <a:pt x="3024" y="2148"/>
                  </a:lnTo>
                  <a:lnTo>
                    <a:pt x="3047" y="2170"/>
                  </a:lnTo>
                  <a:lnTo>
                    <a:pt x="3071" y="2192"/>
                  </a:lnTo>
                  <a:lnTo>
                    <a:pt x="3093" y="2214"/>
                  </a:lnTo>
                  <a:lnTo>
                    <a:pt x="3116" y="2237"/>
                  </a:lnTo>
                  <a:lnTo>
                    <a:pt x="3138" y="2259"/>
                  </a:lnTo>
                  <a:lnTo>
                    <a:pt x="3161" y="2282"/>
                  </a:lnTo>
                  <a:lnTo>
                    <a:pt x="3184" y="2305"/>
                  </a:lnTo>
                  <a:lnTo>
                    <a:pt x="3206" y="2328"/>
                  </a:lnTo>
                  <a:lnTo>
                    <a:pt x="3228" y="2351"/>
                  </a:lnTo>
                  <a:lnTo>
                    <a:pt x="3250" y="2374"/>
                  </a:lnTo>
                  <a:lnTo>
                    <a:pt x="3272" y="2396"/>
                  </a:lnTo>
                  <a:lnTo>
                    <a:pt x="3293" y="2420"/>
                  </a:lnTo>
                  <a:lnTo>
                    <a:pt x="3317" y="2444"/>
                  </a:lnTo>
                  <a:lnTo>
                    <a:pt x="3338" y="2467"/>
                  </a:lnTo>
                  <a:lnTo>
                    <a:pt x="3359" y="2490"/>
                  </a:lnTo>
                  <a:lnTo>
                    <a:pt x="3381" y="2514"/>
                  </a:lnTo>
                  <a:lnTo>
                    <a:pt x="3402" y="2537"/>
                  </a:lnTo>
                  <a:lnTo>
                    <a:pt x="3423" y="2561"/>
                  </a:lnTo>
                  <a:lnTo>
                    <a:pt x="3445" y="2585"/>
                  </a:lnTo>
                  <a:lnTo>
                    <a:pt x="3467" y="2609"/>
                  </a:lnTo>
                  <a:lnTo>
                    <a:pt x="3488" y="2632"/>
                  </a:lnTo>
                  <a:lnTo>
                    <a:pt x="3508" y="2658"/>
                  </a:lnTo>
                  <a:lnTo>
                    <a:pt x="3530" y="2681"/>
                  </a:lnTo>
                  <a:lnTo>
                    <a:pt x="3550" y="2705"/>
                  </a:lnTo>
                  <a:lnTo>
                    <a:pt x="3571" y="2729"/>
                  </a:lnTo>
                  <a:lnTo>
                    <a:pt x="3593" y="2754"/>
                  </a:lnTo>
                  <a:lnTo>
                    <a:pt x="3613" y="2779"/>
                  </a:lnTo>
                  <a:lnTo>
                    <a:pt x="3633" y="2804"/>
                  </a:lnTo>
                  <a:lnTo>
                    <a:pt x="3654" y="2828"/>
                  </a:lnTo>
                  <a:lnTo>
                    <a:pt x="3673" y="2852"/>
                  </a:lnTo>
                  <a:lnTo>
                    <a:pt x="3693" y="2876"/>
                  </a:lnTo>
                  <a:lnTo>
                    <a:pt x="3714" y="2903"/>
                  </a:lnTo>
                  <a:lnTo>
                    <a:pt x="3733" y="2927"/>
                  </a:lnTo>
                  <a:lnTo>
                    <a:pt x="3753" y="2953"/>
                  </a:lnTo>
                  <a:lnTo>
                    <a:pt x="3773" y="2977"/>
                  </a:lnTo>
                  <a:lnTo>
                    <a:pt x="3792" y="3002"/>
                  </a:lnTo>
                  <a:lnTo>
                    <a:pt x="3812" y="3029"/>
                  </a:lnTo>
                  <a:lnTo>
                    <a:pt x="3831" y="3053"/>
                  </a:lnTo>
                  <a:lnTo>
                    <a:pt x="3850" y="3078"/>
                  </a:lnTo>
                  <a:lnTo>
                    <a:pt x="3870" y="3104"/>
                  </a:lnTo>
                  <a:lnTo>
                    <a:pt x="3889" y="3130"/>
                  </a:lnTo>
                  <a:lnTo>
                    <a:pt x="3909" y="3156"/>
                  </a:lnTo>
                  <a:lnTo>
                    <a:pt x="3928" y="3182"/>
                  </a:lnTo>
                  <a:lnTo>
                    <a:pt x="3945" y="3207"/>
                  </a:lnTo>
                  <a:lnTo>
                    <a:pt x="3966" y="3234"/>
                  </a:lnTo>
                  <a:lnTo>
                    <a:pt x="3984" y="3259"/>
                  </a:lnTo>
                  <a:lnTo>
                    <a:pt x="4002" y="3286"/>
                  </a:lnTo>
                  <a:lnTo>
                    <a:pt x="4021" y="3311"/>
                  </a:lnTo>
                  <a:lnTo>
                    <a:pt x="4038" y="3339"/>
                  </a:lnTo>
                  <a:lnTo>
                    <a:pt x="4058" y="3364"/>
                  </a:lnTo>
                  <a:lnTo>
                    <a:pt x="4075" y="3390"/>
                  </a:lnTo>
                  <a:lnTo>
                    <a:pt x="4092" y="3417"/>
                  </a:lnTo>
                  <a:lnTo>
                    <a:pt x="4111" y="3443"/>
                  </a:lnTo>
                  <a:lnTo>
                    <a:pt x="4128" y="3470"/>
                  </a:lnTo>
                  <a:lnTo>
                    <a:pt x="4146" y="3497"/>
                  </a:lnTo>
                  <a:lnTo>
                    <a:pt x="4164" y="3525"/>
                  </a:lnTo>
                  <a:lnTo>
                    <a:pt x="4181" y="3551"/>
                  </a:lnTo>
                  <a:lnTo>
                    <a:pt x="4199" y="3578"/>
                  </a:lnTo>
                  <a:lnTo>
                    <a:pt x="4216" y="3605"/>
                  </a:lnTo>
                  <a:lnTo>
                    <a:pt x="4233" y="3632"/>
                  </a:lnTo>
                  <a:lnTo>
                    <a:pt x="4250" y="3659"/>
                  </a:lnTo>
                  <a:lnTo>
                    <a:pt x="4267" y="3687"/>
                  </a:lnTo>
                  <a:lnTo>
                    <a:pt x="4284" y="3713"/>
                  </a:lnTo>
                  <a:lnTo>
                    <a:pt x="4301" y="3742"/>
                  </a:lnTo>
                  <a:lnTo>
                    <a:pt x="4317" y="3769"/>
                  </a:lnTo>
                  <a:lnTo>
                    <a:pt x="4334" y="3797"/>
                  </a:lnTo>
                  <a:lnTo>
                    <a:pt x="4350" y="3824"/>
                  </a:lnTo>
                  <a:lnTo>
                    <a:pt x="4367" y="3851"/>
                  </a:lnTo>
                  <a:lnTo>
                    <a:pt x="4383" y="3879"/>
                  </a:lnTo>
                  <a:lnTo>
                    <a:pt x="4399" y="3906"/>
                  </a:lnTo>
                  <a:lnTo>
                    <a:pt x="4415" y="3934"/>
                  </a:lnTo>
                  <a:lnTo>
                    <a:pt x="4431" y="3963"/>
                  </a:lnTo>
                  <a:lnTo>
                    <a:pt x="4446" y="3990"/>
                  </a:lnTo>
                  <a:lnTo>
                    <a:pt x="4462" y="4019"/>
                  </a:lnTo>
                  <a:lnTo>
                    <a:pt x="4477" y="4047"/>
                  </a:lnTo>
                  <a:lnTo>
                    <a:pt x="4493" y="4076"/>
                  </a:lnTo>
                  <a:lnTo>
                    <a:pt x="4508" y="4103"/>
                  </a:lnTo>
                  <a:lnTo>
                    <a:pt x="4524" y="4132"/>
                  </a:lnTo>
                  <a:lnTo>
                    <a:pt x="4538" y="4160"/>
                  </a:lnTo>
                  <a:lnTo>
                    <a:pt x="4553" y="4189"/>
                  </a:lnTo>
                  <a:lnTo>
                    <a:pt x="4568" y="4217"/>
                  </a:lnTo>
                  <a:lnTo>
                    <a:pt x="4583" y="4246"/>
                  </a:lnTo>
                  <a:lnTo>
                    <a:pt x="4597" y="4274"/>
                  </a:lnTo>
                  <a:lnTo>
                    <a:pt x="4612" y="4303"/>
                  </a:lnTo>
                  <a:lnTo>
                    <a:pt x="4626" y="4332"/>
                  </a:lnTo>
                  <a:lnTo>
                    <a:pt x="4641" y="4361"/>
                  </a:lnTo>
                  <a:lnTo>
                    <a:pt x="4655" y="4390"/>
                  </a:lnTo>
                  <a:lnTo>
                    <a:pt x="4668" y="4418"/>
                  </a:lnTo>
                  <a:lnTo>
                    <a:pt x="4682" y="4449"/>
                  </a:lnTo>
                  <a:lnTo>
                    <a:pt x="4696" y="4478"/>
                  </a:lnTo>
                  <a:lnTo>
                    <a:pt x="4710" y="4507"/>
                  </a:lnTo>
                  <a:lnTo>
                    <a:pt x="4723" y="4536"/>
                  </a:lnTo>
                  <a:lnTo>
                    <a:pt x="4737" y="4565"/>
                  </a:lnTo>
                  <a:lnTo>
                    <a:pt x="4750" y="4595"/>
                  </a:lnTo>
                  <a:lnTo>
                    <a:pt x="4763" y="4625"/>
                  </a:lnTo>
                  <a:lnTo>
                    <a:pt x="4776" y="4654"/>
                  </a:lnTo>
                  <a:lnTo>
                    <a:pt x="4790" y="4684"/>
                  </a:lnTo>
                  <a:lnTo>
                    <a:pt x="4803" y="4713"/>
                  </a:lnTo>
                  <a:lnTo>
                    <a:pt x="4815" y="4743"/>
                  </a:lnTo>
                  <a:lnTo>
                    <a:pt x="4828" y="4773"/>
                  </a:lnTo>
                  <a:lnTo>
                    <a:pt x="4841" y="4802"/>
                  </a:lnTo>
                  <a:lnTo>
                    <a:pt x="4853" y="4832"/>
                  </a:lnTo>
                  <a:lnTo>
                    <a:pt x="4865" y="4862"/>
                  </a:lnTo>
                  <a:lnTo>
                    <a:pt x="4878" y="4892"/>
                  </a:lnTo>
                  <a:lnTo>
                    <a:pt x="4889" y="4923"/>
                  </a:lnTo>
                  <a:lnTo>
                    <a:pt x="4901" y="4952"/>
                  </a:lnTo>
                  <a:lnTo>
                    <a:pt x="4913" y="4983"/>
                  </a:lnTo>
                  <a:lnTo>
                    <a:pt x="4924" y="5013"/>
                  </a:lnTo>
                  <a:lnTo>
                    <a:pt x="4936" y="5043"/>
                  </a:lnTo>
                  <a:lnTo>
                    <a:pt x="4948" y="5074"/>
                  </a:lnTo>
                  <a:lnTo>
                    <a:pt x="4959" y="5105"/>
                  </a:lnTo>
                  <a:lnTo>
                    <a:pt x="4971" y="5134"/>
                  </a:lnTo>
                  <a:lnTo>
                    <a:pt x="4981" y="5165"/>
                  </a:lnTo>
                  <a:lnTo>
                    <a:pt x="4992" y="5196"/>
                  </a:lnTo>
                  <a:lnTo>
                    <a:pt x="5003" y="5226"/>
                  </a:lnTo>
                  <a:lnTo>
                    <a:pt x="5014" y="5257"/>
                  </a:lnTo>
                  <a:lnTo>
                    <a:pt x="5024" y="5289"/>
                  </a:lnTo>
                  <a:lnTo>
                    <a:pt x="5035" y="5319"/>
                  </a:lnTo>
                  <a:lnTo>
                    <a:pt x="5046" y="5350"/>
                  </a:lnTo>
                  <a:lnTo>
                    <a:pt x="5055" y="5381"/>
                  </a:lnTo>
                  <a:lnTo>
                    <a:pt x="5066" y="5412"/>
                  </a:lnTo>
                  <a:lnTo>
                    <a:pt x="5075" y="5443"/>
                  </a:lnTo>
                  <a:lnTo>
                    <a:pt x="5085" y="5474"/>
                  </a:lnTo>
                  <a:lnTo>
                    <a:pt x="5095" y="5505"/>
                  </a:lnTo>
                  <a:lnTo>
                    <a:pt x="5105" y="5537"/>
                  </a:lnTo>
                  <a:lnTo>
                    <a:pt x="5114" y="5568"/>
                  </a:lnTo>
                  <a:lnTo>
                    <a:pt x="5124" y="5600"/>
                  </a:lnTo>
                  <a:lnTo>
                    <a:pt x="5133" y="5631"/>
                  </a:lnTo>
                  <a:lnTo>
                    <a:pt x="5142" y="5662"/>
                  </a:lnTo>
                  <a:lnTo>
                    <a:pt x="5150" y="5694"/>
                  </a:lnTo>
                  <a:lnTo>
                    <a:pt x="5160" y="5725"/>
                  </a:lnTo>
                  <a:lnTo>
                    <a:pt x="5168" y="5757"/>
                  </a:lnTo>
                  <a:lnTo>
                    <a:pt x="5177" y="5789"/>
                  </a:lnTo>
                  <a:lnTo>
                    <a:pt x="5185" y="5821"/>
                  </a:lnTo>
                  <a:lnTo>
                    <a:pt x="5193" y="5852"/>
                  </a:lnTo>
                  <a:lnTo>
                    <a:pt x="5202" y="5884"/>
                  </a:lnTo>
                  <a:lnTo>
                    <a:pt x="5209" y="5916"/>
                  </a:lnTo>
                  <a:lnTo>
                    <a:pt x="5218" y="5947"/>
                  </a:lnTo>
                  <a:lnTo>
                    <a:pt x="5226" y="5980"/>
                  </a:lnTo>
                  <a:lnTo>
                    <a:pt x="5233" y="6012"/>
                  </a:lnTo>
                  <a:lnTo>
                    <a:pt x="5241" y="6044"/>
                  </a:lnTo>
                  <a:lnTo>
                    <a:pt x="5248" y="6076"/>
                  </a:lnTo>
                  <a:lnTo>
                    <a:pt x="5256" y="6108"/>
                  </a:lnTo>
                  <a:lnTo>
                    <a:pt x="5263" y="6141"/>
                  </a:lnTo>
                  <a:lnTo>
                    <a:pt x="5270" y="6173"/>
                  </a:lnTo>
                  <a:lnTo>
                    <a:pt x="5277" y="6205"/>
                  </a:lnTo>
                  <a:lnTo>
                    <a:pt x="5277" y="6205"/>
                  </a:lnTo>
                  <a:lnTo>
                    <a:pt x="5619" y="6133"/>
                  </a:lnTo>
                  <a:close/>
                </a:path>
              </a:pathLst>
            </a:custGeom>
            <a:solidFill>
              <a:srgbClr val="1F49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197" name="Freeform 14"/>
            <p:cNvSpPr>
              <a:spLocks/>
            </p:cNvSpPr>
            <p:nvPr/>
          </p:nvSpPr>
          <p:spPr bwMode="auto">
            <a:xfrm>
              <a:off x="3838" y="1428"/>
              <a:ext cx="440" cy="652"/>
            </a:xfrm>
            <a:custGeom>
              <a:avLst/>
              <a:gdLst>
                <a:gd name="T0" fmla="*/ 435 w 6607"/>
                <a:gd name="T1" fmla="*/ 9693 h 9778"/>
                <a:gd name="T2" fmla="*/ 888 w 6607"/>
                <a:gd name="T3" fmla="*/ 9561 h 9778"/>
                <a:gd name="T4" fmla="*/ 1329 w 6607"/>
                <a:gd name="T5" fmla="*/ 9406 h 9778"/>
                <a:gd name="T6" fmla="*/ 1757 w 6607"/>
                <a:gd name="T7" fmla="*/ 9227 h 9778"/>
                <a:gd name="T8" fmla="*/ 2170 w 6607"/>
                <a:gd name="T9" fmla="*/ 9027 h 9778"/>
                <a:gd name="T10" fmla="*/ 2568 w 6607"/>
                <a:gd name="T11" fmla="*/ 8805 h 9778"/>
                <a:gd name="T12" fmla="*/ 2952 w 6607"/>
                <a:gd name="T13" fmla="*/ 8563 h 9778"/>
                <a:gd name="T14" fmla="*/ 3321 w 6607"/>
                <a:gd name="T15" fmla="*/ 8301 h 9778"/>
                <a:gd name="T16" fmla="*/ 3671 w 6607"/>
                <a:gd name="T17" fmla="*/ 8021 h 9778"/>
                <a:gd name="T18" fmla="*/ 4006 w 6607"/>
                <a:gd name="T19" fmla="*/ 7722 h 9778"/>
                <a:gd name="T20" fmla="*/ 4323 w 6607"/>
                <a:gd name="T21" fmla="*/ 7407 h 9778"/>
                <a:gd name="T22" fmla="*/ 4622 w 6607"/>
                <a:gd name="T23" fmla="*/ 7076 h 9778"/>
                <a:gd name="T24" fmla="*/ 4902 w 6607"/>
                <a:gd name="T25" fmla="*/ 6731 h 9778"/>
                <a:gd name="T26" fmla="*/ 5164 w 6607"/>
                <a:gd name="T27" fmla="*/ 6370 h 9778"/>
                <a:gd name="T28" fmla="*/ 5404 w 6607"/>
                <a:gd name="T29" fmla="*/ 5997 h 9778"/>
                <a:gd name="T30" fmla="*/ 5626 w 6607"/>
                <a:gd name="T31" fmla="*/ 5610 h 9778"/>
                <a:gd name="T32" fmla="*/ 5826 w 6607"/>
                <a:gd name="T33" fmla="*/ 5211 h 9778"/>
                <a:gd name="T34" fmla="*/ 6005 w 6607"/>
                <a:gd name="T35" fmla="*/ 4803 h 9778"/>
                <a:gd name="T36" fmla="*/ 6162 w 6607"/>
                <a:gd name="T37" fmla="*/ 4384 h 9778"/>
                <a:gd name="T38" fmla="*/ 6296 w 6607"/>
                <a:gd name="T39" fmla="*/ 3956 h 9778"/>
                <a:gd name="T40" fmla="*/ 6406 w 6607"/>
                <a:gd name="T41" fmla="*/ 3520 h 9778"/>
                <a:gd name="T42" fmla="*/ 6494 w 6607"/>
                <a:gd name="T43" fmla="*/ 3076 h 9778"/>
                <a:gd name="T44" fmla="*/ 6557 w 6607"/>
                <a:gd name="T45" fmla="*/ 2626 h 9778"/>
                <a:gd name="T46" fmla="*/ 6595 w 6607"/>
                <a:gd name="T47" fmla="*/ 2172 h 9778"/>
                <a:gd name="T48" fmla="*/ 6607 w 6607"/>
                <a:gd name="T49" fmla="*/ 1712 h 9778"/>
                <a:gd name="T50" fmla="*/ 6594 w 6607"/>
                <a:gd name="T51" fmla="*/ 1248 h 9778"/>
                <a:gd name="T52" fmla="*/ 6554 w 6607"/>
                <a:gd name="T53" fmla="*/ 781 h 9778"/>
                <a:gd name="T54" fmla="*/ 6488 w 6607"/>
                <a:gd name="T55" fmla="*/ 313 h 9778"/>
                <a:gd name="T56" fmla="*/ 6105 w 6607"/>
                <a:gd name="T57" fmla="*/ 172 h 9778"/>
                <a:gd name="T58" fmla="*/ 6181 w 6607"/>
                <a:gd name="T59" fmla="*/ 621 h 9778"/>
                <a:gd name="T60" fmla="*/ 6231 w 6607"/>
                <a:gd name="T61" fmla="*/ 1070 h 9778"/>
                <a:gd name="T62" fmla="*/ 6255 w 6607"/>
                <a:gd name="T63" fmla="*/ 1514 h 9778"/>
                <a:gd name="T64" fmla="*/ 6254 w 6607"/>
                <a:gd name="T65" fmla="*/ 1957 h 9778"/>
                <a:gd name="T66" fmla="*/ 6229 w 6607"/>
                <a:gd name="T67" fmla="*/ 2395 h 9778"/>
                <a:gd name="T68" fmla="*/ 6179 w 6607"/>
                <a:gd name="T69" fmla="*/ 2828 h 9778"/>
                <a:gd name="T70" fmla="*/ 6105 w 6607"/>
                <a:gd name="T71" fmla="*/ 3256 h 9778"/>
                <a:gd name="T72" fmla="*/ 6010 w 6607"/>
                <a:gd name="T73" fmla="*/ 3676 h 9778"/>
                <a:gd name="T74" fmla="*/ 5891 w 6607"/>
                <a:gd name="T75" fmla="*/ 4089 h 9778"/>
                <a:gd name="T76" fmla="*/ 5750 w 6607"/>
                <a:gd name="T77" fmla="*/ 4494 h 9778"/>
                <a:gd name="T78" fmla="*/ 5588 w 6607"/>
                <a:gd name="T79" fmla="*/ 4889 h 9778"/>
                <a:gd name="T80" fmla="*/ 5405 w 6607"/>
                <a:gd name="T81" fmla="*/ 5276 h 9778"/>
                <a:gd name="T82" fmla="*/ 5203 w 6607"/>
                <a:gd name="T83" fmla="*/ 5652 h 9778"/>
                <a:gd name="T84" fmla="*/ 4981 w 6607"/>
                <a:gd name="T85" fmla="*/ 6015 h 9778"/>
                <a:gd name="T86" fmla="*/ 4739 w 6607"/>
                <a:gd name="T87" fmla="*/ 6366 h 9778"/>
                <a:gd name="T88" fmla="*/ 4478 w 6607"/>
                <a:gd name="T89" fmla="*/ 6704 h 9778"/>
                <a:gd name="T90" fmla="*/ 4200 w 6607"/>
                <a:gd name="T91" fmla="*/ 7027 h 9778"/>
                <a:gd name="T92" fmla="*/ 3904 w 6607"/>
                <a:gd name="T93" fmla="*/ 7335 h 9778"/>
                <a:gd name="T94" fmla="*/ 3591 w 6607"/>
                <a:gd name="T95" fmla="*/ 7628 h 9778"/>
                <a:gd name="T96" fmla="*/ 3261 w 6607"/>
                <a:gd name="T97" fmla="*/ 7905 h 9778"/>
                <a:gd name="T98" fmla="*/ 2917 w 6607"/>
                <a:gd name="T99" fmla="*/ 8163 h 9778"/>
                <a:gd name="T100" fmla="*/ 2555 w 6607"/>
                <a:gd name="T101" fmla="*/ 8405 h 9778"/>
                <a:gd name="T102" fmla="*/ 2180 w 6607"/>
                <a:gd name="T103" fmla="*/ 8624 h 9778"/>
                <a:gd name="T104" fmla="*/ 1791 w 6607"/>
                <a:gd name="T105" fmla="*/ 8826 h 9778"/>
                <a:gd name="T106" fmla="*/ 1388 w 6607"/>
                <a:gd name="T107" fmla="*/ 9006 h 9778"/>
                <a:gd name="T108" fmla="*/ 970 w 6607"/>
                <a:gd name="T109" fmla="*/ 9165 h 9778"/>
                <a:gd name="T110" fmla="*/ 541 w 6607"/>
                <a:gd name="T111" fmla="*/ 9300 h 9778"/>
                <a:gd name="T112" fmla="*/ 101 w 6607"/>
                <a:gd name="T113" fmla="*/ 9413 h 9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07" h="9778">
                  <a:moveTo>
                    <a:pt x="73" y="9778"/>
                  </a:moveTo>
                  <a:lnTo>
                    <a:pt x="73" y="9778"/>
                  </a:lnTo>
                  <a:lnTo>
                    <a:pt x="125" y="9767"/>
                  </a:lnTo>
                  <a:lnTo>
                    <a:pt x="177" y="9755"/>
                  </a:lnTo>
                  <a:lnTo>
                    <a:pt x="229" y="9743"/>
                  </a:lnTo>
                  <a:lnTo>
                    <a:pt x="280" y="9732"/>
                  </a:lnTo>
                  <a:lnTo>
                    <a:pt x="331" y="9718"/>
                  </a:lnTo>
                  <a:lnTo>
                    <a:pt x="383" y="9706"/>
                  </a:lnTo>
                  <a:lnTo>
                    <a:pt x="435" y="9693"/>
                  </a:lnTo>
                  <a:lnTo>
                    <a:pt x="485" y="9679"/>
                  </a:lnTo>
                  <a:lnTo>
                    <a:pt x="536" y="9666"/>
                  </a:lnTo>
                  <a:lnTo>
                    <a:pt x="587" y="9651"/>
                  </a:lnTo>
                  <a:lnTo>
                    <a:pt x="638" y="9638"/>
                  </a:lnTo>
                  <a:lnTo>
                    <a:pt x="687" y="9623"/>
                  </a:lnTo>
                  <a:lnTo>
                    <a:pt x="738" y="9608"/>
                  </a:lnTo>
                  <a:lnTo>
                    <a:pt x="789" y="9592"/>
                  </a:lnTo>
                  <a:lnTo>
                    <a:pt x="838" y="9577"/>
                  </a:lnTo>
                  <a:lnTo>
                    <a:pt x="888" y="9561"/>
                  </a:lnTo>
                  <a:lnTo>
                    <a:pt x="938" y="9546"/>
                  </a:lnTo>
                  <a:lnTo>
                    <a:pt x="987" y="9529"/>
                  </a:lnTo>
                  <a:lnTo>
                    <a:pt x="1036" y="9513"/>
                  </a:lnTo>
                  <a:lnTo>
                    <a:pt x="1086" y="9495"/>
                  </a:lnTo>
                  <a:lnTo>
                    <a:pt x="1134" y="9478"/>
                  </a:lnTo>
                  <a:lnTo>
                    <a:pt x="1184" y="9460"/>
                  </a:lnTo>
                  <a:lnTo>
                    <a:pt x="1232" y="9443"/>
                  </a:lnTo>
                  <a:lnTo>
                    <a:pt x="1281" y="9424"/>
                  </a:lnTo>
                  <a:lnTo>
                    <a:pt x="1329" y="9406"/>
                  </a:lnTo>
                  <a:lnTo>
                    <a:pt x="1377" y="9387"/>
                  </a:lnTo>
                  <a:lnTo>
                    <a:pt x="1425" y="9368"/>
                  </a:lnTo>
                  <a:lnTo>
                    <a:pt x="1473" y="9349"/>
                  </a:lnTo>
                  <a:lnTo>
                    <a:pt x="1521" y="9330"/>
                  </a:lnTo>
                  <a:lnTo>
                    <a:pt x="1569" y="9310"/>
                  </a:lnTo>
                  <a:lnTo>
                    <a:pt x="1615" y="9290"/>
                  </a:lnTo>
                  <a:lnTo>
                    <a:pt x="1663" y="9270"/>
                  </a:lnTo>
                  <a:lnTo>
                    <a:pt x="1709" y="9248"/>
                  </a:lnTo>
                  <a:lnTo>
                    <a:pt x="1757" y="9227"/>
                  </a:lnTo>
                  <a:lnTo>
                    <a:pt x="1803" y="9206"/>
                  </a:lnTo>
                  <a:lnTo>
                    <a:pt x="1850" y="9185"/>
                  </a:lnTo>
                  <a:lnTo>
                    <a:pt x="1896" y="9164"/>
                  </a:lnTo>
                  <a:lnTo>
                    <a:pt x="1942" y="9142"/>
                  </a:lnTo>
                  <a:lnTo>
                    <a:pt x="1988" y="9118"/>
                  </a:lnTo>
                  <a:lnTo>
                    <a:pt x="2033" y="9096"/>
                  </a:lnTo>
                  <a:lnTo>
                    <a:pt x="2079" y="9074"/>
                  </a:lnTo>
                  <a:lnTo>
                    <a:pt x="2124" y="9051"/>
                  </a:lnTo>
                  <a:lnTo>
                    <a:pt x="2170" y="9027"/>
                  </a:lnTo>
                  <a:lnTo>
                    <a:pt x="2215" y="9003"/>
                  </a:lnTo>
                  <a:lnTo>
                    <a:pt x="2260" y="8980"/>
                  </a:lnTo>
                  <a:lnTo>
                    <a:pt x="2305" y="8955"/>
                  </a:lnTo>
                  <a:lnTo>
                    <a:pt x="2348" y="8931"/>
                  </a:lnTo>
                  <a:lnTo>
                    <a:pt x="2394" y="8907"/>
                  </a:lnTo>
                  <a:lnTo>
                    <a:pt x="2437" y="8881"/>
                  </a:lnTo>
                  <a:lnTo>
                    <a:pt x="2482" y="8856"/>
                  </a:lnTo>
                  <a:lnTo>
                    <a:pt x="2525" y="8832"/>
                  </a:lnTo>
                  <a:lnTo>
                    <a:pt x="2568" y="8805"/>
                  </a:lnTo>
                  <a:lnTo>
                    <a:pt x="2612" y="8780"/>
                  </a:lnTo>
                  <a:lnTo>
                    <a:pt x="2656" y="8754"/>
                  </a:lnTo>
                  <a:lnTo>
                    <a:pt x="2698" y="8727"/>
                  </a:lnTo>
                  <a:lnTo>
                    <a:pt x="2740" y="8700"/>
                  </a:lnTo>
                  <a:lnTo>
                    <a:pt x="2784" y="8673"/>
                  </a:lnTo>
                  <a:lnTo>
                    <a:pt x="2826" y="8647"/>
                  </a:lnTo>
                  <a:lnTo>
                    <a:pt x="2868" y="8619"/>
                  </a:lnTo>
                  <a:lnTo>
                    <a:pt x="2911" y="8591"/>
                  </a:lnTo>
                  <a:lnTo>
                    <a:pt x="2952" y="8563"/>
                  </a:lnTo>
                  <a:lnTo>
                    <a:pt x="2994" y="8535"/>
                  </a:lnTo>
                  <a:lnTo>
                    <a:pt x="3035" y="8506"/>
                  </a:lnTo>
                  <a:lnTo>
                    <a:pt x="3076" y="8478"/>
                  </a:lnTo>
                  <a:lnTo>
                    <a:pt x="3118" y="8449"/>
                  </a:lnTo>
                  <a:lnTo>
                    <a:pt x="3159" y="8420"/>
                  </a:lnTo>
                  <a:lnTo>
                    <a:pt x="3199" y="8391"/>
                  </a:lnTo>
                  <a:lnTo>
                    <a:pt x="3239" y="8361"/>
                  </a:lnTo>
                  <a:lnTo>
                    <a:pt x="3279" y="8332"/>
                  </a:lnTo>
                  <a:lnTo>
                    <a:pt x="3321" y="8301"/>
                  </a:lnTo>
                  <a:lnTo>
                    <a:pt x="3360" y="8271"/>
                  </a:lnTo>
                  <a:lnTo>
                    <a:pt x="3400" y="8241"/>
                  </a:lnTo>
                  <a:lnTo>
                    <a:pt x="3439" y="8210"/>
                  </a:lnTo>
                  <a:lnTo>
                    <a:pt x="3478" y="8179"/>
                  </a:lnTo>
                  <a:lnTo>
                    <a:pt x="3517" y="8148"/>
                  </a:lnTo>
                  <a:lnTo>
                    <a:pt x="3556" y="8116"/>
                  </a:lnTo>
                  <a:lnTo>
                    <a:pt x="3594" y="8085"/>
                  </a:lnTo>
                  <a:lnTo>
                    <a:pt x="3633" y="8052"/>
                  </a:lnTo>
                  <a:lnTo>
                    <a:pt x="3671" y="8021"/>
                  </a:lnTo>
                  <a:lnTo>
                    <a:pt x="3709" y="7989"/>
                  </a:lnTo>
                  <a:lnTo>
                    <a:pt x="3747" y="7956"/>
                  </a:lnTo>
                  <a:lnTo>
                    <a:pt x="3784" y="7923"/>
                  </a:lnTo>
                  <a:lnTo>
                    <a:pt x="3823" y="7891"/>
                  </a:lnTo>
                  <a:lnTo>
                    <a:pt x="3860" y="7858"/>
                  </a:lnTo>
                  <a:lnTo>
                    <a:pt x="3896" y="7824"/>
                  </a:lnTo>
                  <a:lnTo>
                    <a:pt x="3933" y="7790"/>
                  </a:lnTo>
                  <a:lnTo>
                    <a:pt x="3969" y="7756"/>
                  </a:lnTo>
                  <a:lnTo>
                    <a:pt x="4006" y="7722"/>
                  </a:lnTo>
                  <a:lnTo>
                    <a:pt x="4042" y="7689"/>
                  </a:lnTo>
                  <a:lnTo>
                    <a:pt x="4078" y="7655"/>
                  </a:lnTo>
                  <a:lnTo>
                    <a:pt x="4113" y="7620"/>
                  </a:lnTo>
                  <a:lnTo>
                    <a:pt x="4149" y="7585"/>
                  </a:lnTo>
                  <a:lnTo>
                    <a:pt x="4184" y="7550"/>
                  </a:lnTo>
                  <a:lnTo>
                    <a:pt x="4220" y="7515"/>
                  </a:lnTo>
                  <a:lnTo>
                    <a:pt x="4255" y="7479"/>
                  </a:lnTo>
                  <a:lnTo>
                    <a:pt x="4289" y="7443"/>
                  </a:lnTo>
                  <a:lnTo>
                    <a:pt x="4323" y="7407"/>
                  </a:lnTo>
                  <a:lnTo>
                    <a:pt x="4357" y="7371"/>
                  </a:lnTo>
                  <a:lnTo>
                    <a:pt x="4391" y="7335"/>
                  </a:lnTo>
                  <a:lnTo>
                    <a:pt x="4425" y="7299"/>
                  </a:lnTo>
                  <a:lnTo>
                    <a:pt x="4459" y="7262"/>
                  </a:lnTo>
                  <a:lnTo>
                    <a:pt x="4491" y="7226"/>
                  </a:lnTo>
                  <a:lnTo>
                    <a:pt x="4524" y="7188"/>
                  </a:lnTo>
                  <a:lnTo>
                    <a:pt x="4557" y="7151"/>
                  </a:lnTo>
                  <a:lnTo>
                    <a:pt x="4590" y="7114"/>
                  </a:lnTo>
                  <a:lnTo>
                    <a:pt x="4622" y="7076"/>
                  </a:lnTo>
                  <a:lnTo>
                    <a:pt x="4654" y="7039"/>
                  </a:lnTo>
                  <a:lnTo>
                    <a:pt x="4686" y="7001"/>
                  </a:lnTo>
                  <a:lnTo>
                    <a:pt x="4718" y="6962"/>
                  </a:lnTo>
                  <a:lnTo>
                    <a:pt x="4749" y="6924"/>
                  </a:lnTo>
                  <a:lnTo>
                    <a:pt x="4780" y="6886"/>
                  </a:lnTo>
                  <a:lnTo>
                    <a:pt x="4812" y="6848"/>
                  </a:lnTo>
                  <a:lnTo>
                    <a:pt x="4842" y="6809"/>
                  </a:lnTo>
                  <a:lnTo>
                    <a:pt x="4872" y="6770"/>
                  </a:lnTo>
                  <a:lnTo>
                    <a:pt x="4902" y="6731"/>
                  </a:lnTo>
                  <a:lnTo>
                    <a:pt x="4932" y="6691"/>
                  </a:lnTo>
                  <a:lnTo>
                    <a:pt x="4962" y="6651"/>
                  </a:lnTo>
                  <a:lnTo>
                    <a:pt x="4991" y="6612"/>
                  </a:lnTo>
                  <a:lnTo>
                    <a:pt x="5021" y="6572"/>
                  </a:lnTo>
                  <a:lnTo>
                    <a:pt x="5049" y="6532"/>
                  </a:lnTo>
                  <a:lnTo>
                    <a:pt x="5079" y="6492"/>
                  </a:lnTo>
                  <a:lnTo>
                    <a:pt x="5107" y="6451"/>
                  </a:lnTo>
                  <a:lnTo>
                    <a:pt x="5136" y="6410"/>
                  </a:lnTo>
                  <a:lnTo>
                    <a:pt x="5164" y="6370"/>
                  </a:lnTo>
                  <a:lnTo>
                    <a:pt x="5192" y="6329"/>
                  </a:lnTo>
                  <a:lnTo>
                    <a:pt x="5218" y="6288"/>
                  </a:lnTo>
                  <a:lnTo>
                    <a:pt x="5246" y="6246"/>
                  </a:lnTo>
                  <a:lnTo>
                    <a:pt x="5273" y="6205"/>
                  </a:lnTo>
                  <a:lnTo>
                    <a:pt x="5300" y="6164"/>
                  </a:lnTo>
                  <a:lnTo>
                    <a:pt x="5327" y="6121"/>
                  </a:lnTo>
                  <a:lnTo>
                    <a:pt x="5354" y="6080"/>
                  </a:lnTo>
                  <a:lnTo>
                    <a:pt x="5379" y="6038"/>
                  </a:lnTo>
                  <a:lnTo>
                    <a:pt x="5404" y="5997"/>
                  </a:lnTo>
                  <a:lnTo>
                    <a:pt x="5431" y="5953"/>
                  </a:lnTo>
                  <a:lnTo>
                    <a:pt x="5456" y="5911"/>
                  </a:lnTo>
                  <a:lnTo>
                    <a:pt x="5482" y="5869"/>
                  </a:lnTo>
                  <a:lnTo>
                    <a:pt x="5506" y="5825"/>
                  </a:lnTo>
                  <a:lnTo>
                    <a:pt x="5530" y="5783"/>
                  </a:lnTo>
                  <a:lnTo>
                    <a:pt x="5554" y="5740"/>
                  </a:lnTo>
                  <a:lnTo>
                    <a:pt x="5579" y="5696"/>
                  </a:lnTo>
                  <a:lnTo>
                    <a:pt x="5602" y="5653"/>
                  </a:lnTo>
                  <a:lnTo>
                    <a:pt x="5626" y="5610"/>
                  </a:lnTo>
                  <a:lnTo>
                    <a:pt x="5650" y="5565"/>
                  </a:lnTo>
                  <a:lnTo>
                    <a:pt x="5672" y="5522"/>
                  </a:lnTo>
                  <a:lnTo>
                    <a:pt x="5695" y="5478"/>
                  </a:lnTo>
                  <a:lnTo>
                    <a:pt x="5717" y="5434"/>
                  </a:lnTo>
                  <a:lnTo>
                    <a:pt x="5740" y="5390"/>
                  </a:lnTo>
                  <a:lnTo>
                    <a:pt x="5762" y="5345"/>
                  </a:lnTo>
                  <a:lnTo>
                    <a:pt x="5784" y="5301"/>
                  </a:lnTo>
                  <a:lnTo>
                    <a:pt x="5805" y="5256"/>
                  </a:lnTo>
                  <a:lnTo>
                    <a:pt x="5826" y="5211"/>
                  </a:lnTo>
                  <a:lnTo>
                    <a:pt x="5847" y="5166"/>
                  </a:lnTo>
                  <a:lnTo>
                    <a:pt x="5867" y="5122"/>
                  </a:lnTo>
                  <a:lnTo>
                    <a:pt x="5888" y="5076"/>
                  </a:lnTo>
                  <a:lnTo>
                    <a:pt x="5909" y="5031"/>
                  </a:lnTo>
                  <a:lnTo>
                    <a:pt x="5928" y="4986"/>
                  </a:lnTo>
                  <a:lnTo>
                    <a:pt x="5948" y="4940"/>
                  </a:lnTo>
                  <a:lnTo>
                    <a:pt x="5968" y="4895"/>
                  </a:lnTo>
                  <a:lnTo>
                    <a:pt x="5986" y="4848"/>
                  </a:lnTo>
                  <a:lnTo>
                    <a:pt x="6005" y="4803"/>
                  </a:lnTo>
                  <a:lnTo>
                    <a:pt x="6024" y="4756"/>
                  </a:lnTo>
                  <a:lnTo>
                    <a:pt x="6042" y="4711"/>
                  </a:lnTo>
                  <a:lnTo>
                    <a:pt x="6060" y="4663"/>
                  </a:lnTo>
                  <a:lnTo>
                    <a:pt x="6078" y="4618"/>
                  </a:lnTo>
                  <a:lnTo>
                    <a:pt x="6096" y="4571"/>
                  </a:lnTo>
                  <a:lnTo>
                    <a:pt x="6111" y="4525"/>
                  </a:lnTo>
                  <a:lnTo>
                    <a:pt x="6129" y="4478"/>
                  </a:lnTo>
                  <a:lnTo>
                    <a:pt x="6145" y="4430"/>
                  </a:lnTo>
                  <a:lnTo>
                    <a:pt x="6162" y="4384"/>
                  </a:lnTo>
                  <a:lnTo>
                    <a:pt x="6178" y="4336"/>
                  </a:lnTo>
                  <a:lnTo>
                    <a:pt x="6194" y="4290"/>
                  </a:lnTo>
                  <a:lnTo>
                    <a:pt x="6209" y="4241"/>
                  </a:lnTo>
                  <a:lnTo>
                    <a:pt x="6224" y="4195"/>
                  </a:lnTo>
                  <a:lnTo>
                    <a:pt x="6239" y="4147"/>
                  </a:lnTo>
                  <a:lnTo>
                    <a:pt x="6253" y="4099"/>
                  </a:lnTo>
                  <a:lnTo>
                    <a:pt x="6268" y="4051"/>
                  </a:lnTo>
                  <a:lnTo>
                    <a:pt x="6282" y="4003"/>
                  </a:lnTo>
                  <a:lnTo>
                    <a:pt x="6296" y="3956"/>
                  </a:lnTo>
                  <a:lnTo>
                    <a:pt x="6309" y="3908"/>
                  </a:lnTo>
                  <a:lnTo>
                    <a:pt x="6323" y="3859"/>
                  </a:lnTo>
                  <a:lnTo>
                    <a:pt x="6335" y="3811"/>
                  </a:lnTo>
                  <a:lnTo>
                    <a:pt x="6348" y="3762"/>
                  </a:lnTo>
                  <a:lnTo>
                    <a:pt x="6361" y="3715"/>
                  </a:lnTo>
                  <a:lnTo>
                    <a:pt x="6372" y="3666"/>
                  </a:lnTo>
                  <a:lnTo>
                    <a:pt x="6384" y="3617"/>
                  </a:lnTo>
                  <a:lnTo>
                    <a:pt x="6396" y="3569"/>
                  </a:lnTo>
                  <a:lnTo>
                    <a:pt x="6406" y="3520"/>
                  </a:lnTo>
                  <a:lnTo>
                    <a:pt x="6418" y="3470"/>
                  </a:lnTo>
                  <a:lnTo>
                    <a:pt x="6428" y="3422"/>
                  </a:lnTo>
                  <a:lnTo>
                    <a:pt x="6438" y="3372"/>
                  </a:lnTo>
                  <a:lnTo>
                    <a:pt x="6448" y="3323"/>
                  </a:lnTo>
                  <a:lnTo>
                    <a:pt x="6458" y="3274"/>
                  </a:lnTo>
                  <a:lnTo>
                    <a:pt x="6468" y="3225"/>
                  </a:lnTo>
                  <a:lnTo>
                    <a:pt x="6476" y="3175"/>
                  </a:lnTo>
                  <a:lnTo>
                    <a:pt x="6485" y="3127"/>
                  </a:lnTo>
                  <a:lnTo>
                    <a:pt x="6494" y="3076"/>
                  </a:lnTo>
                  <a:lnTo>
                    <a:pt x="6502" y="3026"/>
                  </a:lnTo>
                  <a:lnTo>
                    <a:pt x="6510" y="2976"/>
                  </a:lnTo>
                  <a:lnTo>
                    <a:pt x="6518" y="2927"/>
                  </a:lnTo>
                  <a:lnTo>
                    <a:pt x="6525" y="2877"/>
                  </a:lnTo>
                  <a:lnTo>
                    <a:pt x="6532" y="2827"/>
                  </a:lnTo>
                  <a:lnTo>
                    <a:pt x="6538" y="2778"/>
                  </a:lnTo>
                  <a:lnTo>
                    <a:pt x="6546" y="2727"/>
                  </a:lnTo>
                  <a:lnTo>
                    <a:pt x="6551" y="2676"/>
                  </a:lnTo>
                  <a:lnTo>
                    <a:pt x="6557" y="2626"/>
                  </a:lnTo>
                  <a:lnTo>
                    <a:pt x="6563" y="2576"/>
                  </a:lnTo>
                  <a:lnTo>
                    <a:pt x="6567" y="2526"/>
                  </a:lnTo>
                  <a:lnTo>
                    <a:pt x="6572" y="2475"/>
                  </a:lnTo>
                  <a:lnTo>
                    <a:pt x="6577" y="2425"/>
                  </a:lnTo>
                  <a:lnTo>
                    <a:pt x="6582" y="2374"/>
                  </a:lnTo>
                  <a:lnTo>
                    <a:pt x="6585" y="2323"/>
                  </a:lnTo>
                  <a:lnTo>
                    <a:pt x="6589" y="2273"/>
                  </a:lnTo>
                  <a:lnTo>
                    <a:pt x="6592" y="2221"/>
                  </a:lnTo>
                  <a:lnTo>
                    <a:pt x="6595" y="2172"/>
                  </a:lnTo>
                  <a:lnTo>
                    <a:pt x="6597" y="2120"/>
                  </a:lnTo>
                  <a:lnTo>
                    <a:pt x="6600" y="2069"/>
                  </a:lnTo>
                  <a:lnTo>
                    <a:pt x="6602" y="2018"/>
                  </a:lnTo>
                  <a:lnTo>
                    <a:pt x="6604" y="1966"/>
                  </a:lnTo>
                  <a:lnTo>
                    <a:pt x="6605" y="1916"/>
                  </a:lnTo>
                  <a:lnTo>
                    <a:pt x="6606" y="1865"/>
                  </a:lnTo>
                  <a:lnTo>
                    <a:pt x="6607" y="1814"/>
                  </a:lnTo>
                  <a:lnTo>
                    <a:pt x="6607" y="1762"/>
                  </a:lnTo>
                  <a:lnTo>
                    <a:pt x="6607" y="1712"/>
                  </a:lnTo>
                  <a:lnTo>
                    <a:pt x="6607" y="1661"/>
                  </a:lnTo>
                  <a:lnTo>
                    <a:pt x="6606" y="1609"/>
                  </a:lnTo>
                  <a:lnTo>
                    <a:pt x="6606" y="1558"/>
                  </a:lnTo>
                  <a:lnTo>
                    <a:pt x="6605" y="1506"/>
                  </a:lnTo>
                  <a:lnTo>
                    <a:pt x="6603" y="1455"/>
                  </a:lnTo>
                  <a:lnTo>
                    <a:pt x="6602" y="1403"/>
                  </a:lnTo>
                  <a:lnTo>
                    <a:pt x="6600" y="1351"/>
                  </a:lnTo>
                  <a:lnTo>
                    <a:pt x="6596" y="1300"/>
                  </a:lnTo>
                  <a:lnTo>
                    <a:pt x="6594" y="1248"/>
                  </a:lnTo>
                  <a:lnTo>
                    <a:pt x="6591" y="1197"/>
                  </a:lnTo>
                  <a:lnTo>
                    <a:pt x="6588" y="1145"/>
                  </a:lnTo>
                  <a:lnTo>
                    <a:pt x="6584" y="1093"/>
                  </a:lnTo>
                  <a:lnTo>
                    <a:pt x="6580" y="1041"/>
                  </a:lnTo>
                  <a:lnTo>
                    <a:pt x="6575" y="989"/>
                  </a:lnTo>
                  <a:lnTo>
                    <a:pt x="6570" y="938"/>
                  </a:lnTo>
                  <a:lnTo>
                    <a:pt x="6565" y="886"/>
                  </a:lnTo>
                  <a:lnTo>
                    <a:pt x="6559" y="834"/>
                  </a:lnTo>
                  <a:lnTo>
                    <a:pt x="6554" y="781"/>
                  </a:lnTo>
                  <a:lnTo>
                    <a:pt x="6548" y="729"/>
                  </a:lnTo>
                  <a:lnTo>
                    <a:pt x="6541" y="677"/>
                  </a:lnTo>
                  <a:lnTo>
                    <a:pt x="6534" y="626"/>
                  </a:lnTo>
                  <a:lnTo>
                    <a:pt x="6528" y="574"/>
                  </a:lnTo>
                  <a:lnTo>
                    <a:pt x="6520" y="521"/>
                  </a:lnTo>
                  <a:lnTo>
                    <a:pt x="6513" y="469"/>
                  </a:lnTo>
                  <a:lnTo>
                    <a:pt x="6504" y="417"/>
                  </a:lnTo>
                  <a:lnTo>
                    <a:pt x="6496" y="365"/>
                  </a:lnTo>
                  <a:lnTo>
                    <a:pt x="6488" y="313"/>
                  </a:lnTo>
                  <a:lnTo>
                    <a:pt x="6477" y="261"/>
                  </a:lnTo>
                  <a:lnTo>
                    <a:pt x="6469" y="209"/>
                  </a:lnTo>
                  <a:lnTo>
                    <a:pt x="6459" y="156"/>
                  </a:lnTo>
                  <a:lnTo>
                    <a:pt x="6448" y="104"/>
                  </a:lnTo>
                  <a:lnTo>
                    <a:pt x="6438" y="52"/>
                  </a:lnTo>
                  <a:lnTo>
                    <a:pt x="6427" y="0"/>
                  </a:lnTo>
                  <a:lnTo>
                    <a:pt x="6085" y="72"/>
                  </a:lnTo>
                  <a:lnTo>
                    <a:pt x="6096" y="122"/>
                  </a:lnTo>
                  <a:lnTo>
                    <a:pt x="6105" y="172"/>
                  </a:lnTo>
                  <a:lnTo>
                    <a:pt x="6115" y="222"/>
                  </a:lnTo>
                  <a:lnTo>
                    <a:pt x="6125" y="271"/>
                  </a:lnTo>
                  <a:lnTo>
                    <a:pt x="6134" y="322"/>
                  </a:lnTo>
                  <a:lnTo>
                    <a:pt x="6142" y="372"/>
                  </a:lnTo>
                  <a:lnTo>
                    <a:pt x="6150" y="421"/>
                  </a:lnTo>
                  <a:lnTo>
                    <a:pt x="6159" y="472"/>
                  </a:lnTo>
                  <a:lnTo>
                    <a:pt x="6166" y="522"/>
                  </a:lnTo>
                  <a:lnTo>
                    <a:pt x="6174" y="572"/>
                  </a:lnTo>
                  <a:lnTo>
                    <a:pt x="6181" y="621"/>
                  </a:lnTo>
                  <a:lnTo>
                    <a:pt x="6189" y="671"/>
                  </a:lnTo>
                  <a:lnTo>
                    <a:pt x="6195" y="721"/>
                  </a:lnTo>
                  <a:lnTo>
                    <a:pt x="6200" y="770"/>
                  </a:lnTo>
                  <a:lnTo>
                    <a:pt x="6206" y="821"/>
                  </a:lnTo>
                  <a:lnTo>
                    <a:pt x="6212" y="871"/>
                  </a:lnTo>
                  <a:lnTo>
                    <a:pt x="6217" y="920"/>
                  </a:lnTo>
                  <a:lnTo>
                    <a:pt x="6222" y="970"/>
                  </a:lnTo>
                  <a:lnTo>
                    <a:pt x="6228" y="1019"/>
                  </a:lnTo>
                  <a:lnTo>
                    <a:pt x="6231" y="1070"/>
                  </a:lnTo>
                  <a:lnTo>
                    <a:pt x="6235" y="1118"/>
                  </a:lnTo>
                  <a:lnTo>
                    <a:pt x="6238" y="1168"/>
                  </a:lnTo>
                  <a:lnTo>
                    <a:pt x="6242" y="1218"/>
                  </a:lnTo>
                  <a:lnTo>
                    <a:pt x="6245" y="1267"/>
                  </a:lnTo>
                  <a:lnTo>
                    <a:pt x="6248" y="1316"/>
                  </a:lnTo>
                  <a:lnTo>
                    <a:pt x="6250" y="1367"/>
                  </a:lnTo>
                  <a:lnTo>
                    <a:pt x="6252" y="1416"/>
                  </a:lnTo>
                  <a:lnTo>
                    <a:pt x="6254" y="1465"/>
                  </a:lnTo>
                  <a:lnTo>
                    <a:pt x="6255" y="1514"/>
                  </a:lnTo>
                  <a:lnTo>
                    <a:pt x="6256" y="1564"/>
                  </a:lnTo>
                  <a:lnTo>
                    <a:pt x="6257" y="1613"/>
                  </a:lnTo>
                  <a:lnTo>
                    <a:pt x="6258" y="1662"/>
                  </a:lnTo>
                  <a:lnTo>
                    <a:pt x="6258" y="1712"/>
                  </a:lnTo>
                  <a:lnTo>
                    <a:pt x="6258" y="1761"/>
                  </a:lnTo>
                  <a:lnTo>
                    <a:pt x="6257" y="1810"/>
                  </a:lnTo>
                  <a:lnTo>
                    <a:pt x="6257" y="1860"/>
                  </a:lnTo>
                  <a:lnTo>
                    <a:pt x="6256" y="1908"/>
                  </a:lnTo>
                  <a:lnTo>
                    <a:pt x="6254" y="1957"/>
                  </a:lnTo>
                  <a:lnTo>
                    <a:pt x="6253" y="2006"/>
                  </a:lnTo>
                  <a:lnTo>
                    <a:pt x="6251" y="2055"/>
                  </a:lnTo>
                  <a:lnTo>
                    <a:pt x="6249" y="2104"/>
                  </a:lnTo>
                  <a:lnTo>
                    <a:pt x="6246" y="2153"/>
                  </a:lnTo>
                  <a:lnTo>
                    <a:pt x="6242" y="2201"/>
                  </a:lnTo>
                  <a:lnTo>
                    <a:pt x="6239" y="2250"/>
                  </a:lnTo>
                  <a:lnTo>
                    <a:pt x="6236" y="2299"/>
                  </a:lnTo>
                  <a:lnTo>
                    <a:pt x="6232" y="2347"/>
                  </a:lnTo>
                  <a:lnTo>
                    <a:pt x="6229" y="2395"/>
                  </a:lnTo>
                  <a:lnTo>
                    <a:pt x="6224" y="2443"/>
                  </a:lnTo>
                  <a:lnTo>
                    <a:pt x="6219" y="2492"/>
                  </a:lnTo>
                  <a:lnTo>
                    <a:pt x="6215" y="2541"/>
                  </a:lnTo>
                  <a:lnTo>
                    <a:pt x="6210" y="2588"/>
                  </a:lnTo>
                  <a:lnTo>
                    <a:pt x="6203" y="2637"/>
                  </a:lnTo>
                  <a:lnTo>
                    <a:pt x="6198" y="2685"/>
                  </a:lnTo>
                  <a:lnTo>
                    <a:pt x="6192" y="2732"/>
                  </a:lnTo>
                  <a:lnTo>
                    <a:pt x="6185" y="2781"/>
                  </a:lnTo>
                  <a:lnTo>
                    <a:pt x="6179" y="2828"/>
                  </a:lnTo>
                  <a:lnTo>
                    <a:pt x="6172" y="2876"/>
                  </a:lnTo>
                  <a:lnTo>
                    <a:pt x="6165" y="2924"/>
                  </a:lnTo>
                  <a:lnTo>
                    <a:pt x="6157" y="2971"/>
                  </a:lnTo>
                  <a:lnTo>
                    <a:pt x="6149" y="3019"/>
                  </a:lnTo>
                  <a:lnTo>
                    <a:pt x="6141" y="3066"/>
                  </a:lnTo>
                  <a:lnTo>
                    <a:pt x="6133" y="3114"/>
                  </a:lnTo>
                  <a:lnTo>
                    <a:pt x="6124" y="3160"/>
                  </a:lnTo>
                  <a:lnTo>
                    <a:pt x="6115" y="3208"/>
                  </a:lnTo>
                  <a:lnTo>
                    <a:pt x="6105" y="3256"/>
                  </a:lnTo>
                  <a:lnTo>
                    <a:pt x="6097" y="3302"/>
                  </a:lnTo>
                  <a:lnTo>
                    <a:pt x="6086" y="3350"/>
                  </a:lnTo>
                  <a:lnTo>
                    <a:pt x="6075" y="3396"/>
                  </a:lnTo>
                  <a:lnTo>
                    <a:pt x="6066" y="3443"/>
                  </a:lnTo>
                  <a:lnTo>
                    <a:pt x="6054" y="3490"/>
                  </a:lnTo>
                  <a:lnTo>
                    <a:pt x="6044" y="3537"/>
                  </a:lnTo>
                  <a:lnTo>
                    <a:pt x="6033" y="3583"/>
                  </a:lnTo>
                  <a:lnTo>
                    <a:pt x="6021" y="3630"/>
                  </a:lnTo>
                  <a:lnTo>
                    <a:pt x="6010" y="3676"/>
                  </a:lnTo>
                  <a:lnTo>
                    <a:pt x="5997" y="3722"/>
                  </a:lnTo>
                  <a:lnTo>
                    <a:pt x="5985" y="3768"/>
                  </a:lnTo>
                  <a:lnTo>
                    <a:pt x="5972" y="3815"/>
                  </a:lnTo>
                  <a:lnTo>
                    <a:pt x="5959" y="3860"/>
                  </a:lnTo>
                  <a:lnTo>
                    <a:pt x="5947" y="3906"/>
                  </a:lnTo>
                  <a:lnTo>
                    <a:pt x="5933" y="3952"/>
                  </a:lnTo>
                  <a:lnTo>
                    <a:pt x="5919" y="3998"/>
                  </a:lnTo>
                  <a:lnTo>
                    <a:pt x="5905" y="4043"/>
                  </a:lnTo>
                  <a:lnTo>
                    <a:pt x="5891" y="4089"/>
                  </a:lnTo>
                  <a:lnTo>
                    <a:pt x="5876" y="4134"/>
                  </a:lnTo>
                  <a:lnTo>
                    <a:pt x="5861" y="4180"/>
                  </a:lnTo>
                  <a:lnTo>
                    <a:pt x="5846" y="4225"/>
                  </a:lnTo>
                  <a:lnTo>
                    <a:pt x="5830" y="4270"/>
                  </a:lnTo>
                  <a:lnTo>
                    <a:pt x="5816" y="4315"/>
                  </a:lnTo>
                  <a:lnTo>
                    <a:pt x="5800" y="4360"/>
                  </a:lnTo>
                  <a:lnTo>
                    <a:pt x="5784" y="4405"/>
                  </a:lnTo>
                  <a:lnTo>
                    <a:pt x="5767" y="4449"/>
                  </a:lnTo>
                  <a:lnTo>
                    <a:pt x="5750" y="4494"/>
                  </a:lnTo>
                  <a:lnTo>
                    <a:pt x="5733" y="4539"/>
                  </a:lnTo>
                  <a:lnTo>
                    <a:pt x="5716" y="4583"/>
                  </a:lnTo>
                  <a:lnTo>
                    <a:pt x="5699" y="4627"/>
                  </a:lnTo>
                  <a:lnTo>
                    <a:pt x="5680" y="4672"/>
                  </a:lnTo>
                  <a:lnTo>
                    <a:pt x="5663" y="4715"/>
                  </a:lnTo>
                  <a:lnTo>
                    <a:pt x="5644" y="4759"/>
                  </a:lnTo>
                  <a:lnTo>
                    <a:pt x="5626" y="4803"/>
                  </a:lnTo>
                  <a:lnTo>
                    <a:pt x="5607" y="4847"/>
                  </a:lnTo>
                  <a:lnTo>
                    <a:pt x="5588" y="4889"/>
                  </a:lnTo>
                  <a:lnTo>
                    <a:pt x="5569" y="4934"/>
                  </a:lnTo>
                  <a:lnTo>
                    <a:pt x="5550" y="4976"/>
                  </a:lnTo>
                  <a:lnTo>
                    <a:pt x="5530" y="5019"/>
                  </a:lnTo>
                  <a:lnTo>
                    <a:pt x="5510" y="5063"/>
                  </a:lnTo>
                  <a:lnTo>
                    <a:pt x="5489" y="5105"/>
                  </a:lnTo>
                  <a:lnTo>
                    <a:pt x="5469" y="5148"/>
                  </a:lnTo>
                  <a:lnTo>
                    <a:pt x="5448" y="5191"/>
                  </a:lnTo>
                  <a:lnTo>
                    <a:pt x="5427" y="5233"/>
                  </a:lnTo>
                  <a:lnTo>
                    <a:pt x="5405" y="5276"/>
                  </a:lnTo>
                  <a:lnTo>
                    <a:pt x="5384" y="5318"/>
                  </a:lnTo>
                  <a:lnTo>
                    <a:pt x="5362" y="5360"/>
                  </a:lnTo>
                  <a:lnTo>
                    <a:pt x="5340" y="5402"/>
                  </a:lnTo>
                  <a:lnTo>
                    <a:pt x="5318" y="5444"/>
                  </a:lnTo>
                  <a:lnTo>
                    <a:pt x="5296" y="5486"/>
                  </a:lnTo>
                  <a:lnTo>
                    <a:pt x="5272" y="5528"/>
                  </a:lnTo>
                  <a:lnTo>
                    <a:pt x="5249" y="5568"/>
                  </a:lnTo>
                  <a:lnTo>
                    <a:pt x="5226" y="5611"/>
                  </a:lnTo>
                  <a:lnTo>
                    <a:pt x="5203" y="5652"/>
                  </a:lnTo>
                  <a:lnTo>
                    <a:pt x="5178" y="5692"/>
                  </a:lnTo>
                  <a:lnTo>
                    <a:pt x="5155" y="5733"/>
                  </a:lnTo>
                  <a:lnTo>
                    <a:pt x="5131" y="5773"/>
                  </a:lnTo>
                  <a:lnTo>
                    <a:pt x="5106" y="5814"/>
                  </a:lnTo>
                  <a:lnTo>
                    <a:pt x="5082" y="5855"/>
                  </a:lnTo>
                  <a:lnTo>
                    <a:pt x="5057" y="5895"/>
                  </a:lnTo>
                  <a:lnTo>
                    <a:pt x="5031" y="5935"/>
                  </a:lnTo>
                  <a:lnTo>
                    <a:pt x="5006" y="5974"/>
                  </a:lnTo>
                  <a:lnTo>
                    <a:pt x="4981" y="6015"/>
                  </a:lnTo>
                  <a:lnTo>
                    <a:pt x="4954" y="6055"/>
                  </a:lnTo>
                  <a:lnTo>
                    <a:pt x="4929" y="6094"/>
                  </a:lnTo>
                  <a:lnTo>
                    <a:pt x="4901" y="6133"/>
                  </a:lnTo>
                  <a:lnTo>
                    <a:pt x="4875" y="6172"/>
                  </a:lnTo>
                  <a:lnTo>
                    <a:pt x="4849" y="6211"/>
                  </a:lnTo>
                  <a:lnTo>
                    <a:pt x="4821" y="6250"/>
                  </a:lnTo>
                  <a:lnTo>
                    <a:pt x="4794" y="6288"/>
                  </a:lnTo>
                  <a:lnTo>
                    <a:pt x="4766" y="6328"/>
                  </a:lnTo>
                  <a:lnTo>
                    <a:pt x="4739" y="6366"/>
                  </a:lnTo>
                  <a:lnTo>
                    <a:pt x="4711" y="6404"/>
                  </a:lnTo>
                  <a:lnTo>
                    <a:pt x="4683" y="6442"/>
                  </a:lnTo>
                  <a:lnTo>
                    <a:pt x="4653" y="6480"/>
                  </a:lnTo>
                  <a:lnTo>
                    <a:pt x="4625" y="6518"/>
                  </a:lnTo>
                  <a:lnTo>
                    <a:pt x="4596" y="6556"/>
                  </a:lnTo>
                  <a:lnTo>
                    <a:pt x="4566" y="6592"/>
                  </a:lnTo>
                  <a:lnTo>
                    <a:pt x="4537" y="6630"/>
                  </a:lnTo>
                  <a:lnTo>
                    <a:pt x="4508" y="6667"/>
                  </a:lnTo>
                  <a:lnTo>
                    <a:pt x="4478" y="6704"/>
                  </a:lnTo>
                  <a:lnTo>
                    <a:pt x="4448" y="6741"/>
                  </a:lnTo>
                  <a:lnTo>
                    <a:pt x="4417" y="6777"/>
                  </a:lnTo>
                  <a:lnTo>
                    <a:pt x="4387" y="6813"/>
                  </a:lnTo>
                  <a:lnTo>
                    <a:pt x="4356" y="6849"/>
                  </a:lnTo>
                  <a:lnTo>
                    <a:pt x="4326" y="6885"/>
                  </a:lnTo>
                  <a:lnTo>
                    <a:pt x="4295" y="6921"/>
                  </a:lnTo>
                  <a:lnTo>
                    <a:pt x="4263" y="6957"/>
                  </a:lnTo>
                  <a:lnTo>
                    <a:pt x="4231" y="6992"/>
                  </a:lnTo>
                  <a:lnTo>
                    <a:pt x="4200" y="7027"/>
                  </a:lnTo>
                  <a:lnTo>
                    <a:pt x="4167" y="7063"/>
                  </a:lnTo>
                  <a:lnTo>
                    <a:pt x="4135" y="7097"/>
                  </a:lnTo>
                  <a:lnTo>
                    <a:pt x="4103" y="7132"/>
                  </a:lnTo>
                  <a:lnTo>
                    <a:pt x="4070" y="7166"/>
                  </a:lnTo>
                  <a:lnTo>
                    <a:pt x="4037" y="7201"/>
                  </a:lnTo>
                  <a:lnTo>
                    <a:pt x="4004" y="7235"/>
                  </a:lnTo>
                  <a:lnTo>
                    <a:pt x="3970" y="7269"/>
                  </a:lnTo>
                  <a:lnTo>
                    <a:pt x="3938" y="7303"/>
                  </a:lnTo>
                  <a:lnTo>
                    <a:pt x="3904" y="7335"/>
                  </a:lnTo>
                  <a:lnTo>
                    <a:pt x="3870" y="7369"/>
                  </a:lnTo>
                  <a:lnTo>
                    <a:pt x="3835" y="7402"/>
                  </a:lnTo>
                  <a:lnTo>
                    <a:pt x="3801" y="7435"/>
                  </a:lnTo>
                  <a:lnTo>
                    <a:pt x="3767" y="7468"/>
                  </a:lnTo>
                  <a:lnTo>
                    <a:pt x="3732" y="7500"/>
                  </a:lnTo>
                  <a:lnTo>
                    <a:pt x="3697" y="7533"/>
                  </a:lnTo>
                  <a:lnTo>
                    <a:pt x="3662" y="7565"/>
                  </a:lnTo>
                  <a:lnTo>
                    <a:pt x="3627" y="7597"/>
                  </a:lnTo>
                  <a:lnTo>
                    <a:pt x="3591" y="7628"/>
                  </a:lnTo>
                  <a:lnTo>
                    <a:pt x="3555" y="7660"/>
                  </a:lnTo>
                  <a:lnTo>
                    <a:pt x="3519" y="7692"/>
                  </a:lnTo>
                  <a:lnTo>
                    <a:pt x="3482" y="7722"/>
                  </a:lnTo>
                  <a:lnTo>
                    <a:pt x="3446" y="7754"/>
                  </a:lnTo>
                  <a:lnTo>
                    <a:pt x="3410" y="7785"/>
                  </a:lnTo>
                  <a:lnTo>
                    <a:pt x="3373" y="7814"/>
                  </a:lnTo>
                  <a:lnTo>
                    <a:pt x="3336" y="7845"/>
                  </a:lnTo>
                  <a:lnTo>
                    <a:pt x="3298" y="7875"/>
                  </a:lnTo>
                  <a:lnTo>
                    <a:pt x="3261" y="7905"/>
                  </a:lnTo>
                  <a:lnTo>
                    <a:pt x="3224" y="7935"/>
                  </a:lnTo>
                  <a:lnTo>
                    <a:pt x="3186" y="7964"/>
                  </a:lnTo>
                  <a:lnTo>
                    <a:pt x="3148" y="7993"/>
                  </a:lnTo>
                  <a:lnTo>
                    <a:pt x="3109" y="8022"/>
                  </a:lnTo>
                  <a:lnTo>
                    <a:pt x="3072" y="8050"/>
                  </a:lnTo>
                  <a:lnTo>
                    <a:pt x="3033" y="8079"/>
                  </a:lnTo>
                  <a:lnTo>
                    <a:pt x="2994" y="8107"/>
                  </a:lnTo>
                  <a:lnTo>
                    <a:pt x="2955" y="8136"/>
                  </a:lnTo>
                  <a:lnTo>
                    <a:pt x="2917" y="8163"/>
                  </a:lnTo>
                  <a:lnTo>
                    <a:pt x="2877" y="8191"/>
                  </a:lnTo>
                  <a:lnTo>
                    <a:pt x="2838" y="8218"/>
                  </a:lnTo>
                  <a:lnTo>
                    <a:pt x="2797" y="8246"/>
                  </a:lnTo>
                  <a:lnTo>
                    <a:pt x="2758" y="8272"/>
                  </a:lnTo>
                  <a:lnTo>
                    <a:pt x="2717" y="8299"/>
                  </a:lnTo>
                  <a:lnTo>
                    <a:pt x="2678" y="8325"/>
                  </a:lnTo>
                  <a:lnTo>
                    <a:pt x="2637" y="8352"/>
                  </a:lnTo>
                  <a:lnTo>
                    <a:pt x="2597" y="8378"/>
                  </a:lnTo>
                  <a:lnTo>
                    <a:pt x="2555" y="8405"/>
                  </a:lnTo>
                  <a:lnTo>
                    <a:pt x="2514" y="8430"/>
                  </a:lnTo>
                  <a:lnTo>
                    <a:pt x="2473" y="8454"/>
                  </a:lnTo>
                  <a:lnTo>
                    <a:pt x="2433" y="8480"/>
                  </a:lnTo>
                  <a:lnTo>
                    <a:pt x="2391" y="8504"/>
                  </a:lnTo>
                  <a:lnTo>
                    <a:pt x="2348" y="8528"/>
                  </a:lnTo>
                  <a:lnTo>
                    <a:pt x="2307" y="8554"/>
                  </a:lnTo>
                  <a:lnTo>
                    <a:pt x="2265" y="8578"/>
                  </a:lnTo>
                  <a:lnTo>
                    <a:pt x="2223" y="8601"/>
                  </a:lnTo>
                  <a:lnTo>
                    <a:pt x="2180" y="8624"/>
                  </a:lnTo>
                  <a:lnTo>
                    <a:pt x="2138" y="8649"/>
                  </a:lnTo>
                  <a:lnTo>
                    <a:pt x="2095" y="8671"/>
                  </a:lnTo>
                  <a:lnTo>
                    <a:pt x="2052" y="8694"/>
                  </a:lnTo>
                  <a:lnTo>
                    <a:pt x="2009" y="8716"/>
                  </a:lnTo>
                  <a:lnTo>
                    <a:pt x="1966" y="8740"/>
                  </a:lnTo>
                  <a:lnTo>
                    <a:pt x="1923" y="8761"/>
                  </a:lnTo>
                  <a:lnTo>
                    <a:pt x="1879" y="8783"/>
                  </a:lnTo>
                  <a:lnTo>
                    <a:pt x="1835" y="8805"/>
                  </a:lnTo>
                  <a:lnTo>
                    <a:pt x="1791" y="8826"/>
                  </a:lnTo>
                  <a:lnTo>
                    <a:pt x="1747" y="8847"/>
                  </a:lnTo>
                  <a:lnTo>
                    <a:pt x="1702" y="8868"/>
                  </a:lnTo>
                  <a:lnTo>
                    <a:pt x="1658" y="8889"/>
                  </a:lnTo>
                  <a:lnTo>
                    <a:pt x="1613" y="8909"/>
                  </a:lnTo>
                  <a:lnTo>
                    <a:pt x="1569" y="8928"/>
                  </a:lnTo>
                  <a:lnTo>
                    <a:pt x="1523" y="8949"/>
                  </a:lnTo>
                  <a:lnTo>
                    <a:pt x="1479" y="8968"/>
                  </a:lnTo>
                  <a:lnTo>
                    <a:pt x="1433" y="8987"/>
                  </a:lnTo>
                  <a:lnTo>
                    <a:pt x="1388" y="9006"/>
                  </a:lnTo>
                  <a:lnTo>
                    <a:pt x="1341" y="9024"/>
                  </a:lnTo>
                  <a:lnTo>
                    <a:pt x="1296" y="9043"/>
                  </a:lnTo>
                  <a:lnTo>
                    <a:pt x="1250" y="9061"/>
                  </a:lnTo>
                  <a:lnTo>
                    <a:pt x="1204" y="9080"/>
                  </a:lnTo>
                  <a:lnTo>
                    <a:pt x="1157" y="9097"/>
                  </a:lnTo>
                  <a:lnTo>
                    <a:pt x="1112" y="9114"/>
                  </a:lnTo>
                  <a:lnTo>
                    <a:pt x="1064" y="9132"/>
                  </a:lnTo>
                  <a:lnTo>
                    <a:pt x="1018" y="9148"/>
                  </a:lnTo>
                  <a:lnTo>
                    <a:pt x="970" y="9165"/>
                  </a:lnTo>
                  <a:lnTo>
                    <a:pt x="924" y="9181"/>
                  </a:lnTo>
                  <a:lnTo>
                    <a:pt x="876" y="9198"/>
                  </a:lnTo>
                  <a:lnTo>
                    <a:pt x="830" y="9212"/>
                  </a:lnTo>
                  <a:lnTo>
                    <a:pt x="781" y="9228"/>
                  </a:lnTo>
                  <a:lnTo>
                    <a:pt x="734" y="9243"/>
                  </a:lnTo>
                  <a:lnTo>
                    <a:pt x="686" y="9258"/>
                  </a:lnTo>
                  <a:lnTo>
                    <a:pt x="639" y="9273"/>
                  </a:lnTo>
                  <a:lnTo>
                    <a:pt x="590" y="9288"/>
                  </a:lnTo>
                  <a:lnTo>
                    <a:pt x="541" y="9300"/>
                  </a:lnTo>
                  <a:lnTo>
                    <a:pt x="494" y="9315"/>
                  </a:lnTo>
                  <a:lnTo>
                    <a:pt x="444" y="9328"/>
                  </a:lnTo>
                  <a:lnTo>
                    <a:pt x="397" y="9341"/>
                  </a:lnTo>
                  <a:lnTo>
                    <a:pt x="347" y="9354"/>
                  </a:lnTo>
                  <a:lnTo>
                    <a:pt x="298" y="9366"/>
                  </a:lnTo>
                  <a:lnTo>
                    <a:pt x="250" y="9378"/>
                  </a:lnTo>
                  <a:lnTo>
                    <a:pt x="200" y="9390"/>
                  </a:lnTo>
                  <a:lnTo>
                    <a:pt x="150" y="9402"/>
                  </a:lnTo>
                  <a:lnTo>
                    <a:pt x="101" y="9413"/>
                  </a:lnTo>
                  <a:lnTo>
                    <a:pt x="51" y="9424"/>
                  </a:lnTo>
                  <a:lnTo>
                    <a:pt x="0" y="9436"/>
                  </a:lnTo>
                  <a:lnTo>
                    <a:pt x="0" y="9436"/>
                  </a:lnTo>
                  <a:lnTo>
                    <a:pt x="73" y="9778"/>
                  </a:lnTo>
                  <a:close/>
                </a:path>
              </a:pathLst>
            </a:custGeom>
            <a:solidFill>
              <a:srgbClr val="1F49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198" name="Freeform 15"/>
            <p:cNvSpPr>
              <a:spLocks/>
            </p:cNvSpPr>
            <p:nvPr/>
          </p:nvSpPr>
          <p:spPr bwMode="auto">
            <a:xfrm>
              <a:off x="3191" y="1651"/>
              <a:ext cx="651" cy="441"/>
            </a:xfrm>
            <a:custGeom>
              <a:avLst/>
              <a:gdLst>
                <a:gd name="T0" fmla="*/ 85 w 9771"/>
                <a:gd name="T1" fmla="*/ 434 h 6611"/>
                <a:gd name="T2" fmla="*/ 216 w 9771"/>
                <a:gd name="T3" fmla="*/ 888 h 6611"/>
                <a:gd name="T4" fmla="*/ 372 w 9771"/>
                <a:gd name="T5" fmla="*/ 1329 h 6611"/>
                <a:gd name="T6" fmla="*/ 550 w 9771"/>
                <a:gd name="T7" fmla="*/ 1757 h 6611"/>
                <a:gd name="T8" fmla="*/ 750 w 9771"/>
                <a:gd name="T9" fmla="*/ 2171 h 6611"/>
                <a:gd name="T10" fmla="*/ 972 w 9771"/>
                <a:gd name="T11" fmla="*/ 2569 h 6611"/>
                <a:gd name="T12" fmla="*/ 1214 w 9771"/>
                <a:gd name="T13" fmla="*/ 2953 h 6611"/>
                <a:gd name="T14" fmla="*/ 1476 w 9771"/>
                <a:gd name="T15" fmla="*/ 3322 h 6611"/>
                <a:gd name="T16" fmla="*/ 1756 w 9771"/>
                <a:gd name="T17" fmla="*/ 3673 h 6611"/>
                <a:gd name="T18" fmla="*/ 2054 w 9771"/>
                <a:gd name="T19" fmla="*/ 4008 h 6611"/>
                <a:gd name="T20" fmla="*/ 2369 w 9771"/>
                <a:gd name="T21" fmla="*/ 4326 h 6611"/>
                <a:gd name="T22" fmla="*/ 2700 w 9771"/>
                <a:gd name="T23" fmla="*/ 4625 h 6611"/>
                <a:gd name="T24" fmla="*/ 3045 w 9771"/>
                <a:gd name="T25" fmla="*/ 4905 h 6611"/>
                <a:gd name="T26" fmla="*/ 3405 w 9771"/>
                <a:gd name="T27" fmla="*/ 5166 h 6611"/>
                <a:gd name="T28" fmla="*/ 3779 w 9771"/>
                <a:gd name="T29" fmla="*/ 5408 h 6611"/>
                <a:gd name="T30" fmla="*/ 4165 w 9771"/>
                <a:gd name="T31" fmla="*/ 5630 h 6611"/>
                <a:gd name="T32" fmla="*/ 4564 w 9771"/>
                <a:gd name="T33" fmla="*/ 5830 h 6611"/>
                <a:gd name="T34" fmla="*/ 4972 w 9771"/>
                <a:gd name="T35" fmla="*/ 6008 h 6611"/>
                <a:gd name="T36" fmla="*/ 5390 w 9771"/>
                <a:gd name="T37" fmla="*/ 6166 h 6611"/>
                <a:gd name="T38" fmla="*/ 5818 w 9771"/>
                <a:gd name="T39" fmla="*/ 6300 h 6611"/>
                <a:gd name="T40" fmla="*/ 6253 w 9771"/>
                <a:gd name="T41" fmla="*/ 6410 h 6611"/>
                <a:gd name="T42" fmla="*/ 6697 w 9771"/>
                <a:gd name="T43" fmla="*/ 6498 h 6611"/>
                <a:gd name="T44" fmla="*/ 7146 w 9771"/>
                <a:gd name="T45" fmla="*/ 6561 h 6611"/>
                <a:gd name="T46" fmla="*/ 7601 w 9771"/>
                <a:gd name="T47" fmla="*/ 6599 h 6611"/>
                <a:gd name="T48" fmla="*/ 8060 w 9771"/>
                <a:gd name="T49" fmla="*/ 6611 h 6611"/>
                <a:gd name="T50" fmla="*/ 8523 w 9771"/>
                <a:gd name="T51" fmla="*/ 6598 h 6611"/>
                <a:gd name="T52" fmla="*/ 8990 w 9771"/>
                <a:gd name="T53" fmla="*/ 6558 h 6611"/>
                <a:gd name="T54" fmla="*/ 9458 w 9771"/>
                <a:gd name="T55" fmla="*/ 6492 h 6611"/>
                <a:gd name="T56" fmla="*/ 9599 w 9771"/>
                <a:gd name="T57" fmla="*/ 6109 h 6611"/>
                <a:gd name="T58" fmla="*/ 9150 w 9771"/>
                <a:gd name="T59" fmla="*/ 6185 h 6611"/>
                <a:gd name="T60" fmla="*/ 8702 w 9771"/>
                <a:gd name="T61" fmla="*/ 6235 h 6611"/>
                <a:gd name="T62" fmla="*/ 8258 w 9771"/>
                <a:gd name="T63" fmla="*/ 6259 h 6611"/>
                <a:gd name="T64" fmla="*/ 7815 w 9771"/>
                <a:gd name="T65" fmla="*/ 6258 h 6611"/>
                <a:gd name="T66" fmla="*/ 7378 w 9771"/>
                <a:gd name="T67" fmla="*/ 6232 h 6611"/>
                <a:gd name="T68" fmla="*/ 6944 w 9771"/>
                <a:gd name="T69" fmla="*/ 6183 h 6611"/>
                <a:gd name="T70" fmla="*/ 6518 w 9771"/>
                <a:gd name="T71" fmla="*/ 6109 h 6611"/>
                <a:gd name="T72" fmla="*/ 6097 w 9771"/>
                <a:gd name="T73" fmla="*/ 6014 h 6611"/>
                <a:gd name="T74" fmla="*/ 5685 w 9771"/>
                <a:gd name="T75" fmla="*/ 5894 h 6611"/>
                <a:gd name="T76" fmla="*/ 5280 w 9771"/>
                <a:gd name="T77" fmla="*/ 5753 h 6611"/>
                <a:gd name="T78" fmla="*/ 4885 w 9771"/>
                <a:gd name="T79" fmla="*/ 5592 h 6611"/>
                <a:gd name="T80" fmla="*/ 4498 w 9771"/>
                <a:gd name="T81" fmla="*/ 5409 h 6611"/>
                <a:gd name="T82" fmla="*/ 4123 w 9771"/>
                <a:gd name="T83" fmla="*/ 5206 h 6611"/>
                <a:gd name="T84" fmla="*/ 3761 w 9771"/>
                <a:gd name="T85" fmla="*/ 4984 h 6611"/>
                <a:gd name="T86" fmla="*/ 3410 w 9771"/>
                <a:gd name="T87" fmla="*/ 4741 h 6611"/>
                <a:gd name="T88" fmla="*/ 3072 w 9771"/>
                <a:gd name="T89" fmla="*/ 4480 h 6611"/>
                <a:gd name="T90" fmla="*/ 2749 w 9771"/>
                <a:gd name="T91" fmla="*/ 4202 h 6611"/>
                <a:gd name="T92" fmla="*/ 2441 w 9771"/>
                <a:gd name="T93" fmla="*/ 3906 h 6611"/>
                <a:gd name="T94" fmla="*/ 2148 w 9771"/>
                <a:gd name="T95" fmla="*/ 3593 h 6611"/>
                <a:gd name="T96" fmla="*/ 1871 w 9771"/>
                <a:gd name="T97" fmla="*/ 3263 h 6611"/>
                <a:gd name="T98" fmla="*/ 1613 w 9771"/>
                <a:gd name="T99" fmla="*/ 2918 h 6611"/>
                <a:gd name="T100" fmla="*/ 1372 w 9771"/>
                <a:gd name="T101" fmla="*/ 2558 h 6611"/>
                <a:gd name="T102" fmla="*/ 1153 w 9771"/>
                <a:gd name="T103" fmla="*/ 2181 h 6611"/>
                <a:gd name="T104" fmla="*/ 951 w 9771"/>
                <a:gd name="T105" fmla="*/ 1792 h 6611"/>
                <a:gd name="T106" fmla="*/ 771 w 9771"/>
                <a:gd name="T107" fmla="*/ 1388 h 6611"/>
                <a:gd name="T108" fmla="*/ 613 w 9771"/>
                <a:gd name="T109" fmla="*/ 970 h 6611"/>
                <a:gd name="T110" fmla="*/ 477 w 9771"/>
                <a:gd name="T111" fmla="*/ 541 h 6611"/>
                <a:gd name="T112" fmla="*/ 364 w 9771"/>
                <a:gd name="T113" fmla="*/ 100 h 6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771" h="6611">
                  <a:moveTo>
                    <a:pt x="0" y="72"/>
                  </a:moveTo>
                  <a:lnTo>
                    <a:pt x="0" y="72"/>
                  </a:lnTo>
                  <a:lnTo>
                    <a:pt x="11" y="124"/>
                  </a:lnTo>
                  <a:lnTo>
                    <a:pt x="23" y="176"/>
                  </a:lnTo>
                  <a:lnTo>
                    <a:pt x="35" y="228"/>
                  </a:lnTo>
                  <a:lnTo>
                    <a:pt x="46" y="280"/>
                  </a:lnTo>
                  <a:lnTo>
                    <a:pt x="60" y="331"/>
                  </a:lnTo>
                  <a:lnTo>
                    <a:pt x="72" y="382"/>
                  </a:lnTo>
                  <a:lnTo>
                    <a:pt x="85" y="434"/>
                  </a:lnTo>
                  <a:lnTo>
                    <a:pt x="99" y="485"/>
                  </a:lnTo>
                  <a:lnTo>
                    <a:pt x="112" y="536"/>
                  </a:lnTo>
                  <a:lnTo>
                    <a:pt x="126" y="586"/>
                  </a:lnTo>
                  <a:lnTo>
                    <a:pt x="140" y="637"/>
                  </a:lnTo>
                  <a:lnTo>
                    <a:pt x="155" y="687"/>
                  </a:lnTo>
                  <a:lnTo>
                    <a:pt x="170" y="738"/>
                  </a:lnTo>
                  <a:lnTo>
                    <a:pt x="186" y="788"/>
                  </a:lnTo>
                  <a:lnTo>
                    <a:pt x="200" y="838"/>
                  </a:lnTo>
                  <a:lnTo>
                    <a:pt x="216" y="888"/>
                  </a:lnTo>
                  <a:lnTo>
                    <a:pt x="232" y="938"/>
                  </a:lnTo>
                  <a:lnTo>
                    <a:pt x="249" y="987"/>
                  </a:lnTo>
                  <a:lnTo>
                    <a:pt x="265" y="1036"/>
                  </a:lnTo>
                  <a:lnTo>
                    <a:pt x="283" y="1086"/>
                  </a:lnTo>
                  <a:lnTo>
                    <a:pt x="300" y="1134"/>
                  </a:lnTo>
                  <a:lnTo>
                    <a:pt x="318" y="1184"/>
                  </a:lnTo>
                  <a:lnTo>
                    <a:pt x="335" y="1233"/>
                  </a:lnTo>
                  <a:lnTo>
                    <a:pt x="354" y="1281"/>
                  </a:lnTo>
                  <a:lnTo>
                    <a:pt x="372" y="1329"/>
                  </a:lnTo>
                  <a:lnTo>
                    <a:pt x="391" y="1377"/>
                  </a:lnTo>
                  <a:lnTo>
                    <a:pt x="410" y="1425"/>
                  </a:lnTo>
                  <a:lnTo>
                    <a:pt x="429" y="1474"/>
                  </a:lnTo>
                  <a:lnTo>
                    <a:pt x="448" y="1521"/>
                  </a:lnTo>
                  <a:lnTo>
                    <a:pt x="468" y="1569"/>
                  </a:lnTo>
                  <a:lnTo>
                    <a:pt x="488" y="1615"/>
                  </a:lnTo>
                  <a:lnTo>
                    <a:pt x="508" y="1663"/>
                  </a:lnTo>
                  <a:lnTo>
                    <a:pt x="529" y="1709"/>
                  </a:lnTo>
                  <a:lnTo>
                    <a:pt x="550" y="1757"/>
                  </a:lnTo>
                  <a:lnTo>
                    <a:pt x="571" y="1804"/>
                  </a:lnTo>
                  <a:lnTo>
                    <a:pt x="592" y="1850"/>
                  </a:lnTo>
                  <a:lnTo>
                    <a:pt x="614" y="1897"/>
                  </a:lnTo>
                  <a:lnTo>
                    <a:pt x="636" y="1942"/>
                  </a:lnTo>
                  <a:lnTo>
                    <a:pt x="659" y="1989"/>
                  </a:lnTo>
                  <a:lnTo>
                    <a:pt x="681" y="2034"/>
                  </a:lnTo>
                  <a:lnTo>
                    <a:pt x="703" y="2081"/>
                  </a:lnTo>
                  <a:lnTo>
                    <a:pt x="727" y="2125"/>
                  </a:lnTo>
                  <a:lnTo>
                    <a:pt x="750" y="2171"/>
                  </a:lnTo>
                  <a:lnTo>
                    <a:pt x="774" y="2216"/>
                  </a:lnTo>
                  <a:lnTo>
                    <a:pt x="797" y="2260"/>
                  </a:lnTo>
                  <a:lnTo>
                    <a:pt x="822" y="2306"/>
                  </a:lnTo>
                  <a:lnTo>
                    <a:pt x="846" y="2349"/>
                  </a:lnTo>
                  <a:lnTo>
                    <a:pt x="870" y="2395"/>
                  </a:lnTo>
                  <a:lnTo>
                    <a:pt x="896" y="2438"/>
                  </a:lnTo>
                  <a:lnTo>
                    <a:pt x="921" y="2483"/>
                  </a:lnTo>
                  <a:lnTo>
                    <a:pt x="945" y="2526"/>
                  </a:lnTo>
                  <a:lnTo>
                    <a:pt x="972" y="2569"/>
                  </a:lnTo>
                  <a:lnTo>
                    <a:pt x="997" y="2613"/>
                  </a:lnTo>
                  <a:lnTo>
                    <a:pt x="1024" y="2657"/>
                  </a:lnTo>
                  <a:lnTo>
                    <a:pt x="1050" y="2699"/>
                  </a:lnTo>
                  <a:lnTo>
                    <a:pt x="1078" y="2742"/>
                  </a:lnTo>
                  <a:lnTo>
                    <a:pt x="1104" y="2785"/>
                  </a:lnTo>
                  <a:lnTo>
                    <a:pt x="1130" y="2827"/>
                  </a:lnTo>
                  <a:lnTo>
                    <a:pt x="1158" y="2870"/>
                  </a:lnTo>
                  <a:lnTo>
                    <a:pt x="1186" y="2912"/>
                  </a:lnTo>
                  <a:lnTo>
                    <a:pt x="1214" y="2953"/>
                  </a:lnTo>
                  <a:lnTo>
                    <a:pt x="1242" y="2995"/>
                  </a:lnTo>
                  <a:lnTo>
                    <a:pt x="1271" y="3037"/>
                  </a:lnTo>
                  <a:lnTo>
                    <a:pt x="1299" y="3078"/>
                  </a:lnTo>
                  <a:lnTo>
                    <a:pt x="1328" y="3119"/>
                  </a:lnTo>
                  <a:lnTo>
                    <a:pt x="1356" y="3160"/>
                  </a:lnTo>
                  <a:lnTo>
                    <a:pt x="1386" y="3201"/>
                  </a:lnTo>
                  <a:lnTo>
                    <a:pt x="1416" y="3241"/>
                  </a:lnTo>
                  <a:lnTo>
                    <a:pt x="1445" y="3281"/>
                  </a:lnTo>
                  <a:lnTo>
                    <a:pt x="1476" y="3322"/>
                  </a:lnTo>
                  <a:lnTo>
                    <a:pt x="1505" y="3361"/>
                  </a:lnTo>
                  <a:lnTo>
                    <a:pt x="1536" y="3401"/>
                  </a:lnTo>
                  <a:lnTo>
                    <a:pt x="1567" y="3441"/>
                  </a:lnTo>
                  <a:lnTo>
                    <a:pt x="1597" y="3480"/>
                  </a:lnTo>
                  <a:lnTo>
                    <a:pt x="1629" y="3519"/>
                  </a:lnTo>
                  <a:lnTo>
                    <a:pt x="1661" y="3558"/>
                  </a:lnTo>
                  <a:lnTo>
                    <a:pt x="1691" y="3597"/>
                  </a:lnTo>
                  <a:lnTo>
                    <a:pt x="1724" y="3635"/>
                  </a:lnTo>
                  <a:lnTo>
                    <a:pt x="1756" y="3673"/>
                  </a:lnTo>
                  <a:lnTo>
                    <a:pt x="1788" y="3711"/>
                  </a:lnTo>
                  <a:lnTo>
                    <a:pt x="1820" y="3749"/>
                  </a:lnTo>
                  <a:lnTo>
                    <a:pt x="1853" y="3786"/>
                  </a:lnTo>
                  <a:lnTo>
                    <a:pt x="1886" y="3824"/>
                  </a:lnTo>
                  <a:lnTo>
                    <a:pt x="1919" y="3862"/>
                  </a:lnTo>
                  <a:lnTo>
                    <a:pt x="1952" y="3899"/>
                  </a:lnTo>
                  <a:lnTo>
                    <a:pt x="1986" y="3936"/>
                  </a:lnTo>
                  <a:lnTo>
                    <a:pt x="2020" y="3971"/>
                  </a:lnTo>
                  <a:lnTo>
                    <a:pt x="2054" y="4008"/>
                  </a:lnTo>
                  <a:lnTo>
                    <a:pt x="2088" y="4044"/>
                  </a:lnTo>
                  <a:lnTo>
                    <a:pt x="2122" y="4080"/>
                  </a:lnTo>
                  <a:lnTo>
                    <a:pt x="2156" y="4115"/>
                  </a:lnTo>
                  <a:lnTo>
                    <a:pt x="2191" y="4151"/>
                  </a:lnTo>
                  <a:lnTo>
                    <a:pt x="2226" y="4186"/>
                  </a:lnTo>
                  <a:lnTo>
                    <a:pt x="2261" y="4222"/>
                  </a:lnTo>
                  <a:lnTo>
                    <a:pt x="2297" y="4257"/>
                  </a:lnTo>
                  <a:lnTo>
                    <a:pt x="2333" y="4291"/>
                  </a:lnTo>
                  <a:lnTo>
                    <a:pt x="2369" y="4326"/>
                  </a:lnTo>
                  <a:lnTo>
                    <a:pt x="2405" y="4360"/>
                  </a:lnTo>
                  <a:lnTo>
                    <a:pt x="2441" y="4393"/>
                  </a:lnTo>
                  <a:lnTo>
                    <a:pt x="2477" y="4427"/>
                  </a:lnTo>
                  <a:lnTo>
                    <a:pt x="2514" y="4461"/>
                  </a:lnTo>
                  <a:lnTo>
                    <a:pt x="2550" y="4494"/>
                  </a:lnTo>
                  <a:lnTo>
                    <a:pt x="2588" y="4527"/>
                  </a:lnTo>
                  <a:lnTo>
                    <a:pt x="2625" y="4559"/>
                  </a:lnTo>
                  <a:lnTo>
                    <a:pt x="2662" y="4592"/>
                  </a:lnTo>
                  <a:lnTo>
                    <a:pt x="2700" y="4625"/>
                  </a:lnTo>
                  <a:lnTo>
                    <a:pt x="2737" y="4657"/>
                  </a:lnTo>
                  <a:lnTo>
                    <a:pt x="2775" y="4688"/>
                  </a:lnTo>
                  <a:lnTo>
                    <a:pt x="2814" y="4720"/>
                  </a:lnTo>
                  <a:lnTo>
                    <a:pt x="2852" y="4752"/>
                  </a:lnTo>
                  <a:lnTo>
                    <a:pt x="2890" y="4783"/>
                  </a:lnTo>
                  <a:lnTo>
                    <a:pt x="2928" y="4814"/>
                  </a:lnTo>
                  <a:lnTo>
                    <a:pt x="2967" y="4845"/>
                  </a:lnTo>
                  <a:lnTo>
                    <a:pt x="3006" y="4875"/>
                  </a:lnTo>
                  <a:lnTo>
                    <a:pt x="3045" y="4905"/>
                  </a:lnTo>
                  <a:lnTo>
                    <a:pt x="3084" y="4935"/>
                  </a:lnTo>
                  <a:lnTo>
                    <a:pt x="3124" y="4964"/>
                  </a:lnTo>
                  <a:lnTo>
                    <a:pt x="3163" y="4994"/>
                  </a:lnTo>
                  <a:lnTo>
                    <a:pt x="3204" y="5024"/>
                  </a:lnTo>
                  <a:lnTo>
                    <a:pt x="3244" y="5052"/>
                  </a:lnTo>
                  <a:lnTo>
                    <a:pt x="3284" y="5082"/>
                  </a:lnTo>
                  <a:lnTo>
                    <a:pt x="3324" y="5110"/>
                  </a:lnTo>
                  <a:lnTo>
                    <a:pt x="3365" y="5139"/>
                  </a:lnTo>
                  <a:lnTo>
                    <a:pt x="3405" y="5166"/>
                  </a:lnTo>
                  <a:lnTo>
                    <a:pt x="3447" y="5195"/>
                  </a:lnTo>
                  <a:lnTo>
                    <a:pt x="3487" y="5221"/>
                  </a:lnTo>
                  <a:lnTo>
                    <a:pt x="3529" y="5249"/>
                  </a:lnTo>
                  <a:lnTo>
                    <a:pt x="3570" y="5276"/>
                  </a:lnTo>
                  <a:lnTo>
                    <a:pt x="3612" y="5303"/>
                  </a:lnTo>
                  <a:lnTo>
                    <a:pt x="3654" y="5330"/>
                  </a:lnTo>
                  <a:lnTo>
                    <a:pt x="3695" y="5357"/>
                  </a:lnTo>
                  <a:lnTo>
                    <a:pt x="3737" y="5382"/>
                  </a:lnTo>
                  <a:lnTo>
                    <a:pt x="3779" y="5408"/>
                  </a:lnTo>
                  <a:lnTo>
                    <a:pt x="3822" y="5434"/>
                  </a:lnTo>
                  <a:lnTo>
                    <a:pt x="3864" y="5459"/>
                  </a:lnTo>
                  <a:lnTo>
                    <a:pt x="3906" y="5485"/>
                  </a:lnTo>
                  <a:lnTo>
                    <a:pt x="3950" y="5509"/>
                  </a:lnTo>
                  <a:lnTo>
                    <a:pt x="3992" y="5533"/>
                  </a:lnTo>
                  <a:lnTo>
                    <a:pt x="4035" y="5558"/>
                  </a:lnTo>
                  <a:lnTo>
                    <a:pt x="4079" y="5582"/>
                  </a:lnTo>
                  <a:lnTo>
                    <a:pt x="4122" y="5605"/>
                  </a:lnTo>
                  <a:lnTo>
                    <a:pt x="4165" y="5630"/>
                  </a:lnTo>
                  <a:lnTo>
                    <a:pt x="4210" y="5653"/>
                  </a:lnTo>
                  <a:lnTo>
                    <a:pt x="4253" y="5675"/>
                  </a:lnTo>
                  <a:lnTo>
                    <a:pt x="4296" y="5698"/>
                  </a:lnTo>
                  <a:lnTo>
                    <a:pt x="4341" y="5721"/>
                  </a:lnTo>
                  <a:lnTo>
                    <a:pt x="4385" y="5744"/>
                  </a:lnTo>
                  <a:lnTo>
                    <a:pt x="4429" y="5765"/>
                  </a:lnTo>
                  <a:lnTo>
                    <a:pt x="4474" y="5787"/>
                  </a:lnTo>
                  <a:lnTo>
                    <a:pt x="4518" y="5808"/>
                  </a:lnTo>
                  <a:lnTo>
                    <a:pt x="4564" y="5830"/>
                  </a:lnTo>
                  <a:lnTo>
                    <a:pt x="4608" y="5851"/>
                  </a:lnTo>
                  <a:lnTo>
                    <a:pt x="4652" y="5871"/>
                  </a:lnTo>
                  <a:lnTo>
                    <a:pt x="4699" y="5892"/>
                  </a:lnTo>
                  <a:lnTo>
                    <a:pt x="4743" y="5912"/>
                  </a:lnTo>
                  <a:lnTo>
                    <a:pt x="4789" y="5931"/>
                  </a:lnTo>
                  <a:lnTo>
                    <a:pt x="4834" y="5951"/>
                  </a:lnTo>
                  <a:lnTo>
                    <a:pt x="4880" y="5971"/>
                  </a:lnTo>
                  <a:lnTo>
                    <a:pt x="4926" y="5989"/>
                  </a:lnTo>
                  <a:lnTo>
                    <a:pt x="4972" y="6008"/>
                  </a:lnTo>
                  <a:lnTo>
                    <a:pt x="5018" y="6027"/>
                  </a:lnTo>
                  <a:lnTo>
                    <a:pt x="5063" y="6045"/>
                  </a:lnTo>
                  <a:lnTo>
                    <a:pt x="5111" y="6063"/>
                  </a:lnTo>
                  <a:lnTo>
                    <a:pt x="5156" y="6081"/>
                  </a:lnTo>
                  <a:lnTo>
                    <a:pt x="5203" y="6099"/>
                  </a:lnTo>
                  <a:lnTo>
                    <a:pt x="5249" y="6115"/>
                  </a:lnTo>
                  <a:lnTo>
                    <a:pt x="5296" y="6133"/>
                  </a:lnTo>
                  <a:lnTo>
                    <a:pt x="5344" y="6149"/>
                  </a:lnTo>
                  <a:lnTo>
                    <a:pt x="5390" y="6166"/>
                  </a:lnTo>
                  <a:lnTo>
                    <a:pt x="5438" y="6182"/>
                  </a:lnTo>
                  <a:lnTo>
                    <a:pt x="5484" y="6198"/>
                  </a:lnTo>
                  <a:lnTo>
                    <a:pt x="5533" y="6212"/>
                  </a:lnTo>
                  <a:lnTo>
                    <a:pt x="5579" y="6228"/>
                  </a:lnTo>
                  <a:lnTo>
                    <a:pt x="5627" y="6243"/>
                  </a:lnTo>
                  <a:lnTo>
                    <a:pt x="5674" y="6257"/>
                  </a:lnTo>
                  <a:lnTo>
                    <a:pt x="5723" y="6272"/>
                  </a:lnTo>
                  <a:lnTo>
                    <a:pt x="5770" y="6285"/>
                  </a:lnTo>
                  <a:lnTo>
                    <a:pt x="5818" y="6300"/>
                  </a:lnTo>
                  <a:lnTo>
                    <a:pt x="5866" y="6313"/>
                  </a:lnTo>
                  <a:lnTo>
                    <a:pt x="5914" y="6327"/>
                  </a:lnTo>
                  <a:lnTo>
                    <a:pt x="5963" y="6339"/>
                  </a:lnTo>
                  <a:lnTo>
                    <a:pt x="6011" y="6352"/>
                  </a:lnTo>
                  <a:lnTo>
                    <a:pt x="6059" y="6365"/>
                  </a:lnTo>
                  <a:lnTo>
                    <a:pt x="6108" y="6376"/>
                  </a:lnTo>
                  <a:lnTo>
                    <a:pt x="6156" y="6388"/>
                  </a:lnTo>
                  <a:lnTo>
                    <a:pt x="6205" y="6400"/>
                  </a:lnTo>
                  <a:lnTo>
                    <a:pt x="6253" y="6410"/>
                  </a:lnTo>
                  <a:lnTo>
                    <a:pt x="6303" y="6422"/>
                  </a:lnTo>
                  <a:lnTo>
                    <a:pt x="6352" y="6432"/>
                  </a:lnTo>
                  <a:lnTo>
                    <a:pt x="6401" y="6442"/>
                  </a:lnTo>
                  <a:lnTo>
                    <a:pt x="6450" y="6452"/>
                  </a:lnTo>
                  <a:lnTo>
                    <a:pt x="6500" y="6462"/>
                  </a:lnTo>
                  <a:lnTo>
                    <a:pt x="6548" y="6471"/>
                  </a:lnTo>
                  <a:lnTo>
                    <a:pt x="6598" y="6480"/>
                  </a:lnTo>
                  <a:lnTo>
                    <a:pt x="6646" y="6489"/>
                  </a:lnTo>
                  <a:lnTo>
                    <a:pt x="6697" y="6498"/>
                  </a:lnTo>
                  <a:lnTo>
                    <a:pt x="6747" y="6506"/>
                  </a:lnTo>
                  <a:lnTo>
                    <a:pt x="6797" y="6514"/>
                  </a:lnTo>
                  <a:lnTo>
                    <a:pt x="6846" y="6522"/>
                  </a:lnTo>
                  <a:lnTo>
                    <a:pt x="6896" y="6529"/>
                  </a:lnTo>
                  <a:lnTo>
                    <a:pt x="6946" y="6536"/>
                  </a:lnTo>
                  <a:lnTo>
                    <a:pt x="6995" y="6542"/>
                  </a:lnTo>
                  <a:lnTo>
                    <a:pt x="7046" y="6550"/>
                  </a:lnTo>
                  <a:lnTo>
                    <a:pt x="7097" y="6555"/>
                  </a:lnTo>
                  <a:lnTo>
                    <a:pt x="7146" y="6561"/>
                  </a:lnTo>
                  <a:lnTo>
                    <a:pt x="7197" y="6567"/>
                  </a:lnTo>
                  <a:lnTo>
                    <a:pt x="7247" y="6571"/>
                  </a:lnTo>
                  <a:lnTo>
                    <a:pt x="7297" y="6576"/>
                  </a:lnTo>
                  <a:lnTo>
                    <a:pt x="7348" y="6581"/>
                  </a:lnTo>
                  <a:lnTo>
                    <a:pt x="7399" y="6586"/>
                  </a:lnTo>
                  <a:lnTo>
                    <a:pt x="7450" y="6589"/>
                  </a:lnTo>
                  <a:lnTo>
                    <a:pt x="7499" y="6593"/>
                  </a:lnTo>
                  <a:lnTo>
                    <a:pt x="7551" y="6596"/>
                  </a:lnTo>
                  <a:lnTo>
                    <a:pt x="7601" y="6599"/>
                  </a:lnTo>
                  <a:lnTo>
                    <a:pt x="7652" y="6601"/>
                  </a:lnTo>
                  <a:lnTo>
                    <a:pt x="7703" y="6604"/>
                  </a:lnTo>
                  <a:lnTo>
                    <a:pt x="7754" y="6606"/>
                  </a:lnTo>
                  <a:lnTo>
                    <a:pt x="7806" y="6608"/>
                  </a:lnTo>
                  <a:lnTo>
                    <a:pt x="7856" y="6609"/>
                  </a:lnTo>
                  <a:lnTo>
                    <a:pt x="7907" y="6610"/>
                  </a:lnTo>
                  <a:lnTo>
                    <a:pt x="7958" y="6611"/>
                  </a:lnTo>
                  <a:lnTo>
                    <a:pt x="8010" y="6611"/>
                  </a:lnTo>
                  <a:lnTo>
                    <a:pt x="8060" y="6611"/>
                  </a:lnTo>
                  <a:lnTo>
                    <a:pt x="8111" y="6611"/>
                  </a:lnTo>
                  <a:lnTo>
                    <a:pt x="8163" y="6610"/>
                  </a:lnTo>
                  <a:lnTo>
                    <a:pt x="8214" y="6610"/>
                  </a:lnTo>
                  <a:lnTo>
                    <a:pt x="8265" y="6609"/>
                  </a:lnTo>
                  <a:lnTo>
                    <a:pt x="8317" y="6607"/>
                  </a:lnTo>
                  <a:lnTo>
                    <a:pt x="8369" y="6606"/>
                  </a:lnTo>
                  <a:lnTo>
                    <a:pt x="8421" y="6604"/>
                  </a:lnTo>
                  <a:lnTo>
                    <a:pt x="8471" y="6600"/>
                  </a:lnTo>
                  <a:lnTo>
                    <a:pt x="8523" y="6598"/>
                  </a:lnTo>
                  <a:lnTo>
                    <a:pt x="8575" y="6595"/>
                  </a:lnTo>
                  <a:lnTo>
                    <a:pt x="8627" y="6592"/>
                  </a:lnTo>
                  <a:lnTo>
                    <a:pt x="8679" y="6588"/>
                  </a:lnTo>
                  <a:lnTo>
                    <a:pt x="8730" y="6584"/>
                  </a:lnTo>
                  <a:lnTo>
                    <a:pt x="8782" y="6579"/>
                  </a:lnTo>
                  <a:lnTo>
                    <a:pt x="8834" y="6574"/>
                  </a:lnTo>
                  <a:lnTo>
                    <a:pt x="8886" y="6569"/>
                  </a:lnTo>
                  <a:lnTo>
                    <a:pt x="8937" y="6563"/>
                  </a:lnTo>
                  <a:lnTo>
                    <a:pt x="8990" y="6558"/>
                  </a:lnTo>
                  <a:lnTo>
                    <a:pt x="9042" y="6552"/>
                  </a:lnTo>
                  <a:lnTo>
                    <a:pt x="9094" y="6545"/>
                  </a:lnTo>
                  <a:lnTo>
                    <a:pt x="9146" y="6538"/>
                  </a:lnTo>
                  <a:lnTo>
                    <a:pt x="9197" y="6532"/>
                  </a:lnTo>
                  <a:lnTo>
                    <a:pt x="9250" y="6524"/>
                  </a:lnTo>
                  <a:lnTo>
                    <a:pt x="9302" y="6517"/>
                  </a:lnTo>
                  <a:lnTo>
                    <a:pt x="9354" y="6508"/>
                  </a:lnTo>
                  <a:lnTo>
                    <a:pt x="9406" y="6500"/>
                  </a:lnTo>
                  <a:lnTo>
                    <a:pt x="9458" y="6492"/>
                  </a:lnTo>
                  <a:lnTo>
                    <a:pt x="9510" y="6481"/>
                  </a:lnTo>
                  <a:lnTo>
                    <a:pt x="9562" y="6472"/>
                  </a:lnTo>
                  <a:lnTo>
                    <a:pt x="9615" y="6463"/>
                  </a:lnTo>
                  <a:lnTo>
                    <a:pt x="9667" y="6452"/>
                  </a:lnTo>
                  <a:lnTo>
                    <a:pt x="9718" y="6442"/>
                  </a:lnTo>
                  <a:lnTo>
                    <a:pt x="9771" y="6431"/>
                  </a:lnTo>
                  <a:lnTo>
                    <a:pt x="9698" y="6089"/>
                  </a:lnTo>
                  <a:lnTo>
                    <a:pt x="9649" y="6099"/>
                  </a:lnTo>
                  <a:lnTo>
                    <a:pt x="9599" y="6109"/>
                  </a:lnTo>
                  <a:lnTo>
                    <a:pt x="9549" y="6118"/>
                  </a:lnTo>
                  <a:lnTo>
                    <a:pt x="9500" y="6129"/>
                  </a:lnTo>
                  <a:lnTo>
                    <a:pt x="9449" y="6137"/>
                  </a:lnTo>
                  <a:lnTo>
                    <a:pt x="9399" y="6146"/>
                  </a:lnTo>
                  <a:lnTo>
                    <a:pt x="9350" y="6154"/>
                  </a:lnTo>
                  <a:lnTo>
                    <a:pt x="9299" y="6163"/>
                  </a:lnTo>
                  <a:lnTo>
                    <a:pt x="9249" y="6170"/>
                  </a:lnTo>
                  <a:lnTo>
                    <a:pt x="9200" y="6177"/>
                  </a:lnTo>
                  <a:lnTo>
                    <a:pt x="9150" y="6185"/>
                  </a:lnTo>
                  <a:lnTo>
                    <a:pt x="9100" y="6192"/>
                  </a:lnTo>
                  <a:lnTo>
                    <a:pt x="9051" y="6199"/>
                  </a:lnTo>
                  <a:lnTo>
                    <a:pt x="9001" y="6204"/>
                  </a:lnTo>
                  <a:lnTo>
                    <a:pt x="8950" y="6210"/>
                  </a:lnTo>
                  <a:lnTo>
                    <a:pt x="8900" y="6215"/>
                  </a:lnTo>
                  <a:lnTo>
                    <a:pt x="8852" y="6221"/>
                  </a:lnTo>
                  <a:lnTo>
                    <a:pt x="8801" y="6226"/>
                  </a:lnTo>
                  <a:lnTo>
                    <a:pt x="8753" y="6231"/>
                  </a:lnTo>
                  <a:lnTo>
                    <a:pt x="8702" y="6235"/>
                  </a:lnTo>
                  <a:lnTo>
                    <a:pt x="8653" y="6239"/>
                  </a:lnTo>
                  <a:lnTo>
                    <a:pt x="8604" y="6242"/>
                  </a:lnTo>
                  <a:lnTo>
                    <a:pt x="8554" y="6246"/>
                  </a:lnTo>
                  <a:lnTo>
                    <a:pt x="8504" y="6248"/>
                  </a:lnTo>
                  <a:lnTo>
                    <a:pt x="8456" y="6251"/>
                  </a:lnTo>
                  <a:lnTo>
                    <a:pt x="8406" y="6254"/>
                  </a:lnTo>
                  <a:lnTo>
                    <a:pt x="8356" y="6256"/>
                  </a:lnTo>
                  <a:lnTo>
                    <a:pt x="8307" y="6258"/>
                  </a:lnTo>
                  <a:lnTo>
                    <a:pt x="8258" y="6259"/>
                  </a:lnTo>
                  <a:lnTo>
                    <a:pt x="8208" y="6260"/>
                  </a:lnTo>
                  <a:lnTo>
                    <a:pt x="8159" y="6261"/>
                  </a:lnTo>
                  <a:lnTo>
                    <a:pt x="8110" y="6262"/>
                  </a:lnTo>
                  <a:lnTo>
                    <a:pt x="8060" y="6262"/>
                  </a:lnTo>
                  <a:lnTo>
                    <a:pt x="8011" y="6262"/>
                  </a:lnTo>
                  <a:lnTo>
                    <a:pt x="7962" y="6261"/>
                  </a:lnTo>
                  <a:lnTo>
                    <a:pt x="7912" y="6261"/>
                  </a:lnTo>
                  <a:lnTo>
                    <a:pt x="7864" y="6260"/>
                  </a:lnTo>
                  <a:lnTo>
                    <a:pt x="7815" y="6258"/>
                  </a:lnTo>
                  <a:lnTo>
                    <a:pt x="7767" y="6257"/>
                  </a:lnTo>
                  <a:lnTo>
                    <a:pt x="7717" y="6255"/>
                  </a:lnTo>
                  <a:lnTo>
                    <a:pt x="7668" y="6253"/>
                  </a:lnTo>
                  <a:lnTo>
                    <a:pt x="7620" y="6249"/>
                  </a:lnTo>
                  <a:lnTo>
                    <a:pt x="7571" y="6246"/>
                  </a:lnTo>
                  <a:lnTo>
                    <a:pt x="7523" y="6243"/>
                  </a:lnTo>
                  <a:lnTo>
                    <a:pt x="7474" y="6240"/>
                  </a:lnTo>
                  <a:lnTo>
                    <a:pt x="7426" y="6236"/>
                  </a:lnTo>
                  <a:lnTo>
                    <a:pt x="7378" y="6232"/>
                  </a:lnTo>
                  <a:lnTo>
                    <a:pt x="7329" y="6228"/>
                  </a:lnTo>
                  <a:lnTo>
                    <a:pt x="7281" y="6223"/>
                  </a:lnTo>
                  <a:lnTo>
                    <a:pt x="7232" y="6219"/>
                  </a:lnTo>
                  <a:lnTo>
                    <a:pt x="7184" y="6213"/>
                  </a:lnTo>
                  <a:lnTo>
                    <a:pt x="7136" y="6207"/>
                  </a:lnTo>
                  <a:lnTo>
                    <a:pt x="7088" y="6202"/>
                  </a:lnTo>
                  <a:lnTo>
                    <a:pt x="7041" y="6195"/>
                  </a:lnTo>
                  <a:lnTo>
                    <a:pt x="6992" y="6189"/>
                  </a:lnTo>
                  <a:lnTo>
                    <a:pt x="6944" y="6183"/>
                  </a:lnTo>
                  <a:lnTo>
                    <a:pt x="6897" y="6175"/>
                  </a:lnTo>
                  <a:lnTo>
                    <a:pt x="6849" y="6169"/>
                  </a:lnTo>
                  <a:lnTo>
                    <a:pt x="6802" y="6161"/>
                  </a:lnTo>
                  <a:lnTo>
                    <a:pt x="6754" y="6153"/>
                  </a:lnTo>
                  <a:lnTo>
                    <a:pt x="6707" y="6145"/>
                  </a:lnTo>
                  <a:lnTo>
                    <a:pt x="6659" y="6136"/>
                  </a:lnTo>
                  <a:lnTo>
                    <a:pt x="6613" y="6128"/>
                  </a:lnTo>
                  <a:lnTo>
                    <a:pt x="6565" y="6118"/>
                  </a:lnTo>
                  <a:lnTo>
                    <a:pt x="6518" y="6109"/>
                  </a:lnTo>
                  <a:lnTo>
                    <a:pt x="6471" y="6100"/>
                  </a:lnTo>
                  <a:lnTo>
                    <a:pt x="6425" y="6090"/>
                  </a:lnTo>
                  <a:lnTo>
                    <a:pt x="6377" y="6079"/>
                  </a:lnTo>
                  <a:lnTo>
                    <a:pt x="6331" y="6070"/>
                  </a:lnTo>
                  <a:lnTo>
                    <a:pt x="6283" y="6058"/>
                  </a:lnTo>
                  <a:lnTo>
                    <a:pt x="6236" y="6047"/>
                  </a:lnTo>
                  <a:lnTo>
                    <a:pt x="6190" y="6037"/>
                  </a:lnTo>
                  <a:lnTo>
                    <a:pt x="6143" y="6024"/>
                  </a:lnTo>
                  <a:lnTo>
                    <a:pt x="6097" y="6014"/>
                  </a:lnTo>
                  <a:lnTo>
                    <a:pt x="6052" y="6001"/>
                  </a:lnTo>
                  <a:lnTo>
                    <a:pt x="6005" y="5988"/>
                  </a:lnTo>
                  <a:lnTo>
                    <a:pt x="5959" y="5975"/>
                  </a:lnTo>
                  <a:lnTo>
                    <a:pt x="5913" y="5963"/>
                  </a:lnTo>
                  <a:lnTo>
                    <a:pt x="5868" y="5950"/>
                  </a:lnTo>
                  <a:lnTo>
                    <a:pt x="5821" y="5936"/>
                  </a:lnTo>
                  <a:lnTo>
                    <a:pt x="5776" y="5923"/>
                  </a:lnTo>
                  <a:lnTo>
                    <a:pt x="5730" y="5909"/>
                  </a:lnTo>
                  <a:lnTo>
                    <a:pt x="5685" y="5894"/>
                  </a:lnTo>
                  <a:lnTo>
                    <a:pt x="5639" y="5879"/>
                  </a:lnTo>
                  <a:lnTo>
                    <a:pt x="5594" y="5864"/>
                  </a:lnTo>
                  <a:lnTo>
                    <a:pt x="5549" y="5850"/>
                  </a:lnTo>
                  <a:lnTo>
                    <a:pt x="5504" y="5834"/>
                  </a:lnTo>
                  <a:lnTo>
                    <a:pt x="5459" y="5819"/>
                  </a:lnTo>
                  <a:lnTo>
                    <a:pt x="5414" y="5803"/>
                  </a:lnTo>
                  <a:lnTo>
                    <a:pt x="5369" y="5787"/>
                  </a:lnTo>
                  <a:lnTo>
                    <a:pt x="5325" y="5770"/>
                  </a:lnTo>
                  <a:lnTo>
                    <a:pt x="5280" y="5753"/>
                  </a:lnTo>
                  <a:lnTo>
                    <a:pt x="5235" y="5736"/>
                  </a:lnTo>
                  <a:lnTo>
                    <a:pt x="5191" y="5720"/>
                  </a:lnTo>
                  <a:lnTo>
                    <a:pt x="5147" y="5703"/>
                  </a:lnTo>
                  <a:lnTo>
                    <a:pt x="5103" y="5684"/>
                  </a:lnTo>
                  <a:lnTo>
                    <a:pt x="5059" y="5667"/>
                  </a:lnTo>
                  <a:lnTo>
                    <a:pt x="5015" y="5648"/>
                  </a:lnTo>
                  <a:lnTo>
                    <a:pt x="4972" y="5630"/>
                  </a:lnTo>
                  <a:lnTo>
                    <a:pt x="4927" y="5611"/>
                  </a:lnTo>
                  <a:lnTo>
                    <a:pt x="4885" y="5592"/>
                  </a:lnTo>
                  <a:lnTo>
                    <a:pt x="4841" y="5573"/>
                  </a:lnTo>
                  <a:lnTo>
                    <a:pt x="4798" y="5554"/>
                  </a:lnTo>
                  <a:lnTo>
                    <a:pt x="4755" y="5533"/>
                  </a:lnTo>
                  <a:lnTo>
                    <a:pt x="4712" y="5513"/>
                  </a:lnTo>
                  <a:lnTo>
                    <a:pt x="4669" y="5492"/>
                  </a:lnTo>
                  <a:lnTo>
                    <a:pt x="4626" y="5472"/>
                  </a:lnTo>
                  <a:lnTo>
                    <a:pt x="4584" y="5451"/>
                  </a:lnTo>
                  <a:lnTo>
                    <a:pt x="4541" y="5430"/>
                  </a:lnTo>
                  <a:lnTo>
                    <a:pt x="4498" y="5409"/>
                  </a:lnTo>
                  <a:lnTo>
                    <a:pt x="4457" y="5387"/>
                  </a:lnTo>
                  <a:lnTo>
                    <a:pt x="4415" y="5365"/>
                  </a:lnTo>
                  <a:lnTo>
                    <a:pt x="4372" y="5343"/>
                  </a:lnTo>
                  <a:lnTo>
                    <a:pt x="4331" y="5321"/>
                  </a:lnTo>
                  <a:lnTo>
                    <a:pt x="4289" y="5299"/>
                  </a:lnTo>
                  <a:lnTo>
                    <a:pt x="4247" y="5275"/>
                  </a:lnTo>
                  <a:lnTo>
                    <a:pt x="4206" y="5252"/>
                  </a:lnTo>
                  <a:lnTo>
                    <a:pt x="4164" y="5230"/>
                  </a:lnTo>
                  <a:lnTo>
                    <a:pt x="4123" y="5206"/>
                  </a:lnTo>
                  <a:lnTo>
                    <a:pt x="4083" y="5181"/>
                  </a:lnTo>
                  <a:lnTo>
                    <a:pt x="4042" y="5158"/>
                  </a:lnTo>
                  <a:lnTo>
                    <a:pt x="4001" y="5134"/>
                  </a:lnTo>
                  <a:lnTo>
                    <a:pt x="3961" y="5109"/>
                  </a:lnTo>
                  <a:lnTo>
                    <a:pt x="3920" y="5085"/>
                  </a:lnTo>
                  <a:lnTo>
                    <a:pt x="3880" y="5060"/>
                  </a:lnTo>
                  <a:lnTo>
                    <a:pt x="3840" y="5034"/>
                  </a:lnTo>
                  <a:lnTo>
                    <a:pt x="3801" y="5009"/>
                  </a:lnTo>
                  <a:lnTo>
                    <a:pt x="3761" y="4984"/>
                  </a:lnTo>
                  <a:lnTo>
                    <a:pt x="3720" y="4957"/>
                  </a:lnTo>
                  <a:lnTo>
                    <a:pt x="3681" y="4932"/>
                  </a:lnTo>
                  <a:lnTo>
                    <a:pt x="3642" y="4904"/>
                  </a:lnTo>
                  <a:lnTo>
                    <a:pt x="3603" y="4878"/>
                  </a:lnTo>
                  <a:lnTo>
                    <a:pt x="3564" y="4851"/>
                  </a:lnTo>
                  <a:lnTo>
                    <a:pt x="3525" y="4824"/>
                  </a:lnTo>
                  <a:lnTo>
                    <a:pt x="3487" y="4796"/>
                  </a:lnTo>
                  <a:lnTo>
                    <a:pt x="3448" y="4769"/>
                  </a:lnTo>
                  <a:lnTo>
                    <a:pt x="3410" y="4741"/>
                  </a:lnTo>
                  <a:lnTo>
                    <a:pt x="3372" y="4714"/>
                  </a:lnTo>
                  <a:lnTo>
                    <a:pt x="3334" y="4685"/>
                  </a:lnTo>
                  <a:lnTo>
                    <a:pt x="3296" y="4656"/>
                  </a:lnTo>
                  <a:lnTo>
                    <a:pt x="3258" y="4627"/>
                  </a:lnTo>
                  <a:lnTo>
                    <a:pt x="3220" y="4599"/>
                  </a:lnTo>
                  <a:lnTo>
                    <a:pt x="3184" y="4569"/>
                  </a:lnTo>
                  <a:lnTo>
                    <a:pt x="3146" y="4539"/>
                  </a:lnTo>
                  <a:lnTo>
                    <a:pt x="3109" y="4511"/>
                  </a:lnTo>
                  <a:lnTo>
                    <a:pt x="3072" y="4480"/>
                  </a:lnTo>
                  <a:lnTo>
                    <a:pt x="3035" y="4451"/>
                  </a:lnTo>
                  <a:lnTo>
                    <a:pt x="2999" y="4420"/>
                  </a:lnTo>
                  <a:lnTo>
                    <a:pt x="2963" y="4389"/>
                  </a:lnTo>
                  <a:lnTo>
                    <a:pt x="2927" y="4359"/>
                  </a:lnTo>
                  <a:lnTo>
                    <a:pt x="2891" y="4328"/>
                  </a:lnTo>
                  <a:lnTo>
                    <a:pt x="2855" y="4297"/>
                  </a:lnTo>
                  <a:lnTo>
                    <a:pt x="2819" y="4265"/>
                  </a:lnTo>
                  <a:lnTo>
                    <a:pt x="2784" y="4234"/>
                  </a:lnTo>
                  <a:lnTo>
                    <a:pt x="2749" y="4202"/>
                  </a:lnTo>
                  <a:lnTo>
                    <a:pt x="2713" y="4169"/>
                  </a:lnTo>
                  <a:lnTo>
                    <a:pt x="2678" y="4138"/>
                  </a:lnTo>
                  <a:lnTo>
                    <a:pt x="2644" y="4105"/>
                  </a:lnTo>
                  <a:lnTo>
                    <a:pt x="2610" y="4072"/>
                  </a:lnTo>
                  <a:lnTo>
                    <a:pt x="2575" y="4039"/>
                  </a:lnTo>
                  <a:lnTo>
                    <a:pt x="2541" y="4006"/>
                  </a:lnTo>
                  <a:lnTo>
                    <a:pt x="2507" y="3973"/>
                  </a:lnTo>
                  <a:lnTo>
                    <a:pt x="2473" y="3940"/>
                  </a:lnTo>
                  <a:lnTo>
                    <a:pt x="2441" y="3906"/>
                  </a:lnTo>
                  <a:lnTo>
                    <a:pt x="2407" y="3872"/>
                  </a:lnTo>
                  <a:lnTo>
                    <a:pt x="2374" y="3837"/>
                  </a:lnTo>
                  <a:lnTo>
                    <a:pt x="2341" y="3803"/>
                  </a:lnTo>
                  <a:lnTo>
                    <a:pt x="2309" y="3768"/>
                  </a:lnTo>
                  <a:lnTo>
                    <a:pt x="2276" y="3734"/>
                  </a:lnTo>
                  <a:lnTo>
                    <a:pt x="2243" y="3699"/>
                  </a:lnTo>
                  <a:lnTo>
                    <a:pt x="2211" y="3664"/>
                  </a:lnTo>
                  <a:lnTo>
                    <a:pt x="2180" y="3629"/>
                  </a:lnTo>
                  <a:lnTo>
                    <a:pt x="2148" y="3593"/>
                  </a:lnTo>
                  <a:lnTo>
                    <a:pt x="2116" y="3557"/>
                  </a:lnTo>
                  <a:lnTo>
                    <a:pt x="2085" y="3521"/>
                  </a:lnTo>
                  <a:lnTo>
                    <a:pt x="2054" y="3484"/>
                  </a:lnTo>
                  <a:lnTo>
                    <a:pt x="2022" y="3448"/>
                  </a:lnTo>
                  <a:lnTo>
                    <a:pt x="1992" y="3412"/>
                  </a:lnTo>
                  <a:lnTo>
                    <a:pt x="1962" y="3375"/>
                  </a:lnTo>
                  <a:lnTo>
                    <a:pt x="1931" y="3338"/>
                  </a:lnTo>
                  <a:lnTo>
                    <a:pt x="1902" y="3300"/>
                  </a:lnTo>
                  <a:lnTo>
                    <a:pt x="1871" y="3263"/>
                  </a:lnTo>
                  <a:lnTo>
                    <a:pt x="1842" y="3226"/>
                  </a:lnTo>
                  <a:lnTo>
                    <a:pt x="1813" y="3188"/>
                  </a:lnTo>
                  <a:lnTo>
                    <a:pt x="1783" y="3150"/>
                  </a:lnTo>
                  <a:lnTo>
                    <a:pt x="1755" y="3111"/>
                  </a:lnTo>
                  <a:lnTo>
                    <a:pt x="1726" y="3074"/>
                  </a:lnTo>
                  <a:lnTo>
                    <a:pt x="1698" y="3035"/>
                  </a:lnTo>
                  <a:lnTo>
                    <a:pt x="1669" y="2995"/>
                  </a:lnTo>
                  <a:lnTo>
                    <a:pt x="1641" y="2956"/>
                  </a:lnTo>
                  <a:lnTo>
                    <a:pt x="1613" y="2918"/>
                  </a:lnTo>
                  <a:lnTo>
                    <a:pt x="1586" y="2878"/>
                  </a:lnTo>
                  <a:lnTo>
                    <a:pt x="1558" y="2839"/>
                  </a:lnTo>
                  <a:lnTo>
                    <a:pt x="1531" y="2799"/>
                  </a:lnTo>
                  <a:lnTo>
                    <a:pt x="1504" y="2760"/>
                  </a:lnTo>
                  <a:lnTo>
                    <a:pt x="1478" y="2718"/>
                  </a:lnTo>
                  <a:lnTo>
                    <a:pt x="1452" y="2679"/>
                  </a:lnTo>
                  <a:lnTo>
                    <a:pt x="1425" y="2638"/>
                  </a:lnTo>
                  <a:lnTo>
                    <a:pt x="1399" y="2598"/>
                  </a:lnTo>
                  <a:lnTo>
                    <a:pt x="1372" y="2558"/>
                  </a:lnTo>
                  <a:lnTo>
                    <a:pt x="1347" y="2515"/>
                  </a:lnTo>
                  <a:lnTo>
                    <a:pt x="1323" y="2474"/>
                  </a:lnTo>
                  <a:lnTo>
                    <a:pt x="1297" y="2434"/>
                  </a:lnTo>
                  <a:lnTo>
                    <a:pt x="1273" y="2392"/>
                  </a:lnTo>
                  <a:lnTo>
                    <a:pt x="1249" y="2349"/>
                  </a:lnTo>
                  <a:lnTo>
                    <a:pt x="1223" y="2308"/>
                  </a:lnTo>
                  <a:lnTo>
                    <a:pt x="1199" y="2266"/>
                  </a:lnTo>
                  <a:lnTo>
                    <a:pt x="1176" y="2223"/>
                  </a:lnTo>
                  <a:lnTo>
                    <a:pt x="1153" y="2181"/>
                  </a:lnTo>
                  <a:lnTo>
                    <a:pt x="1128" y="2139"/>
                  </a:lnTo>
                  <a:lnTo>
                    <a:pt x="1106" y="2097"/>
                  </a:lnTo>
                  <a:lnTo>
                    <a:pt x="1083" y="2053"/>
                  </a:lnTo>
                  <a:lnTo>
                    <a:pt x="1061" y="2010"/>
                  </a:lnTo>
                  <a:lnTo>
                    <a:pt x="1037" y="1966"/>
                  </a:lnTo>
                  <a:lnTo>
                    <a:pt x="1016" y="1923"/>
                  </a:lnTo>
                  <a:lnTo>
                    <a:pt x="994" y="1880"/>
                  </a:lnTo>
                  <a:lnTo>
                    <a:pt x="972" y="1835"/>
                  </a:lnTo>
                  <a:lnTo>
                    <a:pt x="951" y="1792"/>
                  </a:lnTo>
                  <a:lnTo>
                    <a:pt x="931" y="1748"/>
                  </a:lnTo>
                  <a:lnTo>
                    <a:pt x="909" y="1702"/>
                  </a:lnTo>
                  <a:lnTo>
                    <a:pt x="888" y="1659"/>
                  </a:lnTo>
                  <a:lnTo>
                    <a:pt x="868" y="1613"/>
                  </a:lnTo>
                  <a:lnTo>
                    <a:pt x="849" y="1569"/>
                  </a:lnTo>
                  <a:lnTo>
                    <a:pt x="828" y="1523"/>
                  </a:lnTo>
                  <a:lnTo>
                    <a:pt x="809" y="1479"/>
                  </a:lnTo>
                  <a:lnTo>
                    <a:pt x="790" y="1433"/>
                  </a:lnTo>
                  <a:lnTo>
                    <a:pt x="771" y="1388"/>
                  </a:lnTo>
                  <a:lnTo>
                    <a:pt x="753" y="1341"/>
                  </a:lnTo>
                  <a:lnTo>
                    <a:pt x="734" y="1296"/>
                  </a:lnTo>
                  <a:lnTo>
                    <a:pt x="716" y="1251"/>
                  </a:lnTo>
                  <a:lnTo>
                    <a:pt x="697" y="1204"/>
                  </a:lnTo>
                  <a:lnTo>
                    <a:pt x="680" y="1157"/>
                  </a:lnTo>
                  <a:lnTo>
                    <a:pt x="663" y="1112"/>
                  </a:lnTo>
                  <a:lnTo>
                    <a:pt x="645" y="1064"/>
                  </a:lnTo>
                  <a:lnTo>
                    <a:pt x="629" y="1018"/>
                  </a:lnTo>
                  <a:lnTo>
                    <a:pt x="613" y="970"/>
                  </a:lnTo>
                  <a:lnTo>
                    <a:pt x="597" y="924"/>
                  </a:lnTo>
                  <a:lnTo>
                    <a:pt x="580" y="876"/>
                  </a:lnTo>
                  <a:lnTo>
                    <a:pt x="565" y="830"/>
                  </a:lnTo>
                  <a:lnTo>
                    <a:pt x="549" y="781"/>
                  </a:lnTo>
                  <a:lnTo>
                    <a:pt x="534" y="734"/>
                  </a:lnTo>
                  <a:lnTo>
                    <a:pt x="520" y="686"/>
                  </a:lnTo>
                  <a:lnTo>
                    <a:pt x="505" y="638"/>
                  </a:lnTo>
                  <a:lnTo>
                    <a:pt x="490" y="590"/>
                  </a:lnTo>
                  <a:lnTo>
                    <a:pt x="477" y="541"/>
                  </a:lnTo>
                  <a:lnTo>
                    <a:pt x="462" y="493"/>
                  </a:lnTo>
                  <a:lnTo>
                    <a:pt x="450" y="445"/>
                  </a:lnTo>
                  <a:lnTo>
                    <a:pt x="436" y="396"/>
                  </a:lnTo>
                  <a:lnTo>
                    <a:pt x="423" y="346"/>
                  </a:lnTo>
                  <a:lnTo>
                    <a:pt x="412" y="298"/>
                  </a:lnTo>
                  <a:lnTo>
                    <a:pt x="399" y="249"/>
                  </a:lnTo>
                  <a:lnTo>
                    <a:pt x="387" y="199"/>
                  </a:lnTo>
                  <a:lnTo>
                    <a:pt x="376" y="150"/>
                  </a:lnTo>
                  <a:lnTo>
                    <a:pt x="364" y="100"/>
                  </a:lnTo>
                  <a:lnTo>
                    <a:pt x="354" y="50"/>
                  </a:lnTo>
                  <a:lnTo>
                    <a:pt x="342" y="0"/>
                  </a:lnTo>
                  <a:lnTo>
                    <a:pt x="342" y="0"/>
                  </a:lnTo>
                  <a:lnTo>
                    <a:pt x="0" y="72"/>
                  </a:lnTo>
                  <a:close/>
                </a:path>
              </a:pathLst>
            </a:custGeom>
            <a:solidFill>
              <a:srgbClr val="1F49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199" name="Freeform 16"/>
            <p:cNvSpPr>
              <a:spLocks/>
            </p:cNvSpPr>
            <p:nvPr/>
          </p:nvSpPr>
          <p:spPr bwMode="auto">
            <a:xfrm>
              <a:off x="3179" y="1004"/>
              <a:ext cx="440" cy="652"/>
            </a:xfrm>
            <a:custGeom>
              <a:avLst/>
              <a:gdLst>
                <a:gd name="T0" fmla="*/ 6122 w 6607"/>
                <a:gd name="T1" fmla="*/ 99 h 9778"/>
                <a:gd name="T2" fmla="*/ 5669 w 6607"/>
                <a:gd name="T3" fmla="*/ 232 h 9778"/>
                <a:gd name="T4" fmla="*/ 5230 w 6607"/>
                <a:gd name="T5" fmla="*/ 391 h 9778"/>
                <a:gd name="T6" fmla="*/ 4804 w 6607"/>
                <a:gd name="T7" fmla="*/ 572 h 9778"/>
                <a:gd name="T8" fmla="*/ 4392 w 6607"/>
                <a:gd name="T9" fmla="*/ 775 h 9778"/>
                <a:gd name="T10" fmla="*/ 3995 w 6607"/>
                <a:gd name="T11" fmla="*/ 998 h 9778"/>
                <a:gd name="T12" fmla="*/ 3613 w 6607"/>
                <a:gd name="T13" fmla="*/ 1243 h 9778"/>
                <a:gd name="T14" fmla="*/ 3247 w 6607"/>
                <a:gd name="T15" fmla="*/ 1507 h 9778"/>
                <a:gd name="T16" fmla="*/ 2898 w 6607"/>
                <a:gd name="T17" fmla="*/ 1789 h 9778"/>
                <a:gd name="T18" fmla="*/ 2565 w 6607"/>
                <a:gd name="T19" fmla="*/ 2089 h 9778"/>
                <a:gd name="T20" fmla="*/ 2250 w 6607"/>
                <a:gd name="T21" fmla="*/ 2407 h 9778"/>
                <a:gd name="T22" fmla="*/ 1953 w 6607"/>
                <a:gd name="T23" fmla="*/ 2739 h 9778"/>
                <a:gd name="T24" fmla="*/ 1675 w 6607"/>
                <a:gd name="T25" fmla="*/ 3088 h 9778"/>
                <a:gd name="T26" fmla="*/ 1415 w 6607"/>
                <a:gd name="T27" fmla="*/ 3449 h 9778"/>
                <a:gd name="T28" fmla="*/ 1176 w 6607"/>
                <a:gd name="T29" fmla="*/ 3825 h 9778"/>
                <a:gd name="T30" fmla="*/ 957 w 6607"/>
                <a:gd name="T31" fmla="*/ 4213 h 9778"/>
                <a:gd name="T32" fmla="*/ 760 w 6607"/>
                <a:gd name="T33" fmla="*/ 4612 h 9778"/>
                <a:gd name="T34" fmla="*/ 583 w 6607"/>
                <a:gd name="T35" fmla="*/ 5022 h 9778"/>
                <a:gd name="T36" fmla="*/ 429 w 6607"/>
                <a:gd name="T37" fmla="*/ 5442 h 9778"/>
                <a:gd name="T38" fmla="*/ 298 w 6607"/>
                <a:gd name="T39" fmla="*/ 5870 h 9778"/>
                <a:gd name="T40" fmla="*/ 189 w 6607"/>
                <a:gd name="T41" fmla="*/ 6308 h 9778"/>
                <a:gd name="T42" fmla="*/ 105 w 6607"/>
                <a:gd name="T43" fmla="*/ 6752 h 9778"/>
                <a:gd name="T44" fmla="*/ 44 w 6607"/>
                <a:gd name="T45" fmla="*/ 7202 h 9778"/>
                <a:gd name="T46" fmla="*/ 10 w 6607"/>
                <a:gd name="T47" fmla="*/ 7658 h 9778"/>
                <a:gd name="T48" fmla="*/ 0 w 6607"/>
                <a:gd name="T49" fmla="*/ 8117 h 9778"/>
                <a:gd name="T50" fmla="*/ 16 w 6607"/>
                <a:gd name="T51" fmla="*/ 8582 h 9778"/>
                <a:gd name="T52" fmla="*/ 59 w 6607"/>
                <a:gd name="T53" fmla="*/ 9049 h 9778"/>
                <a:gd name="T54" fmla="*/ 130 w 6607"/>
                <a:gd name="T55" fmla="*/ 9517 h 9778"/>
                <a:gd name="T56" fmla="*/ 492 w 6607"/>
                <a:gd name="T57" fmla="*/ 9556 h 9778"/>
                <a:gd name="T58" fmla="*/ 418 w 6607"/>
                <a:gd name="T59" fmla="*/ 9107 h 9778"/>
                <a:gd name="T60" fmla="*/ 372 w 6607"/>
                <a:gd name="T61" fmla="*/ 8660 h 9778"/>
                <a:gd name="T62" fmla="*/ 351 w 6607"/>
                <a:gd name="T63" fmla="*/ 8214 h 9778"/>
                <a:gd name="T64" fmla="*/ 354 w 6607"/>
                <a:gd name="T65" fmla="*/ 7772 h 9778"/>
                <a:gd name="T66" fmla="*/ 383 w 6607"/>
                <a:gd name="T67" fmla="*/ 7335 h 9778"/>
                <a:gd name="T68" fmla="*/ 435 w 6607"/>
                <a:gd name="T69" fmla="*/ 6902 h 9778"/>
                <a:gd name="T70" fmla="*/ 510 w 6607"/>
                <a:gd name="T71" fmla="*/ 6476 h 9778"/>
                <a:gd name="T72" fmla="*/ 610 w 6607"/>
                <a:gd name="T73" fmla="*/ 6056 h 9778"/>
                <a:gd name="T74" fmla="*/ 731 w 6607"/>
                <a:gd name="T75" fmla="*/ 5644 h 9778"/>
                <a:gd name="T76" fmla="*/ 874 w 6607"/>
                <a:gd name="T77" fmla="*/ 5240 h 9778"/>
                <a:gd name="T78" fmla="*/ 1038 w 6607"/>
                <a:gd name="T79" fmla="*/ 4844 h 9778"/>
                <a:gd name="T80" fmla="*/ 1223 w 6607"/>
                <a:gd name="T81" fmla="*/ 4460 h 9778"/>
                <a:gd name="T82" fmla="*/ 1429 w 6607"/>
                <a:gd name="T83" fmla="*/ 4086 h 9778"/>
                <a:gd name="T84" fmla="*/ 1653 w 6607"/>
                <a:gd name="T85" fmla="*/ 3723 h 9778"/>
                <a:gd name="T86" fmla="*/ 1896 w 6607"/>
                <a:gd name="T87" fmla="*/ 3374 h 9778"/>
                <a:gd name="T88" fmla="*/ 2159 w 6607"/>
                <a:gd name="T89" fmla="*/ 3038 h 9778"/>
                <a:gd name="T90" fmla="*/ 2440 w 6607"/>
                <a:gd name="T91" fmla="*/ 2715 h 9778"/>
                <a:gd name="T92" fmla="*/ 2737 w 6607"/>
                <a:gd name="T93" fmla="*/ 2409 h 9778"/>
                <a:gd name="T94" fmla="*/ 3052 w 6607"/>
                <a:gd name="T95" fmla="*/ 2118 h 9778"/>
                <a:gd name="T96" fmla="*/ 3383 w 6607"/>
                <a:gd name="T97" fmla="*/ 1844 h 9778"/>
                <a:gd name="T98" fmla="*/ 3730 w 6607"/>
                <a:gd name="T99" fmla="*/ 1587 h 9778"/>
                <a:gd name="T100" fmla="*/ 4093 w 6607"/>
                <a:gd name="T101" fmla="*/ 1349 h 9778"/>
                <a:gd name="T102" fmla="*/ 4469 w 6607"/>
                <a:gd name="T103" fmla="*/ 1129 h 9778"/>
                <a:gd name="T104" fmla="*/ 4860 w 6607"/>
                <a:gd name="T105" fmla="*/ 931 h 9778"/>
                <a:gd name="T106" fmla="*/ 5266 w 6607"/>
                <a:gd name="T107" fmla="*/ 754 h 9778"/>
                <a:gd name="T108" fmla="*/ 5683 w 6607"/>
                <a:gd name="T109" fmla="*/ 597 h 9778"/>
                <a:gd name="T110" fmla="*/ 6113 w 6607"/>
                <a:gd name="T111" fmla="*/ 463 h 9778"/>
                <a:gd name="T112" fmla="*/ 6556 w 6607"/>
                <a:gd name="T113" fmla="*/ 354 h 9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07" h="9778">
                  <a:moveTo>
                    <a:pt x="6534" y="0"/>
                  </a:moveTo>
                  <a:lnTo>
                    <a:pt x="6482" y="11"/>
                  </a:lnTo>
                  <a:lnTo>
                    <a:pt x="6430" y="23"/>
                  </a:lnTo>
                  <a:lnTo>
                    <a:pt x="6378" y="35"/>
                  </a:lnTo>
                  <a:lnTo>
                    <a:pt x="6327" y="46"/>
                  </a:lnTo>
                  <a:lnTo>
                    <a:pt x="6276" y="60"/>
                  </a:lnTo>
                  <a:lnTo>
                    <a:pt x="6224" y="72"/>
                  </a:lnTo>
                  <a:lnTo>
                    <a:pt x="6172" y="85"/>
                  </a:lnTo>
                  <a:lnTo>
                    <a:pt x="6122" y="99"/>
                  </a:lnTo>
                  <a:lnTo>
                    <a:pt x="6071" y="112"/>
                  </a:lnTo>
                  <a:lnTo>
                    <a:pt x="6020" y="127"/>
                  </a:lnTo>
                  <a:lnTo>
                    <a:pt x="5969" y="140"/>
                  </a:lnTo>
                  <a:lnTo>
                    <a:pt x="5920" y="155"/>
                  </a:lnTo>
                  <a:lnTo>
                    <a:pt x="5869" y="170"/>
                  </a:lnTo>
                  <a:lnTo>
                    <a:pt x="5818" y="186"/>
                  </a:lnTo>
                  <a:lnTo>
                    <a:pt x="5769" y="201"/>
                  </a:lnTo>
                  <a:lnTo>
                    <a:pt x="5719" y="217"/>
                  </a:lnTo>
                  <a:lnTo>
                    <a:pt x="5669" y="232"/>
                  </a:lnTo>
                  <a:lnTo>
                    <a:pt x="5620" y="249"/>
                  </a:lnTo>
                  <a:lnTo>
                    <a:pt x="5571" y="265"/>
                  </a:lnTo>
                  <a:lnTo>
                    <a:pt x="5521" y="283"/>
                  </a:lnTo>
                  <a:lnTo>
                    <a:pt x="5473" y="300"/>
                  </a:lnTo>
                  <a:lnTo>
                    <a:pt x="5423" y="318"/>
                  </a:lnTo>
                  <a:lnTo>
                    <a:pt x="5375" y="335"/>
                  </a:lnTo>
                  <a:lnTo>
                    <a:pt x="5326" y="354"/>
                  </a:lnTo>
                  <a:lnTo>
                    <a:pt x="5278" y="372"/>
                  </a:lnTo>
                  <a:lnTo>
                    <a:pt x="5230" y="391"/>
                  </a:lnTo>
                  <a:lnTo>
                    <a:pt x="5182" y="410"/>
                  </a:lnTo>
                  <a:lnTo>
                    <a:pt x="5134" y="429"/>
                  </a:lnTo>
                  <a:lnTo>
                    <a:pt x="5086" y="448"/>
                  </a:lnTo>
                  <a:lnTo>
                    <a:pt x="5038" y="468"/>
                  </a:lnTo>
                  <a:lnTo>
                    <a:pt x="4992" y="488"/>
                  </a:lnTo>
                  <a:lnTo>
                    <a:pt x="4944" y="508"/>
                  </a:lnTo>
                  <a:lnTo>
                    <a:pt x="4898" y="530"/>
                  </a:lnTo>
                  <a:lnTo>
                    <a:pt x="4850" y="551"/>
                  </a:lnTo>
                  <a:lnTo>
                    <a:pt x="4804" y="572"/>
                  </a:lnTo>
                  <a:lnTo>
                    <a:pt x="4757" y="593"/>
                  </a:lnTo>
                  <a:lnTo>
                    <a:pt x="4711" y="615"/>
                  </a:lnTo>
                  <a:lnTo>
                    <a:pt x="4665" y="637"/>
                  </a:lnTo>
                  <a:lnTo>
                    <a:pt x="4619" y="660"/>
                  </a:lnTo>
                  <a:lnTo>
                    <a:pt x="4574" y="682"/>
                  </a:lnTo>
                  <a:lnTo>
                    <a:pt x="4528" y="704"/>
                  </a:lnTo>
                  <a:lnTo>
                    <a:pt x="4483" y="727"/>
                  </a:lnTo>
                  <a:lnTo>
                    <a:pt x="4437" y="751"/>
                  </a:lnTo>
                  <a:lnTo>
                    <a:pt x="4392" y="775"/>
                  </a:lnTo>
                  <a:lnTo>
                    <a:pt x="4347" y="798"/>
                  </a:lnTo>
                  <a:lnTo>
                    <a:pt x="4302" y="823"/>
                  </a:lnTo>
                  <a:lnTo>
                    <a:pt x="4259" y="847"/>
                  </a:lnTo>
                  <a:lnTo>
                    <a:pt x="4213" y="871"/>
                  </a:lnTo>
                  <a:lnTo>
                    <a:pt x="4170" y="897"/>
                  </a:lnTo>
                  <a:lnTo>
                    <a:pt x="4125" y="922"/>
                  </a:lnTo>
                  <a:lnTo>
                    <a:pt x="4082" y="946"/>
                  </a:lnTo>
                  <a:lnTo>
                    <a:pt x="4039" y="973"/>
                  </a:lnTo>
                  <a:lnTo>
                    <a:pt x="3995" y="998"/>
                  </a:lnTo>
                  <a:lnTo>
                    <a:pt x="3951" y="1024"/>
                  </a:lnTo>
                  <a:lnTo>
                    <a:pt x="3909" y="1051"/>
                  </a:lnTo>
                  <a:lnTo>
                    <a:pt x="3867" y="1078"/>
                  </a:lnTo>
                  <a:lnTo>
                    <a:pt x="3823" y="1105"/>
                  </a:lnTo>
                  <a:lnTo>
                    <a:pt x="3781" y="1131"/>
                  </a:lnTo>
                  <a:lnTo>
                    <a:pt x="3739" y="1159"/>
                  </a:lnTo>
                  <a:lnTo>
                    <a:pt x="3696" y="1187"/>
                  </a:lnTo>
                  <a:lnTo>
                    <a:pt x="3655" y="1215"/>
                  </a:lnTo>
                  <a:lnTo>
                    <a:pt x="3613" y="1243"/>
                  </a:lnTo>
                  <a:lnTo>
                    <a:pt x="3572" y="1272"/>
                  </a:lnTo>
                  <a:lnTo>
                    <a:pt x="3531" y="1301"/>
                  </a:lnTo>
                  <a:lnTo>
                    <a:pt x="3489" y="1329"/>
                  </a:lnTo>
                  <a:lnTo>
                    <a:pt x="3448" y="1358"/>
                  </a:lnTo>
                  <a:lnTo>
                    <a:pt x="3408" y="1387"/>
                  </a:lnTo>
                  <a:lnTo>
                    <a:pt x="3368" y="1417"/>
                  </a:lnTo>
                  <a:lnTo>
                    <a:pt x="3328" y="1446"/>
                  </a:lnTo>
                  <a:lnTo>
                    <a:pt x="3286" y="1477"/>
                  </a:lnTo>
                  <a:lnTo>
                    <a:pt x="3247" y="1507"/>
                  </a:lnTo>
                  <a:lnTo>
                    <a:pt x="3207" y="1537"/>
                  </a:lnTo>
                  <a:lnTo>
                    <a:pt x="3168" y="1568"/>
                  </a:lnTo>
                  <a:lnTo>
                    <a:pt x="3129" y="1599"/>
                  </a:lnTo>
                  <a:lnTo>
                    <a:pt x="3090" y="1630"/>
                  </a:lnTo>
                  <a:lnTo>
                    <a:pt x="3051" y="1662"/>
                  </a:lnTo>
                  <a:lnTo>
                    <a:pt x="3013" y="1694"/>
                  </a:lnTo>
                  <a:lnTo>
                    <a:pt x="2974" y="1726"/>
                  </a:lnTo>
                  <a:lnTo>
                    <a:pt x="2936" y="1757"/>
                  </a:lnTo>
                  <a:lnTo>
                    <a:pt x="2898" y="1789"/>
                  </a:lnTo>
                  <a:lnTo>
                    <a:pt x="2860" y="1822"/>
                  </a:lnTo>
                  <a:lnTo>
                    <a:pt x="2823" y="1855"/>
                  </a:lnTo>
                  <a:lnTo>
                    <a:pt x="2784" y="1887"/>
                  </a:lnTo>
                  <a:lnTo>
                    <a:pt x="2748" y="1921"/>
                  </a:lnTo>
                  <a:lnTo>
                    <a:pt x="2711" y="1954"/>
                  </a:lnTo>
                  <a:lnTo>
                    <a:pt x="2674" y="1988"/>
                  </a:lnTo>
                  <a:lnTo>
                    <a:pt x="2638" y="2022"/>
                  </a:lnTo>
                  <a:lnTo>
                    <a:pt x="2601" y="2056"/>
                  </a:lnTo>
                  <a:lnTo>
                    <a:pt x="2565" y="2089"/>
                  </a:lnTo>
                  <a:lnTo>
                    <a:pt x="2529" y="2124"/>
                  </a:lnTo>
                  <a:lnTo>
                    <a:pt x="2494" y="2158"/>
                  </a:lnTo>
                  <a:lnTo>
                    <a:pt x="2458" y="2193"/>
                  </a:lnTo>
                  <a:lnTo>
                    <a:pt x="2423" y="2228"/>
                  </a:lnTo>
                  <a:lnTo>
                    <a:pt x="2387" y="2263"/>
                  </a:lnTo>
                  <a:lnTo>
                    <a:pt x="2352" y="2299"/>
                  </a:lnTo>
                  <a:lnTo>
                    <a:pt x="2318" y="2335"/>
                  </a:lnTo>
                  <a:lnTo>
                    <a:pt x="2284" y="2371"/>
                  </a:lnTo>
                  <a:lnTo>
                    <a:pt x="2250" y="2407"/>
                  </a:lnTo>
                  <a:lnTo>
                    <a:pt x="2216" y="2443"/>
                  </a:lnTo>
                  <a:lnTo>
                    <a:pt x="2182" y="2479"/>
                  </a:lnTo>
                  <a:lnTo>
                    <a:pt x="2148" y="2516"/>
                  </a:lnTo>
                  <a:lnTo>
                    <a:pt x="2116" y="2553"/>
                  </a:lnTo>
                  <a:lnTo>
                    <a:pt x="2083" y="2590"/>
                  </a:lnTo>
                  <a:lnTo>
                    <a:pt x="2050" y="2627"/>
                  </a:lnTo>
                  <a:lnTo>
                    <a:pt x="2017" y="2664"/>
                  </a:lnTo>
                  <a:lnTo>
                    <a:pt x="1985" y="2702"/>
                  </a:lnTo>
                  <a:lnTo>
                    <a:pt x="1953" y="2739"/>
                  </a:lnTo>
                  <a:lnTo>
                    <a:pt x="1921" y="2777"/>
                  </a:lnTo>
                  <a:lnTo>
                    <a:pt x="1889" y="2816"/>
                  </a:lnTo>
                  <a:lnTo>
                    <a:pt x="1858" y="2854"/>
                  </a:lnTo>
                  <a:lnTo>
                    <a:pt x="1827" y="2892"/>
                  </a:lnTo>
                  <a:lnTo>
                    <a:pt x="1795" y="2930"/>
                  </a:lnTo>
                  <a:lnTo>
                    <a:pt x="1765" y="2969"/>
                  </a:lnTo>
                  <a:lnTo>
                    <a:pt x="1735" y="3008"/>
                  </a:lnTo>
                  <a:lnTo>
                    <a:pt x="1705" y="3047"/>
                  </a:lnTo>
                  <a:lnTo>
                    <a:pt x="1675" y="3088"/>
                  </a:lnTo>
                  <a:lnTo>
                    <a:pt x="1645" y="3127"/>
                  </a:lnTo>
                  <a:lnTo>
                    <a:pt x="1616" y="3166"/>
                  </a:lnTo>
                  <a:lnTo>
                    <a:pt x="1586" y="3206"/>
                  </a:lnTo>
                  <a:lnTo>
                    <a:pt x="1558" y="3246"/>
                  </a:lnTo>
                  <a:lnTo>
                    <a:pt x="1528" y="3286"/>
                  </a:lnTo>
                  <a:lnTo>
                    <a:pt x="1500" y="3327"/>
                  </a:lnTo>
                  <a:lnTo>
                    <a:pt x="1471" y="3368"/>
                  </a:lnTo>
                  <a:lnTo>
                    <a:pt x="1443" y="3408"/>
                  </a:lnTo>
                  <a:lnTo>
                    <a:pt x="1415" y="3449"/>
                  </a:lnTo>
                  <a:lnTo>
                    <a:pt x="1389" y="3490"/>
                  </a:lnTo>
                  <a:lnTo>
                    <a:pt x="1361" y="3532"/>
                  </a:lnTo>
                  <a:lnTo>
                    <a:pt x="1334" y="3573"/>
                  </a:lnTo>
                  <a:lnTo>
                    <a:pt x="1307" y="3614"/>
                  </a:lnTo>
                  <a:lnTo>
                    <a:pt x="1280" y="3657"/>
                  </a:lnTo>
                  <a:lnTo>
                    <a:pt x="1253" y="3698"/>
                  </a:lnTo>
                  <a:lnTo>
                    <a:pt x="1228" y="3740"/>
                  </a:lnTo>
                  <a:lnTo>
                    <a:pt x="1203" y="3781"/>
                  </a:lnTo>
                  <a:lnTo>
                    <a:pt x="1176" y="3825"/>
                  </a:lnTo>
                  <a:lnTo>
                    <a:pt x="1151" y="3867"/>
                  </a:lnTo>
                  <a:lnTo>
                    <a:pt x="1125" y="3909"/>
                  </a:lnTo>
                  <a:lnTo>
                    <a:pt x="1101" y="3953"/>
                  </a:lnTo>
                  <a:lnTo>
                    <a:pt x="1077" y="3995"/>
                  </a:lnTo>
                  <a:lnTo>
                    <a:pt x="1053" y="4038"/>
                  </a:lnTo>
                  <a:lnTo>
                    <a:pt x="1028" y="4082"/>
                  </a:lnTo>
                  <a:lnTo>
                    <a:pt x="1005" y="4125"/>
                  </a:lnTo>
                  <a:lnTo>
                    <a:pt x="981" y="4168"/>
                  </a:lnTo>
                  <a:lnTo>
                    <a:pt x="957" y="4213"/>
                  </a:lnTo>
                  <a:lnTo>
                    <a:pt x="935" y="4256"/>
                  </a:lnTo>
                  <a:lnTo>
                    <a:pt x="912" y="4300"/>
                  </a:lnTo>
                  <a:lnTo>
                    <a:pt x="890" y="4344"/>
                  </a:lnTo>
                  <a:lnTo>
                    <a:pt x="867" y="4388"/>
                  </a:lnTo>
                  <a:lnTo>
                    <a:pt x="845" y="4433"/>
                  </a:lnTo>
                  <a:lnTo>
                    <a:pt x="823" y="4477"/>
                  </a:lnTo>
                  <a:lnTo>
                    <a:pt x="802" y="4522"/>
                  </a:lnTo>
                  <a:lnTo>
                    <a:pt x="781" y="4567"/>
                  </a:lnTo>
                  <a:lnTo>
                    <a:pt x="760" y="4612"/>
                  </a:lnTo>
                  <a:lnTo>
                    <a:pt x="740" y="4656"/>
                  </a:lnTo>
                  <a:lnTo>
                    <a:pt x="719" y="4702"/>
                  </a:lnTo>
                  <a:lnTo>
                    <a:pt x="698" y="4747"/>
                  </a:lnTo>
                  <a:lnTo>
                    <a:pt x="679" y="4793"/>
                  </a:lnTo>
                  <a:lnTo>
                    <a:pt x="659" y="4838"/>
                  </a:lnTo>
                  <a:lnTo>
                    <a:pt x="639" y="4883"/>
                  </a:lnTo>
                  <a:lnTo>
                    <a:pt x="621" y="4930"/>
                  </a:lnTo>
                  <a:lnTo>
                    <a:pt x="602" y="4975"/>
                  </a:lnTo>
                  <a:lnTo>
                    <a:pt x="583" y="5022"/>
                  </a:lnTo>
                  <a:lnTo>
                    <a:pt x="565" y="5068"/>
                  </a:lnTo>
                  <a:lnTo>
                    <a:pt x="547" y="5115"/>
                  </a:lnTo>
                  <a:lnTo>
                    <a:pt x="529" y="5160"/>
                  </a:lnTo>
                  <a:lnTo>
                    <a:pt x="511" y="5207"/>
                  </a:lnTo>
                  <a:lnTo>
                    <a:pt x="496" y="5253"/>
                  </a:lnTo>
                  <a:lnTo>
                    <a:pt x="478" y="5300"/>
                  </a:lnTo>
                  <a:lnTo>
                    <a:pt x="462" y="5348"/>
                  </a:lnTo>
                  <a:lnTo>
                    <a:pt x="445" y="5394"/>
                  </a:lnTo>
                  <a:lnTo>
                    <a:pt x="429" y="5442"/>
                  </a:lnTo>
                  <a:lnTo>
                    <a:pt x="413" y="5488"/>
                  </a:lnTo>
                  <a:lnTo>
                    <a:pt x="398" y="5537"/>
                  </a:lnTo>
                  <a:lnTo>
                    <a:pt x="383" y="5583"/>
                  </a:lnTo>
                  <a:lnTo>
                    <a:pt x="368" y="5631"/>
                  </a:lnTo>
                  <a:lnTo>
                    <a:pt x="354" y="5679"/>
                  </a:lnTo>
                  <a:lnTo>
                    <a:pt x="339" y="5727"/>
                  </a:lnTo>
                  <a:lnTo>
                    <a:pt x="325" y="5775"/>
                  </a:lnTo>
                  <a:lnTo>
                    <a:pt x="311" y="5822"/>
                  </a:lnTo>
                  <a:lnTo>
                    <a:pt x="298" y="5870"/>
                  </a:lnTo>
                  <a:lnTo>
                    <a:pt x="284" y="5919"/>
                  </a:lnTo>
                  <a:lnTo>
                    <a:pt x="272" y="5967"/>
                  </a:lnTo>
                  <a:lnTo>
                    <a:pt x="259" y="6016"/>
                  </a:lnTo>
                  <a:lnTo>
                    <a:pt x="246" y="6063"/>
                  </a:lnTo>
                  <a:lnTo>
                    <a:pt x="235" y="6112"/>
                  </a:lnTo>
                  <a:lnTo>
                    <a:pt x="223" y="6161"/>
                  </a:lnTo>
                  <a:lnTo>
                    <a:pt x="211" y="6210"/>
                  </a:lnTo>
                  <a:lnTo>
                    <a:pt x="201" y="6258"/>
                  </a:lnTo>
                  <a:lnTo>
                    <a:pt x="189" y="6308"/>
                  </a:lnTo>
                  <a:lnTo>
                    <a:pt x="179" y="6356"/>
                  </a:lnTo>
                  <a:lnTo>
                    <a:pt x="169" y="6406"/>
                  </a:lnTo>
                  <a:lnTo>
                    <a:pt x="159" y="6455"/>
                  </a:lnTo>
                  <a:lnTo>
                    <a:pt x="149" y="6504"/>
                  </a:lnTo>
                  <a:lnTo>
                    <a:pt x="139" y="6553"/>
                  </a:lnTo>
                  <a:lnTo>
                    <a:pt x="131" y="6603"/>
                  </a:lnTo>
                  <a:lnTo>
                    <a:pt x="122" y="6653"/>
                  </a:lnTo>
                  <a:lnTo>
                    <a:pt x="113" y="6702"/>
                  </a:lnTo>
                  <a:lnTo>
                    <a:pt x="105" y="6752"/>
                  </a:lnTo>
                  <a:lnTo>
                    <a:pt x="97" y="6802"/>
                  </a:lnTo>
                  <a:lnTo>
                    <a:pt x="89" y="6851"/>
                  </a:lnTo>
                  <a:lnTo>
                    <a:pt x="82" y="6901"/>
                  </a:lnTo>
                  <a:lnTo>
                    <a:pt x="75" y="6951"/>
                  </a:lnTo>
                  <a:lnTo>
                    <a:pt x="69" y="7000"/>
                  </a:lnTo>
                  <a:lnTo>
                    <a:pt x="61" y="7051"/>
                  </a:lnTo>
                  <a:lnTo>
                    <a:pt x="56" y="7102"/>
                  </a:lnTo>
                  <a:lnTo>
                    <a:pt x="50" y="7152"/>
                  </a:lnTo>
                  <a:lnTo>
                    <a:pt x="44" y="7202"/>
                  </a:lnTo>
                  <a:lnTo>
                    <a:pt x="40" y="7252"/>
                  </a:lnTo>
                  <a:lnTo>
                    <a:pt x="35" y="7303"/>
                  </a:lnTo>
                  <a:lnTo>
                    <a:pt x="30" y="7354"/>
                  </a:lnTo>
                  <a:lnTo>
                    <a:pt x="25" y="7404"/>
                  </a:lnTo>
                  <a:lnTo>
                    <a:pt x="22" y="7455"/>
                  </a:lnTo>
                  <a:lnTo>
                    <a:pt x="18" y="7505"/>
                  </a:lnTo>
                  <a:lnTo>
                    <a:pt x="15" y="7557"/>
                  </a:lnTo>
                  <a:lnTo>
                    <a:pt x="12" y="7606"/>
                  </a:lnTo>
                  <a:lnTo>
                    <a:pt x="10" y="7658"/>
                  </a:lnTo>
                  <a:lnTo>
                    <a:pt x="7" y="7709"/>
                  </a:lnTo>
                  <a:lnTo>
                    <a:pt x="5" y="7760"/>
                  </a:lnTo>
                  <a:lnTo>
                    <a:pt x="3" y="7812"/>
                  </a:lnTo>
                  <a:lnTo>
                    <a:pt x="2" y="7862"/>
                  </a:lnTo>
                  <a:lnTo>
                    <a:pt x="1" y="7913"/>
                  </a:lnTo>
                  <a:lnTo>
                    <a:pt x="0" y="7964"/>
                  </a:lnTo>
                  <a:lnTo>
                    <a:pt x="0" y="8016"/>
                  </a:lnTo>
                  <a:lnTo>
                    <a:pt x="0" y="8066"/>
                  </a:lnTo>
                  <a:lnTo>
                    <a:pt x="0" y="8117"/>
                  </a:lnTo>
                  <a:lnTo>
                    <a:pt x="1" y="8169"/>
                  </a:lnTo>
                  <a:lnTo>
                    <a:pt x="1" y="8220"/>
                  </a:lnTo>
                  <a:lnTo>
                    <a:pt x="2" y="8272"/>
                  </a:lnTo>
                  <a:lnTo>
                    <a:pt x="4" y="8323"/>
                  </a:lnTo>
                  <a:lnTo>
                    <a:pt x="5" y="8375"/>
                  </a:lnTo>
                  <a:lnTo>
                    <a:pt x="7" y="8427"/>
                  </a:lnTo>
                  <a:lnTo>
                    <a:pt x="11" y="8478"/>
                  </a:lnTo>
                  <a:lnTo>
                    <a:pt x="13" y="8530"/>
                  </a:lnTo>
                  <a:lnTo>
                    <a:pt x="16" y="8582"/>
                  </a:lnTo>
                  <a:lnTo>
                    <a:pt x="19" y="8633"/>
                  </a:lnTo>
                  <a:lnTo>
                    <a:pt x="23" y="8685"/>
                  </a:lnTo>
                  <a:lnTo>
                    <a:pt x="27" y="8737"/>
                  </a:lnTo>
                  <a:lnTo>
                    <a:pt x="32" y="8789"/>
                  </a:lnTo>
                  <a:lnTo>
                    <a:pt x="37" y="8840"/>
                  </a:lnTo>
                  <a:lnTo>
                    <a:pt x="42" y="8892"/>
                  </a:lnTo>
                  <a:lnTo>
                    <a:pt x="48" y="8944"/>
                  </a:lnTo>
                  <a:lnTo>
                    <a:pt x="53" y="8997"/>
                  </a:lnTo>
                  <a:lnTo>
                    <a:pt x="59" y="9049"/>
                  </a:lnTo>
                  <a:lnTo>
                    <a:pt x="66" y="9101"/>
                  </a:lnTo>
                  <a:lnTo>
                    <a:pt x="73" y="9152"/>
                  </a:lnTo>
                  <a:lnTo>
                    <a:pt x="79" y="9204"/>
                  </a:lnTo>
                  <a:lnTo>
                    <a:pt x="87" y="9257"/>
                  </a:lnTo>
                  <a:lnTo>
                    <a:pt x="94" y="9309"/>
                  </a:lnTo>
                  <a:lnTo>
                    <a:pt x="103" y="9361"/>
                  </a:lnTo>
                  <a:lnTo>
                    <a:pt x="111" y="9413"/>
                  </a:lnTo>
                  <a:lnTo>
                    <a:pt x="119" y="9465"/>
                  </a:lnTo>
                  <a:lnTo>
                    <a:pt x="130" y="9517"/>
                  </a:lnTo>
                  <a:lnTo>
                    <a:pt x="138" y="9569"/>
                  </a:lnTo>
                  <a:lnTo>
                    <a:pt x="148" y="9622"/>
                  </a:lnTo>
                  <a:lnTo>
                    <a:pt x="159" y="9674"/>
                  </a:lnTo>
                  <a:lnTo>
                    <a:pt x="169" y="9726"/>
                  </a:lnTo>
                  <a:lnTo>
                    <a:pt x="180" y="9778"/>
                  </a:lnTo>
                  <a:lnTo>
                    <a:pt x="522" y="9706"/>
                  </a:lnTo>
                  <a:lnTo>
                    <a:pt x="511" y="9656"/>
                  </a:lnTo>
                  <a:lnTo>
                    <a:pt x="502" y="9606"/>
                  </a:lnTo>
                  <a:lnTo>
                    <a:pt x="492" y="9556"/>
                  </a:lnTo>
                  <a:lnTo>
                    <a:pt x="482" y="9507"/>
                  </a:lnTo>
                  <a:lnTo>
                    <a:pt x="473" y="9456"/>
                  </a:lnTo>
                  <a:lnTo>
                    <a:pt x="465" y="9406"/>
                  </a:lnTo>
                  <a:lnTo>
                    <a:pt x="457" y="9357"/>
                  </a:lnTo>
                  <a:lnTo>
                    <a:pt x="448" y="9306"/>
                  </a:lnTo>
                  <a:lnTo>
                    <a:pt x="441" y="9256"/>
                  </a:lnTo>
                  <a:lnTo>
                    <a:pt x="433" y="9206"/>
                  </a:lnTo>
                  <a:lnTo>
                    <a:pt x="426" y="9157"/>
                  </a:lnTo>
                  <a:lnTo>
                    <a:pt x="418" y="9107"/>
                  </a:lnTo>
                  <a:lnTo>
                    <a:pt x="412" y="9057"/>
                  </a:lnTo>
                  <a:lnTo>
                    <a:pt x="407" y="9008"/>
                  </a:lnTo>
                  <a:lnTo>
                    <a:pt x="401" y="8957"/>
                  </a:lnTo>
                  <a:lnTo>
                    <a:pt x="395" y="8908"/>
                  </a:lnTo>
                  <a:lnTo>
                    <a:pt x="390" y="8858"/>
                  </a:lnTo>
                  <a:lnTo>
                    <a:pt x="385" y="8808"/>
                  </a:lnTo>
                  <a:lnTo>
                    <a:pt x="379" y="8759"/>
                  </a:lnTo>
                  <a:lnTo>
                    <a:pt x="376" y="8708"/>
                  </a:lnTo>
                  <a:lnTo>
                    <a:pt x="372" y="8660"/>
                  </a:lnTo>
                  <a:lnTo>
                    <a:pt x="369" y="8610"/>
                  </a:lnTo>
                  <a:lnTo>
                    <a:pt x="365" y="8560"/>
                  </a:lnTo>
                  <a:lnTo>
                    <a:pt x="362" y="8511"/>
                  </a:lnTo>
                  <a:lnTo>
                    <a:pt x="359" y="8462"/>
                  </a:lnTo>
                  <a:lnTo>
                    <a:pt x="357" y="8412"/>
                  </a:lnTo>
                  <a:lnTo>
                    <a:pt x="355" y="8362"/>
                  </a:lnTo>
                  <a:lnTo>
                    <a:pt x="353" y="8313"/>
                  </a:lnTo>
                  <a:lnTo>
                    <a:pt x="352" y="8264"/>
                  </a:lnTo>
                  <a:lnTo>
                    <a:pt x="351" y="8214"/>
                  </a:lnTo>
                  <a:lnTo>
                    <a:pt x="350" y="8165"/>
                  </a:lnTo>
                  <a:lnTo>
                    <a:pt x="349" y="8116"/>
                  </a:lnTo>
                  <a:lnTo>
                    <a:pt x="349" y="8066"/>
                  </a:lnTo>
                  <a:lnTo>
                    <a:pt x="349" y="8017"/>
                  </a:lnTo>
                  <a:lnTo>
                    <a:pt x="350" y="7968"/>
                  </a:lnTo>
                  <a:lnTo>
                    <a:pt x="350" y="7918"/>
                  </a:lnTo>
                  <a:lnTo>
                    <a:pt x="351" y="7870"/>
                  </a:lnTo>
                  <a:lnTo>
                    <a:pt x="353" y="7821"/>
                  </a:lnTo>
                  <a:lnTo>
                    <a:pt x="354" y="7772"/>
                  </a:lnTo>
                  <a:lnTo>
                    <a:pt x="356" y="7723"/>
                  </a:lnTo>
                  <a:lnTo>
                    <a:pt x="358" y="7674"/>
                  </a:lnTo>
                  <a:lnTo>
                    <a:pt x="361" y="7626"/>
                  </a:lnTo>
                  <a:lnTo>
                    <a:pt x="365" y="7577"/>
                  </a:lnTo>
                  <a:lnTo>
                    <a:pt x="368" y="7528"/>
                  </a:lnTo>
                  <a:lnTo>
                    <a:pt x="371" y="7479"/>
                  </a:lnTo>
                  <a:lnTo>
                    <a:pt x="375" y="7432"/>
                  </a:lnTo>
                  <a:lnTo>
                    <a:pt x="378" y="7383"/>
                  </a:lnTo>
                  <a:lnTo>
                    <a:pt x="383" y="7335"/>
                  </a:lnTo>
                  <a:lnTo>
                    <a:pt x="388" y="7287"/>
                  </a:lnTo>
                  <a:lnTo>
                    <a:pt x="392" y="7238"/>
                  </a:lnTo>
                  <a:lnTo>
                    <a:pt x="397" y="7190"/>
                  </a:lnTo>
                  <a:lnTo>
                    <a:pt x="404" y="7141"/>
                  </a:lnTo>
                  <a:lnTo>
                    <a:pt x="409" y="7093"/>
                  </a:lnTo>
                  <a:lnTo>
                    <a:pt x="415" y="7046"/>
                  </a:lnTo>
                  <a:lnTo>
                    <a:pt x="422" y="6997"/>
                  </a:lnTo>
                  <a:lnTo>
                    <a:pt x="428" y="6951"/>
                  </a:lnTo>
                  <a:lnTo>
                    <a:pt x="435" y="6902"/>
                  </a:lnTo>
                  <a:lnTo>
                    <a:pt x="442" y="6854"/>
                  </a:lnTo>
                  <a:lnTo>
                    <a:pt x="450" y="6807"/>
                  </a:lnTo>
                  <a:lnTo>
                    <a:pt x="458" y="6759"/>
                  </a:lnTo>
                  <a:lnTo>
                    <a:pt x="466" y="6712"/>
                  </a:lnTo>
                  <a:lnTo>
                    <a:pt x="474" y="6664"/>
                  </a:lnTo>
                  <a:lnTo>
                    <a:pt x="483" y="6618"/>
                  </a:lnTo>
                  <a:lnTo>
                    <a:pt x="492" y="6570"/>
                  </a:lnTo>
                  <a:lnTo>
                    <a:pt x="502" y="6523"/>
                  </a:lnTo>
                  <a:lnTo>
                    <a:pt x="510" y="6476"/>
                  </a:lnTo>
                  <a:lnTo>
                    <a:pt x="521" y="6429"/>
                  </a:lnTo>
                  <a:lnTo>
                    <a:pt x="532" y="6382"/>
                  </a:lnTo>
                  <a:lnTo>
                    <a:pt x="541" y="6335"/>
                  </a:lnTo>
                  <a:lnTo>
                    <a:pt x="553" y="6288"/>
                  </a:lnTo>
                  <a:lnTo>
                    <a:pt x="563" y="6242"/>
                  </a:lnTo>
                  <a:lnTo>
                    <a:pt x="574" y="6195"/>
                  </a:lnTo>
                  <a:lnTo>
                    <a:pt x="586" y="6149"/>
                  </a:lnTo>
                  <a:lnTo>
                    <a:pt x="597" y="6102"/>
                  </a:lnTo>
                  <a:lnTo>
                    <a:pt x="610" y="6056"/>
                  </a:lnTo>
                  <a:lnTo>
                    <a:pt x="622" y="6010"/>
                  </a:lnTo>
                  <a:lnTo>
                    <a:pt x="635" y="5964"/>
                  </a:lnTo>
                  <a:lnTo>
                    <a:pt x="648" y="5918"/>
                  </a:lnTo>
                  <a:lnTo>
                    <a:pt x="660" y="5872"/>
                  </a:lnTo>
                  <a:lnTo>
                    <a:pt x="674" y="5826"/>
                  </a:lnTo>
                  <a:lnTo>
                    <a:pt x="688" y="5780"/>
                  </a:lnTo>
                  <a:lnTo>
                    <a:pt x="702" y="5735"/>
                  </a:lnTo>
                  <a:lnTo>
                    <a:pt x="716" y="5689"/>
                  </a:lnTo>
                  <a:lnTo>
                    <a:pt x="731" y="5644"/>
                  </a:lnTo>
                  <a:lnTo>
                    <a:pt x="746" y="5598"/>
                  </a:lnTo>
                  <a:lnTo>
                    <a:pt x="761" y="5553"/>
                  </a:lnTo>
                  <a:lnTo>
                    <a:pt x="777" y="5508"/>
                  </a:lnTo>
                  <a:lnTo>
                    <a:pt x="791" y="5463"/>
                  </a:lnTo>
                  <a:lnTo>
                    <a:pt x="807" y="5418"/>
                  </a:lnTo>
                  <a:lnTo>
                    <a:pt x="823" y="5373"/>
                  </a:lnTo>
                  <a:lnTo>
                    <a:pt x="840" y="5329"/>
                  </a:lnTo>
                  <a:lnTo>
                    <a:pt x="857" y="5284"/>
                  </a:lnTo>
                  <a:lnTo>
                    <a:pt x="874" y="5240"/>
                  </a:lnTo>
                  <a:lnTo>
                    <a:pt x="891" y="5195"/>
                  </a:lnTo>
                  <a:lnTo>
                    <a:pt x="908" y="5151"/>
                  </a:lnTo>
                  <a:lnTo>
                    <a:pt x="927" y="5108"/>
                  </a:lnTo>
                  <a:lnTo>
                    <a:pt x="944" y="5063"/>
                  </a:lnTo>
                  <a:lnTo>
                    <a:pt x="963" y="5020"/>
                  </a:lnTo>
                  <a:lnTo>
                    <a:pt x="981" y="4975"/>
                  </a:lnTo>
                  <a:lnTo>
                    <a:pt x="1000" y="4931"/>
                  </a:lnTo>
                  <a:lnTo>
                    <a:pt x="1019" y="4889"/>
                  </a:lnTo>
                  <a:lnTo>
                    <a:pt x="1038" y="4844"/>
                  </a:lnTo>
                  <a:lnTo>
                    <a:pt x="1057" y="4802"/>
                  </a:lnTo>
                  <a:lnTo>
                    <a:pt x="1077" y="4759"/>
                  </a:lnTo>
                  <a:lnTo>
                    <a:pt x="1097" y="4715"/>
                  </a:lnTo>
                  <a:lnTo>
                    <a:pt x="1118" y="4673"/>
                  </a:lnTo>
                  <a:lnTo>
                    <a:pt x="1138" y="4630"/>
                  </a:lnTo>
                  <a:lnTo>
                    <a:pt x="1159" y="4587"/>
                  </a:lnTo>
                  <a:lnTo>
                    <a:pt x="1180" y="4545"/>
                  </a:lnTo>
                  <a:lnTo>
                    <a:pt x="1202" y="4502"/>
                  </a:lnTo>
                  <a:lnTo>
                    <a:pt x="1223" y="4460"/>
                  </a:lnTo>
                  <a:lnTo>
                    <a:pt x="1245" y="4418"/>
                  </a:lnTo>
                  <a:lnTo>
                    <a:pt x="1267" y="4376"/>
                  </a:lnTo>
                  <a:lnTo>
                    <a:pt x="1289" y="4334"/>
                  </a:lnTo>
                  <a:lnTo>
                    <a:pt x="1311" y="4292"/>
                  </a:lnTo>
                  <a:lnTo>
                    <a:pt x="1335" y="4251"/>
                  </a:lnTo>
                  <a:lnTo>
                    <a:pt x="1358" y="4210"/>
                  </a:lnTo>
                  <a:lnTo>
                    <a:pt x="1381" y="4168"/>
                  </a:lnTo>
                  <a:lnTo>
                    <a:pt x="1404" y="4126"/>
                  </a:lnTo>
                  <a:lnTo>
                    <a:pt x="1429" y="4086"/>
                  </a:lnTo>
                  <a:lnTo>
                    <a:pt x="1452" y="4045"/>
                  </a:lnTo>
                  <a:lnTo>
                    <a:pt x="1476" y="4005"/>
                  </a:lnTo>
                  <a:lnTo>
                    <a:pt x="1501" y="3964"/>
                  </a:lnTo>
                  <a:lnTo>
                    <a:pt x="1525" y="3923"/>
                  </a:lnTo>
                  <a:lnTo>
                    <a:pt x="1550" y="3883"/>
                  </a:lnTo>
                  <a:lnTo>
                    <a:pt x="1576" y="3843"/>
                  </a:lnTo>
                  <a:lnTo>
                    <a:pt x="1601" y="3804"/>
                  </a:lnTo>
                  <a:lnTo>
                    <a:pt x="1626" y="3763"/>
                  </a:lnTo>
                  <a:lnTo>
                    <a:pt x="1653" y="3723"/>
                  </a:lnTo>
                  <a:lnTo>
                    <a:pt x="1678" y="3684"/>
                  </a:lnTo>
                  <a:lnTo>
                    <a:pt x="1706" y="3645"/>
                  </a:lnTo>
                  <a:lnTo>
                    <a:pt x="1732" y="3606"/>
                  </a:lnTo>
                  <a:lnTo>
                    <a:pt x="1758" y="3567"/>
                  </a:lnTo>
                  <a:lnTo>
                    <a:pt x="1786" y="3528"/>
                  </a:lnTo>
                  <a:lnTo>
                    <a:pt x="1813" y="3490"/>
                  </a:lnTo>
                  <a:lnTo>
                    <a:pt x="1841" y="3450"/>
                  </a:lnTo>
                  <a:lnTo>
                    <a:pt x="1868" y="3412"/>
                  </a:lnTo>
                  <a:lnTo>
                    <a:pt x="1896" y="3374"/>
                  </a:lnTo>
                  <a:lnTo>
                    <a:pt x="1924" y="3336"/>
                  </a:lnTo>
                  <a:lnTo>
                    <a:pt x="1954" y="3298"/>
                  </a:lnTo>
                  <a:lnTo>
                    <a:pt x="1982" y="3260"/>
                  </a:lnTo>
                  <a:lnTo>
                    <a:pt x="2011" y="3223"/>
                  </a:lnTo>
                  <a:lnTo>
                    <a:pt x="2041" y="3186"/>
                  </a:lnTo>
                  <a:lnTo>
                    <a:pt x="2070" y="3148"/>
                  </a:lnTo>
                  <a:lnTo>
                    <a:pt x="2099" y="3111"/>
                  </a:lnTo>
                  <a:lnTo>
                    <a:pt x="2129" y="3074"/>
                  </a:lnTo>
                  <a:lnTo>
                    <a:pt x="2159" y="3038"/>
                  </a:lnTo>
                  <a:lnTo>
                    <a:pt x="2190" y="3002"/>
                  </a:lnTo>
                  <a:lnTo>
                    <a:pt x="2220" y="2965"/>
                  </a:lnTo>
                  <a:lnTo>
                    <a:pt x="2251" y="2929"/>
                  </a:lnTo>
                  <a:lnTo>
                    <a:pt x="2281" y="2893"/>
                  </a:lnTo>
                  <a:lnTo>
                    <a:pt x="2312" y="2857"/>
                  </a:lnTo>
                  <a:lnTo>
                    <a:pt x="2344" y="2821"/>
                  </a:lnTo>
                  <a:lnTo>
                    <a:pt x="2376" y="2786"/>
                  </a:lnTo>
                  <a:lnTo>
                    <a:pt x="2407" y="2751"/>
                  </a:lnTo>
                  <a:lnTo>
                    <a:pt x="2440" y="2715"/>
                  </a:lnTo>
                  <a:lnTo>
                    <a:pt x="2472" y="2681"/>
                  </a:lnTo>
                  <a:lnTo>
                    <a:pt x="2504" y="2646"/>
                  </a:lnTo>
                  <a:lnTo>
                    <a:pt x="2537" y="2612"/>
                  </a:lnTo>
                  <a:lnTo>
                    <a:pt x="2570" y="2577"/>
                  </a:lnTo>
                  <a:lnTo>
                    <a:pt x="2603" y="2543"/>
                  </a:lnTo>
                  <a:lnTo>
                    <a:pt x="2637" y="2510"/>
                  </a:lnTo>
                  <a:lnTo>
                    <a:pt x="2669" y="2476"/>
                  </a:lnTo>
                  <a:lnTo>
                    <a:pt x="2703" y="2443"/>
                  </a:lnTo>
                  <a:lnTo>
                    <a:pt x="2737" y="2409"/>
                  </a:lnTo>
                  <a:lnTo>
                    <a:pt x="2772" y="2376"/>
                  </a:lnTo>
                  <a:lnTo>
                    <a:pt x="2806" y="2343"/>
                  </a:lnTo>
                  <a:lnTo>
                    <a:pt x="2840" y="2310"/>
                  </a:lnTo>
                  <a:lnTo>
                    <a:pt x="2875" y="2278"/>
                  </a:lnTo>
                  <a:lnTo>
                    <a:pt x="2910" y="2245"/>
                  </a:lnTo>
                  <a:lnTo>
                    <a:pt x="2945" y="2213"/>
                  </a:lnTo>
                  <a:lnTo>
                    <a:pt x="2980" y="2181"/>
                  </a:lnTo>
                  <a:lnTo>
                    <a:pt x="3016" y="2150"/>
                  </a:lnTo>
                  <a:lnTo>
                    <a:pt x="3052" y="2118"/>
                  </a:lnTo>
                  <a:lnTo>
                    <a:pt x="3088" y="2086"/>
                  </a:lnTo>
                  <a:lnTo>
                    <a:pt x="3125" y="2056"/>
                  </a:lnTo>
                  <a:lnTo>
                    <a:pt x="3161" y="2025"/>
                  </a:lnTo>
                  <a:lnTo>
                    <a:pt x="3197" y="1993"/>
                  </a:lnTo>
                  <a:lnTo>
                    <a:pt x="3234" y="1964"/>
                  </a:lnTo>
                  <a:lnTo>
                    <a:pt x="3271" y="1933"/>
                  </a:lnTo>
                  <a:lnTo>
                    <a:pt x="3309" y="1903"/>
                  </a:lnTo>
                  <a:lnTo>
                    <a:pt x="3346" y="1873"/>
                  </a:lnTo>
                  <a:lnTo>
                    <a:pt x="3383" y="1844"/>
                  </a:lnTo>
                  <a:lnTo>
                    <a:pt x="3421" y="1814"/>
                  </a:lnTo>
                  <a:lnTo>
                    <a:pt x="3459" y="1785"/>
                  </a:lnTo>
                  <a:lnTo>
                    <a:pt x="3498" y="1756"/>
                  </a:lnTo>
                  <a:lnTo>
                    <a:pt x="3535" y="1728"/>
                  </a:lnTo>
                  <a:lnTo>
                    <a:pt x="3574" y="1699"/>
                  </a:lnTo>
                  <a:lnTo>
                    <a:pt x="3613" y="1671"/>
                  </a:lnTo>
                  <a:lnTo>
                    <a:pt x="3652" y="1643"/>
                  </a:lnTo>
                  <a:lnTo>
                    <a:pt x="3690" y="1615"/>
                  </a:lnTo>
                  <a:lnTo>
                    <a:pt x="3730" y="1587"/>
                  </a:lnTo>
                  <a:lnTo>
                    <a:pt x="3769" y="1560"/>
                  </a:lnTo>
                  <a:lnTo>
                    <a:pt x="3810" y="1532"/>
                  </a:lnTo>
                  <a:lnTo>
                    <a:pt x="3849" y="1506"/>
                  </a:lnTo>
                  <a:lnTo>
                    <a:pt x="3890" y="1479"/>
                  </a:lnTo>
                  <a:lnTo>
                    <a:pt x="3929" y="1453"/>
                  </a:lnTo>
                  <a:lnTo>
                    <a:pt x="3970" y="1426"/>
                  </a:lnTo>
                  <a:lnTo>
                    <a:pt x="4010" y="1400"/>
                  </a:lnTo>
                  <a:lnTo>
                    <a:pt x="4052" y="1375"/>
                  </a:lnTo>
                  <a:lnTo>
                    <a:pt x="4093" y="1349"/>
                  </a:lnTo>
                  <a:lnTo>
                    <a:pt x="4134" y="1324"/>
                  </a:lnTo>
                  <a:lnTo>
                    <a:pt x="4174" y="1298"/>
                  </a:lnTo>
                  <a:lnTo>
                    <a:pt x="4216" y="1274"/>
                  </a:lnTo>
                  <a:lnTo>
                    <a:pt x="4259" y="1250"/>
                  </a:lnTo>
                  <a:lnTo>
                    <a:pt x="4300" y="1224"/>
                  </a:lnTo>
                  <a:lnTo>
                    <a:pt x="4342" y="1201"/>
                  </a:lnTo>
                  <a:lnTo>
                    <a:pt x="4384" y="1177"/>
                  </a:lnTo>
                  <a:lnTo>
                    <a:pt x="4427" y="1154"/>
                  </a:lnTo>
                  <a:lnTo>
                    <a:pt x="4469" y="1129"/>
                  </a:lnTo>
                  <a:lnTo>
                    <a:pt x="4512" y="1107"/>
                  </a:lnTo>
                  <a:lnTo>
                    <a:pt x="4555" y="1084"/>
                  </a:lnTo>
                  <a:lnTo>
                    <a:pt x="4598" y="1062"/>
                  </a:lnTo>
                  <a:lnTo>
                    <a:pt x="4641" y="1038"/>
                  </a:lnTo>
                  <a:lnTo>
                    <a:pt x="4684" y="1017"/>
                  </a:lnTo>
                  <a:lnTo>
                    <a:pt x="4728" y="995"/>
                  </a:lnTo>
                  <a:lnTo>
                    <a:pt x="4772" y="973"/>
                  </a:lnTo>
                  <a:lnTo>
                    <a:pt x="4816" y="952"/>
                  </a:lnTo>
                  <a:lnTo>
                    <a:pt x="4860" y="931"/>
                  </a:lnTo>
                  <a:lnTo>
                    <a:pt x="4905" y="910"/>
                  </a:lnTo>
                  <a:lnTo>
                    <a:pt x="4949" y="889"/>
                  </a:lnTo>
                  <a:lnTo>
                    <a:pt x="4994" y="869"/>
                  </a:lnTo>
                  <a:lnTo>
                    <a:pt x="5038" y="850"/>
                  </a:lnTo>
                  <a:lnTo>
                    <a:pt x="5084" y="830"/>
                  </a:lnTo>
                  <a:lnTo>
                    <a:pt x="5128" y="810"/>
                  </a:lnTo>
                  <a:lnTo>
                    <a:pt x="5174" y="791"/>
                  </a:lnTo>
                  <a:lnTo>
                    <a:pt x="5219" y="772"/>
                  </a:lnTo>
                  <a:lnTo>
                    <a:pt x="5266" y="754"/>
                  </a:lnTo>
                  <a:lnTo>
                    <a:pt x="5311" y="735"/>
                  </a:lnTo>
                  <a:lnTo>
                    <a:pt x="5357" y="717"/>
                  </a:lnTo>
                  <a:lnTo>
                    <a:pt x="5403" y="699"/>
                  </a:lnTo>
                  <a:lnTo>
                    <a:pt x="5450" y="681"/>
                  </a:lnTo>
                  <a:lnTo>
                    <a:pt x="5495" y="664"/>
                  </a:lnTo>
                  <a:lnTo>
                    <a:pt x="5543" y="647"/>
                  </a:lnTo>
                  <a:lnTo>
                    <a:pt x="5589" y="630"/>
                  </a:lnTo>
                  <a:lnTo>
                    <a:pt x="5637" y="613"/>
                  </a:lnTo>
                  <a:lnTo>
                    <a:pt x="5683" y="597"/>
                  </a:lnTo>
                  <a:lnTo>
                    <a:pt x="5731" y="580"/>
                  </a:lnTo>
                  <a:lnTo>
                    <a:pt x="5777" y="566"/>
                  </a:lnTo>
                  <a:lnTo>
                    <a:pt x="5826" y="550"/>
                  </a:lnTo>
                  <a:lnTo>
                    <a:pt x="5873" y="535"/>
                  </a:lnTo>
                  <a:lnTo>
                    <a:pt x="5921" y="520"/>
                  </a:lnTo>
                  <a:lnTo>
                    <a:pt x="5968" y="505"/>
                  </a:lnTo>
                  <a:lnTo>
                    <a:pt x="6017" y="492"/>
                  </a:lnTo>
                  <a:lnTo>
                    <a:pt x="6066" y="478"/>
                  </a:lnTo>
                  <a:lnTo>
                    <a:pt x="6113" y="463"/>
                  </a:lnTo>
                  <a:lnTo>
                    <a:pt x="6163" y="450"/>
                  </a:lnTo>
                  <a:lnTo>
                    <a:pt x="6210" y="437"/>
                  </a:lnTo>
                  <a:lnTo>
                    <a:pt x="6260" y="424"/>
                  </a:lnTo>
                  <a:lnTo>
                    <a:pt x="6309" y="412"/>
                  </a:lnTo>
                  <a:lnTo>
                    <a:pt x="6357" y="400"/>
                  </a:lnTo>
                  <a:lnTo>
                    <a:pt x="6407" y="388"/>
                  </a:lnTo>
                  <a:lnTo>
                    <a:pt x="6457" y="376"/>
                  </a:lnTo>
                  <a:lnTo>
                    <a:pt x="6506" y="365"/>
                  </a:lnTo>
                  <a:lnTo>
                    <a:pt x="6556" y="354"/>
                  </a:lnTo>
                  <a:lnTo>
                    <a:pt x="6607" y="342"/>
                  </a:lnTo>
                  <a:lnTo>
                    <a:pt x="6534" y="0"/>
                  </a:lnTo>
                  <a:close/>
                </a:path>
              </a:pathLst>
            </a:custGeom>
            <a:solidFill>
              <a:srgbClr val="1F49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200" name="Freeform 17"/>
            <p:cNvSpPr>
              <a:spLocks/>
            </p:cNvSpPr>
            <p:nvPr/>
          </p:nvSpPr>
          <p:spPr bwMode="auto">
            <a:xfrm>
              <a:off x="3523" y="964"/>
              <a:ext cx="174" cy="137"/>
            </a:xfrm>
            <a:custGeom>
              <a:avLst/>
              <a:gdLst>
                <a:gd name="T0" fmla="*/ 12 w 2612"/>
                <a:gd name="T1" fmla="*/ 15 h 2055"/>
                <a:gd name="T2" fmla="*/ 39 w 2612"/>
                <a:gd name="T3" fmla="*/ 51 h 2055"/>
                <a:gd name="T4" fmla="*/ 67 w 2612"/>
                <a:gd name="T5" fmla="*/ 87 h 2055"/>
                <a:gd name="T6" fmla="*/ 93 w 2612"/>
                <a:gd name="T7" fmla="*/ 123 h 2055"/>
                <a:gd name="T8" fmla="*/ 118 w 2612"/>
                <a:gd name="T9" fmla="*/ 160 h 2055"/>
                <a:gd name="T10" fmla="*/ 143 w 2612"/>
                <a:gd name="T11" fmla="*/ 196 h 2055"/>
                <a:gd name="T12" fmla="*/ 167 w 2612"/>
                <a:gd name="T13" fmla="*/ 233 h 2055"/>
                <a:gd name="T14" fmla="*/ 190 w 2612"/>
                <a:gd name="T15" fmla="*/ 270 h 2055"/>
                <a:gd name="T16" fmla="*/ 212 w 2612"/>
                <a:gd name="T17" fmla="*/ 307 h 2055"/>
                <a:gd name="T18" fmla="*/ 234 w 2612"/>
                <a:gd name="T19" fmla="*/ 345 h 2055"/>
                <a:gd name="T20" fmla="*/ 255 w 2612"/>
                <a:gd name="T21" fmla="*/ 382 h 2055"/>
                <a:gd name="T22" fmla="*/ 275 w 2612"/>
                <a:gd name="T23" fmla="*/ 420 h 2055"/>
                <a:gd name="T24" fmla="*/ 294 w 2612"/>
                <a:gd name="T25" fmla="*/ 458 h 2055"/>
                <a:gd name="T26" fmla="*/ 313 w 2612"/>
                <a:gd name="T27" fmla="*/ 496 h 2055"/>
                <a:gd name="T28" fmla="*/ 330 w 2612"/>
                <a:gd name="T29" fmla="*/ 534 h 2055"/>
                <a:gd name="T30" fmla="*/ 347 w 2612"/>
                <a:gd name="T31" fmla="*/ 572 h 2055"/>
                <a:gd name="T32" fmla="*/ 364 w 2612"/>
                <a:gd name="T33" fmla="*/ 610 h 2055"/>
                <a:gd name="T34" fmla="*/ 378 w 2612"/>
                <a:gd name="T35" fmla="*/ 649 h 2055"/>
                <a:gd name="T36" fmla="*/ 393 w 2612"/>
                <a:gd name="T37" fmla="*/ 688 h 2055"/>
                <a:gd name="T38" fmla="*/ 407 w 2612"/>
                <a:gd name="T39" fmla="*/ 728 h 2055"/>
                <a:gd name="T40" fmla="*/ 420 w 2612"/>
                <a:gd name="T41" fmla="*/ 767 h 2055"/>
                <a:gd name="T42" fmla="*/ 432 w 2612"/>
                <a:gd name="T43" fmla="*/ 806 h 2055"/>
                <a:gd name="T44" fmla="*/ 443 w 2612"/>
                <a:gd name="T45" fmla="*/ 845 h 2055"/>
                <a:gd name="T46" fmla="*/ 453 w 2612"/>
                <a:gd name="T47" fmla="*/ 885 h 2055"/>
                <a:gd name="T48" fmla="*/ 464 w 2612"/>
                <a:gd name="T49" fmla="*/ 924 h 2055"/>
                <a:gd name="T50" fmla="*/ 472 w 2612"/>
                <a:gd name="T51" fmla="*/ 964 h 2055"/>
                <a:gd name="T52" fmla="*/ 481 w 2612"/>
                <a:gd name="T53" fmla="*/ 1005 h 2055"/>
                <a:gd name="T54" fmla="*/ 488 w 2612"/>
                <a:gd name="T55" fmla="*/ 1045 h 2055"/>
                <a:gd name="T56" fmla="*/ 495 w 2612"/>
                <a:gd name="T57" fmla="*/ 1086 h 2055"/>
                <a:gd name="T58" fmla="*/ 501 w 2612"/>
                <a:gd name="T59" fmla="*/ 1126 h 2055"/>
                <a:gd name="T60" fmla="*/ 506 w 2612"/>
                <a:gd name="T61" fmla="*/ 1167 h 2055"/>
                <a:gd name="T62" fmla="*/ 510 w 2612"/>
                <a:gd name="T63" fmla="*/ 1209 h 2055"/>
                <a:gd name="T64" fmla="*/ 514 w 2612"/>
                <a:gd name="T65" fmla="*/ 1249 h 2055"/>
                <a:gd name="T66" fmla="*/ 517 w 2612"/>
                <a:gd name="T67" fmla="*/ 1291 h 2055"/>
                <a:gd name="T68" fmla="*/ 519 w 2612"/>
                <a:gd name="T69" fmla="*/ 1332 h 2055"/>
                <a:gd name="T70" fmla="*/ 520 w 2612"/>
                <a:gd name="T71" fmla="*/ 1374 h 2055"/>
                <a:gd name="T72" fmla="*/ 521 w 2612"/>
                <a:gd name="T73" fmla="*/ 1416 h 2055"/>
                <a:gd name="T74" fmla="*/ 520 w 2612"/>
                <a:gd name="T75" fmla="*/ 1457 h 2055"/>
                <a:gd name="T76" fmla="*/ 519 w 2612"/>
                <a:gd name="T77" fmla="*/ 1500 h 2055"/>
                <a:gd name="T78" fmla="*/ 517 w 2612"/>
                <a:gd name="T79" fmla="*/ 1542 h 2055"/>
                <a:gd name="T80" fmla="*/ 515 w 2612"/>
                <a:gd name="T81" fmla="*/ 1585 h 2055"/>
                <a:gd name="T82" fmla="*/ 510 w 2612"/>
                <a:gd name="T83" fmla="*/ 1627 h 2055"/>
                <a:gd name="T84" fmla="*/ 506 w 2612"/>
                <a:gd name="T85" fmla="*/ 1670 h 2055"/>
                <a:gd name="T86" fmla="*/ 502 w 2612"/>
                <a:gd name="T87" fmla="*/ 1713 h 2055"/>
                <a:gd name="T88" fmla="*/ 496 w 2612"/>
                <a:gd name="T89" fmla="*/ 1757 h 2055"/>
                <a:gd name="T90" fmla="*/ 489 w 2612"/>
                <a:gd name="T91" fmla="*/ 1800 h 2055"/>
                <a:gd name="T92" fmla="*/ 482 w 2612"/>
                <a:gd name="T93" fmla="*/ 1843 h 2055"/>
                <a:gd name="T94" fmla="*/ 473 w 2612"/>
                <a:gd name="T95" fmla="*/ 1887 h 2055"/>
                <a:gd name="T96" fmla="*/ 465 w 2612"/>
                <a:gd name="T97" fmla="*/ 1931 h 2055"/>
                <a:gd name="T98" fmla="*/ 454 w 2612"/>
                <a:gd name="T99" fmla="*/ 1974 h 2055"/>
                <a:gd name="T100" fmla="*/ 444 w 2612"/>
                <a:gd name="T101" fmla="*/ 2019 h 2055"/>
                <a:gd name="T102" fmla="*/ 2612 w 2612"/>
                <a:gd name="T103" fmla="*/ 519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12" h="2055">
                  <a:moveTo>
                    <a:pt x="2612" y="519"/>
                  </a:moveTo>
                  <a:lnTo>
                    <a:pt x="0" y="0"/>
                  </a:lnTo>
                  <a:lnTo>
                    <a:pt x="0" y="0"/>
                  </a:lnTo>
                  <a:lnTo>
                    <a:pt x="6" y="7"/>
                  </a:lnTo>
                  <a:lnTo>
                    <a:pt x="12" y="15"/>
                  </a:lnTo>
                  <a:lnTo>
                    <a:pt x="17" y="21"/>
                  </a:lnTo>
                  <a:lnTo>
                    <a:pt x="23" y="29"/>
                  </a:lnTo>
                  <a:lnTo>
                    <a:pt x="29" y="36"/>
                  </a:lnTo>
                  <a:lnTo>
                    <a:pt x="34" y="43"/>
                  </a:lnTo>
                  <a:lnTo>
                    <a:pt x="39" y="51"/>
                  </a:lnTo>
                  <a:lnTo>
                    <a:pt x="46" y="57"/>
                  </a:lnTo>
                  <a:lnTo>
                    <a:pt x="51" y="65"/>
                  </a:lnTo>
                  <a:lnTo>
                    <a:pt x="56" y="72"/>
                  </a:lnTo>
                  <a:lnTo>
                    <a:pt x="61" y="79"/>
                  </a:lnTo>
                  <a:lnTo>
                    <a:pt x="67" y="87"/>
                  </a:lnTo>
                  <a:lnTo>
                    <a:pt x="72" y="94"/>
                  </a:lnTo>
                  <a:lnTo>
                    <a:pt x="77" y="102"/>
                  </a:lnTo>
                  <a:lnTo>
                    <a:pt x="82" y="108"/>
                  </a:lnTo>
                  <a:lnTo>
                    <a:pt x="88" y="115"/>
                  </a:lnTo>
                  <a:lnTo>
                    <a:pt x="93" y="123"/>
                  </a:lnTo>
                  <a:lnTo>
                    <a:pt x="98" y="130"/>
                  </a:lnTo>
                  <a:lnTo>
                    <a:pt x="104" y="137"/>
                  </a:lnTo>
                  <a:lnTo>
                    <a:pt x="108" y="145"/>
                  </a:lnTo>
                  <a:lnTo>
                    <a:pt x="113" y="152"/>
                  </a:lnTo>
                  <a:lnTo>
                    <a:pt x="118" y="160"/>
                  </a:lnTo>
                  <a:lnTo>
                    <a:pt x="124" y="167"/>
                  </a:lnTo>
                  <a:lnTo>
                    <a:pt x="128" y="174"/>
                  </a:lnTo>
                  <a:lnTo>
                    <a:pt x="133" y="182"/>
                  </a:lnTo>
                  <a:lnTo>
                    <a:pt x="139" y="189"/>
                  </a:lnTo>
                  <a:lnTo>
                    <a:pt x="143" y="196"/>
                  </a:lnTo>
                  <a:lnTo>
                    <a:pt x="148" y="203"/>
                  </a:lnTo>
                  <a:lnTo>
                    <a:pt x="152" y="210"/>
                  </a:lnTo>
                  <a:lnTo>
                    <a:pt x="158" y="218"/>
                  </a:lnTo>
                  <a:lnTo>
                    <a:pt x="162" y="225"/>
                  </a:lnTo>
                  <a:lnTo>
                    <a:pt x="167" y="233"/>
                  </a:lnTo>
                  <a:lnTo>
                    <a:pt x="171" y="240"/>
                  </a:lnTo>
                  <a:lnTo>
                    <a:pt x="177" y="247"/>
                  </a:lnTo>
                  <a:lnTo>
                    <a:pt x="181" y="255"/>
                  </a:lnTo>
                  <a:lnTo>
                    <a:pt x="185" y="262"/>
                  </a:lnTo>
                  <a:lnTo>
                    <a:pt x="190" y="270"/>
                  </a:lnTo>
                  <a:lnTo>
                    <a:pt x="195" y="277"/>
                  </a:lnTo>
                  <a:lnTo>
                    <a:pt x="199" y="284"/>
                  </a:lnTo>
                  <a:lnTo>
                    <a:pt x="204" y="292"/>
                  </a:lnTo>
                  <a:lnTo>
                    <a:pt x="208" y="299"/>
                  </a:lnTo>
                  <a:lnTo>
                    <a:pt x="212" y="307"/>
                  </a:lnTo>
                  <a:lnTo>
                    <a:pt x="217" y="315"/>
                  </a:lnTo>
                  <a:lnTo>
                    <a:pt x="221" y="323"/>
                  </a:lnTo>
                  <a:lnTo>
                    <a:pt x="225" y="330"/>
                  </a:lnTo>
                  <a:lnTo>
                    <a:pt x="229" y="337"/>
                  </a:lnTo>
                  <a:lnTo>
                    <a:pt x="234" y="345"/>
                  </a:lnTo>
                  <a:lnTo>
                    <a:pt x="238" y="352"/>
                  </a:lnTo>
                  <a:lnTo>
                    <a:pt x="242" y="360"/>
                  </a:lnTo>
                  <a:lnTo>
                    <a:pt x="246" y="367"/>
                  </a:lnTo>
                  <a:lnTo>
                    <a:pt x="251" y="374"/>
                  </a:lnTo>
                  <a:lnTo>
                    <a:pt x="255" y="382"/>
                  </a:lnTo>
                  <a:lnTo>
                    <a:pt x="259" y="389"/>
                  </a:lnTo>
                  <a:lnTo>
                    <a:pt x="263" y="398"/>
                  </a:lnTo>
                  <a:lnTo>
                    <a:pt x="266" y="405"/>
                  </a:lnTo>
                  <a:lnTo>
                    <a:pt x="271" y="412"/>
                  </a:lnTo>
                  <a:lnTo>
                    <a:pt x="275" y="420"/>
                  </a:lnTo>
                  <a:lnTo>
                    <a:pt x="279" y="427"/>
                  </a:lnTo>
                  <a:lnTo>
                    <a:pt x="282" y="435"/>
                  </a:lnTo>
                  <a:lnTo>
                    <a:pt x="286" y="442"/>
                  </a:lnTo>
                  <a:lnTo>
                    <a:pt x="291" y="450"/>
                  </a:lnTo>
                  <a:lnTo>
                    <a:pt x="294" y="458"/>
                  </a:lnTo>
                  <a:lnTo>
                    <a:pt x="298" y="465"/>
                  </a:lnTo>
                  <a:lnTo>
                    <a:pt x="301" y="473"/>
                  </a:lnTo>
                  <a:lnTo>
                    <a:pt x="305" y="480"/>
                  </a:lnTo>
                  <a:lnTo>
                    <a:pt x="309" y="488"/>
                  </a:lnTo>
                  <a:lnTo>
                    <a:pt x="313" y="496"/>
                  </a:lnTo>
                  <a:lnTo>
                    <a:pt x="316" y="503"/>
                  </a:lnTo>
                  <a:lnTo>
                    <a:pt x="319" y="511"/>
                  </a:lnTo>
                  <a:lnTo>
                    <a:pt x="323" y="518"/>
                  </a:lnTo>
                  <a:lnTo>
                    <a:pt x="327" y="527"/>
                  </a:lnTo>
                  <a:lnTo>
                    <a:pt x="330" y="534"/>
                  </a:lnTo>
                  <a:lnTo>
                    <a:pt x="334" y="541"/>
                  </a:lnTo>
                  <a:lnTo>
                    <a:pt x="337" y="549"/>
                  </a:lnTo>
                  <a:lnTo>
                    <a:pt x="340" y="556"/>
                  </a:lnTo>
                  <a:lnTo>
                    <a:pt x="344" y="565"/>
                  </a:lnTo>
                  <a:lnTo>
                    <a:pt x="347" y="572"/>
                  </a:lnTo>
                  <a:lnTo>
                    <a:pt x="350" y="580"/>
                  </a:lnTo>
                  <a:lnTo>
                    <a:pt x="353" y="588"/>
                  </a:lnTo>
                  <a:lnTo>
                    <a:pt x="357" y="595"/>
                  </a:lnTo>
                  <a:lnTo>
                    <a:pt x="360" y="603"/>
                  </a:lnTo>
                  <a:lnTo>
                    <a:pt x="364" y="610"/>
                  </a:lnTo>
                  <a:lnTo>
                    <a:pt x="367" y="619"/>
                  </a:lnTo>
                  <a:lnTo>
                    <a:pt x="369" y="626"/>
                  </a:lnTo>
                  <a:lnTo>
                    <a:pt x="372" y="633"/>
                  </a:lnTo>
                  <a:lnTo>
                    <a:pt x="375" y="642"/>
                  </a:lnTo>
                  <a:lnTo>
                    <a:pt x="378" y="649"/>
                  </a:lnTo>
                  <a:lnTo>
                    <a:pt x="382" y="657"/>
                  </a:lnTo>
                  <a:lnTo>
                    <a:pt x="385" y="665"/>
                  </a:lnTo>
                  <a:lnTo>
                    <a:pt x="387" y="673"/>
                  </a:lnTo>
                  <a:lnTo>
                    <a:pt x="390" y="680"/>
                  </a:lnTo>
                  <a:lnTo>
                    <a:pt x="393" y="688"/>
                  </a:lnTo>
                  <a:lnTo>
                    <a:pt x="395" y="696"/>
                  </a:lnTo>
                  <a:lnTo>
                    <a:pt x="398" y="703"/>
                  </a:lnTo>
                  <a:lnTo>
                    <a:pt x="402" y="712"/>
                  </a:lnTo>
                  <a:lnTo>
                    <a:pt x="404" y="719"/>
                  </a:lnTo>
                  <a:lnTo>
                    <a:pt x="407" y="728"/>
                  </a:lnTo>
                  <a:lnTo>
                    <a:pt x="409" y="735"/>
                  </a:lnTo>
                  <a:lnTo>
                    <a:pt x="412" y="742"/>
                  </a:lnTo>
                  <a:lnTo>
                    <a:pt x="414" y="751"/>
                  </a:lnTo>
                  <a:lnTo>
                    <a:pt x="417" y="758"/>
                  </a:lnTo>
                  <a:lnTo>
                    <a:pt x="420" y="767"/>
                  </a:lnTo>
                  <a:lnTo>
                    <a:pt x="422" y="774"/>
                  </a:lnTo>
                  <a:lnTo>
                    <a:pt x="425" y="783"/>
                  </a:lnTo>
                  <a:lnTo>
                    <a:pt x="427" y="790"/>
                  </a:lnTo>
                  <a:lnTo>
                    <a:pt x="429" y="797"/>
                  </a:lnTo>
                  <a:lnTo>
                    <a:pt x="432" y="806"/>
                  </a:lnTo>
                  <a:lnTo>
                    <a:pt x="434" y="813"/>
                  </a:lnTo>
                  <a:lnTo>
                    <a:pt x="437" y="822"/>
                  </a:lnTo>
                  <a:lnTo>
                    <a:pt x="439" y="829"/>
                  </a:lnTo>
                  <a:lnTo>
                    <a:pt x="441" y="838"/>
                  </a:lnTo>
                  <a:lnTo>
                    <a:pt x="443" y="845"/>
                  </a:lnTo>
                  <a:lnTo>
                    <a:pt x="445" y="853"/>
                  </a:lnTo>
                  <a:lnTo>
                    <a:pt x="447" y="861"/>
                  </a:lnTo>
                  <a:lnTo>
                    <a:pt x="449" y="869"/>
                  </a:lnTo>
                  <a:lnTo>
                    <a:pt x="451" y="877"/>
                  </a:lnTo>
                  <a:lnTo>
                    <a:pt x="453" y="885"/>
                  </a:lnTo>
                  <a:lnTo>
                    <a:pt x="456" y="893"/>
                  </a:lnTo>
                  <a:lnTo>
                    <a:pt x="458" y="901"/>
                  </a:lnTo>
                  <a:lnTo>
                    <a:pt x="460" y="908"/>
                  </a:lnTo>
                  <a:lnTo>
                    <a:pt x="462" y="917"/>
                  </a:lnTo>
                  <a:lnTo>
                    <a:pt x="464" y="924"/>
                  </a:lnTo>
                  <a:lnTo>
                    <a:pt x="465" y="933"/>
                  </a:lnTo>
                  <a:lnTo>
                    <a:pt x="467" y="941"/>
                  </a:lnTo>
                  <a:lnTo>
                    <a:pt x="469" y="949"/>
                  </a:lnTo>
                  <a:lnTo>
                    <a:pt x="471" y="957"/>
                  </a:lnTo>
                  <a:lnTo>
                    <a:pt x="472" y="964"/>
                  </a:lnTo>
                  <a:lnTo>
                    <a:pt x="475" y="973"/>
                  </a:lnTo>
                  <a:lnTo>
                    <a:pt x="476" y="980"/>
                  </a:lnTo>
                  <a:lnTo>
                    <a:pt x="478" y="989"/>
                  </a:lnTo>
                  <a:lnTo>
                    <a:pt x="480" y="997"/>
                  </a:lnTo>
                  <a:lnTo>
                    <a:pt x="481" y="1005"/>
                  </a:lnTo>
                  <a:lnTo>
                    <a:pt x="483" y="1013"/>
                  </a:lnTo>
                  <a:lnTo>
                    <a:pt x="484" y="1020"/>
                  </a:lnTo>
                  <a:lnTo>
                    <a:pt x="485" y="1029"/>
                  </a:lnTo>
                  <a:lnTo>
                    <a:pt x="487" y="1037"/>
                  </a:lnTo>
                  <a:lnTo>
                    <a:pt x="488" y="1045"/>
                  </a:lnTo>
                  <a:lnTo>
                    <a:pt x="489" y="1053"/>
                  </a:lnTo>
                  <a:lnTo>
                    <a:pt x="491" y="1062"/>
                  </a:lnTo>
                  <a:lnTo>
                    <a:pt x="493" y="1069"/>
                  </a:lnTo>
                  <a:lnTo>
                    <a:pt x="494" y="1078"/>
                  </a:lnTo>
                  <a:lnTo>
                    <a:pt x="495" y="1086"/>
                  </a:lnTo>
                  <a:lnTo>
                    <a:pt x="497" y="1093"/>
                  </a:lnTo>
                  <a:lnTo>
                    <a:pt x="498" y="1102"/>
                  </a:lnTo>
                  <a:lnTo>
                    <a:pt x="499" y="1110"/>
                  </a:lnTo>
                  <a:lnTo>
                    <a:pt x="500" y="1118"/>
                  </a:lnTo>
                  <a:lnTo>
                    <a:pt x="501" y="1126"/>
                  </a:lnTo>
                  <a:lnTo>
                    <a:pt x="502" y="1135"/>
                  </a:lnTo>
                  <a:lnTo>
                    <a:pt x="503" y="1143"/>
                  </a:lnTo>
                  <a:lnTo>
                    <a:pt x="504" y="1151"/>
                  </a:lnTo>
                  <a:lnTo>
                    <a:pt x="505" y="1159"/>
                  </a:lnTo>
                  <a:lnTo>
                    <a:pt x="506" y="1167"/>
                  </a:lnTo>
                  <a:lnTo>
                    <a:pt x="507" y="1176"/>
                  </a:lnTo>
                  <a:lnTo>
                    <a:pt x="508" y="1183"/>
                  </a:lnTo>
                  <a:lnTo>
                    <a:pt x="509" y="1192"/>
                  </a:lnTo>
                  <a:lnTo>
                    <a:pt x="509" y="1200"/>
                  </a:lnTo>
                  <a:lnTo>
                    <a:pt x="510" y="1209"/>
                  </a:lnTo>
                  <a:lnTo>
                    <a:pt x="512" y="1216"/>
                  </a:lnTo>
                  <a:lnTo>
                    <a:pt x="512" y="1225"/>
                  </a:lnTo>
                  <a:lnTo>
                    <a:pt x="513" y="1233"/>
                  </a:lnTo>
                  <a:lnTo>
                    <a:pt x="514" y="1242"/>
                  </a:lnTo>
                  <a:lnTo>
                    <a:pt x="514" y="1249"/>
                  </a:lnTo>
                  <a:lnTo>
                    <a:pt x="515" y="1257"/>
                  </a:lnTo>
                  <a:lnTo>
                    <a:pt x="516" y="1266"/>
                  </a:lnTo>
                  <a:lnTo>
                    <a:pt x="516" y="1274"/>
                  </a:lnTo>
                  <a:lnTo>
                    <a:pt x="517" y="1283"/>
                  </a:lnTo>
                  <a:lnTo>
                    <a:pt x="517" y="1291"/>
                  </a:lnTo>
                  <a:lnTo>
                    <a:pt x="517" y="1299"/>
                  </a:lnTo>
                  <a:lnTo>
                    <a:pt x="518" y="1307"/>
                  </a:lnTo>
                  <a:lnTo>
                    <a:pt x="518" y="1316"/>
                  </a:lnTo>
                  <a:lnTo>
                    <a:pt x="519" y="1324"/>
                  </a:lnTo>
                  <a:lnTo>
                    <a:pt x="519" y="1332"/>
                  </a:lnTo>
                  <a:lnTo>
                    <a:pt x="519" y="1341"/>
                  </a:lnTo>
                  <a:lnTo>
                    <a:pt x="520" y="1349"/>
                  </a:lnTo>
                  <a:lnTo>
                    <a:pt x="520" y="1357"/>
                  </a:lnTo>
                  <a:lnTo>
                    <a:pt x="520" y="1365"/>
                  </a:lnTo>
                  <a:lnTo>
                    <a:pt x="520" y="1374"/>
                  </a:lnTo>
                  <a:lnTo>
                    <a:pt x="520" y="1382"/>
                  </a:lnTo>
                  <a:lnTo>
                    <a:pt x="520" y="1391"/>
                  </a:lnTo>
                  <a:lnTo>
                    <a:pt x="520" y="1399"/>
                  </a:lnTo>
                  <a:lnTo>
                    <a:pt x="520" y="1408"/>
                  </a:lnTo>
                  <a:lnTo>
                    <a:pt x="521" y="1416"/>
                  </a:lnTo>
                  <a:lnTo>
                    <a:pt x="521" y="1424"/>
                  </a:lnTo>
                  <a:lnTo>
                    <a:pt x="520" y="1433"/>
                  </a:lnTo>
                  <a:lnTo>
                    <a:pt x="520" y="1441"/>
                  </a:lnTo>
                  <a:lnTo>
                    <a:pt x="520" y="1450"/>
                  </a:lnTo>
                  <a:lnTo>
                    <a:pt x="520" y="1457"/>
                  </a:lnTo>
                  <a:lnTo>
                    <a:pt x="520" y="1466"/>
                  </a:lnTo>
                  <a:lnTo>
                    <a:pt x="520" y="1474"/>
                  </a:lnTo>
                  <a:lnTo>
                    <a:pt x="520" y="1483"/>
                  </a:lnTo>
                  <a:lnTo>
                    <a:pt x="519" y="1491"/>
                  </a:lnTo>
                  <a:lnTo>
                    <a:pt x="519" y="1500"/>
                  </a:lnTo>
                  <a:lnTo>
                    <a:pt x="519" y="1508"/>
                  </a:lnTo>
                  <a:lnTo>
                    <a:pt x="518" y="1516"/>
                  </a:lnTo>
                  <a:lnTo>
                    <a:pt x="518" y="1525"/>
                  </a:lnTo>
                  <a:lnTo>
                    <a:pt x="518" y="1533"/>
                  </a:lnTo>
                  <a:lnTo>
                    <a:pt x="517" y="1542"/>
                  </a:lnTo>
                  <a:lnTo>
                    <a:pt x="517" y="1550"/>
                  </a:lnTo>
                  <a:lnTo>
                    <a:pt x="516" y="1559"/>
                  </a:lnTo>
                  <a:lnTo>
                    <a:pt x="516" y="1567"/>
                  </a:lnTo>
                  <a:lnTo>
                    <a:pt x="515" y="1577"/>
                  </a:lnTo>
                  <a:lnTo>
                    <a:pt x="515" y="1585"/>
                  </a:lnTo>
                  <a:lnTo>
                    <a:pt x="514" y="1594"/>
                  </a:lnTo>
                  <a:lnTo>
                    <a:pt x="513" y="1602"/>
                  </a:lnTo>
                  <a:lnTo>
                    <a:pt x="513" y="1611"/>
                  </a:lnTo>
                  <a:lnTo>
                    <a:pt x="512" y="1619"/>
                  </a:lnTo>
                  <a:lnTo>
                    <a:pt x="510" y="1627"/>
                  </a:lnTo>
                  <a:lnTo>
                    <a:pt x="510" y="1636"/>
                  </a:lnTo>
                  <a:lnTo>
                    <a:pt x="509" y="1644"/>
                  </a:lnTo>
                  <a:lnTo>
                    <a:pt x="508" y="1653"/>
                  </a:lnTo>
                  <a:lnTo>
                    <a:pt x="507" y="1661"/>
                  </a:lnTo>
                  <a:lnTo>
                    <a:pt x="506" y="1670"/>
                  </a:lnTo>
                  <a:lnTo>
                    <a:pt x="506" y="1679"/>
                  </a:lnTo>
                  <a:lnTo>
                    <a:pt x="505" y="1688"/>
                  </a:lnTo>
                  <a:lnTo>
                    <a:pt x="504" y="1696"/>
                  </a:lnTo>
                  <a:lnTo>
                    <a:pt x="503" y="1705"/>
                  </a:lnTo>
                  <a:lnTo>
                    <a:pt x="502" y="1713"/>
                  </a:lnTo>
                  <a:lnTo>
                    <a:pt x="501" y="1722"/>
                  </a:lnTo>
                  <a:lnTo>
                    <a:pt x="499" y="1730"/>
                  </a:lnTo>
                  <a:lnTo>
                    <a:pt x="498" y="1740"/>
                  </a:lnTo>
                  <a:lnTo>
                    <a:pt x="497" y="1748"/>
                  </a:lnTo>
                  <a:lnTo>
                    <a:pt x="496" y="1757"/>
                  </a:lnTo>
                  <a:lnTo>
                    <a:pt x="495" y="1765"/>
                  </a:lnTo>
                  <a:lnTo>
                    <a:pt x="494" y="1773"/>
                  </a:lnTo>
                  <a:lnTo>
                    <a:pt x="491" y="1782"/>
                  </a:lnTo>
                  <a:lnTo>
                    <a:pt x="490" y="1791"/>
                  </a:lnTo>
                  <a:lnTo>
                    <a:pt x="489" y="1800"/>
                  </a:lnTo>
                  <a:lnTo>
                    <a:pt x="487" y="1808"/>
                  </a:lnTo>
                  <a:lnTo>
                    <a:pt x="486" y="1817"/>
                  </a:lnTo>
                  <a:lnTo>
                    <a:pt x="485" y="1826"/>
                  </a:lnTo>
                  <a:lnTo>
                    <a:pt x="483" y="1835"/>
                  </a:lnTo>
                  <a:lnTo>
                    <a:pt x="482" y="1843"/>
                  </a:lnTo>
                  <a:lnTo>
                    <a:pt x="480" y="1852"/>
                  </a:lnTo>
                  <a:lnTo>
                    <a:pt x="479" y="1860"/>
                  </a:lnTo>
                  <a:lnTo>
                    <a:pt x="477" y="1870"/>
                  </a:lnTo>
                  <a:lnTo>
                    <a:pt x="476" y="1878"/>
                  </a:lnTo>
                  <a:lnTo>
                    <a:pt x="473" y="1887"/>
                  </a:lnTo>
                  <a:lnTo>
                    <a:pt x="471" y="1896"/>
                  </a:lnTo>
                  <a:lnTo>
                    <a:pt x="470" y="1905"/>
                  </a:lnTo>
                  <a:lnTo>
                    <a:pt x="468" y="1913"/>
                  </a:lnTo>
                  <a:lnTo>
                    <a:pt x="466" y="1921"/>
                  </a:lnTo>
                  <a:lnTo>
                    <a:pt x="465" y="1931"/>
                  </a:lnTo>
                  <a:lnTo>
                    <a:pt x="463" y="1939"/>
                  </a:lnTo>
                  <a:lnTo>
                    <a:pt x="461" y="1948"/>
                  </a:lnTo>
                  <a:lnTo>
                    <a:pt x="459" y="1957"/>
                  </a:lnTo>
                  <a:lnTo>
                    <a:pt x="457" y="1966"/>
                  </a:lnTo>
                  <a:lnTo>
                    <a:pt x="454" y="1974"/>
                  </a:lnTo>
                  <a:lnTo>
                    <a:pt x="452" y="1984"/>
                  </a:lnTo>
                  <a:lnTo>
                    <a:pt x="450" y="1992"/>
                  </a:lnTo>
                  <a:lnTo>
                    <a:pt x="448" y="2001"/>
                  </a:lnTo>
                  <a:lnTo>
                    <a:pt x="446" y="2010"/>
                  </a:lnTo>
                  <a:lnTo>
                    <a:pt x="444" y="2019"/>
                  </a:lnTo>
                  <a:lnTo>
                    <a:pt x="442" y="2027"/>
                  </a:lnTo>
                  <a:lnTo>
                    <a:pt x="440" y="2037"/>
                  </a:lnTo>
                  <a:lnTo>
                    <a:pt x="438" y="2045"/>
                  </a:lnTo>
                  <a:lnTo>
                    <a:pt x="435" y="2055"/>
                  </a:lnTo>
                  <a:lnTo>
                    <a:pt x="2612" y="519"/>
                  </a:lnTo>
                  <a:close/>
                </a:path>
              </a:pathLst>
            </a:custGeom>
            <a:solidFill>
              <a:srgbClr val="1F49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grpSp>
    </p:spTree>
    <p:extLst>
      <p:ext uri="{BB962C8B-B14F-4D97-AF65-F5344CB8AC3E}">
        <p14:creationId xmlns:p14="http://schemas.microsoft.com/office/powerpoint/2010/main" val="1626061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3238FA9F-45DB-B44C-966D-677035206DAA}" type="slidenum">
              <a:rPr lang="en-US">
                <a:solidFill>
                  <a:srgbClr val="FFFFFF"/>
                </a:solidFill>
                <a:latin typeface="Tahoma"/>
              </a:rPr>
              <a:pPr/>
              <a:t>42</a:t>
            </a:fld>
            <a:endParaRPr lang="en-US">
              <a:solidFill>
                <a:srgbClr val="FFFFFF"/>
              </a:solidFill>
              <a:latin typeface="Tahoma"/>
            </a:endParaRPr>
          </a:p>
        </p:txBody>
      </p:sp>
      <p:sp>
        <p:nvSpPr>
          <p:cNvPr id="10242" name="Rectangle 6"/>
          <p:cNvSpPr>
            <a:spLocks noGrp="1" noChangeArrowheads="1"/>
          </p:cNvSpPr>
          <p:nvPr>
            <p:ph type="title" idx="4294967295"/>
          </p:nvPr>
        </p:nvSpPr>
        <p:spPr>
          <a:xfrm>
            <a:off x="0" y="85725"/>
            <a:ext cx="10515600" cy="615950"/>
          </a:xfrm>
        </p:spPr>
        <p:txBody>
          <a:bodyPr>
            <a:normAutofit fontScale="90000"/>
          </a:bodyPr>
          <a:lstStyle/>
          <a:p>
            <a:r>
              <a:rPr lang="en-US" dirty="0" smtClean="0"/>
              <a:t>Circadian disruption</a:t>
            </a:r>
          </a:p>
        </p:txBody>
      </p:sp>
      <p:sp>
        <p:nvSpPr>
          <p:cNvPr id="44039" name="Rectangle 7"/>
          <p:cNvSpPr>
            <a:spLocks noGrp="1" noChangeArrowheads="1"/>
          </p:cNvSpPr>
          <p:nvPr>
            <p:ph idx="4294967295"/>
          </p:nvPr>
        </p:nvSpPr>
        <p:spPr>
          <a:xfrm>
            <a:off x="2280355" y="898525"/>
            <a:ext cx="10515600" cy="4437063"/>
          </a:xfrm>
        </p:spPr>
        <p:txBody>
          <a:bodyPr>
            <a:normAutofit fontScale="92500" lnSpcReduction="10000"/>
          </a:bodyPr>
          <a:lstStyle/>
          <a:p>
            <a:r>
              <a:rPr lang="en-US" dirty="0" smtClean="0"/>
              <a:t>Circadian disruption has been associated with:</a:t>
            </a:r>
          </a:p>
          <a:p>
            <a:pPr lvl="1"/>
            <a:r>
              <a:rPr lang="en-US" dirty="0" smtClean="0"/>
              <a:t>Poor sleep and higher stress</a:t>
            </a:r>
          </a:p>
          <a:p>
            <a:pPr lvl="2"/>
            <a:r>
              <a:rPr lang="en-US" dirty="0" err="1" smtClean="0"/>
              <a:t>Eismann</a:t>
            </a:r>
            <a:r>
              <a:rPr lang="en-US" dirty="0" smtClean="0"/>
              <a:t> et al., 2010</a:t>
            </a:r>
          </a:p>
          <a:p>
            <a:pPr lvl="1"/>
            <a:r>
              <a:rPr lang="en-US" dirty="0" smtClean="0"/>
              <a:t>Increased anxiety and depression</a:t>
            </a:r>
          </a:p>
          <a:p>
            <a:pPr lvl="2"/>
            <a:r>
              <a:rPr lang="en-US" dirty="0" smtClean="0"/>
              <a:t>Du-</a:t>
            </a:r>
            <a:r>
              <a:rPr lang="en-US" dirty="0" err="1" smtClean="0"/>
              <a:t>Quiton</a:t>
            </a:r>
            <a:r>
              <a:rPr lang="en-US" dirty="0" smtClean="0"/>
              <a:t> et al., 2009</a:t>
            </a:r>
          </a:p>
          <a:p>
            <a:pPr lvl="1"/>
            <a:r>
              <a:rPr lang="en-US" dirty="0" smtClean="0"/>
              <a:t>Increased smoking</a:t>
            </a:r>
          </a:p>
          <a:p>
            <a:pPr lvl="2"/>
            <a:r>
              <a:rPr lang="en-US" dirty="0" err="1" smtClean="0"/>
              <a:t>Kageyama</a:t>
            </a:r>
            <a:r>
              <a:rPr lang="en-US" dirty="0" smtClean="0"/>
              <a:t> et al., 2005</a:t>
            </a:r>
          </a:p>
          <a:p>
            <a:pPr lvl="1"/>
            <a:r>
              <a:rPr lang="en-US" dirty="0" smtClean="0"/>
              <a:t>Cardiovascular disease </a:t>
            </a:r>
          </a:p>
          <a:p>
            <a:pPr lvl="2"/>
            <a:r>
              <a:rPr lang="en-US" dirty="0" smtClean="0"/>
              <a:t>Young et al., 2007; </a:t>
            </a:r>
            <a:r>
              <a:rPr lang="en-US" dirty="0" err="1" smtClean="0"/>
              <a:t>Maemura</a:t>
            </a:r>
            <a:r>
              <a:rPr lang="en-US" dirty="0" smtClean="0"/>
              <a:t> et al., 2007</a:t>
            </a:r>
          </a:p>
          <a:p>
            <a:pPr lvl="1"/>
            <a:r>
              <a:rPr lang="en-US" dirty="0" smtClean="0"/>
              <a:t>Type 2 diabetes </a:t>
            </a:r>
          </a:p>
          <a:p>
            <a:pPr lvl="2"/>
            <a:r>
              <a:rPr lang="en-US" dirty="0" err="1" smtClean="0"/>
              <a:t>Kreier</a:t>
            </a:r>
            <a:r>
              <a:rPr lang="en-US" dirty="0" smtClean="0"/>
              <a:t> et al., 2007</a:t>
            </a:r>
          </a:p>
          <a:p>
            <a:pPr lvl="1"/>
            <a:r>
              <a:rPr lang="en-US" dirty="0" smtClean="0"/>
              <a:t>Higher incidence of breast cancer</a:t>
            </a:r>
          </a:p>
          <a:p>
            <a:pPr lvl="2"/>
            <a:r>
              <a:rPr lang="en-US" dirty="0" err="1" smtClean="0"/>
              <a:t>Schernhammer</a:t>
            </a:r>
            <a:r>
              <a:rPr lang="en-US" dirty="0" smtClean="0"/>
              <a:t> et al., 2001, Hansen, 2006</a:t>
            </a:r>
          </a:p>
        </p:txBody>
      </p:sp>
    </p:spTree>
    <p:extLst>
      <p:ext uri="{BB962C8B-B14F-4D97-AF65-F5344CB8AC3E}">
        <p14:creationId xmlns:p14="http://schemas.microsoft.com/office/powerpoint/2010/main" val="3442257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7800"/>
            <a:ext cx="12192000" cy="1143000"/>
          </a:xfrm>
        </p:spPr>
        <p:txBody>
          <a:bodyPr>
            <a:normAutofit fontScale="90000"/>
          </a:bodyPr>
          <a:lstStyle/>
          <a:p>
            <a:r>
              <a:rPr lang="en-US" sz="2800" dirty="0"/>
              <a:t>Circadian </a:t>
            </a:r>
            <a:r>
              <a:rPr lang="en-US" sz="2800" dirty="0" smtClean="0"/>
              <a:t>stimulus (CS)</a:t>
            </a:r>
            <a:br>
              <a:rPr lang="en-US" sz="2800" dirty="0" smtClean="0"/>
            </a:br>
            <a:r>
              <a:rPr lang="en-US" sz="2800" dirty="0" smtClean="0"/>
              <a:t>Metric </a:t>
            </a:r>
            <a:r>
              <a:rPr lang="en-US" sz="2800" dirty="0"/>
              <a:t>for quantifying effectiveness of light sources for activating the circadian system</a:t>
            </a:r>
          </a:p>
        </p:txBody>
      </p:sp>
      <p:sp>
        <p:nvSpPr>
          <p:cNvPr id="3" name="Content Placeholder 2"/>
          <p:cNvSpPr>
            <a:spLocks noGrp="1"/>
          </p:cNvSpPr>
          <p:nvPr>
            <p:ph sz="half" idx="4294967295"/>
          </p:nvPr>
        </p:nvSpPr>
        <p:spPr>
          <a:xfrm>
            <a:off x="228600" y="1454359"/>
            <a:ext cx="5902036" cy="4572000"/>
          </a:xfrm>
        </p:spPr>
        <p:txBody>
          <a:bodyPr>
            <a:noAutofit/>
          </a:bodyPr>
          <a:lstStyle/>
          <a:p>
            <a:r>
              <a:rPr lang="en-US" sz="1800" dirty="0"/>
              <a:t>CS is equivalent to percent melatonin suppression after 1-h exposure to the light source</a:t>
            </a:r>
          </a:p>
          <a:p>
            <a:pPr lvl="1"/>
            <a:r>
              <a:rPr lang="en-US" sz="1600" dirty="0"/>
              <a:t>An indication of how effective the light source is for the circadian system</a:t>
            </a:r>
          </a:p>
          <a:p>
            <a:pPr lvl="1"/>
            <a:r>
              <a:rPr lang="en-US" sz="1600" dirty="0"/>
              <a:t>CL</a:t>
            </a:r>
            <a:r>
              <a:rPr lang="en-US" sz="1600" baseline="-25000" dirty="0"/>
              <a:t>A </a:t>
            </a:r>
            <a:r>
              <a:rPr lang="en-US" sz="1600" dirty="0"/>
              <a:t>is calculated using the SPD and light level at the cornea</a:t>
            </a:r>
          </a:p>
          <a:p>
            <a:pPr lvl="1"/>
            <a:r>
              <a:rPr lang="en-US" sz="1600" dirty="0"/>
              <a:t>CS is calculated using transfer function</a:t>
            </a:r>
          </a:p>
          <a:p>
            <a:pPr lvl="1"/>
            <a:r>
              <a:rPr lang="en-US" sz="1600" dirty="0"/>
              <a:t>Caveat: does not take into account duration of exposure, photic history and is based on acute melatonin suppression (not phase shifting of the clock)</a:t>
            </a:r>
          </a:p>
          <a:p>
            <a:r>
              <a:rPr lang="en-US" sz="1800" dirty="0"/>
              <a:t>Threshold = 0.1 CS; half max = 0.3 CS; saturation = 0.7 CS</a:t>
            </a:r>
          </a:p>
          <a:p>
            <a:endParaRPr lang="en-US" sz="1800" dirty="0"/>
          </a:p>
        </p:txBody>
      </p:sp>
      <p:pic>
        <p:nvPicPr>
          <p:cNvPr id="6" name="Picture 2"/>
          <p:cNvPicPr>
            <a:picLocks noGrp="1" noChangeArrowheads="1"/>
          </p:cNvPicPr>
          <p:nvPr>
            <p:ph sz="half" idx="4294967295"/>
          </p:nvPr>
        </p:nvPicPr>
        <p:blipFill>
          <a:blip r:embed="rId2" cstate="print">
            <a:extLst>
              <a:ext uri="{28A0092B-C50C-407E-A947-70E740481C1C}">
                <a14:useLocalDpi xmlns:a14="http://schemas.microsoft.com/office/drawing/2010/main" val="0"/>
              </a:ext>
            </a:extLst>
          </a:blip>
          <a:srcRect t="-10288" b="-10288"/>
          <a:stretch>
            <a:fillRect/>
          </a:stretch>
        </p:blipFill>
        <p:spPr bwMode="auto">
          <a:xfrm>
            <a:off x="6359236" y="1454359"/>
            <a:ext cx="4932219" cy="4459986"/>
          </a:xfrm>
          <a:prstGeom prst="rect">
            <a:avLst/>
          </a:prstGeom>
          <a:solidFill>
            <a:srgbClr val="FFFFFF">
              <a:alpha val="80000"/>
            </a:srgbClr>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6323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Light therapy for bone marrow transplant patients</a:t>
            </a:r>
            <a:endParaRPr lang="en-US" dirty="0"/>
          </a:p>
        </p:txBody>
      </p:sp>
      <p:sp>
        <p:nvSpPr>
          <p:cNvPr id="9" name="Content Placeholder 8"/>
          <p:cNvSpPr>
            <a:spLocks noGrp="1"/>
          </p:cNvSpPr>
          <p:nvPr>
            <p:ph idx="1"/>
          </p:nvPr>
        </p:nvSpPr>
        <p:spPr>
          <a:xfrm>
            <a:off x="969818" y="1447800"/>
            <a:ext cx="6421583" cy="4724400"/>
          </a:xfrm>
        </p:spPr>
        <p:txBody>
          <a:bodyPr/>
          <a:lstStyle/>
          <a:p>
            <a:r>
              <a:rPr lang="en-US" dirty="0" smtClean="0"/>
              <a:t>Investigate the impact of a CS of 0.3 during the morning hours on:</a:t>
            </a:r>
          </a:p>
          <a:p>
            <a:pPr lvl="1"/>
            <a:r>
              <a:rPr lang="en-US" dirty="0" smtClean="0"/>
              <a:t>Circadian markers (melatonin)</a:t>
            </a:r>
          </a:p>
          <a:p>
            <a:pPr lvl="1"/>
            <a:r>
              <a:rPr lang="en-US" dirty="0" smtClean="0"/>
              <a:t>Fatigue</a:t>
            </a:r>
          </a:p>
          <a:p>
            <a:pPr lvl="1"/>
            <a:r>
              <a:rPr lang="en-US" dirty="0" smtClean="0"/>
              <a:t>Depression</a:t>
            </a:r>
          </a:p>
          <a:p>
            <a:pPr lvl="1"/>
            <a:r>
              <a:rPr lang="en-US" dirty="0" smtClean="0"/>
              <a:t>Sleep</a:t>
            </a:r>
          </a:p>
        </p:txBody>
      </p:sp>
      <p:sp>
        <p:nvSpPr>
          <p:cNvPr id="3" name="Slide Number Placeholder 2"/>
          <p:cNvSpPr>
            <a:spLocks noGrp="1"/>
          </p:cNvSpPr>
          <p:nvPr>
            <p:ph type="sldNum" sz="quarter" idx="10"/>
          </p:nvPr>
        </p:nvSpPr>
        <p:spPr/>
        <p:txBody>
          <a:bodyPr/>
          <a:lstStyle/>
          <a:p>
            <a:fld id="{9F46A463-5789-4B24-AF5A-C43CC724DA01}" type="slidenum">
              <a:rPr lang="en-US" smtClean="0"/>
              <a:t>44</a:t>
            </a:fld>
            <a:endParaRPr lang="en-US"/>
          </a:p>
        </p:txBody>
      </p:sp>
      <p:pic>
        <p:nvPicPr>
          <p:cNvPr id="4" name="Picture 3" descr="IMG_0728.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5347" y="1316182"/>
            <a:ext cx="3048000" cy="2286000"/>
          </a:xfrm>
          <a:prstGeom prst="rect">
            <a:avLst/>
          </a:prstGeom>
          <a:effectLst>
            <a:outerShdw blurRad="50800" dist="38100" dir="2700000" algn="tl" rotWithShape="0">
              <a:prstClr val="black">
                <a:alpha val="40000"/>
              </a:prstClr>
            </a:outerShdw>
          </a:effectLst>
        </p:spPr>
      </p:pic>
      <p:pic>
        <p:nvPicPr>
          <p:cNvPr id="6" name="Picture 5" descr="IMG_073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40189" y="3449370"/>
            <a:ext cx="2705099" cy="2028824"/>
          </a:xfrm>
          <a:prstGeom prst="rect">
            <a:avLst/>
          </a:prstGeom>
          <a:noFill/>
          <a:ln>
            <a:noFill/>
          </a:ln>
          <a:effectLst>
            <a:outerShdw blurRad="50800" dist="38100" dir="2700000" algn="tl" rotWithShape="0">
              <a:prstClr val="black">
                <a:alpha val="40000"/>
              </a:prstClr>
            </a:outerShdw>
          </a:effectLst>
        </p:spPr>
      </p:pic>
      <p:sp>
        <p:nvSpPr>
          <p:cNvPr id="5" name="Rectangle 4"/>
          <p:cNvSpPr/>
          <p:nvPr/>
        </p:nvSpPr>
        <p:spPr>
          <a:xfrm>
            <a:off x="1161145" y="4463782"/>
            <a:ext cx="5627582" cy="1200329"/>
          </a:xfrm>
          <a:prstGeom prst="rect">
            <a:avLst/>
          </a:prstGeom>
        </p:spPr>
        <p:txBody>
          <a:bodyPr wrap="square">
            <a:spAutoFit/>
          </a:bodyPr>
          <a:lstStyle/>
          <a:p>
            <a:r>
              <a:rPr lang="en-US" dirty="0" smtClean="0"/>
              <a:t>Sponsor: Acuity </a:t>
            </a:r>
            <a:r>
              <a:rPr lang="en-US" dirty="0"/>
              <a:t>Brands </a:t>
            </a:r>
          </a:p>
          <a:p>
            <a:r>
              <a:rPr lang="en-US" dirty="0" smtClean="0"/>
              <a:t>	National Cancer Institute</a:t>
            </a:r>
          </a:p>
          <a:p>
            <a:r>
              <a:rPr lang="en-US" dirty="0" smtClean="0"/>
              <a:t>Collaborator: Dr. William </a:t>
            </a:r>
            <a:r>
              <a:rPr lang="en-US" dirty="0" err="1" smtClean="0"/>
              <a:t>Redd</a:t>
            </a:r>
            <a:r>
              <a:rPr lang="en-US" dirty="0" smtClean="0"/>
              <a:t>, Mt. Sinai </a:t>
            </a:r>
            <a:r>
              <a:rPr lang="en-US" dirty="0" err="1" smtClean="0"/>
              <a:t>Ichan</a:t>
            </a:r>
            <a:r>
              <a:rPr lang="en-US" dirty="0" smtClean="0"/>
              <a:t> School of Medicine </a:t>
            </a:r>
            <a:endParaRPr lang="en-US" dirty="0"/>
          </a:p>
        </p:txBody>
      </p:sp>
    </p:spTree>
    <p:extLst>
      <p:ext uri="{BB962C8B-B14F-4D97-AF65-F5344CB8AC3E}">
        <p14:creationId xmlns:p14="http://schemas.microsoft.com/office/powerpoint/2010/main" val="48307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128" y="49214"/>
            <a:ext cx="9494935" cy="1017587"/>
          </a:xfrm>
        </p:spPr>
        <p:txBody>
          <a:bodyPr>
            <a:normAutofit fontScale="90000"/>
          </a:bodyPr>
          <a:lstStyle/>
          <a:p>
            <a:r>
              <a:rPr lang="en-US" dirty="0"/>
              <a:t>Light therapy for promoting entrainment in persons with dementia</a:t>
            </a:r>
          </a:p>
        </p:txBody>
      </p:sp>
      <p:sp>
        <p:nvSpPr>
          <p:cNvPr id="3" name="Content Placeholder 2"/>
          <p:cNvSpPr>
            <a:spLocks noGrp="1"/>
          </p:cNvSpPr>
          <p:nvPr>
            <p:ph idx="1"/>
          </p:nvPr>
        </p:nvSpPr>
        <p:spPr>
          <a:xfrm>
            <a:off x="669591" y="1292900"/>
            <a:ext cx="8298872" cy="2583963"/>
          </a:xfrm>
        </p:spPr>
        <p:txBody>
          <a:bodyPr>
            <a:normAutofit fontScale="92500" lnSpcReduction="10000"/>
          </a:bodyPr>
          <a:lstStyle/>
          <a:p>
            <a:r>
              <a:rPr lang="en-US" sz="2000" dirty="0"/>
              <a:t>Study tested the effectiveness of a tailored light treatment on sleep quality, agitation and depression in 14 patients with Alzheimer’s disease and related dementias living in nursing homes</a:t>
            </a:r>
          </a:p>
          <a:p>
            <a:r>
              <a:rPr lang="en-US" sz="2000" dirty="0"/>
              <a:t>High circadian stimulation (CS&gt;0.3) during daytime hours</a:t>
            </a:r>
          </a:p>
          <a:p>
            <a:pPr lvl="2"/>
            <a:r>
              <a:rPr lang="en-US" sz="1400" dirty="0"/>
              <a:t>300-400 lux at the cornea from waking to 6 pm</a:t>
            </a:r>
          </a:p>
          <a:p>
            <a:pPr lvl="2"/>
            <a:r>
              <a:rPr lang="en-US" sz="1400" dirty="0"/>
              <a:t>Bluish-white light, CCT &gt; 9000 K</a:t>
            </a:r>
          </a:p>
          <a:p>
            <a:r>
              <a:rPr lang="en-US" sz="2000" dirty="0"/>
              <a:t>Results showed increase in sleep efficiency, </a:t>
            </a:r>
            <a:br>
              <a:rPr lang="en-US" sz="2000" dirty="0"/>
            </a:br>
            <a:r>
              <a:rPr lang="en-US" sz="2000" dirty="0"/>
              <a:t>total sleep time, reduction in agitation and </a:t>
            </a:r>
            <a:br>
              <a:rPr lang="en-US" sz="2000" dirty="0"/>
            </a:br>
            <a:r>
              <a:rPr lang="en-US" sz="2000" dirty="0"/>
              <a:t>depression</a:t>
            </a:r>
            <a:endParaRPr lang="en-US" sz="1400" dirty="0"/>
          </a:p>
        </p:txBody>
      </p:sp>
      <p:sp>
        <p:nvSpPr>
          <p:cNvPr id="4" name="Slide Number Placeholder 3"/>
          <p:cNvSpPr>
            <a:spLocks noGrp="1"/>
          </p:cNvSpPr>
          <p:nvPr>
            <p:ph type="sldNum" sz="quarter" idx="10"/>
          </p:nvPr>
        </p:nvSpPr>
        <p:spPr/>
        <p:txBody>
          <a:bodyPr/>
          <a:lstStyle/>
          <a:p>
            <a:fld id="{AF8A2AF9-1E51-4EB0-BC96-A8A319D12E4C}" type="slidenum">
              <a:rPr lang="en-US" smtClean="0"/>
              <a:pPr/>
              <a:t>45</a:t>
            </a:fld>
            <a:endParaRPr lang="en-US"/>
          </a:p>
        </p:txBody>
      </p:sp>
      <p:pic>
        <p:nvPicPr>
          <p:cNvPr id="4098" name="Picture 2" descr="\\root\groups\Communications\Posters\Posters2014\TailoredLightTreatment\P1050014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1167" y="1648600"/>
            <a:ext cx="2737791" cy="19971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4099" name="Picture 3" descr="\\root\groups\Communications\Posters\Posters2014\TailoredLightTreatment\CMAI_Scor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863" y="3803163"/>
            <a:ext cx="2743200" cy="1965239"/>
          </a:xfrm>
          <a:prstGeom prst="rect">
            <a:avLst/>
          </a:prstGeom>
          <a:solidFill>
            <a:srgbClr val="FFFFFF">
              <a:alpha val="80000"/>
            </a:srgbClr>
          </a:solidFill>
          <a:effectLst>
            <a:outerShdw blurRad="50800" dist="38100" dir="2700000" algn="tl" rotWithShape="0">
              <a:prstClr val="black">
                <a:alpha val="40000"/>
              </a:prstClr>
            </a:outerShdw>
          </a:effectLst>
        </p:spPr>
      </p:pic>
      <p:pic>
        <p:nvPicPr>
          <p:cNvPr id="4100" name="Picture 4" descr="\\root\groups\Communications\Posters\Posters2014\TailoredLightTreatment\CSDD_Scor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1275" y="3803163"/>
            <a:ext cx="2743200" cy="1965239"/>
          </a:xfrm>
          <a:prstGeom prst="rect">
            <a:avLst/>
          </a:prstGeom>
          <a:solidFill>
            <a:srgbClr val="FFFFFF">
              <a:alpha val="80000"/>
            </a:srgbClr>
          </a:solidFill>
          <a:effectLst>
            <a:outerShdw blurRad="50800" dist="38100" dir="2700000" algn="tl" rotWithShape="0">
              <a:prstClr val="black">
                <a:alpha val="40000"/>
              </a:prstClr>
            </a:outerShdw>
          </a:effectLst>
        </p:spPr>
      </p:pic>
      <p:pic>
        <p:nvPicPr>
          <p:cNvPr id="4101" name="Picture 5" descr="\\root\groups\Communications\Posters\Posters2014\TailoredLightTreatment\SleepTim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0268" y="3803163"/>
            <a:ext cx="2743200" cy="1965239"/>
          </a:xfrm>
          <a:prstGeom prst="rect">
            <a:avLst/>
          </a:prstGeom>
          <a:solidFill>
            <a:srgbClr val="FFFFFF">
              <a:alpha val="80000"/>
            </a:srgbClr>
          </a:solidFill>
          <a:effectLst>
            <a:outerShdw blurRad="50800" dist="38100" dir="2700000" algn="tl" rotWithShape="0">
              <a:prstClr val="black">
                <a:alpha val="40000"/>
              </a:prstClr>
            </a:outerShdw>
          </a:effectLst>
        </p:spPr>
      </p:pic>
      <p:sp>
        <p:nvSpPr>
          <p:cNvPr id="17" name="Rectangle 16"/>
          <p:cNvSpPr/>
          <p:nvPr/>
        </p:nvSpPr>
        <p:spPr>
          <a:xfrm>
            <a:off x="4156363" y="5798837"/>
            <a:ext cx="6442363" cy="430887"/>
          </a:xfrm>
          <a:prstGeom prst="rect">
            <a:avLst/>
          </a:prstGeom>
        </p:spPr>
        <p:txBody>
          <a:bodyPr wrap="square">
            <a:spAutoFit/>
          </a:bodyPr>
          <a:lstStyle/>
          <a:p>
            <a:r>
              <a:rPr lang="en-US" sz="1100" dirty="0">
                <a:effectLst>
                  <a:outerShdw blurRad="38100" dist="38100" dir="2700000" algn="tl">
                    <a:srgbClr val="000000">
                      <a:alpha val="43137"/>
                    </a:srgbClr>
                  </a:outerShdw>
                </a:effectLst>
              </a:rPr>
              <a:t>Sponsor: National Institute on Aging (R01AG034157)</a:t>
            </a:r>
          </a:p>
          <a:p>
            <a:r>
              <a:rPr lang="en-US" sz="1100" dirty="0">
                <a:effectLst>
                  <a:outerShdw blurRad="38100" dist="38100" dir="2700000" algn="tl">
                    <a:srgbClr val="000000">
                      <a:alpha val="43137"/>
                    </a:srgbClr>
                  </a:outerShdw>
                </a:effectLst>
              </a:rPr>
              <a:t>Figueiro et al. 2014</a:t>
            </a:r>
          </a:p>
        </p:txBody>
      </p:sp>
      <p:sp>
        <p:nvSpPr>
          <p:cNvPr id="18" name="Rectangle 17"/>
          <p:cNvSpPr/>
          <p:nvPr/>
        </p:nvSpPr>
        <p:spPr>
          <a:xfrm>
            <a:off x="9144000" y="1292900"/>
            <a:ext cx="2739073" cy="276999"/>
          </a:xfrm>
          <a:prstGeom prst="rect">
            <a:avLst/>
          </a:prstGeom>
        </p:spPr>
        <p:txBody>
          <a:bodyPr wrap="square">
            <a:spAutoFit/>
          </a:bodyPr>
          <a:lstStyle/>
          <a:p>
            <a:pPr algn="ctr"/>
            <a:r>
              <a:rPr lang="en-US" sz="1200" dirty="0">
                <a:solidFill>
                  <a:srgbClr val="000000"/>
                </a:solidFill>
              </a:rPr>
              <a:t>Product donation: GE Lighting</a:t>
            </a:r>
          </a:p>
        </p:txBody>
      </p:sp>
    </p:spTree>
    <p:extLst>
      <p:ext uri="{BB962C8B-B14F-4D97-AF65-F5344CB8AC3E}">
        <p14:creationId xmlns:p14="http://schemas.microsoft.com/office/powerpoint/2010/main" val="2539556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prstGeom prst="rect">
            <a:avLst/>
          </a:prstGeom>
        </p:spPr>
        <p:txBody>
          <a:bodyPr/>
          <a:lstStyle/>
          <a:p>
            <a:fld id="{BE7E273F-657A-49AF-91B2-5BBDAE89EB35}" type="slidenum">
              <a:rPr lang="en-US">
                <a:solidFill>
                  <a:srgbClr val="FFFFFF"/>
                </a:solidFill>
                <a:latin typeface="Tahoma"/>
              </a:rPr>
              <a:pPr/>
              <a:t>46</a:t>
            </a:fld>
            <a:endParaRPr lang="en-US" dirty="0">
              <a:solidFill>
                <a:srgbClr val="FFFFFF"/>
              </a:solidFill>
              <a:latin typeface="Tahoma"/>
            </a:endParaRPr>
          </a:p>
        </p:txBody>
      </p:sp>
      <p:sp>
        <p:nvSpPr>
          <p:cNvPr id="2" name="Title 1"/>
          <p:cNvSpPr>
            <a:spLocks noGrp="1"/>
          </p:cNvSpPr>
          <p:nvPr>
            <p:ph type="title" idx="4294967295"/>
          </p:nvPr>
        </p:nvSpPr>
        <p:spPr>
          <a:xfrm>
            <a:off x="0" y="85725"/>
            <a:ext cx="10515600" cy="615950"/>
          </a:xfrm>
        </p:spPr>
        <p:txBody>
          <a:bodyPr>
            <a:normAutofit fontScale="90000"/>
          </a:bodyPr>
          <a:lstStyle/>
          <a:p>
            <a:r>
              <a:rPr lang="en-US" dirty="0" smtClean="0"/>
              <a:t>How to calculate CS</a:t>
            </a:r>
            <a:endParaRPr lang="en-US" dirty="0"/>
          </a:p>
        </p:txBody>
      </p:sp>
      <p:sp>
        <p:nvSpPr>
          <p:cNvPr id="11" name="Content Placeholder 10"/>
          <p:cNvSpPr>
            <a:spLocks noGrp="1"/>
          </p:cNvSpPr>
          <p:nvPr>
            <p:ph idx="4294967295"/>
          </p:nvPr>
        </p:nvSpPr>
        <p:spPr>
          <a:xfrm>
            <a:off x="7224889" y="830803"/>
            <a:ext cx="4572000" cy="4876800"/>
          </a:xfrm>
        </p:spPr>
        <p:txBody>
          <a:bodyPr>
            <a:normAutofit fontScale="92500" lnSpcReduction="20000"/>
          </a:bodyPr>
          <a:lstStyle/>
          <a:p>
            <a:r>
              <a:rPr lang="en-US" sz="3000" dirty="0"/>
              <a:t>Horizontal points measured at desk height</a:t>
            </a:r>
          </a:p>
          <a:p>
            <a:pPr lvl="1"/>
            <a:r>
              <a:rPr lang="en-US" sz="2200" dirty="0"/>
              <a:t>2’-6” AFF</a:t>
            </a:r>
          </a:p>
          <a:p>
            <a:r>
              <a:rPr lang="en-US" sz="3000" dirty="0"/>
              <a:t>Vertical points measured </a:t>
            </a:r>
            <a:br>
              <a:rPr lang="en-US" sz="3000" dirty="0"/>
            </a:br>
            <a:r>
              <a:rPr lang="en-US" sz="3000" dirty="0"/>
              <a:t>at eye height</a:t>
            </a:r>
          </a:p>
          <a:p>
            <a:pPr lvl="1"/>
            <a:r>
              <a:rPr lang="en-US" sz="2200" dirty="0"/>
              <a:t>Approx. 4’-0” AFF</a:t>
            </a:r>
          </a:p>
          <a:p>
            <a:pPr lvl="1"/>
            <a:r>
              <a:rPr lang="en-US" sz="2200" dirty="0"/>
              <a:t>Approx. 1’-0” from edge of desk</a:t>
            </a:r>
            <a:endParaRPr lang="en-US" sz="1600" dirty="0"/>
          </a:p>
          <a:p>
            <a:r>
              <a:rPr lang="en-US" sz="3000" dirty="0"/>
              <a:t>Target horizontal illuminance </a:t>
            </a:r>
          </a:p>
          <a:p>
            <a:pPr lvl="1"/>
            <a:r>
              <a:rPr lang="en-US" sz="2600" dirty="0"/>
              <a:t>400 lux</a:t>
            </a:r>
          </a:p>
          <a:p>
            <a:r>
              <a:rPr lang="en-US" sz="3000" dirty="0"/>
              <a:t>Direct-indirect luminaires</a:t>
            </a:r>
          </a:p>
          <a:p>
            <a:r>
              <a:rPr lang="en-US" sz="3000" dirty="0"/>
              <a:t>Typical office reflectances</a:t>
            </a:r>
          </a:p>
          <a:p>
            <a:pPr lvl="1"/>
            <a:endParaRPr lang="en-US" sz="1600" dirty="0"/>
          </a:p>
          <a:p>
            <a:pPr marL="0" indent="0">
              <a:buNone/>
            </a:pPr>
            <a:endParaRPr lang="en-US" dirty="0"/>
          </a:p>
          <a:p>
            <a:endParaRPr lang="en-US" dirty="0"/>
          </a:p>
        </p:txBody>
      </p:sp>
      <p:sp>
        <p:nvSpPr>
          <p:cNvPr id="5" name="Content Placeholder 2"/>
          <p:cNvSpPr txBox="1">
            <a:spLocks/>
          </p:cNvSpPr>
          <p:nvPr/>
        </p:nvSpPr>
        <p:spPr>
          <a:xfrm>
            <a:off x="2223284" y="3021047"/>
            <a:ext cx="6005263" cy="685142"/>
          </a:xfrm>
          <a:prstGeom prst="rect">
            <a:avLst/>
          </a:prstGeom>
          <a:effectLst/>
        </p:spPr>
        <p:txBody>
          <a:bodyPr/>
          <a:lstStyle>
            <a:lvl1pPr marL="342900" indent="-342900" algn="l" rtl="0" eaLnBrk="1" fontAlgn="base" hangingPunct="1">
              <a:spcBef>
                <a:spcPct val="20000"/>
              </a:spcBef>
              <a:spcAft>
                <a:spcPct val="0"/>
              </a:spcAft>
              <a:buClr>
                <a:schemeClr val="tx2"/>
              </a:buClr>
              <a:buFont typeface="Wingdings" pitchFamily="2" charset="2"/>
              <a:buChar char="w"/>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Font typeface="Tahoma" pitchFamily="34" charset="0"/>
              <a:buChar char="›"/>
              <a:defRPr sz="24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90000"/>
              <a:buChar char="•"/>
              <a:defRPr sz="20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Font typeface="Times New Roman" pitchFamily="18" charset="0"/>
              <a:buChar char="–"/>
              <a:defRPr>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9pPr>
          </a:lstStyle>
          <a:p>
            <a:pPr marL="0" indent="0">
              <a:buClr>
                <a:srgbClr val="CCECFF"/>
              </a:buClr>
              <a:buNone/>
            </a:pPr>
            <a:r>
              <a:rPr lang="en-US" sz="1800" kern="0" dirty="0">
                <a:effectLst/>
                <a:latin typeface="Tahoma"/>
              </a:rPr>
              <a:t>Calculation Points</a:t>
            </a:r>
          </a:p>
          <a:p>
            <a:pPr marL="0" indent="0">
              <a:buClr>
                <a:srgbClr val="CCECFF"/>
              </a:buClr>
              <a:buNone/>
            </a:pPr>
            <a:endParaRPr lang="en-US" kern="0" dirty="0">
              <a:latin typeface="Tahoma"/>
            </a:endParaRPr>
          </a:p>
          <a:p>
            <a:pPr marL="0" indent="0">
              <a:buClr>
                <a:srgbClr val="CCECFF"/>
              </a:buClr>
              <a:buNone/>
            </a:pPr>
            <a:endParaRPr lang="en-US" kern="0" dirty="0">
              <a:latin typeface="Tahoma"/>
            </a:endParaRPr>
          </a:p>
          <a:p>
            <a:pPr marL="0" indent="0">
              <a:buClr>
                <a:srgbClr val="CCECFF"/>
              </a:buClr>
              <a:buNone/>
            </a:pPr>
            <a:endParaRPr lang="en-US" kern="0" dirty="0">
              <a:latin typeface="Tahoma"/>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23284" y="798689"/>
            <a:ext cx="2577316" cy="2171470"/>
          </a:xfrm>
          <a:prstGeom prst="rect">
            <a:avLst/>
          </a:prstGeom>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8" name="Content Placeholder 7"/>
          <p:cNvPicPr>
            <a:picLocks/>
          </p:cNvPicPr>
          <p:nvPr/>
        </p:nvPicPr>
        <p:blipFill rotWithShape="1">
          <a:blip r:embed="rId4" cstate="print">
            <a:extLst>
              <a:ext uri="{28A0092B-C50C-407E-A947-70E740481C1C}">
                <a14:useLocalDpi xmlns:a14="http://schemas.microsoft.com/office/drawing/2010/main" val="0"/>
              </a:ext>
            </a:extLst>
          </a:blip>
          <a:srcRect t="-2255" b="-2538"/>
          <a:stretch/>
        </p:blipFill>
        <p:spPr bwMode="auto">
          <a:xfrm>
            <a:off x="2071511" y="3363618"/>
            <a:ext cx="2873022" cy="2343985"/>
          </a:xfrm>
          <a:prstGeom prst="rect">
            <a:avLst/>
          </a:prstGeom>
          <a:noFill/>
          <a:ln w="9525">
            <a:noFill/>
            <a:miter lim="800000"/>
            <a:headEnd/>
            <a:tailEnd/>
          </a:ln>
          <a:effectLst/>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0878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prstGeom prst="rect">
            <a:avLst/>
          </a:prstGeom>
        </p:spPr>
        <p:txBody>
          <a:bodyPr/>
          <a:lstStyle/>
          <a:p>
            <a:fld id="{BE7E273F-657A-49AF-91B2-5BBDAE89EB35}" type="slidenum">
              <a:rPr lang="en-US">
                <a:solidFill>
                  <a:srgbClr val="FFFFFF"/>
                </a:solidFill>
                <a:latin typeface="Tahoma"/>
              </a:rPr>
              <a:pPr/>
              <a:t>47</a:t>
            </a:fld>
            <a:endParaRPr lang="en-US" dirty="0">
              <a:solidFill>
                <a:srgbClr val="FFFFFF"/>
              </a:solidFill>
              <a:latin typeface="Tahoma"/>
            </a:endParaRPr>
          </a:p>
        </p:txBody>
      </p:sp>
      <p:sp>
        <p:nvSpPr>
          <p:cNvPr id="2" name="Title 1"/>
          <p:cNvSpPr>
            <a:spLocks noGrp="1"/>
          </p:cNvSpPr>
          <p:nvPr>
            <p:ph type="title" idx="4294967295"/>
          </p:nvPr>
        </p:nvSpPr>
        <p:spPr>
          <a:xfrm>
            <a:off x="0" y="85725"/>
            <a:ext cx="10515600" cy="615950"/>
          </a:xfrm>
        </p:spPr>
        <p:txBody>
          <a:bodyPr>
            <a:normAutofit fontScale="90000"/>
          </a:bodyPr>
          <a:lstStyle/>
          <a:p>
            <a:r>
              <a:rPr lang="en-US" dirty="0" smtClean="0"/>
              <a:t>Pick the intensity distribution of the luminaire</a:t>
            </a:r>
            <a:endParaRPr lang="en-US" dirty="0"/>
          </a:p>
        </p:txBody>
      </p:sp>
      <p:sp>
        <p:nvSpPr>
          <p:cNvPr id="19" name="Content Placeholder 18"/>
          <p:cNvSpPr>
            <a:spLocks noGrp="1"/>
          </p:cNvSpPr>
          <p:nvPr>
            <p:ph idx="4294967295"/>
          </p:nvPr>
        </p:nvSpPr>
        <p:spPr>
          <a:xfrm>
            <a:off x="146756" y="1310481"/>
            <a:ext cx="10515600" cy="4437063"/>
          </a:xfrm>
        </p:spPr>
        <p:txBody>
          <a:bodyPr/>
          <a:lstStyle/>
          <a:p>
            <a:r>
              <a:rPr lang="en-US" dirty="0"/>
              <a:t>The ideal ratio of vertical to horizontal illuminance was determined to be </a:t>
            </a:r>
            <a:r>
              <a:rPr lang="en-US" dirty="0" smtClean="0"/>
              <a:t>7:10</a:t>
            </a:r>
            <a:endParaRPr lang="en-US" dirty="0"/>
          </a:p>
        </p:txBody>
      </p:sp>
      <p:sp>
        <p:nvSpPr>
          <p:cNvPr id="13" name="Content Placeholder 2"/>
          <p:cNvSpPr txBox="1">
            <a:spLocks/>
          </p:cNvSpPr>
          <p:nvPr/>
        </p:nvSpPr>
        <p:spPr>
          <a:xfrm>
            <a:off x="1971371" y="1538750"/>
            <a:ext cx="8185352" cy="742335"/>
          </a:xfrm>
          <a:prstGeom prst="rect">
            <a:avLst/>
          </a:prstGeom>
        </p:spPr>
        <p:txBody>
          <a:bodyPr/>
          <a:lstStyle>
            <a:lvl1pPr marL="342900" indent="-342900" algn="l" rtl="0" eaLnBrk="1" fontAlgn="base" hangingPunct="1">
              <a:spcBef>
                <a:spcPct val="20000"/>
              </a:spcBef>
              <a:spcAft>
                <a:spcPct val="0"/>
              </a:spcAft>
              <a:buClr>
                <a:schemeClr val="tx2"/>
              </a:buClr>
              <a:buFont typeface="Wingdings" pitchFamily="2" charset="2"/>
              <a:buChar char="w"/>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Font typeface="Tahoma" pitchFamily="34" charset="0"/>
              <a:buChar char="›"/>
              <a:defRPr sz="24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90000"/>
              <a:buChar char="•"/>
              <a:defRPr sz="20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Font typeface="Times New Roman" pitchFamily="18" charset="0"/>
              <a:buChar char="–"/>
              <a:defRPr>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9pPr>
          </a:lstStyle>
          <a:p>
            <a:pPr marL="400050">
              <a:buClr>
                <a:srgbClr val="CCECFF"/>
              </a:buClr>
            </a:pPr>
            <a:endParaRPr lang="en-US" sz="2000" kern="0" dirty="0">
              <a:solidFill>
                <a:srgbClr val="FFFFFF"/>
              </a:solidFill>
              <a:latin typeface="Tahoma"/>
            </a:endParaRPr>
          </a:p>
        </p:txBody>
      </p:sp>
      <p:pic>
        <p:nvPicPr>
          <p:cNvPr id="14" name="Picture 13"/>
          <p:cNvPicPr/>
          <p:nvPr/>
        </p:nvPicPr>
        <p:blipFill>
          <a:blip r:embed="rId2">
            <a:extLst>
              <a:ext uri="{28A0092B-C50C-407E-A947-70E740481C1C}">
                <a14:useLocalDpi xmlns:a14="http://schemas.microsoft.com/office/drawing/2010/main" val="0"/>
              </a:ext>
            </a:extLst>
          </a:blip>
          <a:stretch>
            <a:fillRect/>
          </a:stretch>
        </p:blipFill>
        <p:spPr>
          <a:xfrm>
            <a:off x="1981200" y="2514282"/>
            <a:ext cx="8229600" cy="3048318"/>
          </a:xfrm>
          <a:prstGeom prst="rect">
            <a:avLst/>
          </a:prstGeom>
        </p:spPr>
      </p:pic>
    </p:spTree>
    <p:extLst>
      <p:ext uri="{BB962C8B-B14F-4D97-AF65-F5344CB8AC3E}">
        <p14:creationId xmlns:p14="http://schemas.microsoft.com/office/powerpoint/2010/main" val="4017503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8" t="16402" r="1708" b="4233"/>
          <a:stretch/>
        </p:blipFill>
        <p:spPr bwMode="auto">
          <a:xfrm>
            <a:off x="2438652" y="124349"/>
            <a:ext cx="7314695" cy="50864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BE7E273F-657A-49AF-91B2-5BBDAE89EB35}" type="slidenum">
              <a:rPr lang="en-US">
                <a:solidFill>
                  <a:srgbClr val="FFFFFF"/>
                </a:solidFill>
                <a:latin typeface="Tahoma"/>
              </a:rPr>
              <a:pPr>
                <a:defRPr/>
              </a:pPr>
              <a:t>48</a:t>
            </a:fld>
            <a:endParaRPr lang="en-US">
              <a:solidFill>
                <a:srgbClr val="FFFFFF"/>
              </a:solidFill>
              <a:latin typeface="Tahoma"/>
            </a:endParaRPr>
          </a:p>
        </p:txBody>
      </p:sp>
      <p:sp>
        <p:nvSpPr>
          <p:cNvPr id="5" name="TextBox 4"/>
          <p:cNvSpPr txBox="1"/>
          <p:nvPr/>
        </p:nvSpPr>
        <p:spPr>
          <a:xfrm>
            <a:off x="2167719" y="5323949"/>
            <a:ext cx="8161615" cy="369332"/>
          </a:xfrm>
          <a:prstGeom prst="rect">
            <a:avLst/>
          </a:prstGeom>
          <a:noFill/>
          <a:ln w="19050">
            <a:noFill/>
          </a:ln>
          <a:effectLst/>
        </p:spPr>
        <p:txBody>
          <a:bodyPr wrap="square" rtlCol="0">
            <a:spAutoFit/>
          </a:bodyPr>
          <a:lstStyle/>
          <a:p>
            <a:r>
              <a:rPr lang="en-US" dirty="0">
                <a:latin typeface="Tahoma"/>
              </a:rPr>
              <a:t>http://</a:t>
            </a:r>
            <a:r>
              <a:rPr lang="en-US" dirty="0" smtClean="0">
                <a:latin typeface="Tahoma"/>
              </a:rPr>
              <a:t>www.lrc.rpi.edu/resources/CircadianStimulusCalculator_April302016.xlsx</a:t>
            </a:r>
            <a:endParaRPr lang="en-US" dirty="0">
              <a:latin typeface="Tahoma"/>
            </a:endParaRPr>
          </a:p>
        </p:txBody>
      </p:sp>
    </p:spTree>
    <p:extLst>
      <p:ext uri="{BB962C8B-B14F-4D97-AF65-F5344CB8AC3E}">
        <p14:creationId xmlns:p14="http://schemas.microsoft.com/office/powerpoint/2010/main" val="2096416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024" y="969738"/>
            <a:ext cx="5612458" cy="4545958"/>
          </a:xfrm>
          <a:prstGeom prst="rect">
            <a:avLst/>
          </a:prstGeom>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a:prstGeom prst="rect">
            <a:avLst/>
          </a:prstGeom>
        </p:spPr>
        <p:txBody>
          <a:bodyPr/>
          <a:lstStyle/>
          <a:p>
            <a:pPr>
              <a:defRPr/>
            </a:pPr>
            <a:fld id="{BE7E273F-657A-49AF-91B2-5BBDAE89EB35}" type="slidenum">
              <a:rPr lang="en-US">
                <a:solidFill>
                  <a:srgbClr val="FFFFFF"/>
                </a:solidFill>
                <a:latin typeface="Tahoma"/>
              </a:rPr>
              <a:pPr>
                <a:defRPr/>
              </a:pPr>
              <a:t>49</a:t>
            </a:fld>
            <a:endParaRPr lang="en-US" dirty="0">
              <a:solidFill>
                <a:srgbClr val="FFFFFF"/>
              </a:solidFill>
              <a:latin typeface="Tahoma"/>
            </a:endParaRPr>
          </a:p>
        </p:txBody>
      </p:sp>
      <p:sp>
        <p:nvSpPr>
          <p:cNvPr id="2" name="Title 1"/>
          <p:cNvSpPr>
            <a:spLocks noGrp="1"/>
          </p:cNvSpPr>
          <p:nvPr>
            <p:ph type="title" idx="4294967295"/>
          </p:nvPr>
        </p:nvSpPr>
        <p:spPr>
          <a:xfrm>
            <a:off x="0" y="85725"/>
            <a:ext cx="10515600" cy="615950"/>
          </a:xfrm>
        </p:spPr>
        <p:txBody>
          <a:bodyPr>
            <a:noAutofit/>
          </a:bodyPr>
          <a:lstStyle/>
          <a:p>
            <a:r>
              <a:rPr lang="en-US" sz="2800" dirty="0"/>
              <a:t>Use the CS calculator to determine CS </a:t>
            </a:r>
            <a:br>
              <a:rPr lang="en-US" sz="2800" dirty="0"/>
            </a:br>
            <a:r>
              <a:rPr lang="en-US" sz="2400" dirty="0"/>
              <a:t>Light Level + Spectral Power Distribution + Distribution</a:t>
            </a:r>
            <a:endParaRPr lang="en-US" sz="2800" dirty="0"/>
          </a:p>
        </p:txBody>
      </p:sp>
      <p:sp>
        <p:nvSpPr>
          <p:cNvPr id="5" name="Content Placeholder 4"/>
          <p:cNvSpPr>
            <a:spLocks noGrp="1"/>
          </p:cNvSpPr>
          <p:nvPr>
            <p:ph idx="4294967295"/>
          </p:nvPr>
        </p:nvSpPr>
        <p:spPr>
          <a:xfrm>
            <a:off x="8598090" y="1447800"/>
            <a:ext cx="3593910" cy="3962400"/>
          </a:xfrm>
        </p:spPr>
        <p:txBody>
          <a:bodyPr>
            <a:normAutofit/>
          </a:bodyPr>
          <a:lstStyle/>
          <a:p>
            <a:pPr marL="400050"/>
            <a:r>
              <a:rPr lang="en-US" sz="2400" dirty="0"/>
              <a:t>400 lx </a:t>
            </a:r>
            <a:r>
              <a:rPr lang="en-US" sz="2400" dirty="0" smtClean="0"/>
              <a:t>horizontal</a:t>
            </a:r>
          </a:p>
          <a:p>
            <a:pPr marL="400050"/>
            <a:r>
              <a:rPr lang="en-US" sz="2400" dirty="0" smtClean="0"/>
              <a:t>Best ratio luminaire</a:t>
            </a:r>
            <a:endParaRPr lang="en-US" sz="2400" dirty="0"/>
          </a:p>
          <a:p>
            <a:pPr marL="400050"/>
            <a:r>
              <a:rPr lang="en-US" sz="2400" dirty="0" smtClean="0"/>
              <a:t>CS of 0.3 can be achieved with a warm color light source, depending on SPD</a:t>
            </a:r>
            <a:endParaRPr lang="en-US" sz="2400" dirty="0"/>
          </a:p>
          <a:p>
            <a:pPr marL="0" indent="0">
              <a:buNone/>
            </a:pPr>
            <a:endParaRPr lang="en-US" sz="2400" dirty="0"/>
          </a:p>
          <a:p>
            <a:endParaRPr lang="en-US" sz="2400" dirty="0"/>
          </a:p>
        </p:txBody>
      </p:sp>
      <p:sp>
        <p:nvSpPr>
          <p:cNvPr id="4" name="TextBox 3"/>
          <p:cNvSpPr txBox="1"/>
          <p:nvPr/>
        </p:nvSpPr>
        <p:spPr>
          <a:xfrm>
            <a:off x="2534286" y="1096096"/>
            <a:ext cx="596738" cy="369332"/>
          </a:xfrm>
          <a:prstGeom prst="rect">
            <a:avLst/>
          </a:prstGeom>
          <a:noFill/>
        </p:spPr>
        <p:txBody>
          <a:bodyPr wrap="none" rtlCol="0">
            <a:spAutoFit/>
          </a:bodyPr>
          <a:lstStyle/>
          <a:p>
            <a:r>
              <a:rPr lang="en-US" dirty="0">
                <a:solidFill>
                  <a:srgbClr val="172135"/>
                </a:solidFill>
                <a:latin typeface="Tahoma"/>
              </a:rPr>
              <a:t>CCT</a:t>
            </a:r>
          </a:p>
        </p:txBody>
      </p:sp>
      <p:sp>
        <p:nvSpPr>
          <p:cNvPr id="8" name="TextBox 7"/>
          <p:cNvSpPr txBox="1"/>
          <p:nvPr/>
        </p:nvSpPr>
        <p:spPr>
          <a:xfrm>
            <a:off x="3759200" y="5783760"/>
            <a:ext cx="8432800" cy="369332"/>
          </a:xfrm>
          <a:prstGeom prst="rect">
            <a:avLst/>
          </a:prstGeom>
          <a:noFill/>
          <a:ln w="19050">
            <a:noFill/>
          </a:ln>
          <a:effectLst/>
        </p:spPr>
        <p:txBody>
          <a:bodyPr wrap="square" rtlCol="0">
            <a:spAutoFit/>
          </a:bodyPr>
          <a:lstStyle/>
          <a:p>
            <a:r>
              <a:rPr lang="en-US" dirty="0">
                <a:latin typeface="Tahoma"/>
              </a:rPr>
              <a:t>http://</a:t>
            </a:r>
            <a:r>
              <a:rPr lang="en-US" dirty="0" smtClean="0">
                <a:latin typeface="Tahoma"/>
              </a:rPr>
              <a:t>www.lrc.rpi.edu/resources/CircadianStimulusCalculator_April302016.xlsx</a:t>
            </a:r>
            <a:endParaRPr lang="en-US" dirty="0">
              <a:latin typeface="Tahoma"/>
            </a:endParaRPr>
          </a:p>
        </p:txBody>
      </p:sp>
    </p:spTree>
    <p:extLst>
      <p:ext uri="{BB962C8B-B14F-4D97-AF65-F5344CB8AC3E}">
        <p14:creationId xmlns:p14="http://schemas.microsoft.com/office/powerpoint/2010/main" val="3499229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AIA/CES Reporting Details</a:t>
            </a:r>
          </a:p>
        </p:txBody>
      </p:sp>
      <p:sp>
        <p:nvSpPr>
          <p:cNvPr id="3" name="Content Placeholder 2"/>
          <p:cNvSpPr txBox="1">
            <a:spLocks/>
          </p:cNvSpPr>
          <p:nvPr/>
        </p:nvSpPr>
        <p:spPr>
          <a:xfrm>
            <a:off x="294193" y="2737804"/>
            <a:ext cx="11509333" cy="28949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defRPr/>
            </a:pPr>
            <a:r>
              <a:rPr lang="en-US" sz="2400" dirty="0">
                <a:solidFill>
                  <a:prstClr val="black"/>
                </a:solidFill>
              </a:rPr>
              <a:t>In order to receive credit, each attendee must complete the webinar survey/report form </a:t>
            </a:r>
            <a:r>
              <a:rPr lang="en-US" sz="2400" b="1" dirty="0">
                <a:solidFill>
                  <a:prstClr val="black"/>
                </a:solidFill>
              </a:rPr>
              <a:t>at the conclusion of the presentation</a:t>
            </a:r>
            <a:r>
              <a:rPr lang="en-US" sz="2400" dirty="0">
                <a:solidFill>
                  <a:prstClr val="black"/>
                </a:solidFill>
              </a:rPr>
              <a:t>.</a:t>
            </a:r>
          </a:p>
          <a:p>
            <a:pPr marL="0" indent="0">
              <a:spcBef>
                <a:spcPts val="0"/>
              </a:spcBef>
              <a:spcAft>
                <a:spcPts val="1200"/>
              </a:spcAft>
              <a:buFont typeface="Arial" pitchFamily="34" charset="0"/>
              <a:buNone/>
              <a:defRPr/>
            </a:pPr>
            <a:r>
              <a:rPr lang="en-US" sz="2400" dirty="0">
                <a:solidFill>
                  <a:prstClr val="black"/>
                </a:solidFill>
              </a:rPr>
              <a:t>Follow the link provided:</a:t>
            </a:r>
          </a:p>
          <a:p>
            <a:pPr marL="460375" indent="-269875">
              <a:spcBef>
                <a:spcPts val="0"/>
              </a:spcBef>
              <a:spcAft>
                <a:spcPts val="1200"/>
              </a:spcAft>
              <a:defRPr/>
            </a:pPr>
            <a:r>
              <a:rPr lang="en-US" sz="2400" b="1" dirty="0">
                <a:solidFill>
                  <a:prstClr val="black"/>
                </a:solidFill>
              </a:rPr>
              <a:t>in the Chat box </a:t>
            </a:r>
            <a:r>
              <a:rPr lang="en-US" sz="2400" dirty="0">
                <a:solidFill>
                  <a:prstClr val="black"/>
                </a:solidFill>
              </a:rPr>
              <a:t>at the conclusion of the live presentation; </a:t>
            </a:r>
          </a:p>
          <a:p>
            <a:pPr marL="460375" indent="-269875">
              <a:spcBef>
                <a:spcPts val="0"/>
              </a:spcBef>
              <a:spcAft>
                <a:spcPts val="1200"/>
              </a:spcAft>
              <a:defRPr/>
            </a:pPr>
            <a:r>
              <a:rPr lang="en-US" sz="2400" b="1" dirty="0">
                <a:solidFill>
                  <a:prstClr val="black"/>
                </a:solidFill>
              </a:rPr>
              <a:t>in the follow-up email </a:t>
            </a:r>
            <a:r>
              <a:rPr lang="en-US" sz="2400" dirty="0">
                <a:solidFill>
                  <a:prstClr val="black"/>
                </a:solidFill>
              </a:rPr>
              <a:t>you (</a:t>
            </a:r>
            <a:r>
              <a:rPr lang="en-US" sz="2400" i="1" dirty="0">
                <a:solidFill>
                  <a:prstClr val="black"/>
                </a:solidFill>
              </a:rPr>
              <a:t>or the person who registered your site</a:t>
            </a:r>
            <a:r>
              <a:rPr lang="en-US" sz="2400" dirty="0">
                <a:solidFill>
                  <a:prstClr val="black"/>
                </a:solidFill>
              </a:rPr>
              <a:t>) will receive one hour after the webinar. </a:t>
            </a:r>
          </a:p>
        </p:txBody>
      </p:sp>
      <p:sp>
        <p:nvSpPr>
          <p:cNvPr id="4" name="Text Placeholder 6"/>
          <p:cNvSpPr txBox="1">
            <a:spLocks/>
          </p:cNvSpPr>
          <p:nvPr/>
        </p:nvSpPr>
        <p:spPr>
          <a:xfrm>
            <a:off x="1971760" y="1420261"/>
            <a:ext cx="8677275" cy="1142999"/>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2725">
              <a:spcAft>
                <a:spcPts val="1200"/>
              </a:spcAft>
              <a:buFont typeface="Arial" pitchFamily="34" charset="0"/>
              <a:buNone/>
              <a:defRPr/>
            </a:pPr>
            <a:r>
              <a:rPr lang="en-US" sz="2400" dirty="0">
                <a:solidFill>
                  <a:prstClr val="black"/>
                </a:solidFill>
              </a:rPr>
              <a:t>All attendees will be eligible to receive:</a:t>
            </a:r>
            <a:br>
              <a:rPr lang="en-US" sz="2400" dirty="0">
                <a:solidFill>
                  <a:prstClr val="black"/>
                </a:solidFill>
              </a:rPr>
            </a:br>
            <a:r>
              <a:rPr lang="en-US" sz="2400" dirty="0">
                <a:solidFill>
                  <a:prstClr val="black"/>
                </a:solidFill>
              </a:rPr>
              <a:t>1 AIA LU/HSW (AIA continuing education)</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2862" y="1395888"/>
            <a:ext cx="1066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170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E7E273F-657A-49AF-91B2-5BBDAE89EB35}" type="slidenum">
              <a:rPr lang="en-US">
                <a:solidFill>
                  <a:srgbClr val="FFFFFF"/>
                </a:solidFill>
                <a:latin typeface="Tahoma"/>
              </a:rPr>
              <a:pPr>
                <a:defRPr/>
              </a:pPr>
              <a:t>50</a:t>
            </a:fld>
            <a:endParaRPr lang="en-US" dirty="0">
              <a:solidFill>
                <a:srgbClr val="FFFFFF"/>
              </a:solidFill>
              <a:latin typeface="Tahoma"/>
            </a:endParaRPr>
          </a:p>
        </p:txBody>
      </p:sp>
      <p:sp>
        <p:nvSpPr>
          <p:cNvPr id="2" name="Title 1"/>
          <p:cNvSpPr>
            <a:spLocks noGrp="1"/>
          </p:cNvSpPr>
          <p:nvPr>
            <p:ph type="title" idx="4294967295"/>
          </p:nvPr>
        </p:nvSpPr>
        <p:spPr>
          <a:xfrm>
            <a:off x="0" y="49213"/>
            <a:ext cx="10162309" cy="1017587"/>
          </a:xfrm>
        </p:spPr>
        <p:txBody>
          <a:bodyPr>
            <a:normAutofit fontScale="90000"/>
          </a:bodyPr>
          <a:lstStyle/>
          <a:p>
            <a:r>
              <a:rPr lang="en-US" dirty="0" smtClean="0"/>
              <a:t>Pick a lighting control schedule: timing matters!</a:t>
            </a:r>
            <a:br>
              <a:rPr lang="en-US" dirty="0" smtClean="0"/>
            </a:br>
            <a:r>
              <a:rPr lang="en-US" dirty="0" smtClean="0"/>
              <a:t>Light level and SPD</a:t>
            </a:r>
            <a:endParaRPr lang="en-US" dirty="0"/>
          </a:p>
        </p:txBody>
      </p:sp>
      <p:sp>
        <p:nvSpPr>
          <p:cNvPr id="5" name="Content Placeholder 2"/>
          <p:cNvSpPr txBox="1">
            <a:spLocks/>
          </p:cNvSpPr>
          <p:nvPr/>
        </p:nvSpPr>
        <p:spPr>
          <a:xfrm>
            <a:off x="2300492" y="4982777"/>
            <a:ext cx="7484276" cy="845112"/>
          </a:xfrm>
          <a:prstGeom prst="rect">
            <a:avLst/>
          </a:prstGeom>
        </p:spPr>
        <p:txBody>
          <a:bodyPr numCol="1"/>
          <a:lstStyle>
            <a:lvl1pPr marL="342900" indent="-342900" algn="l" rtl="0" eaLnBrk="1" fontAlgn="base" hangingPunct="1">
              <a:spcBef>
                <a:spcPct val="20000"/>
              </a:spcBef>
              <a:spcAft>
                <a:spcPct val="0"/>
              </a:spcAft>
              <a:buClr>
                <a:schemeClr val="tx2"/>
              </a:buClr>
              <a:buFont typeface="Wingdings" pitchFamily="2" charset="2"/>
              <a:buChar char="w"/>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Font typeface="Tahoma" pitchFamily="34" charset="0"/>
              <a:buChar char="›"/>
              <a:defRPr sz="24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90000"/>
              <a:buChar char="•"/>
              <a:defRPr sz="20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Font typeface="Times New Roman" pitchFamily="18" charset="0"/>
              <a:buChar char="–"/>
              <a:defRPr>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9pPr>
          </a:lstStyle>
          <a:p>
            <a:pPr marL="57150" indent="0">
              <a:buClr>
                <a:srgbClr val="CCECFF"/>
              </a:buClr>
              <a:buNone/>
            </a:pPr>
            <a:r>
              <a:rPr lang="en-US" sz="2000" kern="0" dirty="0">
                <a:effectLst/>
                <a:latin typeface="Tahoma"/>
              </a:rPr>
              <a:t>Both light level and SPD/CCT vary throughout the day to achieve 0.3 CS in the morning and 0.15 in the late afternoon</a:t>
            </a:r>
          </a:p>
          <a:p>
            <a:pPr marL="57150" indent="0">
              <a:buClr>
                <a:srgbClr val="CCECFF"/>
              </a:buClr>
              <a:buNone/>
            </a:pPr>
            <a:endParaRPr lang="en-US" sz="2000" kern="0" dirty="0">
              <a:effectLst/>
              <a:latin typeface="Tahoma"/>
            </a:endParaRPr>
          </a:p>
        </p:txBody>
      </p:sp>
      <p:pic>
        <p:nvPicPr>
          <p:cNvPr id="7" name="Picture 6"/>
          <p:cNvPicPr>
            <a:picLocks noChangeAspect="1"/>
          </p:cNvPicPr>
          <p:nvPr/>
        </p:nvPicPr>
        <p:blipFill>
          <a:blip r:embed="rId2"/>
          <a:stretch>
            <a:fillRect/>
          </a:stretch>
        </p:blipFill>
        <p:spPr>
          <a:xfrm>
            <a:off x="3329341" y="1123176"/>
            <a:ext cx="5108222" cy="3701508"/>
          </a:xfrm>
          <a:prstGeom prst="rect">
            <a:avLst/>
          </a:prstGeom>
        </p:spPr>
      </p:pic>
    </p:spTree>
    <p:extLst>
      <p:ext uri="{BB962C8B-B14F-4D97-AF65-F5344CB8AC3E}">
        <p14:creationId xmlns:p14="http://schemas.microsoft.com/office/powerpoint/2010/main" val="3443688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E7E273F-657A-49AF-91B2-5BBDAE89EB35}" type="slidenum">
              <a:rPr lang="en-US">
                <a:solidFill>
                  <a:srgbClr val="FFFFFF"/>
                </a:solidFill>
                <a:latin typeface="Tahoma"/>
              </a:rPr>
              <a:pPr>
                <a:defRPr/>
              </a:pPr>
              <a:t>51</a:t>
            </a:fld>
            <a:endParaRPr lang="en-US" dirty="0">
              <a:solidFill>
                <a:srgbClr val="FFFFFF"/>
              </a:solidFill>
              <a:latin typeface="Tahoma"/>
            </a:endParaRPr>
          </a:p>
        </p:txBody>
      </p:sp>
      <p:sp>
        <p:nvSpPr>
          <p:cNvPr id="2" name="Title 1"/>
          <p:cNvSpPr>
            <a:spLocks noGrp="1"/>
          </p:cNvSpPr>
          <p:nvPr>
            <p:ph type="title" idx="4294967295"/>
          </p:nvPr>
        </p:nvSpPr>
        <p:spPr>
          <a:xfrm>
            <a:off x="0" y="49213"/>
            <a:ext cx="12192000" cy="1017587"/>
          </a:xfrm>
        </p:spPr>
        <p:txBody>
          <a:bodyPr>
            <a:normAutofit fontScale="90000"/>
          </a:bodyPr>
          <a:lstStyle/>
          <a:p>
            <a:r>
              <a:rPr lang="en-US" dirty="0" smtClean="0"/>
              <a:t>Pick a lighting control schedule: timing matters!</a:t>
            </a:r>
            <a:br>
              <a:rPr lang="en-US" dirty="0" smtClean="0"/>
            </a:br>
            <a:r>
              <a:rPr lang="en-US" dirty="0" smtClean="0"/>
              <a:t>Light level only</a:t>
            </a:r>
            <a:endParaRPr lang="en-US" dirty="0"/>
          </a:p>
        </p:txBody>
      </p:sp>
      <p:sp>
        <p:nvSpPr>
          <p:cNvPr id="5" name="Content Placeholder 2"/>
          <p:cNvSpPr txBox="1">
            <a:spLocks/>
          </p:cNvSpPr>
          <p:nvPr/>
        </p:nvSpPr>
        <p:spPr>
          <a:xfrm>
            <a:off x="2300492" y="5096666"/>
            <a:ext cx="7605508" cy="845112"/>
          </a:xfrm>
          <a:prstGeom prst="rect">
            <a:avLst/>
          </a:prstGeom>
        </p:spPr>
        <p:txBody>
          <a:bodyPr numCol="1"/>
          <a:lstStyle>
            <a:lvl1pPr marL="342900" indent="-342900" algn="l" rtl="0" eaLnBrk="1" fontAlgn="base" hangingPunct="1">
              <a:spcBef>
                <a:spcPct val="20000"/>
              </a:spcBef>
              <a:spcAft>
                <a:spcPct val="0"/>
              </a:spcAft>
              <a:buClr>
                <a:schemeClr val="tx2"/>
              </a:buClr>
              <a:buFont typeface="Wingdings" pitchFamily="2" charset="2"/>
              <a:buChar char="w"/>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Font typeface="Tahoma" pitchFamily="34" charset="0"/>
              <a:buChar char="›"/>
              <a:defRPr sz="24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90000"/>
              <a:buChar char="•"/>
              <a:defRPr sz="20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Font typeface="Times New Roman" pitchFamily="18" charset="0"/>
              <a:buChar char="–"/>
              <a:defRPr>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9pPr>
          </a:lstStyle>
          <a:p>
            <a:pPr marL="57150" indent="0">
              <a:buClr>
                <a:srgbClr val="CCECFF"/>
              </a:buClr>
              <a:buNone/>
            </a:pPr>
            <a:r>
              <a:rPr lang="en-US" sz="2000" kern="0" dirty="0">
                <a:effectLst/>
                <a:latin typeface="Tahoma"/>
              </a:rPr>
              <a:t>Changes in CS can be achieved by simply increasing or decreasing the system’s light output while keeping the same CCT</a:t>
            </a:r>
          </a:p>
          <a:p>
            <a:pPr marL="400050">
              <a:buClr>
                <a:srgbClr val="CCECFF"/>
              </a:buClr>
            </a:pPr>
            <a:endParaRPr lang="en-US" sz="2000" kern="0" dirty="0">
              <a:effectLst/>
              <a:latin typeface="Tahoma"/>
            </a:endParaRPr>
          </a:p>
        </p:txBody>
      </p:sp>
      <p:pic>
        <p:nvPicPr>
          <p:cNvPr id="4" name="Picture 3"/>
          <p:cNvPicPr>
            <a:picLocks noChangeAspect="1"/>
          </p:cNvPicPr>
          <p:nvPr/>
        </p:nvPicPr>
        <p:blipFill>
          <a:blip r:embed="rId2"/>
          <a:stretch>
            <a:fillRect/>
          </a:stretch>
        </p:blipFill>
        <p:spPr>
          <a:xfrm>
            <a:off x="2813756" y="1066800"/>
            <a:ext cx="6564488" cy="4029866"/>
          </a:xfrm>
          <a:prstGeom prst="rect">
            <a:avLst/>
          </a:prstGeom>
        </p:spPr>
      </p:pic>
    </p:spTree>
    <p:extLst>
      <p:ext uri="{BB962C8B-B14F-4D97-AF65-F5344CB8AC3E}">
        <p14:creationId xmlns:p14="http://schemas.microsoft.com/office/powerpoint/2010/main" val="2698324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E7E273F-657A-49AF-91B2-5BBDAE89EB35}" type="slidenum">
              <a:rPr lang="en-US">
                <a:solidFill>
                  <a:srgbClr val="FFFFFF"/>
                </a:solidFill>
                <a:latin typeface="Tahoma"/>
              </a:rPr>
              <a:pPr>
                <a:defRPr/>
              </a:pPr>
              <a:t>52</a:t>
            </a:fld>
            <a:endParaRPr lang="en-US">
              <a:solidFill>
                <a:srgbClr val="FFFFFF"/>
              </a:solidFill>
              <a:latin typeface="Tahoma"/>
            </a:endParaRPr>
          </a:p>
        </p:txBody>
      </p:sp>
      <p:sp>
        <p:nvSpPr>
          <p:cNvPr id="4" name="Title 1"/>
          <p:cNvSpPr>
            <a:spLocks noGrp="1"/>
          </p:cNvSpPr>
          <p:nvPr>
            <p:ph type="title" idx="4294967295"/>
          </p:nvPr>
        </p:nvSpPr>
        <p:spPr>
          <a:xfrm>
            <a:off x="0" y="3493"/>
            <a:ext cx="8677275" cy="1017587"/>
          </a:xfrm>
        </p:spPr>
        <p:txBody>
          <a:bodyPr>
            <a:normAutofit/>
          </a:bodyPr>
          <a:lstStyle/>
          <a:p>
            <a:r>
              <a:rPr lang="en-US" dirty="0" smtClean="0"/>
              <a:t>Lighting Patterns for Healthy Buildings	</a:t>
            </a:r>
            <a:endParaRPr lang="en-US" dirty="0"/>
          </a:p>
        </p:txBody>
      </p:sp>
      <p:sp>
        <p:nvSpPr>
          <p:cNvPr id="5" name="Content Placeholder 2"/>
          <p:cNvSpPr txBox="1">
            <a:spLocks/>
          </p:cNvSpPr>
          <p:nvPr/>
        </p:nvSpPr>
        <p:spPr>
          <a:xfrm>
            <a:off x="1838327" y="1066800"/>
            <a:ext cx="8408333" cy="2431839"/>
          </a:xfrm>
          <a:prstGeom prst="rect">
            <a:avLst/>
          </a:prstGeom>
        </p:spPr>
        <p:txBody>
          <a:bodyPr/>
          <a:lstStyle>
            <a:lvl1pPr marL="342900" indent="-342900" algn="l" rtl="0" eaLnBrk="1" fontAlgn="base" hangingPunct="1">
              <a:spcBef>
                <a:spcPct val="20000"/>
              </a:spcBef>
              <a:spcAft>
                <a:spcPct val="0"/>
              </a:spcAft>
              <a:buClr>
                <a:schemeClr val="tx2"/>
              </a:buClr>
              <a:buFont typeface="Wingdings" pitchFamily="2" charset="2"/>
              <a:buChar char="w"/>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Font typeface="Tahoma" pitchFamily="34" charset="0"/>
              <a:buChar char="›"/>
              <a:defRPr sz="24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90000"/>
              <a:buChar char="•"/>
              <a:defRPr sz="20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Font typeface="Times New Roman" pitchFamily="18" charset="0"/>
              <a:buChar char="–"/>
              <a:defRPr>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SzPct val="90000"/>
              <a:buChar char="•"/>
              <a:defRPr>
                <a:solidFill>
                  <a:schemeClr val="tx1"/>
                </a:solidFill>
                <a:effectLst>
                  <a:outerShdw blurRad="38100" dist="38100" dir="2700000" algn="tl">
                    <a:srgbClr val="000000"/>
                  </a:outerShdw>
                </a:effectLst>
                <a:latin typeface="+mn-lt"/>
              </a:defRPr>
            </a:lvl9pPr>
          </a:lstStyle>
          <a:p>
            <a:pPr marL="0" indent="0">
              <a:buClr>
                <a:srgbClr val="CCECFF"/>
              </a:buClr>
              <a:buNone/>
            </a:pPr>
            <a:r>
              <a:rPr lang="en-US" kern="0" dirty="0">
                <a:effectLst/>
                <a:latin typeface="Tahoma"/>
              </a:rPr>
              <a:t>We developed a website detailing lighting design patterns for:</a:t>
            </a:r>
          </a:p>
          <a:p>
            <a:pPr marL="457200" lvl="1" indent="0">
              <a:buClr>
                <a:srgbClr val="CCECFF"/>
              </a:buClr>
              <a:buNone/>
            </a:pPr>
            <a:r>
              <a:rPr lang="en-US" kern="0" dirty="0">
                <a:effectLst/>
                <a:latin typeface="Tahoma"/>
              </a:rPr>
              <a:t>24-h lighting scheme for seniors’ facilities</a:t>
            </a:r>
          </a:p>
          <a:p>
            <a:pPr marL="457200" lvl="1" indent="0">
              <a:buClr>
                <a:srgbClr val="CCECFF"/>
              </a:buClr>
              <a:buNone/>
            </a:pPr>
            <a:endParaRPr lang="en-US" kern="0" dirty="0">
              <a:effectLst/>
              <a:latin typeface="Tahoma"/>
            </a:endParaRPr>
          </a:p>
          <a:p>
            <a:pPr marL="0" indent="0">
              <a:buClr>
                <a:srgbClr val="CCECFF"/>
              </a:buClr>
              <a:buNone/>
            </a:pPr>
            <a:r>
              <a:rPr lang="en-US" kern="0" dirty="0">
                <a:effectLst/>
                <a:latin typeface="Tahoma"/>
              </a:rPr>
              <a:t>     </a:t>
            </a:r>
            <a:r>
              <a:rPr lang="en-US" kern="0" dirty="0">
                <a:effectLst/>
                <a:latin typeface="Tahoma"/>
                <a:hlinkClick r:id="rId3"/>
              </a:rPr>
              <a:t>http://lightingpatternsforhealthybuildings.org/</a:t>
            </a:r>
            <a:r>
              <a:rPr lang="en-US" kern="0" dirty="0">
                <a:effectLst/>
                <a:latin typeface="Tahoma"/>
              </a:rPr>
              <a:t> </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l="5646" t="5410" r="5922" b="5579"/>
          <a:stretch/>
        </p:blipFill>
        <p:spPr>
          <a:xfrm>
            <a:off x="3017108" y="3759943"/>
            <a:ext cx="2528712" cy="1966775"/>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t="13441" b="12942"/>
          <a:stretch/>
        </p:blipFill>
        <p:spPr>
          <a:xfrm>
            <a:off x="5733748" y="3759943"/>
            <a:ext cx="3457370" cy="1966775"/>
          </a:xfrm>
          <a:prstGeom prst="rect">
            <a:avLst/>
          </a:prstGeom>
        </p:spPr>
      </p:pic>
    </p:spTree>
    <p:extLst>
      <p:ext uri="{BB962C8B-B14F-4D97-AF65-F5344CB8AC3E}">
        <p14:creationId xmlns:p14="http://schemas.microsoft.com/office/powerpoint/2010/main" val="384007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55596" y="2342945"/>
            <a:ext cx="8836404" cy="21721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4272515" y="2435214"/>
            <a:ext cx="5366435" cy="5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pPr>
              <a:lnSpc>
                <a:spcPct val="100000"/>
              </a:lnSpc>
              <a:spcBef>
                <a:spcPts val="0"/>
              </a:spcBef>
            </a:pPr>
            <a:r>
              <a:rPr lang="en-US" sz="3200" dirty="0"/>
              <a:t>Guiding Light</a:t>
            </a:r>
          </a:p>
        </p:txBody>
      </p:sp>
      <p:sp>
        <p:nvSpPr>
          <p:cNvPr id="18" name="TextBox 17"/>
          <p:cNvSpPr txBox="1"/>
          <p:nvPr/>
        </p:nvSpPr>
        <p:spPr>
          <a:xfrm>
            <a:off x="4280494" y="3386163"/>
            <a:ext cx="5015204" cy="984885"/>
          </a:xfrm>
          <a:prstGeom prst="rect">
            <a:avLst/>
          </a:prstGeom>
          <a:noFill/>
        </p:spPr>
        <p:txBody>
          <a:bodyPr wrap="square" rtlCol="0">
            <a:spAutoFit/>
          </a:bodyPr>
          <a:lstStyle/>
          <a:p>
            <a:r>
              <a:rPr lang="en-US" sz="2400" b="1" dirty="0">
                <a:solidFill>
                  <a:schemeClr val="bg1"/>
                </a:solidFill>
                <a:latin typeface="Avenir LT Std 65 Medium" panose="020B0603020203020204" pitchFamily="34" charset="0"/>
              </a:rPr>
              <a:t>Karyn Gayle </a:t>
            </a:r>
            <a:r>
              <a:rPr lang="en-US" sz="1400" b="1" dirty="0">
                <a:solidFill>
                  <a:schemeClr val="bg1"/>
                </a:solidFill>
                <a:latin typeface="Avenir LT Std 35 Light" panose="020B0402020203020204" pitchFamily="34" charset="0"/>
              </a:rPr>
              <a:t>EDAC, MIES</a:t>
            </a:r>
            <a:br>
              <a:rPr lang="en-US" sz="1400" b="1" dirty="0">
                <a:solidFill>
                  <a:schemeClr val="bg1"/>
                </a:solidFill>
                <a:latin typeface="Avenir LT Std 35 Light" panose="020B0402020203020204" pitchFamily="34" charset="0"/>
              </a:rPr>
            </a:br>
            <a:r>
              <a:rPr lang="en-US" sz="2000" b="1" dirty="0">
                <a:solidFill>
                  <a:schemeClr val="bg1"/>
                </a:solidFill>
                <a:latin typeface="Avenir LT Std 65 Medium" panose="020B0603020203020204" pitchFamily="34" charset="0"/>
              </a:rPr>
              <a:t>Vice President, Healthcare</a:t>
            </a:r>
            <a:br>
              <a:rPr lang="en-US" sz="2000" b="1" dirty="0">
                <a:solidFill>
                  <a:schemeClr val="bg1"/>
                </a:solidFill>
                <a:latin typeface="Avenir LT Std 65 Medium" panose="020B0603020203020204" pitchFamily="34" charset="0"/>
              </a:rPr>
            </a:br>
            <a:r>
              <a:rPr lang="en-US" sz="1400" b="1" dirty="0">
                <a:solidFill>
                  <a:schemeClr val="bg1"/>
                </a:solidFill>
                <a:latin typeface="Avenir LT Std 35 Light" panose="020B0402020203020204" pitchFamily="34" charset="0"/>
              </a:rPr>
              <a:t>Acuity Brands</a:t>
            </a:r>
            <a:endParaRPr lang="en-US" sz="1400" dirty="0">
              <a:solidFill>
                <a:schemeClr val="bg1"/>
              </a:solidFill>
              <a:latin typeface="Avenir LT Std 35 Light" panose="020B0402020203020204" pitchFamily="34" charset="0"/>
            </a:endParaRPr>
          </a:p>
        </p:txBody>
      </p:sp>
      <p:sp>
        <p:nvSpPr>
          <p:cNvPr id="20" name="Title 2"/>
          <p:cNvSpPr txBox="1">
            <a:spLocks/>
          </p:cNvSpPr>
          <p:nvPr/>
        </p:nvSpPr>
        <p:spPr>
          <a:xfrm>
            <a:off x="4280495" y="2916133"/>
            <a:ext cx="7255804" cy="2940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r>
              <a:rPr lang="en-US" sz="1600" dirty="0"/>
              <a:t>What You Need to Know About Lighting</a:t>
            </a:r>
          </a:p>
        </p:txBody>
      </p:sp>
      <p:cxnSp>
        <p:nvCxnSpPr>
          <p:cNvPr id="21" name="Straight Connector 20"/>
          <p:cNvCxnSpPr/>
          <p:nvPr/>
        </p:nvCxnSpPr>
        <p:spPr>
          <a:xfrm>
            <a:off x="4397855" y="3309457"/>
            <a:ext cx="71384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Placeholder 4"/>
          <p:cNvPicPr>
            <a:picLocks noChangeAspect="1"/>
          </p:cNvPicPr>
          <p:nvPr/>
        </p:nvPicPr>
        <p:blipFill rotWithShape="1">
          <a:blip r:embed="rId3" cstate="print">
            <a:grayscl/>
            <a:extLst>
              <a:ext uri="{28A0092B-C50C-407E-A947-70E740481C1C}">
                <a14:useLocalDpi xmlns:a14="http://schemas.microsoft.com/office/drawing/2010/main" val="0"/>
              </a:ext>
            </a:extLst>
          </a:blip>
          <a:srcRect l="666" t="409" b="29385"/>
          <a:stretch/>
        </p:blipFill>
        <p:spPr>
          <a:xfrm>
            <a:off x="378408" y="1425677"/>
            <a:ext cx="3644975" cy="3687097"/>
          </a:xfrm>
          <a:prstGeom prst="ellipse">
            <a:avLst/>
          </a:prstGeom>
          <a:ln w="63500" cap="rnd">
            <a:noFill/>
          </a:ln>
          <a:effectLst/>
        </p:spPr>
      </p:pic>
    </p:spTree>
    <p:extLst>
      <p:ext uri="{BB962C8B-B14F-4D97-AF65-F5344CB8AC3E}">
        <p14:creationId xmlns:p14="http://schemas.microsoft.com/office/powerpoint/2010/main" val="1987149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85725"/>
            <a:ext cx="12282311" cy="615950"/>
          </a:xfrm>
        </p:spPr>
        <p:txBody>
          <a:bodyPr>
            <a:normAutofit fontScale="90000"/>
          </a:bodyPr>
          <a:lstStyle/>
          <a:p>
            <a:r>
              <a:rPr lang="en-US" dirty="0"/>
              <a:t>LED Progression: From Static Color to Dynamic Experiences</a:t>
            </a:r>
          </a:p>
        </p:txBody>
      </p:sp>
      <p:sp>
        <p:nvSpPr>
          <p:cNvPr id="9" name="Text Placeholder 4"/>
          <p:cNvSpPr txBox="1">
            <a:spLocks/>
          </p:cNvSpPr>
          <p:nvPr/>
        </p:nvSpPr>
        <p:spPr>
          <a:xfrm>
            <a:off x="162338" y="1213929"/>
            <a:ext cx="10911989" cy="48757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Aft>
                <a:spcPts val="1200"/>
              </a:spcAft>
            </a:pPr>
            <a:r>
              <a:rPr lang="en-US" altLang="en-US" dirty="0">
                <a:latin typeface="Avenir LT Std 65 Medium" panose="020B0603020203020204" pitchFamily="34" charset="0"/>
                <a:ea typeface="ヒラギノ角ゴ Pro W3" charset="-128"/>
              </a:rPr>
              <a:t>“Tunable White” is becoming increasingly mainstream</a:t>
            </a:r>
          </a:p>
          <a:p>
            <a:pPr>
              <a:lnSpc>
                <a:spcPts val="3000"/>
              </a:lnSpc>
              <a:spcAft>
                <a:spcPts val="1200"/>
              </a:spcAft>
            </a:pPr>
            <a:r>
              <a:rPr lang="en-US" altLang="en-US" dirty="0">
                <a:latin typeface="Avenir LT Std 65 Medium" panose="020B0603020203020204" pitchFamily="34" charset="0"/>
                <a:ea typeface="ヒラギノ角ゴ Pro W3" charset="-128"/>
              </a:rPr>
              <a:t>Spaces are being designed to include circadian stimulus </a:t>
            </a:r>
          </a:p>
          <a:p>
            <a:pPr>
              <a:lnSpc>
                <a:spcPts val="3000"/>
              </a:lnSpc>
              <a:spcAft>
                <a:spcPts val="1200"/>
              </a:spcAft>
            </a:pPr>
            <a:r>
              <a:rPr lang="en-US" altLang="en-US" dirty="0">
                <a:latin typeface="Avenir LT Std 65 Medium" panose="020B0603020203020204" pitchFamily="34" charset="0"/>
                <a:ea typeface="ヒラギノ角ゴ Pro W3" charset="-128"/>
              </a:rPr>
              <a:t>Designers are moving from just dimming (changing intensity) to wanting total control of the Kelvin temperature, color consistency, warm dimming and color points</a:t>
            </a:r>
          </a:p>
          <a:p>
            <a:pPr>
              <a:lnSpc>
                <a:spcPts val="3000"/>
              </a:lnSpc>
              <a:spcAft>
                <a:spcPts val="1200"/>
              </a:spcAft>
            </a:pPr>
            <a:r>
              <a:rPr lang="en-US" altLang="en-US" dirty="0">
                <a:latin typeface="Avenir LT Std 65 Medium" panose="020B0603020203020204" pitchFamily="34" charset="0"/>
                <a:ea typeface="ヒラギノ角ゴ Pro W3" charset="-128"/>
              </a:rPr>
              <a:t>Choosing a lamp CRI and CCT to best enhance the environment is no longer sufficient</a:t>
            </a:r>
          </a:p>
          <a:p>
            <a:pPr marL="0" indent="0">
              <a:lnSpc>
                <a:spcPts val="3000"/>
              </a:lnSpc>
              <a:spcAft>
                <a:spcPts val="1200"/>
              </a:spcAft>
              <a:buNone/>
            </a:pPr>
            <a:endParaRPr lang="en-US" dirty="0">
              <a:latin typeface="Avenir LT Std 65 Medium" panose="020B0603020203020204" pitchFamily="34" charset="0"/>
            </a:endParaRPr>
          </a:p>
        </p:txBody>
      </p:sp>
    </p:spTree>
    <p:extLst>
      <p:ext uri="{BB962C8B-B14F-4D97-AF65-F5344CB8AC3E}">
        <p14:creationId xmlns:p14="http://schemas.microsoft.com/office/powerpoint/2010/main" val="313132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What is Warm Dimming?</a:t>
            </a: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78" y="3795416"/>
            <a:ext cx="4048933" cy="270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2269" y="3795418"/>
            <a:ext cx="4050678" cy="270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067" y="3795416"/>
            <a:ext cx="4048933" cy="270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6357" y="847149"/>
            <a:ext cx="4580189" cy="200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p:cNvPicPr>
          <p:nvPr/>
        </p:nvPicPr>
        <p:blipFill>
          <a:blip r:embed="rId6">
            <a:extLst>
              <a:ext uri="{28A0092B-C50C-407E-A947-70E740481C1C}">
                <a14:useLocalDpi xmlns:a14="http://schemas.microsoft.com/office/drawing/2010/main" val="0"/>
              </a:ext>
            </a:extLst>
          </a:blip>
          <a:srcRect b="54897"/>
          <a:stretch>
            <a:fillRect/>
          </a:stretch>
        </p:blipFill>
        <p:spPr bwMode="auto">
          <a:xfrm>
            <a:off x="8725140" y="2737888"/>
            <a:ext cx="17430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stretch>
            <a:fillRect/>
          </a:stretch>
        </p:blipFill>
        <p:spPr>
          <a:xfrm>
            <a:off x="4639799" y="701748"/>
            <a:ext cx="2041760" cy="3062640"/>
          </a:xfrm>
          <a:prstGeom prst="rect">
            <a:avLst/>
          </a:prstGeom>
        </p:spPr>
      </p:pic>
      <p:pic>
        <p:nvPicPr>
          <p:cNvPr id="16" name="Picture 15"/>
          <p:cNvPicPr>
            <a:picLocks noChangeAspect="1"/>
          </p:cNvPicPr>
          <p:nvPr/>
        </p:nvPicPr>
        <p:blipFill>
          <a:blip r:embed="rId8"/>
          <a:stretch>
            <a:fillRect/>
          </a:stretch>
        </p:blipFill>
        <p:spPr>
          <a:xfrm>
            <a:off x="-1" y="701748"/>
            <a:ext cx="4597855" cy="3062640"/>
          </a:xfrm>
          <a:prstGeom prst="rect">
            <a:avLst/>
          </a:prstGeom>
        </p:spPr>
      </p:pic>
    </p:spTree>
    <p:extLst>
      <p:ext uri="{BB962C8B-B14F-4D97-AF65-F5344CB8AC3E}">
        <p14:creationId xmlns:p14="http://schemas.microsoft.com/office/powerpoint/2010/main" val="203107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Why use Warm Dimming?</a:t>
            </a:r>
          </a:p>
        </p:txBody>
      </p:sp>
      <p:pic>
        <p:nvPicPr>
          <p:cNvPr id="9" name="Picture 8"/>
          <p:cNvPicPr>
            <a:picLocks noChangeAspect="1"/>
          </p:cNvPicPr>
          <p:nvPr/>
        </p:nvPicPr>
        <p:blipFill rotWithShape="1">
          <a:blip r:embed="rId2"/>
          <a:srcRect t="16398" b="5760"/>
          <a:stretch/>
        </p:blipFill>
        <p:spPr>
          <a:xfrm>
            <a:off x="-1858" y="2347958"/>
            <a:ext cx="12193857" cy="4155477"/>
          </a:xfrm>
          <a:prstGeom prst="rect">
            <a:avLst/>
          </a:prstGeom>
        </p:spPr>
      </p:pic>
      <p:sp>
        <p:nvSpPr>
          <p:cNvPr id="5" name="TextBox 4"/>
          <p:cNvSpPr txBox="1"/>
          <p:nvPr/>
        </p:nvSpPr>
        <p:spPr>
          <a:xfrm>
            <a:off x="162338" y="818690"/>
            <a:ext cx="6926359" cy="1354217"/>
          </a:xfrm>
          <a:prstGeom prst="rect">
            <a:avLst/>
          </a:prstGeom>
          <a:noFill/>
        </p:spPr>
        <p:txBody>
          <a:bodyPr wrap="square" rtlCol="0">
            <a:spAutoFit/>
          </a:bodyPr>
          <a:lstStyle/>
          <a:p>
            <a:pPr>
              <a:lnSpc>
                <a:spcPct val="100000"/>
              </a:lnSpc>
              <a:spcBef>
                <a:spcPts val="1200"/>
              </a:spcBef>
              <a:buClr>
                <a:srgbClr val="0A90D5"/>
              </a:buClr>
              <a:buSzPct val="110000"/>
            </a:pPr>
            <a:r>
              <a:rPr lang="en-US" altLang="en-US" sz="2400" dirty="0">
                <a:latin typeface="Avenir LT Std 65 Medium" panose="020B0603020203020204" pitchFamily="34" charset="0"/>
                <a:ea typeface="ヒラギノ角ゴ Pro W3" charset="-128"/>
              </a:rPr>
              <a:t>Taps into our expectation that light sources “warm up” as intensity is reduced</a:t>
            </a:r>
          </a:p>
          <a:p>
            <a:pPr>
              <a:lnSpc>
                <a:spcPct val="100000"/>
              </a:lnSpc>
              <a:spcBef>
                <a:spcPts val="1200"/>
              </a:spcBef>
              <a:buClr>
                <a:srgbClr val="0A90D5"/>
              </a:buClr>
              <a:buSzPct val="110000"/>
            </a:pPr>
            <a:r>
              <a:rPr lang="en-US" altLang="en-US" sz="2400" dirty="0">
                <a:latin typeface="Avenir LT Std 65 Medium" panose="020B0603020203020204" pitchFamily="34" charset="0"/>
                <a:ea typeface="ヒラギノ角ゴ Pro W3" charset="-128"/>
              </a:rPr>
              <a:t>Impacts ambience, mood, relaxation, intimacy</a:t>
            </a:r>
          </a:p>
        </p:txBody>
      </p:sp>
    </p:spTree>
    <p:extLst>
      <p:ext uri="{BB962C8B-B14F-4D97-AF65-F5344CB8AC3E}">
        <p14:creationId xmlns:p14="http://schemas.microsoft.com/office/powerpoint/2010/main" val="3242413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What is Tunable White?</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6437" y="2934292"/>
            <a:ext cx="2566831" cy="353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05606" y="4536203"/>
            <a:ext cx="2584838" cy="4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 y="2849331"/>
            <a:ext cx="8347045" cy="3654237"/>
          </a:xfrm>
          <a:prstGeom prst="rect">
            <a:avLst/>
          </a:prstGeom>
        </p:spPr>
      </p:pic>
      <p:sp>
        <p:nvSpPr>
          <p:cNvPr id="7" name="Text Placeholder 6"/>
          <p:cNvSpPr txBox="1">
            <a:spLocks/>
          </p:cNvSpPr>
          <p:nvPr/>
        </p:nvSpPr>
        <p:spPr bwMode="auto">
          <a:xfrm>
            <a:off x="162339" y="890071"/>
            <a:ext cx="10751738" cy="18558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Ability to adjust CCTs along a pre-specified range, i.e. 1800K to 6000K</a:t>
            </a:r>
          </a:p>
          <a:p>
            <a:pPr marL="0" indent="0">
              <a:lnSpc>
                <a:spcPct val="100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This could be along the black body curve or vary from it</a:t>
            </a:r>
          </a:p>
          <a:p>
            <a:pPr marL="0" indent="0">
              <a:lnSpc>
                <a:spcPct val="100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Shifts off the black body curve will cause the perceived color to shift to green or pinkish tint*</a:t>
            </a:r>
          </a:p>
        </p:txBody>
      </p:sp>
    </p:spTree>
    <p:extLst>
      <p:ext uri="{BB962C8B-B14F-4D97-AF65-F5344CB8AC3E}">
        <p14:creationId xmlns:p14="http://schemas.microsoft.com/office/powerpoint/2010/main" val="38549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Why Use Tunable White?</a:t>
            </a:r>
          </a:p>
        </p:txBody>
      </p:sp>
      <p:sp>
        <p:nvSpPr>
          <p:cNvPr id="7" name="Text Placeholder 6"/>
          <p:cNvSpPr txBox="1">
            <a:spLocks/>
          </p:cNvSpPr>
          <p:nvPr/>
        </p:nvSpPr>
        <p:spPr bwMode="auto">
          <a:xfrm>
            <a:off x="162339" y="988151"/>
            <a:ext cx="3953782" cy="4672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Throughout the course of the day, the CCT can be varied, tuned in response to daylight or activities within the space</a:t>
            </a:r>
          </a:p>
          <a:p>
            <a:pPr marL="0" indent="0">
              <a:lnSpc>
                <a:spcPts val="3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Create a different atmosphere or mood</a:t>
            </a:r>
          </a:p>
          <a:p>
            <a:pPr marL="0" indent="0">
              <a:lnSpc>
                <a:spcPts val="3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Change the environment for retail displays and dressing rooms</a:t>
            </a:r>
          </a:p>
        </p:txBody>
      </p:sp>
      <p:pic>
        <p:nvPicPr>
          <p:cNvPr id="11" name="Picture 1"/>
          <p:cNvPicPr>
            <a:picLocks noChangeAspect="1"/>
          </p:cNvPicPr>
          <p:nvPr/>
        </p:nvPicPr>
        <p:blipFill rotWithShape="1">
          <a:blip r:embed="rId2">
            <a:extLst>
              <a:ext uri="{28A0092B-C50C-407E-A947-70E740481C1C}">
                <a14:useLocalDpi xmlns:a14="http://schemas.microsoft.com/office/drawing/2010/main" val="0"/>
              </a:ext>
            </a:extLst>
          </a:blip>
          <a:srcRect l="22074" r="-22074"/>
          <a:stretch/>
        </p:blipFill>
        <p:spPr bwMode="auto">
          <a:xfrm>
            <a:off x="4240635" y="701749"/>
            <a:ext cx="4522444" cy="578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rotWithShape="1">
          <a:blip r:embed="rId3">
            <a:extLst>
              <a:ext uri="{28A0092B-C50C-407E-A947-70E740481C1C}">
                <a14:useLocalDpi xmlns:a14="http://schemas.microsoft.com/office/drawing/2010/main" val="0"/>
              </a:ext>
            </a:extLst>
          </a:blip>
          <a:srcRect l="22260" r="-22260"/>
          <a:stretch/>
        </p:blipFill>
        <p:spPr bwMode="auto">
          <a:xfrm>
            <a:off x="6801855" y="701748"/>
            <a:ext cx="4522444" cy="578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rotWithShape="1">
          <a:blip r:embed="rId4">
            <a:extLst>
              <a:ext uri="{28A0092B-C50C-407E-A947-70E740481C1C}">
                <a14:useLocalDpi xmlns:a14="http://schemas.microsoft.com/office/drawing/2010/main" val="0"/>
              </a:ext>
            </a:extLst>
          </a:blip>
          <a:srcRect l="22124" r="15059"/>
          <a:stretch/>
        </p:blipFill>
        <p:spPr bwMode="auto">
          <a:xfrm>
            <a:off x="9363075" y="701747"/>
            <a:ext cx="2834518" cy="578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501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What is Tunable Spectrum?</a:t>
            </a:r>
          </a:p>
        </p:txBody>
      </p:sp>
      <p:sp>
        <p:nvSpPr>
          <p:cNvPr id="7" name="Text Placeholder 6"/>
          <p:cNvSpPr txBox="1">
            <a:spLocks/>
          </p:cNvSpPr>
          <p:nvPr/>
        </p:nvSpPr>
        <p:spPr bwMode="auto">
          <a:xfrm>
            <a:off x="162338" y="701675"/>
            <a:ext cx="12029661" cy="18558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Excellent white light and ability to produce pastel/tinted color</a:t>
            </a:r>
          </a:p>
          <a:p>
            <a:pPr marL="0" indent="0">
              <a:lnSpc>
                <a:spcPct val="100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Ability to have a range of CCT’s at constant lumen output</a:t>
            </a:r>
          </a:p>
          <a:p>
            <a:pPr marL="0" indent="0">
              <a:lnSpc>
                <a:spcPct val="100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Ability to dim along the black body or shift off the curve (via </a:t>
            </a:r>
            <a:r>
              <a:rPr lang="en-US" altLang="en-US" sz="2400" dirty="0" err="1">
                <a:latin typeface="Avenir LT Std 65 Medium" panose="020B0603020203020204" pitchFamily="34" charset="0"/>
                <a:ea typeface="ヒラギノ角ゴ Pro W3" charset="-128"/>
              </a:rPr>
              <a:t>Duv</a:t>
            </a:r>
            <a:r>
              <a:rPr lang="en-US" altLang="en-US" sz="2400" dirty="0">
                <a:latin typeface="Avenir LT Std 65 Medium" panose="020B0603020203020204" pitchFamily="34" charset="0"/>
                <a:ea typeface="ヒラギノ角ゴ Pro W3" charset="-128"/>
              </a:rPr>
              <a:t> control)</a:t>
            </a:r>
          </a:p>
          <a:p>
            <a:pPr marL="0" indent="0">
              <a:lnSpc>
                <a:spcPct val="100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Opportunity to tune the color to enhance the surrounding space or create an effect</a:t>
            </a:r>
          </a:p>
        </p:txBody>
      </p:sp>
      <p:pic>
        <p:nvPicPr>
          <p:cNvPr id="8" name="Picture Placeholder 3"/>
          <p:cNvPicPr>
            <a:picLocks noChangeAspect="1"/>
          </p:cNvPicPr>
          <p:nvPr/>
        </p:nvPicPr>
        <p:blipFill>
          <a:blip r:embed="rId2">
            <a:extLst>
              <a:ext uri="{28A0092B-C50C-407E-A947-70E740481C1C}">
                <a14:useLocalDpi xmlns:a14="http://schemas.microsoft.com/office/drawing/2010/main" val="0"/>
              </a:ext>
            </a:extLst>
          </a:blip>
          <a:srcRect l="5637" r="5637"/>
          <a:stretch>
            <a:fillRect/>
          </a:stretch>
        </p:blipFill>
        <p:spPr bwMode="auto">
          <a:xfrm>
            <a:off x="6527261" y="2784391"/>
            <a:ext cx="3988339" cy="2989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3">
            <a:extLst>
              <a:ext uri="{28A0092B-C50C-407E-A947-70E740481C1C}">
                <a14:useLocalDpi xmlns:a14="http://schemas.microsoft.com/office/drawing/2010/main" val="0"/>
              </a:ext>
            </a:extLst>
          </a:blip>
          <a:srcRect l="2876" r="31"/>
          <a:stretch>
            <a:fillRect/>
          </a:stretch>
        </p:blipFill>
        <p:spPr bwMode="auto">
          <a:xfrm>
            <a:off x="1083538" y="2784391"/>
            <a:ext cx="4309089" cy="296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692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To Post Questions or Comments:</a:t>
            </a:r>
          </a:p>
        </p:txBody>
      </p:sp>
      <p:sp>
        <p:nvSpPr>
          <p:cNvPr id="3" name="Content Placeholder 2"/>
          <p:cNvSpPr txBox="1">
            <a:spLocks/>
          </p:cNvSpPr>
          <p:nvPr/>
        </p:nvSpPr>
        <p:spPr>
          <a:xfrm>
            <a:off x="440498" y="1425543"/>
            <a:ext cx="5758001" cy="402049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solidFill>
                  <a:srgbClr val="000000"/>
                </a:solidFill>
                <a:ea typeface="MS PGothic" pitchFamily="34" charset="-128"/>
              </a:rPr>
              <a:t>Submit a question to the moderator via the chat box.</a:t>
            </a:r>
          </a:p>
          <a:p>
            <a:pPr marL="0" indent="0">
              <a:buFont typeface="Arial" charset="0"/>
              <a:buNone/>
            </a:pPr>
            <a:endParaRPr lang="en-US" sz="2400" dirty="0">
              <a:solidFill>
                <a:srgbClr val="000000"/>
              </a:solidFill>
              <a:ea typeface="MS PGothic" pitchFamily="34" charset="-128"/>
            </a:endParaRPr>
          </a:p>
          <a:p>
            <a:pPr marL="0" indent="0">
              <a:buFont typeface="Arial" charset="0"/>
              <a:buNone/>
            </a:pPr>
            <a:r>
              <a:rPr lang="en-US" sz="2400" dirty="0">
                <a:solidFill>
                  <a:srgbClr val="000000"/>
                </a:solidFill>
                <a:ea typeface="MS PGothic" pitchFamily="34" charset="-128"/>
              </a:rPr>
              <a:t>Content-related questions will be answered during the Q&amp;A portion as time allows. </a:t>
            </a:r>
          </a:p>
          <a:p>
            <a:pPr marL="0" indent="0">
              <a:buFont typeface="Arial" charset="0"/>
              <a:buNone/>
            </a:pPr>
            <a:endParaRPr lang="en-US" sz="2400" dirty="0">
              <a:solidFill>
                <a:srgbClr val="000000"/>
              </a:solidFill>
              <a:ea typeface="MS PGothic" pitchFamily="34" charset="-128"/>
            </a:endParaRPr>
          </a:p>
          <a:p>
            <a:pPr marL="0" indent="0">
              <a:buFont typeface="Arial" charset="0"/>
              <a:buNone/>
            </a:pPr>
            <a:r>
              <a:rPr lang="en-US" sz="2400" dirty="0">
                <a:solidFill>
                  <a:srgbClr val="000000"/>
                </a:solidFill>
                <a:ea typeface="MS PGothic" pitchFamily="34" charset="-128"/>
              </a:rPr>
              <a:t>Tech support questions will be answered by AIA staff promptly.</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2229" y="1357290"/>
            <a:ext cx="2609850" cy="25336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6085210" y="1952204"/>
            <a:ext cx="1600200" cy="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4696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Why Use Tunable Spectrum?</a:t>
            </a:r>
          </a:p>
        </p:txBody>
      </p:sp>
      <p:sp>
        <p:nvSpPr>
          <p:cNvPr id="7" name="Text Placeholder 6"/>
          <p:cNvSpPr txBox="1">
            <a:spLocks/>
          </p:cNvSpPr>
          <p:nvPr/>
        </p:nvSpPr>
        <p:spPr bwMode="auto">
          <a:xfrm>
            <a:off x="162339" y="988151"/>
            <a:ext cx="3953782" cy="4672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Delivers the ultimate in chromaticity control with high-quality white light and color selection.</a:t>
            </a:r>
          </a:p>
          <a:p>
            <a:pPr marL="0" indent="0">
              <a:lnSpc>
                <a:spcPts val="3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Accentuate architectural features, colors, materials and finishes, but also skin, tissues, etc.</a:t>
            </a:r>
          </a:p>
          <a:p>
            <a:pPr marL="0" indent="0">
              <a:lnSpc>
                <a:spcPts val="3000"/>
              </a:lnSpc>
              <a:spcBef>
                <a:spcPts val="1200"/>
              </a:spcBef>
              <a:buClr>
                <a:srgbClr val="0A90D5"/>
              </a:buClr>
              <a:buSzPct val="110000"/>
              <a:buNone/>
            </a:pPr>
            <a:r>
              <a:rPr lang="en-US" altLang="en-US" sz="2400" dirty="0">
                <a:latin typeface="Avenir LT Std 65 Medium" panose="020B0603020203020204" pitchFamily="34" charset="0"/>
                <a:ea typeface="ヒラギノ角ゴ Pro W3" charset="-128"/>
              </a:rPr>
              <a:t>Tune the color to improve visual diagnosis</a:t>
            </a:r>
          </a:p>
        </p:txBody>
      </p:sp>
      <p:pic>
        <p:nvPicPr>
          <p:cNvPr id="8" name="Picture 7"/>
          <p:cNvPicPr>
            <a:picLocks noChangeAspect="1"/>
          </p:cNvPicPr>
          <p:nvPr/>
        </p:nvPicPr>
        <p:blipFill>
          <a:blip r:embed="rId2"/>
          <a:stretch>
            <a:fillRect/>
          </a:stretch>
        </p:blipFill>
        <p:spPr>
          <a:xfrm>
            <a:off x="4620187" y="816851"/>
            <a:ext cx="3114738" cy="3114738"/>
          </a:xfrm>
          <a:prstGeom prst="rect">
            <a:avLst/>
          </a:prstGeom>
        </p:spPr>
      </p:pic>
      <p:pic>
        <p:nvPicPr>
          <p:cNvPr id="10" name="Picture 9"/>
          <p:cNvPicPr>
            <a:picLocks noChangeAspect="1"/>
          </p:cNvPicPr>
          <p:nvPr/>
        </p:nvPicPr>
        <p:blipFill>
          <a:blip r:embed="rId3"/>
          <a:stretch>
            <a:fillRect/>
          </a:stretch>
        </p:blipFill>
        <p:spPr>
          <a:xfrm>
            <a:off x="4620187" y="4145750"/>
            <a:ext cx="1971675" cy="1971675"/>
          </a:xfrm>
          <a:prstGeom prst="rect">
            <a:avLst/>
          </a:prstGeom>
        </p:spPr>
      </p:pic>
      <p:pic>
        <p:nvPicPr>
          <p:cNvPr id="14" name="Picture 13"/>
          <p:cNvPicPr>
            <a:picLocks noChangeAspect="1"/>
          </p:cNvPicPr>
          <p:nvPr/>
        </p:nvPicPr>
        <p:blipFill>
          <a:blip r:embed="rId4"/>
          <a:stretch>
            <a:fillRect/>
          </a:stretch>
        </p:blipFill>
        <p:spPr>
          <a:xfrm>
            <a:off x="9401737" y="4145749"/>
            <a:ext cx="1971675" cy="1971675"/>
          </a:xfrm>
          <a:prstGeom prst="rect">
            <a:avLst/>
          </a:prstGeom>
        </p:spPr>
      </p:pic>
      <p:pic>
        <p:nvPicPr>
          <p:cNvPr id="15" name="Picture 14"/>
          <p:cNvPicPr>
            <a:picLocks noChangeAspect="1"/>
          </p:cNvPicPr>
          <p:nvPr/>
        </p:nvPicPr>
        <p:blipFill>
          <a:blip r:embed="rId5"/>
          <a:stretch>
            <a:fillRect/>
          </a:stretch>
        </p:blipFill>
        <p:spPr>
          <a:xfrm>
            <a:off x="7010962" y="4145758"/>
            <a:ext cx="1971675" cy="1971675"/>
          </a:xfrm>
          <a:prstGeom prst="rect">
            <a:avLst/>
          </a:prstGeom>
        </p:spPr>
      </p:pic>
    </p:spTree>
    <p:extLst>
      <p:ext uri="{BB962C8B-B14F-4D97-AF65-F5344CB8AC3E}">
        <p14:creationId xmlns:p14="http://schemas.microsoft.com/office/powerpoint/2010/main" val="1499587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Tuning for Non-Visual Effects of Light</a:t>
            </a:r>
          </a:p>
        </p:txBody>
      </p:sp>
      <p:sp>
        <p:nvSpPr>
          <p:cNvPr id="4" name="TextBox 3"/>
          <p:cNvSpPr txBox="1"/>
          <p:nvPr/>
        </p:nvSpPr>
        <p:spPr>
          <a:xfrm>
            <a:off x="413451" y="4260949"/>
            <a:ext cx="11365097" cy="1631216"/>
          </a:xfrm>
          <a:prstGeom prst="rect">
            <a:avLst/>
          </a:prstGeom>
          <a:noFill/>
        </p:spPr>
        <p:txBody>
          <a:bodyPr wrap="square" rtlCol="0">
            <a:spAutoFit/>
          </a:bodyPr>
          <a:lstStyle/>
          <a:p>
            <a:pPr>
              <a:lnSpc>
                <a:spcPts val="2400"/>
              </a:lnSpc>
              <a:spcBef>
                <a:spcPts val="1000"/>
              </a:spcBef>
              <a:buClr>
                <a:srgbClr val="0A90D5"/>
              </a:buClr>
              <a:buSzPct val="110000"/>
            </a:pPr>
            <a:r>
              <a:rPr lang="en-US" altLang="en-US" sz="2000" dirty="0">
                <a:latin typeface="Avenir LT Std 65 Medium" panose="020B0603020203020204" pitchFamily="34" charset="0"/>
                <a:ea typeface="ヒラギノ角ゴ Pro W3" charset="-128"/>
              </a:rPr>
              <a:t>Adjusting the spectrum of the source to help to stimulate circadian rhythm</a:t>
            </a:r>
          </a:p>
          <a:p>
            <a:pPr>
              <a:lnSpc>
                <a:spcPts val="2400"/>
              </a:lnSpc>
              <a:spcBef>
                <a:spcPts val="1000"/>
              </a:spcBef>
              <a:buClr>
                <a:srgbClr val="0A90D5"/>
              </a:buClr>
              <a:buSzPct val="110000"/>
            </a:pPr>
            <a:r>
              <a:rPr lang="en-US" altLang="en-US" sz="2000" dirty="0">
                <a:latin typeface="Avenir LT Std 65 Medium" panose="020B0603020203020204" pitchFamily="34" charset="0"/>
                <a:ea typeface="ヒラギノ角ゴ Pro W3" charset="-128"/>
              </a:rPr>
              <a:t>Circadian tuning is more than just modulating CCT</a:t>
            </a:r>
          </a:p>
          <a:p>
            <a:pPr>
              <a:lnSpc>
                <a:spcPts val="2400"/>
              </a:lnSpc>
              <a:spcBef>
                <a:spcPts val="1000"/>
              </a:spcBef>
              <a:buClr>
                <a:srgbClr val="0A90D5"/>
              </a:buClr>
              <a:buSzPct val="110000"/>
            </a:pPr>
            <a:r>
              <a:rPr lang="en-US" altLang="en-US" sz="2000" dirty="0">
                <a:latin typeface="Avenir LT Std 65 Medium" panose="020B0603020203020204" pitchFamily="34" charset="0"/>
                <a:ea typeface="ヒラギノ角ゴ Pro W3" charset="-128"/>
              </a:rPr>
              <a:t>To stimulate circadian rhythm, need to enrich the appropriate wavelengths at different time of the day, 24-hour lighting design</a:t>
            </a: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12642"/>
            <a:ext cx="5300068" cy="364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1"/>
          <p:cNvPicPr>
            <a:picLocks noChangeAspect="1"/>
          </p:cNvPicPr>
          <p:nvPr/>
        </p:nvPicPr>
        <p:blipFill>
          <a:blip r:embed="rId3">
            <a:extLst>
              <a:ext uri="{28A0092B-C50C-407E-A947-70E740481C1C}">
                <a14:useLocalDpi xmlns:a14="http://schemas.microsoft.com/office/drawing/2010/main" val="0"/>
              </a:ext>
            </a:extLst>
          </a:blip>
          <a:srcRect l="6357" r="6357"/>
          <a:stretch>
            <a:fillRect/>
          </a:stretch>
        </p:blipFill>
        <p:spPr bwMode="auto">
          <a:xfrm>
            <a:off x="582313" y="717726"/>
            <a:ext cx="4725973" cy="35432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078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Why Use Circadian Tuning?</a:t>
            </a:r>
          </a:p>
        </p:txBody>
      </p:sp>
      <p:sp>
        <p:nvSpPr>
          <p:cNvPr id="9" name="Text Placeholder 6"/>
          <p:cNvSpPr txBox="1">
            <a:spLocks/>
          </p:cNvSpPr>
          <p:nvPr/>
        </p:nvSpPr>
        <p:spPr bwMode="auto">
          <a:xfrm>
            <a:off x="6031685" y="988151"/>
            <a:ext cx="5461232" cy="4672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Promote better health, quicker healing and improved sleep </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Reduce agitation, night wandering, and improve sleep in Alzheimer's patients</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Offset the impact of jet lag and foster alertness/calmness in sports teams by using targeted doses of circadian light in training and locker rooms</a:t>
            </a:r>
          </a:p>
        </p:txBody>
      </p:sp>
      <p:pic>
        <p:nvPicPr>
          <p:cNvPr id="10" name="Picture Placeholder 7"/>
          <p:cNvPicPr>
            <a:picLocks noChangeAspect="1"/>
          </p:cNvPicPr>
          <p:nvPr/>
        </p:nvPicPr>
        <p:blipFill rotWithShape="1">
          <a:blip r:embed="rId2">
            <a:extLst>
              <a:ext uri="{28A0092B-C50C-407E-A947-70E740481C1C}">
                <a14:useLocalDpi xmlns:a14="http://schemas.microsoft.com/office/drawing/2010/main" val="0"/>
              </a:ext>
            </a:extLst>
          </a:blip>
          <a:srcRect l="287" r="1293" b="10774"/>
          <a:stretch/>
        </p:blipFill>
        <p:spPr bwMode="auto">
          <a:xfrm>
            <a:off x="0" y="701749"/>
            <a:ext cx="5746459" cy="34684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8711" r="291" b="-2"/>
          <a:stretch/>
        </p:blipFill>
        <p:spPr bwMode="auto">
          <a:xfrm>
            <a:off x="0" y="3775046"/>
            <a:ext cx="5746459" cy="273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04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3355596" y="2342945"/>
            <a:ext cx="8836404" cy="21721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272515" y="2435214"/>
            <a:ext cx="5366435" cy="5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pPr>
              <a:lnSpc>
                <a:spcPct val="100000"/>
              </a:lnSpc>
              <a:spcBef>
                <a:spcPts val="0"/>
              </a:spcBef>
            </a:pPr>
            <a:r>
              <a:rPr lang="en-US" sz="3200" dirty="0"/>
              <a:t>Seeing the Light</a:t>
            </a:r>
          </a:p>
        </p:txBody>
      </p:sp>
      <p:sp>
        <p:nvSpPr>
          <p:cNvPr id="10" name="TextBox 9"/>
          <p:cNvSpPr txBox="1"/>
          <p:nvPr/>
        </p:nvSpPr>
        <p:spPr>
          <a:xfrm>
            <a:off x="4280494" y="3386163"/>
            <a:ext cx="5015204" cy="984885"/>
          </a:xfrm>
          <a:prstGeom prst="rect">
            <a:avLst/>
          </a:prstGeom>
          <a:noFill/>
        </p:spPr>
        <p:txBody>
          <a:bodyPr wrap="square" rtlCol="0">
            <a:spAutoFit/>
          </a:bodyPr>
          <a:lstStyle/>
          <a:p>
            <a:r>
              <a:rPr lang="en-US" sz="2400" b="1" dirty="0">
                <a:solidFill>
                  <a:schemeClr val="bg1"/>
                </a:solidFill>
                <a:latin typeface="Avenir LT Std 65 Medium" panose="020B0603020203020204" pitchFamily="34" charset="0"/>
              </a:rPr>
              <a:t>Ed Clark</a:t>
            </a:r>
            <a:r>
              <a:rPr lang="en-US" sz="1400" b="1" dirty="0">
                <a:solidFill>
                  <a:schemeClr val="bg1"/>
                </a:solidFill>
                <a:latin typeface="Avenir LT Std 35 Light" panose="020B0402020203020204" pitchFamily="34" charset="0"/>
              </a:rPr>
              <a:t/>
            </a:r>
            <a:br>
              <a:rPr lang="en-US" sz="1400" b="1" dirty="0">
                <a:solidFill>
                  <a:schemeClr val="bg1"/>
                </a:solidFill>
                <a:latin typeface="Avenir LT Std 35 Light" panose="020B0402020203020204" pitchFamily="34" charset="0"/>
              </a:rPr>
            </a:br>
            <a:r>
              <a:rPr lang="en-US" sz="2000" b="1" dirty="0">
                <a:solidFill>
                  <a:schemeClr val="bg1"/>
                </a:solidFill>
                <a:latin typeface="Avenir LT Std 65 Medium" panose="020B0603020203020204" pitchFamily="34" charset="0"/>
              </a:rPr>
              <a:t>Sustainable Designer</a:t>
            </a:r>
            <a:br>
              <a:rPr lang="en-US" sz="2000" b="1" dirty="0">
                <a:solidFill>
                  <a:schemeClr val="bg1"/>
                </a:solidFill>
                <a:latin typeface="Avenir LT Std 65 Medium" panose="020B0603020203020204" pitchFamily="34" charset="0"/>
              </a:rPr>
            </a:br>
            <a:r>
              <a:rPr lang="en-US" sz="1400" b="1" dirty="0">
                <a:solidFill>
                  <a:schemeClr val="bg1"/>
                </a:solidFill>
                <a:latin typeface="Avenir LT Std 35 Light" panose="020B0402020203020204" pitchFamily="34" charset="0"/>
              </a:rPr>
              <a:t>ZGF Architects LLP</a:t>
            </a:r>
            <a:endParaRPr lang="en-US" sz="1400" dirty="0">
              <a:solidFill>
                <a:schemeClr val="bg1"/>
              </a:solidFill>
              <a:latin typeface="Avenir LT Std 35 Light" panose="020B0402020203020204" pitchFamily="34" charset="0"/>
            </a:endParaRPr>
          </a:p>
        </p:txBody>
      </p:sp>
      <p:sp>
        <p:nvSpPr>
          <p:cNvPr id="11" name="Title 2"/>
          <p:cNvSpPr txBox="1">
            <a:spLocks/>
          </p:cNvSpPr>
          <p:nvPr/>
        </p:nvSpPr>
        <p:spPr>
          <a:xfrm>
            <a:off x="4280495" y="2916133"/>
            <a:ext cx="7255804" cy="2940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r>
              <a:rPr lang="en-US" sz="1600" dirty="0"/>
              <a:t>Research to Practice</a:t>
            </a:r>
          </a:p>
        </p:txBody>
      </p:sp>
      <p:cxnSp>
        <p:nvCxnSpPr>
          <p:cNvPr id="12" name="Straight Connector 11"/>
          <p:cNvCxnSpPr/>
          <p:nvPr/>
        </p:nvCxnSpPr>
        <p:spPr>
          <a:xfrm>
            <a:off x="4397855" y="3309457"/>
            <a:ext cx="71384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grayscl/>
            <a:extLst>
              <a:ext uri="{28A0092B-C50C-407E-A947-70E740481C1C}">
                <a14:useLocalDpi xmlns:a14="http://schemas.microsoft.com/office/drawing/2010/main" val="0"/>
              </a:ext>
            </a:extLst>
          </a:blip>
          <a:srcRect l="33457" t="10006" r="26659" b="28956"/>
          <a:stretch/>
        </p:blipFill>
        <p:spPr>
          <a:xfrm>
            <a:off x="358079" y="1407041"/>
            <a:ext cx="3644975" cy="3718870"/>
          </a:xfrm>
          <a:prstGeom prst="ellipse">
            <a:avLst/>
          </a:prstGeom>
          <a:ln w="63500" cap="rnd">
            <a:noFill/>
          </a:ln>
          <a:effectLst/>
        </p:spPr>
      </p:pic>
    </p:spTree>
    <p:extLst>
      <p:ext uri="{BB962C8B-B14F-4D97-AF65-F5344CB8AC3E}">
        <p14:creationId xmlns:p14="http://schemas.microsoft.com/office/powerpoint/2010/main" val="217618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72200"/>
            <a:ext cx="12192000" cy="615950"/>
          </a:xfrm>
        </p:spPr>
        <p:txBody>
          <a:bodyPr>
            <a:noAutofit/>
          </a:bodyPr>
          <a:lstStyle/>
          <a:p>
            <a:r>
              <a:rPr lang="en-US" sz="3200" dirty="0"/>
              <a:t>Circadian Impactful Design…… is a PROCESS not a PRODUCT</a:t>
            </a:r>
            <a:r>
              <a:rPr lang="en-US" altLang="en-US" sz="3200" dirty="0">
                <a:ea typeface="ヒラギノ角ゴ Pro W3" charset="-128"/>
              </a:rPr>
              <a:t/>
            </a:r>
            <a:br>
              <a:rPr lang="en-US" altLang="en-US" sz="3200" dirty="0">
                <a:ea typeface="ヒラギノ角ゴ Pro W3" charset="-128"/>
              </a:rPr>
            </a:br>
            <a:endParaRPr lang="en-US" sz="3200" dirty="0"/>
          </a:p>
        </p:txBody>
      </p:sp>
      <p:sp>
        <p:nvSpPr>
          <p:cNvPr id="4" name="Text Placeholder 4"/>
          <p:cNvSpPr txBox="1">
            <a:spLocks/>
          </p:cNvSpPr>
          <p:nvPr/>
        </p:nvSpPr>
        <p:spPr>
          <a:xfrm>
            <a:off x="162340" y="988150"/>
            <a:ext cx="4887831" cy="5345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dirty="0">
              <a:latin typeface="Avenir LT Std 65 Medium" panose="020B0603020203020204" pitchFamily="34" charset="0"/>
            </a:endParaRPr>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5325"/>
          <a:stretch/>
        </p:blipFill>
        <p:spPr>
          <a:xfrm>
            <a:off x="2637689" y="737049"/>
            <a:ext cx="6901963" cy="5049315"/>
          </a:xfrm>
          <a:prstGeom prst="rect">
            <a:avLst/>
          </a:prstGeom>
        </p:spPr>
      </p:pic>
    </p:spTree>
    <p:extLst>
      <p:ext uri="{BB962C8B-B14F-4D97-AF65-F5344CB8AC3E}">
        <p14:creationId xmlns:p14="http://schemas.microsoft.com/office/powerpoint/2010/main" val="2936359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98" t="5467" r="33275" b="59734"/>
          <a:stretch/>
        </p:blipFill>
        <p:spPr>
          <a:xfrm>
            <a:off x="2020823" y="1112520"/>
            <a:ext cx="9915461" cy="4069080"/>
          </a:xfrm>
          <a:prstGeom prst="rect">
            <a:avLst/>
          </a:prstGeom>
        </p:spPr>
      </p:pic>
      <p:sp>
        <p:nvSpPr>
          <p:cNvPr id="3" name="TextBox 2"/>
          <p:cNvSpPr txBox="1"/>
          <p:nvPr/>
        </p:nvSpPr>
        <p:spPr>
          <a:xfrm>
            <a:off x="9394736" y="5181600"/>
            <a:ext cx="4077325" cy="830997"/>
          </a:xfrm>
          <a:prstGeom prst="rect">
            <a:avLst/>
          </a:prstGeom>
          <a:noFill/>
        </p:spPr>
        <p:txBody>
          <a:bodyPr wrap="square" rtlCol="0">
            <a:spAutoFit/>
          </a:bodyPr>
          <a:lstStyle/>
          <a:p>
            <a:r>
              <a:rPr lang="en-US" sz="4800" dirty="0">
                <a:solidFill>
                  <a:srgbClr val="062CEA">
                    <a:alpha val="70000"/>
                  </a:srgbClr>
                </a:solidFill>
                <a:effectLst>
                  <a:glow rad="63500">
                    <a:srgbClr val="00ADEF">
                      <a:alpha val="40000"/>
                    </a:srgbClr>
                  </a:glow>
                </a:effectLst>
                <a:latin typeface="MS PGothic" panose="020B0600070205080204" pitchFamily="34" charset="-128"/>
                <a:ea typeface="MS PGothic" panose="020B0600070205080204" pitchFamily="34" charset="-128"/>
              </a:rPr>
              <a:t>8:00 am</a:t>
            </a:r>
          </a:p>
        </p:txBody>
      </p:sp>
      <p:sp>
        <p:nvSpPr>
          <p:cNvPr id="4" name="Title 2"/>
          <p:cNvSpPr>
            <a:spLocks noGrp="1"/>
          </p:cNvSpPr>
          <p:nvPr>
            <p:ph type="title" idx="4294967295"/>
          </p:nvPr>
        </p:nvSpPr>
        <p:spPr>
          <a:xfrm>
            <a:off x="0" y="85725"/>
            <a:ext cx="10515600" cy="615950"/>
          </a:xfrm>
        </p:spPr>
        <p:txBody>
          <a:bodyPr>
            <a:normAutofit fontScale="90000"/>
          </a:bodyPr>
          <a:lstStyle/>
          <a:p>
            <a:r>
              <a:rPr lang="en-US" dirty="0"/>
              <a:t>Understand the Occupants – </a:t>
            </a:r>
            <a:r>
              <a:rPr lang="en-US" dirty="0" smtClean="0"/>
              <a:t>Where and When </a:t>
            </a:r>
            <a:endParaRPr lang="en-US" dirty="0"/>
          </a:p>
        </p:txBody>
      </p:sp>
    </p:spTree>
    <p:extLst>
      <p:ext uri="{BB962C8B-B14F-4D97-AF65-F5344CB8AC3E}">
        <p14:creationId xmlns:p14="http://schemas.microsoft.com/office/powerpoint/2010/main" val="35080385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Understand the Site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616" b="12265"/>
          <a:stretch/>
        </p:blipFill>
        <p:spPr>
          <a:xfrm>
            <a:off x="3877727" y="11289"/>
            <a:ext cx="7874005" cy="5757332"/>
          </a:xfrm>
          <a:prstGeom prst="rect">
            <a:avLst/>
          </a:prstGeom>
        </p:spPr>
      </p:pic>
    </p:spTree>
    <p:extLst>
      <p:ext uri="{BB962C8B-B14F-4D97-AF65-F5344CB8AC3E}">
        <p14:creationId xmlns:p14="http://schemas.microsoft.com/office/powerpoint/2010/main" val="2016684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Understand the Site</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54" t="10047"/>
          <a:stretch/>
        </p:blipFill>
        <p:spPr>
          <a:xfrm>
            <a:off x="3493007" y="621792"/>
            <a:ext cx="8698993" cy="5566967"/>
          </a:xfrm>
          <a:prstGeom prst="rect">
            <a:avLst/>
          </a:prstGeom>
        </p:spPr>
      </p:pic>
    </p:spTree>
    <p:extLst>
      <p:ext uri="{BB962C8B-B14F-4D97-AF65-F5344CB8AC3E}">
        <p14:creationId xmlns:p14="http://schemas.microsoft.com/office/powerpoint/2010/main" val="426657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5" y="2225562"/>
            <a:ext cx="4481720" cy="248067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561"/>
          <a:stretch/>
        </p:blipFill>
        <p:spPr>
          <a:xfrm>
            <a:off x="8419401" y="2226163"/>
            <a:ext cx="3772599" cy="248187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515" t="11404" r="5974"/>
          <a:stretch/>
        </p:blipFill>
        <p:spPr>
          <a:xfrm>
            <a:off x="4585178" y="2222989"/>
            <a:ext cx="3721100" cy="2483245"/>
          </a:xfrm>
          <a:prstGeom prst="rect">
            <a:avLst/>
          </a:prstGeom>
        </p:spPr>
      </p:pic>
      <p:sp>
        <p:nvSpPr>
          <p:cNvPr id="8" name="Rectangle 7"/>
          <p:cNvSpPr/>
          <p:nvPr/>
        </p:nvSpPr>
        <p:spPr>
          <a:xfrm>
            <a:off x="7415784" y="4706234"/>
            <a:ext cx="4872077" cy="261610"/>
          </a:xfrm>
          <a:prstGeom prst="rect">
            <a:avLst/>
          </a:prstGeom>
        </p:spPr>
        <p:txBody>
          <a:bodyPr wrap="square">
            <a:spAutoFit/>
          </a:bodyPr>
          <a:lstStyle/>
          <a:p>
            <a:r>
              <a:rPr lang="en-US" sz="1100" dirty="0"/>
              <a:t>http://www.nasa.gov/mission_pages/station/research/experiments/651.html</a:t>
            </a:r>
          </a:p>
        </p:txBody>
      </p:sp>
      <p:sp>
        <p:nvSpPr>
          <p:cNvPr id="9" name="Title 2"/>
          <p:cNvSpPr>
            <a:spLocks noGrp="1"/>
          </p:cNvSpPr>
          <p:nvPr>
            <p:ph type="title" idx="4294967295"/>
          </p:nvPr>
        </p:nvSpPr>
        <p:spPr>
          <a:xfrm>
            <a:off x="0" y="85725"/>
            <a:ext cx="10515600" cy="615950"/>
          </a:xfrm>
        </p:spPr>
        <p:txBody>
          <a:bodyPr>
            <a:normAutofit fontScale="90000"/>
          </a:bodyPr>
          <a:lstStyle/>
          <a:p>
            <a:r>
              <a:rPr lang="en-US" dirty="0"/>
              <a:t>Understand the Site</a:t>
            </a:r>
          </a:p>
        </p:txBody>
      </p:sp>
    </p:spTree>
    <p:extLst>
      <p:ext uri="{BB962C8B-B14F-4D97-AF65-F5344CB8AC3E}">
        <p14:creationId xmlns:p14="http://schemas.microsoft.com/office/powerpoint/2010/main" val="237718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Materials Matter</a:t>
            </a:r>
          </a:p>
        </p:txBody>
      </p:sp>
      <p:pic>
        <p:nvPicPr>
          <p:cNvPr id="4" name="Picture 8"/>
          <p:cNvPicPr>
            <a:picLocks noChangeAspect="1"/>
          </p:cNvPicPr>
          <p:nvPr/>
        </p:nvPicPr>
        <p:blipFill rotWithShape="1">
          <a:blip r:embed="rId2">
            <a:extLst>
              <a:ext uri="{28A0092B-C50C-407E-A947-70E740481C1C}">
                <a14:useLocalDpi xmlns:a14="http://schemas.microsoft.com/office/drawing/2010/main" val="0"/>
              </a:ext>
            </a:extLst>
          </a:blip>
          <a:srcRect l="175" t="14764" r="-175" b="4016"/>
          <a:stretch/>
        </p:blipFill>
        <p:spPr bwMode="auto">
          <a:xfrm>
            <a:off x="1984327" y="1553789"/>
            <a:ext cx="8299545" cy="4172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275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Presenters:</a:t>
            </a:r>
            <a:endParaRPr lang="en-US" dirty="0"/>
          </a:p>
        </p:txBody>
      </p:sp>
      <p:sp>
        <p:nvSpPr>
          <p:cNvPr id="3" name="Content Placeholder 2"/>
          <p:cNvSpPr>
            <a:spLocks noGrp="1"/>
          </p:cNvSpPr>
          <p:nvPr>
            <p:ph idx="1"/>
          </p:nvPr>
        </p:nvSpPr>
        <p:spPr>
          <a:xfrm>
            <a:off x="609600" y="1417638"/>
            <a:ext cx="10972800" cy="4525963"/>
          </a:xfrm>
        </p:spPr>
        <p:txBody>
          <a:bodyPr>
            <a:normAutofit lnSpcReduction="10000"/>
          </a:bodyPr>
          <a:lstStyle/>
          <a:p>
            <a:pPr lvl="0"/>
            <a:r>
              <a:rPr lang="en-US" b="1" dirty="0">
                <a:solidFill>
                  <a:prstClr val="black"/>
                </a:solidFill>
              </a:rPr>
              <a:t>Karyn Gayle, MIES, EDAC, Vice President, Healthcare</a:t>
            </a:r>
            <a:endParaRPr lang="en-US" b="1" dirty="0">
              <a:solidFill>
                <a:srgbClr val="00B0F0"/>
              </a:solidFill>
            </a:endParaRPr>
          </a:p>
          <a:p>
            <a:pPr marL="0" lvl="0" indent="0">
              <a:buNone/>
            </a:pPr>
            <a:r>
              <a:rPr lang="en-US" dirty="0">
                <a:solidFill>
                  <a:prstClr val="black"/>
                </a:solidFill>
              </a:rPr>
              <a:t>    Acuity </a:t>
            </a:r>
            <a:r>
              <a:rPr lang="en-US" dirty="0" smtClean="0">
                <a:solidFill>
                  <a:prstClr val="black"/>
                </a:solidFill>
              </a:rPr>
              <a:t>Brands</a:t>
            </a:r>
            <a:endParaRPr lang="en-US" b="1" dirty="0" smtClean="0">
              <a:solidFill>
                <a:prstClr val="black"/>
              </a:solidFill>
            </a:endParaRPr>
          </a:p>
          <a:p>
            <a:pPr lvl="0"/>
            <a:r>
              <a:rPr lang="en-US" b="1" dirty="0" smtClean="0">
                <a:solidFill>
                  <a:prstClr val="black"/>
                </a:solidFill>
              </a:rPr>
              <a:t>Mary </a:t>
            </a:r>
            <a:r>
              <a:rPr lang="en-US" b="1" dirty="0">
                <a:solidFill>
                  <a:prstClr val="black"/>
                </a:solidFill>
              </a:rPr>
              <a:t>Alcaraz, PE, LC, CEM, LEED BD + C, Senior Project Manager</a:t>
            </a:r>
            <a:endParaRPr lang="en-US" b="1" dirty="0">
              <a:solidFill>
                <a:srgbClr val="00B0F0"/>
              </a:solidFill>
            </a:endParaRPr>
          </a:p>
          <a:p>
            <a:pPr marL="0" lvl="0" indent="0">
              <a:buNone/>
            </a:pPr>
            <a:r>
              <a:rPr lang="en-US" dirty="0" smtClean="0">
                <a:solidFill>
                  <a:prstClr val="black"/>
                </a:solidFill>
              </a:rPr>
              <a:t>    The </a:t>
            </a:r>
            <a:r>
              <a:rPr lang="en-US" dirty="0">
                <a:solidFill>
                  <a:prstClr val="black"/>
                </a:solidFill>
              </a:rPr>
              <a:t>Children’s Hospital of Philadelphia</a:t>
            </a:r>
            <a:endParaRPr lang="en-US" sz="1400" dirty="0">
              <a:solidFill>
                <a:prstClr val="black"/>
              </a:solidFill>
            </a:endParaRPr>
          </a:p>
          <a:p>
            <a:pPr lvl="0"/>
            <a:r>
              <a:rPr lang="en-US" b="1" dirty="0" smtClean="0">
                <a:solidFill>
                  <a:prstClr val="black"/>
                </a:solidFill>
              </a:rPr>
              <a:t>Mariana </a:t>
            </a:r>
            <a:r>
              <a:rPr lang="en-US" b="1" dirty="0">
                <a:solidFill>
                  <a:prstClr val="black"/>
                </a:solidFill>
              </a:rPr>
              <a:t>Figueiro, PH.D., FIES, Professor &amp; Program Director</a:t>
            </a:r>
            <a:endParaRPr lang="en-US" b="1" dirty="0">
              <a:solidFill>
                <a:srgbClr val="00B0F0"/>
              </a:solidFill>
            </a:endParaRPr>
          </a:p>
          <a:p>
            <a:pPr marL="0" lvl="0" indent="0">
              <a:buNone/>
            </a:pPr>
            <a:r>
              <a:rPr lang="en-US" dirty="0" smtClean="0">
                <a:solidFill>
                  <a:prstClr val="black"/>
                </a:solidFill>
              </a:rPr>
              <a:t>    Lighting </a:t>
            </a:r>
            <a:r>
              <a:rPr lang="en-US" dirty="0">
                <a:solidFill>
                  <a:prstClr val="black"/>
                </a:solidFill>
              </a:rPr>
              <a:t>Research Center – Rensselaer Polytechnic </a:t>
            </a:r>
            <a:r>
              <a:rPr lang="en-US" dirty="0" smtClean="0">
                <a:solidFill>
                  <a:prstClr val="black"/>
                </a:solidFill>
              </a:rPr>
              <a:t>Institute</a:t>
            </a:r>
          </a:p>
          <a:p>
            <a:pPr lvl="0"/>
            <a:r>
              <a:rPr lang="en-US" b="1" dirty="0">
                <a:solidFill>
                  <a:prstClr val="black"/>
                </a:solidFill>
              </a:rPr>
              <a:t>Edward Clark, LEED AP BD + C, Sustainable Designer</a:t>
            </a:r>
            <a:endParaRPr lang="en-US" b="1" dirty="0">
              <a:solidFill>
                <a:srgbClr val="00B0F0"/>
              </a:solidFill>
            </a:endParaRPr>
          </a:p>
          <a:p>
            <a:pPr marL="0" lvl="0" indent="0">
              <a:buNone/>
            </a:pPr>
            <a:r>
              <a:rPr lang="en-US" dirty="0">
                <a:solidFill>
                  <a:prstClr val="black"/>
                </a:solidFill>
              </a:rPr>
              <a:t>    ZGF Architects LLP</a:t>
            </a:r>
          </a:p>
          <a:p>
            <a:pPr marL="0" lvl="0" indent="0">
              <a:buNone/>
            </a:pPr>
            <a:endParaRPr lang="en-US" dirty="0" smtClean="0">
              <a:solidFill>
                <a:prstClr val="black"/>
              </a:solidFill>
            </a:endParaRPr>
          </a:p>
          <a:p>
            <a:pPr marL="0" lvl="0" indent="0">
              <a:buNone/>
            </a:pPr>
            <a:endParaRPr lang="en-US" sz="1400" dirty="0" smtClean="0">
              <a:solidFill>
                <a:prstClr val="black"/>
              </a:solidFill>
            </a:endParaRPr>
          </a:p>
          <a:p>
            <a:pPr marL="0" indent="0">
              <a:buNone/>
            </a:pPr>
            <a:endParaRPr lang="en-US" dirty="0"/>
          </a:p>
        </p:txBody>
      </p:sp>
    </p:spTree>
    <p:extLst>
      <p:ext uri="{BB962C8B-B14F-4D97-AF65-F5344CB8AC3E}">
        <p14:creationId xmlns:p14="http://schemas.microsoft.com/office/powerpoint/2010/main" val="2751147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Design Analysis</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3801" t="11872" r="33630" b="3036"/>
          <a:stretch/>
        </p:blipFill>
        <p:spPr>
          <a:xfrm>
            <a:off x="571656" y="788915"/>
            <a:ext cx="3392082" cy="4985068"/>
          </a:xfrm>
          <a:prstGeom prst="rect">
            <a:avLst/>
          </a:prstGeom>
        </p:spPr>
      </p:pic>
      <p:sp>
        <p:nvSpPr>
          <p:cNvPr id="2" name="Rectangle 1"/>
          <p:cNvSpPr/>
          <p:nvPr/>
        </p:nvSpPr>
        <p:spPr>
          <a:xfrm>
            <a:off x="4542332" y="4122541"/>
            <a:ext cx="7368262" cy="400110"/>
          </a:xfrm>
          <a:prstGeom prst="rect">
            <a:avLst/>
          </a:prstGeom>
        </p:spPr>
        <p:txBody>
          <a:bodyPr wrap="square">
            <a:spAutoFit/>
          </a:bodyPr>
          <a:lstStyle/>
          <a:p>
            <a:r>
              <a:rPr lang="en-US" sz="2000" dirty="0"/>
              <a:t>http://faculty.washington.edu/inanici/Lark/Lark_home_page.html</a:t>
            </a:r>
          </a:p>
        </p:txBody>
      </p:sp>
      <p:sp>
        <p:nvSpPr>
          <p:cNvPr id="15" name="Title 2"/>
          <p:cNvSpPr txBox="1">
            <a:spLocks/>
          </p:cNvSpPr>
          <p:nvPr/>
        </p:nvSpPr>
        <p:spPr>
          <a:xfrm>
            <a:off x="4364908" y="701749"/>
            <a:ext cx="10515600" cy="34207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pPr algn="just"/>
            <a:r>
              <a:rPr lang="en-US" dirty="0">
                <a:solidFill>
                  <a:srgbClr val="060606"/>
                </a:solidFill>
              </a:rPr>
              <a:t>Co- Authored by </a:t>
            </a:r>
          </a:p>
          <a:p>
            <a:pPr algn="just"/>
            <a:r>
              <a:rPr lang="en-US" dirty="0" err="1">
                <a:solidFill>
                  <a:srgbClr val="060606"/>
                </a:solidFill>
              </a:rPr>
              <a:t>Mehlika</a:t>
            </a:r>
            <a:r>
              <a:rPr lang="en-US" dirty="0">
                <a:solidFill>
                  <a:srgbClr val="060606"/>
                </a:solidFill>
              </a:rPr>
              <a:t> </a:t>
            </a:r>
            <a:r>
              <a:rPr lang="en-US" dirty="0" err="1">
                <a:solidFill>
                  <a:srgbClr val="060606"/>
                </a:solidFill>
              </a:rPr>
              <a:t>Inanici</a:t>
            </a:r>
            <a:r>
              <a:rPr lang="en-US" dirty="0">
                <a:solidFill>
                  <a:srgbClr val="060606"/>
                </a:solidFill>
              </a:rPr>
              <a:t> </a:t>
            </a:r>
            <a:r>
              <a:rPr lang="en-US" dirty="0" err="1">
                <a:solidFill>
                  <a:srgbClr val="060606"/>
                </a:solidFill>
              </a:rPr>
              <a:t>Phd</a:t>
            </a:r>
            <a:r>
              <a:rPr lang="en-US" dirty="0">
                <a:solidFill>
                  <a:srgbClr val="060606"/>
                </a:solidFill>
              </a:rPr>
              <a:t>, Marty Brennan, Ed Clark</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75987"/>
          <a:stretch/>
        </p:blipFill>
        <p:spPr>
          <a:xfrm>
            <a:off x="4405345" y="3031295"/>
            <a:ext cx="1206316" cy="7387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9873" y="3031295"/>
            <a:ext cx="1722336" cy="851773"/>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3659" r="-1061"/>
          <a:stretch/>
        </p:blipFill>
        <p:spPr>
          <a:xfrm>
            <a:off x="5676564" y="3281449"/>
            <a:ext cx="1878904" cy="738775"/>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3264" r="35095"/>
          <a:stretch/>
        </p:blipFill>
        <p:spPr>
          <a:xfrm>
            <a:off x="5652098" y="2849098"/>
            <a:ext cx="2091847" cy="738775"/>
          </a:xfrm>
          <a:prstGeom prst="rect">
            <a:avLst/>
          </a:prstGeom>
        </p:spPr>
      </p:pic>
    </p:spTree>
    <p:extLst>
      <p:ext uri="{BB962C8B-B14F-4D97-AF65-F5344CB8AC3E}">
        <p14:creationId xmlns:p14="http://schemas.microsoft.com/office/powerpoint/2010/main" val="60524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Materials Matter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40" y="2200469"/>
            <a:ext cx="3491664" cy="283394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046" t="41924" b="29485"/>
          <a:stretch/>
        </p:blipFill>
        <p:spPr>
          <a:xfrm>
            <a:off x="4627156" y="1820038"/>
            <a:ext cx="7564844" cy="321792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83111" r="92735" b="1536"/>
          <a:stretch/>
        </p:blipFill>
        <p:spPr>
          <a:xfrm>
            <a:off x="3838573" y="2856068"/>
            <a:ext cx="745401" cy="217834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4917" r="59121" b="87583"/>
          <a:stretch/>
        </p:blipFill>
        <p:spPr>
          <a:xfrm>
            <a:off x="4211274" y="5106735"/>
            <a:ext cx="2027154" cy="514350"/>
          </a:xfrm>
          <a:prstGeom prst="rect">
            <a:avLst/>
          </a:prstGeom>
        </p:spPr>
      </p:pic>
    </p:spTree>
    <p:extLst>
      <p:ext uri="{BB962C8B-B14F-4D97-AF65-F5344CB8AC3E}">
        <p14:creationId xmlns:p14="http://schemas.microsoft.com/office/powerpoint/2010/main" val="428826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Materials Matter</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63889"/>
          <a:stretch/>
        </p:blipFill>
        <p:spPr>
          <a:xfrm>
            <a:off x="4347134" y="221903"/>
            <a:ext cx="3583497" cy="3488752"/>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6111" t="6371" r="11528" b="63604"/>
          <a:stretch/>
        </p:blipFill>
        <p:spPr>
          <a:xfrm>
            <a:off x="1041462" y="3710655"/>
            <a:ext cx="10160224" cy="2048215"/>
          </a:xfrm>
          <a:prstGeom prst="rect">
            <a:avLst/>
          </a:prstGeom>
        </p:spPr>
      </p:pic>
    </p:spTree>
    <p:extLst>
      <p:ext uri="{BB962C8B-B14F-4D97-AF65-F5344CB8AC3E}">
        <p14:creationId xmlns:p14="http://schemas.microsoft.com/office/powerpoint/2010/main" val="2584946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10515600" cy="615950"/>
          </a:xfrm>
        </p:spPr>
        <p:txBody>
          <a:bodyPr>
            <a:normAutofit fontScale="90000"/>
          </a:bodyPr>
          <a:lstStyle/>
          <a:p>
            <a:r>
              <a:rPr lang="en-US" dirty="0"/>
              <a:t>Materials Matter</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011" t="4650" r="61807" b="2642"/>
          <a:stretch/>
        </p:blipFill>
        <p:spPr>
          <a:xfrm>
            <a:off x="4330117" y="303538"/>
            <a:ext cx="3531765" cy="3351784"/>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8599" t="9851" r="8086" b="61113"/>
          <a:stretch/>
        </p:blipFill>
        <p:spPr>
          <a:xfrm>
            <a:off x="1053988" y="3792290"/>
            <a:ext cx="10570165" cy="2073229"/>
          </a:xfrm>
          <a:prstGeom prst="rect">
            <a:avLst/>
          </a:prstGeom>
        </p:spPr>
      </p:pic>
    </p:spTree>
    <p:extLst>
      <p:ext uri="{BB962C8B-B14F-4D97-AF65-F5344CB8AC3E}">
        <p14:creationId xmlns:p14="http://schemas.microsoft.com/office/powerpoint/2010/main" val="2042902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6913033" y="13762"/>
            <a:ext cx="4693137" cy="5742484"/>
            <a:chOff x="126999" y="593411"/>
            <a:chExt cx="4072212" cy="4982726"/>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011" t="4650" r="61807" b="2642"/>
            <a:stretch/>
          </p:blipFill>
          <p:spPr>
            <a:xfrm>
              <a:off x="295729" y="593411"/>
              <a:ext cx="3543299" cy="3362709"/>
            </a:xfrm>
            <a:prstGeom prst="rect">
              <a:avLst/>
            </a:prstGeom>
          </p:spPr>
        </p:pic>
        <p:pic>
          <p:nvPicPr>
            <p:cNvPr id="11" name="Picture 10"/>
            <p:cNvPicPr>
              <a:picLocks noChangeAspect="1"/>
            </p:cNvPicPr>
            <p:nvPr/>
          </p:nvPicPr>
          <p:blipFill rotWithShape="1">
            <a:blip r:embed="rId3"/>
            <a:srcRect l="56734" t="4264" r="6710" b="8914"/>
            <a:stretch/>
          </p:blipFill>
          <p:spPr>
            <a:xfrm>
              <a:off x="126999" y="3956119"/>
              <a:ext cx="2198596" cy="1620018"/>
            </a:xfrm>
            <a:prstGeom prst="rect">
              <a:avLst/>
            </a:prstGeom>
          </p:spPr>
        </p:pic>
        <p:pic>
          <p:nvPicPr>
            <p:cNvPr id="12" name="Picture 11"/>
            <p:cNvPicPr>
              <a:picLocks noChangeAspect="1"/>
            </p:cNvPicPr>
            <p:nvPr/>
          </p:nvPicPr>
          <p:blipFill rotWithShape="1">
            <a:blip r:embed="rId3"/>
            <a:srcRect l="9613" t="4264" r="59235" b="8914"/>
            <a:stretch/>
          </p:blipFill>
          <p:spPr>
            <a:xfrm>
              <a:off x="2325595" y="3956119"/>
              <a:ext cx="1873616" cy="1620018"/>
            </a:xfrm>
            <a:prstGeom prst="rect">
              <a:avLst/>
            </a:prstGeom>
          </p:spPr>
        </p:pic>
      </p:grpSp>
      <p:grpSp>
        <p:nvGrpSpPr>
          <p:cNvPr id="13" name="Group 12"/>
          <p:cNvGrpSpPr>
            <a:grpSpLocks noChangeAspect="1"/>
          </p:cNvGrpSpPr>
          <p:nvPr/>
        </p:nvGrpSpPr>
        <p:grpSpPr>
          <a:xfrm>
            <a:off x="2003118" y="0"/>
            <a:ext cx="4716528" cy="5756220"/>
            <a:chOff x="5030700" y="527120"/>
            <a:chExt cx="4092508" cy="4994643"/>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63889"/>
            <a:stretch/>
          </p:blipFill>
          <p:spPr>
            <a:xfrm>
              <a:off x="5346729" y="527120"/>
              <a:ext cx="3548223" cy="3454400"/>
            </a:xfrm>
            <a:prstGeom prst="rect">
              <a:avLst/>
            </a:prstGeom>
          </p:spPr>
        </p:pic>
        <p:pic>
          <p:nvPicPr>
            <p:cNvPr id="15" name="Picture 14"/>
            <p:cNvPicPr>
              <a:picLocks noChangeAspect="1"/>
            </p:cNvPicPr>
            <p:nvPr/>
          </p:nvPicPr>
          <p:blipFill rotWithShape="1">
            <a:blip r:embed="rId5"/>
            <a:srcRect l="58448" t="5536" r="3051" b="11084"/>
            <a:stretch/>
          </p:blipFill>
          <p:spPr>
            <a:xfrm>
              <a:off x="5030700" y="3991429"/>
              <a:ext cx="2224699" cy="1530334"/>
            </a:xfrm>
            <a:prstGeom prst="rect">
              <a:avLst/>
            </a:prstGeom>
          </p:spPr>
        </p:pic>
        <p:pic>
          <p:nvPicPr>
            <p:cNvPr id="16" name="Picture 15"/>
            <p:cNvPicPr>
              <a:picLocks noChangeAspect="1"/>
            </p:cNvPicPr>
            <p:nvPr/>
          </p:nvPicPr>
          <p:blipFill rotWithShape="1">
            <a:blip r:embed="rId5"/>
            <a:srcRect l="8917" t="2774" r="58371" b="10464"/>
            <a:stretch/>
          </p:blipFill>
          <p:spPr>
            <a:xfrm>
              <a:off x="7234607" y="3930720"/>
              <a:ext cx="1888601" cy="1591043"/>
            </a:xfrm>
            <a:prstGeom prst="rect">
              <a:avLst/>
            </a:prstGeom>
          </p:spPr>
        </p:pic>
      </p:grpSp>
      <p:sp>
        <p:nvSpPr>
          <p:cNvPr id="3" name="Title 2"/>
          <p:cNvSpPr>
            <a:spLocks noGrp="1"/>
          </p:cNvSpPr>
          <p:nvPr>
            <p:ph type="title" idx="4294967295"/>
          </p:nvPr>
        </p:nvSpPr>
        <p:spPr>
          <a:xfrm>
            <a:off x="0" y="13761"/>
            <a:ext cx="10515600" cy="615950"/>
          </a:xfrm>
        </p:spPr>
        <p:txBody>
          <a:bodyPr>
            <a:normAutofit fontScale="90000"/>
          </a:bodyPr>
          <a:lstStyle/>
          <a:p>
            <a:r>
              <a:rPr lang="en-US" dirty="0"/>
              <a:t>Materials Matter</a:t>
            </a:r>
          </a:p>
        </p:txBody>
      </p:sp>
    </p:spTree>
    <p:extLst>
      <p:ext uri="{BB962C8B-B14F-4D97-AF65-F5344CB8AC3E}">
        <p14:creationId xmlns:p14="http://schemas.microsoft.com/office/powerpoint/2010/main" val="93019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10515600" cy="615950"/>
          </a:xfrm>
        </p:spPr>
        <p:txBody>
          <a:bodyPr>
            <a:normAutofit fontScale="90000"/>
          </a:bodyPr>
          <a:lstStyle/>
          <a:p>
            <a:r>
              <a:rPr lang="en-US" dirty="0"/>
              <a:t>Point of View Matters</a:t>
            </a:r>
          </a:p>
        </p:txBody>
      </p:sp>
      <p:sp>
        <p:nvSpPr>
          <p:cNvPr id="7" name="TextBox 6"/>
          <p:cNvSpPr txBox="1"/>
          <p:nvPr/>
        </p:nvSpPr>
        <p:spPr>
          <a:xfrm>
            <a:off x="-128052" y="784032"/>
            <a:ext cx="4512713" cy="400110"/>
          </a:xfrm>
          <a:prstGeom prst="rect">
            <a:avLst/>
          </a:prstGeom>
          <a:noFill/>
        </p:spPr>
        <p:txBody>
          <a:bodyPr wrap="square" rtlCol="0">
            <a:spAutoFit/>
          </a:bodyPr>
          <a:lstStyle/>
          <a:p>
            <a:pPr algn="ctr"/>
            <a:r>
              <a:rPr lang="en-US" sz="2000" dirty="0">
                <a:latin typeface="Calibri Light" panose="020F0302020204030204" pitchFamily="34" charset="0"/>
              </a:rPr>
              <a:t>March 21, 3pm - Partly Cloudy, 5000 </a:t>
            </a:r>
            <a:r>
              <a:rPr lang="en-US" sz="2000" dirty="0" smtClean="0">
                <a:latin typeface="Calibri Light" panose="020F0302020204030204" pitchFamily="34" charset="0"/>
              </a:rPr>
              <a:t>CCT`</a:t>
            </a:r>
            <a:endParaRPr lang="en-US" sz="2000" dirty="0">
              <a:latin typeface="Calibri Light" panose="020F0302020204030204"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93952" t="23086" r="185" b="21802"/>
          <a:stretch/>
        </p:blipFill>
        <p:spPr>
          <a:xfrm>
            <a:off x="11431966" y="953309"/>
            <a:ext cx="750467" cy="3967993"/>
          </a:xfrm>
          <a:prstGeom prst="rect">
            <a:avLst/>
          </a:prstGeom>
        </p:spPr>
      </p:pic>
      <p:sp>
        <p:nvSpPr>
          <p:cNvPr id="12" name="Oval 11"/>
          <p:cNvSpPr/>
          <p:nvPr/>
        </p:nvSpPr>
        <p:spPr>
          <a:xfrm>
            <a:off x="127575" y="1290668"/>
            <a:ext cx="3643341" cy="3643341"/>
          </a:xfrm>
          <a:prstGeom prst="ellipse">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7788625" y="1290668"/>
            <a:ext cx="3643341" cy="3643341"/>
          </a:xfrm>
          <a:prstGeom prst="ellipse">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3958100" y="1290668"/>
            <a:ext cx="3643341" cy="3643341"/>
          </a:xfrm>
          <a:prstGeom prst="ellipse">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498422" y="4197246"/>
            <a:ext cx="2878111" cy="461665"/>
          </a:xfrm>
          <a:prstGeom prst="rect">
            <a:avLst/>
          </a:prstGeom>
          <a:noFill/>
        </p:spPr>
        <p:txBody>
          <a:bodyPr wrap="square" rtlCol="0">
            <a:spAutoFit/>
          </a:bodyPr>
          <a:lstStyle/>
          <a:p>
            <a:pPr algn="ctr"/>
            <a:r>
              <a:rPr lang="en-US" sz="2400" b="1" dirty="0" smtClean="0">
                <a:solidFill>
                  <a:schemeClr val="bg1"/>
                </a:solidFill>
                <a:latin typeface="Calibri Light" panose="020F0302020204030204" pitchFamily="34" charset="0"/>
              </a:rPr>
              <a:t>CS = 0.32</a:t>
            </a:r>
            <a:endParaRPr lang="en-US" sz="2400" b="1" dirty="0">
              <a:solidFill>
                <a:schemeClr val="bg1"/>
              </a:solidFill>
              <a:latin typeface="Calibri Light" panose="020F0302020204030204" pitchFamily="34" charset="0"/>
            </a:endParaRPr>
          </a:p>
        </p:txBody>
      </p:sp>
      <p:sp>
        <p:nvSpPr>
          <p:cNvPr id="9" name="TextBox 8"/>
          <p:cNvSpPr txBox="1"/>
          <p:nvPr/>
        </p:nvSpPr>
        <p:spPr>
          <a:xfrm>
            <a:off x="4347148" y="4197246"/>
            <a:ext cx="2878111" cy="461665"/>
          </a:xfrm>
          <a:prstGeom prst="rect">
            <a:avLst/>
          </a:prstGeom>
          <a:noFill/>
        </p:spPr>
        <p:txBody>
          <a:bodyPr wrap="square" rtlCol="0">
            <a:spAutoFit/>
          </a:bodyPr>
          <a:lstStyle/>
          <a:p>
            <a:pPr algn="ctr"/>
            <a:r>
              <a:rPr lang="en-US" sz="2400" b="1" dirty="0" smtClean="0">
                <a:solidFill>
                  <a:schemeClr val="bg1"/>
                </a:solidFill>
                <a:latin typeface="Calibri Light" panose="020F0302020204030204" pitchFamily="34" charset="0"/>
              </a:rPr>
              <a:t>CS = 0.22</a:t>
            </a:r>
            <a:endParaRPr lang="en-US" sz="2400" b="1" dirty="0">
              <a:solidFill>
                <a:schemeClr val="bg1"/>
              </a:solidFill>
              <a:latin typeface="Calibri Light" panose="020F0302020204030204" pitchFamily="34" charset="0"/>
            </a:endParaRPr>
          </a:p>
        </p:txBody>
      </p:sp>
      <p:sp>
        <p:nvSpPr>
          <p:cNvPr id="10" name="TextBox 9"/>
          <p:cNvSpPr txBox="1"/>
          <p:nvPr/>
        </p:nvSpPr>
        <p:spPr>
          <a:xfrm>
            <a:off x="8139659" y="4197246"/>
            <a:ext cx="2896979" cy="461665"/>
          </a:xfrm>
          <a:prstGeom prst="rect">
            <a:avLst/>
          </a:prstGeom>
          <a:noFill/>
        </p:spPr>
        <p:txBody>
          <a:bodyPr wrap="square" rtlCol="0">
            <a:spAutoFit/>
          </a:bodyPr>
          <a:lstStyle/>
          <a:p>
            <a:pPr algn="ctr"/>
            <a:r>
              <a:rPr lang="en-US" sz="2400" b="1" dirty="0" smtClean="0">
                <a:solidFill>
                  <a:schemeClr val="bg1"/>
                </a:solidFill>
                <a:latin typeface="Calibri Light" panose="020F0302020204030204" pitchFamily="34" charset="0"/>
              </a:rPr>
              <a:t>CS = 0.04</a:t>
            </a:r>
            <a:endParaRPr lang="en-US" sz="2400" b="1" dirty="0">
              <a:solidFill>
                <a:schemeClr val="bg1"/>
              </a:solidFill>
              <a:latin typeface="Calibri Light" panose="020F0302020204030204" pitchFamily="34" charset="0"/>
            </a:endParaRPr>
          </a:p>
        </p:txBody>
      </p:sp>
      <p:sp>
        <p:nvSpPr>
          <p:cNvPr id="11" name="TextBox 10"/>
          <p:cNvSpPr txBox="1"/>
          <p:nvPr/>
        </p:nvSpPr>
        <p:spPr>
          <a:xfrm>
            <a:off x="9047453" y="5713658"/>
            <a:ext cx="5253163" cy="461665"/>
          </a:xfrm>
          <a:prstGeom prst="rect">
            <a:avLst/>
          </a:prstGeom>
          <a:noFill/>
        </p:spPr>
        <p:txBody>
          <a:bodyPr wrap="square" rtlCol="0">
            <a:spAutoFit/>
          </a:bodyPr>
          <a:lstStyle/>
          <a:p>
            <a:r>
              <a:rPr lang="en-US" sz="2400" dirty="0" smtClean="0">
                <a:latin typeface="Calibri Light" panose="020F0302020204030204" pitchFamily="34" charset="0"/>
              </a:rPr>
              <a:t>CS = Circadian Stimulus</a:t>
            </a:r>
            <a:endParaRPr lang="en-US" sz="2400" dirty="0">
              <a:latin typeface="Calibri Light" panose="020F0302020204030204" pitchFamily="34" charset="0"/>
            </a:endParaRPr>
          </a:p>
        </p:txBody>
      </p:sp>
    </p:spTree>
    <p:extLst>
      <p:ext uri="{BB962C8B-B14F-4D97-AF65-F5344CB8AC3E}">
        <p14:creationId xmlns:p14="http://schemas.microsoft.com/office/powerpoint/2010/main" val="2201371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705" t="1831" r="11430" b="10487"/>
          <a:stretch/>
        </p:blipFill>
        <p:spPr>
          <a:xfrm>
            <a:off x="2811440" y="245664"/>
            <a:ext cx="8816454" cy="5513696"/>
          </a:xfrm>
          <a:prstGeom prst="rect">
            <a:avLst/>
          </a:prstGeom>
        </p:spPr>
      </p:pic>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spTree>
    <p:extLst>
      <p:ext uri="{BB962C8B-B14F-4D97-AF65-F5344CB8AC3E}">
        <p14:creationId xmlns:p14="http://schemas.microsoft.com/office/powerpoint/2010/main" val="174735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04" t="21481" r="5536" b="20990"/>
          <a:stretch/>
        </p:blipFill>
        <p:spPr>
          <a:xfrm>
            <a:off x="162339" y="1085966"/>
            <a:ext cx="11923086" cy="4241761"/>
          </a:xfrm>
          <a:prstGeom prst="rect">
            <a:avLst/>
          </a:prstGeom>
        </p:spPr>
      </p:pic>
      <p:sp>
        <p:nvSpPr>
          <p:cNvPr id="5" name="TextBox 4"/>
          <p:cNvSpPr txBox="1"/>
          <p:nvPr/>
        </p:nvSpPr>
        <p:spPr>
          <a:xfrm>
            <a:off x="866536" y="5407770"/>
            <a:ext cx="2333625" cy="369332"/>
          </a:xfrm>
          <a:prstGeom prst="rect">
            <a:avLst/>
          </a:prstGeom>
          <a:noFill/>
        </p:spPr>
        <p:txBody>
          <a:bodyPr wrap="square" rtlCol="0">
            <a:spAutoFit/>
          </a:bodyPr>
          <a:lstStyle/>
          <a:p>
            <a:pPr algn="ctr"/>
            <a:r>
              <a:rPr lang="en-US" dirty="0" err="1">
                <a:latin typeface="Calibri Light" panose="020F0302020204030204" pitchFamily="34" charset="0"/>
              </a:rPr>
              <a:t>Photopic</a:t>
            </a:r>
            <a:r>
              <a:rPr lang="en-US" dirty="0">
                <a:latin typeface="Calibri Light" panose="020F0302020204030204" pitchFamily="34" charset="0"/>
              </a:rPr>
              <a:t> – 55 Lux</a:t>
            </a:r>
          </a:p>
        </p:txBody>
      </p:sp>
      <p:sp>
        <p:nvSpPr>
          <p:cNvPr id="7" name="TextBox 6"/>
          <p:cNvSpPr txBox="1"/>
          <p:nvPr/>
        </p:nvSpPr>
        <p:spPr>
          <a:xfrm>
            <a:off x="4904681" y="5407770"/>
            <a:ext cx="2438399" cy="369332"/>
          </a:xfrm>
          <a:prstGeom prst="rect">
            <a:avLst/>
          </a:prstGeom>
          <a:noFill/>
        </p:spPr>
        <p:txBody>
          <a:bodyPr wrap="square" rtlCol="0">
            <a:spAutoFit/>
          </a:bodyPr>
          <a:lstStyle/>
          <a:p>
            <a:pPr algn="ctr"/>
            <a:r>
              <a:rPr lang="en-US" dirty="0" err="1">
                <a:latin typeface="Calibri Light" panose="020F0302020204030204" pitchFamily="34" charset="0"/>
              </a:rPr>
              <a:t>Photopic</a:t>
            </a:r>
            <a:r>
              <a:rPr lang="en-US" dirty="0">
                <a:latin typeface="Calibri Light" panose="020F0302020204030204" pitchFamily="34" charset="0"/>
              </a:rPr>
              <a:t> – 444 Lux</a:t>
            </a:r>
          </a:p>
        </p:txBody>
      </p:sp>
      <p:sp>
        <p:nvSpPr>
          <p:cNvPr id="8" name="TextBox 7"/>
          <p:cNvSpPr txBox="1"/>
          <p:nvPr/>
        </p:nvSpPr>
        <p:spPr>
          <a:xfrm>
            <a:off x="8831272" y="5407770"/>
            <a:ext cx="2386130" cy="369332"/>
          </a:xfrm>
          <a:prstGeom prst="rect">
            <a:avLst/>
          </a:prstGeom>
          <a:noFill/>
        </p:spPr>
        <p:txBody>
          <a:bodyPr wrap="square" rtlCol="0">
            <a:spAutoFit/>
          </a:bodyPr>
          <a:lstStyle/>
          <a:p>
            <a:pPr algn="ctr"/>
            <a:r>
              <a:rPr lang="en-US" dirty="0" err="1">
                <a:latin typeface="Calibri Light" panose="020F0302020204030204" pitchFamily="34" charset="0"/>
              </a:rPr>
              <a:t>Photopic</a:t>
            </a:r>
            <a:r>
              <a:rPr lang="en-US" dirty="0">
                <a:latin typeface="Calibri Light" panose="020F0302020204030204" pitchFamily="34" charset="0"/>
              </a:rPr>
              <a:t> – 833 Lux</a:t>
            </a:r>
          </a:p>
        </p:txBody>
      </p:sp>
      <p:sp>
        <p:nvSpPr>
          <p:cNvPr id="9" name="TextBox 8"/>
          <p:cNvSpPr txBox="1"/>
          <p:nvPr/>
        </p:nvSpPr>
        <p:spPr>
          <a:xfrm>
            <a:off x="1033389" y="565094"/>
            <a:ext cx="2330597" cy="646331"/>
          </a:xfrm>
          <a:prstGeom prst="rect">
            <a:avLst/>
          </a:prstGeom>
          <a:noFill/>
        </p:spPr>
        <p:txBody>
          <a:bodyPr wrap="square" rtlCol="0">
            <a:spAutoFit/>
          </a:bodyPr>
          <a:lstStyle/>
          <a:p>
            <a:pPr algn="ctr"/>
            <a:r>
              <a:rPr lang="en-US" dirty="0">
                <a:latin typeface="Calibri Light" panose="020F0302020204030204" pitchFamily="34" charset="0"/>
              </a:rPr>
              <a:t>Winter</a:t>
            </a:r>
          </a:p>
          <a:p>
            <a:pPr algn="ctr"/>
            <a:r>
              <a:rPr lang="en-US" dirty="0">
                <a:latin typeface="Calibri Light" panose="020F0302020204030204" pitchFamily="34" charset="0"/>
              </a:rPr>
              <a:t>Overcast Sky – 7000k</a:t>
            </a:r>
          </a:p>
        </p:txBody>
      </p:sp>
      <p:sp>
        <p:nvSpPr>
          <p:cNvPr id="10" name="TextBox 9"/>
          <p:cNvSpPr txBox="1"/>
          <p:nvPr/>
        </p:nvSpPr>
        <p:spPr>
          <a:xfrm>
            <a:off x="4957069" y="565093"/>
            <a:ext cx="2333625" cy="646331"/>
          </a:xfrm>
          <a:prstGeom prst="rect">
            <a:avLst/>
          </a:prstGeom>
          <a:noFill/>
        </p:spPr>
        <p:txBody>
          <a:bodyPr wrap="square" rtlCol="0">
            <a:spAutoFit/>
          </a:bodyPr>
          <a:lstStyle/>
          <a:p>
            <a:pPr algn="ctr"/>
            <a:r>
              <a:rPr lang="en-US" dirty="0">
                <a:latin typeface="Calibri Light" panose="020F0302020204030204" pitchFamily="34" charset="0"/>
              </a:rPr>
              <a:t>Spring</a:t>
            </a:r>
          </a:p>
          <a:p>
            <a:pPr algn="ctr"/>
            <a:r>
              <a:rPr lang="en-US" dirty="0">
                <a:latin typeface="Calibri Light" panose="020F0302020204030204" pitchFamily="34" charset="0"/>
              </a:rPr>
              <a:t>Partly Cloudy – 5000k</a:t>
            </a:r>
          </a:p>
        </p:txBody>
      </p:sp>
      <p:sp>
        <p:nvSpPr>
          <p:cNvPr id="11" name="TextBox 10"/>
          <p:cNvSpPr txBox="1"/>
          <p:nvPr/>
        </p:nvSpPr>
        <p:spPr>
          <a:xfrm>
            <a:off x="8883777" y="565093"/>
            <a:ext cx="2333625" cy="646331"/>
          </a:xfrm>
          <a:prstGeom prst="rect">
            <a:avLst/>
          </a:prstGeom>
          <a:noFill/>
        </p:spPr>
        <p:txBody>
          <a:bodyPr wrap="square" rtlCol="0">
            <a:spAutoFit/>
          </a:bodyPr>
          <a:lstStyle/>
          <a:p>
            <a:pPr algn="ctr"/>
            <a:r>
              <a:rPr lang="en-US" dirty="0">
                <a:latin typeface="Calibri Light" panose="020F0302020204030204" pitchFamily="34" charset="0"/>
              </a:rPr>
              <a:t>Summer</a:t>
            </a:r>
          </a:p>
          <a:p>
            <a:pPr algn="ctr"/>
            <a:r>
              <a:rPr lang="en-US" dirty="0">
                <a:latin typeface="Calibri Light" panose="020F0302020204030204" pitchFamily="34" charset="0"/>
              </a:rPr>
              <a:t>Clear Sky – 25000k</a:t>
            </a:r>
          </a:p>
        </p:txBody>
      </p:sp>
    </p:spTree>
    <p:extLst>
      <p:ext uri="{BB962C8B-B14F-4D97-AF65-F5344CB8AC3E}">
        <p14:creationId xmlns:p14="http://schemas.microsoft.com/office/powerpoint/2010/main" val="2233172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3952" t="23086" r="185" b="21802"/>
          <a:stretch/>
        </p:blipFill>
        <p:spPr>
          <a:xfrm>
            <a:off x="11441533" y="1430822"/>
            <a:ext cx="750467" cy="3967993"/>
          </a:xfrm>
          <a:prstGeom prst="rect">
            <a:avLst/>
          </a:prstGeom>
        </p:spPr>
      </p:pic>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sp>
        <p:nvSpPr>
          <p:cNvPr id="9" name="TextBox 8"/>
          <p:cNvSpPr txBox="1"/>
          <p:nvPr/>
        </p:nvSpPr>
        <p:spPr>
          <a:xfrm>
            <a:off x="714607" y="598961"/>
            <a:ext cx="2330597" cy="646331"/>
          </a:xfrm>
          <a:prstGeom prst="rect">
            <a:avLst/>
          </a:prstGeom>
          <a:noFill/>
        </p:spPr>
        <p:txBody>
          <a:bodyPr wrap="square" rtlCol="0">
            <a:spAutoFit/>
          </a:bodyPr>
          <a:lstStyle/>
          <a:p>
            <a:pPr algn="ctr"/>
            <a:r>
              <a:rPr lang="en-US" dirty="0">
                <a:latin typeface="Calibri Light" panose="020F0302020204030204" pitchFamily="34" charset="0"/>
              </a:rPr>
              <a:t>Winter</a:t>
            </a:r>
          </a:p>
          <a:p>
            <a:pPr algn="ctr"/>
            <a:r>
              <a:rPr lang="en-US" dirty="0">
                <a:latin typeface="Calibri Light" panose="020F0302020204030204" pitchFamily="34" charset="0"/>
              </a:rPr>
              <a:t>Overcast Sky – 7000k</a:t>
            </a:r>
          </a:p>
        </p:txBody>
      </p:sp>
      <p:sp>
        <p:nvSpPr>
          <p:cNvPr id="10" name="TextBox 9"/>
          <p:cNvSpPr txBox="1"/>
          <p:nvPr/>
        </p:nvSpPr>
        <p:spPr>
          <a:xfrm>
            <a:off x="4638287" y="598960"/>
            <a:ext cx="2333625" cy="646331"/>
          </a:xfrm>
          <a:prstGeom prst="rect">
            <a:avLst/>
          </a:prstGeom>
          <a:noFill/>
        </p:spPr>
        <p:txBody>
          <a:bodyPr wrap="square" rtlCol="0">
            <a:spAutoFit/>
          </a:bodyPr>
          <a:lstStyle/>
          <a:p>
            <a:pPr algn="ctr"/>
            <a:r>
              <a:rPr lang="en-US" dirty="0">
                <a:latin typeface="Calibri Light" panose="020F0302020204030204" pitchFamily="34" charset="0"/>
              </a:rPr>
              <a:t>Spring</a:t>
            </a:r>
          </a:p>
          <a:p>
            <a:pPr algn="ctr"/>
            <a:r>
              <a:rPr lang="en-US" dirty="0">
                <a:latin typeface="Calibri Light" panose="020F0302020204030204" pitchFamily="34" charset="0"/>
              </a:rPr>
              <a:t>Partly Cloudy – 5000k</a:t>
            </a:r>
          </a:p>
        </p:txBody>
      </p:sp>
      <p:sp>
        <p:nvSpPr>
          <p:cNvPr id="11" name="TextBox 10"/>
          <p:cNvSpPr txBox="1"/>
          <p:nvPr/>
        </p:nvSpPr>
        <p:spPr>
          <a:xfrm>
            <a:off x="8564995" y="598960"/>
            <a:ext cx="2333625" cy="646331"/>
          </a:xfrm>
          <a:prstGeom prst="rect">
            <a:avLst/>
          </a:prstGeom>
          <a:noFill/>
        </p:spPr>
        <p:txBody>
          <a:bodyPr wrap="square" rtlCol="0">
            <a:spAutoFit/>
          </a:bodyPr>
          <a:lstStyle/>
          <a:p>
            <a:pPr algn="ctr"/>
            <a:r>
              <a:rPr lang="en-US" dirty="0">
                <a:latin typeface="Calibri Light" panose="020F0302020204030204" pitchFamily="34" charset="0"/>
              </a:rPr>
              <a:t>Summer</a:t>
            </a:r>
          </a:p>
          <a:p>
            <a:pPr algn="ctr"/>
            <a:r>
              <a:rPr lang="en-US" dirty="0">
                <a:latin typeface="Calibri Light" panose="020F0302020204030204" pitchFamily="34" charset="0"/>
              </a:rPr>
              <a:t>Clear Sky – 25000k</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774" t="23086" r="5363" b="21802"/>
          <a:stretch/>
        </p:blipFill>
        <p:spPr>
          <a:xfrm>
            <a:off x="-112251" y="1304954"/>
            <a:ext cx="11758619" cy="3967993"/>
          </a:xfrm>
          <a:prstGeom prst="rect">
            <a:avLst/>
          </a:prstGeom>
        </p:spPr>
      </p:pic>
    </p:spTree>
    <p:extLst>
      <p:ext uri="{BB962C8B-B14F-4D97-AF65-F5344CB8AC3E}">
        <p14:creationId xmlns:p14="http://schemas.microsoft.com/office/powerpoint/2010/main" val="3904487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7206" b="18296"/>
          <a:stretch/>
        </p:blipFill>
        <p:spPr>
          <a:xfrm>
            <a:off x="-50935" y="929434"/>
            <a:ext cx="11929745" cy="4999131"/>
          </a:xfrm>
          <a:prstGeom prst="rect">
            <a:avLst/>
          </a:prstGeom>
        </p:spPr>
      </p:pic>
    </p:spTree>
    <p:extLst>
      <p:ext uri="{BB962C8B-B14F-4D97-AF65-F5344CB8AC3E}">
        <p14:creationId xmlns:p14="http://schemas.microsoft.com/office/powerpoint/2010/main" val="39890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55596" y="2342945"/>
            <a:ext cx="8836404" cy="21721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4272515" y="2435214"/>
            <a:ext cx="5366435" cy="5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pPr>
              <a:lnSpc>
                <a:spcPct val="100000"/>
              </a:lnSpc>
              <a:spcBef>
                <a:spcPts val="0"/>
              </a:spcBef>
            </a:pPr>
            <a:r>
              <a:rPr lang="en-US" sz="3200" dirty="0" smtClean="0"/>
              <a:t>Light Basics</a:t>
            </a:r>
            <a:endParaRPr lang="en-US" sz="3200" dirty="0"/>
          </a:p>
        </p:txBody>
      </p:sp>
      <p:sp>
        <p:nvSpPr>
          <p:cNvPr id="18" name="TextBox 17"/>
          <p:cNvSpPr txBox="1"/>
          <p:nvPr/>
        </p:nvSpPr>
        <p:spPr>
          <a:xfrm>
            <a:off x="4280494" y="3386163"/>
            <a:ext cx="5015204" cy="984885"/>
          </a:xfrm>
          <a:prstGeom prst="rect">
            <a:avLst/>
          </a:prstGeom>
          <a:noFill/>
        </p:spPr>
        <p:txBody>
          <a:bodyPr wrap="square" rtlCol="0">
            <a:spAutoFit/>
          </a:bodyPr>
          <a:lstStyle/>
          <a:p>
            <a:r>
              <a:rPr lang="en-US" sz="2400" b="1" dirty="0">
                <a:solidFill>
                  <a:schemeClr val="bg1"/>
                </a:solidFill>
                <a:latin typeface="Avenir LT Std 65 Medium" panose="020B0603020203020204" pitchFamily="34" charset="0"/>
              </a:rPr>
              <a:t>Karyn Gayle </a:t>
            </a:r>
            <a:r>
              <a:rPr lang="en-US" sz="1400" b="1" dirty="0">
                <a:solidFill>
                  <a:schemeClr val="bg1"/>
                </a:solidFill>
                <a:latin typeface="Avenir LT Std 35 Light" panose="020B0402020203020204" pitchFamily="34" charset="0"/>
              </a:rPr>
              <a:t>EDAC, MIES</a:t>
            </a:r>
            <a:br>
              <a:rPr lang="en-US" sz="1400" b="1" dirty="0">
                <a:solidFill>
                  <a:schemeClr val="bg1"/>
                </a:solidFill>
                <a:latin typeface="Avenir LT Std 35 Light" panose="020B0402020203020204" pitchFamily="34" charset="0"/>
              </a:rPr>
            </a:br>
            <a:r>
              <a:rPr lang="en-US" sz="2000" b="1" dirty="0">
                <a:solidFill>
                  <a:schemeClr val="bg1"/>
                </a:solidFill>
                <a:latin typeface="Avenir LT Std 65 Medium" panose="020B0603020203020204" pitchFamily="34" charset="0"/>
              </a:rPr>
              <a:t>Vice President, Healthcare</a:t>
            </a:r>
            <a:br>
              <a:rPr lang="en-US" sz="2000" b="1" dirty="0">
                <a:solidFill>
                  <a:schemeClr val="bg1"/>
                </a:solidFill>
                <a:latin typeface="Avenir LT Std 65 Medium" panose="020B0603020203020204" pitchFamily="34" charset="0"/>
              </a:rPr>
            </a:br>
            <a:r>
              <a:rPr lang="en-US" sz="1400" b="1" dirty="0">
                <a:solidFill>
                  <a:schemeClr val="bg1"/>
                </a:solidFill>
                <a:latin typeface="Avenir LT Std 35 Light" panose="020B0402020203020204" pitchFamily="34" charset="0"/>
              </a:rPr>
              <a:t>Acuity Brands</a:t>
            </a:r>
            <a:endParaRPr lang="en-US" sz="1400" dirty="0">
              <a:solidFill>
                <a:schemeClr val="bg1"/>
              </a:solidFill>
              <a:latin typeface="Avenir LT Std 35 Light" panose="020B0402020203020204" pitchFamily="34" charset="0"/>
            </a:endParaRPr>
          </a:p>
        </p:txBody>
      </p:sp>
      <p:cxnSp>
        <p:nvCxnSpPr>
          <p:cNvPr id="21" name="Straight Connector 20"/>
          <p:cNvCxnSpPr/>
          <p:nvPr/>
        </p:nvCxnSpPr>
        <p:spPr>
          <a:xfrm>
            <a:off x="4397855" y="3309457"/>
            <a:ext cx="71384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Placeholder 4"/>
          <p:cNvPicPr>
            <a:picLocks noChangeAspect="1"/>
          </p:cNvPicPr>
          <p:nvPr/>
        </p:nvPicPr>
        <p:blipFill rotWithShape="1">
          <a:blip r:embed="rId3" cstate="print">
            <a:grayscl/>
            <a:extLst>
              <a:ext uri="{28A0092B-C50C-407E-A947-70E740481C1C}">
                <a14:useLocalDpi xmlns:a14="http://schemas.microsoft.com/office/drawing/2010/main" val="0"/>
              </a:ext>
            </a:extLst>
          </a:blip>
          <a:srcRect l="666" t="409" b="29385"/>
          <a:stretch/>
        </p:blipFill>
        <p:spPr>
          <a:xfrm>
            <a:off x="378408" y="1425677"/>
            <a:ext cx="3644975" cy="3687097"/>
          </a:xfrm>
          <a:prstGeom prst="ellipse">
            <a:avLst/>
          </a:prstGeom>
          <a:ln w="63500" cap="rnd">
            <a:noFill/>
          </a:ln>
          <a:effectLst/>
        </p:spPr>
      </p:pic>
    </p:spTree>
    <p:extLst>
      <p:ext uri="{BB962C8B-B14F-4D97-AF65-F5344CB8AC3E}">
        <p14:creationId xmlns:p14="http://schemas.microsoft.com/office/powerpoint/2010/main" val="248823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1767" b="9323"/>
          <a:stretch/>
        </p:blipFill>
        <p:spPr>
          <a:xfrm>
            <a:off x="162339" y="1426128"/>
            <a:ext cx="11708515" cy="4538444"/>
          </a:xfrm>
          <a:prstGeom prst="rect">
            <a:avLst/>
          </a:prstGeom>
        </p:spPr>
      </p:pic>
    </p:spTree>
    <p:extLst>
      <p:ext uri="{BB962C8B-B14F-4D97-AF65-F5344CB8AC3E}">
        <p14:creationId xmlns:p14="http://schemas.microsoft.com/office/powerpoint/2010/main" val="2260802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432" b="7037"/>
          <a:stretch/>
        </p:blipFill>
        <p:spPr>
          <a:xfrm>
            <a:off x="824459" y="861026"/>
            <a:ext cx="11129852" cy="4853852"/>
          </a:xfrm>
          <a:prstGeom prst="rect">
            <a:avLst/>
          </a:prstGeom>
        </p:spPr>
      </p:pic>
    </p:spTree>
    <p:extLst>
      <p:ext uri="{BB962C8B-B14F-4D97-AF65-F5344CB8AC3E}">
        <p14:creationId xmlns:p14="http://schemas.microsoft.com/office/powerpoint/2010/main" val="1751013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432" b="7037"/>
          <a:stretch/>
        </p:blipFill>
        <p:spPr>
          <a:xfrm>
            <a:off x="824459" y="861026"/>
            <a:ext cx="11129852" cy="4853852"/>
          </a:xfrm>
          <a:prstGeom prst="rect">
            <a:avLst/>
          </a:prstGeom>
        </p:spPr>
      </p:pic>
      <p:sp>
        <p:nvSpPr>
          <p:cNvPr id="4" name="Oval 3"/>
          <p:cNvSpPr/>
          <p:nvPr/>
        </p:nvSpPr>
        <p:spPr>
          <a:xfrm rot="20084268">
            <a:off x="3854196" y="1983752"/>
            <a:ext cx="296425" cy="50566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 name="Down Arrow 5"/>
          <p:cNvSpPr/>
          <p:nvPr/>
        </p:nvSpPr>
        <p:spPr>
          <a:xfrm rot="10167301">
            <a:off x="4335688" y="1664380"/>
            <a:ext cx="143091" cy="268496"/>
          </a:xfrm>
          <a:prstGeom prst="downArrow">
            <a:avLst/>
          </a:prstGeom>
          <a:solidFill>
            <a:srgbClr val="00B050">
              <a:alpha val="33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 name="Down Arrow 6"/>
          <p:cNvSpPr/>
          <p:nvPr/>
        </p:nvSpPr>
        <p:spPr>
          <a:xfrm rot="20859184">
            <a:off x="4399978" y="1955896"/>
            <a:ext cx="143091" cy="268496"/>
          </a:xfrm>
          <a:prstGeom prst="downArrow">
            <a:avLst/>
          </a:prstGeom>
          <a:solidFill>
            <a:srgbClr val="D947A5">
              <a:alpha val="33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7365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Consider the Source</a:t>
            </a:r>
          </a:p>
        </p:txBody>
      </p:sp>
      <p:pic>
        <p:nvPicPr>
          <p:cNvPr id="5" name="Picture 11" descr="http://www.uprtek.com/comm/upimage/f_160106_00306.jpg"/>
          <p:cNvPicPr>
            <a:picLocks noChangeAspect="1" noChangeArrowheads="1"/>
          </p:cNvPicPr>
          <p:nvPr/>
        </p:nvPicPr>
        <p:blipFill rotWithShape="1">
          <a:blip r:embed="rId2">
            <a:extLst>
              <a:ext uri="{28A0092B-C50C-407E-A947-70E740481C1C}">
                <a14:useLocalDpi xmlns:a14="http://schemas.microsoft.com/office/drawing/2010/main" val="0"/>
              </a:ext>
            </a:extLst>
          </a:blip>
          <a:srcRect l="2176" t="2141" r="3899" b="3669"/>
          <a:stretch/>
        </p:blipFill>
        <p:spPr bwMode="auto">
          <a:xfrm>
            <a:off x="3278365" y="696027"/>
            <a:ext cx="8768226" cy="573828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237839" y="807231"/>
            <a:ext cx="248858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bg1"/>
                </a:solidFill>
                <a:latin typeface="Avenir LT Std 65 Medium" panose="020B0603020203020204" pitchFamily="34" charset="0"/>
                <a:ea typeface="+mj-ea"/>
                <a:cs typeface="Arial" panose="020B0604020202020204" pitchFamily="34" charset="0"/>
              </a:defRPr>
            </a:lvl1pPr>
          </a:lstStyle>
          <a:p>
            <a:r>
              <a:rPr lang="en-US" b="0" dirty="0">
                <a:solidFill>
                  <a:schemeClr val="tx1"/>
                </a:solidFill>
              </a:rPr>
              <a:t>IES TM 30-15</a:t>
            </a:r>
          </a:p>
        </p:txBody>
      </p:sp>
    </p:spTree>
    <p:extLst>
      <p:ext uri="{BB962C8B-B14F-4D97-AF65-F5344CB8AC3E}">
        <p14:creationId xmlns:p14="http://schemas.microsoft.com/office/powerpoint/2010/main" val="1803856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4782"/>
          <a:stretch/>
        </p:blipFill>
        <p:spPr>
          <a:xfrm>
            <a:off x="6096000" y="801785"/>
            <a:ext cx="6104021" cy="47752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558"/>
          <a:stretch/>
        </p:blipFill>
        <p:spPr>
          <a:xfrm>
            <a:off x="-24064" y="801785"/>
            <a:ext cx="6120063" cy="4775200"/>
          </a:xfrm>
          <a:prstGeom prst="rect">
            <a:avLst/>
          </a:prstGeom>
        </p:spPr>
      </p:pic>
    </p:spTree>
    <p:extLst>
      <p:ext uri="{BB962C8B-B14F-4D97-AF65-F5344CB8AC3E}">
        <p14:creationId xmlns:p14="http://schemas.microsoft.com/office/powerpoint/2010/main" val="19424774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852" r="10505" b="17297"/>
          <a:stretch/>
        </p:blipFill>
        <p:spPr>
          <a:xfrm>
            <a:off x="724270" y="542872"/>
            <a:ext cx="10609256" cy="5116160"/>
          </a:xfrm>
          <a:prstGeom prst="rect">
            <a:avLst/>
          </a:prstGeom>
        </p:spPr>
      </p:pic>
      <p:sp>
        <p:nvSpPr>
          <p:cNvPr id="6" name="TextBox 5"/>
          <p:cNvSpPr txBox="1"/>
          <p:nvPr/>
        </p:nvSpPr>
        <p:spPr>
          <a:xfrm>
            <a:off x="838899" y="221094"/>
            <a:ext cx="6845418" cy="338554"/>
          </a:xfrm>
          <a:prstGeom prst="rect">
            <a:avLst/>
          </a:prstGeom>
          <a:noFill/>
        </p:spPr>
        <p:txBody>
          <a:bodyPr wrap="square" rtlCol="0">
            <a:spAutoFit/>
          </a:bodyPr>
          <a:lstStyle/>
          <a:p>
            <a:pPr algn="ctr"/>
            <a:r>
              <a:rPr lang="en-US" sz="1600" b="1" dirty="0">
                <a:latin typeface="Avenir LT Std 65 Medium" panose="020B0603020203020204" pitchFamily="34" charset="0"/>
              </a:rPr>
              <a:t>Spectral Power Distribution of </a:t>
            </a:r>
            <a:r>
              <a:rPr lang="en-US" sz="1600" b="1" dirty="0" err="1">
                <a:latin typeface="Avenir LT Std 65 Medium" panose="020B0603020203020204" pitchFamily="34" charset="0"/>
              </a:rPr>
              <a:t>BeveLED</a:t>
            </a:r>
            <a:r>
              <a:rPr lang="en-US" sz="1600" b="1" dirty="0">
                <a:latin typeface="Avenir LT Std 65 Medium" panose="020B0603020203020204" pitchFamily="34" charset="0"/>
              </a:rPr>
              <a:t> 2.0 at specified CCT</a:t>
            </a:r>
          </a:p>
        </p:txBody>
      </p:sp>
      <p:sp>
        <p:nvSpPr>
          <p:cNvPr id="7" name="Rectangle 6"/>
          <p:cNvSpPr/>
          <p:nvPr/>
        </p:nvSpPr>
        <p:spPr>
          <a:xfrm>
            <a:off x="0" y="0"/>
            <a:ext cx="12192001" cy="5793256"/>
          </a:xfrm>
          <a:prstGeom prst="rect">
            <a:avLst/>
          </a:prstGeom>
          <a:solidFill>
            <a:schemeClr val="tx2">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648183" y="1817144"/>
            <a:ext cx="10926501" cy="1569660"/>
          </a:xfrm>
          <a:prstGeom prst="rect">
            <a:avLst/>
          </a:prstGeom>
          <a:noFill/>
        </p:spPr>
        <p:txBody>
          <a:bodyPr wrap="square" rtlCol="0">
            <a:spAutoFit/>
          </a:bodyPr>
          <a:lstStyle/>
          <a:p>
            <a:r>
              <a:rPr lang="en-US" sz="9600" dirty="0">
                <a:solidFill>
                  <a:prstClr val="white"/>
                </a:solidFill>
                <a:latin typeface="Arial Black" panose="020B0A04020102020204" pitchFamily="34" charset="0"/>
              </a:rPr>
              <a:t>BLUE WASHING</a:t>
            </a:r>
          </a:p>
        </p:txBody>
      </p:sp>
    </p:spTree>
    <p:extLst>
      <p:ext uri="{BB962C8B-B14F-4D97-AF65-F5344CB8AC3E}">
        <p14:creationId xmlns:p14="http://schemas.microsoft.com/office/powerpoint/2010/main" val="3758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Circadian Design – On the Boards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9262"/>
          <a:stretch/>
        </p:blipFill>
        <p:spPr>
          <a:xfrm>
            <a:off x="2731911" y="571435"/>
            <a:ext cx="8655724" cy="5082081"/>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962" t="13956" r="78850" b="51344"/>
          <a:stretch/>
        </p:blipFill>
        <p:spPr>
          <a:xfrm>
            <a:off x="2731911" y="1292007"/>
            <a:ext cx="2301384" cy="2692867"/>
          </a:xfrm>
          <a:prstGeom prst="rect">
            <a:avLst/>
          </a:prstGeom>
        </p:spPr>
      </p:pic>
    </p:spTree>
    <p:extLst>
      <p:ext uri="{BB962C8B-B14F-4D97-AF65-F5344CB8AC3E}">
        <p14:creationId xmlns:p14="http://schemas.microsoft.com/office/powerpoint/2010/main" val="249904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9574"/>
          <a:stretch/>
        </p:blipFill>
        <p:spPr>
          <a:xfrm>
            <a:off x="2596444" y="701749"/>
            <a:ext cx="8398202" cy="4913841"/>
          </a:xfrm>
          <a:prstGeom prst="rect">
            <a:avLst/>
          </a:prstGeom>
        </p:spPr>
      </p:pic>
      <p:sp>
        <p:nvSpPr>
          <p:cNvPr id="5" name="Title 2"/>
          <p:cNvSpPr>
            <a:spLocks noGrp="1"/>
          </p:cNvSpPr>
          <p:nvPr>
            <p:ph type="title" idx="4294967295"/>
          </p:nvPr>
        </p:nvSpPr>
        <p:spPr>
          <a:xfrm>
            <a:off x="0" y="85725"/>
            <a:ext cx="10515600" cy="615950"/>
          </a:xfrm>
        </p:spPr>
        <p:txBody>
          <a:bodyPr>
            <a:normAutofit fontScale="90000"/>
          </a:bodyPr>
          <a:lstStyle/>
          <a:p>
            <a:r>
              <a:rPr lang="en-US" dirty="0"/>
              <a:t>Circadian Design – On the Boards</a:t>
            </a:r>
          </a:p>
        </p:txBody>
      </p:sp>
    </p:spTree>
    <p:extLst>
      <p:ext uri="{BB962C8B-B14F-4D97-AF65-F5344CB8AC3E}">
        <p14:creationId xmlns:p14="http://schemas.microsoft.com/office/powerpoint/2010/main" val="2140297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096" t="13289" r="20922" b="3377"/>
          <a:stretch/>
        </p:blipFill>
        <p:spPr>
          <a:xfrm>
            <a:off x="3280619" y="767696"/>
            <a:ext cx="5706961" cy="5720003"/>
          </a:xfrm>
          <a:prstGeom prst="rect">
            <a:avLst/>
          </a:prstGeom>
        </p:spPr>
      </p:pic>
      <p:sp>
        <p:nvSpPr>
          <p:cNvPr id="7" name="Title 2"/>
          <p:cNvSpPr>
            <a:spLocks noGrp="1"/>
          </p:cNvSpPr>
          <p:nvPr>
            <p:ph type="title" idx="4294967295"/>
          </p:nvPr>
        </p:nvSpPr>
        <p:spPr>
          <a:xfrm>
            <a:off x="0" y="85725"/>
            <a:ext cx="10515600" cy="615950"/>
          </a:xfrm>
        </p:spPr>
        <p:txBody>
          <a:bodyPr>
            <a:normAutofit fontScale="90000"/>
          </a:bodyPr>
          <a:lstStyle/>
          <a:p>
            <a:r>
              <a:rPr lang="en-US" dirty="0"/>
              <a:t>Circadian Design – On the Boards</a:t>
            </a:r>
          </a:p>
        </p:txBody>
      </p:sp>
    </p:spTree>
    <p:extLst>
      <p:ext uri="{BB962C8B-B14F-4D97-AF65-F5344CB8AC3E}">
        <p14:creationId xmlns:p14="http://schemas.microsoft.com/office/powerpoint/2010/main" val="4045531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0" t="12222" r="20852"/>
          <a:stretch/>
        </p:blipFill>
        <p:spPr>
          <a:xfrm>
            <a:off x="1419264" y="701675"/>
            <a:ext cx="7447967" cy="5471252"/>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9148" t="26842" r="7878" b="29969"/>
          <a:stretch/>
        </p:blipFill>
        <p:spPr>
          <a:xfrm>
            <a:off x="9131856" y="85725"/>
            <a:ext cx="2767487" cy="5960741"/>
          </a:xfrm>
          <a:prstGeom prst="rect">
            <a:avLst/>
          </a:prstGeom>
        </p:spPr>
      </p:pic>
      <p:sp>
        <p:nvSpPr>
          <p:cNvPr id="7" name="Title 2"/>
          <p:cNvSpPr>
            <a:spLocks noGrp="1"/>
          </p:cNvSpPr>
          <p:nvPr>
            <p:ph type="title" idx="4294967295"/>
          </p:nvPr>
        </p:nvSpPr>
        <p:spPr>
          <a:xfrm>
            <a:off x="0" y="85725"/>
            <a:ext cx="10515600" cy="615950"/>
          </a:xfrm>
        </p:spPr>
        <p:txBody>
          <a:bodyPr>
            <a:normAutofit fontScale="90000"/>
          </a:bodyPr>
          <a:lstStyle/>
          <a:p>
            <a:r>
              <a:rPr lang="en-US" dirty="0"/>
              <a:t>Circadian Design – On the Boards</a:t>
            </a:r>
          </a:p>
        </p:txBody>
      </p:sp>
    </p:spTree>
    <p:extLst>
      <p:ext uri="{BB962C8B-B14F-4D97-AF65-F5344CB8AC3E}">
        <p14:creationId xmlns:p14="http://schemas.microsoft.com/office/powerpoint/2010/main" val="3316069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085" y="3240968"/>
            <a:ext cx="8103682" cy="21721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3915050" y="3830638"/>
            <a:ext cx="4048125" cy="992187"/>
          </a:xfrm>
        </p:spPr>
        <p:txBody>
          <a:bodyPr>
            <a:noAutofit/>
          </a:bodyPr>
          <a:lstStyle/>
          <a:p>
            <a:pPr>
              <a:lnSpc>
                <a:spcPct val="100000"/>
              </a:lnSpc>
              <a:spcBef>
                <a:spcPts val="0"/>
              </a:spcBef>
            </a:pPr>
            <a:r>
              <a:rPr lang="en-US" sz="2800" dirty="0">
                <a:solidFill>
                  <a:schemeClr val="bg1"/>
                </a:solidFill>
              </a:rPr>
              <a:t>The Science of Color Perception</a:t>
            </a:r>
            <a:endParaRPr lang="en-US" sz="2800" b="1" dirty="0">
              <a:solidFill>
                <a:schemeClr val="bg1"/>
              </a:solidFill>
              <a:latin typeface="Avenir LT Std 65 Medium" panose="020B0603020203020204" pitchFamily="34" charset="0"/>
            </a:endParaRPr>
          </a:p>
        </p:txBody>
      </p:sp>
      <p:cxnSp>
        <p:nvCxnSpPr>
          <p:cNvPr id="8" name="Straight Connector 7"/>
          <p:cNvCxnSpPr/>
          <p:nvPr/>
        </p:nvCxnSpPr>
        <p:spPr>
          <a:xfrm flipV="1">
            <a:off x="2896225" y="3603320"/>
            <a:ext cx="10287" cy="1447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1094" y="6148872"/>
            <a:ext cx="710905" cy="709127"/>
          </a:xfrm>
          <a:prstGeom prst="rect">
            <a:avLst/>
          </a:prstGeom>
        </p:spPr>
      </p:pic>
      <p:sp>
        <p:nvSpPr>
          <p:cNvPr id="15" name="TextBox 14"/>
          <p:cNvSpPr txBox="1"/>
          <p:nvPr/>
        </p:nvSpPr>
        <p:spPr>
          <a:xfrm>
            <a:off x="944487" y="3542190"/>
            <a:ext cx="1644196" cy="1569660"/>
          </a:xfrm>
          <a:prstGeom prst="rect">
            <a:avLst/>
          </a:prstGeom>
          <a:noFill/>
        </p:spPr>
        <p:txBody>
          <a:bodyPr wrap="square" rtlCol="0">
            <a:spAutoFit/>
          </a:bodyPr>
          <a:lstStyle/>
          <a:p>
            <a:r>
              <a:rPr lang="en-US" sz="9600" b="1" dirty="0">
                <a:solidFill>
                  <a:schemeClr val="bg1"/>
                </a:solidFill>
                <a:latin typeface="Avenir LT Std 65 Medium" panose="020B0603020203020204" pitchFamily="34" charset="0"/>
                <a:cs typeface="Arial" panose="020B0604020202020204" pitchFamily="34" charset="0"/>
              </a:rPr>
              <a:t>A</a:t>
            </a:r>
            <a:endParaRPr lang="en-US" sz="9600" dirty="0">
              <a:solidFill>
                <a:schemeClr val="bg1"/>
              </a:solidFill>
            </a:endParaRPr>
          </a:p>
        </p:txBody>
      </p:sp>
    </p:spTree>
    <p:extLst>
      <p:ext uri="{BB962C8B-B14F-4D97-AF65-F5344CB8AC3E}">
        <p14:creationId xmlns:p14="http://schemas.microsoft.com/office/powerpoint/2010/main" val="353498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85725"/>
            <a:ext cx="10515600" cy="615950"/>
          </a:xfrm>
        </p:spPr>
        <p:txBody>
          <a:bodyPr>
            <a:normAutofit fontScale="90000"/>
          </a:bodyPr>
          <a:lstStyle/>
          <a:p>
            <a:r>
              <a:rPr lang="en-US" dirty="0"/>
              <a:t>Circadian Design Guidelines</a:t>
            </a:r>
          </a:p>
        </p:txBody>
      </p:sp>
      <p:sp>
        <p:nvSpPr>
          <p:cNvPr id="7" name="Text Placeholder 6"/>
          <p:cNvSpPr txBox="1">
            <a:spLocks/>
          </p:cNvSpPr>
          <p:nvPr/>
        </p:nvSpPr>
        <p:spPr bwMode="auto">
          <a:xfrm>
            <a:off x="975138" y="796239"/>
            <a:ext cx="11565471" cy="5546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Review the science – beyond cut sheets and industry white papers</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Know the occupants and their patterns</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Consider materiality</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Understand the available resources in the occupied spaces</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Prioritize the daylight resource, supplement with electric lights</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Illuminate the vertical plane</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Ensure the resource is routinely available</a:t>
            </a:r>
          </a:p>
          <a:p>
            <a:pPr marL="0" indent="0">
              <a:lnSpc>
                <a:spcPts val="3000"/>
              </a:lnSpc>
              <a:spcAft>
                <a:spcPts val="800"/>
              </a:spcAft>
              <a:buClr>
                <a:srgbClr val="0A90D5"/>
              </a:buClr>
              <a:buSzPct val="110000"/>
              <a:buNone/>
            </a:pPr>
            <a:r>
              <a:rPr lang="en-US" altLang="en-US" sz="2400" dirty="0">
                <a:latin typeface="Avenir LT Std 65 Medium" panose="020B0603020203020204" pitchFamily="34" charset="0"/>
                <a:ea typeface="ヒラギノ角ゴ Pro W3" charset="-128"/>
              </a:rPr>
              <a:t>Provide simple controls with user overrides</a:t>
            </a:r>
          </a:p>
        </p:txBody>
      </p:sp>
    </p:spTree>
    <p:extLst>
      <p:ext uri="{BB962C8B-B14F-4D97-AF65-F5344CB8AC3E}">
        <p14:creationId xmlns:p14="http://schemas.microsoft.com/office/powerpoint/2010/main" val="370976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23" y="0"/>
            <a:ext cx="10329984" cy="1143000"/>
          </a:xfrm>
        </p:spPr>
        <p:txBody>
          <a:bodyPr>
            <a:normAutofit/>
          </a:bodyPr>
          <a:lstStyle/>
          <a:p>
            <a:r>
              <a:rPr lang="en-US" dirty="0" smtClean="0"/>
              <a:t>Time for Questions </a:t>
            </a:r>
            <a:r>
              <a:rPr lang="en-US" dirty="0"/>
              <a:t>and </a:t>
            </a:r>
            <a:r>
              <a:rPr lang="en-US" dirty="0" smtClean="0"/>
              <a:t>Comments:</a:t>
            </a:r>
            <a:endParaRPr lang="en-US" dirty="0"/>
          </a:p>
        </p:txBody>
      </p:sp>
      <p:pic>
        <p:nvPicPr>
          <p:cNvPr id="9"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900723" y="1732610"/>
            <a:ext cx="4344757" cy="3257830"/>
          </a:xfrm>
        </p:spPr>
      </p:pic>
    </p:spTree>
    <p:extLst>
      <p:ext uri="{BB962C8B-B14F-4D97-AF65-F5344CB8AC3E}">
        <p14:creationId xmlns:p14="http://schemas.microsoft.com/office/powerpoint/2010/main" val="9662309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26" y="0"/>
            <a:ext cx="10972800" cy="1143000"/>
          </a:xfrm>
        </p:spPr>
        <p:txBody>
          <a:bodyPr>
            <a:normAutofit/>
          </a:bodyPr>
          <a:lstStyle/>
          <a:p>
            <a:r>
              <a:rPr lang="en-US" dirty="0"/>
              <a:t>Thank you for joining us today!</a:t>
            </a:r>
          </a:p>
        </p:txBody>
      </p:sp>
      <p:sp>
        <p:nvSpPr>
          <p:cNvPr id="3" name="Content Placeholder 2"/>
          <p:cNvSpPr>
            <a:spLocks noGrp="1"/>
          </p:cNvSpPr>
          <p:nvPr>
            <p:ph idx="1"/>
          </p:nvPr>
        </p:nvSpPr>
        <p:spPr>
          <a:xfrm>
            <a:off x="679731" y="1143000"/>
            <a:ext cx="10220241" cy="5018313"/>
          </a:xfrm>
        </p:spPr>
        <p:txBody>
          <a:bodyPr>
            <a:normAutofit/>
          </a:bodyPr>
          <a:lstStyle/>
          <a:p>
            <a:pPr marL="0" indent="0">
              <a:buNone/>
            </a:pPr>
            <a:r>
              <a:rPr lang="en-US" sz="2400" dirty="0"/>
              <a:t>This concludes the AIA/CES Course </a:t>
            </a:r>
            <a:r>
              <a:rPr lang="en-US" sz="2400" b="1" dirty="0"/>
              <a:t>Research to Practice | Lighting for Improved Environment of </a:t>
            </a:r>
            <a:r>
              <a:rPr lang="en-US" sz="2400" b="1" dirty="0" smtClean="0"/>
              <a:t>Care.</a:t>
            </a:r>
            <a:r>
              <a:rPr lang="en-US" sz="2400" dirty="0" smtClean="0"/>
              <a:t> </a:t>
            </a:r>
            <a:r>
              <a:rPr lang="en-US" sz="2400" dirty="0"/>
              <a:t>The webinar survey/report form URL is listed in the chat box </a:t>
            </a:r>
            <a:r>
              <a:rPr lang="en-US" sz="2400" b="1" i="1" dirty="0"/>
              <a:t>and</a:t>
            </a:r>
            <a:r>
              <a:rPr lang="en-US" sz="2400" dirty="0"/>
              <a:t> will be included in the follow-up email sent to you in the next hour. Earn 1 AIA LU/HSW.</a:t>
            </a:r>
          </a:p>
          <a:p>
            <a:pPr marL="0" indent="0">
              <a:lnSpc>
                <a:spcPct val="120000"/>
              </a:lnSpc>
              <a:buNone/>
            </a:pPr>
            <a:endParaRPr lang="en-US" sz="1600" dirty="0"/>
          </a:p>
          <a:p>
            <a:pPr marL="0" indent="0">
              <a:lnSpc>
                <a:spcPct val="120000"/>
              </a:lnSpc>
              <a:buNone/>
            </a:pPr>
            <a:endParaRPr lang="en-US" sz="1600" dirty="0"/>
          </a:p>
          <a:p>
            <a:pPr marL="0" indent="0">
              <a:lnSpc>
                <a:spcPct val="120000"/>
              </a:lnSpc>
              <a:buNone/>
            </a:pPr>
            <a:endParaRPr lang="en-US" sz="1600" dirty="0"/>
          </a:p>
          <a:p>
            <a:pPr marL="0" indent="0">
              <a:lnSpc>
                <a:spcPct val="120000"/>
              </a:lnSpc>
              <a:buNone/>
            </a:pPr>
            <a:endParaRPr lang="en-US" sz="1600" dirty="0"/>
          </a:p>
          <a:p>
            <a:pPr marL="0" indent="0" fontAlgn="base">
              <a:lnSpc>
                <a:spcPct val="120000"/>
              </a:lnSpc>
              <a:spcBef>
                <a:spcPct val="0"/>
              </a:spcBef>
              <a:spcAft>
                <a:spcPct val="0"/>
              </a:spcAft>
              <a:buNone/>
              <a:defRPr/>
            </a:pPr>
            <a:endParaRPr lang="en-US" sz="1900" b="1" dirty="0">
              <a:solidFill>
                <a:srgbClr val="000000"/>
              </a:solidFill>
            </a:endParaRPr>
          </a:p>
          <a:p>
            <a:pPr marL="0" indent="0" fontAlgn="base">
              <a:lnSpc>
                <a:spcPct val="120000"/>
              </a:lnSpc>
              <a:spcBef>
                <a:spcPct val="0"/>
              </a:spcBef>
              <a:spcAft>
                <a:spcPct val="0"/>
              </a:spcAft>
              <a:buNone/>
              <a:defRPr/>
            </a:pPr>
            <a:endParaRPr lang="en-US" sz="1900" b="1" dirty="0">
              <a:solidFill>
                <a:srgbClr val="000000"/>
              </a:solidFill>
            </a:endParaRPr>
          </a:p>
        </p:txBody>
      </p:sp>
      <p:sp>
        <p:nvSpPr>
          <p:cNvPr id="5"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Content Placeholder 2"/>
          <p:cNvSpPr txBox="1">
            <a:spLocks/>
          </p:cNvSpPr>
          <p:nvPr/>
        </p:nvSpPr>
        <p:spPr bwMode="auto">
          <a:xfrm>
            <a:off x="711426" y="2743200"/>
            <a:ext cx="8153400" cy="53340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800" b="1" dirty="0"/>
              <a:t>Survey </a:t>
            </a:r>
            <a:r>
              <a:rPr lang="en-US" sz="2800" b="1" dirty="0" smtClean="0"/>
              <a:t>Link: </a:t>
            </a:r>
            <a:r>
              <a:rPr lang="en-US" u="sng" dirty="0">
                <a:hlinkClick r:id="rId3"/>
              </a:rPr>
              <a:t>http://bit.ly/2dxuipI</a:t>
            </a:r>
            <a:endParaRPr lang="en-US" sz="2800" b="1" u="sng" dirty="0">
              <a:solidFill>
                <a:srgbClr val="00B0F0"/>
              </a:solidFill>
            </a:endParaRPr>
          </a:p>
          <a:p>
            <a:pPr marL="0" indent="0">
              <a:buFontTx/>
              <a:buNone/>
            </a:pPr>
            <a:endParaRPr lang="en-US" sz="2800" dirty="0"/>
          </a:p>
        </p:txBody>
      </p:sp>
      <p:sp>
        <p:nvSpPr>
          <p:cNvPr id="4" name="Rectangle 3"/>
          <p:cNvSpPr/>
          <p:nvPr/>
        </p:nvSpPr>
        <p:spPr>
          <a:xfrm>
            <a:off x="741772" y="3462717"/>
            <a:ext cx="9745508" cy="1908215"/>
          </a:xfrm>
          <a:prstGeom prst="rect">
            <a:avLst/>
          </a:prstGeom>
        </p:spPr>
        <p:txBody>
          <a:bodyPr wrap="square">
            <a:spAutoFit/>
          </a:bodyPr>
          <a:lstStyle/>
          <a:p>
            <a:r>
              <a:rPr lang="en-US" dirty="0"/>
              <a:t>All attendees must report credit individually by completing the webinar survey/report form within the next 3 business days. Credit will automatically appear on your transcript within 2 weeks. </a:t>
            </a:r>
            <a:r>
              <a:rPr lang="en-US" b="1" dirty="0">
                <a:solidFill>
                  <a:srgbClr val="FF0000"/>
                </a:solidFill>
              </a:rPr>
              <a:t>Tablet and smartphone users must copy down the above survey link.</a:t>
            </a:r>
          </a:p>
          <a:p>
            <a:endParaRPr lang="en-US" dirty="0"/>
          </a:p>
          <a:p>
            <a:pPr>
              <a:spcAft>
                <a:spcPts val="1200"/>
              </a:spcAft>
              <a:defRPr/>
            </a:pPr>
            <a:endParaRPr lang="en-US" dirty="0"/>
          </a:p>
          <a:p>
            <a:pPr>
              <a:spcAft>
                <a:spcPts val="1200"/>
              </a:spcAft>
              <a:defRPr/>
            </a:pPr>
            <a:r>
              <a:rPr lang="en-US" dirty="0"/>
              <a:t>Please direct any further questions to </a:t>
            </a:r>
            <a:r>
              <a:rPr lang="en-US" dirty="0">
                <a:hlinkClick r:id="rId4"/>
              </a:rPr>
              <a:t>knowledgecommunit</a:t>
            </a:r>
            <a:r>
              <a:rPr lang="en-US" dirty="0">
                <a:solidFill>
                  <a:srgbClr val="6666FF"/>
                </a:solidFill>
                <a:hlinkClick r:id="rId4"/>
              </a:rPr>
              <a:t>ies</a:t>
            </a:r>
            <a:r>
              <a:rPr lang="en-US" dirty="0">
                <a:hlinkClick r:id="rId4"/>
              </a:rPr>
              <a:t>@aia.org</a:t>
            </a:r>
            <a:r>
              <a:rPr lang="en-US" dirty="0"/>
              <a:t>. </a:t>
            </a:r>
          </a:p>
        </p:txBody>
      </p:sp>
    </p:spTree>
    <p:extLst>
      <p:ext uri="{BB962C8B-B14F-4D97-AF65-F5344CB8AC3E}">
        <p14:creationId xmlns:p14="http://schemas.microsoft.com/office/powerpoint/2010/main" val="40806353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3" y="0"/>
            <a:ext cx="11213431" cy="1143000"/>
          </a:xfrm>
        </p:spPr>
        <p:txBody>
          <a:bodyPr>
            <a:noAutofit/>
          </a:bodyPr>
          <a:lstStyle/>
          <a:p>
            <a:r>
              <a:rPr lang="en-US" sz="3200" dirty="0"/>
              <a:t>Join us at the AAH!</a:t>
            </a:r>
            <a:endParaRPr lang="en-US" sz="3200" b="1" dirty="0"/>
          </a:p>
        </p:txBody>
      </p:sp>
      <p:sp>
        <p:nvSpPr>
          <p:cNvPr id="3" name="Content Placeholder 2"/>
          <p:cNvSpPr>
            <a:spLocks noGrp="1"/>
          </p:cNvSpPr>
          <p:nvPr>
            <p:ph idx="1"/>
          </p:nvPr>
        </p:nvSpPr>
        <p:spPr>
          <a:xfrm>
            <a:off x="489283" y="1143000"/>
            <a:ext cx="11213431" cy="4299605"/>
          </a:xfrm>
        </p:spPr>
        <p:txBody>
          <a:bodyPr>
            <a:normAutofit lnSpcReduction="10000"/>
          </a:bodyPr>
          <a:lstStyle/>
          <a:p>
            <a:pPr marL="0" indent="0">
              <a:lnSpc>
                <a:spcPct val="120000"/>
              </a:lnSpc>
              <a:spcBef>
                <a:spcPts val="0"/>
              </a:spcBef>
              <a:spcAft>
                <a:spcPts val="1200"/>
              </a:spcAft>
              <a:buNone/>
            </a:pPr>
            <a:r>
              <a:rPr lang="en-US" b="1" dirty="0"/>
              <a:t>•	Receive Academy Update newsletters </a:t>
            </a:r>
          </a:p>
          <a:p>
            <a:pPr marL="0" indent="0">
              <a:lnSpc>
                <a:spcPct val="120000"/>
              </a:lnSpc>
              <a:spcBef>
                <a:spcPts val="0"/>
              </a:spcBef>
              <a:spcAft>
                <a:spcPts val="600"/>
              </a:spcAft>
              <a:buNone/>
            </a:pPr>
            <a:r>
              <a:rPr lang="en-US" b="1" dirty="0"/>
              <a:t>•	Access to resources </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Knowledge Repository</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Webinars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Award programs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Scholarships, Fellowships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Emerging professionals benefits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National and regional conferences and events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Social media, publications, blogs and Twitter </a:t>
            </a:r>
          </a:p>
        </p:txBody>
      </p:sp>
    </p:spTree>
    <p:extLst>
      <p:ext uri="{BB962C8B-B14F-4D97-AF65-F5344CB8AC3E}">
        <p14:creationId xmlns:p14="http://schemas.microsoft.com/office/powerpoint/2010/main" val="35726536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098"/>
            <a:ext cx="10972800" cy="1143000"/>
          </a:xfrm>
        </p:spPr>
        <p:txBody>
          <a:bodyPr/>
          <a:lstStyle/>
          <a:p>
            <a:r>
              <a:rPr lang="en-US" dirty="0"/>
              <a:t>To join AAH or update your account go to:</a:t>
            </a:r>
          </a:p>
        </p:txBody>
      </p:sp>
      <p:sp>
        <p:nvSpPr>
          <p:cNvPr id="12" name="TextBox 11"/>
          <p:cNvSpPr txBox="1"/>
          <p:nvPr/>
        </p:nvSpPr>
        <p:spPr>
          <a:xfrm>
            <a:off x="9406096" y="5825364"/>
            <a:ext cx="1226591" cy="369332"/>
          </a:xfrm>
          <a:prstGeom prst="rect">
            <a:avLst/>
          </a:prstGeom>
          <a:solidFill>
            <a:srgbClr val="FFFF00"/>
          </a:solidFill>
        </p:spPr>
        <p:txBody>
          <a:bodyPr wrap="square" rtlCol="0">
            <a:spAutoFit/>
          </a:bodyPr>
          <a:lstStyle/>
          <a:p>
            <a:r>
              <a:rPr lang="en-US" dirty="0">
                <a:solidFill>
                  <a:prstClr val="black"/>
                </a:solidFill>
              </a:rPr>
              <a:t>Click here </a:t>
            </a:r>
          </a:p>
        </p:txBody>
      </p:sp>
      <p:cxnSp>
        <p:nvCxnSpPr>
          <p:cNvPr id="18" name="Straight Arrow Connector 17"/>
          <p:cNvCxnSpPr>
            <a:stCxn id="12" idx="1"/>
          </p:cNvCxnSpPr>
          <p:nvPr/>
        </p:nvCxnSpPr>
        <p:spPr>
          <a:xfrm flipH="1" flipV="1">
            <a:off x="9127958" y="5825364"/>
            <a:ext cx="278138" cy="184666"/>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09600" y="889503"/>
            <a:ext cx="3807854" cy="646331"/>
          </a:xfrm>
          <a:prstGeom prst="rect">
            <a:avLst/>
          </a:prstGeom>
          <a:solidFill>
            <a:srgbClr val="FFFF00"/>
          </a:solidFill>
        </p:spPr>
        <p:txBody>
          <a:bodyPr wrap="square" rtlCol="0">
            <a:spAutoFit/>
          </a:bodyPr>
          <a:lstStyle/>
          <a:p>
            <a:r>
              <a:rPr lang="en-US" sz="3600" b="1" dirty="0">
                <a:solidFill>
                  <a:prstClr val="black"/>
                </a:solidFill>
              </a:rPr>
              <a:t>www.aia.org/aah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527" y="1535834"/>
            <a:ext cx="8042297" cy="4217602"/>
          </a:xfrm>
          <a:prstGeom prst="rect">
            <a:avLst/>
          </a:prstGeom>
        </p:spPr>
      </p:pic>
    </p:spTree>
    <p:extLst>
      <p:ext uri="{BB962C8B-B14F-4D97-AF65-F5344CB8AC3E}">
        <p14:creationId xmlns:p14="http://schemas.microsoft.com/office/powerpoint/2010/main" val="26547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6493" y="0"/>
            <a:ext cx="10972800" cy="1143000"/>
          </a:xfrm>
        </p:spPr>
        <p:txBody>
          <a:bodyPr/>
          <a:lstStyle/>
          <a:p>
            <a:pPr algn="ctr"/>
            <a:r>
              <a:rPr lang="en-US" dirty="0"/>
              <a:t>Join us for more upcoming webinars* </a:t>
            </a:r>
          </a:p>
        </p:txBody>
      </p:sp>
      <p:sp>
        <p:nvSpPr>
          <p:cNvPr id="7" name="Content Placeholder 6"/>
          <p:cNvSpPr>
            <a:spLocks noGrp="1"/>
          </p:cNvSpPr>
          <p:nvPr>
            <p:ph idx="1"/>
          </p:nvPr>
        </p:nvSpPr>
        <p:spPr>
          <a:xfrm>
            <a:off x="1220164" y="4990765"/>
            <a:ext cx="9845457" cy="552280"/>
          </a:xfrm>
        </p:spPr>
        <p:txBody>
          <a:bodyPr>
            <a:normAutofit/>
          </a:bodyPr>
          <a:lstStyle/>
          <a:p>
            <a:pPr marL="0" indent="0" algn="ctr">
              <a:buNone/>
            </a:pPr>
            <a:r>
              <a:rPr lang="en-US" dirty="0"/>
              <a:t>Visit </a:t>
            </a:r>
            <a:r>
              <a:rPr lang="en-US" dirty="0">
                <a:hlinkClick r:id="rId3"/>
              </a:rPr>
              <a:t>www.aia.org/aah</a:t>
            </a:r>
            <a:r>
              <a:rPr lang="en-US" dirty="0"/>
              <a:t> for more information and to register. </a:t>
            </a:r>
          </a:p>
        </p:txBody>
      </p:sp>
      <p:graphicFrame>
        <p:nvGraphicFramePr>
          <p:cNvPr id="4" name="Content Placeholder 7"/>
          <p:cNvGraphicFramePr>
            <a:graphicFrameLocks/>
          </p:cNvGraphicFramePr>
          <p:nvPr>
            <p:extLst>
              <p:ext uri="{D42A27DB-BD31-4B8C-83A1-F6EECF244321}">
                <p14:modId xmlns:p14="http://schemas.microsoft.com/office/powerpoint/2010/main" val="3248147306"/>
              </p:ext>
            </p:extLst>
          </p:nvPr>
        </p:nvGraphicFramePr>
        <p:xfrm>
          <a:off x="612354" y="1804958"/>
          <a:ext cx="10972800" cy="1892808"/>
        </p:xfrm>
        <a:graphic>
          <a:graphicData uri="http://schemas.openxmlformats.org/drawingml/2006/table">
            <a:tbl>
              <a:tblPr/>
              <a:tblGrid>
                <a:gridCol w="939824">
                  <a:extLst>
                    <a:ext uri="{9D8B030D-6E8A-4147-A177-3AD203B41FA5}">
                      <a16:colId xmlns="" xmlns:a16="http://schemas.microsoft.com/office/drawing/2014/main" val="20000"/>
                    </a:ext>
                  </a:extLst>
                </a:gridCol>
                <a:gridCol w="3756197">
                  <a:extLst>
                    <a:ext uri="{9D8B030D-6E8A-4147-A177-3AD203B41FA5}">
                      <a16:colId xmlns="" xmlns:a16="http://schemas.microsoft.com/office/drawing/2014/main" val="20001"/>
                    </a:ext>
                  </a:extLst>
                </a:gridCol>
                <a:gridCol w="6276779">
                  <a:extLst>
                    <a:ext uri="{9D8B030D-6E8A-4147-A177-3AD203B41FA5}">
                      <a16:colId xmlns="" xmlns:a16="http://schemas.microsoft.com/office/drawing/2014/main" val="20002"/>
                    </a:ext>
                  </a:extLst>
                </a:gridCol>
              </a:tblGrid>
              <a:tr h="454793">
                <a:tc>
                  <a:txBody>
                    <a:bodyPr/>
                    <a:lstStyle/>
                    <a:p>
                      <a:pPr marL="0" marR="0" algn="ctr">
                        <a:lnSpc>
                          <a:spcPct val="115000"/>
                        </a:lnSpc>
                        <a:spcBef>
                          <a:spcPts val="0"/>
                        </a:spcBef>
                        <a:spcAft>
                          <a:spcPts val="0"/>
                        </a:spcAft>
                      </a:pPr>
                      <a:r>
                        <a:rPr lang="en-US" sz="2800" b="1" dirty="0">
                          <a:latin typeface="Calibri"/>
                          <a:ea typeface="Times New Roman"/>
                          <a:cs typeface="Times New Roman"/>
                        </a:rPr>
                        <a:t>Date</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nSpc>
                          <a:spcPct val="115000"/>
                        </a:lnSpc>
                        <a:spcBef>
                          <a:spcPts val="0"/>
                        </a:spcBef>
                        <a:spcAft>
                          <a:spcPts val="0"/>
                        </a:spcAft>
                      </a:pPr>
                      <a:r>
                        <a:rPr lang="en-US" sz="2800" b="1" dirty="0">
                          <a:latin typeface="Calibri"/>
                          <a:ea typeface="Times New Roman"/>
                          <a:cs typeface="Times New Roman"/>
                        </a:rPr>
                        <a:t>Series</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800" b="1" dirty="0">
                          <a:latin typeface="Calibri"/>
                          <a:ea typeface="Times New Roman"/>
                          <a:cs typeface="Times New Roman"/>
                        </a:rPr>
                        <a:t>Topic</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10000"/>
                  </a:ext>
                </a:extLst>
              </a:tr>
              <a:tr h="175260">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65B0"/>
                        </a:solidFill>
                        <a:effectLst/>
                        <a:latin typeface="Arial Narrow" panose="020B0606020202030204" pitchFamily="34" charset="0"/>
                      </a:endParaRP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2000" b="0" kern="1200" dirty="0">
                        <a:solidFill>
                          <a:srgbClr val="0065B0"/>
                        </a:solidFill>
                        <a:latin typeface="Arial Narrow" panose="020B0606020202030204" pitchFamily="34" charset="0"/>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75260">
                <a:tc>
                  <a:txBody>
                    <a:bodyPr/>
                    <a:lstStyle/>
                    <a:p>
                      <a:pPr algn="ctr" fontAlgn="b"/>
                      <a:r>
                        <a:rPr lang="en-US" sz="2000" b="0" i="0" u="none" strike="noStrike" baseline="0" dirty="0">
                          <a:solidFill>
                            <a:srgbClr val="0065B0"/>
                          </a:solidFill>
                          <a:effectLst/>
                          <a:latin typeface="Arial Narrow" panose="020B0606020202030204" pitchFamily="34" charset="0"/>
                        </a:rPr>
                        <a:t>12/13</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b="0" kern="1200" dirty="0">
                          <a:solidFill>
                            <a:srgbClr val="0065B0"/>
                          </a:solidFill>
                          <a:latin typeface="Arial Narrow" panose="020B0606020202030204" pitchFamily="34" charset="0"/>
                          <a:ea typeface="+mn-ea"/>
                          <a:cs typeface="+mn-cs"/>
                        </a:rPr>
                        <a:t>Case Study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1" i="0" kern="1200" baseline="0" dirty="0">
                          <a:solidFill>
                            <a:schemeClr val="tx1"/>
                          </a:solidFill>
                          <a:latin typeface="Arial Narrow" panose="020B0606020202030204" pitchFamily="34" charset="0"/>
                          <a:ea typeface="+mn-ea"/>
                          <a:cs typeface="+mn-cs"/>
                        </a:rPr>
                        <a:t>2015 AAH Design award winner and Case Study archive pilot:  UCLA Surgery and Cancer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75260">
                <a:tc>
                  <a:txBody>
                    <a:bodyPr/>
                    <a:lstStyle/>
                    <a:p>
                      <a:pPr algn="ctr" fontAlgn="b"/>
                      <a:r>
                        <a:rPr lang="en-US" sz="2000" b="0" i="0" u="none" strike="noStrike" baseline="0" dirty="0">
                          <a:solidFill>
                            <a:srgbClr val="0065B0"/>
                          </a:solidFill>
                          <a:effectLst/>
                          <a:latin typeface="Arial Narrow" panose="020B0606020202030204" pitchFamily="34" charset="0"/>
                        </a:rPr>
                        <a:t>1/10</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0" i="0" kern="1200" baseline="0" dirty="0">
                          <a:solidFill>
                            <a:srgbClr val="0065B0"/>
                          </a:solidFill>
                          <a:latin typeface="Arial Narrow" panose="020B0606020202030204" pitchFamily="34" charset="0"/>
                          <a:ea typeface="+mn-ea"/>
                          <a:cs typeface="+mn-cs"/>
                        </a:rPr>
                        <a:t>HC 101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1" i="0" kern="1200" baseline="0" dirty="0">
                          <a:solidFill>
                            <a:schemeClr val="tx1"/>
                          </a:solidFill>
                          <a:latin typeface="Arial Narrow" panose="020B0606020202030204" pitchFamily="34" charset="0"/>
                          <a:ea typeface="+mn-ea"/>
                          <a:cs typeface="+mn-cs"/>
                        </a:rPr>
                        <a:t>Patient Safety Fundamentals for HC Architects – Part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Box 2"/>
          <p:cNvSpPr txBox="1">
            <a:spLocks noChangeArrowheads="1"/>
          </p:cNvSpPr>
          <p:nvPr/>
        </p:nvSpPr>
        <p:spPr bwMode="auto">
          <a:xfrm>
            <a:off x="2675792" y="4479411"/>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dirty="0">
                <a:solidFill>
                  <a:prstClr val="black"/>
                </a:solidFill>
              </a:rPr>
              <a:t>*Dates and topics are subject to change</a:t>
            </a:r>
          </a:p>
        </p:txBody>
      </p:sp>
    </p:spTree>
    <p:extLst>
      <p:ext uri="{BB962C8B-B14F-4D97-AF65-F5344CB8AC3E}">
        <p14:creationId xmlns:p14="http://schemas.microsoft.com/office/powerpoint/2010/main" val="3793942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9429</TotalTime>
  <Words>2963</Words>
  <Application>Microsoft Office PowerPoint</Application>
  <PresentationFormat>Widescreen</PresentationFormat>
  <Paragraphs>473</Paragraphs>
  <Slides>95</Slides>
  <Notes>29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95</vt:i4>
      </vt:variant>
    </vt:vector>
  </HeadingPairs>
  <TitlesOfParts>
    <vt:vector size="111" baseType="lpstr">
      <vt:lpstr>Arial</vt:lpstr>
      <vt:lpstr>Arial Black</vt:lpstr>
      <vt:lpstr>Times New Roman</vt:lpstr>
      <vt:lpstr>Arial Narrow</vt:lpstr>
      <vt:lpstr>Tahoma</vt:lpstr>
      <vt:lpstr>Helvetica Light</vt:lpstr>
      <vt:lpstr>Avenir LT Std 65 Medium</vt:lpstr>
      <vt:lpstr>MS PGothic</vt:lpstr>
      <vt:lpstr>Symbol</vt:lpstr>
      <vt:lpstr>Wingdings</vt:lpstr>
      <vt:lpstr>Calibri Light</vt:lpstr>
      <vt:lpstr>Avenir LT Std 35 Light</vt:lpstr>
      <vt:lpstr>MS PGothic</vt:lpstr>
      <vt:lpstr>Calibri</vt:lpstr>
      <vt:lpstr>ヒラギノ角ゴ Pro W3</vt:lpstr>
      <vt:lpstr>2_Office Theme</vt:lpstr>
      <vt:lpstr>Academy of Architecture for Health  On-line Professional Development</vt:lpstr>
      <vt:lpstr>PowerPoint Presentation</vt:lpstr>
      <vt:lpstr>PowerPoint Presentation</vt:lpstr>
      <vt:lpstr>PowerPoint Presentation</vt:lpstr>
      <vt:lpstr>PowerPoint Presentation</vt:lpstr>
      <vt:lpstr>PowerPoint Presentation</vt:lpstr>
      <vt:lpstr>The Presenters:</vt:lpstr>
      <vt:lpstr>PowerPoint Presentation</vt:lpstr>
      <vt:lpstr>The Science of Color Perception</vt:lpstr>
      <vt:lpstr>Electromagnetic Spectrum</vt:lpstr>
      <vt:lpstr>Light is Only Visible When it React with a Surface</vt:lpstr>
      <vt:lpstr>Color Theory</vt:lpstr>
      <vt:lpstr>Spectral Power Distribution</vt:lpstr>
      <vt:lpstr>Objects and Light</vt:lpstr>
      <vt:lpstr>Objects and Light</vt:lpstr>
      <vt:lpstr>How to Evaluate Color Quality</vt:lpstr>
      <vt:lpstr>Correlated Color Temperature (CCT)</vt:lpstr>
      <vt:lpstr>Color Rendering Index (CRI), Explained</vt:lpstr>
      <vt:lpstr>New Approaches to Color Quality Metrics</vt:lpstr>
      <vt:lpstr>CIE Diagram</vt:lpstr>
      <vt:lpstr>Color is Additive</vt:lpstr>
      <vt:lpstr>Color is Additive</vt:lpstr>
      <vt:lpstr>Agenda</vt:lpstr>
      <vt:lpstr>Through a Patient’s Eyes</vt:lpstr>
      <vt:lpstr>ANSI/IESNA RP-29 Healthcare Lighting</vt:lpstr>
      <vt:lpstr>Overall Experience</vt:lpstr>
      <vt:lpstr>Overall Experience</vt:lpstr>
      <vt:lpstr>Safety</vt:lpstr>
      <vt:lpstr>Safety</vt:lpstr>
      <vt:lpstr>Health and Wellness</vt:lpstr>
      <vt:lpstr>Health and Wellness</vt:lpstr>
      <vt:lpstr>Health and Wellness</vt:lpstr>
      <vt:lpstr>Health and Wellness</vt:lpstr>
      <vt:lpstr>More Than Meets the Eye</vt:lpstr>
      <vt:lpstr>Lighting affects three systems Visual + non-visual + message</vt:lpstr>
      <vt:lpstr>Alerting effects of light (e.g. = cup of coffee)</vt:lpstr>
      <vt:lpstr>“Blue”, “white”, and “red” lights as alerting stimuli</vt:lpstr>
      <vt:lpstr>Lighting affects three systems Visual + non-visual + message</vt:lpstr>
      <vt:lpstr>Phase shifting effects of light</vt:lpstr>
      <vt:lpstr>Circadian system</vt:lpstr>
      <vt:lpstr>Light is the primary synchronizer of circadian rhythms to local position on Earth</vt:lpstr>
      <vt:lpstr>Circadian disruption</vt:lpstr>
      <vt:lpstr>Circadian stimulus (CS) Metric for quantifying effectiveness of light sources for activating the circadian system</vt:lpstr>
      <vt:lpstr>Light therapy for bone marrow transplant patients</vt:lpstr>
      <vt:lpstr>Light therapy for promoting entrainment in persons with dementia</vt:lpstr>
      <vt:lpstr>How to calculate CS</vt:lpstr>
      <vt:lpstr>Pick the intensity distribution of the luminaire</vt:lpstr>
      <vt:lpstr>PowerPoint Presentation</vt:lpstr>
      <vt:lpstr>Use the CS calculator to determine CS  Light Level + Spectral Power Distribution + Distribution</vt:lpstr>
      <vt:lpstr>Pick a lighting control schedule: timing matters! Light level and SPD</vt:lpstr>
      <vt:lpstr>Pick a lighting control schedule: timing matters! Light level only</vt:lpstr>
      <vt:lpstr>Lighting Patterns for Healthy Buildings </vt:lpstr>
      <vt:lpstr>PowerPoint Presentation</vt:lpstr>
      <vt:lpstr>LED Progression: From Static Color to Dynamic Experiences</vt:lpstr>
      <vt:lpstr>What is Warm Dimming?</vt:lpstr>
      <vt:lpstr>Why use Warm Dimming?</vt:lpstr>
      <vt:lpstr>What is Tunable White?</vt:lpstr>
      <vt:lpstr>Why Use Tunable White?</vt:lpstr>
      <vt:lpstr>What is Tunable Spectrum?</vt:lpstr>
      <vt:lpstr>Why Use Tunable Spectrum?</vt:lpstr>
      <vt:lpstr>Tuning for Non-Visual Effects of Light</vt:lpstr>
      <vt:lpstr>Why Use Circadian Tuning?</vt:lpstr>
      <vt:lpstr>PowerPoint Presentation</vt:lpstr>
      <vt:lpstr>Circadian Impactful Design…… is a PROCESS not a PRODUCT </vt:lpstr>
      <vt:lpstr>Understand the Occupants – Where and When </vt:lpstr>
      <vt:lpstr>Understand the Site</vt:lpstr>
      <vt:lpstr>Understand the Site</vt:lpstr>
      <vt:lpstr>Understand the Site</vt:lpstr>
      <vt:lpstr>Materials Matter</vt:lpstr>
      <vt:lpstr>Design Analysis</vt:lpstr>
      <vt:lpstr>Materials Matter</vt:lpstr>
      <vt:lpstr>Materials Matter</vt:lpstr>
      <vt:lpstr>Materials Matter</vt:lpstr>
      <vt:lpstr>Materials Matter</vt:lpstr>
      <vt:lpstr>Point of View Matters</vt:lpstr>
      <vt:lpstr>Consider the Source</vt:lpstr>
      <vt:lpstr>Consider the Source</vt:lpstr>
      <vt:lpstr>Consider the Source</vt:lpstr>
      <vt:lpstr>Consider the Source</vt:lpstr>
      <vt:lpstr>Consider the Source</vt:lpstr>
      <vt:lpstr>Consider the Source</vt:lpstr>
      <vt:lpstr>Consider the Source</vt:lpstr>
      <vt:lpstr>Consider the Source</vt:lpstr>
      <vt:lpstr>PowerPoint Presentation</vt:lpstr>
      <vt:lpstr>PowerPoint Presentation</vt:lpstr>
      <vt:lpstr>Circadian Design – On the Boards</vt:lpstr>
      <vt:lpstr>Circadian Design – On the Boards</vt:lpstr>
      <vt:lpstr>Circadian Design – On the Boards</vt:lpstr>
      <vt:lpstr>Circadian Design – On the Boards</vt:lpstr>
      <vt:lpstr>Circadian Design Guidelines</vt:lpstr>
      <vt:lpstr>Time for Questions and Comments:</vt:lpstr>
      <vt:lpstr>Thank you for joining us today!</vt:lpstr>
      <vt:lpstr>Join us at the AAH!</vt:lpstr>
      <vt:lpstr>To join AAH or update your account go to:</vt:lpstr>
      <vt:lpstr>Join us for more upcoming webinars* </vt:lpstr>
    </vt:vector>
  </TitlesOfParts>
  <Company>American Hospital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Binotti, Melissa</dc:creator>
  <cp:lastModifiedBy>Rosse, Isabella</cp:lastModifiedBy>
  <cp:revision>298</cp:revision>
  <cp:lastPrinted>2016-02-14T23:58:06Z</cp:lastPrinted>
  <dcterms:created xsi:type="dcterms:W3CDTF">2015-10-21T15:00:03Z</dcterms:created>
  <dcterms:modified xsi:type="dcterms:W3CDTF">2016-10-10T21:02:52Z</dcterms:modified>
</cp:coreProperties>
</file>