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9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98CC4A-B1EF-4879-9944-F5C7A827D4F2}" type="datetimeFigureOut">
              <a:rPr lang="en-US" smtClean="0"/>
              <a:t>8/15/2014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2C1A62-B3D7-4AEF-B157-CB5DCEC05B03}" type="slidenum">
              <a:rPr lang="en-US" smtClean="0"/>
              <a:t>‹#›</a:t>
            </a:fld>
            <a:endParaRPr lang="en-US"/>
          </a:p>
        </p:txBody>
      </p:sp>
    </p:spTree>
    <p:extLst>
      <p:ext uri="{BB962C8B-B14F-4D97-AF65-F5344CB8AC3E}">
        <p14:creationId xmlns:p14="http://schemas.microsoft.com/office/powerpoint/2010/main" val="40021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ea typeface="ＭＳ Ｐゴシック" pitchFamily="34" charset="-128"/>
              </a:rPr>
              <a:t>The first CAE Learning Environments webinar contributed current thinking about changes in learning, teaching and the educational process as introduction to the ethical charge to architecture to respond culturally in its research and design practice.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09" indent="-285734" eaLnBrk="0" hangingPunct="0">
              <a:defRPr>
                <a:solidFill>
                  <a:schemeClr val="tx1"/>
                </a:solidFill>
                <a:latin typeface="Arial" pitchFamily="34" charset="0"/>
                <a:ea typeface="ＭＳ Ｐゴシック" pitchFamily="34" charset="-128"/>
              </a:defRPr>
            </a:lvl2pPr>
            <a:lvl3pPr marL="1142937" indent="-228587" eaLnBrk="0" hangingPunct="0">
              <a:defRPr>
                <a:solidFill>
                  <a:schemeClr val="tx1"/>
                </a:solidFill>
                <a:latin typeface="Arial" pitchFamily="34" charset="0"/>
                <a:ea typeface="ＭＳ Ｐゴシック" pitchFamily="34" charset="-128"/>
              </a:defRPr>
            </a:lvl3pPr>
            <a:lvl4pPr marL="1600112" indent="-228587" eaLnBrk="0" hangingPunct="0">
              <a:defRPr>
                <a:solidFill>
                  <a:schemeClr val="tx1"/>
                </a:solidFill>
                <a:latin typeface="Arial" pitchFamily="34" charset="0"/>
                <a:ea typeface="ＭＳ Ｐゴシック" pitchFamily="34" charset="-128"/>
              </a:defRPr>
            </a:lvl4pPr>
            <a:lvl5pPr marL="2057287" indent="-228587" eaLnBrk="0" hangingPunct="0">
              <a:defRPr>
                <a:solidFill>
                  <a:schemeClr val="tx1"/>
                </a:solidFill>
                <a:latin typeface="Arial" pitchFamily="34" charset="0"/>
                <a:ea typeface="ＭＳ Ｐゴシック" pitchFamily="34" charset="-128"/>
              </a:defRPr>
            </a:lvl5pPr>
            <a:lvl6pPr marL="2514461" indent="-228587" defTabSz="45717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635" indent="-228587" defTabSz="4571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810" indent="-228587" defTabSz="4571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985" indent="-228587" defTabSz="4571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8A90FAE-F87D-40C6-B302-20CA09D26692}" type="slidenum">
              <a:rPr lang="en-US" altLang="en-US" smtClean="0"/>
              <a:pPr eaLnBrk="1" hangingPunct="1"/>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you can begin the process of performing a site assessment you must first need to consider the team that will be charged with leading the overall assessment. They must be prepared to distinguish the man-made threats and natural hazards faced by the campus and they must understand exactly what the site assessment means to the school, their community and to the implementation of their emergency operations planning. </a:t>
            </a:r>
          </a:p>
          <a:p>
            <a:r>
              <a:rPr lang="en-US" baseline="0" dirty="0" smtClean="0"/>
              <a:t>The team leader may be determined by who may provide and perform the following criteria:</a:t>
            </a:r>
          </a:p>
          <a:p>
            <a:r>
              <a:rPr lang="en-US" baseline="0" dirty="0" smtClean="0"/>
              <a:t>1 </a:t>
            </a:r>
            <a:r>
              <a:rPr lang="en-US" dirty="0"/>
              <a:t>Assign responsibilities and reporting structures: </a:t>
            </a:r>
          </a:p>
          <a:p>
            <a:r>
              <a:rPr lang="en-US" dirty="0"/>
              <a:t>2 Set timelines and establish a communication structure within the team.  </a:t>
            </a:r>
          </a:p>
          <a:p>
            <a:r>
              <a:rPr lang="en-US" dirty="0"/>
              <a:t>3 Coordinate with the campus principals and other leadership as needed</a:t>
            </a:r>
            <a:endParaRPr lang="en-US" dirty="0" smtClean="0"/>
          </a:p>
          <a:p>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46</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i="1" baseline="0" dirty="0" smtClean="0">
                <a:solidFill>
                  <a:srgbClr val="FF0000"/>
                </a:solidFill>
              </a:rPr>
              <a:t>Please stress that these lists are neither exhaustive nor exclusive, and that these are just some examples.</a:t>
            </a:r>
          </a:p>
          <a:p>
            <a:endParaRPr lang="en-US" dirty="0" smtClean="0"/>
          </a:p>
          <a:p>
            <a:r>
              <a:rPr lang="en-US" dirty="0" smtClean="0"/>
              <a:t>Once the team</a:t>
            </a:r>
            <a:r>
              <a:rPr lang="en-US" baseline="0" dirty="0" smtClean="0"/>
              <a:t> is assembled they should consider the types of man-made t</a:t>
            </a:r>
            <a:r>
              <a:rPr lang="en-US" dirty="0" smtClean="0"/>
              <a:t>hreats</a:t>
            </a:r>
            <a:r>
              <a:rPr lang="en-US" baseline="0" dirty="0" smtClean="0"/>
              <a:t> and natural hazards that can be found on or around the campus property. </a:t>
            </a:r>
          </a:p>
          <a:p>
            <a:pPr defTabSz="457175">
              <a:defRPr/>
            </a:pPr>
            <a:endParaRPr lang="en-US" dirty="0" smtClean="0"/>
          </a:p>
          <a:p>
            <a:pPr defTabSz="457175">
              <a:defRPr/>
            </a:pPr>
            <a:r>
              <a:rPr lang="en-US" dirty="0" smtClean="0"/>
              <a:t>Read the definition of a man-made threat.</a:t>
            </a:r>
          </a:p>
          <a:p>
            <a:r>
              <a:rPr lang="en-US" baseline="0" dirty="0" smtClean="0"/>
              <a:t>Man-made threats have a wide range of possible sources but they all originate as a human caused event. Man-made threats can be adversarial (the custody battle or gang violence) to incidental (suicide, fire) in nature. A campus elementary with a high threat of custody battles will need to assess the ability of the staff to observe people walking toward the campus during the day, do they have systems in place that can help staff identify parents who are under barred from entering the campus under court order and how quickly can they secure the building and the student if an incident occurs. </a:t>
            </a:r>
          </a:p>
          <a:p>
            <a:endParaRPr lang="en-US" baseline="0" dirty="0" smtClean="0"/>
          </a:p>
          <a:p>
            <a:r>
              <a:rPr lang="en-US" baseline="0" dirty="0" smtClean="0"/>
              <a:t>Read the definition of the natural hazard as defined by the Operational Risk Management method used by the FAA.  For example, a fertilizer processing facility located near a school may contain materials that could potentially create a explosion leading to the loss of life and destruction.  </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47</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through the list of examples</a:t>
            </a:r>
            <a:r>
              <a:rPr lang="en-US" baseline="0" dirty="0" smtClean="0"/>
              <a:t> of man-made threats</a:t>
            </a:r>
          </a:p>
        </p:txBody>
      </p:sp>
      <p:sp>
        <p:nvSpPr>
          <p:cNvPr id="4" name="Slide Number Placeholder 3"/>
          <p:cNvSpPr>
            <a:spLocks noGrp="1"/>
          </p:cNvSpPr>
          <p:nvPr>
            <p:ph type="sldNum" sz="quarter" idx="10"/>
          </p:nvPr>
        </p:nvSpPr>
        <p:spPr/>
        <p:txBody>
          <a:bodyPr/>
          <a:lstStyle/>
          <a:p>
            <a:fld id="{784E005B-F48F-4FEB-897B-470AC4E8597A}" type="slidenum">
              <a:rPr lang="en-US" smtClean="0"/>
              <a:pPr/>
              <a:t>48</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through some of the list of examples</a:t>
            </a:r>
            <a:r>
              <a:rPr lang="en-US" baseline="0" dirty="0" smtClean="0"/>
              <a:t> of natural hazards. </a:t>
            </a:r>
            <a:endParaRPr lang="en-US" dirty="0" smtClean="0"/>
          </a:p>
        </p:txBody>
      </p:sp>
      <p:sp>
        <p:nvSpPr>
          <p:cNvPr id="4" name="Slide Number Placeholder 3"/>
          <p:cNvSpPr>
            <a:spLocks noGrp="1"/>
          </p:cNvSpPr>
          <p:nvPr>
            <p:ph type="sldNum" sz="quarter" idx="10"/>
          </p:nvPr>
        </p:nvSpPr>
        <p:spPr/>
        <p:txBody>
          <a:bodyPr/>
          <a:lstStyle/>
          <a:p>
            <a:fld id="{784E005B-F48F-4FEB-897B-470AC4E8597A}" type="slidenum">
              <a:rPr lang="en-US" smtClean="0"/>
              <a:pPr/>
              <a:t>49</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through the list of examples</a:t>
            </a:r>
            <a:r>
              <a:rPr lang="en-US" baseline="0" dirty="0" smtClean="0"/>
              <a:t> of biological hazards shorten the disease names to:</a:t>
            </a:r>
          </a:p>
          <a:p>
            <a:endParaRPr lang="en-US" baseline="0" dirty="0" smtClean="0"/>
          </a:p>
          <a:p>
            <a:r>
              <a:rPr lang="en-US" baseline="0" dirty="0" smtClean="0"/>
              <a:t>Diseases such as the flu, tuberculosis, Staph infections and meningitis</a:t>
            </a:r>
            <a:endParaRPr lang="en-US" dirty="0" smtClean="0"/>
          </a:p>
          <a:p>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50</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through the list of examples</a:t>
            </a:r>
            <a:r>
              <a:rPr lang="en-US" baseline="0" dirty="0" smtClean="0"/>
              <a:t> of technological hazards.</a:t>
            </a:r>
          </a:p>
          <a:p>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51</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Visiting the site during the day will allow the team to</a:t>
            </a:r>
            <a:r>
              <a:rPr lang="en-US" baseline="0" dirty="0" smtClean="0"/>
              <a:t> observe the interaction of staff, students, parents and law enforcement if applicable. Pay attention to the paths taken by the student walkers, walk the routes they take to understand the exposure to man-made threats or natural hazards that they may face. Where are the parents picking up their kids? </a:t>
            </a:r>
            <a:r>
              <a:rPr lang="en-US" baseline="0" dirty="0" smtClean="0">
                <a:solidFill>
                  <a:srgbClr val="FF0000"/>
                </a:solidFill>
              </a:rPr>
              <a:t>What doors are </a:t>
            </a:r>
          </a:p>
          <a:p>
            <a:endParaRPr lang="en-US" baseline="0" dirty="0" smtClean="0"/>
          </a:p>
          <a:p>
            <a:r>
              <a:rPr lang="en-US" baseline="0" dirty="0" smtClean="0"/>
              <a:t>Visiting the campus at night will allow the team to understand the quality of the lighting on the property. Are the gates all secured? Are the doors or windows? Are the blinds drawn shut to prevent people from seeing inside the classrooms? Don’t forget to look around the area too – are the neighbors sitting outside during a nice evening? Can the neighbors observe your facility at night? </a:t>
            </a:r>
          </a:p>
          <a:p>
            <a:endParaRPr lang="en-US" baseline="0" dirty="0" smtClean="0"/>
          </a:p>
          <a:p>
            <a:r>
              <a:rPr lang="en-US" baseline="0" dirty="0" smtClean="0"/>
              <a:t>Floor plans and aerial site plans allow the team to make notes and record information in specific locations of the property or building. Where are the gaps in the fence line, what area of the property is unobservable by the staff? Where are hiding places such as wood lines, large road drains or depressions or drainage areas that can mask the movement of a stranger on campus?</a:t>
            </a:r>
          </a:p>
          <a:p>
            <a:endParaRPr lang="en-US" baseline="0" dirty="0" smtClean="0"/>
          </a:p>
          <a:p>
            <a:r>
              <a:rPr lang="en-US" baseline="0" dirty="0" smtClean="0"/>
              <a:t>Photos and video help capture specific examples that can be shown to other decision makers not attending the walkthrough. </a:t>
            </a:r>
            <a:endParaRPr lang="en-US" dirty="0" smtClean="0"/>
          </a:p>
          <a:p>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52</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Visiting the site during the day will allow the team to</a:t>
            </a:r>
            <a:r>
              <a:rPr lang="en-US" baseline="0" dirty="0" smtClean="0"/>
              <a:t> observe the interaction of staff, students, parents and law enforcement if applicable. Pay attention to the paths taken by the student walkers, walk the routes they take to understand the exposure to man-made threats or natural hazards that they may face. Where are the parents picking up their kids? </a:t>
            </a:r>
            <a:r>
              <a:rPr lang="en-US" baseline="0" dirty="0" smtClean="0">
                <a:solidFill>
                  <a:srgbClr val="FF0000"/>
                </a:solidFill>
              </a:rPr>
              <a:t>What doors are left unlocked or are accessible on your building?</a:t>
            </a:r>
          </a:p>
          <a:p>
            <a:endParaRPr lang="en-US" baseline="0" dirty="0" smtClean="0"/>
          </a:p>
          <a:p>
            <a:r>
              <a:rPr lang="en-US" baseline="0" dirty="0" smtClean="0"/>
              <a:t>Visiting the campus at night will allow the team to understand the quality of the lighting on the property. Are the gates all secured? Are the doors or windows? Are the blinds drawn shut to prevent people from seeing inside the classrooms? Are the neighbors sitting outside during a nice evening? Can the neighbors observe your facility at night? </a:t>
            </a:r>
          </a:p>
          <a:p>
            <a:endParaRPr lang="en-US" baseline="0" dirty="0" smtClean="0"/>
          </a:p>
          <a:p>
            <a:r>
              <a:rPr lang="en-US" baseline="0" dirty="0" smtClean="0"/>
              <a:t>Floor plans and aerial site plans allow the team to make notes and record information in specific locations of the property or building. Where are the gaps in the fence line, what area of the property is unobservable by the staff? Where are hiding places such as wood lines, large road drains or depressions or drainage areas that can mask the movement of a stranger on campus?</a:t>
            </a:r>
          </a:p>
          <a:p>
            <a:endParaRPr lang="en-US" baseline="0" dirty="0" smtClean="0"/>
          </a:p>
          <a:p>
            <a:r>
              <a:rPr lang="en-US" baseline="0" dirty="0" smtClean="0"/>
              <a:t>Photos and video help capture specific examples that can be shown to other decision makers not attending the walkthrough. </a:t>
            </a:r>
            <a:endParaRPr lang="en-US" dirty="0" smtClean="0"/>
          </a:p>
          <a:p>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53</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performing</a:t>
            </a:r>
            <a:r>
              <a:rPr lang="en-US" baseline="0" dirty="0" smtClean="0"/>
              <a:t> assessments the decision on the type of security systems</a:t>
            </a:r>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55</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performing</a:t>
            </a:r>
            <a:r>
              <a:rPr lang="en-US" baseline="0" dirty="0" smtClean="0"/>
              <a:t> assessments the decision on the type of security systems should not rely on one person or one specific group of people. The following personnel are one suggestion to who should make up the team:</a:t>
            </a:r>
          </a:p>
          <a:p>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56</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DA17E-D349-484F-AF59-2B24F78C5D67}" type="slidenum">
              <a:rPr lang="en-US" smtClean="0"/>
              <a:t>20</a:t>
            </a:fld>
            <a:endParaRPr lang="en-US"/>
          </a:p>
        </p:txBody>
      </p:sp>
    </p:spTree>
    <p:extLst>
      <p:ext uri="{BB962C8B-B14F-4D97-AF65-F5344CB8AC3E}">
        <p14:creationId xmlns:p14="http://schemas.microsoft.com/office/powerpoint/2010/main" val="825571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performing</a:t>
            </a:r>
            <a:r>
              <a:rPr lang="en-US" baseline="0" dirty="0" smtClean="0"/>
              <a:t> assessments the decision on the type of security systems should not rely on one person or one specific group of people. The following personnel are one suggestion to who should make up the team:</a:t>
            </a:r>
          </a:p>
          <a:p>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57</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physical security systems today are going to require the support of the District</a:t>
            </a:r>
            <a:r>
              <a:rPr lang="en-US" baseline="0" dirty="0" smtClean="0"/>
              <a:t> technology department. Surveillance cameras will require a strong cabling infrastructure and a robust network electronics system capable of supporting multiple PoE platforms. The logistics and processing power required to support video storage will be critical. Creating access control systems requires understanding the flexibility of the system and its impact on the operations of the school. Intercom systems will need to be tied into the phone systems of the campus creating an powerful tool that can be used in any room at any time to provide direction during an emergency.</a:t>
            </a:r>
          </a:p>
          <a:p>
            <a:endParaRPr lang="en-US" baseline="0" dirty="0" smtClean="0"/>
          </a:p>
          <a:p>
            <a:r>
              <a:rPr lang="en-US" dirty="0" smtClean="0"/>
              <a:t>Selecting a new security system or planning on upgrading</a:t>
            </a:r>
            <a:r>
              <a:rPr lang="en-US" baseline="0" dirty="0" smtClean="0"/>
              <a:t> an older system should always be carefully considered and all options need to be examined. Deciding on a new IP based surveillance system without first taking into consideration the age of the cabling infrastructure and network electronics will mean the difference between </a:t>
            </a:r>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58</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Additional</a:t>
            </a:r>
            <a:r>
              <a:rPr lang="en-US" baseline="0" dirty="0" smtClean="0"/>
              <a:t> systems will require the support of non-technological systems such as door hardware for access control and planning on placing your surveillance cameras where the lighting creates the best opportunity can help avoid a foolish investment. Not all security systems require capital investment however. The strength of an informed and empowered staff cannot be ignored. </a:t>
            </a:r>
          </a:p>
          <a:p>
            <a:endParaRPr lang="en-US" baseline="0" dirty="0" smtClean="0"/>
          </a:p>
          <a:p>
            <a:r>
              <a:rPr lang="en-US" baseline="0" dirty="0" smtClean="0"/>
              <a:t>Despite the technological advances and the information that is available to us through these systems none of them can make a decision for you. Only a well trained staff, having learned to maintain a culture of awareness and armed with the knowledge and confidence of being able to make the importance decisions when it matters most will make all the difference in helping to save lives.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84E005B-F48F-4FEB-897B-470AC4E8597A}" type="slidenum">
              <a:rPr lang="en-US" smtClean="0"/>
              <a:pPr/>
              <a:t>59</a:t>
            </a:fld>
            <a:endParaRPr lang="en-US"/>
          </a:p>
        </p:txBody>
      </p:sp>
    </p:spTree>
    <p:extLst>
      <p:ext uri="{BB962C8B-B14F-4D97-AF65-F5344CB8AC3E}">
        <p14:creationId xmlns:p14="http://schemas.microsoft.com/office/powerpoint/2010/main" val="3632071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DA17E-D349-484F-AF59-2B24F78C5D67}" type="slidenum">
              <a:rPr lang="en-US" smtClean="0"/>
              <a:t>21</a:t>
            </a:fld>
            <a:endParaRPr lang="en-US"/>
          </a:p>
        </p:txBody>
      </p:sp>
    </p:spTree>
    <p:extLst>
      <p:ext uri="{BB962C8B-B14F-4D97-AF65-F5344CB8AC3E}">
        <p14:creationId xmlns:p14="http://schemas.microsoft.com/office/powerpoint/2010/main" val="27205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DA17E-D349-484F-AF59-2B24F78C5D67}" type="slidenum">
              <a:rPr lang="en-US" smtClean="0"/>
              <a:t>22</a:t>
            </a:fld>
            <a:endParaRPr lang="en-US"/>
          </a:p>
        </p:txBody>
      </p:sp>
    </p:spTree>
    <p:extLst>
      <p:ext uri="{BB962C8B-B14F-4D97-AF65-F5344CB8AC3E}">
        <p14:creationId xmlns:p14="http://schemas.microsoft.com/office/powerpoint/2010/main" val="2631281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DA17E-D349-484F-AF59-2B24F78C5D67}" type="slidenum">
              <a:rPr lang="en-US" smtClean="0"/>
              <a:t>23</a:t>
            </a:fld>
            <a:endParaRPr lang="en-US"/>
          </a:p>
        </p:txBody>
      </p:sp>
    </p:spTree>
    <p:extLst>
      <p:ext uri="{BB962C8B-B14F-4D97-AF65-F5344CB8AC3E}">
        <p14:creationId xmlns:p14="http://schemas.microsoft.com/office/powerpoint/2010/main" val="4244134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DA17E-D349-484F-AF59-2B24F78C5D67}" type="slidenum">
              <a:rPr lang="en-US" smtClean="0"/>
              <a:t>24</a:t>
            </a:fld>
            <a:endParaRPr lang="en-US"/>
          </a:p>
        </p:txBody>
      </p:sp>
    </p:spTree>
    <p:extLst>
      <p:ext uri="{BB962C8B-B14F-4D97-AF65-F5344CB8AC3E}">
        <p14:creationId xmlns:p14="http://schemas.microsoft.com/office/powerpoint/2010/main" val="296388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DA17E-D349-484F-AF59-2B24F78C5D67}" type="slidenum">
              <a:rPr lang="en-US" smtClean="0"/>
              <a:t>28</a:t>
            </a:fld>
            <a:endParaRPr lang="en-US"/>
          </a:p>
        </p:txBody>
      </p:sp>
    </p:spTree>
    <p:extLst>
      <p:ext uri="{BB962C8B-B14F-4D97-AF65-F5344CB8AC3E}">
        <p14:creationId xmlns:p14="http://schemas.microsoft.com/office/powerpoint/2010/main" val="87721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DA17E-D349-484F-AF59-2B24F78C5D67}" type="slidenum">
              <a:rPr lang="en-US" smtClean="0"/>
              <a:t>29</a:t>
            </a:fld>
            <a:endParaRPr lang="en-US"/>
          </a:p>
        </p:txBody>
      </p:sp>
    </p:spTree>
    <p:extLst>
      <p:ext uri="{BB962C8B-B14F-4D97-AF65-F5344CB8AC3E}">
        <p14:creationId xmlns:p14="http://schemas.microsoft.com/office/powerpoint/2010/main" val="1453839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Site assessments provide an increased understanding of the potential impact of man-made threats and natural hazards in the school buildings or on school grounds. </a:t>
            </a:r>
            <a:r>
              <a:rPr lang="en-US" dirty="0" smtClean="0"/>
              <a:t>The assessment includes, but is not limited to, a review of building access and egress control measures, visibility around the exterior of the building, structural integrity of the building (performed by a licensed structural engineer), compliance with applicable architectural standards for individuals with disabilities and others with functional and access needs, and emergency vehicle access.</a:t>
            </a:r>
          </a:p>
          <a:p>
            <a:endParaRPr lang="en-US" baseline="0" dirty="0" smtClean="0"/>
          </a:p>
          <a:p>
            <a:r>
              <a:rPr lang="en-US" baseline="0" dirty="0" smtClean="0"/>
              <a:t>The purpose in performing the assessment is to educate the team so they better understand the risks and vulnerabilities facing the staff, students and the school buildings and grounds. This is critical in the development of an effective and well developed EOP. This is a learning process that should be repeated on an annual schedule in order to be the most effective. </a:t>
            </a:r>
          </a:p>
          <a:p>
            <a:endParaRPr lang="en-US" dirty="0"/>
          </a:p>
        </p:txBody>
      </p:sp>
      <p:sp>
        <p:nvSpPr>
          <p:cNvPr id="4" name="Slide Number Placeholder 3"/>
          <p:cNvSpPr>
            <a:spLocks noGrp="1"/>
          </p:cNvSpPr>
          <p:nvPr>
            <p:ph type="sldNum" sz="quarter" idx="10"/>
          </p:nvPr>
        </p:nvSpPr>
        <p:spPr/>
        <p:txBody>
          <a:bodyPr/>
          <a:lstStyle/>
          <a:p>
            <a:fld id="{784E005B-F48F-4FEB-897B-470AC4E8597A}" type="slidenum">
              <a:rPr lang="en-US" smtClean="0"/>
              <a:pPr/>
              <a:t>45</a:t>
            </a:fld>
            <a:endParaRPr lang="en-US"/>
          </a:p>
        </p:txBody>
      </p:sp>
    </p:spTree>
    <p:extLst>
      <p:ext uri="{BB962C8B-B14F-4D97-AF65-F5344CB8AC3E}">
        <p14:creationId xmlns:p14="http://schemas.microsoft.com/office/powerpoint/2010/main" val="363207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85D4D-49D8-48CA-AF2D-5BD551925771}" type="datetimeFigureOut">
              <a:rPr lang="en-US" smtClean="0"/>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237845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85D4D-49D8-48CA-AF2D-5BD551925771}" type="datetimeFigureOut">
              <a:rPr lang="en-US" smtClean="0"/>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2645467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85D4D-49D8-48CA-AF2D-5BD551925771}" type="datetimeFigureOut">
              <a:rPr lang="en-US" smtClean="0"/>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167760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85D4D-49D8-48CA-AF2D-5BD551925771}" type="datetimeFigureOut">
              <a:rPr lang="en-US" smtClean="0"/>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215350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85D4D-49D8-48CA-AF2D-5BD551925771}" type="datetimeFigureOut">
              <a:rPr lang="en-US" smtClean="0"/>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2608761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85D4D-49D8-48CA-AF2D-5BD551925771}" type="datetimeFigureOut">
              <a:rPr lang="en-US" smtClean="0"/>
              <a:t>8/15/2014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170633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85D4D-49D8-48CA-AF2D-5BD551925771}" type="datetimeFigureOut">
              <a:rPr lang="en-US" smtClean="0"/>
              <a:t>8/15/2014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2732172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85D4D-49D8-48CA-AF2D-5BD551925771}" type="datetimeFigureOut">
              <a:rPr lang="en-US" smtClean="0"/>
              <a:t>8/15/2014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306261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85D4D-49D8-48CA-AF2D-5BD551925771}" type="datetimeFigureOut">
              <a:rPr lang="en-US" smtClean="0"/>
              <a:t>8/15/2014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168573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85D4D-49D8-48CA-AF2D-5BD551925771}" type="datetimeFigureOut">
              <a:rPr lang="en-US" smtClean="0"/>
              <a:t>8/15/2014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1691500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85D4D-49D8-48CA-AF2D-5BD551925771}" type="datetimeFigureOut">
              <a:rPr lang="en-US" smtClean="0"/>
              <a:t>8/15/2014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7F98F-FCF3-4C5B-856D-0C887508CC54}" type="slidenum">
              <a:rPr lang="en-US" smtClean="0"/>
              <a:t>‹#›</a:t>
            </a:fld>
            <a:endParaRPr lang="en-US"/>
          </a:p>
        </p:txBody>
      </p:sp>
    </p:spTree>
    <p:extLst>
      <p:ext uri="{BB962C8B-B14F-4D97-AF65-F5344CB8AC3E}">
        <p14:creationId xmlns:p14="http://schemas.microsoft.com/office/powerpoint/2010/main" val="3030037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85D4D-49D8-48CA-AF2D-5BD551925771}" type="datetimeFigureOut">
              <a:rPr lang="en-US" smtClean="0"/>
              <a:t>8/15/2014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7F98F-FCF3-4C5B-856D-0C887508CC54}" type="slidenum">
              <a:rPr lang="en-US" smtClean="0"/>
              <a:t>‹#›</a:t>
            </a:fld>
            <a:endParaRPr lang="en-US"/>
          </a:p>
        </p:txBody>
      </p:sp>
    </p:spTree>
    <p:extLst>
      <p:ext uri="{BB962C8B-B14F-4D97-AF65-F5344CB8AC3E}">
        <p14:creationId xmlns:p14="http://schemas.microsoft.com/office/powerpoint/2010/main" val="3115886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685800" y="4668838"/>
            <a:ext cx="86106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lnSpc>
                <a:spcPts val="1500"/>
              </a:lnSpc>
              <a:spcBef>
                <a:spcPct val="50000"/>
              </a:spcBef>
            </a:pPr>
            <a:endParaRPr lang="en-US" altLang="en-US" sz="3600" b="1" i="1">
              <a:solidFill>
                <a:srgbClr val="BFBFBF"/>
              </a:solidFill>
              <a:latin typeface="Helvetica" charset="0"/>
            </a:endParaRPr>
          </a:p>
          <a:p>
            <a:pPr eaLnBrk="1" hangingPunct="1">
              <a:lnSpc>
                <a:spcPts val="1500"/>
              </a:lnSpc>
              <a:spcBef>
                <a:spcPct val="50000"/>
              </a:spcBef>
            </a:pPr>
            <a:endParaRPr lang="en-US" altLang="en-US" sz="6000"/>
          </a:p>
        </p:txBody>
      </p:sp>
      <p:sp>
        <p:nvSpPr>
          <p:cNvPr id="7171" name="TextBox 5"/>
          <p:cNvSpPr txBox="1">
            <a:spLocks noChangeArrowheads="1"/>
          </p:cNvSpPr>
          <p:nvPr/>
        </p:nvSpPr>
        <p:spPr bwMode="auto">
          <a:xfrm>
            <a:off x="533400" y="3386138"/>
            <a:ext cx="85248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4800" dirty="0"/>
              <a:t>K-12 Educational Design for </a:t>
            </a:r>
            <a:br>
              <a:rPr lang="en-US" sz="4800" dirty="0"/>
            </a:br>
            <a:r>
              <a:rPr lang="en-US" sz="4800" dirty="0"/>
              <a:t>Safety and Security</a:t>
            </a:r>
            <a:endParaRPr lang="en-US" altLang="en-US" dirty="0">
              <a:latin typeface="Calibri" pitchFamily="34" charset="0"/>
            </a:endParaRPr>
          </a:p>
        </p:txBody>
      </p:sp>
      <p:pic>
        <p:nvPicPr>
          <p:cNvPr id="717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8" y="1822450"/>
            <a:ext cx="536575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85800" y="6102350"/>
            <a:ext cx="8458200" cy="230832"/>
          </a:xfrm>
          <a:prstGeom prst="rect">
            <a:avLst/>
          </a:prstGeom>
          <a:noFill/>
        </p:spPr>
        <p:txBody>
          <a:bodyPr>
            <a:spAutoFit/>
          </a:bodyPr>
          <a:lstStyle/>
          <a:p>
            <a:pPr fontAlgn="auto">
              <a:spcBef>
                <a:spcPts val="0"/>
              </a:spcBef>
              <a:spcAft>
                <a:spcPts val="0"/>
              </a:spcAft>
              <a:defRPr/>
            </a:pPr>
            <a:r>
              <a:rPr lang="en-US" sz="900" dirty="0">
                <a:latin typeface="+mn-lt"/>
                <a:ea typeface="+mn-ea"/>
              </a:rPr>
              <a:t>	</a:t>
            </a:r>
          </a:p>
        </p:txBody>
      </p:sp>
    </p:spTree>
    <p:extLst>
      <p:ext uri="{BB962C8B-B14F-4D97-AF65-F5344CB8AC3E}">
        <p14:creationId xmlns:p14="http://schemas.microsoft.com/office/powerpoint/2010/main" val="3847547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7239000" cy="457199"/>
          </a:xfrm>
        </p:spPr>
        <p:txBody>
          <a:bodyPr>
            <a:noAutofit/>
          </a:bodyPr>
          <a:lstStyle/>
          <a:p>
            <a:r>
              <a:rPr lang="en-US" dirty="0" smtClean="0"/>
              <a:t>Example: Fountain Hills Middle School</a:t>
            </a:r>
          </a:p>
        </p:txBody>
      </p:sp>
      <p:sp>
        <p:nvSpPr>
          <p:cNvPr id="53" name="TextBox 52"/>
          <p:cNvSpPr txBox="1"/>
          <p:nvPr/>
        </p:nvSpPr>
        <p:spPr>
          <a:xfrm>
            <a:off x="3634995" y="5867400"/>
            <a:ext cx="5486400" cy="1231106"/>
          </a:xfrm>
          <a:prstGeom prst="rect">
            <a:avLst/>
          </a:prstGeom>
          <a:noFill/>
        </p:spPr>
        <p:txBody>
          <a:bodyPr wrap="square" rtlCol="0">
            <a:spAutoFit/>
          </a:bodyPr>
          <a:lstStyle/>
          <a:p>
            <a:pPr marL="0" lvl="1"/>
            <a:r>
              <a:rPr lang="en-US" dirty="0">
                <a:solidFill>
                  <a:srgbClr val="FF0000"/>
                </a:solidFill>
              </a:rPr>
              <a:t>• </a:t>
            </a:r>
            <a:r>
              <a:rPr lang="en-US" sz="2800" dirty="0" smtClean="0"/>
              <a:t>Pickup and Drop-off </a:t>
            </a:r>
          </a:p>
          <a:p>
            <a:pPr marL="0" lvl="1"/>
            <a:r>
              <a:rPr lang="en-US" sz="2800" dirty="0"/>
              <a:t> </a:t>
            </a:r>
            <a:r>
              <a:rPr lang="en-US" sz="2800" dirty="0" smtClean="0"/>
              <a:t> Before and after school</a:t>
            </a:r>
            <a:endParaRPr lang="en-US" sz="2800" dirty="0"/>
          </a:p>
          <a:p>
            <a:endParaRPr lang="en-US" dirty="0"/>
          </a:p>
        </p:txBody>
      </p:sp>
      <p:pic>
        <p:nvPicPr>
          <p:cNvPr id="78" name="Picture 77" descr="Macintosh HD:Users:pwinslow:Desktop:Screen Shot 2014-03-17 at 8.34.14 AM.png"/>
          <p:cNvPicPr/>
          <p:nvPr/>
        </p:nvPicPr>
        <p:blipFill rotWithShape="1">
          <a:blip r:embed="rId2" cstate="print">
            <a:extLst>
              <a:ext uri="{28A0092B-C50C-407E-A947-70E740481C1C}">
                <a14:useLocalDpi xmlns:a14="http://schemas.microsoft.com/office/drawing/2010/main" val="0"/>
              </a:ext>
            </a:extLst>
          </a:blip>
          <a:srcRect l="27300" t="20254" r="2572"/>
          <a:stretch/>
        </p:blipFill>
        <p:spPr bwMode="auto">
          <a:xfrm>
            <a:off x="2514600" y="2373489"/>
            <a:ext cx="3615568" cy="3341511"/>
          </a:xfrm>
          <a:prstGeom prst="rect">
            <a:avLst/>
          </a:prstGeom>
          <a:noFill/>
          <a:ln>
            <a:noFill/>
          </a:ln>
        </p:spPr>
      </p:pic>
      <p:sp>
        <p:nvSpPr>
          <p:cNvPr id="6" name="Curved Left Arrow 5"/>
          <p:cNvSpPr/>
          <p:nvPr/>
        </p:nvSpPr>
        <p:spPr>
          <a:xfrm rot="3660000" flipH="1">
            <a:off x="4840931" y="3801261"/>
            <a:ext cx="3048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7" name="Straight Arrow Connector 6"/>
          <p:cNvCxnSpPr/>
          <p:nvPr/>
        </p:nvCxnSpPr>
        <p:spPr>
          <a:xfrm flipH="1" flipV="1">
            <a:off x="4495800" y="3962400"/>
            <a:ext cx="3810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276600" y="3962400"/>
            <a:ext cx="2286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4800600" y="3886200"/>
            <a:ext cx="158288" cy="274714"/>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114800" y="4191000"/>
            <a:ext cx="762000" cy="38100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876800" y="4343400"/>
            <a:ext cx="533400" cy="307777"/>
          </a:xfrm>
          <a:prstGeom prst="rect">
            <a:avLst/>
          </a:prstGeom>
          <a:noFill/>
        </p:spPr>
        <p:txBody>
          <a:bodyPr wrap="square" rtlCol="0">
            <a:spAutoFit/>
          </a:bodyPr>
          <a:lstStyle/>
          <a:p>
            <a:r>
              <a:rPr lang="en-US" sz="1400" dirty="0" smtClean="0">
                <a:solidFill>
                  <a:schemeClr val="bg1"/>
                </a:solidFill>
              </a:rPr>
              <a:t>Bus</a:t>
            </a:r>
            <a:endParaRPr lang="en-US" sz="1400" dirty="0">
              <a:solidFill>
                <a:schemeClr val="bg1"/>
              </a:solidFill>
            </a:endParaRPr>
          </a:p>
        </p:txBody>
      </p:sp>
      <p:sp>
        <p:nvSpPr>
          <p:cNvPr id="13" name="TextBox 12"/>
          <p:cNvSpPr txBox="1"/>
          <p:nvPr/>
        </p:nvSpPr>
        <p:spPr>
          <a:xfrm>
            <a:off x="2590800" y="5410200"/>
            <a:ext cx="914400" cy="307777"/>
          </a:xfrm>
          <a:prstGeom prst="rect">
            <a:avLst/>
          </a:prstGeom>
          <a:noFill/>
        </p:spPr>
        <p:txBody>
          <a:bodyPr wrap="square" rtlCol="0">
            <a:spAutoFit/>
          </a:bodyPr>
          <a:lstStyle/>
          <a:p>
            <a:r>
              <a:rPr lang="en-US" sz="1400" dirty="0" smtClean="0"/>
              <a:t>Parent</a:t>
            </a:r>
            <a:endParaRPr lang="en-US" sz="1400" dirty="0"/>
          </a:p>
        </p:txBody>
      </p:sp>
      <p:sp>
        <p:nvSpPr>
          <p:cNvPr id="14" name="Curved Left Arrow 13"/>
          <p:cNvSpPr/>
          <p:nvPr/>
        </p:nvSpPr>
        <p:spPr>
          <a:xfrm rot="5640000" flipH="1">
            <a:off x="3323939" y="4116194"/>
            <a:ext cx="3048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p:cNvSpPr txBox="1"/>
          <p:nvPr/>
        </p:nvSpPr>
        <p:spPr>
          <a:xfrm>
            <a:off x="3124200" y="4572000"/>
            <a:ext cx="685800" cy="307777"/>
          </a:xfrm>
          <a:prstGeom prst="rect">
            <a:avLst/>
          </a:prstGeom>
          <a:noFill/>
        </p:spPr>
        <p:txBody>
          <a:bodyPr wrap="square" rtlCol="0">
            <a:spAutoFit/>
          </a:bodyPr>
          <a:lstStyle/>
          <a:p>
            <a:r>
              <a:rPr lang="en-US" sz="1400" dirty="0" smtClean="0">
                <a:solidFill>
                  <a:schemeClr val="bg1"/>
                </a:solidFill>
              </a:rPr>
              <a:t>Parent</a:t>
            </a:r>
            <a:endParaRPr lang="en-US" sz="1400" dirty="0">
              <a:solidFill>
                <a:schemeClr val="bg1"/>
              </a:solidFill>
            </a:endParaRPr>
          </a:p>
        </p:txBody>
      </p:sp>
      <p:cxnSp>
        <p:nvCxnSpPr>
          <p:cNvPr id="23" name="Straight Arrow Connector 22"/>
          <p:cNvCxnSpPr/>
          <p:nvPr/>
        </p:nvCxnSpPr>
        <p:spPr>
          <a:xfrm flipV="1">
            <a:off x="6553200" y="3657600"/>
            <a:ext cx="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553200" y="4191000"/>
            <a:ext cx="0" cy="38100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781800" y="3733800"/>
            <a:ext cx="1219200" cy="307777"/>
          </a:xfrm>
          <a:prstGeom prst="rect">
            <a:avLst/>
          </a:prstGeom>
          <a:noFill/>
        </p:spPr>
        <p:txBody>
          <a:bodyPr wrap="square" rtlCol="0">
            <a:spAutoFit/>
          </a:bodyPr>
          <a:lstStyle/>
          <a:p>
            <a:r>
              <a:rPr lang="en-US" sz="1400" dirty="0" smtClean="0"/>
              <a:t>Before School</a:t>
            </a:r>
            <a:endParaRPr lang="en-US" sz="1400" dirty="0"/>
          </a:p>
        </p:txBody>
      </p:sp>
      <p:sp>
        <p:nvSpPr>
          <p:cNvPr id="30" name="TextBox 29"/>
          <p:cNvSpPr txBox="1"/>
          <p:nvPr/>
        </p:nvSpPr>
        <p:spPr>
          <a:xfrm>
            <a:off x="6781800" y="4267200"/>
            <a:ext cx="1219200" cy="307777"/>
          </a:xfrm>
          <a:prstGeom prst="rect">
            <a:avLst/>
          </a:prstGeom>
          <a:noFill/>
        </p:spPr>
        <p:txBody>
          <a:bodyPr wrap="square" rtlCol="0">
            <a:spAutoFit/>
          </a:bodyPr>
          <a:lstStyle/>
          <a:p>
            <a:r>
              <a:rPr lang="en-US" sz="1400" dirty="0" smtClean="0"/>
              <a:t>During School</a:t>
            </a:r>
            <a:endParaRPr lang="en-US" sz="1400" dirty="0"/>
          </a:p>
        </p:txBody>
      </p:sp>
      <p:sp>
        <p:nvSpPr>
          <p:cNvPr id="28" name="6-Point Star 27"/>
          <p:cNvSpPr/>
          <p:nvPr/>
        </p:nvSpPr>
        <p:spPr>
          <a:xfrm>
            <a:off x="6477000" y="324485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6-Point Star 31"/>
          <p:cNvSpPr/>
          <p:nvPr/>
        </p:nvSpPr>
        <p:spPr>
          <a:xfrm>
            <a:off x="4572000" y="411480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6-Point Star 32"/>
          <p:cNvSpPr/>
          <p:nvPr/>
        </p:nvSpPr>
        <p:spPr>
          <a:xfrm>
            <a:off x="3397250" y="434340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6781800" y="3124200"/>
            <a:ext cx="1524000" cy="307777"/>
          </a:xfrm>
          <a:prstGeom prst="rect">
            <a:avLst/>
          </a:prstGeom>
          <a:noFill/>
        </p:spPr>
        <p:txBody>
          <a:bodyPr wrap="square" rtlCol="0">
            <a:spAutoFit/>
          </a:bodyPr>
          <a:lstStyle/>
          <a:p>
            <a:r>
              <a:rPr lang="en-US" sz="1400" dirty="0" smtClean="0"/>
              <a:t>Supervision Point</a:t>
            </a:r>
            <a:endParaRPr lang="en-US" sz="1400" dirty="0"/>
          </a:p>
        </p:txBody>
      </p:sp>
      <p:cxnSp>
        <p:nvCxnSpPr>
          <p:cNvPr id="24" name="Straight Arrow Connector 23"/>
          <p:cNvCxnSpPr/>
          <p:nvPr/>
        </p:nvCxnSpPr>
        <p:spPr>
          <a:xfrm flipV="1">
            <a:off x="3733800" y="3581400"/>
            <a:ext cx="0" cy="3048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6553200" y="4800600"/>
            <a:ext cx="0" cy="3048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81800" y="4797623"/>
            <a:ext cx="2057400" cy="307777"/>
          </a:xfrm>
          <a:prstGeom prst="rect">
            <a:avLst/>
          </a:prstGeom>
          <a:noFill/>
        </p:spPr>
        <p:txBody>
          <a:bodyPr wrap="square" rtlCol="0">
            <a:spAutoFit/>
          </a:bodyPr>
          <a:lstStyle/>
          <a:p>
            <a:r>
              <a:rPr lang="en-US" sz="1400" dirty="0" smtClean="0"/>
              <a:t>Secondary </a:t>
            </a:r>
            <a:r>
              <a:rPr lang="en-US" sz="1400" dirty="0"/>
              <a:t>e</a:t>
            </a:r>
            <a:r>
              <a:rPr lang="en-US" sz="1400" dirty="0" smtClean="0"/>
              <a:t>scape route</a:t>
            </a:r>
            <a:endParaRPr lang="en-US" sz="1400" dirty="0"/>
          </a:p>
        </p:txBody>
      </p:sp>
    </p:spTree>
    <p:extLst>
      <p:ext uri="{BB962C8B-B14F-4D97-AF65-F5344CB8AC3E}">
        <p14:creationId xmlns:p14="http://schemas.microsoft.com/office/powerpoint/2010/main" val="902855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7239000" cy="457199"/>
          </a:xfrm>
        </p:spPr>
        <p:txBody>
          <a:bodyPr>
            <a:noAutofit/>
          </a:bodyPr>
          <a:lstStyle/>
          <a:p>
            <a:r>
              <a:rPr lang="en-US" dirty="0" smtClean="0"/>
              <a:t>Example: Fountain Hills Middle School</a:t>
            </a:r>
          </a:p>
        </p:txBody>
      </p:sp>
      <p:pic>
        <p:nvPicPr>
          <p:cNvPr id="78" name="Picture 77" descr="Macintosh HD:Users:pwinslow:Desktop:Screen Shot 2014-03-17 at 8.34.14 AM.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286000"/>
            <a:ext cx="4277982" cy="3476897"/>
          </a:xfrm>
          <a:prstGeom prst="rect">
            <a:avLst/>
          </a:prstGeom>
          <a:noFill/>
          <a:ln>
            <a:noFill/>
          </a:ln>
        </p:spPr>
      </p:pic>
      <p:sp>
        <p:nvSpPr>
          <p:cNvPr id="2" name="Rectangle 1"/>
          <p:cNvSpPr/>
          <p:nvPr/>
        </p:nvSpPr>
        <p:spPr>
          <a:xfrm>
            <a:off x="3810000" y="4724400"/>
            <a:ext cx="1371600" cy="76200"/>
          </a:xfrm>
          <a:prstGeom prst="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9440000">
            <a:off x="5045625" y="4433558"/>
            <a:ext cx="885208" cy="129516"/>
          </a:xfrm>
          <a:prstGeom prst="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p:cNvSpPr/>
          <p:nvPr/>
        </p:nvSpPr>
        <p:spPr>
          <a:xfrm rot="19282231">
            <a:off x="5226459" y="4268271"/>
            <a:ext cx="339642" cy="262751"/>
          </a:xfrm>
          <a:prstGeom prst="trapezoid">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791200" y="4191000"/>
            <a:ext cx="304800" cy="152400"/>
          </a:xfrm>
          <a:prstGeom prst="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010400" y="5105400"/>
            <a:ext cx="1981200" cy="307777"/>
          </a:xfrm>
          <a:prstGeom prst="rect">
            <a:avLst/>
          </a:prstGeom>
          <a:noFill/>
        </p:spPr>
        <p:txBody>
          <a:bodyPr wrap="square" rtlCol="0">
            <a:spAutoFit/>
          </a:bodyPr>
          <a:lstStyle/>
          <a:p>
            <a:r>
              <a:rPr lang="en-US" sz="1400" dirty="0" smtClean="0"/>
              <a:t>Buffer from parking</a:t>
            </a:r>
            <a:endParaRPr lang="en-US" sz="1400" dirty="0"/>
          </a:p>
        </p:txBody>
      </p:sp>
      <p:cxnSp>
        <p:nvCxnSpPr>
          <p:cNvPr id="11" name="Straight Arrow Connector 10"/>
          <p:cNvCxnSpPr>
            <a:stCxn id="10" idx="1"/>
            <a:endCxn id="5" idx="2"/>
          </p:cNvCxnSpPr>
          <p:nvPr/>
        </p:nvCxnSpPr>
        <p:spPr>
          <a:xfrm flipH="1" flipV="1">
            <a:off x="5478295" y="4502277"/>
            <a:ext cx="1532105" cy="7570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1285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7239000" cy="457199"/>
          </a:xfrm>
        </p:spPr>
        <p:txBody>
          <a:bodyPr>
            <a:noAutofit/>
          </a:bodyPr>
          <a:lstStyle/>
          <a:p>
            <a:r>
              <a:rPr lang="en-US" dirty="0" smtClean="0"/>
              <a:t>Example: Fountain Hills Middle School</a:t>
            </a:r>
          </a:p>
        </p:txBody>
      </p:sp>
      <p:sp>
        <p:nvSpPr>
          <p:cNvPr id="53" name="TextBox 52"/>
          <p:cNvSpPr txBox="1"/>
          <p:nvPr/>
        </p:nvSpPr>
        <p:spPr>
          <a:xfrm>
            <a:off x="3634995" y="5867400"/>
            <a:ext cx="5486400" cy="1231106"/>
          </a:xfrm>
          <a:prstGeom prst="rect">
            <a:avLst/>
          </a:prstGeom>
          <a:noFill/>
        </p:spPr>
        <p:txBody>
          <a:bodyPr wrap="square" rtlCol="0">
            <a:spAutoFit/>
          </a:bodyPr>
          <a:lstStyle/>
          <a:p>
            <a:pPr marL="0" lvl="1"/>
            <a:r>
              <a:rPr lang="en-US" dirty="0">
                <a:solidFill>
                  <a:srgbClr val="FF0000"/>
                </a:solidFill>
              </a:rPr>
              <a:t>• </a:t>
            </a:r>
            <a:r>
              <a:rPr lang="en-US" sz="2800" dirty="0" smtClean="0"/>
              <a:t>Pickup and Drop-off </a:t>
            </a:r>
          </a:p>
          <a:p>
            <a:pPr marL="0" lvl="1"/>
            <a:r>
              <a:rPr lang="en-US" sz="2800" dirty="0"/>
              <a:t> </a:t>
            </a:r>
            <a:r>
              <a:rPr lang="en-US" sz="2800" dirty="0" smtClean="0"/>
              <a:t> Before and after school</a:t>
            </a:r>
            <a:endParaRPr lang="en-US" sz="2800" dirty="0"/>
          </a:p>
          <a:p>
            <a:endParaRPr lang="en-US" dirty="0"/>
          </a:p>
        </p:txBody>
      </p:sp>
      <p:pic>
        <p:nvPicPr>
          <p:cNvPr id="78" name="Picture 77" descr="Macintosh HD:Users:pwinslow:Desktop:Screen Shot 2014-03-17 at 8.34.14 AM.png"/>
          <p:cNvPicPr/>
          <p:nvPr/>
        </p:nvPicPr>
        <p:blipFill rotWithShape="1">
          <a:blip r:embed="rId2" cstate="print">
            <a:extLst>
              <a:ext uri="{28A0092B-C50C-407E-A947-70E740481C1C}">
                <a14:useLocalDpi xmlns:a14="http://schemas.microsoft.com/office/drawing/2010/main" val="0"/>
              </a:ext>
            </a:extLst>
          </a:blip>
          <a:srcRect l="52426" t="45443" r="20970" b="32735"/>
          <a:stretch/>
        </p:blipFill>
        <p:spPr bwMode="auto">
          <a:xfrm>
            <a:off x="2222499" y="3136901"/>
            <a:ext cx="3397249" cy="2264832"/>
          </a:xfrm>
          <a:prstGeom prst="rect">
            <a:avLst/>
          </a:prstGeom>
          <a:noFill/>
          <a:ln>
            <a:noFill/>
          </a:ln>
        </p:spPr>
      </p:pic>
      <p:cxnSp>
        <p:nvCxnSpPr>
          <p:cNvPr id="9" name="Straight Arrow Connector 8"/>
          <p:cNvCxnSpPr/>
          <p:nvPr/>
        </p:nvCxnSpPr>
        <p:spPr>
          <a:xfrm flipH="1" flipV="1">
            <a:off x="4724400" y="4419600"/>
            <a:ext cx="158288" cy="274714"/>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553200" y="3124200"/>
            <a:ext cx="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553200" y="3657600"/>
            <a:ext cx="0" cy="38100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781800" y="3200400"/>
            <a:ext cx="1219200" cy="307777"/>
          </a:xfrm>
          <a:prstGeom prst="rect">
            <a:avLst/>
          </a:prstGeom>
          <a:noFill/>
        </p:spPr>
        <p:txBody>
          <a:bodyPr wrap="square" rtlCol="0">
            <a:spAutoFit/>
          </a:bodyPr>
          <a:lstStyle/>
          <a:p>
            <a:r>
              <a:rPr lang="en-US" sz="1400" dirty="0" smtClean="0"/>
              <a:t>Before School</a:t>
            </a:r>
            <a:endParaRPr lang="en-US" sz="1400" dirty="0"/>
          </a:p>
        </p:txBody>
      </p:sp>
      <p:sp>
        <p:nvSpPr>
          <p:cNvPr id="30" name="TextBox 29"/>
          <p:cNvSpPr txBox="1"/>
          <p:nvPr/>
        </p:nvSpPr>
        <p:spPr>
          <a:xfrm>
            <a:off x="6781800" y="3733800"/>
            <a:ext cx="1219200" cy="307777"/>
          </a:xfrm>
          <a:prstGeom prst="rect">
            <a:avLst/>
          </a:prstGeom>
          <a:noFill/>
        </p:spPr>
        <p:txBody>
          <a:bodyPr wrap="square" rtlCol="0">
            <a:spAutoFit/>
          </a:bodyPr>
          <a:lstStyle/>
          <a:p>
            <a:r>
              <a:rPr lang="en-US" sz="1400" dirty="0" smtClean="0"/>
              <a:t>During School</a:t>
            </a:r>
            <a:endParaRPr lang="en-US" sz="1400" dirty="0"/>
          </a:p>
        </p:txBody>
      </p:sp>
      <p:sp>
        <p:nvSpPr>
          <p:cNvPr id="28" name="6-Point Star 27"/>
          <p:cNvSpPr/>
          <p:nvPr/>
        </p:nvSpPr>
        <p:spPr>
          <a:xfrm>
            <a:off x="6477000" y="271145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6-Point Star 31"/>
          <p:cNvSpPr/>
          <p:nvPr/>
        </p:nvSpPr>
        <p:spPr>
          <a:xfrm>
            <a:off x="4648200" y="495300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6781800" y="2590800"/>
            <a:ext cx="1524000" cy="307777"/>
          </a:xfrm>
          <a:prstGeom prst="rect">
            <a:avLst/>
          </a:prstGeom>
          <a:noFill/>
        </p:spPr>
        <p:txBody>
          <a:bodyPr wrap="square" rtlCol="0">
            <a:spAutoFit/>
          </a:bodyPr>
          <a:lstStyle/>
          <a:p>
            <a:r>
              <a:rPr lang="en-US" sz="1400" dirty="0" smtClean="0"/>
              <a:t>Supervision Point</a:t>
            </a:r>
            <a:endParaRPr lang="en-US" sz="1400" dirty="0"/>
          </a:p>
        </p:txBody>
      </p:sp>
      <p:sp>
        <p:nvSpPr>
          <p:cNvPr id="2" name="Oval 1"/>
          <p:cNvSpPr/>
          <p:nvPr/>
        </p:nvSpPr>
        <p:spPr>
          <a:xfrm>
            <a:off x="4114800" y="4495800"/>
            <a:ext cx="825500" cy="825500"/>
          </a:xfrm>
          <a:prstGeom prst="ellipse">
            <a:avLst/>
          </a:prstGeom>
          <a:noFill/>
          <a:ln w="190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flipV="1">
            <a:off x="4114800" y="4495800"/>
            <a:ext cx="6096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400800" y="4267200"/>
            <a:ext cx="355600" cy="355600"/>
          </a:xfrm>
          <a:prstGeom prst="ellipse">
            <a:avLst/>
          </a:prstGeom>
          <a:noFill/>
          <a:ln w="190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781800" y="4264223"/>
            <a:ext cx="1219200" cy="307777"/>
          </a:xfrm>
          <a:prstGeom prst="rect">
            <a:avLst/>
          </a:prstGeom>
          <a:noFill/>
        </p:spPr>
        <p:txBody>
          <a:bodyPr wrap="square" rtlCol="0">
            <a:spAutoFit/>
          </a:bodyPr>
          <a:lstStyle/>
          <a:p>
            <a:r>
              <a:rPr lang="en-US" sz="1400" dirty="0" smtClean="0"/>
              <a:t>Buffer area</a:t>
            </a:r>
            <a:endParaRPr lang="en-US" sz="1400" dirty="0"/>
          </a:p>
        </p:txBody>
      </p:sp>
      <p:cxnSp>
        <p:nvCxnSpPr>
          <p:cNvPr id="18" name="Straight Arrow Connector 17"/>
          <p:cNvCxnSpPr/>
          <p:nvPr/>
        </p:nvCxnSpPr>
        <p:spPr>
          <a:xfrm flipV="1">
            <a:off x="6553200" y="4800600"/>
            <a:ext cx="0" cy="3810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781800" y="4797623"/>
            <a:ext cx="1752600" cy="307777"/>
          </a:xfrm>
          <a:prstGeom prst="rect">
            <a:avLst/>
          </a:prstGeom>
          <a:noFill/>
        </p:spPr>
        <p:txBody>
          <a:bodyPr wrap="square" rtlCol="0">
            <a:spAutoFit/>
          </a:bodyPr>
          <a:lstStyle/>
          <a:p>
            <a:r>
              <a:rPr lang="en-US" sz="1400" dirty="0" smtClean="0"/>
              <a:t>View from Office</a:t>
            </a:r>
            <a:endParaRPr lang="en-US" sz="1400" dirty="0"/>
          </a:p>
        </p:txBody>
      </p:sp>
      <p:cxnSp>
        <p:nvCxnSpPr>
          <p:cNvPr id="20" name="Straight Arrow Connector 19"/>
          <p:cNvCxnSpPr/>
          <p:nvPr/>
        </p:nvCxnSpPr>
        <p:spPr>
          <a:xfrm>
            <a:off x="4191000" y="4419600"/>
            <a:ext cx="381000" cy="5334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6900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7239000" cy="457199"/>
          </a:xfrm>
        </p:spPr>
        <p:txBody>
          <a:bodyPr>
            <a:noAutofit/>
          </a:bodyPr>
          <a:lstStyle/>
          <a:p>
            <a:r>
              <a:rPr lang="en-US" dirty="0" smtClean="0"/>
              <a:t>Example: Fountain Hills Middle School</a:t>
            </a:r>
          </a:p>
        </p:txBody>
      </p:sp>
      <p:sp>
        <p:nvSpPr>
          <p:cNvPr id="53" name="TextBox 52"/>
          <p:cNvSpPr txBox="1"/>
          <p:nvPr/>
        </p:nvSpPr>
        <p:spPr>
          <a:xfrm>
            <a:off x="3634995" y="5867400"/>
            <a:ext cx="5486400" cy="1231106"/>
          </a:xfrm>
          <a:prstGeom prst="rect">
            <a:avLst/>
          </a:prstGeom>
          <a:noFill/>
        </p:spPr>
        <p:txBody>
          <a:bodyPr wrap="square" rtlCol="0">
            <a:spAutoFit/>
          </a:bodyPr>
          <a:lstStyle/>
          <a:p>
            <a:pPr marL="0" lvl="1"/>
            <a:r>
              <a:rPr lang="en-US" dirty="0">
                <a:solidFill>
                  <a:srgbClr val="FF0000"/>
                </a:solidFill>
              </a:rPr>
              <a:t>• </a:t>
            </a:r>
            <a:r>
              <a:rPr lang="en-US" sz="2800" dirty="0" smtClean="0"/>
              <a:t>Pickup and drop-off entry</a:t>
            </a:r>
          </a:p>
          <a:p>
            <a:pPr marL="0" lvl="1"/>
            <a:r>
              <a:rPr lang="en-US" sz="2800" dirty="0"/>
              <a:t> </a:t>
            </a:r>
            <a:r>
              <a:rPr lang="en-US" sz="2800" dirty="0" smtClean="0"/>
              <a:t> before and after school</a:t>
            </a:r>
            <a:endParaRPr lang="en-US" sz="2800" dirty="0"/>
          </a:p>
          <a:p>
            <a:endParaRPr lang="en-US" dirty="0"/>
          </a:p>
        </p:txBody>
      </p:sp>
      <p:sp>
        <p:nvSpPr>
          <p:cNvPr id="34" name="TextBox 33"/>
          <p:cNvSpPr txBox="1"/>
          <p:nvPr/>
        </p:nvSpPr>
        <p:spPr>
          <a:xfrm>
            <a:off x="6172200" y="4800600"/>
            <a:ext cx="1981200" cy="738664"/>
          </a:xfrm>
          <a:prstGeom prst="rect">
            <a:avLst/>
          </a:prstGeom>
          <a:noFill/>
        </p:spPr>
        <p:txBody>
          <a:bodyPr wrap="square" rtlCol="0">
            <a:spAutoFit/>
          </a:bodyPr>
          <a:lstStyle/>
          <a:p>
            <a:r>
              <a:rPr lang="en-US" sz="1400" dirty="0" smtClean="0"/>
              <a:t>Roll-Down Screen Gate – Open Before and After School</a:t>
            </a:r>
            <a:endParaRPr lang="en-US" sz="1400" dirty="0"/>
          </a:p>
        </p:txBody>
      </p:sp>
      <p:pic>
        <p:nvPicPr>
          <p:cNvPr id="5" name="Picture 4" descr="00_090 FH Middle School Ext 2 8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362200"/>
            <a:ext cx="4356100" cy="3372854"/>
          </a:xfrm>
          <a:prstGeom prst="rect">
            <a:avLst/>
          </a:prstGeom>
        </p:spPr>
      </p:pic>
      <p:cxnSp>
        <p:nvCxnSpPr>
          <p:cNvPr id="25" name="Straight Arrow Connector 24"/>
          <p:cNvCxnSpPr/>
          <p:nvPr/>
        </p:nvCxnSpPr>
        <p:spPr>
          <a:xfrm flipH="1" flipV="1">
            <a:off x="2362200" y="4572000"/>
            <a:ext cx="37338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172200" y="4267200"/>
            <a:ext cx="2286000" cy="307777"/>
          </a:xfrm>
          <a:prstGeom prst="rect">
            <a:avLst/>
          </a:prstGeom>
          <a:noFill/>
        </p:spPr>
        <p:txBody>
          <a:bodyPr wrap="square" rtlCol="0">
            <a:spAutoFit/>
          </a:bodyPr>
          <a:lstStyle/>
          <a:p>
            <a:r>
              <a:rPr lang="en-US" sz="1400" dirty="0" smtClean="0"/>
              <a:t>Main Entry During School</a:t>
            </a:r>
            <a:endParaRPr lang="en-US" sz="1400" dirty="0"/>
          </a:p>
        </p:txBody>
      </p:sp>
      <p:cxnSp>
        <p:nvCxnSpPr>
          <p:cNvPr id="11" name="Straight Arrow Connector 10"/>
          <p:cNvCxnSpPr/>
          <p:nvPr/>
        </p:nvCxnSpPr>
        <p:spPr>
          <a:xfrm flipH="1">
            <a:off x="3962400" y="4421090"/>
            <a:ext cx="2209800" cy="15091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172200" y="5562600"/>
            <a:ext cx="2286000" cy="307777"/>
          </a:xfrm>
          <a:prstGeom prst="rect">
            <a:avLst/>
          </a:prstGeom>
          <a:noFill/>
        </p:spPr>
        <p:txBody>
          <a:bodyPr wrap="square" rtlCol="0">
            <a:spAutoFit/>
          </a:bodyPr>
          <a:lstStyle/>
          <a:p>
            <a:r>
              <a:rPr lang="en-US" sz="1400" dirty="0" smtClean="0"/>
              <a:t>Bus drop-off</a:t>
            </a:r>
            <a:endParaRPr lang="en-US" sz="1400" dirty="0"/>
          </a:p>
        </p:txBody>
      </p:sp>
      <p:cxnSp>
        <p:nvCxnSpPr>
          <p:cNvPr id="13" name="Straight Arrow Connector 12"/>
          <p:cNvCxnSpPr>
            <a:stCxn id="12" idx="1"/>
          </p:cNvCxnSpPr>
          <p:nvPr/>
        </p:nvCxnSpPr>
        <p:spPr>
          <a:xfrm flipH="1" flipV="1">
            <a:off x="3733800" y="5181600"/>
            <a:ext cx="2438400" cy="534889"/>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4476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7239000" cy="457199"/>
          </a:xfrm>
        </p:spPr>
        <p:txBody>
          <a:bodyPr>
            <a:noAutofit/>
          </a:bodyPr>
          <a:lstStyle/>
          <a:p>
            <a:r>
              <a:rPr lang="en-US" dirty="0" smtClean="0"/>
              <a:t>Example: Fountain Hills Middle School</a:t>
            </a:r>
          </a:p>
        </p:txBody>
      </p:sp>
      <p:sp>
        <p:nvSpPr>
          <p:cNvPr id="53" name="TextBox 52"/>
          <p:cNvSpPr txBox="1"/>
          <p:nvPr/>
        </p:nvSpPr>
        <p:spPr>
          <a:xfrm>
            <a:off x="3634995" y="5867400"/>
            <a:ext cx="5486400" cy="1231106"/>
          </a:xfrm>
          <a:prstGeom prst="rect">
            <a:avLst/>
          </a:prstGeom>
          <a:noFill/>
        </p:spPr>
        <p:txBody>
          <a:bodyPr wrap="square" rtlCol="0">
            <a:spAutoFit/>
          </a:bodyPr>
          <a:lstStyle/>
          <a:p>
            <a:pPr marL="0" lvl="1"/>
            <a:r>
              <a:rPr lang="en-US" dirty="0">
                <a:solidFill>
                  <a:srgbClr val="FF0000"/>
                </a:solidFill>
              </a:rPr>
              <a:t>• </a:t>
            </a:r>
            <a:r>
              <a:rPr lang="en-US" sz="2800" dirty="0" smtClean="0"/>
              <a:t>Bus </a:t>
            </a:r>
            <a:r>
              <a:rPr lang="en-US" sz="2800" dirty="0"/>
              <a:t>pickup and drop-off entry</a:t>
            </a:r>
          </a:p>
          <a:p>
            <a:pPr marL="0" lvl="1"/>
            <a:r>
              <a:rPr lang="en-US" sz="2800" dirty="0"/>
              <a:t>  before and after school</a:t>
            </a:r>
          </a:p>
          <a:p>
            <a:endParaRPr lang="en-US" dirty="0"/>
          </a:p>
        </p:txBody>
      </p:sp>
      <p:sp>
        <p:nvSpPr>
          <p:cNvPr id="34" name="TextBox 33"/>
          <p:cNvSpPr txBox="1"/>
          <p:nvPr/>
        </p:nvSpPr>
        <p:spPr>
          <a:xfrm>
            <a:off x="6172200" y="4800600"/>
            <a:ext cx="1981200" cy="307777"/>
          </a:xfrm>
          <a:prstGeom prst="rect">
            <a:avLst/>
          </a:prstGeom>
          <a:noFill/>
        </p:spPr>
        <p:txBody>
          <a:bodyPr wrap="square" rtlCol="0">
            <a:spAutoFit/>
          </a:bodyPr>
          <a:lstStyle/>
          <a:p>
            <a:r>
              <a:rPr lang="en-US" sz="1400" dirty="0" smtClean="0"/>
              <a:t>Roll-Down Screen Gate</a:t>
            </a:r>
            <a:endParaRPr lang="en-US" sz="1400" dirty="0"/>
          </a:p>
        </p:txBody>
      </p:sp>
      <p:pic>
        <p:nvPicPr>
          <p:cNvPr id="2" name="Picture 1" descr="00_090 FH Middle School Ext 1 Entry 8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286000"/>
            <a:ext cx="4476750" cy="3453891"/>
          </a:xfrm>
          <a:prstGeom prst="rect">
            <a:avLst/>
          </a:prstGeom>
        </p:spPr>
      </p:pic>
      <p:cxnSp>
        <p:nvCxnSpPr>
          <p:cNvPr id="25" name="Straight Arrow Connector 24"/>
          <p:cNvCxnSpPr>
            <a:stCxn id="34" idx="1"/>
          </p:cNvCxnSpPr>
          <p:nvPr/>
        </p:nvCxnSpPr>
        <p:spPr>
          <a:xfrm flipH="1" flipV="1">
            <a:off x="3886200" y="3810000"/>
            <a:ext cx="2286000" cy="11444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82757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318769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2286000"/>
            <a:ext cx="4540250" cy="3405188"/>
          </a:xfrm>
          <a:prstGeom prst="rect">
            <a:avLst/>
          </a:prstGeom>
        </p:spPr>
      </p:pic>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7239000" cy="457199"/>
          </a:xfrm>
        </p:spPr>
        <p:txBody>
          <a:bodyPr>
            <a:noAutofit/>
          </a:bodyPr>
          <a:lstStyle/>
          <a:p>
            <a:r>
              <a:rPr lang="en-US" dirty="0" smtClean="0"/>
              <a:t>Example: Fountain Hills Middle School</a:t>
            </a:r>
          </a:p>
        </p:txBody>
      </p:sp>
      <p:sp>
        <p:nvSpPr>
          <p:cNvPr id="53" name="TextBox 52"/>
          <p:cNvSpPr txBox="1"/>
          <p:nvPr/>
        </p:nvSpPr>
        <p:spPr>
          <a:xfrm>
            <a:off x="3634995" y="5867400"/>
            <a:ext cx="5486400" cy="1231106"/>
          </a:xfrm>
          <a:prstGeom prst="rect">
            <a:avLst/>
          </a:prstGeom>
          <a:noFill/>
        </p:spPr>
        <p:txBody>
          <a:bodyPr wrap="square" rtlCol="0">
            <a:spAutoFit/>
          </a:bodyPr>
          <a:lstStyle/>
          <a:p>
            <a:pPr marL="0" lvl="1"/>
            <a:r>
              <a:rPr lang="en-US" dirty="0">
                <a:solidFill>
                  <a:srgbClr val="FF0000"/>
                </a:solidFill>
              </a:rPr>
              <a:t>• </a:t>
            </a:r>
            <a:r>
              <a:rPr lang="en-US" sz="2800" dirty="0" smtClean="0"/>
              <a:t>Parent pickup and drop-off entry</a:t>
            </a:r>
          </a:p>
          <a:p>
            <a:pPr marL="0" lvl="1"/>
            <a:r>
              <a:rPr lang="en-US" sz="2800" dirty="0"/>
              <a:t> </a:t>
            </a:r>
            <a:r>
              <a:rPr lang="en-US" sz="2800" dirty="0" smtClean="0"/>
              <a:t> before and after school</a:t>
            </a:r>
            <a:endParaRPr lang="en-US" sz="2800" dirty="0"/>
          </a:p>
          <a:p>
            <a:endParaRPr lang="en-US" dirty="0"/>
          </a:p>
        </p:txBody>
      </p:sp>
      <p:sp>
        <p:nvSpPr>
          <p:cNvPr id="34" name="TextBox 33"/>
          <p:cNvSpPr txBox="1"/>
          <p:nvPr/>
        </p:nvSpPr>
        <p:spPr>
          <a:xfrm>
            <a:off x="6210300" y="5178623"/>
            <a:ext cx="2628900" cy="307777"/>
          </a:xfrm>
          <a:prstGeom prst="rect">
            <a:avLst/>
          </a:prstGeom>
          <a:noFill/>
        </p:spPr>
        <p:txBody>
          <a:bodyPr wrap="square" rtlCol="0">
            <a:spAutoFit/>
          </a:bodyPr>
          <a:lstStyle/>
          <a:p>
            <a:r>
              <a:rPr lang="en-US" sz="1400" dirty="0"/>
              <a:t>Gym before school program</a:t>
            </a:r>
          </a:p>
        </p:txBody>
      </p:sp>
      <p:cxnSp>
        <p:nvCxnSpPr>
          <p:cNvPr id="25" name="Straight Arrow Connector 24"/>
          <p:cNvCxnSpPr>
            <a:stCxn id="12" idx="1"/>
          </p:cNvCxnSpPr>
          <p:nvPr/>
        </p:nvCxnSpPr>
        <p:spPr>
          <a:xfrm flipH="1" flipV="1">
            <a:off x="3200400" y="4343402"/>
            <a:ext cx="3009900" cy="5348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210300" y="4724400"/>
            <a:ext cx="1981200" cy="307777"/>
          </a:xfrm>
          <a:prstGeom prst="rect">
            <a:avLst/>
          </a:prstGeom>
          <a:noFill/>
        </p:spPr>
        <p:txBody>
          <a:bodyPr wrap="square" rtlCol="0">
            <a:spAutoFit/>
          </a:bodyPr>
          <a:lstStyle/>
          <a:p>
            <a:r>
              <a:rPr lang="en-US" sz="1400" dirty="0" smtClean="0"/>
              <a:t>Roll-Down Screen Gate</a:t>
            </a:r>
            <a:endParaRPr lang="en-US" sz="1400" dirty="0"/>
          </a:p>
        </p:txBody>
      </p:sp>
      <p:sp>
        <p:nvSpPr>
          <p:cNvPr id="13" name="TextBox 12"/>
          <p:cNvSpPr txBox="1"/>
          <p:nvPr/>
        </p:nvSpPr>
        <p:spPr>
          <a:xfrm>
            <a:off x="6210300" y="4267200"/>
            <a:ext cx="2628900" cy="307777"/>
          </a:xfrm>
          <a:prstGeom prst="rect">
            <a:avLst/>
          </a:prstGeom>
          <a:noFill/>
        </p:spPr>
        <p:txBody>
          <a:bodyPr wrap="square" rtlCol="0">
            <a:spAutoFit/>
          </a:bodyPr>
          <a:lstStyle/>
          <a:p>
            <a:r>
              <a:rPr lang="en-US" sz="1400" dirty="0" smtClean="0"/>
              <a:t>Cafeteria before school program</a:t>
            </a:r>
            <a:endParaRPr lang="en-US" sz="1400" dirty="0"/>
          </a:p>
        </p:txBody>
      </p:sp>
      <p:cxnSp>
        <p:nvCxnSpPr>
          <p:cNvPr id="15" name="Straight Arrow Connector 14"/>
          <p:cNvCxnSpPr/>
          <p:nvPr/>
        </p:nvCxnSpPr>
        <p:spPr>
          <a:xfrm flipH="1" flipV="1">
            <a:off x="3733800" y="4267200"/>
            <a:ext cx="2476500" cy="153888"/>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4" idx="1"/>
          </p:cNvCxnSpPr>
          <p:nvPr/>
        </p:nvCxnSpPr>
        <p:spPr>
          <a:xfrm flipH="1" flipV="1">
            <a:off x="2743200" y="4343401"/>
            <a:ext cx="3467100" cy="989111"/>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2922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r>
              <a:rPr lang="en-US" dirty="0" smtClean="0"/>
              <a:t>Susan Baker, AIA</a:t>
            </a:r>
          </a:p>
        </p:txBody>
      </p:sp>
      <p:sp>
        <p:nvSpPr>
          <p:cNvPr id="5" name="Title 4"/>
          <p:cNvSpPr>
            <a:spLocks noGrp="1"/>
          </p:cNvSpPr>
          <p:nvPr>
            <p:ph type="title"/>
          </p:nvPr>
        </p:nvSpPr>
        <p:spPr>
          <a:xfrm>
            <a:off x="1905000" y="2286000"/>
            <a:ext cx="5486400" cy="1143000"/>
          </a:xfrm>
        </p:spPr>
        <p:txBody>
          <a:bodyPr anchor="ctr" anchorCtr="1">
            <a:normAutofit fontScale="90000"/>
          </a:bodyPr>
          <a:lstStyle/>
          <a:p>
            <a:r>
              <a:rPr lang="en-US" dirty="0"/>
              <a:t>K-12 School </a:t>
            </a:r>
            <a:r>
              <a:rPr lang="en-US" dirty="0" smtClean="0"/>
              <a:t>Entrance and Circulation </a:t>
            </a:r>
            <a:r>
              <a:rPr lang="en-US" dirty="0"/>
              <a:t>Design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2215" y="4572000"/>
            <a:ext cx="919571" cy="590550"/>
          </a:xfrm>
          <a:prstGeom prst="rect">
            <a:avLst/>
          </a:prstGeom>
        </p:spPr>
      </p:pic>
    </p:spTree>
    <p:extLst>
      <p:ext uri="{BB962C8B-B14F-4D97-AF65-F5344CB8AC3E}">
        <p14:creationId xmlns:p14="http://schemas.microsoft.com/office/powerpoint/2010/main" val="3838608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019300" y="5715000"/>
            <a:ext cx="5105400" cy="584775"/>
          </a:xfrm>
          <a:prstGeom prst="rect">
            <a:avLst/>
          </a:prstGeom>
          <a:noFill/>
        </p:spPr>
        <p:txBody>
          <a:bodyPr wrap="square" rtlCol="0">
            <a:spAutoFit/>
          </a:bodyPr>
          <a:lstStyle/>
          <a:p>
            <a:r>
              <a:rPr lang="en-US" sz="3200" dirty="0" smtClean="0"/>
              <a:t>Concentric rings of protection</a:t>
            </a:r>
            <a:endParaRPr lang="en-US" sz="3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838200"/>
            <a:ext cx="7772400" cy="3892516"/>
          </a:xfrm>
          <a:prstGeom prst="rect">
            <a:avLst/>
          </a:prstGeom>
        </p:spPr>
      </p:pic>
    </p:spTree>
    <p:extLst>
      <p:ext uri="{BB962C8B-B14F-4D97-AF65-F5344CB8AC3E}">
        <p14:creationId xmlns:p14="http://schemas.microsoft.com/office/powerpoint/2010/main" val="2502179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24800" y="33528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14575" y="5715000"/>
            <a:ext cx="4514850" cy="584775"/>
          </a:xfrm>
          <a:prstGeom prst="rect">
            <a:avLst/>
          </a:prstGeom>
          <a:noFill/>
        </p:spPr>
        <p:txBody>
          <a:bodyPr wrap="square" rtlCol="0">
            <a:spAutoFit/>
          </a:bodyPr>
          <a:lstStyle/>
          <a:p>
            <a:r>
              <a:rPr lang="en-US" sz="3200" dirty="0" smtClean="0"/>
              <a:t>Protect exterior entrances</a:t>
            </a:r>
            <a:endParaRPr lang="en-US" sz="3200" dirty="0"/>
          </a:p>
        </p:txBody>
      </p:sp>
      <p:sp>
        <p:nvSpPr>
          <p:cNvPr id="1024" name="Rectangle 1023"/>
          <p:cNvSpPr/>
          <p:nvPr/>
        </p:nvSpPr>
        <p:spPr>
          <a:xfrm>
            <a:off x="7959436" y="2895600"/>
            <a:ext cx="270164"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500"/>
          <a:stretch/>
        </p:blipFill>
        <p:spPr>
          <a:xfrm>
            <a:off x="1524000" y="762000"/>
            <a:ext cx="6096000" cy="4013594"/>
          </a:xfrm>
          <a:prstGeom prst="rect">
            <a:avLst/>
          </a:prstGeom>
        </p:spPr>
      </p:pic>
    </p:spTree>
    <p:extLst>
      <p:ext uri="{BB962C8B-B14F-4D97-AF65-F5344CB8AC3E}">
        <p14:creationId xmlns:p14="http://schemas.microsoft.com/office/powerpoint/2010/main" val="1903075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24800" y="33528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797844" y="5715000"/>
            <a:ext cx="5548313" cy="584775"/>
          </a:xfrm>
          <a:prstGeom prst="rect">
            <a:avLst/>
          </a:prstGeom>
          <a:noFill/>
        </p:spPr>
        <p:txBody>
          <a:bodyPr wrap="square" rtlCol="0">
            <a:spAutoFit/>
          </a:bodyPr>
          <a:lstStyle/>
          <a:p>
            <a:r>
              <a:rPr lang="en-US" sz="3200" dirty="0" smtClean="0"/>
              <a:t>Easily identifiable main entrance</a:t>
            </a:r>
            <a:endParaRPr lang="en-US" sz="3200" dirty="0"/>
          </a:p>
        </p:txBody>
      </p:sp>
      <p:sp>
        <p:nvSpPr>
          <p:cNvPr id="1024" name="Rectangle 1023"/>
          <p:cNvSpPr/>
          <p:nvPr/>
        </p:nvSpPr>
        <p:spPr>
          <a:xfrm>
            <a:off x="7959436" y="2895600"/>
            <a:ext cx="270164"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328" b="5353"/>
          <a:stretch/>
        </p:blipFill>
        <p:spPr>
          <a:xfrm>
            <a:off x="1600200" y="710806"/>
            <a:ext cx="5943600" cy="4013594"/>
          </a:xfrm>
          <a:prstGeom prst="rect">
            <a:avLst/>
          </a:prstGeom>
        </p:spPr>
      </p:pic>
    </p:spTree>
    <p:extLst>
      <p:ext uri="{BB962C8B-B14F-4D97-AF65-F5344CB8AC3E}">
        <p14:creationId xmlns:p14="http://schemas.microsoft.com/office/powerpoint/2010/main" val="228080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143000"/>
            <a:ext cx="8229600" cy="1600200"/>
          </a:xfrm>
        </p:spPr>
        <p:txBody>
          <a:bodyPr>
            <a:normAutofit/>
          </a:bodyPr>
          <a:lstStyle/>
          <a:p>
            <a:r>
              <a:rPr lang="en-US" dirty="0" smtClean="0"/>
              <a:t>Learning Objectives</a:t>
            </a:r>
            <a:endParaRPr lang="en-US" dirty="0"/>
          </a:p>
        </p:txBody>
      </p:sp>
      <p:sp>
        <p:nvSpPr>
          <p:cNvPr id="4" name="Title 4"/>
          <p:cNvSpPr txBox="1">
            <a:spLocks/>
          </p:cNvSpPr>
          <p:nvPr/>
        </p:nvSpPr>
        <p:spPr>
          <a:xfrm>
            <a:off x="609600" y="2895600"/>
            <a:ext cx="8229600" cy="1600200"/>
          </a:xfrm>
          <a:prstGeom prst="rect">
            <a:avLst/>
          </a:prstGeom>
        </p:spPr>
        <p:txBody>
          <a:bodyPr vert="horz" lIns="91440" tIns="45720" rIns="91440" bIns="45720" rtlCol="0" anchor="ctr">
            <a:normAutofit fontScale="37500" lnSpcReduction="20000"/>
          </a:bodyPr>
          <a:lstStyle/>
          <a:p>
            <a:pPr marL="742950" marR="0" lvl="0" indent="-742950" defTabSz="914400" rtl="0" eaLnBrk="1" fontAlgn="auto" latinLnBrk="0" hangingPunct="1">
              <a:lnSpc>
                <a:spcPct val="100000"/>
              </a:lnSpc>
              <a:spcBef>
                <a:spcPct val="0"/>
              </a:spcBef>
              <a:spcAft>
                <a:spcPts val="0"/>
              </a:spcAft>
              <a:buClrTx/>
              <a:buSzTx/>
              <a:buFont typeface="+mj-lt"/>
              <a:buAutoNum type="arabicPeriod"/>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Identify </a:t>
            </a:r>
            <a:r>
              <a:rPr kumimoji="0" lang="en-US" sz="4400" b="0" i="0" u="none" strike="noStrike" kern="1200" cap="none" spc="0" normalizeH="0" noProof="0" dirty="0" smtClean="0">
                <a:ln>
                  <a:noFill/>
                </a:ln>
                <a:solidFill>
                  <a:schemeClr val="tx1"/>
                </a:solidFill>
                <a:effectLst/>
                <a:uLnTx/>
                <a:uFillTx/>
                <a:latin typeface="+mj-lt"/>
                <a:ea typeface="+mj-ea"/>
                <a:cs typeface="+mj-cs"/>
              </a:rPr>
              <a:t>elements related to site Design that affect the security of K-12 facilities</a:t>
            </a:r>
          </a:p>
          <a:p>
            <a:pPr marL="742950" marR="0" lvl="0" indent="-742950" defTabSz="914400" rtl="0" eaLnBrk="1" fontAlgn="auto" latinLnBrk="0" hangingPunct="1">
              <a:lnSpc>
                <a:spcPct val="100000"/>
              </a:lnSpc>
              <a:spcBef>
                <a:spcPct val="0"/>
              </a:spcBef>
              <a:spcAft>
                <a:spcPts val="0"/>
              </a:spcAft>
              <a:buClrTx/>
              <a:buSzTx/>
              <a:buFont typeface="+mj-lt"/>
              <a:buAutoNum type="arabicPeriod"/>
              <a:tabLst/>
              <a:defRPr/>
            </a:pPr>
            <a:r>
              <a:rPr kumimoji="0" lang="en-US" sz="4400" b="0" i="0" u="none" strike="noStrike" kern="1200" cap="none" spc="0" normalizeH="0" noProof="0" dirty="0" smtClean="0">
                <a:ln>
                  <a:noFill/>
                </a:ln>
                <a:solidFill>
                  <a:schemeClr val="tx1"/>
                </a:solidFill>
                <a:effectLst/>
                <a:uLnTx/>
                <a:uFillTx/>
                <a:latin typeface="+mj-lt"/>
                <a:ea typeface="+mj-ea"/>
                <a:cs typeface="+mj-cs"/>
              </a:rPr>
              <a:t> Be able to explain how the entrance and circulation of K-12 schools affects the safety of the building</a:t>
            </a:r>
          </a:p>
          <a:p>
            <a:pPr marL="742950" marR="0" lvl="0" indent="-742950" defTabSz="914400" rtl="0" eaLnBrk="1" fontAlgn="auto" latinLnBrk="0" hangingPunct="1">
              <a:lnSpc>
                <a:spcPct val="100000"/>
              </a:lnSpc>
              <a:spcBef>
                <a:spcPct val="0"/>
              </a:spcBef>
              <a:spcAft>
                <a:spcPts val="0"/>
              </a:spcAft>
              <a:buClrTx/>
              <a:buSzTx/>
              <a:buFont typeface="+mj-lt"/>
              <a:buAutoNum type="arabicPeriod"/>
              <a:tabLst/>
              <a:defRPr/>
            </a:pPr>
            <a:r>
              <a:rPr lang="en-US" sz="4400" noProof="0" dirty="0" smtClean="0">
                <a:latin typeface="+mj-lt"/>
                <a:ea typeface="+mj-ea"/>
                <a:cs typeface="+mj-cs"/>
              </a:rPr>
              <a:t>Be able to explain how transparency makes facilities safer.</a:t>
            </a:r>
          </a:p>
          <a:p>
            <a:pPr marL="742950" marR="0" lvl="0" indent="-742950" defTabSz="914400" rtl="0" eaLnBrk="1" fontAlgn="auto" latinLnBrk="0" hangingPunct="1">
              <a:lnSpc>
                <a:spcPct val="100000"/>
              </a:lnSpc>
              <a:spcBef>
                <a:spcPct val="0"/>
              </a:spcBef>
              <a:spcAft>
                <a:spcPts val="0"/>
              </a:spcAft>
              <a:buClrTx/>
              <a:buSzTx/>
              <a:buFont typeface="+mj-lt"/>
              <a:buAutoNum type="arabicPeriod"/>
              <a:tabLst/>
              <a:defRPr/>
            </a:pPr>
            <a:r>
              <a:rPr kumimoji="0" lang="en-US" sz="4400" b="0" i="0" u="none" strike="noStrike" kern="1200" cap="none" spc="0" normalizeH="0" baseline="0" dirty="0" smtClean="0">
                <a:ln>
                  <a:noFill/>
                </a:ln>
                <a:solidFill>
                  <a:schemeClr val="tx1"/>
                </a:solidFill>
                <a:effectLst/>
                <a:uLnTx/>
                <a:uFillTx/>
                <a:latin typeface="+mj-lt"/>
                <a:ea typeface="+mj-ea"/>
                <a:cs typeface="+mj-cs"/>
              </a:rPr>
              <a:t>Identify</a:t>
            </a:r>
            <a:r>
              <a:rPr kumimoji="0" lang="en-US" sz="4400" b="0" i="0" u="none" strike="noStrike" kern="1200" cap="none" spc="0" normalizeH="0" dirty="0" smtClean="0">
                <a:ln>
                  <a:noFill/>
                </a:ln>
                <a:solidFill>
                  <a:schemeClr val="tx1"/>
                </a:solidFill>
                <a:effectLst/>
                <a:uLnTx/>
                <a:uFillTx/>
                <a:latin typeface="+mj-lt"/>
                <a:ea typeface="+mj-ea"/>
                <a:cs typeface="+mj-cs"/>
              </a:rPr>
              <a:t> three topics to consider when addressing the safety of an existing facility.</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9267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389" y="768905"/>
            <a:ext cx="6205222" cy="3922298"/>
          </a:xfrm>
          <a:prstGeom prst="rect">
            <a:avLst/>
          </a:prstGeom>
        </p:spPr>
      </p:pic>
      <p:sp>
        <p:nvSpPr>
          <p:cNvPr id="11" name="TextBox 10"/>
          <p:cNvSpPr txBox="1"/>
          <p:nvPr/>
        </p:nvSpPr>
        <p:spPr>
          <a:xfrm>
            <a:off x="4085303" y="4737452"/>
            <a:ext cx="1143000" cy="276999"/>
          </a:xfrm>
          <a:prstGeom prst="rect">
            <a:avLst/>
          </a:prstGeom>
          <a:noFill/>
        </p:spPr>
        <p:txBody>
          <a:bodyPr wrap="square" rtlCol="0">
            <a:spAutoFit/>
          </a:bodyPr>
          <a:lstStyle/>
          <a:p>
            <a:r>
              <a:rPr lang="en-US" sz="1200" dirty="0" smtClean="0"/>
              <a:t>Main Entrance</a:t>
            </a:r>
            <a:endParaRPr lang="en-US" sz="1200" dirty="0"/>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381375" y="5715000"/>
            <a:ext cx="2381250" cy="584775"/>
          </a:xfrm>
          <a:prstGeom prst="rect">
            <a:avLst/>
          </a:prstGeom>
          <a:noFill/>
        </p:spPr>
        <p:txBody>
          <a:bodyPr wrap="square" rtlCol="0">
            <a:spAutoFit/>
          </a:bodyPr>
          <a:lstStyle/>
          <a:p>
            <a:r>
              <a:rPr lang="en-US" sz="3200" dirty="0" smtClean="0"/>
              <a:t>Lines of sight</a:t>
            </a:r>
            <a:endParaRPr lang="en-US" sz="3200" dirty="0"/>
          </a:p>
        </p:txBody>
      </p:sp>
      <p:cxnSp>
        <p:nvCxnSpPr>
          <p:cNvPr id="41" name="Straight Arrow Connector 40"/>
          <p:cNvCxnSpPr/>
          <p:nvPr/>
        </p:nvCxnSpPr>
        <p:spPr>
          <a:xfrm>
            <a:off x="5867400" y="1828800"/>
            <a:ext cx="2286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5638800" y="1828800"/>
            <a:ext cx="2286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4343400" y="1828800"/>
            <a:ext cx="1524000" cy="274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486400" y="1828800"/>
            <a:ext cx="1066800" cy="28624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4692752" y="1828800"/>
            <a:ext cx="1174648" cy="1230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3810000" y="1828800"/>
            <a:ext cx="167640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876800" y="1828800"/>
            <a:ext cx="609600" cy="274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381375" y="2551836"/>
            <a:ext cx="12754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381375" y="2551836"/>
            <a:ext cx="1800225" cy="1334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381375" y="2551836"/>
            <a:ext cx="0" cy="21393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2057400" y="2551836"/>
            <a:ext cx="1323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2057400" y="1676400"/>
            <a:ext cx="1323975" cy="875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6" name="Straight Arrow Connector 1025"/>
          <p:cNvCxnSpPr/>
          <p:nvPr/>
        </p:nvCxnSpPr>
        <p:spPr>
          <a:xfrm flipV="1">
            <a:off x="5867400" y="1447800"/>
            <a:ext cx="990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8" name="Straight Arrow Connector 1027"/>
          <p:cNvCxnSpPr/>
          <p:nvPr/>
        </p:nvCxnSpPr>
        <p:spPr>
          <a:xfrm>
            <a:off x="5867400" y="1828800"/>
            <a:ext cx="1981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0" name="Straight Arrow Connector 1029"/>
          <p:cNvCxnSpPr/>
          <p:nvPr/>
        </p:nvCxnSpPr>
        <p:spPr>
          <a:xfrm>
            <a:off x="5867400" y="1828800"/>
            <a:ext cx="10668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2" name="Straight Arrow Connector 1031"/>
          <p:cNvCxnSpPr/>
          <p:nvPr/>
        </p:nvCxnSpPr>
        <p:spPr>
          <a:xfrm flipH="1">
            <a:off x="2819400" y="2551836"/>
            <a:ext cx="561975" cy="1715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4" name="Straight Arrow Connector 1033"/>
          <p:cNvCxnSpPr/>
          <p:nvPr/>
        </p:nvCxnSpPr>
        <p:spPr>
          <a:xfrm flipV="1">
            <a:off x="3276600" y="1905000"/>
            <a:ext cx="1524000" cy="114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6" name="Straight Arrow Connector 1035"/>
          <p:cNvCxnSpPr/>
          <p:nvPr/>
        </p:nvCxnSpPr>
        <p:spPr>
          <a:xfrm flipH="1" flipV="1">
            <a:off x="2057400" y="1447800"/>
            <a:ext cx="1219200"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8" name="Straight Arrow Connector 1037"/>
          <p:cNvCxnSpPr/>
          <p:nvPr/>
        </p:nvCxnSpPr>
        <p:spPr>
          <a:xfrm flipH="1">
            <a:off x="1469389" y="2019300"/>
            <a:ext cx="1807211" cy="1104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88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868" y="753230"/>
            <a:ext cx="6206836" cy="3923318"/>
          </a:xfrm>
          <a:prstGeom prst="rect">
            <a:avLst/>
          </a:prstGeom>
        </p:spPr>
      </p:pic>
      <p:sp>
        <p:nvSpPr>
          <p:cNvPr id="27" name="Rectangle 26"/>
          <p:cNvSpPr/>
          <p:nvPr/>
        </p:nvSpPr>
        <p:spPr>
          <a:xfrm>
            <a:off x="7959436" y="2817167"/>
            <a:ext cx="342900" cy="30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85303" y="4737452"/>
            <a:ext cx="1143000" cy="276999"/>
          </a:xfrm>
          <a:prstGeom prst="rect">
            <a:avLst/>
          </a:prstGeom>
          <a:noFill/>
        </p:spPr>
        <p:txBody>
          <a:bodyPr wrap="square" rtlCol="0">
            <a:spAutoFit/>
          </a:bodyPr>
          <a:lstStyle/>
          <a:p>
            <a:r>
              <a:rPr lang="en-US" sz="1200" dirty="0" smtClean="0"/>
              <a:t>Main Entrance</a:t>
            </a:r>
            <a:endParaRPr lang="en-US" sz="1200" dirty="0"/>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647950" y="5715000"/>
            <a:ext cx="3848100" cy="584775"/>
          </a:xfrm>
          <a:prstGeom prst="rect">
            <a:avLst/>
          </a:prstGeom>
          <a:noFill/>
        </p:spPr>
        <p:txBody>
          <a:bodyPr wrap="square" rtlCol="0">
            <a:spAutoFit/>
          </a:bodyPr>
          <a:lstStyle/>
          <a:p>
            <a:r>
              <a:rPr lang="en-US" sz="3200" dirty="0" smtClean="0"/>
              <a:t>Secure entry vestibule</a:t>
            </a:r>
            <a:endParaRPr lang="en-US" sz="3200" dirty="0"/>
          </a:p>
        </p:txBody>
      </p:sp>
      <p:sp>
        <p:nvSpPr>
          <p:cNvPr id="4" name="TextBox 3"/>
          <p:cNvSpPr txBox="1"/>
          <p:nvPr/>
        </p:nvSpPr>
        <p:spPr>
          <a:xfrm>
            <a:off x="7673686" y="2551836"/>
            <a:ext cx="914400" cy="1015663"/>
          </a:xfrm>
          <a:prstGeom prst="rect">
            <a:avLst/>
          </a:prstGeom>
          <a:noFill/>
        </p:spPr>
        <p:txBody>
          <a:bodyPr wrap="square" rtlCol="0">
            <a:spAutoFit/>
          </a:bodyPr>
          <a:lstStyle/>
          <a:p>
            <a:r>
              <a:rPr lang="en-US" sz="1200" dirty="0" smtClean="0"/>
              <a:t>Locked doors – student access in mornings</a:t>
            </a:r>
            <a:endParaRPr lang="en-US" sz="1200" dirty="0"/>
          </a:p>
        </p:txBody>
      </p:sp>
      <p:sp>
        <p:nvSpPr>
          <p:cNvPr id="22" name="TextBox 21"/>
          <p:cNvSpPr txBox="1"/>
          <p:nvPr/>
        </p:nvSpPr>
        <p:spPr>
          <a:xfrm>
            <a:off x="4011561" y="3429000"/>
            <a:ext cx="1295400" cy="276999"/>
          </a:xfrm>
          <a:prstGeom prst="rect">
            <a:avLst/>
          </a:prstGeom>
          <a:noFill/>
        </p:spPr>
        <p:txBody>
          <a:bodyPr wrap="square" rtlCol="0">
            <a:spAutoFit/>
          </a:bodyPr>
          <a:lstStyle/>
          <a:p>
            <a:r>
              <a:rPr lang="en-US" sz="1200" dirty="0" smtClean="0"/>
              <a:t>Secure Vestibule</a:t>
            </a:r>
            <a:endParaRPr lang="en-US" sz="1200" dirty="0"/>
          </a:p>
        </p:txBody>
      </p:sp>
      <p:sp>
        <p:nvSpPr>
          <p:cNvPr id="16" name="TextBox 15"/>
          <p:cNvSpPr txBox="1"/>
          <p:nvPr/>
        </p:nvSpPr>
        <p:spPr>
          <a:xfrm>
            <a:off x="3706761" y="2438400"/>
            <a:ext cx="609600" cy="276999"/>
          </a:xfrm>
          <a:prstGeom prst="rect">
            <a:avLst/>
          </a:prstGeom>
          <a:noFill/>
        </p:spPr>
        <p:txBody>
          <a:bodyPr wrap="square" rtlCol="0">
            <a:spAutoFit/>
          </a:bodyPr>
          <a:lstStyle/>
          <a:p>
            <a:r>
              <a:rPr lang="en-US" sz="1200" dirty="0" smtClean="0"/>
              <a:t>Data</a:t>
            </a:r>
            <a:endParaRPr lang="en-US" sz="1200" dirty="0"/>
          </a:p>
        </p:txBody>
      </p:sp>
      <p:sp>
        <p:nvSpPr>
          <p:cNvPr id="18" name="TextBox 17"/>
          <p:cNvSpPr txBox="1"/>
          <p:nvPr/>
        </p:nvSpPr>
        <p:spPr>
          <a:xfrm>
            <a:off x="3220064" y="1600200"/>
            <a:ext cx="609600" cy="276999"/>
          </a:xfrm>
          <a:prstGeom prst="rect">
            <a:avLst/>
          </a:prstGeom>
          <a:noFill/>
        </p:spPr>
        <p:txBody>
          <a:bodyPr wrap="square" rtlCol="0">
            <a:spAutoFit/>
          </a:bodyPr>
          <a:lstStyle/>
          <a:p>
            <a:r>
              <a:rPr lang="en-US" sz="1200" dirty="0" smtClean="0"/>
              <a:t>Book</a:t>
            </a:r>
            <a:endParaRPr lang="en-US" sz="1200" dirty="0"/>
          </a:p>
        </p:txBody>
      </p:sp>
      <p:sp>
        <p:nvSpPr>
          <p:cNvPr id="20" name="TextBox 19"/>
          <p:cNvSpPr txBox="1"/>
          <p:nvPr/>
        </p:nvSpPr>
        <p:spPr>
          <a:xfrm>
            <a:off x="5181600" y="990600"/>
            <a:ext cx="1049594" cy="276999"/>
          </a:xfrm>
          <a:prstGeom prst="rect">
            <a:avLst/>
          </a:prstGeom>
          <a:noFill/>
        </p:spPr>
        <p:txBody>
          <a:bodyPr wrap="square" rtlCol="0">
            <a:spAutoFit/>
          </a:bodyPr>
          <a:lstStyle/>
          <a:p>
            <a:r>
              <a:rPr lang="en-US" sz="1200" dirty="0" smtClean="0"/>
              <a:t>Conference</a:t>
            </a:r>
            <a:endParaRPr lang="en-US" sz="1200" dirty="0"/>
          </a:p>
        </p:txBody>
      </p:sp>
      <p:sp>
        <p:nvSpPr>
          <p:cNvPr id="23" name="TextBox 22"/>
          <p:cNvSpPr txBox="1"/>
          <p:nvPr/>
        </p:nvSpPr>
        <p:spPr>
          <a:xfrm>
            <a:off x="4284406" y="1752600"/>
            <a:ext cx="820994" cy="276999"/>
          </a:xfrm>
          <a:prstGeom prst="rect">
            <a:avLst/>
          </a:prstGeom>
          <a:noFill/>
        </p:spPr>
        <p:txBody>
          <a:bodyPr wrap="square" rtlCol="0">
            <a:spAutoFit/>
          </a:bodyPr>
          <a:lstStyle/>
          <a:p>
            <a:r>
              <a:rPr lang="en-US" sz="1200" dirty="0" smtClean="0"/>
              <a:t>Reception</a:t>
            </a:r>
            <a:endParaRPr lang="en-US" sz="1200" dirty="0"/>
          </a:p>
        </p:txBody>
      </p:sp>
      <p:sp>
        <p:nvSpPr>
          <p:cNvPr id="28" name="TextBox 27"/>
          <p:cNvSpPr txBox="1"/>
          <p:nvPr/>
        </p:nvSpPr>
        <p:spPr>
          <a:xfrm>
            <a:off x="5351206" y="2400330"/>
            <a:ext cx="820994" cy="276999"/>
          </a:xfrm>
          <a:prstGeom prst="rect">
            <a:avLst/>
          </a:prstGeom>
          <a:noFill/>
        </p:spPr>
        <p:txBody>
          <a:bodyPr wrap="square" rtlCol="0">
            <a:spAutoFit/>
          </a:bodyPr>
          <a:lstStyle/>
          <a:p>
            <a:r>
              <a:rPr lang="en-US" sz="1200" dirty="0" smtClean="0"/>
              <a:t>Waiting</a:t>
            </a:r>
            <a:endParaRPr lang="en-US" sz="1200" dirty="0"/>
          </a:p>
        </p:txBody>
      </p:sp>
      <p:cxnSp>
        <p:nvCxnSpPr>
          <p:cNvPr id="9" name="Straight Arrow Connector 8"/>
          <p:cNvCxnSpPr/>
          <p:nvPr/>
        </p:nvCxnSpPr>
        <p:spPr>
          <a:xfrm flipV="1">
            <a:off x="6715122" y="2817167"/>
            <a:ext cx="0" cy="254407"/>
          </a:xfrm>
          <a:prstGeom prst="straightConnector1">
            <a:avLst/>
          </a:prstGeom>
          <a:ln w="158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19885" y="3066810"/>
            <a:ext cx="904878" cy="0"/>
          </a:xfrm>
          <a:prstGeom prst="line">
            <a:avLst/>
          </a:prstGeom>
          <a:ln w="15875">
            <a:solidFill>
              <a:srgbClr val="0066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00399" y="1053748"/>
            <a:ext cx="609600" cy="276999"/>
          </a:xfrm>
          <a:prstGeom prst="rect">
            <a:avLst/>
          </a:prstGeom>
          <a:noFill/>
        </p:spPr>
        <p:txBody>
          <a:bodyPr wrap="square" rtlCol="0">
            <a:spAutoFit/>
          </a:bodyPr>
          <a:lstStyle/>
          <a:p>
            <a:r>
              <a:rPr lang="en-US" sz="1200" dirty="0" smtClean="0"/>
              <a:t>Toilet</a:t>
            </a:r>
            <a:endParaRPr lang="en-US" sz="1200" dirty="0"/>
          </a:p>
        </p:txBody>
      </p:sp>
      <p:cxnSp>
        <p:nvCxnSpPr>
          <p:cNvPr id="7" name="Straight Arrow Connector 6"/>
          <p:cNvCxnSpPr/>
          <p:nvPr/>
        </p:nvCxnSpPr>
        <p:spPr>
          <a:xfrm flipV="1">
            <a:off x="4602957" y="2590799"/>
            <a:ext cx="0" cy="838200"/>
          </a:xfrm>
          <a:prstGeom prst="straightConnector1">
            <a:avLst/>
          </a:prstGeom>
          <a:ln w="15875">
            <a:solidFill>
              <a:srgbClr val="00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103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389" y="768905"/>
            <a:ext cx="6205222" cy="3922298"/>
          </a:xfrm>
          <a:prstGeom prst="rect">
            <a:avLst/>
          </a:prstGeom>
        </p:spPr>
      </p:pic>
      <p:sp>
        <p:nvSpPr>
          <p:cNvPr id="27" name="Rectangle 26"/>
          <p:cNvSpPr/>
          <p:nvPr/>
        </p:nvSpPr>
        <p:spPr>
          <a:xfrm>
            <a:off x="7959436" y="2817167"/>
            <a:ext cx="342900" cy="30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543175" y="5715000"/>
            <a:ext cx="4057650" cy="584775"/>
          </a:xfrm>
          <a:prstGeom prst="rect">
            <a:avLst/>
          </a:prstGeom>
          <a:noFill/>
        </p:spPr>
        <p:txBody>
          <a:bodyPr wrap="square" rtlCol="0">
            <a:spAutoFit/>
          </a:bodyPr>
          <a:lstStyle/>
          <a:p>
            <a:r>
              <a:rPr lang="en-US" sz="3200" dirty="0" smtClean="0"/>
              <a:t>Pan-Tilt-Zoom Cameras</a:t>
            </a:r>
            <a:endParaRPr lang="en-US" sz="3200" dirty="0"/>
          </a:p>
        </p:txBody>
      </p:sp>
      <p:sp>
        <p:nvSpPr>
          <p:cNvPr id="16" name="TextBox 15"/>
          <p:cNvSpPr txBox="1"/>
          <p:nvPr/>
        </p:nvSpPr>
        <p:spPr>
          <a:xfrm>
            <a:off x="3706761" y="2438400"/>
            <a:ext cx="609600" cy="276999"/>
          </a:xfrm>
          <a:prstGeom prst="rect">
            <a:avLst/>
          </a:prstGeom>
          <a:noFill/>
        </p:spPr>
        <p:txBody>
          <a:bodyPr wrap="square" rtlCol="0">
            <a:spAutoFit/>
          </a:bodyPr>
          <a:lstStyle/>
          <a:p>
            <a:r>
              <a:rPr lang="en-US" sz="1200" dirty="0" smtClean="0"/>
              <a:t>Data</a:t>
            </a:r>
            <a:endParaRPr lang="en-US" sz="1200" dirty="0"/>
          </a:p>
        </p:txBody>
      </p:sp>
      <p:sp>
        <p:nvSpPr>
          <p:cNvPr id="18" name="TextBox 17"/>
          <p:cNvSpPr txBox="1"/>
          <p:nvPr/>
        </p:nvSpPr>
        <p:spPr>
          <a:xfrm>
            <a:off x="3220064" y="1600200"/>
            <a:ext cx="609600" cy="276999"/>
          </a:xfrm>
          <a:prstGeom prst="rect">
            <a:avLst/>
          </a:prstGeom>
          <a:noFill/>
        </p:spPr>
        <p:txBody>
          <a:bodyPr wrap="square" rtlCol="0">
            <a:spAutoFit/>
          </a:bodyPr>
          <a:lstStyle/>
          <a:p>
            <a:r>
              <a:rPr lang="en-US" sz="1200" dirty="0" smtClean="0"/>
              <a:t>Book</a:t>
            </a:r>
            <a:endParaRPr lang="en-US" sz="1200" dirty="0"/>
          </a:p>
        </p:txBody>
      </p:sp>
      <p:sp>
        <p:nvSpPr>
          <p:cNvPr id="20" name="TextBox 19"/>
          <p:cNvSpPr txBox="1"/>
          <p:nvPr/>
        </p:nvSpPr>
        <p:spPr>
          <a:xfrm>
            <a:off x="5181600" y="990600"/>
            <a:ext cx="1049594" cy="276999"/>
          </a:xfrm>
          <a:prstGeom prst="rect">
            <a:avLst/>
          </a:prstGeom>
          <a:noFill/>
        </p:spPr>
        <p:txBody>
          <a:bodyPr wrap="square" rtlCol="0">
            <a:spAutoFit/>
          </a:bodyPr>
          <a:lstStyle/>
          <a:p>
            <a:r>
              <a:rPr lang="en-US" sz="1200" dirty="0" smtClean="0"/>
              <a:t>Conference</a:t>
            </a:r>
            <a:endParaRPr lang="en-US" sz="1200" dirty="0"/>
          </a:p>
        </p:txBody>
      </p:sp>
      <p:sp>
        <p:nvSpPr>
          <p:cNvPr id="23" name="TextBox 22"/>
          <p:cNvSpPr txBox="1"/>
          <p:nvPr/>
        </p:nvSpPr>
        <p:spPr>
          <a:xfrm>
            <a:off x="4284406" y="1752600"/>
            <a:ext cx="820994" cy="276999"/>
          </a:xfrm>
          <a:prstGeom prst="rect">
            <a:avLst/>
          </a:prstGeom>
          <a:noFill/>
        </p:spPr>
        <p:txBody>
          <a:bodyPr wrap="square" rtlCol="0">
            <a:spAutoFit/>
          </a:bodyPr>
          <a:lstStyle/>
          <a:p>
            <a:r>
              <a:rPr lang="en-US" sz="1200" dirty="0" smtClean="0"/>
              <a:t>Reception</a:t>
            </a:r>
            <a:endParaRPr lang="en-US" sz="1200" dirty="0"/>
          </a:p>
        </p:txBody>
      </p:sp>
      <p:sp>
        <p:nvSpPr>
          <p:cNvPr id="28" name="TextBox 27"/>
          <p:cNvSpPr txBox="1"/>
          <p:nvPr/>
        </p:nvSpPr>
        <p:spPr>
          <a:xfrm>
            <a:off x="5351206" y="2400330"/>
            <a:ext cx="820994" cy="276999"/>
          </a:xfrm>
          <a:prstGeom prst="rect">
            <a:avLst/>
          </a:prstGeom>
          <a:noFill/>
        </p:spPr>
        <p:txBody>
          <a:bodyPr wrap="square" rtlCol="0">
            <a:spAutoFit/>
          </a:bodyPr>
          <a:lstStyle/>
          <a:p>
            <a:r>
              <a:rPr lang="en-US" sz="1200" dirty="0" smtClean="0"/>
              <a:t>Waiting</a:t>
            </a:r>
            <a:endParaRPr lang="en-US" sz="1200" dirty="0"/>
          </a:p>
        </p:txBody>
      </p:sp>
      <p:sp>
        <p:nvSpPr>
          <p:cNvPr id="21" name="Flowchart: Connector 20"/>
          <p:cNvSpPr/>
          <p:nvPr/>
        </p:nvSpPr>
        <p:spPr>
          <a:xfrm>
            <a:off x="6078794" y="2072149"/>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p:cNvSpPr/>
          <p:nvPr/>
        </p:nvSpPr>
        <p:spPr>
          <a:xfrm>
            <a:off x="4554793" y="1511711"/>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p:cNvSpPr/>
          <p:nvPr/>
        </p:nvSpPr>
        <p:spPr>
          <a:xfrm>
            <a:off x="4800600" y="2583427"/>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p:nvSpPr>
        <p:spPr>
          <a:xfrm>
            <a:off x="4308987" y="2278627"/>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200399" y="1053748"/>
            <a:ext cx="609600" cy="276999"/>
          </a:xfrm>
          <a:prstGeom prst="rect">
            <a:avLst/>
          </a:prstGeom>
          <a:noFill/>
        </p:spPr>
        <p:txBody>
          <a:bodyPr wrap="square" rtlCol="0">
            <a:spAutoFit/>
          </a:bodyPr>
          <a:lstStyle/>
          <a:p>
            <a:r>
              <a:rPr lang="en-US" sz="1200" dirty="0" smtClean="0"/>
              <a:t>Toilet</a:t>
            </a:r>
            <a:endParaRPr lang="en-US" sz="1200" dirty="0"/>
          </a:p>
        </p:txBody>
      </p:sp>
      <p:sp>
        <p:nvSpPr>
          <p:cNvPr id="32" name="Flowchart: Connector 31"/>
          <p:cNvSpPr/>
          <p:nvPr/>
        </p:nvSpPr>
        <p:spPr>
          <a:xfrm>
            <a:off x="5798575" y="3129118"/>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p:nvPr/>
        </p:nvSpPr>
        <p:spPr>
          <a:xfrm>
            <a:off x="7121014" y="2799737"/>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7411065" y="2627673"/>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688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59436" y="2817167"/>
            <a:ext cx="342900" cy="30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190875" y="5715000"/>
            <a:ext cx="2762250" cy="584775"/>
          </a:xfrm>
          <a:prstGeom prst="rect">
            <a:avLst/>
          </a:prstGeom>
          <a:noFill/>
        </p:spPr>
        <p:txBody>
          <a:bodyPr wrap="square" rtlCol="0">
            <a:spAutoFit/>
          </a:bodyPr>
          <a:lstStyle/>
          <a:p>
            <a:r>
              <a:rPr lang="en-US" sz="3200" dirty="0" smtClean="0"/>
              <a:t>Visitors’ Center</a:t>
            </a:r>
            <a:endParaRPr lang="en-US" sz="3200" dirty="0"/>
          </a:p>
        </p:txBody>
      </p:sp>
      <p:sp>
        <p:nvSpPr>
          <p:cNvPr id="16" name="TextBox 15"/>
          <p:cNvSpPr txBox="1"/>
          <p:nvPr/>
        </p:nvSpPr>
        <p:spPr>
          <a:xfrm>
            <a:off x="3706761" y="2438400"/>
            <a:ext cx="609600" cy="276999"/>
          </a:xfrm>
          <a:prstGeom prst="rect">
            <a:avLst/>
          </a:prstGeom>
          <a:noFill/>
        </p:spPr>
        <p:txBody>
          <a:bodyPr wrap="square" rtlCol="0">
            <a:spAutoFit/>
          </a:bodyPr>
          <a:lstStyle/>
          <a:p>
            <a:r>
              <a:rPr lang="en-US" sz="1200" dirty="0" smtClean="0"/>
              <a:t>Data</a:t>
            </a:r>
            <a:endParaRPr lang="en-US" sz="1200" dirty="0"/>
          </a:p>
        </p:txBody>
      </p:sp>
      <p:sp>
        <p:nvSpPr>
          <p:cNvPr id="18" name="TextBox 17"/>
          <p:cNvSpPr txBox="1"/>
          <p:nvPr/>
        </p:nvSpPr>
        <p:spPr>
          <a:xfrm>
            <a:off x="3220064" y="1600200"/>
            <a:ext cx="609600" cy="276999"/>
          </a:xfrm>
          <a:prstGeom prst="rect">
            <a:avLst/>
          </a:prstGeom>
          <a:noFill/>
        </p:spPr>
        <p:txBody>
          <a:bodyPr wrap="square" rtlCol="0">
            <a:spAutoFit/>
          </a:bodyPr>
          <a:lstStyle/>
          <a:p>
            <a:r>
              <a:rPr lang="en-US" sz="1200" dirty="0" smtClean="0"/>
              <a:t>Book</a:t>
            </a:r>
            <a:endParaRPr lang="en-US" sz="1200" dirty="0"/>
          </a:p>
        </p:txBody>
      </p:sp>
      <p:sp>
        <p:nvSpPr>
          <p:cNvPr id="20" name="TextBox 19"/>
          <p:cNvSpPr txBox="1"/>
          <p:nvPr/>
        </p:nvSpPr>
        <p:spPr>
          <a:xfrm>
            <a:off x="5181600" y="990600"/>
            <a:ext cx="1049594" cy="276999"/>
          </a:xfrm>
          <a:prstGeom prst="rect">
            <a:avLst/>
          </a:prstGeom>
          <a:noFill/>
        </p:spPr>
        <p:txBody>
          <a:bodyPr wrap="square" rtlCol="0">
            <a:spAutoFit/>
          </a:bodyPr>
          <a:lstStyle/>
          <a:p>
            <a:r>
              <a:rPr lang="en-US" sz="1200" dirty="0" smtClean="0"/>
              <a:t>Conference</a:t>
            </a:r>
            <a:endParaRPr lang="en-US" sz="1200" dirty="0"/>
          </a:p>
        </p:txBody>
      </p:sp>
      <p:sp>
        <p:nvSpPr>
          <p:cNvPr id="23" name="TextBox 22"/>
          <p:cNvSpPr txBox="1"/>
          <p:nvPr/>
        </p:nvSpPr>
        <p:spPr>
          <a:xfrm>
            <a:off x="4191000" y="1752600"/>
            <a:ext cx="820994" cy="276999"/>
          </a:xfrm>
          <a:prstGeom prst="rect">
            <a:avLst/>
          </a:prstGeom>
          <a:noFill/>
        </p:spPr>
        <p:txBody>
          <a:bodyPr wrap="square" rtlCol="0">
            <a:spAutoFit/>
          </a:bodyPr>
          <a:lstStyle/>
          <a:p>
            <a:r>
              <a:rPr lang="en-US" sz="1200" dirty="0" smtClean="0"/>
              <a:t>Reception</a:t>
            </a:r>
            <a:endParaRPr lang="en-US" sz="1200" dirty="0"/>
          </a:p>
        </p:txBody>
      </p:sp>
      <p:sp>
        <p:nvSpPr>
          <p:cNvPr id="28" name="TextBox 27"/>
          <p:cNvSpPr txBox="1"/>
          <p:nvPr/>
        </p:nvSpPr>
        <p:spPr>
          <a:xfrm>
            <a:off x="5275006" y="2400330"/>
            <a:ext cx="820994" cy="276999"/>
          </a:xfrm>
          <a:prstGeom prst="rect">
            <a:avLst/>
          </a:prstGeom>
          <a:noFill/>
        </p:spPr>
        <p:txBody>
          <a:bodyPr wrap="square" rtlCol="0">
            <a:spAutoFit/>
          </a:bodyPr>
          <a:lstStyle/>
          <a:p>
            <a:r>
              <a:rPr lang="en-US" sz="1200" dirty="0" smtClean="0"/>
              <a:t>Waiting</a:t>
            </a:r>
            <a:endParaRPr lang="en-US" sz="1200" dirty="0"/>
          </a:p>
        </p:txBody>
      </p:sp>
      <p:sp>
        <p:nvSpPr>
          <p:cNvPr id="29" name="TextBox 28"/>
          <p:cNvSpPr txBox="1"/>
          <p:nvPr/>
        </p:nvSpPr>
        <p:spPr>
          <a:xfrm>
            <a:off x="3200399" y="1053748"/>
            <a:ext cx="609600" cy="276999"/>
          </a:xfrm>
          <a:prstGeom prst="rect">
            <a:avLst/>
          </a:prstGeom>
          <a:noFill/>
        </p:spPr>
        <p:txBody>
          <a:bodyPr wrap="square" rtlCol="0">
            <a:spAutoFit/>
          </a:bodyPr>
          <a:lstStyle/>
          <a:p>
            <a:r>
              <a:rPr lang="en-US" sz="1200" dirty="0" smtClean="0"/>
              <a:t>Toilet</a:t>
            </a:r>
            <a:endParaRPr lang="en-US" sz="1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54711"/>
            <a:ext cx="6274075" cy="3969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584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59436" y="2817167"/>
            <a:ext cx="342900" cy="30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190875" y="5715000"/>
            <a:ext cx="2676525" cy="584775"/>
          </a:xfrm>
          <a:prstGeom prst="rect">
            <a:avLst/>
          </a:prstGeom>
          <a:noFill/>
        </p:spPr>
        <p:txBody>
          <a:bodyPr wrap="square" rtlCol="0">
            <a:spAutoFit/>
          </a:bodyPr>
          <a:lstStyle/>
          <a:p>
            <a:r>
              <a:rPr lang="en-US" sz="3200" dirty="0" smtClean="0"/>
              <a:t>Administration</a:t>
            </a:r>
            <a:endParaRPr lang="en-US"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725313"/>
            <a:ext cx="6246836" cy="4136247"/>
          </a:xfrm>
          <a:prstGeom prst="rect">
            <a:avLst/>
          </a:prstGeom>
        </p:spPr>
      </p:pic>
    </p:spTree>
    <p:extLst>
      <p:ext uri="{BB962C8B-B14F-4D97-AF65-F5344CB8AC3E}">
        <p14:creationId xmlns:p14="http://schemas.microsoft.com/office/powerpoint/2010/main" val="886998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24800" y="33528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21719" y="5715000"/>
            <a:ext cx="4500562" cy="584775"/>
          </a:xfrm>
          <a:prstGeom prst="rect">
            <a:avLst/>
          </a:prstGeom>
          <a:noFill/>
        </p:spPr>
        <p:txBody>
          <a:bodyPr wrap="square" rtlCol="0">
            <a:spAutoFit/>
          </a:bodyPr>
          <a:lstStyle/>
          <a:p>
            <a:r>
              <a:rPr lang="en-US" sz="3200" dirty="0" smtClean="0"/>
              <a:t>Loading area lines of sight</a:t>
            </a:r>
            <a:endParaRPr lang="en-US" sz="3200" dirty="0"/>
          </a:p>
        </p:txBody>
      </p:sp>
      <p:sp>
        <p:nvSpPr>
          <p:cNvPr id="1024" name="Rectangle 1023"/>
          <p:cNvSpPr/>
          <p:nvPr/>
        </p:nvSpPr>
        <p:spPr>
          <a:xfrm>
            <a:off x="7959436" y="2895600"/>
            <a:ext cx="270164"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570" y="480583"/>
            <a:ext cx="6985948" cy="4396217"/>
          </a:xfrm>
          <a:prstGeom prst="rect">
            <a:avLst/>
          </a:prstGeom>
        </p:spPr>
      </p:pic>
      <p:cxnSp>
        <p:nvCxnSpPr>
          <p:cNvPr id="4" name="Straight Arrow Connector 3"/>
          <p:cNvCxnSpPr/>
          <p:nvPr/>
        </p:nvCxnSpPr>
        <p:spPr>
          <a:xfrm flipH="1" flipV="1">
            <a:off x="3581400" y="1371600"/>
            <a:ext cx="1020144"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886200" y="1600200"/>
            <a:ext cx="715344"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438400" y="1600200"/>
            <a:ext cx="216314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419600" y="1600200"/>
            <a:ext cx="1524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72000" y="1600200"/>
            <a:ext cx="6096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673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24800" y="33528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21719" y="5715000"/>
            <a:ext cx="4500562" cy="584775"/>
          </a:xfrm>
          <a:prstGeom prst="rect">
            <a:avLst/>
          </a:prstGeom>
          <a:noFill/>
        </p:spPr>
        <p:txBody>
          <a:bodyPr wrap="square" rtlCol="0">
            <a:spAutoFit/>
          </a:bodyPr>
          <a:lstStyle/>
          <a:p>
            <a:r>
              <a:rPr lang="en-US" sz="3200" dirty="0" smtClean="0"/>
              <a:t>Loading area PTZ cameras</a:t>
            </a:r>
            <a:endParaRPr lang="en-US" sz="3200" dirty="0"/>
          </a:p>
        </p:txBody>
      </p:sp>
      <p:sp>
        <p:nvSpPr>
          <p:cNvPr id="1024" name="Rectangle 1023"/>
          <p:cNvSpPr/>
          <p:nvPr/>
        </p:nvSpPr>
        <p:spPr>
          <a:xfrm>
            <a:off x="7959436" y="2895600"/>
            <a:ext cx="270164"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570" y="480583"/>
            <a:ext cx="6985948" cy="4396217"/>
          </a:xfrm>
          <a:prstGeom prst="rect">
            <a:avLst/>
          </a:prstGeom>
        </p:spPr>
      </p:pic>
      <p:sp>
        <p:nvSpPr>
          <p:cNvPr id="12" name="Flowchart: Connector 11"/>
          <p:cNvSpPr/>
          <p:nvPr/>
        </p:nvSpPr>
        <p:spPr>
          <a:xfrm>
            <a:off x="2622755" y="2234381"/>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a:off x="2802194" y="3650226"/>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3984523" y="1256072"/>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4348317" y="2199968"/>
            <a:ext cx="152400" cy="15239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810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24800" y="33528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813396" y="5715000"/>
            <a:ext cx="1517209" cy="584775"/>
          </a:xfrm>
          <a:prstGeom prst="rect">
            <a:avLst/>
          </a:prstGeom>
          <a:noFill/>
        </p:spPr>
        <p:txBody>
          <a:bodyPr wrap="square" rtlCol="0">
            <a:spAutoFit/>
          </a:bodyPr>
          <a:lstStyle/>
          <a:p>
            <a:r>
              <a:rPr lang="en-US" sz="3200" dirty="0" smtClean="0"/>
              <a:t>Lighting</a:t>
            </a:r>
            <a:endParaRPr lang="en-US" sz="3200" dirty="0"/>
          </a:p>
        </p:txBody>
      </p:sp>
      <p:sp>
        <p:nvSpPr>
          <p:cNvPr id="1024" name="Rectangle 1023"/>
          <p:cNvSpPr/>
          <p:nvPr/>
        </p:nvSpPr>
        <p:spPr>
          <a:xfrm>
            <a:off x="7959436" y="2895600"/>
            <a:ext cx="270164"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921" t="12949" b="3949"/>
          <a:stretch/>
        </p:blipFill>
        <p:spPr>
          <a:xfrm>
            <a:off x="1295400" y="914400"/>
            <a:ext cx="6690360" cy="3575234"/>
          </a:xfrm>
          <a:prstGeom prst="rect">
            <a:avLst/>
          </a:prstGeom>
        </p:spPr>
      </p:pic>
    </p:spTree>
    <p:extLst>
      <p:ext uri="{BB962C8B-B14F-4D97-AF65-F5344CB8AC3E}">
        <p14:creationId xmlns:p14="http://schemas.microsoft.com/office/powerpoint/2010/main" val="6777499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59436" y="2817167"/>
            <a:ext cx="342900" cy="30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66800" y="5715000"/>
            <a:ext cx="7010400" cy="584775"/>
          </a:xfrm>
          <a:prstGeom prst="rect">
            <a:avLst/>
          </a:prstGeom>
          <a:noFill/>
        </p:spPr>
        <p:txBody>
          <a:bodyPr wrap="square" rtlCol="0">
            <a:spAutoFit/>
          </a:bodyPr>
          <a:lstStyle/>
          <a:p>
            <a:r>
              <a:rPr lang="en-US" sz="3200" dirty="0" smtClean="0"/>
              <a:t>Natural surveillance with good sightlines</a:t>
            </a:r>
            <a:endParaRPr lang="en-US" sz="3200" dirty="0"/>
          </a:p>
        </p:txBody>
      </p:sp>
      <p:sp>
        <p:nvSpPr>
          <p:cNvPr id="3" name="Rectangle 2"/>
          <p:cNvSpPr/>
          <p:nvPr/>
        </p:nvSpPr>
        <p:spPr>
          <a:xfrm>
            <a:off x="7239000" y="4724400"/>
            <a:ext cx="1219200" cy="177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333"/>
          <a:stretch/>
        </p:blipFill>
        <p:spPr>
          <a:xfrm>
            <a:off x="2649861" y="356109"/>
            <a:ext cx="3844277" cy="4749291"/>
          </a:xfrm>
          <a:prstGeom prst="rect">
            <a:avLst/>
          </a:prstGeom>
        </p:spPr>
      </p:pic>
    </p:spTree>
    <p:extLst>
      <p:ext uri="{BB962C8B-B14F-4D97-AF65-F5344CB8AC3E}">
        <p14:creationId xmlns:p14="http://schemas.microsoft.com/office/powerpoint/2010/main" val="1085886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59436" y="2817167"/>
            <a:ext cx="342900" cy="30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410200"/>
            <a:ext cx="9144000" cy="1447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157538" y="5715000"/>
            <a:ext cx="2828925" cy="584775"/>
          </a:xfrm>
          <a:prstGeom prst="rect">
            <a:avLst/>
          </a:prstGeom>
          <a:noFill/>
        </p:spPr>
        <p:txBody>
          <a:bodyPr wrap="square" rtlCol="0">
            <a:spAutoFit/>
          </a:bodyPr>
          <a:lstStyle/>
          <a:p>
            <a:r>
              <a:rPr lang="en-US" sz="3200" dirty="0" smtClean="0"/>
              <a:t>Community Use</a:t>
            </a:r>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8554" y="457200"/>
            <a:ext cx="6406891" cy="4523151"/>
          </a:xfrm>
          <a:prstGeom prst="rect">
            <a:avLst/>
          </a:prstGeom>
        </p:spPr>
      </p:pic>
    </p:spTree>
    <p:extLst>
      <p:ext uri="{BB962C8B-B14F-4D97-AF65-F5344CB8AC3E}">
        <p14:creationId xmlns:p14="http://schemas.microsoft.com/office/powerpoint/2010/main" val="1817067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143000"/>
            <a:ext cx="8229600" cy="1600200"/>
          </a:xfrm>
        </p:spPr>
        <p:txBody>
          <a:bodyPr>
            <a:normAutofit/>
          </a:bodyPr>
          <a:lstStyle/>
          <a:p>
            <a:r>
              <a:rPr lang="en-US" dirty="0" smtClean="0"/>
              <a:t>Agenda </a:t>
            </a:r>
            <a:endParaRPr lang="en-US" dirty="0"/>
          </a:p>
        </p:txBody>
      </p:sp>
      <p:sp>
        <p:nvSpPr>
          <p:cNvPr id="4" name="Title 4"/>
          <p:cNvSpPr txBox="1">
            <a:spLocks/>
          </p:cNvSpPr>
          <p:nvPr/>
        </p:nvSpPr>
        <p:spPr>
          <a:xfrm>
            <a:off x="609600" y="2895600"/>
            <a:ext cx="8229600" cy="1600200"/>
          </a:xfrm>
          <a:prstGeom prst="rect">
            <a:avLst/>
          </a:prstGeom>
        </p:spPr>
        <p:txBody>
          <a:bodyPr vert="horz" lIns="91440" tIns="45720" rIns="91440" bIns="45720" rtlCol="0" anchor="ctr">
            <a:normAutofit fontScale="45000" lnSpcReduction="20000"/>
          </a:bodyPr>
          <a:lstStyle/>
          <a:p>
            <a:pPr marL="742950" marR="0" lvl="0" indent="-742950" defTabSz="914400" rtl="0" eaLnBrk="1" fontAlgn="auto" latinLnBrk="0" hangingPunct="1">
              <a:lnSpc>
                <a:spcPct val="100000"/>
              </a:lnSpc>
              <a:spcBef>
                <a:spcPct val="0"/>
              </a:spcBef>
              <a:spcAft>
                <a:spcPts val="0"/>
              </a:spcAft>
              <a:buClrTx/>
              <a:buSzTx/>
              <a:buFont typeface="+mj-lt"/>
              <a:buAutoNum type="arabicPeriod"/>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K-12 School Site Design</a:t>
            </a:r>
            <a:endParaRPr kumimoji="0" lang="en-US" sz="4400" b="0" i="0" u="none" strike="noStrike" kern="1200" cap="none" spc="0" normalizeH="0" noProof="0" dirty="0" smtClean="0">
              <a:ln>
                <a:noFill/>
              </a:ln>
              <a:solidFill>
                <a:schemeClr val="tx1"/>
              </a:solidFill>
              <a:effectLst/>
              <a:uLnTx/>
              <a:uFillTx/>
              <a:latin typeface="+mj-lt"/>
              <a:ea typeface="+mj-ea"/>
              <a:cs typeface="+mj-cs"/>
            </a:endParaRPr>
          </a:p>
          <a:p>
            <a:pPr marL="742950" marR="0" lvl="0" indent="-742950" defTabSz="914400" rtl="0" eaLnBrk="1" fontAlgn="auto" latinLnBrk="0" hangingPunct="1">
              <a:lnSpc>
                <a:spcPct val="100000"/>
              </a:lnSpc>
              <a:spcBef>
                <a:spcPct val="0"/>
              </a:spcBef>
              <a:spcAft>
                <a:spcPts val="0"/>
              </a:spcAft>
              <a:buClrTx/>
              <a:buSzTx/>
              <a:buFont typeface="+mj-lt"/>
              <a:buAutoNum type="arabicPeriod"/>
              <a:tabLst/>
              <a:defRPr/>
            </a:pPr>
            <a:r>
              <a:rPr kumimoji="0" lang="en-US" sz="4400" b="0" i="0" u="none" strike="noStrike" kern="1200" cap="none" spc="0" normalizeH="0" noProof="0" dirty="0" smtClean="0">
                <a:ln>
                  <a:noFill/>
                </a:ln>
                <a:solidFill>
                  <a:schemeClr val="tx1"/>
                </a:solidFill>
                <a:effectLst/>
                <a:uLnTx/>
                <a:uFillTx/>
                <a:latin typeface="+mj-lt"/>
                <a:ea typeface="+mj-ea"/>
                <a:cs typeface="+mj-cs"/>
              </a:rPr>
              <a:t> K-12 School Entrance and Circulation</a:t>
            </a:r>
          </a:p>
          <a:p>
            <a:pPr marL="742950" marR="0" lvl="0" indent="-742950" defTabSz="914400" rtl="0" eaLnBrk="1" fontAlgn="auto" latinLnBrk="0" hangingPunct="1">
              <a:lnSpc>
                <a:spcPct val="100000"/>
              </a:lnSpc>
              <a:spcBef>
                <a:spcPct val="0"/>
              </a:spcBef>
              <a:spcAft>
                <a:spcPts val="0"/>
              </a:spcAft>
              <a:buClrTx/>
              <a:buSzTx/>
              <a:buFont typeface="+mj-lt"/>
              <a:buAutoNum type="arabicPeriod"/>
              <a:tabLst/>
              <a:defRPr/>
            </a:pPr>
            <a:r>
              <a:rPr lang="en-US" sz="4400" noProof="0" dirty="0" smtClean="0">
                <a:latin typeface="+mj-lt"/>
                <a:ea typeface="+mj-ea"/>
                <a:cs typeface="+mj-cs"/>
              </a:rPr>
              <a:t>Transparency in K-12 Schools and the role that it plays in security</a:t>
            </a:r>
          </a:p>
          <a:p>
            <a:pPr marL="742950" marR="0" lvl="0" indent="-742950" defTabSz="914400" rtl="0" eaLnBrk="1" fontAlgn="auto" latinLnBrk="0" hangingPunct="1">
              <a:lnSpc>
                <a:spcPct val="100000"/>
              </a:lnSpc>
              <a:spcBef>
                <a:spcPct val="0"/>
              </a:spcBef>
              <a:spcAft>
                <a:spcPts val="0"/>
              </a:spcAft>
              <a:buClrTx/>
              <a:buSzTx/>
              <a:buFont typeface="+mj-lt"/>
              <a:buAutoNum type="arabicPeriod"/>
              <a:tabLst/>
              <a:defRPr/>
            </a:pPr>
            <a:r>
              <a:rPr kumimoji="0" lang="en-US" sz="4400" b="0" i="0" u="none" strike="noStrike" kern="1200" cap="none" spc="0" normalizeH="0" baseline="0" dirty="0" smtClean="0">
                <a:ln>
                  <a:noFill/>
                </a:ln>
                <a:solidFill>
                  <a:schemeClr val="tx1"/>
                </a:solidFill>
                <a:effectLst/>
                <a:uLnTx/>
                <a:uFillTx/>
                <a:latin typeface="+mj-lt"/>
                <a:ea typeface="+mj-ea"/>
                <a:cs typeface="+mj-cs"/>
              </a:rPr>
              <a:t>K-12 Existing</a:t>
            </a:r>
            <a:r>
              <a:rPr kumimoji="0" lang="en-US" sz="4400" b="0" i="0" u="none" strike="noStrike" kern="1200" cap="none" spc="0" normalizeH="0" dirty="0" smtClean="0">
                <a:ln>
                  <a:noFill/>
                </a:ln>
                <a:solidFill>
                  <a:schemeClr val="tx1"/>
                </a:solidFill>
                <a:effectLst/>
                <a:uLnTx/>
                <a:uFillTx/>
                <a:latin typeface="+mj-lt"/>
                <a:ea typeface="+mj-ea"/>
                <a:cs typeface="+mj-cs"/>
              </a:rPr>
              <a:t> buildings and Active Security Systems</a:t>
            </a:r>
          </a:p>
          <a:p>
            <a:pPr marL="742950" marR="0" lvl="0" indent="-742950" defTabSz="914400" rtl="0" eaLnBrk="1" fontAlgn="auto" latinLnBrk="0" hangingPunct="1">
              <a:lnSpc>
                <a:spcPct val="100000"/>
              </a:lnSpc>
              <a:spcBef>
                <a:spcPct val="0"/>
              </a:spcBef>
              <a:spcAft>
                <a:spcPts val="0"/>
              </a:spcAft>
              <a:buClrTx/>
              <a:buSzTx/>
              <a:buFont typeface="+mj-lt"/>
              <a:buAutoNum type="arabicPeriod"/>
              <a:tabLst/>
              <a:defRPr/>
            </a:pPr>
            <a:r>
              <a:rPr lang="en-US" sz="4400" dirty="0" smtClean="0">
                <a:latin typeface="+mj-lt"/>
                <a:ea typeface="+mj-ea"/>
                <a:cs typeface="+mj-cs"/>
              </a:rPr>
              <a:t>Questions and Answers</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09756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442" y="0"/>
            <a:ext cx="5081116" cy="6858000"/>
          </a:xfrm>
          <a:prstGeom prst="rect">
            <a:avLst/>
          </a:prstGeom>
        </p:spPr>
      </p:pic>
    </p:spTree>
    <p:extLst>
      <p:ext uri="{BB962C8B-B14F-4D97-AF65-F5344CB8AC3E}">
        <p14:creationId xmlns:p14="http://schemas.microsoft.com/office/powerpoint/2010/main" val="15765748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r>
              <a:rPr lang="en-US" dirty="0" smtClean="0"/>
              <a:t>Scott M. Rose, LEED AP</a:t>
            </a:r>
            <a:endParaRPr lang="en-US" dirty="0"/>
          </a:p>
        </p:txBody>
      </p:sp>
      <p:sp>
        <p:nvSpPr>
          <p:cNvPr id="5" name="Title 4"/>
          <p:cNvSpPr>
            <a:spLocks noGrp="1"/>
          </p:cNvSpPr>
          <p:nvPr>
            <p:ph type="title"/>
          </p:nvPr>
        </p:nvSpPr>
        <p:spPr/>
        <p:txBody>
          <a:bodyPr/>
          <a:lstStyle/>
          <a:p>
            <a:r>
              <a:rPr lang="en-US" dirty="0" smtClean="0"/>
              <a:t>Transparency in K-12 Design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4724400"/>
            <a:ext cx="1591805" cy="381000"/>
          </a:xfrm>
          <a:prstGeom prst="rect">
            <a:avLst/>
          </a:prstGeom>
        </p:spPr>
      </p:pic>
    </p:spTree>
    <p:extLst>
      <p:ext uri="{BB962C8B-B14F-4D97-AF65-F5344CB8AC3E}">
        <p14:creationId xmlns:p14="http://schemas.microsoft.com/office/powerpoint/2010/main" val="5493912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371600" y="5105400"/>
            <a:ext cx="6400800" cy="1295400"/>
          </a:xfrm>
        </p:spPr>
        <p:txBody>
          <a:bodyPr>
            <a:normAutofit/>
          </a:bodyPr>
          <a:lstStyle/>
          <a:p>
            <a:r>
              <a:rPr lang="en-US" sz="1800" b="1" dirty="0" smtClean="0">
                <a:solidFill>
                  <a:schemeClr val="bg1">
                    <a:lumMod val="50000"/>
                  </a:schemeClr>
                </a:solidFill>
              </a:rPr>
              <a:t>Reactions to violent crimes in schools are trending toward less visibility with hardened, opaque walls.  This is wrong.  To maintain an environment of learning, a balance of open and captured space is critical . . . </a:t>
            </a:r>
            <a:r>
              <a:rPr lang="en-US" sz="1800" b="1" dirty="0">
                <a:solidFill>
                  <a:schemeClr val="bg1">
                    <a:lumMod val="50000"/>
                  </a:schemeClr>
                </a:solidFill>
              </a:rPr>
              <a:t>a</a:t>
            </a:r>
            <a:r>
              <a:rPr lang="en-US" sz="1800" b="1" dirty="0" smtClean="0">
                <a:solidFill>
                  <a:schemeClr val="bg1">
                    <a:lumMod val="50000"/>
                  </a:schemeClr>
                </a:solidFill>
              </a:rPr>
              <a:t>nd safer.</a:t>
            </a:r>
            <a:endParaRPr lang="en-US" sz="1800" b="1" dirty="0">
              <a:solidFill>
                <a:schemeClr val="bg1">
                  <a:lumMod val="50000"/>
                </a:schemeClr>
              </a:solidFill>
            </a:endParaRPr>
          </a:p>
        </p:txBody>
      </p:sp>
      <p:sp>
        <p:nvSpPr>
          <p:cNvPr id="5" name="Title 4"/>
          <p:cNvSpPr>
            <a:spLocks noGrp="1"/>
          </p:cNvSpPr>
          <p:nvPr>
            <p:ph type="title"/>
          </p:nvPr>
        </p:nvSpPr>
        <p:spPr>
          <a:xfrm>
            <a:off x="457200" y="4267200"/>
            <a:ext cx="8229600" cy="1143000"/>
          </a:xfrm>
        </p:spPr>
        <p:txBody>
          <a:bodyPr>
            <a:normAutofit/>
          </a:bodyPr>
          <a:lstStyle/>
          <a:p>
            <a:r>
              <a:rPr lang="en-US" sz="3600" dirty="0" smtClean="0"/>
              <a:t>Transparency as Balance</a:t>
            </a:r>
            <a:endParaRPr lang="en-US" sz="3600" dirty="0"/>
          </a:p>
        </p:txBody>
      </p:sp>
      <p:pic>
        <p:nvPicPr>
          <p:cNvPr id="4" name="Picture 2" descr="C:\Users\srose\Desktop\MGHS\73_06116_00_N5_p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394" y="152400"/>
            <a:ext cx="5715806" cy="44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280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685800" y="762000"/>
            <a:ext cx="7772400" cy="5029200"/>
          </a:xfrm>
          <a:prstGeom prst="rect">
            <a:avLst/>
          </a:prstGeom>
        </p:spPr>
        <p:txBody>
          <a:bodyPr/>
          <a:lstStyle>
            <a:lvl1pPr marL="548640" indent="-548640" algn="l" defTabSz="146304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8720" indent="-457200" algn="l" defTabSz="1463040" rtl="0" eaLnBrk="1" latinLnBrk="0" hangingPunct="1">
              <a:spcBef>
                <a:spcPct val="20000"/>
              </a:spcBef>
              <a:buFont typeface="Arial" pitchFamily="34" charset="0"/>
              <a:buChar char="–"/>
              <a:defRPr sz="4500" kern="1200">
                <a:solidFill>
                  <a:schemeClr val="tx1"/>
                </a:solidFill>
                <a:latin typeface="+mn-lt"/>
                <a:ea typeface="+mn-ea"/>
                <a:cs typeface="+mn-cs"/>
              </a:defRPr>
            </a:lvl2pPr>
            <a:lvl3pPr marL="1828800" indent="-365760" algn="l" defTabSz="146304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603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84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buNone/>
            </a:pPr>
            <a:endParaRPr lang="en-US" sz="1400" dirty="0" smtClean="0">
              <a:solidFill>
                <a:schemeClr val="bg1">
                  <a:lumMod val="50000"/>
                </a:schemeClr>
              </a:solidFill>
              <a:cs typeface="Arial" pitchFamily="34" charset="0"/>
            </a:endParaRPr>
          </a:p>
          <a:p>
            <a:pPr marL="0" indent="0" algn="ctr">
              <a:buNone/>
            </a:pPr>
            <a:r>
              <a:rPr lang="en-US" sz="3600" dirty="0" smtClean="0">
                <a:cs typeface="Arial" pitchFamily="34" charset="0"/>
              </a:rPr>
              <a:t>C.P.T.E.D.</a:t>
            </a:r>
          </a:p>
          <a:p>
            <a:pPr marL="0" indent="0" algn="ctr">
              <a:buNone/>
            </a:pPr>
            <a:r>
              <a:rPr lang="en-US" sz="3600" dirty="0" smtClean="0">
                <a:cs typeface="Arial" pitchFamily="34" charset="0"/>
              </a:rPr>
              <a:t>“SEE and BE SEEN”</a:t>
            </a:r>
            <a:endParaRPr lang="en-US" sz="3600" dirty="0">
              <a:cs typeface="Arial" pitchFamily="34" charset="0"/>
            </a:endParaRPr>
          </a:p>
          <a:p>
            <a:pPr marL="0" indent="0">
              <a:buNone/>
            </a:pPr>
            <a:r>
              <a:rPr lang="en-US" sz="1800" b="1" dirty="0" smtClean="0">
                <a:solidFill>
                  <a:schemeClr val="bg1">
                    <a:lumMod val="50000"/>
                  </a:schemeClr>
                </a:solidFill>
                <a:cs typeface="Arial" pitchFamily="34" charset="0"/>
              </a:rPr>
              <a:t>Natural </a:t>
            </a:r>
            <a:r>
              <a:rPr lang="en-US" sz="1800" b="1" dirty="0">
                <a:solidFill>
                  <a:schemeClr val="bg1">
                    <a:lumMod val="50000"/>
                  </a:schemeClr>
                </a:solidFill>
                <a:cs typeface="Arial" pitchFamily="34" charset="0"/>
              </a:rPr>
              <a:t>surveillance occurs by designing the placement of physical features, activities and people in such a way as to </a:t>
            </a:r>
            <a:r>
              <a:rPr lang="en-US" sz="1800" b="1" u="sng" dirty="0">
                <a:solidFill>
                  <a:schemeClr val="bg1">
                    <a:lumMod val="50000"/>
                  </a:schemeClr>
                </a:solidFill>
                <a:cs typeface="Arial" pitchFamily="34" charset="0"/>
              </a:rPr>
              <a:t>maximize visibility </a:t>
            </a:r>
            <a:r>
              <a:rPr lang="en-US" sz="1800" b="1" dirty="0">
                <a:solidFill>
                  <a:schemeClr val="bg1">
                    <a:lumMod val="50000"/>
                  </a:schemeClr>
                </a:solidFill>
                <a:cs typeface="Arial" pitchFamily="34" charset="0"/>
              </a:rPr>
              <a:t>and </a:t>
            </a:r>
            <a:r>
              <a:rPr lang="en-US" sz="1800" b="1" u="sng" dirty="0">
                <a:solidFill>
                  <a:schemeClr val="bg1">
                    <a:lumMod val="50000"/>
                  </a:schemeClr>
                </a:solidFill>
                <a:cs typeface="Arial" pitchFamily="34" charset="0"/>
              </a:rPr>
              <a:t>foster positive social interaction </a:t>
            </a:r>
            <a:r>
              <a:rPr lang="en-US" sz="1800" b="1" dirty="0">
                <a:solidFill>
                  <a:schemeClr val="bg1">
                    <a:lumMod val="50000"/>
                  </a:schemeClr>
                </a:solidFill>
                <a:cs typeface="Arial" pitchFamily="34" charset="0"/>
              </a:rPr>
              <a:t>among legitimate users of private and public space.</a:t>
            </a:r>
          </a:p>
          <a:p>
            <a:pPr marL="0" indent="0">
              <a:lnSpc>
                <a:spcPct val="80000"/>
              </a:lnSpc>
              <a:buNone/>
            </a:pPr>
            <a:endParaRPr lang="en-US" sz="1400" dirty="0" smtClean="0">
              <a:solidFill>
                <a:srgbClr val="FF0000"/>
              </a:solidFill>
              <a:cs typeface="Arial" pitchFamily="34" charset="0"/>
            </a:endParaRPr>
          </a:p>
          <a:p>
            <a:pPr marL="0" indent="0">
              <a:lnSpc>
                <a:spcPct val="80000"/>
              </a:lnSpc>
              <a:buNone/>
            </a:pPr>
            <a:endParaRPr lang="en-US" sz="1400" dirty="0" smtClean="0">
              <a:solidFill>
                <a:srgbClr val="FF0000"/>
              </a:solidFill>
              <a:cs typeface="Arial" pitchFamily="34" charset="0"/>
            </a:endParaRPr>
          </a:p>
          <a:p>
            <a:pPr marL="0" indent="0" algn="ctr">
              <a:lnSpc>
                <a:spcPct val="80000"/>
              </a:lnSpc>
              <a:buNone/>
            </a:pPr>
            <a:r>
              <a:rPr lang="en-US" sz="3200" dirty="0" smtClean="0">
                <a:cs typeface="Arial" pitchFamily="34" charset="0"/>
              </a:rPr>
              <a:t>21</a:t>
            </a:r>
            <a:r>
              <a:rPr lang="en-US" sz="3200" baseline="30000" dirty="0" smtClean="0">
                <a:cs typeface="Arial" pitchFamily="34" charset="0"/>
              </a:rPr>
              <a:t>st</a:t>
            </a:r>
            <a:r>
              <a:rPr lang="en-US" sz="3200" dirty="0" smtClean="0">
                <a:cs typeface="Arial" pitchFamily="34" charset="0"/>
              </a:rPr>
              <a:t> Century Learning</a:t>
            </a:r>
          </a:p>
          <a:p>
            <a:pPr marL="0" indent="0">
              <a:lnSpc>
                <a:spcPct val="80000"/>
              </a:lnSpc>
              <a:buNone/>
            </a:pPr>
            <a:endParaRPr lang="en-US" sz="1400" dirty="0">
              <a:solidFill>
                <a:srgbClr val="FF0000"/>
              </a:solidFill>
              <a:cs typeface="Arial" pitchFamily="34" charset="0"/>
            </a:endParaRPr>
          </a:p>
          <a:p>
            <a:pPr marL="0" indent="0">
              <a:buNone/>
            </a:pPr>
            <a:r>
              <a:rPr lang="en-US" sz="1800" b="1" dirty="0">
                <a:solidFill>
                  <a:schemeClr val="bg1">
                    <a:lumMod val="50000"/>
                  </a:schemeClr>
                </a:solidFill>
              </a:rPr>
              <a:t>L</a:t>
            </a:r>
            <a:r>
              <a:rPr lang="en-US" sz="1800" b="1" dirty="0" smtClean="0">
                <a:solidFill>
                  <a:schemeClr val="bg1">
                    <a:lumMod val="50000"/>
                  </a:schemeClr>
                </a:solidFill>
              </a:rPr>
              <a:t>earning spaces must </a:t>
            </a:r>
            <a:r>
              <a:rPr lang="en-US" sz="1800" b="1" dirty="0">
                <a:solidFill>
                  <a:schemeClr val="bg1">
                    <a:lumMod val="50000"/>
                  </a:schemeClr>
                </a:solidFill>
              </a:rPr>
              <a:t>motivate </a:t>
            </a:r>
            <a:r>
              <a:rPr lang="en-US" sz="1800" b="1" dirty="0" smtClean="0">
                <a:solidFill>
                  <a:schemeClr val="bg1">
                    <a:lumMod val="50000"/>
                  </a:schemeClr>
                </a:solidFill>
              </a:rPr>
              <a:t>learners, promote learning </a:t>
            </a:r>
            <a:r>
              <a:rPr lang="en-US" sz="1800" b="1" dirty="0">
                <a:solidFill>
                  <a:schemeClr val="bg1">
                    <a:lumMod val="50000"/>
                  </a:schemeClr>
                </a:solidFill>
              </a:rPr>
              <a:t>as an activity, </a:t>
            </a:r>
            <a:r>
              <a:rPr lang="en-US" sz="1800" b="1" dirty="0" smtClean="0">
                <a:solidFill>
                  <a:schemeClr val="bg1">
                    <a:lumMod val="50000"/>
                  </a:schemeClr>
                </a:solidFill>
              </a:rPr>
              <a:t>and support collaboration.  While formal practice or rigor is essential, 21</a:t>
            </a:r>
            <a:r>
              <a:rPr lang="en-US" sz="1800" b="1" baseline="30000" dirty="0" smtClean="0">
                <a:solidFill>
                  <a:schemeClr val="bg1">
                    <a:lumMod val="50000"/>
                  </a:schemeClr>
                </a:solidFill>
              </a:rPr>
              <a:t>st</a:t>
            </a:r>
            <a:r>
              <a:rPr lang="en-US" sz="1800" b="1" dirty="0" smtClean="0">
                <a:solidFill>
                  <a:schemeClr val="bg1">
                    <a:lumMod val="50000"/>
                  </a:schemeClr>
                </a:solidFill>
              </a:rPr>
              <a:t> century learning spaces must also create </a:t>
            </a:r>
            <a:r>
              <a:rPr lang="en-US" sz="1800" b="1" dirty="0">
                <a:solidFill>
                  <a:schemeClr val="bg1">
                    <a:lumMod val="50000"/>
                  </a:schemeClr>
                </a:solidFill>
              </a:rPr>
              <a:t>a </a:t>
            </a:r>
            <a:r>
              <a:rPr lang="en-US" sz="1800" b="1" dirty="0" smtClean="0">
                <a:solidFill>
                  <a:schemeClr val="bg1">
                    <a:lumMod val="50000"/>
                  </a:schemeClr>
                </a:solidFill>
              </a:rPr>
              <a:t>personalized </a:t>
            </a:r>
            <a:r>
              <a:rPr lang="en-US" sz="1800" b="1" dirty="0">
                <a:solidFill>
                  <a:schemeClr val="bg1">
                    <a:lumMod val="50000"/>
                  </a:schemeClr>
                </a:solidFill>
              </a:rPr>
              <a:t>and inclusive environment, and </a:t>
            </a:r>
            <a:r>
              <a:rPr lang="en-US" sz="1800" b="1" dirty="0" smtClean="0">
                <a:solidFill>
                  <a:schemeClr val="bg1">
                    <a:lumMod val="50000"/>
                  </a:schemeClr>
                </a:solidFill>
              </a:rPr>
              <a:t>be flexible to the </a:t>
            </a:r>
            <a:r>
              <a:rPr lang="en-US" sz="1800" b="1" dirty="0">
                <a:solidFill>
                  <a:schemeClr val="bg1">
                    <a:lumMod val="50000"/>
                  </a:schemeClr>
                </a:solidFill>
              </a:rPr>
              <a:t>changing </a:t>
            </a:r>
            <a:r>
              <a:rPr lang="en-US" sz="1800" b="1" dirty="0" smtClean="0">
                <a:solidFill>
                  <a:schemeClr val="bg1">
                    <a:lumMod val="50000"/>
                  </a:schemeClr>
                </a:solidFill>
              </a:rPr>
              <a:t>landscape.</a:t>
            </a:r>
            <a:endParaRPr lang="en-US" sz="1800" b="1" dirty="0" smtClean="0">
              <a:solidFill>
                <a:schemeClr val="bg1">
                  <a:lumMod val="50000"/>
                </a:schemeClr>
              </a:solidFill>
              <a:cs typeface="Arial" pitchFamily="34" charset="0"/>
            </a:endParaRPr>
          </a:p>
          <a:p>
            <a:pPr marL="0" indent="0">
              <a:buNone/>
            </a:pPr>
            <a:endParaRPr lang="en-US" sz="1400" dirty="0" smtClean="0">
              <a:solidFill>
                <a:schemeClr val="tx1">
                  <a:lumMod val="50000"/>
                  <a:lumOff val="50000"/>
                </a:schemeClr>
              </a:solidFill>
              <a:cs typeface="Arial" pitchFamily="34" charset="0"/>
            </a:endParaRPr>
          </a:p>
          <a:p>
            <a:pPr marL="0" indent="0">
              <a:buNone/>
            </a:pPr>
            <a:endParaRPr lang="en-US" sz="1400" dirty="0" smtClean="0">
              <a:solidFill>
                <a:schemeClr val="tx1">
                  <a:lumMod val="50000"/>
                  <a:lumOff val="50000"/>
                </a:schemeClr>
              </a:solidFill>
              <a:cs typeface="Arial" pitchFamily="34" charset="0"/>
            </a:endParaRPr>
          </a:p>
        </p:txBody>
      </p:sp>
    </p:spTree>
    <p:extLst>
      <p:ext uri="{BB962C8B-B14F-4D97-AF65-F5344CB8AC3E}">
        <p14:creationId xmlns:p14="http://schemas.microsoft.com/office/powerpoint/2010/main" val="21791492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Educational Goals</a:t>
            </a:r>
            <a:endParaRPr lang="en-US" sz="3600" dirty="0"/>
          </a:p>
        </p:txBody>
      </p:sp>
      <p:sp>
        <p:nvSpPr>
          <p:cNvPr id="4" name="Content Placeholder 3"/>
          <p:cNvSpPr>
            <a:spLocks noGrp="1"/>
          </p:cNvSpPr>
          <p:nvPr>
            <p:ph idx="1"/>
          </p:nvPr>
        </p:nvSpPr>
        <p:spPr>
          <a:xfrm>
            <a:off x="0" y="1864121"/>
            <a:ext cx="2743200" cy="1793479"/>
          </a:xfrm>
        </p:spPr>
        <p:txBody>
          <a:bodyPr>
            <a:normAutofit/>
          </a:bodyPr>
          <a:lstStyle/>
          <a:p>
            <a:pPr marL="0" indent="0">
              <a:buNone/>
            </a:pPr>
            <a:r>
              <a:rPr lang="en-US" sz="1800" b="1" dirty="0" smtClean="0">
                <a:solidFill>
                  <a:schemeClr val="bg1">
                    <a:lumMod val="50000"/>
                  </a:schemeClr>
                </a:solidFill>
              </a:rPr>
              <a:t>Daylighting</a:t>
            </a:r>
          </a:p>
          <a:p>
            <a:pPr marL="0" indent="0">
              <a:buNone/>
            </a:pPr>
            <a:r>
              <a:rPr lang="en-US" sz="1800" b="1" dirty="0" smtClean="0">
                <a:solidFill>
                  <a:schemeClr val="bg1">
                    <a:lumMod val="50000"/>
                  </a:schemeClr>
                </a:solidFill>
              </a:rPr>
              <a:t>Visible Learning</a:t>
            </a:r>
          </a:p>
          <a:p>
            <a:pPr marL="0" indent="0">
              <a:buNone/>
            </a:pPr>
            <a:r>
              <a:rPr lang="en-US" sz="1800" b="1" dirty="0" smtClean="0">
                <a:solidFill>
                  <a:schemeClr val="bg1">
                    <a:lumMod val="50000"/>
                  </a:schemeClr>
                </a:solidFill>
              </a:rPr>
              <a:t>Collaboration</a:t>
            </a:r>
          </a:p>
          <a:p>
            <a:pPr marL="0" indent="0">
              <a:buNone/>
            </a:pPr>
            <a:r>
              <a:rPr lang="en-US" sz="1800" b="1" dirty="0" smtClean="0">
                <a:solidFill>
                  <a:schemeClr val="bg1">
                    <a:lumMod val="50000"/>
                  </a:schemeClr>
                </a:solidFill>
              </a:rPr>
              <a:t>Flexibility</a:t>
            </a:r>
            <a:endParaRPr lang="en-US" sz="1800" b="1" dirty="0">
              <a:solidFill>
                <a:schemeClr val="bg1">
                  <a:lumMod val="50000"/>
                </a:schemeClr>
              </a:solidFill>
            </a:endParaRPr>
          </a:p>
        </p:txBody>
      </p:sp>
      <p:pic>
        <p:nvPicPr>
          <p:cNvPr id="10" name="Picture 9" descr="V:\Marketing_Graphics\K12\9-12_HighSchool\MarysvilleGetchell\Photography\HighRes\Professional - Chris J Roberts Photography\MarysvilleGetchell HS Campus I13_C Roberts.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93"/>
          <a:stretch/>
        </p:blipFill>
        <p:spPr bwMode="auto">
          <a:xfrm>
            <a:off x="2133600" y="1928059"/>
            <a:ext cx="7010401" cy="492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6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Daylighting</a:t>
            </a:r>
            <a:endParaRPr lang="en-US" dirty="0"/>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85465"/>
            <a:ext cx="3515023" cy="5272535"/>
          </a:xfrm>
          <a:prstGeom prst="rect">
            <a:avLst/>
          </a:prstGeom>
        </p:spPr>
      </p:pic>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2058" y="1585465"/>
            <a:ext cx="5521942" cy="39465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Content Placeholder 3"/>
          <p:cNvSpPr>
            <a:spLocks noGrp="1"/>
          </p:cNvSpPr>
          <p:nvPr>
            <p:ph idx="1"/>
          </p:nvPr>
        </p:nvSpPr>
        <p:spPr>
          <a:xfrm>
            <a:off x="3639829" y="5531991"/>
            <a:ext cx="2743200" cy="1143000"/>
          </a:xfrm>
        </p:spPr>
        <p:txBody>
          <a:bodyPr>
            <a:normAutofit/>
          </a:bodyPr>
          <a:lstStyle/>
          <a:p>
            <a:pPr marL="0" indent="0">
              <a:buNone/>
            </a:pPr>
            <a:r>
              <a:rPr lang="en-US" sz="1800" b="1" dirty="0" smtClean="0">
                <a:solidFill>
                  <a:schemeClr val="bg1">
                    <a:lumMod val="50000"/>
                  </a:schemeClr>
                </a:solidFill>
              </a:rPr>
              <a:t>Diffused</a:t>
            </a:r>
          </a:p>
          <a:p>
            <a:pPr marL="0" indent="0">
              <a:buNone/>
            </a:pPr>
            <a:r>
              <a:rPr lang="en-US" sz="1800" b="1" dirty="0" smtClean="0">
                <a:solidFill>
                  <a:schemeClr val="bg1">
                    <a:lumMod val="50000"/>
                  </a:schemeClr>
                </a:solidFill>
              </a:rPr>
              <a:t>Varied View Patterns</a:t>
            </a:r>
          </a:p>
          <a:p>
            <a:pPr marL="0" indent="0">
              <a:buNone/>
            </a:pPr>
            <a:r>
              <a:rPr lang="en-US" sz="1800" b="1" dirty="0" smtClean="0">
                <a:solidFill>
                  <a:schemeClr val="bg1">
                    <a:lumMod val="50000"/>
                  </a:schemeClr>
                </a:solidFill>
              </a:rPr>
              <a:t>Borrowed Light</a:t>
            </a:r>
          </a:p>
        </p:txBody>
      </p:sp>
    </p:spTree>
    <p:extLst>
      <p:ext uri="{BB962C8B-B14F-4D97-AF65-F5344CB8AC3E}">
        <p14:creationId xmlns:p14="http://schemas.microsoft.com/office/powerpoint/2010/main" val="17394903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Visible Learning</a:t>
            </a:r>
            <a:endParaRPr lang="en-US" dirty="0"/>
          </a:p>
        </p:txBody>
      </p:sp>
      <p:pic>
        <p:nvPicPr>
          <p:cNvPr id="22" name="Picture 21" descr="V:\Marketing_Graphics\Corporate\CorporateProjectInfo\Google\Kirkland C2 TI\C2 Proofs\_MG_29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35580"/>
            <a:ext cx="7239000" cy="48224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oo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133600"/>
            <a:ext cx="2373429" cy="8382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a:spLocks noGrp="1"/>
          </p:cNvSpPr>
          <p:nvPr>
            <p:ph idx="1"/>
          </p:nvPr>
        </p:nvSpPr>
        <p:spPr>
          <a:xfrm>
            <a:off x="0" y="1937609"/>
            <a:ext cx="1905000" cy="1415191"/>
          </a:xfrm>
        </p:spPr>
        <p:txBody>
          <a:bodyPr>
            <a:normAutofit/>
          </a:bodyPr>
          <a:lstStyle/>
          <a:p>
            <a:pPr marL="0" indent="0">
              <a:buNone/>
            </a:pPr>
            <a:r>
              <a:rPr lang="en-US" sz="1800" b="1" dirty="0" smtClean="0">
                <a:solidFill>
                  <a:schemeClr val="bg1">
                    <a:lumMod val="50000"/>
                  </a:schemeClr>
                </a:solidFill>
              </a:rPr>
              <a:t>Learning spaces as interactive as professional work spaces</a:t>
            </a:r>
          </a:p>
        </p:txBody>
      </p:sp>
    </p:spTree>
    <p:extLst>
      <p:ext uri="{BB962C8B-B14F-4D97-AF65-F5344CB8AC3E}">
        <p14:creationId xmlns:p14="http://schemas.microsoft.com/office/powerpoint/2010/main" val="2252681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Visible Learning</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729" t="19831" r="11945" b="6231"/>
          <a:stretch/>
        </p:blipFill>
        <p:spPr>
          <a:xfrm>
            <a:off x="2373086" y="1981201"/>
            <a:ext cx="6770914" cy="4876800"/>
          </a:xfrm>
          <a:prstGeom prst="rect">
            <a:avLst/>
          </a:prstGeom>
        </p:spPr>
      </p:pic>
      <p:sp>
        <p:nvSpPr>
          <p:cNvPr id="5" name="Content Placeholder 3"/>
          <p:cNvSpPr>
            <a:spLocks noGrp="1"/>
          </p:cNvSpPr>
          <p:nvPr>
            <p:ph idx="1"/>
          </p:nvPr>
        </p:nvSpPr>
        <p:spPr>
          <a:xfrm>
            <a:off x="0" y="1981200"/>
            <a:ext cx="1905000" cy="1415191"/>
          </a:xfrm>
        </p:spPr>
        <p:txBody>
          <a:bodyPr>
            <a:normAutofit/>
          </a:bodyPr>
          <a:lstStyle/>
          <a:p>
            <a:pPr marL="0" indent="0">
              <a:buNone/>
            </a:pPr>
            <a:r>
              <a:rPr lang="en-US" sz="1800" b="1" dirty="0" smtClean="0">
                <a:solidFill>
                  <a:schemeClr val="bg1">
                    <a:lumMod val="50000"/>
                  </a:schemeClr>
                </a:solidFill>
              </a:rPr>
              <a:t>Outdoor Connections</a:t>
            </a:r>
          </a:p>
        </p:txBody>
      </p:sp>
    </p:spTree>
    <p:extLst>
      <p:ext uri="{BB962C8B-B14F-4D97-AF65-F5344CB8AC3E}">
        <p14:creationId xmlns:p14="http://schemas.microsoft.com/office/powerpoint/2010/main" val="1680543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The “Safer” Traditional Classroom</a:t>
            </a:r>
            <a:endParaRPr lang="en-US" sz="36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626100"/>
            <a:ext cx="7072431" cy="4850900"/>
          </a:xfrm>
          <a:prstGeom prst="rect">
            <a:avLst/>
          </a:prstGeom>
        </p:spPr>
      </p:pic>
    </p:spTree>
    <p:extLst>
      <p:ext uri="{BB962C8B-B14F-4D97-AF65-F5344CB8AC3E}">
        <p14:creationId xmlns:p14="http://schemas.microsoft.com/office/powerpoint/2010/main" val="19944847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Collaboration</a:t>
            </a:r>
            <a:endParaRPr lang="en-US" sz="3600" dirty="0"/>
          </a:p>
        </p:txBody>
      </p:sp>
      <p:pic>
        <p:nvPicPr>
          <p:cNvPr id="8" name="Picture 7" descr="V:\Marketing_Graphics\K12\9-12_HighSchool\JoplinHS\Alistair_20110913_4567-Edi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34" r="6880"/>
          <a:stretch/>
        </p:blipFill>
        <p:spPr bwMode="auto">
          <a:xfrm>
            <a:off x="2438400" y="1749559"/>
            <a:ext cx="6705600" cy="50961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idx="1"/>
          </p:nvPr>
        </p:nvSpPr>
        <p:spPr>
          <a:xfrm>
            <a:off x="10886" y="1752600"/>
            <a:ext cx="2743200" cy="1143000"/>
          </a:xfrm>
        </p:spPr>
        <p:txBody>
          <a:bodyPr>
            <a:normAutofit/>
          </a:bodyPr>
          <a:lstStyle/>
          <a:p>
            <a:pPr marL="0" indent="0">
              <a:buNone/>
            </a:pPr>
            <a:r>
              <a:rPr lang="en-US" sz="1800" b="1" dirty="0" smtClean="0">
                <a:solidFill>
                  <a:schemeClr val="bg1">
                    <a:lumMod val="50000"/>
                  </a:schemeClr>
                </a:solidFill>
              </a:rPr>
              <a:t>Adaptable Furnishings</a:t>
            </a:r>
          </a:p>
          <a:p>
            <a:pPr marL="0" indent="0">
              <a:buNone/>
            </a:pPr>
            <a:r>
              <a:rPr lang="en-US" sz="1800" b="1" dirty="0" smtClean="0">
                <a:solidFill>
                  <a:schemeClr val="bg1">
                    <a:lumMod val="50000"/>
                  </a:schemeClr>
                </a:solidFill>
              </a:rPr>
              <a:t>Near Cores</a:t>
            </a:r>
          </a:p>
          <a:p>
            <a:pPr marL="0" indent="0">
              <a:buNone/>
            </a:pPr>
            <a:r>
              <a:rPr lang="en-US" sz="1800" b="1" dirty="0" smtClean="0">
                <a:solidFill>
                  <a:schemeClr val="bg1">
                    <a:lumMod val="50000"/>
                  </a:schemeClr>
                </a:solidFill>
              </a:rPr>
              <a:t>Clear Lines of Sight</a:t>
            </a:r>
          </a:p>
        </p:txBody>
      </p:sp>
    </p:spTree>
    <p:extLst>
      <p:ext uri="{BB962C8B-B14F-4D97-AF65-F5344CB8AC3E}">
        <p14:creationId xmlns:p14="http://schemas.microsoft.com/office/powerpoint/2010/main" val="3137807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r>
              <a:rPr lang="en-US" dirty="0" smtClean="0"/>
              <a:t>Paul D. Winslow, FAIA</a:t>
            </a:r>
            <a:endParaRPr lang="en-US" dirty="0"/>
          </a:p>
        </p:txBody>
      </p:sp>
      <p:sp>
        <p:nvSpPr>
          <p:cNvPr id="5" name="Title 4"/>
          <p:cNvSpPr>
            <a:spLocks noGrp="1"/>
          </p:cNvSpPr>
          <p:nvPr>
            <p:ph type="title"/>
          </p:nvPr>
        </p:nvSpPr>
        <p:spPr/>
        <p:txBody>
          <a:bodyPr/>
          <a:lstStyle/>
          <a:p>
            <a:r>
              <a:rPr lang="en-US" dirty="0"/>
              <a:t>K-12 School Site Design</a:t>
            </a:r>
          </a:p>
        </p:txBody>
      </p:sp>
    </p:spTree>
    <p:extLst>
      <p:ext uri="{BB962C8B-B14F-4D97-AF65-F5344CB8AC3E}">
        <p14:creationId xmlns:p14="http://schemas.microsoft.com/office/powerpoint/2010/main" val="12210962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Collaboration</a:t>
            </a:r>
            <a:endParaRPr lang="en-US" sz="3600" dirty="0"/>
          </a:p>
        </p:txBody>
      </p:sp>
      <p:pic>
        <p:nvPicPr>
          <p:cNvPr id="6" name="Picture 5" descr="http://openasset.dlrgroup.com/Images/3f3e273c3db51d0c2a28a763ea46f3d3/0/0/Projects/73-10116-00/73_10116_00_jpg/73_10116_00_p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286000"/>
            <a:ext cx="685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p:cNvSpPr>
            <a:spLocks noGrp="1"/>
          </p:cNvSpPr>
          <p:nvPr>
            <p:ph idx="1"/>
          </p:nvPr>
        </p:nvSpPr>
        <p:spPr>
          <a:xfrm>
            <a:off x="10886" y="2209800"/>
            <a:ext cx="2743200" cy="1143000"/>
          </a:xfrm>
        </p:spPr>
        <p:txBody>
          <a:bodyPr>
            <a:normAutofit/>
          </a:bodyPr>
          <a:lstStyle/>
          <a:p>
            <a:pPr marL="0" indent="0">
              <a:buNone/>
            </a:pPr>
            <a:r>
              <a:rPr lang="en-US" sz="1800" b="1" dirty="0" smtClean="0">
                <a:solidFill>
                  <a:schemeClr val="bg1">
                    <a:lumMod val="50000"/>
                  </a:schemeClr>
                </a:solidFill>
              </a:rPr>
              <a:t>Adaptable Furnishings</a:t>
            </a:r>
          </a:p>
          <a:p>
            <a:pPr marL="0" indent="0">
              <a:buNone/>
            </a:pPr>
            <a:r>
              <a:rPr lang="en-US" sz="1800" b="1" dirty="0" smtClean="0">
                <a:solidFill>
                  <a:schemeClr val="bg1">
                    <a:lumMod val="50000"/>
                  </a:schemeClr>
                </a:solidFill>
              </a:rPr>
              <a:t>Near Cores</a:t>
            </a:r>
          </a:p>
          <a:p>
            <a:pPr marL="0" indent="0">
              <a:buNone/>
            </a:pPr>
            <a:r>
              <a:rPr lang="en-US" sz="1800" b="1" dirty="0" smtClean="0">
                <a:solidFill>
                  <a:schemeClr val="bg1">
                    <a:lumMod val="50000"/>
                  </a:schemeClr>
                </a:solidFill>
              </a:rPr>
              <a:t>Clear Lines of Sight</a:t>
            </a:r>
          </a:p>
        </p:txBody>
      </p:sp>
    </p:spTree>
    <p:extLst>
      <p:ext uri="{BB962C8B-B14F-4D97-AF65-F5344CB8AC3E}">
        <p14:creationId xmlns:p14="http://schemas.microsoft.com/office/powerpoint/2010/main" val="34393432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Collaboration</a:t>
            </a:r>
            <a:endParaRPr lang="en-US" sz="3600" dirty="0"/>
          </a:p>
        </p:txBody>
      </p:sp>
      <p:sp>
        <p:nvSpPr>
          <p:cNvPr id="5" name="Content Placeholder 3"/>
          <p:cNvSpPr>
            <a:spLocks noGrp="1"/>
          </p:cNvSpPr>
          <p:nvPr>
            <p:ph idx="1"/>
          </p:nvPr>
        </p:nvSpPr>
        <p:spPr>
          <a:xfrm>
            <a:off x="457200" y="1600201"/>
            <a:ext cx="8229600" cy="762000"/>
          </a:xfrm>
        </p:spPr>
        <p:txBody>
          <a:bodyPr>
            <a:normAutofit/>
          </a:bodyPr>
          <a:lstStyle/>
          <a:p>
            <a:pPr marL="0" indent="0">
              <a:buNone/>
            </a:pPr>
            <a:r>
              <a:rPr lang="en-US" sz="1800" b="1" dirty="0" smtClean="0">
                <a:solidFill>
                  <a:schemeClr val="bg1">
                    <a:lumMod val="50000"/>
                  </a:schemeClr>
                </a:solidFill>
              </a:rPr>
              <a:t>Pull out areas maintained with cross-corridor doors to shut down pods and buy time for refuge</a:t>
            </a:r>
            <a:endParaRPr lang="en-US" sz="1800" b="1" dirty="0">
              <a:solidFill>
                <a:schemeClr val="bg1">
                  <a:lumMod val="50000"/>
                </a:scheme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2579159"/>
            <a:ext cx="5638800" cy="3516841"/>
          </a:xfrm>
          <a:prstGeom prst="rect">
            <a:avLst/>
          </a:prstGeom>
        </p:spPr>
      </p:pic>
      <p:sp>
        <p:nvSpPr>
          <p:cNvPr id="9" name="Oval 8"/>
          <p:cNvSpPr/>
          <p:nvPr/>
        </p:nvSpPr>
        <p:spPr>
          <a:xfrm>
            <a:off x="3276600" y="3264959"/>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105400" y="3285893"/>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029199" y="3880379"/>
            <a:ext cx="371789" cy="37518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505200" y="3871126"/>
            <a:ext cx="371789" cy="37518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a:off x="5425273" y="3112559"/>
            <a:ext cx="1204127" cy="38100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3"/>
          <p:cNvSpPr txBox="1">
            <a:spLocks/>
          </p:cNvSpPr>
          <p:nvPr/>
        </p:nvSpPr>
        <p:spPr>
          <a:xfrm>
            <a:off x="6553200" y="2883959"/>
            <a:ext cx="1981200" cy="533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b="1" dirty="0" smtClean="0"/>
              <a:t>COLLABORATION AREAS</a:t>
            </a:r>
            <a:endParaRPr lang="en-US" sz="1400" b="1" dirty="0"/>
          </a:p>
        </p:txBody>
      </p:sp>
    </p:spTree>
    <p:extLst>
      <p:ext uri="{BB962C8B-B14F-4D97-AF65-F5344CB8AC3E}">
        <p14:creationId xmlns:p14="http://schemas.microsoft.com/office/powerpoint/2010/main" val="39132118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Flexibility</a:t>
            </a:r>
            <a:endParaRPr lang="en-US" sz="3600" dirty="0"/>
          </a:p>
        </p:txBody>
      </p:sp>
      <p:sp>
        <p:nvSpPr>
          <p:cNvPr id="8" name="Content Placeholder 3"/>
          <p:cNvSpPr>
            <a:spLocks noGrp="1"/>
          </p:cNvSpPr>
          <p:nvPr>
            <p:ph idx="1"/>
          </p:nvPr>
        </p:nvSpPr>
        <p:spPr>
          <a:xfrm>
            <a:off x="457200" y="1295400"/>
            <a:ext cx="8229600" cy="1066800"/>
          </a:xfrm>
        </p:spPr>
        <p:txBody>
          <a:bodyPr>
            <a:normAutofit/>
          </a:bodyPr>
          <a:lstStyle/>
          <a:p>
            <a:pPr marL="0" indent="0">
              <a:buNone/>
            </a:pPr>
            <a:r>
              <a:rPr lang="en-US" sz="1800" b="1" dirty="0" smtClean="0">
                <a:solidFill>
                  <a:schemeClr val="bg1">
                    <a:lumMod val="50000"/>
                  </a:schemeClr>
                </a:solidFill>
              </a:rPr>
              <a:t>Open environments with audible privacy (think tank) and easily closed off (sliding doors) with adjacent areas of refuge.  Avoid “all or nothing” transparency</a:t>
            </a:r>
            <a:endParaRPr lang="en-US" sz="1800" b="1" dirty="0">
              <a:solidFill>
                <a:schemeClr val="bg1">
                  <a:lumMod val="50000"/>
                </a:schemeClr>
              </a:solidFill>
            </a:endParaRPr>
          </a:p>
        </p:txBody>
      </p:sp>
      <p:pic>
        <p:nvPicPr>
          <p:cNvPr id="9" name="Picture 2" descr="C:\Users\srose\Desktop\JOPLIN\13_11107_00_N5_p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00" t="40722"/>
          <a:stretch/>
        </p:blipFill>
        <p:spPr bwMode="auto">
          <a:xfrm>
            <a:off x="0" y="2070014"/>
            <a:ext cx="9144000" cy="394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5792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Flexibility</a:t>
            </a:r>
            <a:endParaRPr lang="en-US" sz="36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0813" b="-1"/>
          <a:stretch/>
        </p:blipFill>
        <p:spPr>
          <a:xfrm>
            <a:off x="0" y="1262743"/>
            <a:ext cx="9144000" cy="5595257"/>
          </a:xfrm>
          <a:prstGeom prst="rect">
            <a:avLst/>
          </a:prstGeom>
        </p:spPr>
      </p:pic>
    </p:spTree>
    <p:extLst>
      <p:ext uri="{BB962C8B-B14F-4D97-AF65-F5344CB8AC3E}">
        <p14:creationId xmlns:p14="http://schemas.microsoft.com/office/powerpoint/2010/main" val="849069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Assessing Existing Facilities</a:t>
            </a:r>
            <a:endParaRPr lang="en-US" dirty="0"/>
          </a:p>
        </p:txBody>
      </p:sp>
    </p:spTree>
    <p:extLst>
      <p:ext uri="{BB962C8B-B14F-4D97-AF65-F5344CB8AC3E}">
        <p14:creationId xmlns:p14="http://schemas.microsoft.com/office/powerpoint/2010/main" val="646566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Existing Facilities</a:t>
            </a:r>
            <a:endParaRPr lang="en-US" dirty="0"/>
          </a:p>
        </p:txBody>
      </p:sp>
      <p:sp>
        <p:nvSpPr>
          <p:cNvPr id="4" name="Content Placeholder 3"/>
          <p:cNvSpPr>
            <a:spLocks noGrp="1"/>
          </p:cNvSpPr>
          <p:nvPr>
            <p:ph idx="1"/>
          </p:nvPr>
        </p:nvSpPr>
        <p:spPr/>
        <p:txBody>
          <a:bodyPr/>
          <a:lstStyle/>
          <a:p>
            <a:r>
              <a:rPr lang="en-US" sz="2400" dirty="0"/>
              <a:t>What is the site assessment?</a:t>
            </a:r>
          </a:p>
          <a:p>
            <a:r>
              <a:rPr lang="en-US" sz="2400" dirty="0"/>
              <a:t>When should it be performed?</a:t>
            </a:r>
          </a:p>
          <a:p>
            <a:r>
              <a:rPr lang="en-US" sz="2400" dirty="0"/>
              <a:t>Who should perform it?</a:t>
            </a:r>
          </a:p>
          <a:p>
            <a:pPr marL="0" indent="0">
              <a:buNone/>
            </a:pPr>
            <a:endParaRPr lang="en-US" dirty="0" smtClean="0"/>
          </a:p>
          <a:p>
            <a:endParaRPr lang="en-US" dirty="0"/>
          </a:p>
        </p:txBody>
      </p:sp>
    </p:spTree>
    <p:extLst>
      <p:ext uri="{BB962C8B-B14F-4D97-AF65-F5344CB8AC3E}">
        <p14:creationId xmlns:p14="http://schemas.microsoft.com/office/powerpoint/2010/main" val="40245352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Existing Facilities</a:t>
            </a:r>
            <a:endParaRPr lang="en-US" dirty="0"/>
          </a:p>
        </p:txBody>
      </p:sp>
      <p:sp>
        <p:nvSpPr>
          <p:cNvPr id="4" name="Content Placeholder 3"/>
          <p:cNvSpPr>
            <a:spLocks noGrp="1"/>
          </p:cNvSpPr>
          <p:nvPr>
            <p:ph idx="1"/>
          </p:nvPr>
        </p:nvSpPr>
        <p:spPr/>
        <p:txBody>
          <a:bodyPr/>
          <a:lstStyle/>
          <a:p>
            <a:r>
              <a:rPr lang="en-US" sz="2400" dirty="0"/>
              <a:t>Selecting the right team</a:t>
            </a:r>
          </a:p>
          <a:p>
            <a:pPr lvl="1"/>
            <a:r>
              <a:rPr lang="en-US" sz="2000" dirty="0"/>
              <a:t>School Staff – Administrators, Receptionists, Janitorial Staff, Nurse, Counselors, Teachers, Special Needs Instructors;</a:t>
            </a:r>
          </a:p>
          <a:p>
            <a:pPr lvl="1"/>
            <a:r>
              <a:rPr lang="en-US" sz="2000" dirty="0"/>
              <a:t>Campus Police or School Resource Officers;</a:t>
            </a:r>
          </a:p>
          <a:p>
            <a:pPr lvl="1"/>
            <a:r>
              <a:rPr lang="en-US" sz="2000" dirty="0"/>
              <a:t>Athletics and Fine Arts Directors; </a:t>
            </a:r>
          </a:p>
          <a:p>
            <a:pPr lvl="1"/>
            <a:r>
              <a:rPr lang="en-US" sz="2000" dirty="0"/>
              <a:t>Technology, Transportation and Maintenance Directors; </a:t>
            </a:r>
          </a:p>
          <a:p>
            <a:pPr lvl="1"/>
            <a:r>
              <a:rPr lang="en-US" sz="2000" dirty="0"/>
              <a:t>Finance Director;</a:t>
            </a:r>
          </a:p>
          <a:p>
            <a:pPr lvl="1"/>
            <a:r>
              <a:rPr lang="en-US" sz="2000" dirty="0"/>
              <a:t>Local Emergency Responders and Neighbors;</a:t>
            </a:r>
          </a:p>
          <a:p>
            <a:pPr lvl="1"/>
            <a:r>
              <a:rPr lang="en-US" sz="2000" dirty="0"/>
              <a:t>Others as deemed necessary</a:t>
            </a:r>
          </a:p>
          <a:p>
            <a:pPr marL="0" indent="0">
              <a:buNone/>
            </a:pPr>
            <a:endParaRPr lang="en-US" dirty="0" smtClean="0"/>
          </a:p>
          <a:p>
            <a:endParaRPr lang="en-US" dirty="0"/>
          </a:p>
        </p:txBody>
      </p:sp>
    </p:spTree>
    <p:extLst>
      <p:ext uri="{BB962C8B-B14F-4D97-AF65-F5344CB8AC3E}">
        <p14:creationId xmlns:p14="http://schemas.microsoft.com/office/powerpoint/2010/main" val="36183609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Existing Facilities</a:t>
            </a:r>
            <a:endParaRPr lang="en-US" dirty="0"/>
          </a:p>
        </p:txBody>
      </p:sp>
      <p:sp>
        <p:nvSpPr>
          <p:cNvPr id="4" name="Content Placeholder 3"/>
          <p:cNvSpPr>
            <a:spLocks noGrp="1"/>
          </p:cNvSpPr>
          <p:nvPr>
            <p:ph idx="1"/>
          </p:nvPr>
        </p:nvSpPr>
        <p:spPr/>
        <p:txBody>
          <a:bodyPr/>
          <a:lstStyle/>
          <a:p>
            <a:r>
              <a:rPr lang="en-US" sz="2400" dirty="0"/>
              <a:t>Man-made Threats and Natural Hazard Identification:</a:t>
            </a:r>
          </a:p>
          <a:p>
            <a:endParaRPr lang="en-US" sz="1000" dirty="0"/>
          </a:p>
          <a:p>
            <a:pPr lvl="1"/>
            <a:r>
              <a:rPr lang="en-US" sz="2000" dirty="0"/>
              <a:t>Man-made threats: Man-made threats are anything that could adversely affect the safety and security of the assets or function of a campus or facility. </a:t>
            </a:r>
          </a:p>
          <a:p>
            <a:pPr marL="0" lvl="1" indent="0">
              <a:buNone/>
            </a:pPr>
            <a:endParaRPr lang="en-US" sz="2000" dirty="0"/>
          </a:p>
          <a:p>
            <a:pPr lvl="1"/>
            <a:r>
              <a:rPr lang="en-US" sz="2000" dirty="0"/>
              <a:t>Natural hazards: A natural hazard is any real or potential condition that can cause degradation, injury, illness, loss of equipment or property damage.</a:t>
            </a:r>
          </a:p>
          <a:p>
            <a:pPr marL="0" indent="0">
              <a:buNone/>
            </a:pPr>
            <a:endParaRPr lang="en-US" dirty="0" smtClean="0"/>
          </a:p>
          <a:p>
            <a:endParaRPr lang="en-US" dirty="0"/>
          </a:p>
        </p:txBody>
      </p:sp>
    </p:spTree>
    <p:extLst>
      <p:ext uri="{BB962C8B-B14F-4D97-AF65-F5344CB8AC3E}">
        <p14:creationId xmlns:p14="http://schemas.microsoft.com/office/powerpoint/2010/main" val="16580924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Existing Facilities</a:t>
            </a:r>
            <a:endParaRPr lang="en-US" dirty="0"/>
          </a:p>
        </p:txBody>
      </p:sp>
      <p:sp>
        <p:nvSpPr>
          <p:cNvPr id="4" name="Content Placeholder 3"/>
          <p:cNvSpPr>
            <a:spLocks noGrp="1"/>
          </p:cNvSpPr>
          <p:nvPr>
            <p:ph idx="1"/>
          </p:nvPr>
        </p:nvSpPr>
        <p:spPr/>
        <p:txBody>
          <a:bodyPr/>
          <a:lstStyle/>
          <a:p>
            <a:r>
              <a:rPr lang="en-US" sz="2400" dirty="0"/>
              <a:t>Examples of Man-made Threats:</a:t>
            </a:r>
          </a:p>
          <a:p>
            <a:endParaRPr lang="en-US" sz="1000" dirty="0"/>
          </a:p>
          <a:p>
            <a:pPr lvl="1"/>
            <a:r>
              <a:rPr lang="en-US" sz="2000" dirty="0"/>
              <a:t>Fire </a:t>
            </a:r>
          </a:p>
          <a:p>
            <a:pPr lvl="1"/>
            <a:r>
              <a:rPr lang="en-US" sz="2000" dirty="0"/>
              <a:t>Active shooters </a:t>
            </a:r>
          </a:p>
          <a:p>
            <a:pPr lvl="1"/>
            <a:r>
              <a:rPr lang="en-US" sz="2000" dirty="0"/>
              <a:t>Criminal threats or actions</a:t>
            </a:r>
          </a:p>
          <a:p>
            <a:pPr lvl="1"/>
            <a:r>
              <a:rPr lang="en-US" sz="2000" dirty="0"/>
              <a:t>Gang violence </a:t>
            </a:r>
          </a:p>
          <a:p>
            <a:pPr lvl="1"/>
            <a:r>
              <a:rPr lang="en-US" sz="2000" dirty="0"/>
              <a:t>Bomb threats </a:t>
            </a:r>
          </a:p>
          <a:p>
            <a:pPr lvl="1"/>
            <a:r>
              <a:rPr lang="en-US" sz="2000" dirty="0"/>
              <a:t>Domestic violence and abuse </a:t>
            </a:r>
          </a:p>
          <a:p>
            <a:pPr lvl="1"/>
            <a:r>
              <a:rPr lang="en-US" sz="2000" dirty="0"/>
              <a:t>Cyber attacks  </a:t>
            </a:r>
          </a:p>
          <a:p>
            <a:pPr lvl="1"/>
            <a:r>
              <a:rPr lang="en-US" sz="2000" dirty="0"/>
              <a:t>Suicide</a:t>
            </a:r>
          </a:p>
          <a:p>
            <a:pPr marL="0" indent="0">
              <a:buNone/>
            </a:pPr>
            <a:endParaRPr lang="en-US" dirty="0" smtClean="0"/>
          </a:p>
          <a:p>
            <a:endParaRPr lang="en-US" dirty="0"/>
          </a:p>
        </p:txBody>
      </p:sp>
    </p:spTree>
    <p:extLst>
      <p:ext uri="{BB962C8B-B14F-4D97-AF65-F5344CB8AC3E}">
        <p14:creationId xmlns:p14="http://schemas.microsoft.com/office/powerpoint/2010/main" val="35055231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Existing Facilities</a:t>
            </a:r>
            <a:endParaRPr lang="en-US" dirty="0"/>
          </a:p>
        </p:txBody>
      </p:sp>
      <p:sp>
        <p:nvSpPr>
          <p:cNvPr id="4" name="Content Placeholder 3"/>
          <p:cNvSpPr>
            <a:spLocks noGrp="1"/>
          </p:cNvSpPr>
          <p:nvPr>
            <p:ph idx="1"/>
          </p:nvPr>
        </p:nvSpPr>
        <p:spPr/>
        <p:txBody>
          <a:bodyPr/>
          <a:lstStyle/>
          <a:p>
            <a:r>
              <a:rPr lang="en-US" sz="2400" dirty="0"/>
              <a:t>Examples of Natural Hazards:</a:t>
            </a:r>
          </a:p>
          <a:p>
            <a:endParaRPr lang="en-US" sz="800" dirty="0"/>
          </a:p>
          <a:p>
            <a:pPr lvl="1"/>
            <a:r>
              <a:rPr lang="en-US" sz="2000" dirty="0"/>
              <a:t>Severe weather &amp; lightning strikes</a:t>
            </a:r>
          </a:p>
          <a:p>
            <a:pPr lvl="1"/>
            <a:r>
              <a:rPr lang="en-US" sz="2000" dirty="0"/>
              <a:t>Tornados</a:t>
            </a:r>
          </a:p>
          <a:p>
            <a:pPr lvl="1"/>
            <a:r>
              <a:rPr lang="en-US" sz="2000" dirty="0"/>
              <a:t>Hurricanes</a:t>
            </a:r>
          </a:p>
          <a:p>
            <a:pPr lvl="1"/>
            <a:r>
              <a:rPr lang="en-US" sz="2000" dirty="0"/>
              <a:t>Floods</a:t>
            </a:r>
          </a:p>
          <a:p>
            <a:pPr lvl="1"/>
            <a:r>
              <a:rPr lang="en-US" sz="2000" dirty="0"/>
              <a:t>Earthquakes</a:t>
            </a:r>
          </a:p>
          <a:p>
            <a:pPr lvl="1"/>
            <a:r>
              <a:rPr lang="en-US" sz="2000" dirty="0"/>
              <a:t>Wildfires</a:t>
            </a:r>
          </a:p>
          <a:p>
            <a:pPr lvl="1"/>
            <a:r>
              <a:rPr lang="en-US" sz="2000" dirty="0"/>
              <a:t>Ice Storms and blizzards</a:t>
            </a:r>
          </a:p>
          <a:p>
            <a:pPr lvl="1"/>
            <a:r>
              <a:rPr lang="en-US" sz="2000" dirty="0"/>
              <a:t>Tsunami</a:t>
            </a:r>
          </a:p>
          <a:p>
            <a:pPr lvl="1"/>
            <a:r>
              <a:rPr lang="en-US" sz="2000" dirty="0"/>
              <a:t>Volcano</a:t>
            </a:r>
          </a:p>
          <a:p>
            <a:pPr marL="0" indent="0">
              <a:buNone/>
            </a:pPr>
            <a:endParaRPr lang="en-US" dirty="0" smtClean="0"/>
          </a:p>
          <a:p>
            <a:endParaRPr lang="en-US" dirty="0"/>
          </a:p>
        </p:txBody>
      </p:sp>
    </p:spTree>
    <p:extLst>
      <p:ext uri="{BB962C8B-B14F-4D97-AF65-F5344CB8AC3E}">
        <p14:creationId xmlns:p14="http://schemas.microsoft.com/office/powerpoint/2010/main" val="2723049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105400" y="533400"/>
            <a:ext cx="3276600" cy="29718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5105400" y="3810000"/>
            <a:ext cx="3276600" cy="29718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smtClean="0"/>
              <a:t>School Site Design Approach</a:t>
            </a:r>
            <a:endParaRPr lang="en-US" dirty="0"/>
          </a:p>
        </p:txBody>
      </p:sp>
      <p:sp>
        <p:nvSpPr>
          <p:cNvPr id="4" name="Content Placeholder 3"/>
          <p:cNvSpPr>
            <a:spLocks noGrp="1"/>
          </p:cNvSpPr>
          <p:nvPr>
            <p:ph idx="1"/>
          </p:nvPr>
        </p:nvSpPr>
        <p:spPr>
          <a:xfrm>
            <a:off x="457200" y="1371600"/>
            <a:ext cx="4648200" cy="5257800"/>
          </a:xfrm>
        </p:spPr>
        <p:txBody>
          <a:bodyPr>
            <a:normAutofit fontScale="92500" lnSpcReduction="20000"/>
          </a:bodyPr>
          <a:lstStyle/>
          <a:p>
            <a:r>
              <a:rPr lang="en-US" sz="3500" dirty="0" smtClean="0"/>
              <a:t>Campus Style</a:t>
            </a:r>
          </a:p>
          <a:p>
            <a:pPr marL="457200" lvl="1" indent="0">
              <a:buNone/>
            </a:pPr>
            <a:r>
              <a:rPr lang="en-US" dirty="0" smtClean="0">
                <a:solidFill>
                  <a:srgbClr val="FF0000"/>
                </a:solidFill>
              </a:rPr>
              <a:t>•</a:t>
            </a:r>
            <a:r>
              <a:rPr lang="en-US" dirty="0" smtClean="0"/>
              <a:t> </a:t>
            </a:r>
            <a:r>
              <a:rPr lang="en-US" sz="3000" dirty="0" smtClean="0"/>
              <a:t>Single building</a:t>
            </a:r>
            <a:endParaRPr lang="en-US" sz="3000" dirty="0"/>
          </a:p>
          <a:p>
            <a:pPr marL="457200" lvl="1" indent="0">
              <a:buNone/>
            </a:pPr>
            <a:endParaRPr lang="en-US" sz="3000" dirty="0" smtClean="0"/>
          </a:p>
          <a:p>
            <a:pPr marL="457200" lvl="1" indent="0">
              <a:buNone/>
            </a:pPr>
            <a:endParaRPr lang="en-US" dirty="0"/>
          </a:p>
          <a:p>
            <a:pPr marL="457200" lvl="1" indent="0">
              <a:buNone/>
            </a:pPr>
            <a:endParaRPr lang="en-US" dirty="0" smtClean="0"/>
          </a:p>
          <a:p>
            <a:pPr marL="457200" lvl="1" indent="0">
              <a:buNone/>
            </a:pPr>
            <a:endParaRPr lang="en-US" dirty="0" smtClean="0"/>
          </a:p>
          <a:p>
            <a:pPr marL="457200" lvl="1" indent="0">
              <a:buNone/>
            </a:pPr>
            <a:endParaRPr lang="en-US" dirty="0" smtClean="0"/>
          </a:p>
          <a:p>
            <a:pPr marL="457200" lvl="1" indent="0">
              <a:buNone/>
            </a:pPr>
            <a:r>
              <a:rPr lang="en-US" dirty="0" smtClean="0">
                <a:solidFill>
                  <a:srgbClr val="FF0000"/>
                </a:solidFill>
              </a:rPr>
              <a:t>• </a:t>
            </a:r>
            <a:r>
              <a:rPr lang="en-US" sz="3000" dirty="0" smtClean="0"/>
              <a:t>Multi-</a:t>
            </a:r>
            <a:r>
              <a:rPr lang="en-US" sz="3000" dirty="0"/>
              <a:t>b</a:t>
            </a:r>
            <a:r>
              <a:rPr lang="en-US" sz="3000" dirty="0" smtClean="0"/>
              <a:t>uilding Campus</a:t>
            </a:r>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r>
              <a:rPr lang="en-US" sz="2200" dirty="0" smtClean="0"/>
              <a:t>Different security approach to each</a:t>
            </a:r>
          </a:p>
        </p:txBody>
      </p:sp>
      <p:grpSp>
        <p:nvGrpSpPr>
          <p:cNvPr id="22" name="Group 21"/>
          <p:cNvGrpSpPr/>
          <p:nvPr/>
        </p:nvGrpSpPr>
        <p:grpSpPr>
          <a:xfrm>
            <a:off x="5638800" y="1371600"/>
            <a:ext cx="2057400" cy="1858886"/>
            <a:chOff x="5105400" y="1828800"/>
            <a:chExt cx="2057400" cy="1858886"/>
          </a:xfrm>
        </p:grpSpPr>
        <p:sp>
          <p:nvSpPr>
            <p:cNvPr id="18" name="Rectangle 17"/>
            <p:cNvSpPr/>
            <p:nvPr/>
          </p:nvSpPr>
          <p:spPr>
            <a:xfrm>
              <a:off x="5105400" y="1828800"/>
              <a:ext cx="2057400" cy="16002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5562600" y="2133600"/>
              <a:ext cx="1230318" cy="1554086"/>
              <a:chOff x="5562600" y="1295400"/>
              <a:chExt cx="1447800" cy="1828800"/>
            </a:xfrm>
          </p:grpSpPr>
          <p:sp>
            <p:nvSpPr>
              <p:cNvPr id="2" name="Rectangle 1"/>
              <p:cNvSpPr/>
              <p:nvPr/>
            </p:nvSpPr>
            <p:spPr>
              <a:xfrm>
                <a:off x="5562600" y="12954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5562600" y="22098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400800" y="14478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096000" y="2362200"/>
                <a:ext cx="914400" cy="4572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943600" y="2590800"/>
                <a:ext cx="838200" cy="533400"/>
              </a:xfrm>
              <a:prstGeom prst="ellipse">
                <a:avLst/>
              </a:prstGeom>
              <a:solidFill>
                <a:srgbClr val="948A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5791200" y="1600200"/>
                <a:ext cx="9906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23" name="Group 22"/>
          <p:cNvGrpSpPr/>
          <p:nvPr/>
        </p:nvGrpSpPr>
        <p:grpSpPr>
          <a:xfrm>
            <a:off x="5410200" y="4343400"/>
            <a:ext cx="2590801" cy="1964731"/>
            <a:chOff x="5410200" y="4343400"/>
            <a:chExt cx="2590801" cy="1964731"/>
          </a:xfrm>
        </p:grpSpPr>
        <p:sp>
          <p:nvSpPr>
            <p:cNvPr id="19" name="Rectangle 18"/>
            <p:cNvSpPr/>
            <p:nvPr/>
          </p:nvSpPr>
          <p:spPr>
            <a:xfrm>
              <a:off x="5791200" y="4419600"/>
              <a:ext cx="2133600" cy="17526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725008" y="4343400"/>
              <a:ext cx="377770" cy="944424"/>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410200" y="5287824"/>
              <a:ext cx="440731" cy="629616"/>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6400800" y="4343400"/>
              <a:ext cx="1600201" cy="944424"/>
              <a:chOff x="6400800" y="4343400"/>
              <a:chExt cx="1600201" cy="944424"/>
            </a:xfrm>
          </p:grpSpPr>
          <p:sp>
            <p:nvSpPr>
              <p:cNvPr id="20" name="Rectangle 19"/>
              <p:cNvSpPr/>
              <p:nvPr/>
            </p:nvSpPr>
            <p:spPr>
              <a:xfrm>
                <a:off x="7086601" y="4343400"/>
                <a:ext cx="914400" cy="4572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400800" y="4343400"/>
                <a:ext cx="961209" cy="944424"/>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Rectangle 13"/>
            <p:cNvSpPr/>
            <p:nvPr/>
          </p:nvSpPr>
          <p:spPr>
            <a:xfrm>
              <a:off x="7613855" y="4973016"/>
              <a:ext cx="377770" cy="755539"/>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102777" y="5867400"/>
              <a:ext cx="1133309" cy="440731"/>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696200" y="6172200"/>
            <a:ext cx="1600200" cy="276999"/>
          </a:xfrm>
          <a:prstGeom prst="rect">
            <a:avLst/>
          </a:prstGeom>
          <a:noFill/>
        </p:spPr>
        <p:txBody>
          <a:bodyPr wrap="square" rtlCol="0">
            <a:spAutoFit/>
          </a:bodyPr>
          <a:lstStyle/>
          <a:p>
            <a:r>
              <a:rPr lang="en-US" sz="1200" dirty="0" smtClean="0">
                <a:solidFill>
                  <a:schemeClr val="accent6">
                    <a:lumMod val="50000"/>
                  </a:schemeClr>
                </a:solidFill>
              </a:rPr>
              <a:t>First line of defense</a:t>
            </a:r>
            <a:endParaRPr lang="en-US" sz="1200" dirty="0">
              <a:solidFill>
                <a:schemeClr val="accent6">
                  <a:lumMod val="50000"/>
                </a:schemeClr>
              </a:solidFill>
            </a:endParaRPr>
          </a:p>
        </p:txBody>
      </p:sp>
      <p:sp>
        <p:nvSpPr>
          <p:cNvPr id="25" name="TextBox 24"/>
          <p:cNvSpPr txBox="1"/>
          <p:nvPr/>
        </p:nvSpPr>
        <p:spPr>
          <a:xfrm>
            <a:off x="7696200" y="2743200"/>
            <a:ext cx="1600200" cy="276999"/>
          </a:xfrm>
          <a:prstGeom prst="rect">
            <a:avLst/>
          </a:prstGeom>
          <a:noFill/>
        </p:spPr>
        <p:txBody>
          <a:bodyPr wrap="square" rtlCol="0">
            <a:spAutoFit/>
          </a:bodyPr>
          <a:lstStyle/>
          <a:p>
            <a:r>
              <a:rPr lang="en-US" sz="1200" dirty="0" smtClean="0">
                <a:solidFill>
                  <a:srgbClr val="984807"/>
                </a:solidFill>
              </a:rPr>
              <a:t>First line of defense</a:t>
            </a:r>
            <a:endParaRPr lang="en-US" sz="1200" dirty="0">
              <a:solidFill>
                <a:srgbClr val="984807"/>
              </a:solidFill>
            </a:endParaRPr>
          </a:p>
        </p:txBody>
      </p:sp>
      <p:sp>
        <p:nvSpPr>
          <p:cNvPr id="27" name="TextBox 26"/>
          <p:cNvSpPr txBox="1"/>
          <p:nvPr/>
        </p:nvSpPr>
        <p:spPr>
          <a:xfrm>
            <a:off x="6248400" y="3276600"/>
            <a:ext cx="1600200" cy="276999"/>
          </a:xfrm>
          <a:prstGeom prst="rect">
            <a:avLst/>
          </a:prstGeom>
          <a:noFill/>
        </p:spPr>
        <p:txBody>
          <a:bodyPr wrap="square" rtlCol="0">
            <a:spAutoFit/>
          </a:bodyPr>
          <a:lstStyle/>
          <a:p>
            <a:r>
              <a:rPr lang="en-US" sz="1200" dirty="0" smtClean="0">
                <a:solidFill>
                  <a:srgbClr val="984807"/>
                </a:solidFill>
              </a:rPr>
              <a:t>Caution Zone</a:t>
            </a:r>
            <a:endParaRPr lang="en-US" sz="1200" dirty="0">
              <a:solidFill>
                <a:srgbClr val="984807"/>
              </a:solidFill>
            </a:endParaRPr>
          </a:p>
        </p:txBody>
      </p:sp>
      <p:sp>
        <p:nvSpPr>
          <p:cNvPr id="28" name="TextBox 27"/>
          <p:cNvSpPr txBox="1"/>
          <p:nvPr/>
        </p:nvSpPr>
        <p:spPr>
          <a:xfrm>
            <a:off x="6248400" y="6553200"/>
            <a:ext cx="1600200" cy="276999"/>
          </a:xfrm>
          <a:prstGeom prst="rect">
            <a:avLst/>
          </a:prstGeom>
          <a:noFill/>
        </p:spPr>
        <p:txBody>
          <a:bodyPr wrap="square" rtlCol="0">
            <a:spAutoFit/>
          </a:bodyPr>
          <a:lstStyle/>
          <a:p>
            <a:r>
              <a:rPr lang="en-US" sz="1200" dirty="0" smtClean="0">
                <a:solidFill>
                  <a:srgbClr val="984807"/>
                </a:solidFill>
              </a:rPr>
              <a:t>Caution Zone</a:t>
            </a:r>
            <a:endParaRPr lang="en-US" sz="1200" dirty="0">
              <a:solidFill>
                <a:srgbClr val="984807"/>
              </a:solidFill>
            </a:endParaRPr>
          </a:p>
        </p:txBody>
      </p:sp>
    </p:spTree>
    <p:extLst>
      <p:ext uri="{BB962C8B-B14F-4D97-AF65-F5344CB8AC3E}">
        <p14:creationId xmlns:p14="http://schemas.microsoft.com/office/powerpoint/2010/main" val="19774483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Existing Facilities</a:t>
            </a:r>
            <a:endParaRPr lang="en-US" dirty="0"/>
          </a:p>
        </p:txBody>
      </p:sp>
      <p:sp>
        <p:nvSpPr>
          <p:cNvPr id="4" name="Content Placeholder 3"/>
          <p:cNvSpPr>
            <a:spLocks noGrp="1"/>
          </p:cNvSpPr>
          <p:nvPr>
            <p:ph idx="1"/>
          </p:nvPr>
        </p:nvSpPr>
        <p:spPr/>
        <p:txBody>
          <a:bodyPr/>
          <a:lstStyle/>
          <a:p>
            <a:r>
              <a:rPr lang="en-US" sz="2400" dirty="0"/>
              <a:t>Examples of Biological Hazards:</a:t>
            </a:r>
          </a:p>
          <a:p>
            <a:endParaRPr lang="en-US" sz="800" dirty="0"/>
          </a:p>
          <a:p>
            <a:pPr lvl="1"/>
            <a:r>
              <a:rPr lang="en-US" sz="2000" dirty="0"/>
              <a:t>Infectious diseases, such as pandemic influenza, extensively drug-resistant tuberculosis, staphylococcus aureus, and meningitis</a:t>
            </a:r>
          </a:p>
          <a:p>
            <a:pPr marL="0" lvl="1" indent="0">
              <a:buNone/>
            </a:pPr>
            <a:r>
              <a:rPr lang="en-US" sz="2000" dirty="0"/>
              <a:t> </a:t>
            </a:r>
          </a:p>
          <a:p>
            <a:pPr lvl="1"/>
            <a:r>
              <a:rPr lang="en-US" sz="2000" dirty="0"/>
              <a:t>Contaminated food outbreaks, including salmonella, botulism, and e. coli</a:t>
            </a:r>
          </a:p>
          <a:p>
            <a:pPr marL="0" lvl="1" indent="0">
              <a:buNone/>
            </a:pPr>
            <a:r>
              <a:rPr lang="en-US" sz="2000" dirty="0"/>
              <a:t> </a:t>
            </a:r>
          </a:p>
          <a:p>
            <a:pPr lvl="1"/>
            <a:r>
              <a:rPr lang="en-US" sz="2000" dirty="0"/>
              <a:t>Toxic materials present in school laboratories </a:t>
            </a:r>
          </a:p>
          <a:p>
            <a:pPr marL="0" indent="0">
              <a:buNone/>
            </a:pPr>
            <a:endParaRPr lang="en-US" dirty="0" smtClean="0"/>
          </a:p>
          <a:p>
            <a:endParaRPr lang="en-US" dirty="0"/>
          </a:p>
        </p:txBody>
      </p:sp>
    </p:spTree>
    <p:extLst>
      <p:ext uri="{BB962C8B-B14F-4D97-AF65-F5344CB8AC3E}">
        <p14:creationId xmlns:p14="http://schemas.microsoft.com/office/powerpoint/2010/main" val="40813103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Existing Facilities</a:t>
            </a:r>
            <a:endParaRPr lang="en-US" dirty="0"/>
          </a:p>
        </p:txBody>
      </p:sp>
      <p:sp>
        <p:nvSpPr>
          <p:cNvPr id="4" name="Content Placeholder 3"/>
          <p:cNvSpPr>
            <a:spLocks noGrp="1"/>
          </p:cNvSpPr>
          <p:nvPr>
            <p:ph idx="1"/>
          </p:nvPr>
        </p:nvSpPr>
        <p:spPr/>
        <p:txBody>
          <a:bodyPr>
            <a:normAutofit lnSpcReduction="10000"/>
          </a:bodyPr>
          <a:lstStyle/>
          <a:p>
            <a:r>
              <a:rPr lang="en-US" sz="2400" dirty="0"/>
              <a:t>Examples of Technological Hazards:</a:t>
            </a:r>
          </a:p>
          <a:p>
            <a:endParaRPr lang="en-US" sz="800" dirty="0"/>
          </a:p>
          <a:p>
            <a:pPr lvl="1"/>
            <a:r>
              <a:rPr lang="en-US" sz="2000" dirty="0"/>
              <a:t>Explosions or accidental release of toxins from industrial plants </a:t>
            </a:r>
          </a:p>
          <a:p>
            <a:pPr marL="0" lvl="1" indent="0">
              <a:buNone/>
            </a:pPr>
            <a:endParaRPr lang="en-US" sz="2000" dirty="0"/>
          </a:p>
          <a:p>
            <a:pPr lvl="1"/>
            <a:r>
              <a:rPr lang="en-US" sz="2000" dirty="0"/>
              <a:t>Accidental release of hazardous materials from within the school, such as gas leaks or laboratory spills </a:t>
            </a:r>
          </a:p>
          <a:p>
            <a:pPr marL="0" lvl="1" indent="0">
              <a:buNone/>
            </a:pPr>
            <a:endParaRPr lang="en-US" sz="2000" dirty="0"/>
          </a:p>
          <a:p>
            <a:pPr lvl="1"/>
            <a:r>
              <a:rPr lang="en-US" sz="2000" dirty="0"/>
              <a:t>Hazardous materials releases from major highways or railroads </a:t>
            </a:r>
          </a:p>
          <a:p>
            <a:pPr marL="0" lvl="1" indent="0">
              <a:buNone/>
            </a:pPr>
            <a:endParaRPr lang="en-US" sz="2000" dirty="0"/>
          </a:p>
          <a:p>
            <a:pPr lvl="1"/>
            <a:r>
              <a:rPr lang="en-US" sz="2000" dirty="0"/>
              <a:t>Radiological releases from nuclear power stations </a:t>
            </a:r>
          </a:p>
          <a:p>
            <a:pPr marL="0" lvl="1" indent="0">
              <a:buNone/>
            </a:pPr>
            <a:endParaRPr lang="en-US" sz="2000" dirty="0"/>
          </a:p>
          <a:p>
            <a:pPr lvl="1"/>
            <a:r>
              <a:rPr lang="en-US" sz="2000" dirty="0"/>
              <a:t>Dam failure or water failure</a:t>
            </a:r>
          </a:p>
          <a:p>
            <a:pPr marL="0" lvl="1" indent="0">
              <a:buNone/>
            </a:pPr>
            <a:endParaRPr lang="en-US" sz="2000" dirty="0"/>
          </a:p>
          <a:p>
            <a:pPr lvl="1"/>
            <a:r>
              <a:rPr lang="en-US" sz="2000" dirty="0"/>
              <a:t>Power failure </a:t>
            </a:r>
          </a:p>
          <a:p>
            <a:pPr marL="0" indent="0">
              <a:buNone/>
            </a:pPr>
            <a:endParaRPr lang="en-US" dirty="0" smtClean="0"/>
          </a:p>
          <a:p>
            <a:endParaRPr lang="en-US" dirty="0"/>
          </a:p>
        </p:txBody>
      </p:sp>
    </p:spTree>
    <p:extLst>
      <p:ext uri="{BB962C8B-B14F-4D97-AF65-F5344CB8AC3E}">
        <p14:creationId xmlns:p14="http://schemas.microsoft.com/office/powerpoint/2010/main" val="5517867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Existing Facilities</a:t>
            </a:r>
            <a:endParaRPr lang="en-US" dirty="0"/>
          </a:p>
        </p:txBody>
      </p:sp>
      <p:sp>
        <p:nvSpPr>
          <p:cNvPr id="4" name="Content Placeholder 3"/>
          <p:cNvSpPr>
            <a:spLocks noGrp="1"/>
          </p:cNvSpPr>
          <p:nvPr>
            <p:ph idx="1"/>
          </p:nvPr>
        </p:nvSpPr>
        <p:spPr/>
        <p:txBody>
          <a:bodyPr/>
          <a:lstStyle/>
          <a:p>
            <a:r>
              <a:rPr lang="en-US" sz="2400" dirty="0"/>
              <a:t>Visit the site during the day and at night</a:t>
            </a:r>
          </a:p>
          <a:p>
            <a:endParaRPr lang="en-US" sz="2400" dirty="0"/>
          </a:p>
          <a:p>
            <a:r>
              <a:rPr lang="en-US" sz="2400" dirty="0"/>
              <a:t>Review floor plans and aerial site plans </a:t>
            </a:r>
          </a:p>
          <a:p>
            <a:endParaRPr lang="en-US" sz="2400" dirty="0"/>
          </a:p>
          <a:p>
            <a:r>
              <a:rPr lang="en-US" sz="2400" dirty="0"/>
              <a:t>Camera</a:t>
            </a:r>
          </a:p>
          <a:p>
            <a:pPr marL="0" indent="0">
              <a:buNone/>
            </a:pPr>
            <a:endParaRPr lang="en-US" dirty="0" smtClean="0"/>
          </a:p>
          <a:p>
            <a:endParaRPr lang="en-US" dirty="0"/>
          </a:p>
        </p:txBody>
      </p:sp>
    </p:spTree>
    <p:extLst>
      <p:ext uri="{BB962C8B-B14F-4D97-AF65-F5344CB8AC3E}">
        <p14:creationId xmlns:p14="http://schemas.microsoft.com/office/powerpoint/2010/main" val="939931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Existing Facilities</a:t>
            </a:r>
            <a:endParaRPr lang="en-US" dirty="0"/>
          </a:p>
        </p:txBody>
      </p:sp>
      <p:sp>
        <p:nvSpPr>
          <p:cNvPr id="4" name="Content Placeholder 3"/>
          <p:cNvSpPr>
            <a:spLocks noGrp="1"/>
          </p:cNvSpPr>
          <p:nvPr>
            <p:ph idx="1"/>
          </p:nvPr>
        </p:nvSpPr>
        <p:spPr/>
        <p:txBody>
          <a:bodyPr/>
          <a:lstStyle/>
          <a:p>
            <a:r>
              <a:rPr lang="en-US" sz="2400" dirty="0"/>
              <a:t>Visit the site during the day and at night</a:t>
            </a:r>
          </a:p>
          <a:p>
            <a:endParaRPr lang="en-US" sz="2400" dirty="0"/>
          </a:p>
          <a:p>
            <a:r>
              <a:rPr lang="en-US" sz="2400" dirty="0"/>
              <a:t>Review floor plans and aerial site plans </a:t>
            </a:r>
          </a:p>
          <a:p>
            <a:endParaRPr lang="en-US" sz="2400" dirty="0"/>
          </a:p>
          <a:p>
            <a:r>
              <a:rPr lang="en-US" sz="2400" dirty="0"/>
              <a:t>Camera</a:t>
            </a:r>
          </a:p>
          <a:p>
            <a:pPr marL="0" indent="0">
              <a:buNone/>
            </a:pPr>
            <a:endParaRPr lang="en-US" dirty="0" smtClean="0"/>
          </a:p>
          <a:p>
            <a:endParaRPr lang="en-US" dirty="0"/>
          </a:p>
        </p:txBody>
      </p:sp>
    </p:spTree>
    <p:extLst>
      <p:ext uri="{BB962C8B-B14F-4D97-AF65-F5344CB8AC3E}">
        <p14:creationId xmlns:p14="http://schemas.microsoft.com/office/powerpoint/2010/main" val="2955031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Planning for Security Systems</a:t>
            </a:r>
            <a:endParaRPr lang="en-US" dirty="0"/>
          </a:p>
        </p:txBody>
      </p:sp>
    </p:spTree>
    <p:extLst>
      <p:ext uri="{BB962C8B-B14F-4D97-AF65-F5344CB8AC3E}">
        <p14:creationId xmlns:p14="http://schemas.microsoft.com/office/powerpoint/2010/main" val="32012560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Planning for Security Systems</a:t>
            </a:r>
            <a:endParaRPr lang="en-US" dirty="0"/>
          </a:p>
        </p:txBody>
      </p:sp>
      <p:sp>
        <p:nvSpPr>
          <p:cNvPr id="4" name="Content Placeholder 3"/>
          <p:cNvSpPr>
            <a:spLocks noGrp="1"/>
          </p:cNvSpPr>
          <p:nvPr>
            <p:ph idx="1"/>
          </p:nvPr>
        </p:nvSpPr>
        <p:spPr/>
        <p:txBody>
          <a:bodyPr>
            <a:normAutofit/>
          </a:bodyPr>
          <a:lstStyle/>
          <a:p>
            <a:r>
              <a:rPr lang="en-US" sz="2400" dirty="0" smtClean="0"/>
              <a:t>Examples of Security Systems</a:t>
            </a:r>
          </a:p>
          <a:p>
            <a:pPr lvl="1"/>
            <a:r>
              <a:rPr lang="en-US" sz="2000" dirty="0" smtClean="0"/>
              <a:t>Surveillance</a:t>
            </a:r>
          </a:p>
          <a:p>
            <a:pPr lvl="1"/>
            <a:r>
              <a:rPr lang="en-US" sz="2000" dirty="0" smtClean="0"/>
              <a:t>Access Control</a:t>
            </a:r>
          </a:p>
          <a:p>
            <a:pPr lvl="1"/>
            <a:r>
              <a:rPr lang="en-US" sz="2000" dirty="0" smtClean="0"/>
              <a:t>Intrusion</a:t>
            </a:r>
          </a:p>
          <a:p>
            <a:pPr lvl="1"/>
            <a:r>
              <a:rPr lang="en-US" sz="2000" dirty="0" smtClean="0"/>
              <a:t>Metal Detectors</a:t>
            </a:r>
          </a:p>
          <a:p>
            <a:pPr lvl="1"/>
            <a:r>
              <a:rPr lang="en-US" sz="2000" dirty="0" smtClean="0"/>
              <a:t>Door Intercom Systems</a:t>
            </a:r>
          </a:p>
          <a:p>
            <a:pPr lvl="1"/>
            <a:r>
              <a:rPr lang="en-US" sz="2000" dirty="0" smtClean="0"/>
              <a:t>Building Intercom Systems – Mass Communication</a:t>
            </a:r>
          </a:p>
          <a:p>
            <a:pPr lvl="1"/>
            <a:r>
              <a:rPr lang="en-US" sz="2000" dirty="0" smtClean="0"/>
              <a:t>Two way radio</a:t>
            </a:r>
          </a:p>
          <a:p>
            <a:pPr marL="457200" lvl="1" indent="0">
              <a:buNone/>
            </a:pPr>
            <a:endParaRPr lang="en-US" sz="2000" dirty="0" smtClean="0"/>
          </a:p>
          <a:p>
            <a:pPr lvl="1"/>
            <a:endParaRPr lang="en-US" sz="2000" dirty="0" smtClean="0"/>
          </a:p>
          <a:p>
            <a:pPr marL="0" indent="0">
              <a:buNone/>
            </a:pPr>
            <a:endParaRPr lang="en-US" dirty="0" smtClean="0"/>
          </a:p>
          <a:p>
            <a:endParaRPr lang="en-US" dirty="0"/>
          </a:p>
        </p:txBody>
      </p:sp>
    </p:spTree>
    <p:extLst>
      <p:ext uri="{BB962C8B-B14F-4D97-AF65-F5344CB8AC3E}">
        <p14:creationId xmlns:p14="http://schemas.microsoft.com/office/powerpoint/2010/main" val="4603515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Planning for Security Systems</a:t>
            </a:r>
            <a:endParaRPr lang="en-US" dirty="0"/>
          </a:p>
        </p:txBody>
      </p:sp>
      <p:sp>
        <p:nvSpPr>
          <p:cNvPr id="4" name="Content Placeholder 3"/>
          <p:cNvSpPr>
            <a:spLocks noGrp="1"/>
          </p:cNvSpPr>
          <p:nvPr>
            <p:ph idx="1"/>
          </p:nvPr>
        </p:nvSpPr>
        <p:spPr/>
        <p:txBody>
          <a:bodyPr>
            <a:normAutofit/>
          </a:bodyPr>
          <a:lstStyle/>
          <a:p>
            <a:r>
              <a:rPr lang="en-US" sz="2400" dirty="0" smtClean="0"/>
              <a:t>Team </a:t>
            </a:r>
            <a:r>
              <a:rPr lang="en-US" sz="2400" dirty="0"/>
              <a:t>Structure</a:t>
            </a:r>
          </a:p>
          <a:p>
            <a:pPr lvl="1"/>
            <a:r>
              <a:rPr lang="en-US" sz="2000" dirty="0"/>
              <a:t>Technology </a:t>
            </a:r>
            <a:r>
              <a:rPr lang="en-US" sz="2000" dirty="0" smtClean="0"/>
              <a:t>Director </a:t>
            </a:r>
          </a:p>
          <a:p>
            <a:pPr lvl="1"/>
            <a:r>
              <a:rPr lang="en-US" sz="2000" dirty="0" smtClean="0"/>
              <a:t>Security Director </a:t>
            </a:r>
          </a:p>
          <a:p>
            <a:pPr lvl="1"/>
            <a:r>
              <a:rPr lang="en-US" sz="2000" dirty="0" smtClean="0"/>
              <a:t>Transportation Director</a:t>
            </a:r>
          </a:p>
          <a:p>
            <a:pPr lvl="1"/>
            <a:r>
              <a:rPr lang="en-US" sz="2000" dirty="0" smtClean="0"/>
              <a:t>Facilities Director </a:t>
            </a:r>
          </a:p>
          <a:p>
            <a:pPr lvl="1"/>
            <a:r>
              <a:rPr lang="en-US" sz="2000" dirty="0" smtClean="0"/>
              <a:t>Superintendent</a:t>
            </a:r>
          </a:p>
          <a:p>
            <a:pPr lvl="1"/>
            <a:r>
              <a:rPr lang="en-US" sz="2000" dirty="0" smtClean="0"/>
              <a:t>Local </a:t>
            </a:r>
            <a:r>
              <a:rPr lang="en-US" sz="2000" dirty="0"/>
              <a:t>or campus law </a:t>
            </a:r>
            <a:r>
              <a:rPr lang="en-US" sz="2000" dirty="0" smtClean="0"/>
              <a:t>enforcement</a:t>
            </a:r>
          </a:p>
          <a:p>
            <a:pPr lvl="1"/>
            <a:r>
              <a:rPr lang="en-US" sz="2000" dirty="0" smtClean="0"/>
              <a:t>Campus administrators </a:t>
            </a:r>
          </a:p>
          <a:p>
            <a:pPr lvl="1"/>
            <a:r>
              <a:rPr lang="en-US" sz="2000" dirty="0" smtClean="0"/>
              <a:t>Custodial</a:t>
            </a:r>
            <a:endParaRPr lang="en-US" sz="2000" dirty="0"/>
          </a:p>
          <a:p>
            <a:pPr lvl="1"/>
            <a:endParaRPr lang="en-US" sz="2000" dirty="0" smtClean="0"/>
          </a:p>
          <a:p>
            <a:pPr lvl="1"/>
            <a:endParaRPr lang="en-US" sz="2000" dirty="0" smtClean="0"/>
          </a:p>
          <a:p>
            <a:pPr marL="0" indent="0">
              <a:buNone/>
            </a:pPr>
            <a:endParaRPr lang="en-US" dirty="0" smtClean="0"/>
          </a:p>
          <a:p>
            <a:endParaRPr lang="en-US" dirty="0"/>
          </a:p>
        </p:txBody>
      </p:sp>
    </p:spTree>
    <p:extLst>
      <p:ext uri="{BB962C8B-B14F-4D97-AF65-F5344CB8AC3E}">
        <p14:creationId xmlns:p14="http://schemas.microsoft.com/office/powerpoint/2010/main" val="23186091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Planning for Security Systems</a:t>
            </a:r>
            <a:endParaRPr lang="en-US" dirty="0"/>
          </a:p>
        </p:txBody>
      </p:sp>
      <p:sp>
        <p:nvSpPr>
          <p:cNvPr id="4" name="Content Placeholder 3"/>
          <p:cNvSpPr>
            <a:spLocks noGrp="1"/>
          </p:cNvSpPr>
          <p:nvPr>
            <p:ph idx="1"/>
          </p:nvPr>
        </p:nvSpPr>
        <p:spPr/>
        <p:txBody>
          <a:bodyPr>
            <a:normAutofit/>
          </a:bodyPr>
          <a:lstStyle/>
          <a:p>
            <a:r>
              <a:rPr lang="en-US" sz="2400" dirty="0" smtClean="0"/>
              <a:t>Team </a:t>
            </a:r>
            <a:r>
              <a:rPr lang="en-US" sz="2400" dirty="0"/>
              <a:t>Structure</a:t>
            </a:r>
          </a:p>
          <a:p>
            <a:pPr lvl="1"/>
            <a:r>
              <a:rPr lang="en-US" sz="2000" dirty="0"/>
              <a:t>Technology </a:t>
            </a:r>
            <a:r>
              <a:rPr lang="en-US" sz="2000" dirty="0" smtClean="0"/>
              <a:t>Director </a:t>
            </a:r>
          </a:p>
          <a:p>
            <a:pPr lvl="1"/>
            <a:r>
              <a:rPr lang="en-US" sz="2000" dirty="0" smtClean="0"/>
              <a:t>Security Director </a:t>
            </a:r>
          </a:p>
          <a:p>
            <a:pPr lvl="1"/>
            <a:r>
              <a:rPr lang="en-US" sz="2000" dirty="0" smtClean="0"/>
              <a:t>Transportation Director</a:t>
            </a:r>
          </a:p>
          <a:p>
            <a:pPr lvl="1"/>
            <a:r>
              <a:rPr lang="en-US" sz="2000" dirty="0" smtClean="0"/>
              <a:t>Facilities Director </a:t>
            </a:r>
          </a:p>
          <a:p>
            <a:pPr lvl="1"/>
            <a:r>
              <a:rPr lang="en-US" sz="2000" dirty="0" smtClean="0"/>
              <a:t>Superintendent</a:t>
            </a:r>
          </a:p>
          <a:p>
            <a:pPr lvl="1"/>
            <a:r>
              <a:rPr lang="en-US" sz="2000" dirty="0" smtClean="0"/>
              <a:t>Local </a:t>
            </a:r>
            <a:r>
              <a:rPr lang="en-US" sz="2000" dirty="0"/>
              <a:t>or campus law </a:t>
            </a:r>
            <a:r>
              <a:rPr lang="en-US" sz="2000" dirty="0" smtClean="0"/>
              <a:t>enforcement</a:t>
            </a:r>
          </a:p>
          <a:p>
            <a:pPr lvl="1"/>
            <a:r>
              <a:rPr lang="en-US" sz="2000" dirty="0" smtClean="0"/>
              <a:t>Campus administrators </a:t>
            </a:r>
          </a:p>
          <a:p>
            <a:pPr lvl="1"/>
            <a:r>
              <a:rPr lang="en-US" sz="2000" dirty="0" smtClean="0"/>
              <a:t>Custodial</a:t>
            </a:r>
            <a:endParaRPr lang="en-US" sz="2000" dirty="0"/>
          </a:p>
          <a:p>
            <a:pPr lvl="1"/>
            <a:endParaRPr lang="en-US" sz="2000" dirty="0" smtClean="0"/>
          </a:p>
          <a:p>
            <a:pPr lvl="1"/>
            <a:endParaRPr lang="en-US" sz="2000" dirty="0" smtClean="0"/>
          </a:p>
          <a:p>
            <a:pPr marL="0" indent="0">
              <a:buNone/>
            </a:pPr>
            <a:endParaRPr lang="en-US" dirty="0" smtClean="0"/>
          </a:p>
          <a:p>
            <a:endParaRPr lang="en-US" dirty="0"/>
          </a:p>
        </p:txBody>
      </p:sp>
    </p:spTree>
    <p:extLst>
      <p:ext uri="{BB962C8B-B14F-4D97-AF65-F5344CB8AC3E}">
        <p14:creationId xmlns:p14="http://schemas.microsoft.com/office/powerpoint/2010/main" val="35342391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Planning for Security Systems</a:t>
            </a:r>
            <a:endParaRPr lang="en-US" dirty="0"/>
          </a:p>
        </p:txBody>
      </p:sp>
      <p:sp>
        <p:nvSpPr>
          <p:cNvPr id="4" name="Content Placeholder 3"/>
          <p:cNvSpPr>
            <a:spLocks noGrp="1"/>
          </p:cNvSpPr>
          <p:nvPr>
            <p:ph idx="1"/>
          </p:nvPr>
        </p:nvSpPr>
        <p:spPr/>
        <p:txBody>
          <a:bodyPr>
            <a:normAutofit/>
          </a:bodyPr>
          <a:lstStyle/>
          <a:p>
            <a:r>
              <a:rPr lang="en-US" sz="2400" dirty="0"/>
              <a:t>Consider the system impact on technology infrastructure</a:t>
            </a:r>
          </a:p>
          <a:p>
            <a:pPr lvl="1"/>
            <a:r>
              <a:rPr lang="en-US" sz="2000" dirty="0"/>
              <a:t>Cabling infrastructure</a:t>
            </a:r>
          </a:p>
          <a:p>
            <a:pPr lvl="1"/>
            <a:r>
              <a:rPr lang="en-US" sz="2000" dirty="0"/>
              <a:t>Network electronics</a:t>
            </a:r>
          </a:p>
          <a:p>
            <a:pPr lvl="1"/>
            <a:r>
              <a:rPr lang="en-US" sz="2000" dirty="0"/>
              <a:t>Where will the surveillance storage be kept</a:t>
            </a:r>
          </a:p>
          <a:p>
            <a:pPr lvl="1"/>
            <a:r>
              <a:rPr lang="en-US" sz="2000" dirty="0"/>
              <a:t>Backups</a:t>
            </a:r>
          </a:p>
          <a:p>
            <a:pPr lvl="1"/>
            <a:r>
              <a:rPr lang="en-US" sz="2000" dirty="0"/>
              <a:t>Access rights</a:t>
            </a:r>
          </a:p>
          <a:p>
            <a:pPr lvl="1"/>
            <a:r>
              <a:rPr lang="en-US" sz="2000" dirty="0"/>
              <a:t>Phone and intercom system interoperability</a:t>
            </a:r>
          </a:p>
          <a:p>
            <a:endParaRPr lang="en-US" sz="2000" dirty="0"/>
          </a:p>
          <a:p>
            <a:pPr lvl="1"/>
            <a:endParaRPr lang="en-US" sz="2000" dirty="0" smtClean="0"/>
          </a:p>
          <a:p>
            <a:pPr lvl="1"/>
            <a:endParaRPr lang="en-US" sz="2000" dirty="0" smtClean="0"/>
          </a:p>
          <a:p>
            <a:pPr marL="0" indent="0">
              <a:buNone/>
            </a:pPr>
            <a:endParaRPr lang="en-US" dirty="0" smtClean="0"/>
          </a:p>
          <a:p>
            <a:endParaRPr lang="en-US" dirty="0"/>
          </a:p>
        </p:txBody>
      </p:sp>
    </p:spTree>
    <p:extLst>
      <p:ext uri="{BB962C8B-B14F-4D97-AF65-F5344CB8AC3E}">
        <p14:creationId xmlns:p14="http://schemas.microsoft.com/office/powerpoint/2010/main" val="36980901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Planning for Security Systems</a:t>
            </a:r>
            <a:endParaRPr lang="en-US" dirty="0"/>
          </a:p>
        </p:txBody>
      </p:sp>
      <p:sp>
        <p:nvSpPr>
          <p:cNvPr id="4" name="Content Placeholder 3"/>
          <p:cNvSpPr>
            <a:spLocks noGrp="1"/>
          </p:cNvSpPr>
          <p:nvPr>
            <p:ph idx="1"/>
          </p:nvPr>
        </p:nvSpPr>
        <p:spPr/>
        <p:txBody>
          <a:bodyPr>
            <a:normAutofit/>
          </a:bodyPr>
          <a:lstStyle/>
          <a:p>
            <a:r>
              <a:rPr lang="en-US" sz="2400" dirty="0"/>
              <a:t>Consider the system impact on </a:t>
            </a:r>
            <a:r>
              <a:rPr lang="en-US" sz="2400" dirty="0" smtClean="0"/>
              <a:t>the facility and the staff</a:t>
            </a:r>
            <a:endParaRPr lang="en-US" sz="2400" dirty="0"/>
          </a:p>
          <a:p>
            <a:pPr lvl="1"/>
            <a:r>
              <a:rPr lang="en-US" sz="2000" dirty="0" smtClean="0"/>
              <a:t>Access control systems and door hardware</a:t>
            </a:r>
            <a:endParaRPr lang="en-US" sz="2000" dirty="0"/>
          </a:p>
          <a:p>
            <a:pPr lvl="1"/>
            <a:r>
              <a:rPr lang="en-US" sz="2000" dirty="0" smtClean="0"/>
              <a:t>Surveillance and facility lighting</a:t>
            </a:r>
          </a:p>
          <a:p>
            <a:pPr lvl="1"/>
            <a:r>
              <a:rPr lang="en-US" sz="2000" dirty="0" smtClean="0"/>
              <a:t>The trained staff</a:t>
            </a:r>
          </a:p>
          <a:p>
            <a:pPr lvl="1"/>
            <a:r>
              <a:rPr lang="en-US" sz="2000" dirty="0" smtClean="0"/>
              <a:t>Creating a culture of awareness</a:t>
            </a:r>
          </a:p>
          <a:p>
            <a:pPr lvl="1"/>
            <a:endParaRPr lang="en-US" sz="2000" dirty="0" smtClean="0"/>
          </a:p>
          <a:p>
            <a:pPr lvl="1"/>
            <a:endParaRPr lang="en-US" sz="2000" dirty="0"/>
          </a:p>
          <a:p>
            <a:pPr lvl="1"/>
            <a:endParaRPr lang="en-US" sz="2000" dirty="0"/>
          </a:p>
          <a:p>
            <a:endParaRPr lang="en-US" sz="2000" dirty="0"/>
          </a:p>
          <a:p>
            <a:pPr lvl="1"/>
            <a:endParaRPr lang="en-US" sz="2000" dirty="0" smtClean="0"/>
          </a:p>
          <a:p>
            <a:pPr lvl="1"/>
            <a:endParaRPr lang="en-US" sz="2000" dirty="0" smtClean="0"/>
          </a:p>
          <a:p>
            <a:pPr marL="0" indent="0">
              <a:buNone/>
            </a:pPr>
            <a:endParaRPr lang="en-US" dirty="0" smtClean="0"/>
          </a:p>
          <a:p>
            <a:endParaRPr lang="en-US" dirty="0"/>
          </a:p>
        </p:txBody>
      </p:sp>
    </p:spTree>
    <p:extLst>
      <p:ext uri="{BB962C8B-B14F-4D97-AF65-F5344CB8AC3E}">
        <p14:creationId xmlns:p14="http://schemas.microsoft.com/office/powerpoint/2010/main" val="3203884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90600" y="2209800"/>
            <a:ext cx="1905000" cy="22860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p:cNvSpPr/>
          <p:nvPr/>
        </p:nvSpPr>
        <p:spPr>
          <a:xfrm>
            <a:off x="5715000" y="1676400"/>
            <a:ext cx="2133600" cy="22860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a:off x="2819400" y="3962400"/>
            <a:ext cx="1524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4343400" cy="609600"/>
          </a:xfrm>
        </p:spPr>
        <p:txBody>
          <a:bodyPr>
            <a:normAutofit/>
          </a:bodyPr>
          <a:lstStyle/>
          <a:p>
            <a:r>
              <a:rPr lang="en-US" dirty="0" smtClean="0"/>
              <a:t>Pickup and Drop-off</a:t>
            </a:r>
          </a:p>
        </p:txBody>
      </p:sp>
      <p:grpSp>
        <p:nvGrpSpPr>
          <p:cNvPr id="16" name="Group 15"/>
          <p:cNvGrpSpPr/>
          <p:nvPr/>
        </p:nvGrpSpPr>
        <p:grpSpPr>
          <a:xfrm>
            <a:off x="1752600" y="3276600"/>
            <a:ext cx="1230318" cy="1554086"/>
            <a:chOff x="5562600" y="1295400"/>
            <a:chExt cx="1447800" cy="1828800"/>
          </a:xfrm>
        </p:grpSpPr>
        <p:sp>
          <p:nvSpPr>
            <p:cNvPr id="2" name="Rectangle 1"/>
            <p:cNvSpPr/>
            <p:nvPr/>
          </p:nvSpPr>
          <p:spPr>
            <a:xfrm>
              <a:off x="5562600" y="12954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5562600" y="22098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400800" y="14478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096000" y="2362200"/>
              <a:ext cx="914400" cy="4572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943600" y="2590800"/>
              <a:ext cx="838200" cy="533400"/>
            </a:xfrm>
            <a:prstGeom prst="ellipse">
              <a:avLst/>
            </a:prstGeom>
            <a:solidFill>
              <a:srgbClr val="948A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5791200" y="1600200"/>
              <a:ext cx="9906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a:off x="5334000" y="2895600"/>
            <a:ext cx="2590801" cy="1964731"/>
            <a:chOff x="5410200" y="4343400"/>
            <a:chExt cx="2590801" cy="1964731"/>
          </a:xfrm>
        </p:grpSpPr>
        <p:sp>
          <p:nvSpPr>
            <p:cNvPr id="19" name="Rectangle 18"/>
            <p:cNvSpPr/>
            <p:nvPr/>
          </p:nvSpPr>
          <p:spPr>
            <a:xfrm>
              <a:off x="5791200" y="4419600"/>
              <a:ext cx="2133600" cy="17526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725008" y="4343400"/>
              <a:ext cx="377770" cy="944424"/>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410200" y="5287824"/>
              <a:ext cx="440731" cy="629616"/>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6400800" y="4343400"/>
              <a:ext cx="1600201" cy="944424"/>
              <a:chOff x="6400800" y="4343400"/>
              <a:chExt cx="1600201" cy="944424"/>
            </a:xfrm>
          </p:grpSpPr>
          <p:sp>
            <p:nvSpPr>
              <p:cNvPr id="20" name="Rectangle 19"/>
              <p:cNvSpPr/>
              <p:nvPr/>
            </p:nvSpPr>
            <p:spPr>
              <a:xfrm>
                <a:off x="7086601" y="4343400"/>
                <a:ext cx="914400" cy="4572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400800" y="4343400"/>
                <a:ext cx="961209" cy="944424"/>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Rectangle 13"/>
            <p:cNvSpPr/>
            <p:nvPr/>
          </p:nvSpPr>
          <p:spPr>
            <a:xfrm>
              <a:off x="7613855" y="4973016"/>
              <a:ext cx="377770" cy="755539"/>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102777" y="5867400"/>
              <a:ext cx="1133309" cy="440731"/>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Curved Left Arrow 14"/>
          <p:cNvSpPr/>
          <p:nvPr/>
        </p:nvSpPr>
        <p:spPr>
          <a:xfrm flipH="1">
            <a:off x="3429000" y="3581400"/>
            <a:ext cx="3048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Curved Left Arrow 25"/>
          <p:cNvSpPr/>
          <p:nvPr/>
        </p:nvSpPr>
        <p:spPr>
          <a:xfrm rot="5400000" flipH="1">
            <a:off x="2686050" y="4781550"/>
            <a:ext cx="3429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Curved Left Arrow 26"/>
          <p:cNvSpPr/>
          <p:nvPr/>
        </p:nvSpPr>
        <p:spPr>
          <a:xfrm flipV="1">
            <a:off x="4648200" y="3505200"/>
            <a:ext cx="3048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Curved Left Arrow 27"/>
          <p:cNvSpPr/>
          <p:nvPr/>
        </p:nvSpPr>
        <p:spPr>
          <a:xfrm rot="5400000" flipH="1">
            <a:off x="5962650" y="4552950"/>
            <a:ext cx="3429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32" name="Straight Arrow Connector 31"/>
          <p:cNvCxnSpPr/>
          <p:nvPr/>
        </p:nvCxnSpPr>
        <p:spPr>
          <a:xfrm>
            <a:off x="5334000" y="4572000"/>
            <a:ext cx="457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5867400" y="4572000"/>
            <a:ext cx="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2895600" y="4114800"/>
            <a:ext cx="457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3048000" y="4495800"/>
            <a:ext cx="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5257800" y="4343400"/>
            <a:ext cx="0" cy="53340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029200" y="4191000"/>
            <a:ext cx="304800" cy="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9" idx="4"/>
          </p:cNvCxnSpPr>
          <p:nvPr/>
        </p:nvCxnSpPr>
        <p:spPr>
          <a:xfrm flipH="1" flipV="1">
            <a:off x="2432513" y="4830686"/>
            <a:ext cx="5887" cy="350914"/>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352800" y="4267200"/>
            <a:ext cx="0" cy="76200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2590800" y="5029200"/>
            <a:ext cx="609600" cy="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429000" y="3959423"/>
            <a:ext cx="533400" cy="307777"/>
          </a:xfrm>
          <a:prstGeom prst="rect">
            <a:avLst/>
          </a:prstGeom>
          <a:noFill/>
        </p:spPr>
        <p:txBody>
          <a:bodyPr wrap="square" rtlCol="0">
            <a:spAutoFit/>
          </a:bodyPr>
          <a:lstStyle/>
          <a:p>
            <a:r>
              <a:rPr lang="en-US" sz="1400" dirty="0" smtClean="0"/>
              <a:t>Bus</a:t>
            </a:r>
            <a:endParaRPr lang="en-US" sz="1400" dirty="0"/>
          </a:p>
        </p:txBody>
      </p:sp>
      <p:sp>
        <p:nvSpPr>
          <p:cNvPr id="50" name="TextBox 49"/>
          <p:cNvSpPr txBox="1"/>
          <p:nvPr/>
        </p:nvSpPr>
        <p:spPr>
          <a:xfrm>
            <a:off x="5867400" y="4953000"/>
            <a:ext cx="533400" cy="307777"/>
          </a:xfrm>
          <a:prstGeom prst="rect">
            <a:avLst/>
          </a:prstGeom>
          <a:noFill/>
        </p:spPr>
        <p:txBody>
          <a:bodyPr wrap="square" rtlCol="0">
            <a:spAutoFit/>
          </a:bodyPr>
          <a:lstStyle/>
          <a:p>
            <a:r>
              <a:rPr lang="en-US" sz="1400" dirty="0" smtClean="0"/>
              <a:t>Bus</a:t>
            </a:r>
            <a:endParaRPr lang="en-US" sz="1400" dirty="0"/>
          </a:p>
        </p:txBody>
      </p:sp>
      <p:sp>
        <p:nvSpPr>
          <p:cNvPr id="51" name="TextBox 50"/>
          <p:cNvSpPr txBox="1"/>
          <p:nvPr/>
        </p:nvSpPr>
        <p:spPr>
          <a:xfrm>
            <a:off x="2590800" y="5181600"/>
            <a:ext cx="914400" cy="307777"/>
          </a:xfrm>
          <a:prstGeom prst="rect">
            <a:avLst/>
          </a:prstGeom>
          <a:noFill/>
        </p:spPr>
        <p:txBody>
          <a:bodyPr wrap="square" rtlCol="0">
            <a:spAutoFit/>
          </a:bodyPr>
          <a:lstStyle/>
          <a:p>
            <a:r>
              <a:rPr lang="en-US" sz="1400" dirty="0" smtClean="0"/>
              <a:t>Parent</a:t>
            </a:r>
            <a:endParaRPr lang="en-US" sz="1400" dirty="0"/>
          </a:p>
        </p:txBody>
      </p:sp>
      <p:sp>
        <p:nvSpPr>
          <p:cNvPr id="52" name="TextBox 51"/>
          <p:cNvSpPr txBox="1"/>
          <p:nvPr/>
        </p:nvSpPr>
        <p:spPr>
          <a:xfrm>
            <a:off x="4343400" y="3962400"/>
            <a:ext cx="685800" cy="307777"/>
          </a:xfrm>
          <a:prstGeom prst="rect">
            <a:avLst/>
          </a:prstGeom>
          <a:noFill/>
        </p:spPr>
        <p:txBody>
          <a:bodyPr wrap="square" rtlCol="0">
            <a:spAutoFit/>
          </a:bodyPr>
          <a:lstStyle/>
          <a:p>
            <a:r>
              <a:rPr lang="en-US" sz="1400" dirty="0" smtClean="0"/>
              <a:t>Parent</a:t>
            </a:r>
            <a:endParaRPr lang="en-US" sz="1400" dirty="0"/>
          </a:p>
        </p:txBody>
      </p:sp>
      <p:sp>
        <p:nvSpPr>
          <p:cNvPr id="53" name="TextBox 52"/>
          <p:cNvSpPr txBox="1"/>
          <p:nvPr/>
        </p:nvSpPr>
        <p:spPr>
          <a:xfrm>
            <a:off x="2819400" y="6096000"/>
            <a:ext cx="1447800" cy="523220"/>
          </a:xfrm>
          <a:prstGeom prst="rect">
            <a:avLst/>
          </a:prstGeom>
          <a:noFill/>
        </p:spPr>
        <p:txBody>
          <a:bodyPr wrap="square" rtlCol="0">
            <a:spAutoFit/>
          </a:bodyPr>
          <a:lstStyle/>
          <a:p>
            <a:pPr marL="0" lvl="1"/>
            <a:r>
              <a:rPr lang="en-US" sz="1400" dirty="0" smtClean="0"/>
              <a:t>Supervision Points</a:t>
            </a:r>
            <a:endParaRPr lang="en-US" dirty="0"/>
          </a:p>
        </p:txBody>
      </p:sp>
      <p:cxnSp>
        <p:nvCxnSpPr>
          <p:cNvPr id="40" name="Straight Arrow Connector 39"/>
          <p:cNvCxnSpPr/>
          <p:nvPr/>
        </p:nvCxnSpPr>
        <p:spPr>
          <a:xfrm>
            <a:off x="4800600" y="6249888"/>
            <a:ext cx="457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800600" y="6592788"/>
            <a:ext cx="457200" cy="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410200" y="6096000"/>
            <a:ext cx="1524000" cy="307777"/>
          </a:xfrm>
          <a:prstGeom prst="rect">
            <a:avLst/>
          </a:prstGeom>
          <a:noFill/>
        </p:spPr>
        <p:txBody>
          <a:bodyPr wrap="square" rtlCol="0">
            <a:spAutoFit/>
          </a:bodyPr>
          <a:lstStyle/>
          <a:p>
            <a:r>
              <a:rPr lang="en-US" sz="1400" dirty="0" smtClean="0"/>
              <a:t>Before the bell</a:t>
            </a:r>
            <a:endParaRPr lang="en-US" sz="1400" dirty="0"/>
          </a:p>
        </p:txBody>
      </p:sp>
      <p:sp>
        <p:nvSpPr>
          <p:cNvPr id="48" name="TextBox 47"/>
          <p:cNvSpPr txBox="1"/>
          <p:nvPr/>
        </p:nvSpPr>
        <p:spPr>
          <a:xfrm>
            <a:off x="5410200" y="6438900"/>
            <a:ext cx="1524000" cy="307777"/>
          </a:xfrm>
          <a:prstGeom prst="rect">
            <a:avLst/>
          </a:prstGeom>
          <a:noFill/>
        </p:spPr>
        <p:txBody>
          <a:bodyPr wrap="square" rtlCol="0">
            <a:spAutoFit/>
          </a:bodyPr>
          <a:lstStyle/>
          <a:p>
            <a:r>
              <a:rPr lang="en-US" sz="1400" dirty="0" smtClean="0"/>
              <a:t>After the bell</a:t>
            </a:r>
            <a:endParaRPr lang="en-US" sz="1400" dirty="0"/>
          </a:p>
        </p:txBody>
      </p:sp>
      <p:cxnSp>
        <p:nvCxnSpPr>
          <p:cNvPr id="30" name="Straight Connector 29"/>
          <p:cNvCxnSpPr/>
          <p:nvPr/>
        </p:nvCxnSpPr>
        <p:spPr>
          <a:xfrm>
            <a:off x="2362200" y="6592788"/>
            <a:ext cx="381000" cy="0"/>
          </a:xfrm>
          <a:prstGeom prst="line">
            <a:avLst/>
          </a:prstGeom>
          <a:ln w="28575" cmpd="sng">
            <a:solidFill>
              <a:schemeClr val="accent2">
                <a:lumMod val="75000"/>
              </a:schemeClr>
            </a:solidFill>
            <a:prstDash val="dot"/>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19400" y="6438900"/>
            <a:ext cx="1447800" cy="307777"/>
          </a:xfrm>
          <a:prstGeom prst="rect">
            <a:avLst/>
          </a:prstGeom>
          <a:noFill/>
        </p:spPr>
        <p:txBody>
          <a:bodyPr wrap="square" rtlCol="0">
            <a:spAutoFit/>
          </a:bodyPr>
          <a:lstStyle/>
          <a:p>
            <a:pPr marL="0" lvl="1"/>
            <a:r>
              <a:rPr lang="en-US" sz="1400" dirty="0" smtClean="0"/>
              <a:t>Security</a:t>
            </a:r>
            <a:endParaRPr lang="en-US" dirty="0"/>
          </a:p>
        </p:txBody>
      </p:sp>
      <p:sp>
        <p:nvSpPr>
          <p:cNvPr id="56" name="6-Point Star 55"/>
          <p:cNvSpPr/>
          <p:nvPr/>
        </p:nvSpPr>
        <p:spPr>
          <a:xfrm>
            <a:off x="2667000" y="621665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6-Point Star 56"/>
          <p:cNvSpPr/>
          <p:nvPr/>
        </p:nvSpPr>
        <p:spPr>
          <a:xfrm>
            <a:off x="3124200" y="469265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6-Point Star 57"/>
          <p:cNvSpPr/>
          <p:nvPr/>
        </p:nvSpPr>
        <p:spPr>
          <a:xfrm>
            <a:off x="5181600" y="495300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5791200" y="3886200"/>
            <a:ext cx="17526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6096000" y="2209800"/>
            <a:ext cx="533400" cy="307777"/>
          </a:xfrm>
          <a:prstGeom prst="rect">
            <a:avLst/>
          </a:prstGeom>
          <a:noFill/>
        </p:spPr>
        <p:txBody>
          <a:bodyPr wrap="square" rtlCol="0">
            <a:spAutoFit/>
          </a:bodyPr>
          <a:lstStyle/>
          <a:p>
            <a:r>
              <a:rPr lang="en-US" sz="1400" dirty="0" smtClean="0"/>
              <a:t>Play</a:t>
            </a:r>
            <a:endParaRPr lang="en-US" sz="1400" dirty="0"/>
          </a:p>
        </p:txBody>
      </p:sp>
      <p:sp>
        <p:nvSpPr>
          <p:cNvPr id="62" name="TextBox 61"/>
          <p:cNvSpPr txBox="1"/>
          <p:nvPr/>
        </p:nvSpPr>
        <p:spPr>
          <a:xfrm>
            <a:off x="1295400" y="2819400"/>
            <a:ext cx="533400" cy="307777"/>
          </a:xfrm>
          <a:prstGeom prst="rect">
            <a:avLst/>
          </a:prstGeom>
          <a:noFill/>
        </p:spPr>
        <p:txBody>
          <a:bodyPr wrap="square" rtlCol="0">
            <a:spAutoFit/>
          </a:bodyPr>
          <a:lstStyle/>
          <a:p>
            <a:r>
              <a:rPr lang="en-US" sz="1400" dirty="0" smtClean="0"/>
              <a:t>Play</a:t>
            </a:r>
            <a:endParaRPr lang="en-US" sz="1400" dirty="0"/>
          </a:p>
        </p:txBody>
      </p:sp>
    </p:spTree>
    <p:extLst>
      <p:ext uri="{BB962C8B-B14F-4D97-AF65-F5344CB8AC3E}">
        <p14:creationId xmlns:p14="http://schemas.microsoft.com/office/powerpoint/2010/main" val="1006452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90600" y="2209800"/>
            <a:ext cx="1905000" cy="22860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p:cNvSpPr/>
          <p:nvPr/>
        </p:nvSpPr>
        <p:spPr>
          <a:xfrm>
            <a:off x="5715000" y="1676400"/>
            <a:ext cx="2133600" cy="22860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a:off x="2819400" y="3962400"/>
            <a:ext cx="1524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4343400" cy="609600"/>
          </a:xfrm>
        </p:spPr>
        <p:txBody>
          <a:bodyPr>
            <a:normAutofit/>
          </a:bodyPr>
          <a:lstStyle/>
          <a:p>
            <a:r>
              <a:rPr lang="en-US" dirty="0" smtClean="0"/>
              <a:t>Building as buffer</a:t>
            </a:r>
          </a:p>
        </p:txBody>
      </p:sp>
      <p:grpSp>
        <p:nvGrpSpPr>
          <p:cNvPr id="16" name="Group 15"/>
          <p:cNvGrpSpPr/>
          <p:nvPr/>
        </p:nvGrpSpPr>
        <p:grpSpPr>
          <a:xfrm>
            <a:off x="1752600" y="3276600"/>
            <a:ext cx="1230318" cy="1554086"/>
            <a:chOff x="5562600" y="1295400"/>
            <a:chExt cx="1447800" cy="1828800"/>
          </a:xfrm>
        </p:grpSpPr>
        <p:sp>
          <p:nvSpPr>
            <p:cNvPr id="2" name="Rectangle 1"/>
            <p:cNvSpPr/>
            <p:nvPr/>
          </p:nvSpPr>
          <p:spPr>
            <a:xfrm>
              <a:off x="5562600" y="12954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5562600" y="22098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400800" y="14478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096000" y="2362200"/>
              <a:ext cx="914400" cy="4572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943600" y="2590800"/>
              <a:ext cx="838200" cy="533400"/>
            </a:xfrm>
            <a:prstGeom prst="ellipse">
              <a:avLst/>
            </a:prstGeom>
            <a:solidFill>
              <a:srgbClr val="948A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5791200" y="1600200"/>
              <a:ext cx="9906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a:off x="5334000" y="2895600"/>
            <a:ext cx="2590801" cy="1964731"/>
            <a:chOff x="5410200" y="4343400"/>
            <a:chExt cx="2590801" cy="1964731"/>
          </a:xfrm>
        </p:grpSpPr>
        <p:sp>
          <p:nvSpPr>
            <p:cNvPr id="19" name="Rectangle 18"/>
            <p:cNvSpPr/>
            <p:nvPr/>
          </p:nvSpPr>
          <p:spPr>
            <a:xfrm>
              <a:off x="5791200" y="4419600"/>
              <a:ext cx="2133600" cy="17526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725008" y="4343400"/>
              <a:ext cx="377770" cy="944424"/>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410200" y="5287824"/>
              <a:ext cx="440731" cy="629616"/>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6400800" y="4343400"/>
              <a:ext cx="1600201" cy="944424"/>
              <a:chOff x="6400800" y="4343400"/>
              <a:chExt cx="1600201" cy="944424"/>
            </a:xfrm>
          </p:grpSpPr>
          <p:sp>
            <p:nvSpPr>
              <p:cNvPr id="20" name="Rectangle 19"/>
              <p:cNvSpPr/>
              <p:nvPr/>
            </p:nvSpPr>
            <p:spPr>
              <a:xfrm>
                <a:off x="7086601" y="4343400"/>
                <a:ext cx="914400" cy="4572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400800" y="4343400"/>
                <a:ext cx="961209" cy="944424"/>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Rectangle 13"/>
            <p:cNvSpPr/>
            <p:nvPr/>
          </p:nvSpPr>
          <p:spPr>
            <a:xfrm>
              <a:off x="7613855" y="4973016"/>
              <a:ext cx="377770" cy="755539"/>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102777" y="5867400"/>
              <a:ext cx="1133309" cy="440731"/>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Curved Left Arrow 14"/>
          <p:cNvSpPr/>
          <p:nvPr/>
        </p:nvSpPr>
        <p:spPr>
          <a:xfrm flipH="1">
            <a:off x="3429000" y="3581400"/>
            <a:ext cx="3048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Curved Left Arrow 25"/>
          <p:cNvSpPr/>
          <p:nvPr/>
        </p:nvSpPr>
        <p:spPr>
          <a:xfrm rot="5400000" flipH="1">
            <a:off x="2686050" y="4781550"/>
            <a:ext cx="3429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Curved Left Arrow 26"/>
          <p:cNvSpPr/>
          <p:nvPr/>
        </p:nvSpPr>
        <p:spPr>
          <a:xfrm flipV="1">
            <a:off x="4648200" y="3505200"/>
            <a:ext cx="3048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Curved Left Arrow 27"/>
          <p:cNvSpPr/>
          <p:nvPr/>
        </p:nvSpPr>
        <p:spPr>
          <a:xfrm rot="5400000" flipH="1">
            <a:off x="5962650" y="4552950"/>
            <a:ext cx="342900" cy="1143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9" name="TextBox 48"/>
          <p:cNvSpPr txBox="1"/>
          <p:nvPr/>
        </p:nvSpPr>
        <p:spPr>
          <a:xfrm>
            <a:off x="3429000" y="3959423"/>
            <a:ext cx="533400" cy="307777"/>
          </a:xfrm>
          <a:prstGeom prst="rect">
            <a:avLst/>
          </a:prstGeom>
          <a:noFill/>
        </p:spPr>
        <p:txBody>
          <a:bodyPr wrap="square" rtlCol="0">
            <a:spAutoFit/>
          </a:bodyPr>
          <a:lstStyle/>
          <a:p>
            <a:r>
              <a:rPr lang="en-US" sz="1400" dirty="0" smtClean="0"/>
              <a:t>Bus</a:t>
            </a:r>
            <a:endParaRPr lang="en-US" sz="1400" dirty="0"/>
          </a:p>
        </p:txBody>
      </p:sp>
      <p:sp>
        <p:nvSpPr>
          <p:cNvPr id="50" name="TextBox 49"/>
          <p:cNvSpPr txBox="1"/>
          <p:nvPr/>
        </p:nvSpPr>
        <p:spPr>
          <a:xfrm>
            <a:off x="5867400" y="4953000"/>
            <a:ext cx="533400" cy="307777"/>
          </a:xfrm>
          <a:prstGeom prst="rect">
            <a:avLst/>
          </a:prstGeom>
          <a:noFill/>
        </p:spPr>
        <p:txBody>
          <a:bodyPr wrap="square" rtlCol="0">
            <a:spAutoFit/>
          </a:bodyPr>
          <a:lstStyle/>
          <a:p>
            <a:r>
              <a:rPr lang="en-US" sz="1400" dirty="0" smtClean="0"/>
              <a:t>Bus</a:t>
            </a:r>
            <a:endParaRPr lang="en-US" sz="1400" dirty="0"/>
          </a:p>
        </p:txBody>
      </p:sp>
      <p:sp>
        <p:nvSpPr>
          <p:cNvPr id="51" name="TextBox 50"/>
          <p:cNvSpPr txBox="1"/>
          <p:nvPr/>
        </p:nvSpPr>
        <p:spPr>
          <a:xfrm>
            <a:off x="2590800" y="5181600"/>
            <a:ext cx="914400" cy="307777"/>
          </a:xfrm>
          <a:prstGeom prst="rect">
            <a:avLst/>
          </a:prstGeom>
          <a:noFill/>
        </p:spPr>
        <p:txBody>
          <a:bodyPr wrap="square" rtlCol="0">
            <a:spAutoFit/>
          </a:bodyPr>
          <a:lstStyle/>
          <a:p>
            <a:r>
              <a:rPr lang="en-US" sz="1400" dirty="0" smtClean="0"/>
              <a:t>Parent</a:t>
            </a:r>
            <a:endParaRPr lang="en-US" sz="1400" dirty="0"/>
          </a:p>
        </p:txBody>
      </p:sp>
      <p:sp>
        <p:nvSpPr>
          <p:cNvPr id="52" name="TextBox 51"/>
          <p:cNvSpPr txBox="1"/>
          <p:nvPr/>
        </p:nvSpPr>
        <p:spPr>
          <a:xfrm>
            <a:off x="4343400" y="3962400"/>
            <a:ext cx="685800" cy="307777"/>
          </a:xfrm>
          <a:prstGeom prst="rect">
            <a:avLst/>
          </a:prstGeom>
          <a:noFill/>
        </p:spPr>
        <p:txBody>
          <a:bodyPr wrap="square" rtlCol="0">
            <a:spAutoFit/>
          </a:bodyPr>
          <a:lstStyle/>
          <a:p>
            <a:r>
              <a:rPr lang="en-US" sz="1400" dirty="0" smtClean="0"/>
              <a:t>Parent</a:t>
            </a:r>
            <a:endParaRPr lang="en-US" sz="1400" dirty="0"/>
          </a:p>
        </p:txBody>
      </p:sp>
      <p:sp>
        <p:nvSpPr>
          <p:cNvPr id="53" name="TextBox 52"/>
          <p:cNvSpPr txBox="1"/>
          <p:nvPr/>
        </p:nvSpPr>
        <p:spPr>
          <a:xfrm>
            <a:off x="2819400" y="6096000"/>
            <a:ext cx="1447800" cy="523220"/>
          </a:xfrm>
          <a:prstGeom prst="rect">
            <a:avLst/>
          </a:prstGeom>
          <a:noFill/>
        </p:spPr>
        <p:txBody>
          <a:bodyPr wrap="square" rtlCol="0">
            <a:spAutoFit/>
          </a:bodyPr>
          <a:lstStyle/>
          <a:p>
            <a:pPr marL="0" lvl="1"/>
            <a:r>
              <a:rPr lang="en-US" sz="1400" dirty="0" smtClean="0"/>
              <a:t>Supervision Points</a:t>
            </a:r>
            <a:endParaRPr lang="en-US" dirty="0"/>
          </a:p>
        </p:txBody>
      </p:sp>
      <p:cxnSp>
        <p:nvCxnSpPr>
          <p:cNvPr id="40" name="Straight Arrow Connector 39"/>
          <p:cNvCxnSpPr/>
          <p:nvPr/>
        </p:nvCxnSpPr>
        <p:spPr>
          <a:xfrm>
            <a:off x="4800600" y="6249888"/>
            <a:ext cx="457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800600" y="6592788"/>
            <a:ext cx="457200" cy="0"/>
          </a:xfrm>
          <a:prstGeom prst="straightConnector1">
            <a:avLst/>
          </a:prstGeom>
          <a:ln>
            <a:solidFill>
              <a:srgbClr val="FFC937"/>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410200" y="6096000"/>
            <a:ext cx="1524000" cy="307777"/>
          </a:xfrm>
          <a:prstGeom prst="rect">
            <a:avLst/>
          </a:prstGeom>
          <a:noFill/>
        </p:spPr>
        <p:txBody>
          <a:bodyPr wrap="square" rtlCol="0">
            <a:spAutoFit/>
          </a:bodyPr>
          <a:lstStyle/>
          <a:p>
            <a:r>
              <a:rPr lang="en-US" sz="1400" dirty="0" smtClean="0"/>
              <a:t>Before the bell</a:t>
            </a:r>
            <a:endParaRPr lang="en-US" sz="1400" dirty="0"/>
          </a:p>
        </p:txBody>
      </p:sp>
      <p:sp>
        <p:nvSpPr>
          <p:cNvPr id="48" name="TextBox 47"/>
          <p:cNvSpPr txBox="1"/>
          <p:nvPr/>
        </p:nvSpPr>
        <p:spPr>
          <a:xfrm>
            <a:off x="5410200" y="6438900"/>
            <a:ext cx="1524000" cy="307777"/>
          </a:xfrm>
          <a:prstGeom prst="rect">
            <a:avLst/>
          </a:prstGeom>
          <a:noFill/>
        </p:spPr>
        <p:txBody>
          <a:bodyPr wrap="square" rtlCol="0">
            <a:spAutoFit/>
          </a:bodyPr>
          <a:lstStyle/>
          <a:p>
            <a:r>
              <a:rPr lang="en-US" sz="1400" dirty="0" smtClean="0"/>
              <a:t>After the bell</a:t>
            </a:r>
            <a:endParaRPr lang="en-US" sz="1400" dirty="0"/>
          </a:p>
        </p:txBody>
      </p:sp>
      <p:cxnSp>
        <p:nvCxnSpPr>
          <p:cNvPr id="30" name="Straight Connector 29"/>
          <p:cNvCxnSpPr/>
          <p:nvPr/>
        </p:nvCxnSpPr>
        <p:spPr>
          <a:xfrm>
            <a:off x="2362200" y="6592788"/>
            <a:ext cx="381000" cy="0"/>
          </a:xfrm>
          <a:prstGeom prst="line">
            <a:avLst/>
          </a:prstGeom>
          <a:ln w="28575" cmpd="sng">
            <a:solidFill>
              <a:schemeClr val="accent2">
                <a:lumMod val="75000"/>
              </a:schemeClr>
            </a:solidFill>
            <a:prstDash val="dot"/>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19400" y="6438900"/>
            <a:ext cx="1447800" cy="307777"/>
          </a:xfrm>
          <a:prstGeom prst="rect">
            <a:avLst/>
          </a:prstGeom>
          <a:noFill/>
        </p:spPr>
        <p:txBody>
          <a:bodyPr wrap="square" rtlCol="0">
            <a:spAutoFit/>
          </a:bodyPr>
          <a:lstStyle/>
          <a:p>
            <a:pPr marL="0" lvl="1"/>
            <a:r>
              <a:rPr lang="en-US" sz="1400" dirty="0" smtClean="0"/>
              <a:t>Security</a:t>
            </a:r>
            <a:endParaRPr lang="en-US" dirty="0"/>
          </a:p>
        </p:txBody>
      </p:sp>
      <p:sp>
        <p:nvSpPr>
          <p:cNvPr id="56" name="6-Point Star 55"/>
          <p:cNvSpPr/>
          <p:nvPr/>
        </p:nvSpPr>
        <p:spPr>
          <a:xfrm>
            <a:off x="2667000" y="621665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6-Point Star 56"/>
          <p:cNvSpPr/>
          <p:nvPr/>
        </p:nvSpPr>
        <p:spPr>
          <a:xfrm>
            <a:off x="3124200" y="469265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6-Point Star 57"/>
          <p:cNvSpPr/>
          <p:nvPr/>
        </p:nvSpPr>
        <p:spPr>
          <a:xfrm>
            <a:off x="5181600" y="4953000"/>
            <a:ext cx="107950" cy="107950"/>
          </a:xfrm>
          <a:prstGeom prst="star6">
            <a:avLst/>
          </a:prstGeom>
          <a:solidFill>
            <a:srgbClr val="0000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5791200" y="3886200"/>
            <a:ext cx="17526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6096000" y="2209800"/>
            <a:ext cx="533400" cy="307777"/>
          </a:xfrm>
          <a:prstGeom prst="rect">
            <a:avLst/>
          </a:prstGeom>
          <a:noFill/>
        </p:spPr>
        <p:txBody>
          <a:bodyPr wrap="square" rtlCol="0">
            <a:spAutoFit/>
          </a:bodyPr>
          <a:lstStyle/>
          <a:p>
            <a:r>
              <a:rPr lang="en-US" sz="1400" dirty="0" smtClean="0"/>
              <a:t>Play</a:t>
            </a:r>
            <a:endParaRPr lang="en-US" sz="1400" dirty="0"/>
          </a:p>
        </p:txBody>
      </p:sp>
      <p:sp>
        <p:nvSpPr>
          <p:cNvPr id="62" name="TextBox 61"/>
          <p:cNvSpPr txBox="1"/>
          <p:nvPr/>
        </p:nvSpPr>
        <p:spPr>
          <a:xfrm>
            <a:off x="1295400" y="2819400"/>
            <a:ext cx="533400" cy="307777"/>
          </a:xfrm>
          <a:prstGeom prst="rect">
            <a:avLst/>
          </a:prstGeom>
          <a:noFill/>
        </p:spPr>
        <p:txBody>
          <a:bodyPr wrap="square" rtlCol="0">
            <a:spAutoFit/>
          </a:bodyPr>
          <a:lstStyle/>
          <a:p>
            <a:r>
              <a:rPr lang="en-US" sz="1400" dirty="0" smtClean="0"/>
              <a:t>Play</a:t>
            </a:r>
            <a:endParaRPr lang="en-US" sz="1400" dirty="0"/>
          </a:p>
        </p:txBody>
      </p:sp>
    </p:spTree>
    <p:extLst>
      <p:ext uri="{BB962C8B-B14F-4D97-AF65-F5344CB8AC3E}">
        <p14:creationId xmlns:p14="http://schemas.microsoft.com/office/powerpoint/2010/main" val="2651032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5715000" y="1905000"/>
            <a:ext cx="2133600" cy="22860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4343400" cy="609600"/>
          </a:xfrm>
        </p:spPr>
        <p:txBody>
          <a:bodyPr>
            <a:normAutofit/>
          </a:bodyPr>
          <a:lstStyle/>
          <a:p>
            <a:r>
              <a:rPr lang="en-US" dirty="0" smtClean="0"/>
              <a:t>Landscape - Visibility</a:t>
            </a:r>
          </a:p>
        </p:txBody>
      </p:sp>
      <p:sp>
        <p:nvSpPr>
          <p:cNvPr id="18" name="Rectangle 17"/>
          <p:cNvSpPr/>
          <p:nvPr/>
        </p:nvSpPr>
        <p:spPr>
          <a:xfrm>
            <a:off x="1295400" y="2362200"/>
            <a:ext cx="2057400" cy="24384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1752600" y="3505200"/>
            <a:ext cx="1230318" cy="1554086"/>
            <a:chOff x="5562600" y="1295400"/>
            <a:chExt cx="1447800" cy="1828800"/>
          </a:xfrm>
        </p:grpSpPr>
        <p:sp>
          <p:nvSpPr>
            <p:cNvPr id="2" name="Rectangle 1"/>
            <p:cNvSpPr/>
            <p:nvPr/>
          </p:nvSpPr>
          <p:spPr>
            <a:xfrm>
              <a:off x="5562600" y="12954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5562600" y="22098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400800" y="1447800"/>
              <a:ext cx="5334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096000" y="2362200"/>
              <a:ext cx="914400" cy="4572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943600" y="2590800"/>
              <a:ext cx="838200" cy="533400"/>
            </a:xfrm>
            <a:prstGeom prst="ellipse">
              <a:avLst/>
            </a:prstGeom>
            <a:solidFill>
              <a:srgbClr val="948A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5791200" y="1600200"/>
              <a:ext cx="990600" cy="762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a:off x="5334000" y="3124200"/>
            <a:ext cx="2590801" cy="1964731"/>
            <a:chOff x="5410200" y="4343400"/>
            <a:chExt cx="2590801" cy="1964731"/>
          </a:xfrm>
        </p:grpSpPr>
        <p:sp>
          <p:nvSpPr>
            <p:cNvPr id="19" name="Rectangle 18"/>
            <p:cNvSpPr/>
            <p:nvPr/>
          </p:nvSpPr>
          <p:spPr>
            <a:xfrm>
              <a:off x="5791200" y="4419600"/>
              <a:ext cx="2133600" cy="1752600"/>
            </a:xfrm>
            <a:prstGeom prst="rect">
              <a:avLst/>
            </a:prstGeom>
            <a:noFill/>
            <a:ln w="28575" cmpd="sng">
              <a:solidFill>
                <a:schemeClr val="accent6">
                  <a:lumMod val="5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725008" y="4343400"/>
              <a:ext cx="377770" cy="944424"/>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410200" y="5287824"/>
              <a:ext cx="440731" cy="629616"/>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6400800" y="4343400"/>
              <a:ext cx="1600201" cy="944424"/>
              <a:chOff x="6400800" y="4343400"/>
              <a:chExt cx="1600201" cy="944424"/>
            </a:xfrm>
          </p:grpSpPr>
          <p:sp>
            <p:nvSpPr>
              <p:cNvPr id="20" name="Rectangle 19"/>
              <p:cNvSpPr/>
              <p:nvPr/>
            </p:nvSpPr>
            <p:spPr>
              <a:xfrm>
                <a:off x="7086601" y="4343400"/>
                <a:ext cx="914400" cy="4572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400800" y="4343400"/>
                <a:ext cx="961209" cy="944424"/>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Rectangle 13"/>
            <p:cNvSpPr/>
            <p:nvPr/>
          </p:nvSpPr>
          <p:spPr>
            <a:xfrm>
              <a:off x="7613855" y="4973016"/>
              <a:ext cx="377770" cy="755539"/>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102777" y="5867400"/>
              <a:ext cx="1133309" cy="440731"/>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TextBox 52"/>
          <p:cNvSpPr txBox="1"/>
          <p:nvPr/>
        </p:nvSpPr>
        <p:spPr>
          <a:xfrm>
            <a:off x="3657600" y="5486400"/>
            <a:ext cx="3810000" cy="1384995"/>
          </a:xfrm>
          <a:prstGeom prst="rect">
            <a:avLst/>
          </a:prstGeom>
          <a:noFill/>
        </p:spPr>
        <p:txBody>
          <a:bodyPr wrap="square" rtlCol="0">
            <a:spAutoFit/>
          </a:bodyPr>
          <a:lstStyle/>
          <a:p>
            <a:pPr marL="0" lvl="1"/>
            <a:r>
              <a:rPr lang="en-US" dirty="0">
                <a:solidFill>
                  <a:srgbClr val="FF0000"/>
                </a:solidFill>
              </a:rPr>
              <a:t>• </a:t>
            </a:r>
            <a:r>
              <a:rPr lang="en-US" sz="2800" dirty="0" smtClean="0"/>
              <a:t>Trees, not shrubs</a:t>
            </a:r>
          </a:p>
          <a:p>
            <a:r>
              <a:rPr lang="en-US" dirty="0">
                <a:solidFill>
                  <a:srgbClr val="FF0000"/>
                </a:solidFill>
              </a:rPr>
              <a:t>• </a:t>
            </a:r>
            <a:r>
              <a:rPr lang="en-US" sz="2800" dirty="0" smtClean="0"/>
              <a:t>Away from the building</a:t>
            </a:r>
          </a:p>
          <a:p>
            <a:r>
              <a:rPr lang="en-US" dirty="0">
                <a:solidFill>
                  <a:srgbClr val="FF0000"/>
                </a:solidFill>
              </a:rPr>
              <a:t>•</a:t>
            </a:r>
            <a:r>
              <a:rPr lang="en-US" sz="2800" dirty="0">
                <a:solidFill>
                  <a:srgbClr val="FF0000"/>
                </a:solidFill>
              </a:rPr>
              <a:t> </a:t>
            </a:r>
            <a:r>
              <a:rPr lang="en-US" sz="2800" dirty="0" smtClean="0">
                <a:solidFill>
                  <a:srgbClr val="000000"/>
                </a:solidFill>
              </a:rPr>
              <a:t>Avoid blind spots</a:t>
            </a:r>
            <a:endParaRPr lang="en-US" sz="2800" dirty="0">
              <a:solidFill>
                <a:srgbClr val="000000"/>
              </a:solidFill>
            </a:endParaRPr>
          </a:p>
        </p:txBody>
      </p:sp>
      <p:sp>
        <p:nvSpPr>
          <p:cNvPr id="17" name="Oval 16"/>
          <p:cNvSpPr/>
          <p:nvPr/>
        </p:nvSpPr>
        <p:spPr>
          <a:xfrm>
            <a:off x="3048000" y="3352800"/>
            <a:ext cx="228600" cy="22860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2438400" y="28956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8305800" y="40386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914400" y="4267200"/>
            <a:ext cx="228600" cy="22860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990600" y="35814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p:cNvSpPr/>
          <p:nvPr/>
        </p:nvSpPr>
        <p:spPr>
          <a:xfrm>
            <a:off x="2057400" y="28956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p:cNvSpPr/>
          <p:nvPr/>
        </p:nvSpPr>
        <p:spPr>
          <a:xfrm>
            <a:off x="7315200" y="5181600"/>
            <a:ext cx="228600" cy="22860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p:cNvSpPr/>
          <p:nvPr/>
        </p:nvSpPr>
        <p:spPr>
          <a:xfrm>
            <a:off x="5181600" y="32004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p:cNvSpPr/>
          <p:nvPr/>
        </p:nvSpPr>
        <p:spPr>
          <a:xfrm>
            <a:off x="6400800" y="44196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p:cNvSpPr/>
          <p:nvPr/>
        </p:nvSpPr>
        <p:spPr>
          <a:xfrm>
            <a:off x="7086600" y="4267200"/>
            <a:ext cx="228600" cy="22860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p:cNvSpPr/>
          <p:nvPr/>
        </p:nvSpPr>
        <p:spPr>
          <a:xfrm>
            <a:off x="6629400" y="25908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p:cNvSpPr/>
          <p:nvPr/>
        </p:nvSpPr>
        <p:spPr>
          <a:xfrm>
            <a:off x="6019800" y="4339316"/>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3352800" y="5029200"/>
            <a:ext cx="228600" cy="22860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p:cNvSpPr/>
          <p:nvPr/>
        </p:nvSpPr>
        <p:spPr>
          <a:xfrm>
            <a:off x="1371600" y="38100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p:cNvSpPr/>
          <p:nvPr/>
        </p:nvSpPr>
        <p:spPr>
          <a:xfrm>
            <a:off x="1600200" y="32766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Oval 62"/>
          <p:cNvSpPr/>
          <p:nvPr/>
        </p:nvSpPr>
        <p:spPr>
          <a:xfrm>
            <a:off x="3429000" y="39624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Oval 63"/>
          <p:cNvSpPr/>
          <p:nvPr/>
        </p:nvSpPr>
        <p:spPr>
          <a:xfrm>
            <a:off x="2819400" y="28956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p:cNvSpPr/>
          <p:nvPr/>
        </p:nvSpPr>
        <p:spPr>
          <a:xfrm>
            <a:off x="1524000" y="50292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Oval 65"/>
          <p:cNvSpPr/>
          <p:nvPr/>
        </p:nvSpPr>
        <p:spPr>
          <a:xfrm>
            <a:off x="7620000" y="26670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a:off x="4953000" y="38862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p:nvPr/>
        </p:nvSpPr>
        <p:spPr>
          <a:xfrm>
            <a:off x="7162800" y="2667000"/>
            <a:ext cx="228600" cy="22860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8153400" y="44196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6248400" y="5181600"/>
            <a:ext cx="152678" cy="152678"/>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p:nvPr/>
        </p:nvSpPr>
        <p:spPr>
          <a:xfrm>
            <a:off x="1981200" y="52578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Oval 71"/>
          <p:cNvSpPr/>
          <p:nvPr/>
        </p:nvSpPr>
        <p:spPr>
          <a:xfrm>
            <a:off x="3505200" y="33528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Oval 72"/>
          <p:cNvSpPr/>
          <p:nvPr/>
        </p:nvSpPr>
        <p:spPr>
          <a:xfrm>
            <a:off x="990600" y="31242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Oval 73"/>
          <p:cNvSpPr/>
          <p:nvPr/>
        </p:nvSpPr>
        <p:spPr>
          <a:xfrm>
            <a:off x="3657600" y="48006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Oval 74"/>
          <p:cNvSpPr/>
          <p:nvPr/>
        </p:nvSpPr>
        <p:spPr>
          <a:xfrm>
            <a:off x="6477000" y="54102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p:cNvSpPr/>
          <p:nvPr/>
        </p:nvSpPr>
        <p:spPr>
          <a:xfrm>
            <a:off x="5334000" y="30480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p:cNvSpPr/>
          <p:nvPr/>
        </p:nvSpPr>
        <p:spPr>
          <a:xfrm>
            <a:off x="4876800" y="3733800"/>
            <a:ext cx="80284" cy="80284"/>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2667000" y="3352800"/>
            <a:ext cx="304800"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7467600" y="4648200"/>
            <a:ext cx="304800"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5791200" y="4114800"/>
            <a:ext cx="16764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504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School Site Design Approach</a:t>
            </a:r>
          </a:p>
        </p:txBody>
      </p:sp>
      <p:sp>
        <p:nvSpPr>
          <p:cNvPr id="4" name="Content Placeholder 3"/>
          <p:cNvSpPr>
            <a:spLocks noGrp="1"/>
          </p:cNvSpPr>
          <p:nvPr>
            <p:ph idx="1"/>
          </p:nvPr>
        </p:nvSpPr>
        <p:spPr>
          <a:xfrm>
            <a:off x="457200" y="1600201"/>
            <a:ext cx="7239000" cy="457199"/>
          </a:xfrm>
        </p:spPr>
        <p:txBody>
          <a:bodyPr>
            <a:noAutofit/>
          </a:bodyPr>
          <a:lstStyle/>
          <a:p>
            <a:r>
              <a:rPr lang="en-US" dirty="0" smtClean="0"/>
              <a:t>Example: Fountain Hills Middle School</a:t>
            </a:r>
          </a:p>
        </p:txBody>
      </p:sp>
      <p:pic>
        <p:nvPicPr>
          <p:cNvPr id="78" name="Picture 77" descr="Macintosh HD:Users:pwinslow:Desktop:Screen Shot 2014-03-17 at 8.34.14 AM.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286000"/>
            <a:ext cx="4277982" cy="3476897"/>
          </a:xfrm>
          <a:prstGeom prst="rect">
            <a:avLst/>
          </a:prstGeom>
          <a:noFill/>
          <a:ln>
            <a:noFill/>
          </a:ln>
        </p:spPr>
      </p:pic>
    </p:spTree>
    <p:extLst>
      <p:ext uri="{BB962C8B-B14F-4D97-AF65-F5344CB8AC3E}">
        <p14:creationId xmlns:p14="http://schemas.microsoft.com/office/powerpoint/2010/main" val="41233489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2634</Words>
  <Application>Microsoft Office PowerPoint</Application>
  <PresentationFormat>On-screen Show (4:3)</PresentationFormat>
  <Paragraphs>389</Paragraphs>
  <Slides>59</Slides>
  <Notes>22</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Learning Objectives</vt:lpstr>
      <vt:lpstr>Agenda </vt:lpstr>
      <vt:lpstr>K-12 School Site Design</vt:lpstr>
      <vt:lpstr>School Site Design Approach</vt:lpstr>
      <vt:lpstr>School Site Design Approach</vt:lpstr>
      <vt:lpstr>School Site Design Approach</vt:lpstr>
      <vt:lpstr>School Site Design Approach</vt:lpstr>
      <vt:lpstr>School Site Design Approach</vt:lpstr>
      <vt:lpstr>School Site Design Approach</vt:lpstr>
      <vt:lpstr>School Site Design Approach</vt:lpstr>
      <vt:lpstr>School Site Design Approach</vt:lpstr>
      <vt:lpstr>School Site Design Approach</vt:lpstr>
      <vt:lpstr>School Site Design Approach</vt:lpstr>
      <vt:lpstr>School Site Design Approach</vt:lpstr>
      <vt:lpstr>K-12 School Entrance and Circulation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Transparency in K-12 Design</vt:lpstr>
      <vt:lpstr>Transparency as Balance</vt:lpstr>
      <vt:lpstr>PowerPoint Presentation</vt:lpstr>
      <vt:lpstr>Educational Goals</vt:lpstr>
      <vt:lpstr>Daylighting</vt:lpstr>
      <vt:lpstr>Visible Learning</vt:lpstr>
      <vt:lpstr>Visible Learning</vt:lpstr>
      <vt:lpstr>The “Safer” Traditional Classroom</vt:lpstr>
      <vt:lpstr>Collaboration</vt:lpstr>
      <vt:lpstr>Collaboration</vt:lpstr>
      <vt:lpstr>Collaboration</vt:lpstr>
      <vt:lpstr>Flexibility</vt:lpstr>
      <vt:lpstr>Flexibility</vt:lpstr>
      <vt:lpstr>Assessing Existing Facilities</vt:lpstr>
      <vt:lpstr>Assessing Existing Facilities</vt:lpstr>
      <vt:lpstr>Assessing Existing Facilities</vt:lpstr>
      <vt:lpstr>Assessing Existing Facilities</vt:lpstr>
      <vt:lpstr>Assessing Existing Facilities</vt:lpstr>
      <vt:lpstr>Assessing Existing Facilities</vt:lpstr>
      <vt:lpstr>Assessing Existing Facilities</vt:lpstr>
      <vt:lpstr>Assessing Existing Facilities</vt:lpstr>
      <vt:lpstr>Assessing Existing Facilities</vt:lpstr>
      <vt:lpstr>Assessing Existing Facilities</vt:lpstr>
      <vt:lpstr>Planning for Security Systems</vt:lpstr>
      <vt:lpstr>Planning for Security Systems</vt:lpstr>
      <vt:lpstr>Planning for Security Systems</vt:lpstr>
      <vt:lpstr>Planning for Security Systems</vt:lpstr>
      <vt:lpstr>Planning for Security Systems</vt:lpstr>
      <vt:lpstr>Planning for Security Systems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Lynnea Garrett</dc:creator>
  <cp:lastModifiedBy>Lynnea Garrett</cp:lastModifiedBy>
  <cp:revision>1</cp:revision>
  <dcterms:created xsi:type="dcterms:W3CDTF">2014-08-15T14:14:28Z</dcterms:created>
  <dcterms:modified xsi:type="dcterms:W3CDTF">2014-08-15T14:17:15Z</dcterms:modified>
</cp:coreProperties>
</file>