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61" r:id="rId4"/>
    <p:sldId id="258" r:id="rId5"/>
    <p:sldId id="259" r:id="rId6"/>
    <p:sldId id="260" r:id="rId7"/>
    <p:sldId id="277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279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8" r:id="rId49"/>
    <p:sldId id="272" r:id="rId50"/>
    <p:sldId id="273" r:id="rId51"/>
    <p:sldId id="274" r:id="rId52"/>
    <p:sldId id="275" r:id="rId53"/>
    <p:sldId id="276" r:id="rId54"/>
    <p:sldId id="263" r:id="rId55"/>
    <p:sldId id="262" r:id="rId56"/>
    <p:sldId id="314" r:id="rId57"/>
    <p:sldId id="264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6D5B3-859F-9045-902E-2ABBBCF23FB9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1EED6-4EDF-5843-9332-AE4F67BB787E}">
      <dgm:prSet phldrT="[Text]"/>
      <dgm:spPr/>
      <dgm:t>
        <a:bodyPr/>
        <a:lstStyle/>
        <a:p>
          <a:r>
            <a:rPr lang="en-US" dirty="0" smtClean="0"/>
            <a:t>Allan Shope </a:t>
          </a:r>
        </a:p>
        <a:p>
          <a:r>
            <a:rPr lang="en-US" dirty="0" smtClean="0"/>
            <a:t>Principal</a:t>
          </a:r>
          <a:endParaRPr lang="en-US" dirty="0"/>
        </a:p>
      </dgm:t>
    </dgm:pt>
    <dgm:pt modelId="{829927FA-2823-084B-A2B4-703947B287F6}" type="parTrans" cxnId="{99D3A4F6-F639-A141-B257-31A16AA27AA0}">
      <dgm:prSet/>
      <dgm:spPr/>
      <dgm:t>
        <a:bodyPr/>
        <a:lstStyle/>
        <a:p>
          <a:endParaRPr lang="en-US"/>
        </a:p>
      </dgm:t>
    </dgm:pt>
    <dgm:pt modelId="{CAA16D5C-F1D2-644B-B8AE-2CD5F6B99931}" type="sibTrans" cxnId="{99D3A4F6-F639-A141-B257-31A16AA27AA0}">
      <dgm:prSet/>
      <dgm:spPr/>
      <dgm:t>
        <a:bodyPr/>
        <a:lstStyle/>
        <a:p>
          <a:endParaRPr lang="en-US"/>
        </a:p>
      </dgm:t>
    </dgm:pt>
    <dgm:pt modelId="{B37C2A5D-10EA-A94B-AE48-B23D623B4A36}">
      <dgm:prSet phldrT="[Text]"/>
      <dgm:spPr/>
      <dgm:t>
        <a:bodyPr/>
        <a:lstStyle/>
        <a:p>
          <a:r>
            <a:rPr lang="en-US" dirty="0" smtClean="0"/>
            <a:t>Mark Lee </a:t>
          </a:r>
        </a:p>
        <a:p>
          <a:r>
            <a:rPr lang="en-US" dirty="0" smtClean="0"/>
            <a:t>Staff Architect</a:t>
          </a:r>
          <a:endParaRPr lang="en-US" dirty="0"/>
        </a:p>
      </dgm:t>
    </dgm:pt>
    <dgm:pt modelId="{2A5EC75A-37B9-A747-97E5-601D22903A6A}" type="parTrans" cxnId="{93BAFAC4-B0D6-DE40-AC4F-39D33ECE57AB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4DA1F90C-6255-6A47-BF26-1A2C6858275C}" type="sibTrans" cxnId="{93BAFAC4-B0D6-DE40-AC4F-39D33ECE57AB}">
      <dgm:prSet/>
      <dgm:spPr/>
      <dgm:t>
        <a:bodyPr/>
        <a:lstStyle/>
        <a:p>
          <a:endParaRPr lang="en-US"/>
        </a:p>
      </dgm:t>
    </dgm:pt>
    <dgm:pt modelId="{62FEEE18-FB2D-244D-9400-1C1B407E8C10}">
      <dgm:prSet phldrT="[Text]"/>
      <dgm:spPr/>
      <dgm:t>
        <a:bodyPr/>
        <a:lstStyle/>
        <a:p>
          <a:r>
            <a:rPr lang="en-US" dirty="0" smtClean="0"/>
            <a:t>Brian Walker Staff Architect</a:t>
          </a:r>
          <a:endParaRPr lang="en-US" dirty="0"/>
        </a:p>
      </dgm:t>
    </dgm:pt>
    <dgm:pt modelId="{A2FDABE6-465D-9B4F-A3B1-1447B0E08354}" type="parTrans" cxnId="{82F858AC-5C28-AF44-8CF8-813E889528E9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03BFA13-FF2E-924C-B454-4803D07FD80B}" type="sibTrans" cxnId="{82F858AC-5C28-AF44-8CF8-813E889528E9}">
      <dgm:prSet/>
      <dgm:spPr/>
      <dgm:t>
        <a:bodyPr/>
        <a:lstStyle/>
        <a:p>
          <a:endParaRPr lang="en-US"/>
        </a:p>
      </dgm:t>
    </dgm:pt>
    <dgm:pt modelId="{5F898FDD-E7A6-2A4E-BD95-7D94D9C98110}">
      <dgm:prSet phldrT="[Text]"/>
      <dgm:spPr/>
      <dgm:t>
        <a:bodyPr/>
        <a:lstStyle/>
        <a:p>
          <a:r>
            <a:rPr lang="en-US" dirty="0" smtClean="0"/>
            <a:t>Scott Benedict Staff Architect</a:t>
          </a:r>
          <a:endParaRPr lang="en-US" dirty="0"/>
        </a:p>
      </dgm:t>
    </dgm:pt>
    <dgm:pt modelId="{BCE87E7A-D823-D448-8E77-906F9C5142A2}" type="parTrans" cxnId="{AEB49003-6CAE-B94A-8D43-2B556D1DBBFD}">
      <dgm:prSet/>
      <dgm:spPr/>
      <dgm:t>
        <a:bodyPr/>
        <a:lstStyle/>
        <a:p>
          <a:endParaRPr lang="en-US"/>
        </a:p>
      </dgm:t>
    </dgm:pt>
    <dgm:pt modelId="{1D78B4EC-A466-7C4C-9D5A-5570755DF24E}" type="sibTrans" cxnId="{AEB49003-6CAE-B94A-8D43-2B556D1DBBFD}">
      <dgm:prSet/>
      <dgm:spPr/>
      <dgm:t>
        <a:bodyPr/>
        <a:lstStyle/>
        <a:p>
          <a:endParaRPr lang="en-US"/>
        </a:p>
      </dgm:t>
    </dgm:pt>
    <dgm:pt modelId="{148FAB35-64B2-384F-88A7-35F6A115E075}" type="asst">
      <dgm:prSet phldrT="[Text]"/>
      <dgm:spPr/>
      <dgm:t>
        <a:bodyPr/>
        <a:lstStyle/>
        <a:p>
          <a:pPr algn="ctr"/>
          <a:r>
            <a:rPr lang="en-US" dirty="0" smtClean="0"/>
            <a:t>Julie Shope Office Manager</a:t>
          </a:r>
          <a:endParaRPr lang="en-US" dirty="0"/>
        </a:p>
      </dgm:t>
    </dgm:pt>
    <dgm:pt modelId="{73E05878-C927-384A-88BB-D583C2824FC3}" type="sibTrans" cxnId="{301AA9B8-2713-2347-9765-65CF91C48EC3}">
      <dgm:prSet/>
      <dgm:spPr/>
      <dgm:t>
        <a:bodyPr/>
        <a:lstStyle/>
        <a:p>
          <a:endParaRPr lang="en-US"/>
        </a:p>
      </dgm:t>
    </dgm:pt>
    <dgm:pt modelId="{6DE65047-B108-CA4F-9F96-05AC0A8774D6}" type="parTrans" cxnId="{301AA9B8-2713-2347-9765-65CF91C48EC3}">
      <dgm:prSet/>
      <dgm:spPr/>
      <dgm:t>
        <a:bodyPr/>
        <a:lstStyle/>
        <a:p>
          <a:endParaRPr lang="en-US"/>
        </a:p>
      </dgm:t>
    </dgm:pt>
    <dgm:pt modelId="{A0CE130A-2240-934C-8B60-30BEB44B979D}" type="pres">
      <dgm:prSet presAssocID="{CAC6D5B3-859F-9045-902E-2ABBBCF23F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A716419-4FAE-C449-A40F-52067126A527}" type="pres">
      <dgm:prSet presAssocID="{3CF1EED6-4EDF-5843-9332-AE4F67BB787E}" presName="hierRoot1" presStyleCnt="0">
        <dgm:presLayoutVars>
          <dgm:hierBranch val="init"/>
        </dgm:presLayoutVars>
      </dgm:prSet>
      <dgm:spPr/>
    </dgm:pt>
    <dgm:pt modelId="{BD5D3CA9-045F-A140-9845-FE10C60902DE}" type="pres">
      <dgm:prSet presAssocID="{3CF1EED6-4EDF-5843-9332-AE4F67BB787E}" presName="rootComposite1" presStyleCnt="0"/>
      <dgm:spPr/>
    </dgm:pt>
    <dgm:pt modelId="{099FDAD8-F4B0-2742-ADFF-531BA32E82D7}" type="pres">
      <dgm:prSet presAssocID="{3CF1EED6-4EDF-5843-9332-AE4F67BB787E}" presName="rootText1" presStyleLbl="node0" presStyleIdx="0" presStyleCnt="1" custScaleX="312169" custScaleY="254720" custLinFactX="-2953" custLinFactNeighborX="-100000" custLinFactNeighborY="410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7FDEEC-436D-6A48-90E5-E32A7E5DE831}" type="pres">
      <dgm:prSet presAssocID="{3CF1EED6-4EDF-5843-9332-AE4F67BB787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EE4C8C-F99E-EB42-92C2-AB299B3F326A}" type="pres">
      <dgm:prSet presAssocID="{3CF1EED6-4EDF-5843-9332-AE4F67BB787E}" presName="hierChild2" presStyleCnt="0"/>
      <dgm:spPr/>
    </dgm:pt>
    <dgm:pt modelId="{42C23AEC-70DE-4A41-8B6B-16120134514C}" type="pres">
      <dgm:prSet presAssocID="{3CF1EED6-4EDF-5843-9332-AE4F67BB787E}" presName="hierChild3" presStyleCnt="0"/>
      <dgm:spPr/>
    </dgm:pt>
    <dgm:pt modelId="{DCF5B103-79FE-F74F-9DF6-EE8A5A69B165}" type="pres">
      <dgm:prSet presAssocID="{6DE65047-B108-CA4F-9F96-05AC0A8774D6}" presName="Name111" presStyleLbl="parChTrans1D2" presStyleIdx="0" presStyleCnt="1"/>
      <dgm:spPr/>
      <dgm:t>
        <a:bodyPr/>
        <a:lstStyle/>
        <a:p>
          <a:endParaRPr lang="en-US"/>
        </a:p>
      </dgm:t>
    </dgm:pt>
    <dgm:pt modelId="{BCFFF8E8-F613-C744-9BE0-3546625B6195}" type="pres">
      <dgm:prSet presAssocID="{148FAB35-64B2-384F-88A7-35F6A115E075}" presName="hierRoot3" presStyleCnt="0">
        <dgm:presLayoutVars>
          <dgm:hierBranch val="init"/>
        </dgm:presLayoutVars>
      </dgm:prSet>
      <dgm:spPr/>
    </dgm:pt>
    <dgm:pt modelId="{8CB7C0B8-A33E-D445-B1D5-4F277CD6544A}" type="pres">
      <dgm:prSet presAssocID="{148FAB35-64B2-384F-88A7-35F6A115E075}" presName="rootComposite3" presStyleCnt="0"/>
      <dgm:spPr/>
    </dgm:pt>
    <dgm:pt modelId="{17A54A45-66CB-7949-AA97-6D80A83B43AF}" type="pres">
      <dgm:prSet presAssocID="{148FAB35-64B2-384F-88A7-35F6A115E075}" presName="rootText3" presStyleLbl="asst1" presStyleIdx="0" presStyleCnt="1" custScaleX="232122" custScaleY="216293" custLinFactX="42528" custLinFactY="71863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C240D-4037-C443-BD90-AD93D0B28C31}" type="pres">
      <dgm:prSet presAssocID="{148FAB35-64B2-384F-88A7-35F6A115E075}" presName="rootConnector3" presStyleLbl="asst1" presStyleIdx="0" presStyleCnt="1"/>
      <dgm:spPr/>
      <dgm:t>
        <a:bodyPr/>
        <a:lstStyle/>
        <a:p>
          <a:endParaRPr lang="en-US"/>
        </a:p>
      </dgm:t>
    </dgm:pt>
    <dgm:pt modelId="{60528F59-F1B4-1043-926A-DF79B064F72A}" type="pres">
      <dgm:prSet presAssocID="{148FAB35-64B2-384F-88A7-35F6A115E075}" presName="hierChild6" presStyleCnt="0"/>
      <dgm:spPr/>
    </dgm:pt>
    <dgm:pt modelId="{71812127-9F8A-D44C-97BC-66BBEC3A907F}" type="pres">
      <dgm:prSet presAssocID="{2A5EC75A-37B9-A747-97E5-601D22903A6A}" presName="Name37" presStyleLbl="parChTrans1D3" presStyleIdx="0" presStyleCnt="3"/>
      <dgm:spPr/>
      <dgm:t>
        <a:bodyPr/>
        <a:lstStyle/>
        <a:p>
          <a:endParaRPr lang="en-US"/>
        </a:p>
      </dgm:t>
    </dgm:pt>
    <dgm:pt modelId="{9DB3E824-686A-7046-9479-C303030AD885}" type="pres">
      <dgm:prSet presAssocID="{B37C2A5D-10EA-A94B-AE48-B23D623B4A36}" presName="hierRoot2" presStyleCnt="0">
        <dgm:presLayoutVars>
          <dgm:hierBranch val="init"/>
        </dgm:presLayoutVars>
      </dgm:prSet>
      <dgm:spPr/>
    </dgm:pt>
    <dgm:pt modelId="{4795C60B-D49A-AC4E-A746-2679D4354826}" type="pres">
      <dgm:prSet presAssocID="{B37C2A5D-10EA-A94B-AE48-B23D623B4A36}" presName="rootComposite" presStyleCnt="0"/>
      <dgm:spPr/>
    </dgm:pt>
    <dgm:pt modelId="{B927E589-2087-134B-B579-1F31093A7E07}" type="pres">
      <dgm:prSet presAssocID="{B37C2A5D-10EA-A94B-AE48-B23D623B4A36}" presName="rootText" presStyleLbl="node3" presStyleIdx="0" presStyleCnt="3" custScaleX="184352" custScaleY="194454" custLinFactX="-140571" custLinFactY="180357" custLinFactNeighborX="-200000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1E97EE-685F-8842-A641-9085A492AF20}" type="pres">
      <dgm:prSet presAssocID="{B37C2A5D-10EA-A94B-AE48-B23D623B4A36}" presName="rootConnector" presStyleLbl="node3" presStyleIdx="0" presStyleCnt="3"/>
      <dgm:spPr/>
      <dgm:t>
        <a:bodyPr/>
        <a:lstStyle/>
        <a:p>
          <a:endParaRPr lang="en-US"/>
        </a:p>
      </dgm:t>
    </dgm:pt>
    <dgm:pt modelId="{FF208D7B-4405-7D4E-9FE2-904EBD7242C1}" type="pres">
      <dgm:prSet presAssocID="{B37C2A5D-10EA-A94B-AE48-B23D623B4A36}" presName="hierChild4" presStyleCnt="0"/>
      <dgm:spPr/>
    </dgm:pt>
    <dgm:pt modelId="{95B8EAF4-7992-FD4A-B9AC-B9869A52B71F}" type="pres">
      <dgm:prSet presAssocID="{B37C2A5D-10EA-A94B-AE48-B23D623B4A36}" presName="hierChild5" presStyleCnt="0"/>
      <dgm:spPr/>
    </dgm:pt>
    <dgm:pt modelId="{2CEC915E-8139-6C41-BA7C-BF40C04D29E4}" type="pres">
      <dgm:prSet presAssocID="{A2FDABE6-465D-9B4F-A3B1-1447B0E08354}" presName="Name37" presStyleLbl="parChTrans1D3" presStyleIdx="1" presStyleCnt="3"/>
      <dgm:spPr/>
      <dgm:t>
        <a:bodyPr/>
        <a:lstStyle/>
        <a:p>
          <a:endParaRPr lang="en-US"/>
        </a:p>
      </dgm:t>
    </dgm:pt>
    <dgm:pt modelId="{38BEFAB4-88E8-9442-853B-A567EAA93B61}" type="pres">
      <dgm:prSet presAssocID="{62FEEE18-FB2D-244D-9400-1C1B407E8C10}" presName="hierRoot2" presStyleCnt="0">
        <dgm:presLayoutVars>
          <dgm:hierBranch val="init"/>
        </dgm:presLayoutVars>
      </dgm:prSet>
      <dgm:spPr/>
    </dgm:pt>
    <dgm:pt modelId="{913D8AA3-BF85-6141-9EBF-0BCA1ED03999}" type="pres">
      <dgm:prSet presAssocID="{62FEEE18-FB2D-244D-9400-1C1B407E8C10}" presName="rootComposite" presStyleCnt="0"/>
      <dgm:spPr/>
    </dgm:pt>
    <dgm:pt modelId="{F329927E-DCA2-AB41-B92B-2E2581CAD82A}" type="pres">
      <dgm:prSet presAssocID="{62FEEE18-FB2D-244D-9400-1C1B407E8C10}" presName="rootText" presStyleLbl="node3" presStyleIdx="1" presStyleCnt="3" custScaleX="182101" custScaleY="215955" custLinFactY="22698" custLinFactNeighborX="1408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D6792B-7CA9-4A40-9BB6-C4521945570C}" type="pres">
      <dgm:prSet presAssocID="{62FEEE18-FB2D-244D-9400-1C1B407E8C10}" presName="rootConnector" presStyleLbl="node3" presStyleIdx="1" presStyleCnt="3"/>
      <dgm:spPr/>
      <dgm:t>
        <a:bodyPr/>
        <a:lstStyle/>
        <a:p>
          <a:endParaRPr lang="en-US"/>
        </a:p>
      </dgm:t>
    </dgm:pt>
    <dgm:pt modelId="{C525913C-87C6-F041-BC23-2D412AF29E91}" type="pres">
      <dgm:prSet presAssocID="{62FEEE18-FB2D-244D-9400-1C1B407E8C10}" presName="hierChild4" presStyleCnt="0"/>
      <dgm:spPr/>
    </dgm:pt>
    <dgm:pt modelId="{C6A4032A-382A-1F43-B072-65EA87839917}" type="pres">
      <dgm:prSet presAssocID="{62FEEE18-FB2D-244D-9400-1C1B407E8C10}" presName="hierChild5" presStyleCnt="0"/>
      <dgm:spPr/>
    </dgm:pt>
    <dgm:pt modelId="{E32356F8-B993-D948-A4C8-7F54F1BB6680}" type="pres">
      <dgm:prSet presAssocID="{BCE87E7A-D823-D448-8E77-906F9C5142A2}" presName="Name37" presStyleLbl="parChTrans1D3" presStyleIdx="2" presStyleCnt="3"/>
      <dgm:spPr/>
      <dgm:t>
        <a:bodyPr/>
        <a:lstStyle/>
        <a:p>
          <a:endParaRPr lang="en-US"/>
        </a:p>
      </dgm:t>
    </dgm:pt>
    <dgm:pt modelId="{D9237DCE-7036-2443-B221-012B3543CA33}" type="pres">
      <dgm:prSet presAssocID="{5F898FDD-E7A6-2A4E-BD95-7D94D9C98110}" presName="hierRoot2" presStyleCnt="0">
        <dgm:presLayoutVars>
          <dgm:hierBranch val="init"/>
        </dgm:presLayoutVars>
      </dgm:prSet>
      <dgm:spPr/>
    </dgm:pt>
    <dgm:pt modelId="{58916850-83FF-8D46-95FF-C75770E9183F}" type="pres">
      <dgm:prSet presAssocID="{5F898FDD-E7A6-2A4E-BD95-7D94D9C98110}" presName="rootComposite" presStyleCnt="0"/>
      <dgm:spPr/>
    </dgm:pt>
    <dgm:pt modelId="{895313D9-75BD-D941-81BF-A0BE1E882241}" type="pres">
      <dgm:prSet presAssocID="{5F898FDD-E7A6-2A4E-BD95-7D94D9C98110}" presName="rootText" presStyleLbl="node3" presStyleIdx="2" presStyleCnt="3" custScaleX="199714" custScaleY="216699" custLinFactX="124394" custLinFactY="-35023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9AD5F6-E116-6044-B8F9-5C9CF700DAB8}" type="pres">
      <dgm:prSet presAssocID="{5F898FDD-E7A6-2A4E-BD95-7D94D9C98110}" presName="rootConnector" presStyleLbl="node3" presStyleIdx="2" presStyleCnt="3"/>
      <dgm:spPr/>
      <dgm:t>
        <a:bodyPr/>
        <a:lstStyle/>
        <a:p>
          <a:endParaRPr lang="en-US"/>
        </a:p>
      </dgm:t>
    </dgm:pt>
    <dgm:pt modelId="{5DB39EFC-0501-2040-A062-0885B6F462CC}" type="pres">
      <dgm:prSet presAssocID="{5F898FDD-E7A6-2A4E-BD95-7D94D9C98110}" presName="hierChild4" presStyleCnt="0"/>
      <dgm:spPr/>
    </dgm:pt>
    <dgm:pt modelId="{B63FD3C7-8407-8A41-B513-67850644CF72}" type="pres">
      <dgm:prSet presAssocID="{5F898FDD-E7A6-2A4E-BD95-7D94D9C98110}" presName="hierChild5" presStyleCnt="0"/>
      <dgm:spPr/>
    </dgm:pt>
    <dgm:pt modelId="{062B5D9E-1AD2-3046-A430-9DA8975C5DF3}" type="pres">
      <dgm:prSet presAssocID="{148FAB35-64B2-384F-88A7-35F6A115E075}" presName="hierChild7" presStyleCnt="0"/>
      <dgm:spPr/>
    </dgm:pt>
  </dgm:ptLst>
  <dgm:cxnLst>
    <dgm:cxn modelId="{AEB49003-6CAE-B94A-8D43-2B556D1DBBFD}" srcId="{148FAB35-64B2-384F-88A7-35F6A115E075}" destId="{5F898FDD-E7A6-2A4E-BD95-7D94D9C98110}" srcOrd="2" destOrd="0" parTransId="{BCE87E7A-D823-D448-8E77-906F9C5142A2}" sibTransId="{1D78B4EC-A466-7C4C-9D5A-5570755DF24E}"/>
    <dgm:cxn modelId="{792DA8BA-7A00-4C8D-814B-EB763F4302DF}" type="presOf" srcId="{6DE65047-B108-CA4F-9F96-05AC0A8774D6}" destId="{DCF5B103-79FE-F74F-9DF6-EE8A5A69B165}" srcOrd="0" destOrd="0" presId="urn:microsoft.com/office/officeart/2005/8/layout/orgChart1"/>
    <dgm:cxn modelId="{93BAFAC4-B0D6-DE40-AC4F-39D33ECE57AB}" srcId="{148FAB35-64B2-384F-88A7-35F6A115E075}" destId="{B37C2A5D-10EA-A94B-AE48-B23D623B4A36}" srcOrd="0" destOrd="0" parTransId="{2A5EC75A-37B9-A747-97E5-601D22903A6A}" sibTransId="{4DA1F90C-6255-6A47-BF26-1A2C6858275C}"/>
    <dgm:cxn modelId="{12D1998B-D606-41BE-B82E-BF1452D25492}" type="presOf" srcId="{148FAB35-64B2-384F-88A7-35F6A115E075}" destId="{9F7C240D-4037-C443-BD90-AD93D0B28C31}" srcOrd="1" destOrd="0" presId="urn:microsoft.com/office/officeart/2005/8/layout/orgChart1"/>
    <dgm:cxn modelId="{301AA9B8-2713-2347-9765-65CF91C48EC3}" srcId="{3CF1EED6-4EDF-5843-9332-AE4F67BB787E}" destId="{148FAB35-64B2-384F-88A7-35F6A115E075}" srcOrd="0" destOrd="0" parTransId="{6DE65047-B108-CA4F-9F96-05AC0A8774D6}" sibTransId="{73E05878-C927-384A-88BB-D583C2824FC3}"/>
    <dgm:cxn modelId="{0385451D-F6C4-4CE9-BFCD-825B36726407}" type="presOf" srcId="{CAC6D5B3-859F-9045-902E-2ABBBCF23FB9}" destId="{A0CE130A-2240-934C-8B60-30BEB44B979D}" srcOrd="0" destOrd="0" presId="urn:microsoft.com/office/officeart/2005/8/layout/orgChart1"/>
    <dgm:cxn modelId="{6A23A0A3-6F03-445E-B0EC-3D3F270FBCA6}" type="presOf" srcId="{5F898FDD-E7A6-2A4E-BD95-7D94D9C98110}" destId="{895313D9-75BD-D941-81BF-A0BE1E882241}" srcOrd="0" destOrd="0" presId="urn:microsoft.com/office/officeart/2005/8/layout/orgChart1"/>
    <dgm:cxn modelId="{B490DC8E-815C-4DA3-A0D0-7046E57270D8}" type="presOf" srcId="{3CF1EED6-4EDF-5843-9332-AE4F67BB787E}" destId="{CF7FDEEC-436D-6A48-90E5-E32A7E5DE831}" srcOrd="1" destOrd="0" presId="urn:microsoft.com/office/officeart/2005/8/layout/orgChart1"/>
    <dgm:cxn modelId="{82F858AC-5C28-AF44-8CF8-813E889528E9}" srcId="{148FAB35-64B2-384F-88A7-35F6A115E075}" destId="{62FEEE18-FB2D-244D-9400-1C1B407E8C10}" srcOrd="1" destOrd="0" parTransId="{A2FDABE6-465D-9B4F-A3B1-1447B0E08354}" sibTransId="{F03BFA13-FF2E-924C-B454-4803D07FD80B}"/>
    <dgm:cxn modelId="{4C8C1EEA-6882-4A1A-9204-3D45E8A86170}" type="presOf" srcId="{148FAB35-64B2-384F-88A7-35F6A115E075}" destId="{17A54A45-66CB-7949-AA97-6D80A83B43AF}" srcOrd="0" destOrd="0" presId="urn:microsoft.com/office/officeart/2005/8/layout/orgChart1"/>
    <dgm:cxn modelId="{F824449B-BD18-4FCD-B601-EA1E3CB8FCE2}" type="presOf" srcId="{3CF1EED6-4EDF-5843-9332-AE4F67BB787E}" destId="{099FDAD8-F4B0-2742-ADFF-531BA32E82D7}" srcOrd="0" destOrd="0" presId="urn:microsoft.com/office/officeart/2005/8/layout/orgChart1"/>
    <dgm:cxn modelId="{B1C01F03-D4C2-477E-83EF-2F537D44576C}" type="presOf" srcId="{A2FDABE6-465D-9B4F-A3B1-1447B0E08354}" destId="{2CEC915E-8139-6C41-BA7C-BF40C04D29E4}" srcOrd="0" destOrd="0" presId="urn:microsoft.com/office/officeart/2005/8/layout/orgChart1"/>
    <dgm:cxn modelId="{99D3A4F6-F639-A141-B257-31A16AA27AA0}" srcId="{CAC6D5B3-859F-9045-902E-2ABBBCF23FB9}" destId="{3CF1EED6-4EDF-5843-9332-AE4F67BB787E}" srcOrd="0" destOrd="0" parTransId="{829927FA-2823-084B-A2B4-703947B287F6}" sibTransId="{CAA16D5C-F1D2-644B-B8AE-2CD5F6B99931}"/>
    <dgm:cxn modelId="{A7691A4F-E15A-4ACE-9851-E6129C011574}" type="presOf" srcId="{BCE87E7A-D823-D448-8E77-906F9C5142A2}" destId="{E32356F8-B993-D948-A4C8-7F54F1BB6680}" srcOrd="0" destOrd="0" presId="urn:microsoft.com/office/officeart/2005/8/layout/orgChart1"/>
    <dgm:cxn modelId="{1C7F7F70-5F7E-4A5D-9EA2-7E310F6CBBA1}" type="presOf" srcId="{5F898FDD-E7A6-2A4E-BD95-7D94D9C98110}" destId="{1C9AD5F6-E116-6044-B8F9-5C9CF700DAB8}" srcOrd="1" destOrd="0" presId="urn:microsoft.com/office/officeart/2005/8/layout/orgChart1"/>
    <dgm:cxn modelId="{08C77C34-3FD6-4077-B8C2-AD3F11081C0F}" type="presOf" srcId="{62FEEE18-FB2D-244D-9400-1C1B407E8C10}" destId="{F329927E-DCA2-AB41-B92B-2E2581CAD82A}" srcOrd="0" destOrd="0" presId="urn:microsoft.com/office/officeart/2005/8/layout/orgChart1"/>
    <dgm:cxn modelId="{BE86A855-8A3F-4469-9C07-8164413AC018}" type="presOf" srcId="{B37C2A5D-10EA-A94B-AE48-B23D623B4A36}" destId="{711E97EE-685F-8842-A641-9085A492AF20}" srcOrd="1" destOrd="0" presId="urn:microsoft.com/office/officeart/2005/8/layout/orgChart1"/>
    <dgm:cxn modelId="{7937D1DC-DE1A-4CEE-A507-67D1AD964193}" type="presOf" srcId="{B37C2A5D-10EA-A94B-AE48-B23D623B4A36}" destId="{B927E589-2087-134B-B579-1F31093A7E07}" srcOrd="0" destOrd="0" presId="urn:microsoft.com/office/officeart/2005/8/layout/orgChart1"/>
    <dgm:cxn modelId="{83184E2E-C7D9-47D4-B6CA-48230ABA03E3}" type="presOf" srcId="{2A5EC75A-37B9-A747-97E5-601D22903A6A}" destId="{71812127-9F8A-D44C-97BC-66BBEC3A907F}" srcOrd="0" destOrd="0" presId="urn:microsoft.com/office/officeart/2005/8/layout/orgChart1"/>
    <dgm:cxn modelId="{CCC67093-09C0-4031-81E9-39E83F1BA41A}" type="presOf" srcId="{62FEEE18-FB2D-244D-9400-1C1B407E8C10}" destId="{8CD6792B-7CA9-4A40-9BB6-C4521945570C}" srcOrd="1" destOrd="0" presId="urn:microsoft.com/office/officeart/2005/8/layout/orgChart1"/>
    <dgm:cxn modelId="{4143774A-F8AD-40EA-9F7A-86B4435A355C}" type="presParOf" srcId="{A0CE130A-2240-934C-8B60-30BEB44B979D}" destId="{5A716419-4FAE-C449-A40F-52067126A527}" srcOrd="0" destOrd="0" presId="urn:microsoft.com/office/officeart/2005/8/layout/orgChart1"/>
    <dgm:cxn modelId="{B1E063DE-250B-4376-8CEE-8F70D1B6E66C}" type="presParOf" srcId="{5A716419-4FAE-C449-A40F-52067126A527}" destId="{BD5D3CA9-045F-A140-9845-FE10C60902DE}" srcOrd="0" destOrd="0" presId="urn:microsoft.com/office/officeart/2005/8/layout/orgChart1"/>
    <dgm:cxn modelId="{CEBE337C-47E6-4B1C-BCF5-61C3CFCC9FC3}" type="presParOf" srcId="{BD5D3CA9-045F-A140-9845-FE10C60902DE}" destId="{099FDAD8-F4B0-2742-ADFF-531BA32E82D7}" srcOrd="0" destOrd="0" presId="urn:microsoft.com/office/officeart/2005/8/layout/orgChart1"/>
    <dgm:cxn modelId="{431F88E8-79F0-4C56-AF1E-1B2D839F310A}" type="presParOf" srcId="{BD5D3CA9-045F-A140-9845-FE10C60902DE}" destId="{CF7FDEEC-436D-6A48-90E5-E32A7E5DE831}" srcOrd="1" destOrd="0" presId="urn:microsoft.com/office/officeart/2005/8/layout/orgChart1"/>
    <dgm:cxn modelId="{9AD90669-C0AB-4BFA-B7F4-CCEC191A241E}" type="presParOf" srcId="{5A716419-4FAE-C449-A40F-52067126A527}" destId="{B3EE4C8C-F99E-EB42-92C2-AB299B3F326A}" srcOrd="1" destOrd="0" presId="urn:microsoft.com/office/officeart/2005/8/layout/orgChart1"/>
    <dgm:cxn modelId="{3775E5F9-E0DC-46FB-9206-C994B58B2210}" type="presParOf" srcId="{5A716419-4FAE-C449-A40F-52067126A527}" destId="{42C23AEC-70DE-4A41-8B6B-16120134514C}" srcOrd="2" destOrd="0" presId="urn:microsoft.com/office/officeart/2005/8/layout/orgChart1"/>
    <dgm:cxn modelId="{567E9566-7506-4CAC-89E9-AAB46DB8C76E}" type="presParOf" srcId="{42C23AEC-70DE-4A41-8B6B-16120134514C}" destId="{DCF5B103-79FE-F74F-9DF6-EE8A5A69B165}" srcOrd="0" destOrd="0" presId="urn:microsoft.com/office/officeart/2005/8/layout/orgChart1"/>
    <dgm:cxn modelId="{06015DD0-9A19-4934-B903-E68A6C231955}" type="presParOf" srcId="{42C23AEC-70DE-4A41-8B6B-16120134514C}" destId="{BCFFF8E8-F613-C744-9BE0-3546625B6195}" srcOrd="1" destOrd="0" presId="urn:microsoft.com/office/officeart/2005/8/layout/orgChart1"/>
    <dgm:cxn modelId="{799F5526-1287-4924-937F-687BEE737A41}" type="presParOf" srcId="{BCFFF8E8-F613-C744-9BE0-3546625B6195}" destId="{8CB7C0B8-A33E-D445-B1D5-4F277CD6544A}" srcOrd="0" destOrd="0" presId="urn:microsoft.com/office/officeart/2005/8/layout/orgChart1"/>
    <dgm:cxn modelId="{C0C90805-E9C8-4388-89A1-A518D67B04CA}" type="presParOf" srcId="{8CB7C0B8-A33E-D445-B1D5-4F277CD6544A}" destId="{17A54A45-66CB-7949-AA97-6D80A83B43AF}" srcOrd="0" destOrd="0" presId="urn:microsoft.com/office/officeart/2005/8/layout/orgChart1"/>
    <dgm:cxn modelId="{0835C3DB-804C-4D58-A131-9D6ADC65610D}" type="presParOf" srcId="{8CB7C0B8-A33E-D445-B1D5-4F277CD6544A}" destId="{9F7C240D-4037-C443-BD90-AD93D0B28C31}" srcOrd="1" destOrd="0" presId="urn:microsoft.com/office/officeart/2005/8/layout/orgChart1"/>
    <dgm:cxn modelId="{261E5F1C-0256-4787-9A97-D63EEF05D59C}" type="presParOf" srcId="{BCFFF8E8-F613-C744-9BE0-3546625B6195}" destId="{60528F59-F1B4-1043-926A-DF79B064F72A}" srcOrd="1" destOrd="0" presId="urn:microsoft.com/office/officeart/2005/8/layout/orgChart1"/>
    <dgm:cxn modelId="{60513EB4-C9D4-4732-AE62-F6DCC52A2B20}" type="presParOf" srcId="{60528F59-F1B4-1043-926A-DF79B064F72A}" destId="{71812127-9F8A-D44C-97BC-66BBEC3A907F}" srcOrd="0" destOrd="0" presId="urn:microsoft.com/office/officeart/2005/8/layout/orgChart1"/>
    <dgm:cxn modelId="{7F105E8B-177B-4717-BBE1-B4670ED6B280}" type="presParOf" srcId="{60528F59-F1B4-1043-926A-DF79B064F72A}" destId="{9DB3E824-686A-7046-9479-C303030AD885}" srcOrd="1" destOrd="0" presId="urn:microsoft.com/office/officeart/2005/8/layout/orgChart1"/>
    <dgm:cxn modelId="{238DC029-68EE-4536-BD59-410BFD316A5A}" type="presParOf" srcId="{9DB3E824-686A-7046-9479-C303030AD885}" destId="{4795C60B-D49A-AC4E-A746-2679D4354826}" srcOrd="0" destOrd="0" presId="urn:microsoft.com/office/officeart/2005/8/layout/orgChart1"/>
    <dgm:cxn modelId="{CFF75B7C-C002-499B-B3D7-651141461BA0}" type="presParOf" srcId="{4795C60B-D49A-AC4E-A746-2679D4354826}" destId="{B927E589-2087-134B-B579-1F31093A7E07}" srcOrd="0" destOrd="0" presId="urn:microsoft.com/office/officeart/2005/8/layout/orgChart1"/>
    <dgm:cxn modelId="{D2BE908D-126C-4359-88E5-DE639AB6451A}" type="presParOf" srcId="{4795C60B-D49A-AC4E-A746-2679D4354826}" destId="{711E97EE-685F-8842-A641-9085A492AF20}" srcOrd="1" destOrd="0" presId="urn:microsoft.com/office/officeart/2005/8/layout/orgChart1"/>
    <dgm:cxn modelId="{C9184F99-B70F-41EC-B14F-DD108D379125}" type="presParOf" srcId="{9DB3E824-686A-7046-9479-C303030AD885}" destId="{FF208D7B-4405-7D4E-9FE2-904EBD7242C1}" srcOrd="1" destOrd="0" presId="urn:microsoft.com/office/officeart/2005/8/layout/orgChart1"/>
    <dgm:cxn modelId="{6B7BBA2E-AEFC-4E9B-9CE0-AA224E27B1F3}" type="presParOf" srcId="{9DB3E824-686A-7046-9479-C303030AD885}" destId="{95B8EAF4-7992-FD4A-B9AC-B9869A52B71F}" srcOrd="2" destOrd="0" presId="urn:microsoft.com/office/officeart/2005/8/layout/orgChart1"/>
    <dgm:cxn modelId="{572B42C5-039D-4F0E-8FA1-A50FF5677977}" type="presParOf" srcId="{60528F59-F1B4-1043-926A-DF79B064F72A}" destId="{2CEC915E-8139-6C41-BA7C-BF40C04D29E4}" srcOrd="2" destOrd="0" presId="urn:microsoft.com/office/officeart/2005/8/layout/orgChart1"/>
    <dgm:cxn modelId="{63D071D8-6435-4129-AB5C-21A0734B9FDE}" type="presParOf" srcId="{60528F59-F1B4-1043-926A-DF79B064F72A}" destId="{38BEFAB4-88E8-9442-853B-A567EAA93B61}" srcOrd="3" destOrd="0" presId="urn:microsoft.com/office/officeart/2005/8/layout/orgChart1"/>
    <dgm:cxn modelId="{B5C193E5-F714-43E5-A816-162DB70EDB61}" type="presParOf" srcId="{38BEFAB4-88E8-9442-853B-A567EAA93B61}" destId="{913D8AA3-BF85-6141-9EBF-0BCA1ED03999}" srcOrd="0" destOrd="0" presId="urn:microsoft.com/office/officeart/2005/8/layout/orgChart1"/>
    <dgm:cxn modelId="{1B42FBAB-E511-4D6E-929D-1B14A00F7896}" type="presParOf" srcId="{913D8AA3-BF85-6141-9EBF-0BCA1ED03999}" destId="{F329927E-DCA2-AB41-B92B-2E2581CAD82A}" srcOrd="0" destOrd="0" presId="urn:microsoft.com/office/officeart/2005/8/layout/orgChart1"/>
    <dgm:cxn modelId="{A14B2EA8-F824-4327-967E-EBBBFCDCC0D2}" type="presParOf" srcId="{913D8AA3-BF85-6141-9EBF-0BCA1ED03999}" destId="{8CD6792B-7CA9-4A40-9BB6-C4521945570C}" srcOrd="1" destOrd="0" presId="urn:microsoft.com/office/officeart/2005/8/layout/orgChart1"/>
    <dgm:cxn modelId="{64A2F4E4-5308-45FB-8593-EDF75EFE85B0}" type="presParOf" srcId="{38BEFAB4-88E8-9442-853B-A567EAA93B61}" destId="{C525913C-87C6-F041-BC23-2D412AF29E91}" srcOrd="1" destOrd="0" presId="urn:microsoft.com/office/officeart/2005/8/layout/orgChart1"/>
    <dgm:cxn modelId="{53EBAC8E-C4CB-47A3-855E-302189AB00BD}" type="presParOf" srcId="{38BEFAB4-88E8-9442-853B-A567EAA93B61}" destId="{C6A4032A-382A-1F43-B072-65EA87839917}" srcOrd="2" destOrd="0" presId="urn:microsoft.com/office/officeart/2005/8/layout/orgChart1"/>
    <dgm:cxn modelId="{276CCDD1-3B34-4126-B4C8-8407B9318772}" type="presParOf" srcId="{60528F59-F1B4-1043-926A-DF79B064F72A}" destId="{E32356F8-B993-D948-A4C8-7F54F1BB6680}" srcOrd="4" destOrd="0" presId="urn:microsoft.com/office/officeart/2005/8/layout/orgChart1"/>
    <dgm:cxn modelId="{6F3250DC-4BAA-4FA7-9B4A-751F52652464}" type="presParOf" srcId="{60528F59-F1B4-1043-926A-DF79B064F72A}" destId="{D9237DCE-7036-2443-B221-012B3543CA33}" srcOrd="5" destOrd="0" presId="urn:microsoft.com/office/officeart/2005/8/layout/orgChart1"/>
    <dgm:cxn modelId="{939C16A5-B800-4F79-9815-3DE3BD0E9133}" type="presParOf" srcId="{D9237DCE-7036-2443-B221-012B3543CA33}" destId="{58916850-83FF-8D46-95FF-C75770E9183F}" srcOrd="0" destOrd="0" presId="urn:microsoft.com/office/officeart/2005/8/layout/orgChart1"/>
    <dgm:cxn modelId="{D6517B33-8A61-49DB-90DE-7D8D586EF696}" type="presParOf" srcId="{58916850-83FF-8D46-95FF-C75770E9183F}" destId="{895313D9-75BD-D941-81BF-A0BE1E882241}" srcOrd="0" destOrd="0" presId="urn:microsoft.com/office/officeart/2005/8/layout/orgChart1"/>
    <dgm:cxn modelId="{EC24AD5E-AF46-4360-9F5B-4B9C1A450656}" type="presParOf" srcId="{58916850-83FF-8D46-95FF-C75770E9183F}" destId="{1C9AD5F6-E116-6044-B8F9-5C9CF700DAB8}" srcOrd="1" destOrd="0" presId="urn:microsoft.com/office/officeart/2005/8/layout/orgChart1"/>
    <dgm:cxn modelId="{6B56965C-5087-4031-934C-0AB793DE5AA5}" type="presParOf" srcId="{D9237DCE-7036-2443-B221-012B3543CA33}" destId="{5DB39EFC-0501-2040-A062-0885B6F462CC}" srcOrd="1" destOrd="0" presId="urn:microsoft.com/office/officeart/2005/8/layout/orgChart1"/>
    <dgm:cxn modelId="{54B18006-3D8C-4B67-85E7-7AF8E3FC3199}" type="presParOf" srcId="{D9237DCE-7036-2443-B221-012B3543CA33}" destId="{B63FD3C7-8407-8A41-B513-67850644CF72}" srcOrd="2" destOrd="0" presId="urn:microsoft.com/office/officeart/2005/8/layout/orgChart1"/>
    <dgm:cxn modelId="{1CDA854D-FA67-4798-A532-3F536976DBB6}" type="presParOf" srcId="{BCFFF8E8-F613-C744-9BE0-3546625B6195}" destId="{062B5D9E-1AD2-3046-A430-9DA8975C5D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0BCD4B9-E6A6-4499-BD68-991F40BB211B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3402A4C-4409-487A-AC2E-B4DD8E9187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C407D-6F59-4CFF-85DD-C6F61D4327E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DCA83-9B20-4510-9112-16136CFAC5CD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1A216-CBB0-4B46-BF2D-1B8B8132C84B}" type="slidenum">
              <a:rPr lang="en-US"/>
              <a:pPr/>
              <a:t>37</a:t>
            </a:fld>
            <a:endParaRPr lang="en-US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59301"/>
            <a:ext cx="5851525" cy="4321175"/>
          </a:xfrm>
        </p:spPr>
        <p:txBody>
          <a:bodyPr/>
          <a:lstStyle/>
          <a:p>
            <a:r>
              <a:rPr lang="en-US" sz="1400" dirty="0"/>
              <a:t>Thank you.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0EC3F-6B31-F44D-BF7C-BCFB47F76EB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3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A560E-7A6F-4022-A5AF-7D95B4C5B5A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8D0E6-B7F7-425D-A5F9-4EDDE20256F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28129-E0F5-4D16-AB9A-D4BA5AB95DB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5E0F7-9DE7-42B7-A92E-7389E67F0FD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0ACFA-9CD6-4820-AF4E-88B7886E6334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62D24-0224-4AF4-9171-36172D0C7E4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D0A9F-B014-4ED6-9787-E38DA6795E44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C6162-711F-43E2-9F1D-11C8B29E1A8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D18F-FC9F-4EBD-8F2D-27111D1FA7B0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3197-F5A3-4415-8BA8-2A2739706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hyperlink" Target="../../../red/Project/Images/Renderings/Vanke/2010-09-01_Film%20Revision%201/100830%20flythrough%20revision%20in%20process.avi" TargetMode="Externa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2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2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66850"/>
          </a:xfrm>
        </p:spPr>
        <p:txBody>
          <a:bodyPr/>
          <a:lstStyle/>
          <a:p>
            <a:r>
              <a:rPr lang="en-US" dirty="0" smtClean="0"/>
              <a:t>Big Firm, Little Firm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Best Practices</a:t>
            </a:r>
          </a:p>
          <a:p>
            <a:endParaRPr lang="en-US" dirty="0" smtClean="0"/>
          </a:p>
          <a:p>
            <a:r>
              <a:rPr lang="en-US" sz="2400" dirty="0" smtClean="0"/>
              <a:t>Sunday, September 9, 2012</a:t>
            </a:r>
          </a:p>
          <a:p>
            <a:r>
              <a:rPr lang="en-US" sz="2400" dirty="0" smtClean="0"/>
              <a:t>Newport, Rhode Island</a:t>
            </a:r>
            <a:endParaRPr lang="en-US" sz="2400" dirty="0"/>
          </a:p>
        </p:txBody>
      </p:sp>
      <p:pic>
        <p:nvPicPr>
          <p:cNvPr id="5" name="Picture 4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6440" y="685800"/>
            <a:ext cx="527112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5" name="Text Box 5"/>
          <p:cNvSpPr txBox="1">
            <a:spLocks noChangeArrowheads="1"/>
          </p:cNvSpPr>
          <p:nvPr/>
        </p:nvSpPr>
        <p:spPr bwMode="auto">
          <a:xfrm>
            <a:off x="0" y="5943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Projects in over 30 countries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69446" name="Text Box 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An International Practice</a:t>
            </a:r>
          </a:p>
        </p:txBody>
      </p:sp>
      <p:pic>
        <p:nvPicPr>
          <p:cNvPr id="1469450" name="Picture 10" descr="World Map - Cities + USA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14400"/>
            <a:ext cx="914400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5" name="Text Box 3"/>
          <p:cNvSpPr txBox="1">
            <a:spLocks noChangeArrowheads="1"/>
          </p:cNvSpPr>
          <p:nvPr/>
        </p:nvSpPr>
        <p:spPr bwMode="auto">
          <a:xfrm>
            <a:off x="6248400" y="5943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Tour Carpe Diem, </a:t>
            </a:r>
            <a:r>
              <a:rPr lang="en-US" sz="1200" i="1">
                <a:solidFill>
                  <a:schemeClr val="bg1"/>
                </a:solidFill>
                <a:cs typeface="Arial" charset="0"/>
              </a:rPr>
              <a:t>Courbevoie, France</a:t>
            </a:r>
          </a:p>
        </p:txBody>
      </p:sp>
      <p:sp>
        <p:nvSpPr>
          <p:cNvPr id="1503237" name="Text Box 5"/>
          <p:cNvSpPr txBox="1">
            <a:spLocks noChangeArrowheads="1"/>
          </p:cNvSpPr>
          <p:nvPr/>
        </p:nvSpPr>
        <p:spPr bwMode="auto">
          <a:xfrm>
            <a:off x="3124200" y="5943600"/>
            <a:ext cx="21669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Heart of Lake, Xiamen, China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03238" name="Text Box 6"/>
          <p:cNvSpPr txBox="1">
            <a:spLocks noChangeArrowheads="1"/>
          </p:cNvSpPr>
          <p:nvPr/>
        </p:nvSpPr>
        <p:spPr bwMode="auto">
          <a:xfrm>
            <a:off x="0" y="59436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50 Connaught Road Central, Hong Kong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503239" name="Picture 7" descr="A09022 Central park 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4713"/>
          <a:stretch>
            <a:fillRect/>
          </a:stretch>
        </p:blipFill>
        <p:spPr bwMode="auto">
          <a:xfrm>
            <a:off x="3124200" y="914400"/>
            <a:ext cx="289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3240" name="Picture 8" descr="A07053 Vue Depuis L'Esplanade De La Defense 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17279" b="5333"/>
          <a:stretch>
            <a:fillRect/>
          </a:stretch>
        </p:blipFill>
        <p:spPr bwMode="auto">
          <a:xfrm>
            <a:off x="6248400" y="914400"/>
            <a:ext cx="289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241" name="Text Box 9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An International Practice</a:t>
            </a:r>
          </a:p>
        </p:txBody>
      </p:sp>
      <p:pic>
        <p:nvPicPr>
          <p:cNvPr id="1503242" name="Picture 10" descr="A07027-AE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r="6288"/>
          <a:stretch>
            <a:fillRect/>
          </a:stretch>
        </p:blipFill>
        <p:spPr bwMode="auto">
          <a:xfrm>
            <a:off x="0" y="914400"/>
            <a:ext cx="289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net_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296" name="Picture 40" descr="97035-ESTO-2001A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b="3459"/>
          <a:stretch>
            <a:fillRect/>
          </a:stretch>
        </p:blipFill>
        <p:spPr bwMode="auto">
          <a:xfrm>
            <a:off x="-1588" y="457200"/>
            <a:ext cx="28971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3" name="Picture 37" descr="A00022-ESTO-2004A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6572"/>
          <a:stretch>
            <a:fillRect/>
          </a:stretch>
        </p:blipFill>
        <p:spPr bwMode="auto">
          <a:xfrm>
            <a:off x="0" y="47244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1" name="Picture 35" descr="99007-ESTO-2005A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785" r="9302"/>
          <a:stretch>
            <a:fillRect/>
          </a:stretch>
        </p:blipFill>
        <p:spPr bwMode="auto">
          <a:xfrm>
            <a:off x="0" y="2590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6249988" y="2286000"/>
            <a:ext cx="2894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Residence in North York, Toronto, Ontario</a:t>
            </a:r>
          </a:p>
        </p:txBody>
      </p:sp>
      <p:sp>
        <p:nvSpPr>
          <p:cNvPr id="1504268" name="Text Box 12"/>
          <p:cNvSpPr txBox="1">
            <a:spLocks noChangeArrowheads="1"/>
          </p:cNvSpPr>
          <p:nvPr/>
        </p:nvSpPr>
        <p:spPr bwMode="auto">
          <a:xfrm>
            <a:off x="3175" y="22860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Spangler Campus Center, HBS</a:t>
            </a:r>
          </a:p>
        </p:txBody>
      </p:sp>
      <p:sp>
        <p:nvSpPr>
          <p:cNvPr id="1504271" name="Text Box 15"/>
          <p:cNvSpPr txBox="1">
            <a:spLocks noChangeArrowheads="1"/>
          </p:cNvSpPr>
          <p:nvPr/>
        </p:nvSpPr>
        <p:spPr bwMode="auto">
          <a:xfrm>
            <a:off x="3127375" y="22860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Kiawah Ocean Course Clubhouse, SC</a:t>
            </a:r>
          </a:p>
        </p:txBody>
      </p:sp>
      <p:sp>
        <p:nvSpPr>
          <p:cNvPr id="1504276" name="Text Box 20"/>
          <p:cNvSpPr txBox="1">
            <a:spLocks noChangeArrowheads="1"/>
          </p:cNvSpPr>
          <p:nvPr/>
        </p:nvSpPr>
        <p:spPr bwMode="auto">
          <a:xfrm>
            <a:off x="0" y="6553200"/>
            <a:ext cx="2970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  <a:cs typeface="Arial" charset="0"/>
              </a:rPr>
              <a:t>Northrup Hall, Trinity University</a:t>
            </a:r>
          </a:p>
        </p:txBody>
      </p:sp>
      <p:sp>
        <p:nvSpPr>
          <p:cNvPr id="1504278" name="Text Box 22"/>
          <p:cNvSpPr txBox="1">
            <a:spLocks noChangeArrowheads="1"/>
          </p:cNvSpPr>
          <p:nvPr/>
        </p:nvSpPr>
        <p:spPr bwMode="auto">
          <a:xfrm>
            <a:off x="0" y="4724400"/>
            <a:ext cx="1148574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Modern</a:t>
            </a:r>
          </a:p>
        </p:txBody>
      </p:sp>
      <p:sp>
        <p:nvSpPr>
          <p:cNvPr id="1504279" name="Text Box 23"/>
          <p:cNvSpPr txBox="1">
            <a:spLocks noChangeArrowheads="1"/>
          </p:cNvSpPr>
          <p:nvPr/>
        </p:nvSpPr>
        <p:spPr bwMode="auto">
          <a:xfrm>
            <a:off x="3175" y="446088"/>
            <a:ext cx="1520825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>
                <a:solidFill>
                  <a:schemeClr val="bg1"/>
                </a:solidFill>
              </a:rPr>
              <a:t>Traditional</a:t>
            </a:r>
          </a:p>
        </p:txBody>
      </p:sp>
      <p:sp>
        <p:nvSpPr>
          <p:cNvPr id="1504280" name="Text Box 24"/>
          <p:cNvSpPr txBox="1">
            <a:spLocks noChangeArrowheads="1"/>
          </p:cNvSpPr>
          <p:nvPr/>
        </p:nvSpPr>
        <p:spPr bwMode="auto">
          <a:xfrm>
            <a:off x="-1" y="2579688"/>
            <a:ext cx="1679907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Transitional</a:t>
            </a:r>
          </a:p>
        </p:txBody>
      </p:sp>
      <p:sp>
        <p:nvSpPr>
          <p:cNvPr id="1504260" name="Text Box 4"/>
          <p:cNvSpPr txBox="1">
            <a:spLocks noChangeArrowheads="1"/>
          </p:cNvSpPr>
          <p:nvPr/>
        </p:nvSpPr>
        <p:spPr bwMode="auto">
          <a:xfrm>
            <a:off x="0" y="4419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Zubiarte Retail Center, Bilbao, Spain</a:t>
            </a:r>
          </a:p>
        </p:txBody>
      </p:sp>
      <p:sp>
        <p:nvSpPr>
          <p:cNvPr id="1504263" name="Text Box 7"/>
          <p:cNvSpPr txBox="1">
            <a:spLocks noChangeArrowheads="1"/>
          </p:cNvSpPr>
          <p:nvPr/>
        </p:nvSpPr>
        <p:spPr bwMode="auto">
          <a:xfrm>
            <a:off x="3124200" y="4419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Greenberg Conference Center, Yale</a:t>
            </a:r>
          </a:p>
        </p:txBody>
      </p:sp>
      <p:sp>
        <p:nvSpPr>
          <p:cNvPr id="1504266" name="Text Box 10"/>
          <p:cNvSpPr txBox="1">
            <a:spLocks noChangeArrowheads="1"/>
          </p:cNvSpPr>
          <p:nvPr/>
        </p:nvSpPr>
        <p:spPr bwMode="auto">
          <a:xfrm>
            <a:off x="6248400" y="4419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Northwest Corner Building, Harvard Law</a:t>
            </a:r>
          </a:p>
        </p:txBody>
      </p:sp>
      <p:sp>
        <p:nvSpPr>
          <p:cNvPr id="1504273" name="Text Box 17"/>
          <p:cNvSpPr txBox="1">
            <a:spLocks noChangeArrowheads="1"/>
          </p:cNvSpPr>
          <p:nvPr/>
        </p:nvSpPr>
        <p:spPr bwMode="auto">
          <a:xfrm>
            <a:off x="6246813" y="6553200"/>
            <a:ext cx="2894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Five Crescent Drive, Philadelphia Navy Yard</a:t>
            </a:r>
          </a:p>
        </p:txBody>
      </p:sp>
      <p:sp>
        <p:nvSpPr>
          <p:cNvPr id="1504282" name="Text Box 26"/>
          <p:cNvSpPr txBox="1">
            <a:spLocks noChangeArrowheads="1"/>
          </p:cNvSpPr>
          <p:nvPr/>
        </p:nvSpPr>
        <p:spPr bwMode="auto">
          <a:xfrm>
            <a:off x="3122613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algn="l"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algn="l"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l"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l"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l"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Christoverson Humanities Building, FSC</a:t>
            </a:r>
          </a:p>
        </p:txBody>
      </p:sp>
      <p:sp>
        <p:nvSpPr>
          <p:cNvPr id="1504284" name="Text Box 28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 Range of Styles</a:t>
            </a:r>
          </a:p>
        </p:txBody>
      </p:sp>
      <p:pic>
        <p:nvPicPr>
          <p:cNvPr id="1504286" name="Picture 30" descr="A04026 Progress 3-PS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970" r="8888" b="3448"/>
          <a:stretch>
            <a:fillRect/>
          </a:stretch>
        </p:blipFill>
        <p:spPr bwMode="auto">
          <a:xfrm>
            <a:off x="6248400" y="2590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89" name="Picture 33" descr="A06065-ESTO-2009A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3194" r="4268"/>
          <a:stretch>
            <a:fillRect/>
          </a:stretch>
        </p:blipFill>
        <p:spPr bwMode="auto">
          <a:xfrm>
            <a:off x="3124200" y="2590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2" name="Picture 36" descr="A10053 Exteri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4011" r="8554" b="4054"/>
          <a:stretch>
            <a:fillRect/>
          </a:stretch>
        </p:blipFill>
        <p:spPr bwMode="auto">
          <a:xfrm>
            <a:off x="6248400" y="4724400"/>
            <a:ext cx="28940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4" name="Picture 38" descr="A02028-ESTO-2007A8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7964" r="16174"/>
          <a:stretch>
            <a:fillRect/>
          </a:stretch>
        </p:blipFill>
        <p:spPr bwMode="auto">
          <a:xfrm>
            <a:off x="3124200" y="4572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5" name="Picture 39" descr="93025-ESTO-2000A7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954" r="3438" b="6107"/>
          <a:stretch>
            <a:fillRect/>
          </a:stretch>
        </p:blipFill>
        <p:spPr bwMode="auto">
          <a:xfrm>
            <a:off x="6248400" y="4572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4297" name="Picture 41" descr="A06021-ESTO-2010A6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0985" r="6818" b="6847"/>
          <a:stretch>
            <a:fillRect/>
          </a:stretch>
        </p:blipFill>
        <p:spPr bwMode="auto">
          <a:xfrm>
            <a:off x="3124200" y="47244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Text Box 2"/>
          <p:cNvSpPr txBox="1">
            <a:spLocks noChangeArrowheads="1"/>
          </p:cNvSpPr>
          <p:nvPr/>
        </p:nvSpPr>
        <p:spPr bwMode="auto">
          <a:xfrm>
            <a:off x="6249988" y="2286000"/>
            <a:ext cx="2894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Park Center for Business, Ithaca College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590800"/>
            <a:ext cx="2895600" cy="2103438"/>
            <a:chOff x="0" y="1632"/>
            <a:chExt cx="1824" cy="1325"/>
          </a:xfrm>
        </p:grpSpPr>
        <p:sp>
          <p:nvSpPr>
            <p:cNvPr id="1480708" name="Text Box 4"/>
            <p:cNvSpPr txBox="1">
              <a:spLocks noChangeArrowheads="1"/>
            </p:cNvSpPr>
            <p:nvPr/>
          </p:nvSpPr>
          <p:spPr bwMode="auto">
            <a:xfrm>
              <a:off x="0" y="2784"/>
              <a:ext cx="18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rIns="27432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i="1">
                  <a:solidFill>
                    <a:schemeClr val="bg1"/>
                  </a:solidFill>
                </a:rPr>
                <a:t>Flinn and Edelman Halls, Hotchkiss School</a:t>
              </a:r>
            </a:p>
          </p:txBody>
        </p:sp>
        <p:pic>
          <p:nvPicPr>
            <p:cNvPr id="1480709" name="Picture 5" descr="A05011-CK Edelman&amp;Flinn Halls  5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" b="2188"/>
            <a:stretch>
              <a:fillRect/>
            </a:stretch>
          </p:blipFill>
          <p:spPr bwMode="auto">
            <a:xfrm>
              <a:off x="0" y="1632"/>
              <a:ext cx="1824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24200" y="2590800"/>
            <a:ext cx="2895600" cy="2103438"/>
            <a:chOff x="1968" y="1632"/>
            <a:chExt cx="1824" cy="1325"/>
          </a:xfrm>
        </p:grpSpPr>
        <p:sp>
          <p:nvSpPr>
            <p:cNvPr id="1480711" name="Text Box 7"/>
            <p:cNvSpPr txBox="1">
              <a:spLocks noChangeArrowheads="1"/>
            </p:cNvSpPr>
            <p:nvPr/>
          </p:nvSpPr>
          <p:spPr bwMode="auto">
            <a:xfrm>
              <a:off x="1968" y="2784"/>
              <a:ext cx="18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rIns="27432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i="1">
                  <a:solidFill>
                    <a:schemeClr val="bg1"/>
                  </a:solidFill>
                </a:rPr>
                <a:t>Comcast Center, Philadelphia</a:t>
              </a:r>
            </a:p>
          </p:txBody>
        </p:sp>
        <p:pic>
          <p:nvPicPr>
            <p:cNvPr id="1480712" name="Picture 8" descr="A00007-ES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2"/>
            <a:stretch>
              <a:fillRect/>
            </a:stretch>
          </p:blipFill>
          <p:spPr bwMode="auto">
            <a:xfrm>
              <a:off x="1968" y="1632"/>
              <a:ext cx="1824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2590800"/>
            <a:ext cx="2895600" cy="2103438"/>
            <a:chOff x="3936" y="1632"/>
            <a:chExt cx="1824" cy="1325"/>
          </a:xfrm>
        </p:grpSpPr>
        <p:sp>
          <p:nvSpPr>
            <p:cNvPr id="1480714" name="Text Box 10"/>
            <p:cNvSpPr txBox="1">
              <a:spLocks noChangeArrowheads="1"/>
            </p:cNvSpPr>
            <p:nvPr/>
          </p:nvSpPr>
          <p:spPr bwMode="auto">
            <a:xfrm>
              <a:off x="3936" y="2784"/>
              <a:ext cx="18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rIns="27432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i="1">
                  <a:solidFill>
                    <a:schemeClr val="bg1"/>
                  </a:solidFill>
                </a:rPr>
                <a:t>Greenspun College of Urban Affairs, UNLV</a:t>
              </a:r>
            </a:p>
          </p:txBody>
        </p:sp>
        <p:pic>
          <p:nvPicPr>
            <p:cNvPr id="1480715" name="Picture 11" descr="A05009-ESTO-2008A1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5" t="18834" r="9845" b="6543"/>
            <a:stretch>
              <a:fillRect/>
            </a:stretch>
          </p:blipFill>
          <p:spPr bwMode="auto">
            <a:xfrm>
              <a:off x="3936" y="1632"/>
              <a:ext cx="1824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0716" name="Text Box 12"/>
          <p:cNvSpPr txBox="1">
            <a:spLocks noChangeArrowheads="1"/>
          </p:cNvSpPr>
          <p:nvPr/>
        </p:nvSpPr>
        <p:spPr bwMode="auto">
          <a:xfrm>
            <a:off x="3175" y="22860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One Crescent Drive, Philadelphia Navy Yard</a:t>
            </a:r>
          </a:p>
        </p:txBody>
      </p:sp>
      <p:pic>
        <p:nvPicPr>
          <p:cNvPr id="1480717" name="Picture 13" descr="A04012-ESTO-2006A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 r="9518" b="6635"/>
          <a:stretch>
            <a:fillRect/>
          </a:stretch>
        </p:blipFill>
        <p:spPr bwMode="auto">
          <a:xfrm>
            <a:off x="0" y="457200"/>
            <a:ext cx="28971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0718" name="Picture 14" descr="A05008-ESTO-2008A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8333" r="7101"/>
          <a:stretch>
            <a:fillRect/>
          </a:stretch>
        </p:blipFill>
        <p:spPr bwMode="auto">
          <a:xfrm>
            <a:off x="6249988" y="4572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0719" name="Text Box 15"/>
          <p:cNvSpPr txBox="1">
            <a:spLocks noChangeArrowheads="1"/>
          </p:cNvSpPr>
          <p:nvPr/>
        </p:nvSpPr>
        <p:spPr bwMode="auto">
          <a:xfrm>
            <a:off x="3127375" y="22860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George W. Bush Presidential Center, SMU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246813" y="4724400"/>
            <a:ext cx="2895600" cy="2103438"/>
            <a:chOff x="3936" y="1632"/>
            <a:chExt cx="1824" cy="1325"/>
          </a:xfrm>
        </p:grpSpPr>
        <p:sp>
          <p:nvSpPr>
            <p:cNvPr id="1480721" name="Text Box 17"/>
            <p:cNvSpPr txBox="1">
              <a:spLocks noChangeArrowheads="1"/>
            </p:cNvSpPr>
            <p:nvPr/>
          </p:nvSpPr>
          <p:spPr bwMode="auto">
            <a:xfrm>
              <a:off x="3936" y="2784"/>
              <a:ext cx="18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rIns="27432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i="1">
                  <a:solidFill>
                    <a:schemeClr val="bg1"/>
                  </a:solidFill>
                </a:rPr>
                <a:t>International Quilt Study Center and Museum</a:t>
              </a:r>
            </a:p>
          </p:txBody>
        </p:sp>
        <p:pic>
          <p:nvPicPr>
            <p:cNvPr id="1480722" name="Picture 18" descr="A04049-ESTO-2008A4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4" t="14334" b="5038"/>
            <a:stretch>
              <a:fillRect/>
            </a:stretch>
          </p:blipFill>
          <p:spPr bwMode="auto">
            <a:xfrm>
              <a:off x="3936" y="1632"/>
              <a:ext cx="1824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80723" name="Picture 19" descr="A01011-ESTO-2008A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953"/>
          <a:stretch>
            <a:fillRect/>
          </a:stretch>
        </p:blipFill>
        <p:spPr bwMode="auto">
          <a:xfrm>
            <a:off x="-1588" y="4724400"/>
            <a:ext cx="28956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0724" name="Text Box 20"/>
          <p:cNvSpPr txBox="1">
            <a:spLocks noChangeArrowheads="1"/>
          </p:cNvSpPr>
          <p:nvPr/>
        </p:nvSpPr>
        <p:spPr bwMode="auto">
          <a:xfrm>
            <a:off x="0" y="6553200"/>
            <a:ext cx="2970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  <a:cs typeface="Arial" charset="0"/>
              </a:rPr>
              <a:t>Robinson and Merhige Courthouse, Richmond</a:t>
            </a:r>
          </a:p>
        </p:txBody>
      </p:sp>
      <p:pic>
        <p:nvPicPr>
          <p:cNvPr id="1480725" name="Picture 2" descr="101409-day-elev-Hi_Res_tbl"/>
          <p:cNvPicPr>
            <a:picLocks noChangeAspect="1" noChangeArrowheads="1"/>
          </p:cNvPicPr>
          <p:nvPr/>
        </p:nvPicPr>
        <p:blipFill>
          <a:blip r:embed="rId9" cstate="print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t="19194" r="18260" b="14395"/>
          <a:stretch>
            <a:fillRect/>
          </a:stretch>
        </p:blipFill>
        <p:spPr bwMode="auto">
          <a:xfrm>
            <a:off x="3127375" y="458788"/>
            <a:ext cx="28940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0726" name="Text Box 22"/>
          <p:cNvSpPr txBox="1">
            <a:spLocks noChangeArrowheads="1"/>
          </p:cNvSpPr>
          <p:nvPr/>
        </p:nvSpPr>
        <p:spPr bwMode="auto">
          <a:xfrm>
            <a:off x="-1588" y="4713288"/>
            <a:ext cx="812566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>
                <a:solidFill>
                  <a:srgbClr val="C0C0C0"/>
                </a:solidFill>
              </a:rPr>
              <a:t>Silver</a:t>
            </a:r>
          </a:p>
        </p:txBody>
      </p:sp>
      <p:sp>
        <p:nvSpPr>
          <p:cNvPr id="1480727" name="Text Box 23"/>
          <p:cNvSpPr txBox="1">
            <a:spLocks noChangeArrowheads="1"/>
          </p:cNvSpPr>
          <p:nvPr/>
        </p:nvSpPr>
        <p:spPr bwMode="auto">
          <a:xfrm>
            <a:off x="3175" y="446088"/>
            <a:ext cx="1216025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>
                <a:solidFill>
                  <a:schemeClr val="bg2"/>
                </a:solidFill>
              </a:rPr>
              <a:t>Platinum</a:t>
            </a:r>
          </a:p>
        </p:txBody>
      </p:sp>
      <p:sp>
        <p:nvSpPr>
          <p:cNvPr id="1480728" name="Text Box 24"/>
          <p:cNvSpPr txBox="1">
            <a:spLocks noChangeArrowheads="1"/>
          </p:cNvSpPr>
          <p:nvPr/>
        </p:nvSpPr>
        <p:spPr bwMode="auto">
          <a:xfrm>
            <a:off x="0" y="2579688"/>
            <a:ext cx="713816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>
                <a:solidFill>
                  <a:srgbClr val="FFCC00"/>
                </a:solidFill>
              </a:rPr>
              <a:t>Gold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122613" y="4724400"/>
            <a:ext cx="2895600" cy="2103438"/>
            <a:chOff x="1968" y="288"/>
            <a:chExt cx="1824" cy="1325"/>
          </a:xfrm>
        </p:grpSpPr>
        <p:sp>
          <p:nvSpPr>
            <p:cNvPr id="1480730" name="Text Box 26"/>
            <p:cNvSpPr txBox="1">
              <a:spLocks noChangeArrowheads="1"/>
            </p:cNvSpPr>
            <p:nvPr/>
          </p:nvSpPr>
          <p:spPr bwMode="auto">
            <a:xfrm>
              <a:off x="1968" y="1440"/>
              <a:ext cx="18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rIns="27432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i="1">
                  <a:solidFill>
                    <a:schemeClr val="bg1"/>
                  </a:solidFill>
                </a:rPr>
                <a:t>The Harrison, New York</a:t>
              </a:r>
            </a:p>
          </p:txBody>
        </p:sp>
        <p:pic>
          <p:nvPicPr>
            <p:cNvPr id="1480731" name="Picture 27" descr="A06011-ESTO-2009A8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6" b="1729"/>
            <a:stretch>
              <a:fillRect/>
            </a:stretch>
          </p:blipFill>
          <p:spPr bwMode="auto">
            <a:xfrm>
              <a:off x="1968" y="288"/>
              <a:ext cx="1824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0732" name="Text Box 28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Sustainability is not a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3" name="Picture 5" descr="93011-ESTO-2001A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1627" r="4872"/>
          <a:stretch>
            <a:fillRect/>
          </a:stretch>
        </p:blipFill>
        <p:spPr bwMode="auto">
          <a:xfrm>
            <a:off x="4724400" y="457200"/>
            <a:ext cx="44180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4" name="Picture 6" descr="99016-ESTO-2005A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5342" r="2985" b="6882"/>
          <a:stretch>
            <a:fillRect/>
          </a:stretch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101" name="Text Box 13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RAMSA Landscape</a:t>
            </a:r>
          </a:p>
        </p:txBody>
      </p:sp>
      <p:pic>
        <p:nvPicPr>
          <p:cNvPr id="345104" name="Picture 16" descr="98018-ESTO-2001A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/>
          <a:stretch>
            <a:fillRect/>
          </a:stretch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105" name="Picture 17" descr="A01018-ESTO-2006A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3175" y="446088"/>
            <a:ext cx="1520825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Residential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-1" y="3657600"/>
            <a:ext cx="1600201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Institutional 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7" name="Picture 5" descr="99002-ESTO-2005A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430" r="6250" b="3198"/>
          <a:stretch>
            <a:fillRect/>
          </a:stretch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23" name="Picture 11" descr="87014-ESTO-91A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6976" r="1666" b="4651"/>
          <a:stretch>
            <a:fillRect/>
          </a:stretch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24" name="Picture 12" descr="98030-ESTO-2002A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47504" r="6067" b="8308"/>
          <a:stretch>
            <a:fillRect/>
          </a:stretch>
        </p:blipFill>
        <p:spPr bwMode="auto">
          <a:xfrm>
            <a:off x="0" y="3657600"/>
            <a:ext cx="44180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27" name="Picture 15" descr="A01012-ESTO-2006A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4651" r="2669" b="6976"/>
          <a:stretch>
            <a:fillRect/>
          </a:stretch>
        </p:blipFill>
        <p:spPr bwMode="auto">
          <a:xfrm>
            <a:off x="472440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29" name="Text Box 17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RAMSA </a:t>
            </a:r>
            <a:r>
              <a:rPr lang="en-US" dirty="0" smtClean="0">
                <a:solidFill>
                  <a:schemeClr val="bg1"/>
                </a:solidFill>
              </a:rPr>
              <a:t>Interior Design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3175" y="446088"/>
            <a:ext cx="1520825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Residential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-1" y="3657600"/>
            <a:ext cx="1600201" cy="4062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7432" tIns="18288" rIns="27432" bIns="1828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Institutional 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30" name="Picture 14" descr="RAMSCol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738313"/>
            <a:ext cx="9144001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Product Design</a:t>
            </a:r>
          </a:p>
        </p:txBody>
      </p:sp>
      <p:pic>
        <p:nvPicPr>
          <p:cNvPr id="4" name="Picture 3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6" name="Text Box 4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Custom Products</a:t>
            </a:r>
          </a:p>
        </p:txBody>
      </p:sp>
      <p:pic>
        <p:nvPicPr>
          <p:cNvPr id="1631237" name="Picture 5" descr="97035-ESTO-200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1053"/>
          <a:stretch>
            <a:fillRect/>
          </a:stretch>
        </p:blipFill>
        <p:spPr bwMode="auto">
          <a:xfrm>
            <a:off x="0" y="457200"/>
            <a:ext cx="442118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38" name="Picture 6" descr="98018-ESTO-2001A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 r="41713"/>
          <a:stretch>
            <a:fillRect/>
          </a:stretch>
        </p:blipFill>
        <p:spPr bwMode="auto">
          <a:xfrm>
            <a:off x="2895600" y="3657600"/>
            <a:ext cx="1524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39" name="Picture 7" descr="Image0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"/>
          <a:stretch>
            <a:fillRect/>
          </a:stretch>
        </p:blipFill>
        <p:spPr bwMode="auto">
          <a:xfrm>
            <a:off x="1588" y="3657600"/>
            <a:ext cx="28178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1240" name="Text Box 8"/>
          <p:cNvSpPr txBox="1">
            <a:spLocks noChangeArrowheads="1"/>
          </p:cNvSpPr>
          <p:nvPr/>
        </p:nvSpPr>
        <p:spPr bwMode="auto">
          <a:xfrm>
            <a:off x="0" y="3352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Custom lighting, Spangler Campus Center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31242" name="Text Box 10"/>
          <p:cNvSpPr txBox="1">
            <a:spLocks noChangeArrowheads="1"/>
          </p:cNvSpPr>
          <p:nvPr/>
        </p:nvSpPr>
        <p:spPr bwMode="auto">
          <a:xfrm>
            <a:off x="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Custom carpet, Nashville Public Library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31243" name="Text Box 11"/>
          <p:cNvSpPr txBox="1">
            <a:spLocks noChangeArrowheads="1"/>
          </p:cNvSpPr>
          <p:nvPr/>
        </p:nvSpPr>
        <p:spPr bwMode="auto">
          <a:xfrm>
            <a:off x="472440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Custom carpet, Jacksonville Public Library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31244" name="Text Box 12"/>
          <p:cNvSpPr txBox="1">
            <a:spLocks noChangeArrowheads="1"/>
          </p:cNvSpPr>
          <p:nvPr/>
        </p:nvSpPr>
        <p:spPr bwMode="auto">
          <a:xfrm>
            <a:off x="4724400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Custom lighting and handles, Fifteen Central Park West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631246" name="Picture 14" descr="A01018-ESTO-2006A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6" t="7692" r="7220"/>
          <a:stretch>
            <a:fillRect/>
          </a:stretch>
        </p:blipFill>
        <p:spPr bwMode="auto">
          <a:xfrm>
            <a:off x="7618413" y="3657600"/>
            <a:ext cx="1524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47" name="Picture 15" descr="A01018 JPL carpet 3 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r="11125"/>
          <a:stretch>
            <a:fillRect/>
          </a:stretch>
        </p:blipFill>
        <p:spPr bwMode="auto">
          <a:xfrm>
            <a:off x="4724400" y="3657600"/>
            <a:ext cx="2819400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48" name="Picture 16" descr="A04025-PW-Exteri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6248400" y="457200"/>
            <a:ext cx="1066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49" name="Picture 17" descr="A04025-PW-Exteri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r="6549"/>
          <a:stretch>
            <a:fillRect/>
          </a:stretch>
        </p:blipFill>
        <p:spPr bwMode="auto">
          <a:xfrm>
            <a:off x="4724400" y="457200"/>
            <a:ext cx="1447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50" name="Picture 18" descr="A04025-PW-Exteri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r="3915"/>
          <a:stretch>
            <a:fillRect/>
          </a:stretch>
        </p:blipFill>
        <p:spPr bwMode="auto">
          <a:xfrm>
            <a:off x="7391400" y="457200"/>
            <a:ext cx="1752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Master Planning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6546574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err="1">
                <a:solidFill>
                  <a:schemeClr val="bg1"/>
                </a:solidFill>
              </a:rPr>
              <a:t>Heiligendamm</a:t>
            </a:r>
            <a:r>
              <a:rPr lang="en-US" sz="1200" i="1" dirty="0">
                <a:solidFill>
                  <a:schemeClr val="bg1"/>
                </a:solidFill>
              </a:rPr>
              <a:t>, Germany</a:t>
            </a:r>
          </a:p>
        </p:txBody>
      </p:sp>
      <p:pic>
        <p:nvPicPr>
          <p:cNvPr id="5" name="Picture 13" descr="A02014 Aerial sky pp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5790" r="7886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0" y="3352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Celebration, Florida</a:t>
            </a:r>
          </a:p>
        </p:txBody>
      </p:sp>
      <p:pic>
        <p:nvPicPr>
          <p:cNvPr id="8" name="Picture 25" descr="91023 Aerial 774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" b="7019"/>
          <a:stretch/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724400" y="6543261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Heart of Lake, Xiamen, China</a:t>
            </a:r>
          </a:p>
        </p:txBody>
      </p:sp>
      <p:pic>
        <p:nvPicPr>
          <p:cNvPr id="11" name="Picture 28" descr="A09022 Aerial pp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8391" r="4414" b="13028"/>
          <a:stretch/>
        </p:blipFill>
        <p:spPr bwMode="auto">
          <a:xfrm>
            <a:off x="4724400" y="3657600"/>
            <a:ext cx="44180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4717774" y="3352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smtClean="0">
                <a:solidFill>
                  <a:schemeClr val="bg1"/>
                </a:solidFill>
              </a:rPr>
              <a:t>Philadelphia Navy Yard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P:\Project\A11049 Philadelphia Navy Yard\PowerPoint\Neoscape\A11049 Corporate Center Aeri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2402" r="12668" b="6313"/>
          <a:stretch/>
        </p:blipFill>
        <p:spPr bwMode="auto">
          <a:xfrm>
            <a:off x="4724400" y="457200"/>
            <a:ext cx="44180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3" name="Picture 3" descr="92008-ESTO-2001A9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4102"/>
          <a:stretch/>
        </p:blipFill>
        <p:spPr bwMode="auto">
          <a:xfrm>
            <a:off x="4724400" y="457200"/>
            <a:ext cx="4419600" cy="28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3604" name="Picture 4" descr="94022-ESTO-98A0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9096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3605" name="Picture 5" descr="A07027-AEDA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b="2325"/>
          <a:stretch/>
        </p:blipFill>
        <p:spPr bwMode="auto">
          <a:xfrm>
            <a:off x="-6350" y="457200"/>
            <a:ext cx="44259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06" name="Text Box 6"/>
          <p:cNvSpPr txBox="1">
            <a:spLocks noChangeArrowheads="1"/>
          </p:cNvSpPr>
          <p:nvPr/>
        </p:nvSpPr>
        <p:spPr bwMode="auto">
          <a:xfrm>
            <a:off x="4722813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smtClean="0">
                <a:solidFill>
                  <a:srgbClr val="FFFFFF"/>
                </a:solidFill>
              </a:rPr>
              <a:t>Gap Inc. Offices, San Francisco, California</a:t>
            </a:r>
          </a:p>
        </p:txBody>
      </p:sp>
      <p:sp>
        <p:nvSpPr>
          <p:cNvPr id="793608" name="Text Box 8"/>
          <p:cNvSpPr txBox="1">
            <a:spLocks noChangeArrowheads="1"/>
          </p:cNvSpPr>
          <p:nvPr/>
        </p:nvSpPr>
        <p:spPr bwMode="auto">
          <a:xfrm>
            <a:off x="4722813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600 Thirteenth Street N.W., Washington, DC</a:t>
            </a:r>
          </a:p>
        </p:txBody>
      </p:sp>
      <p:sp>
        <p:nvSpPr>
          <p:cNvPr id="793610" name="Text Box 10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50 Connaught Road, Central, Hong Kong, China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Office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3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Today’s Panelists</a:t>
            </a:r>
            <a:endParaRPr lang="en-US" dirty="0"/>
          </a:p>
        </p:txBody>
      </p:sp>
      <p:pic>
        <p:nvPicPr>
          <p:cNvPr id="5" name="Picture 4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609" name="Picture 33" descr="A01014-AZPhoto-28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4942" r="18579" b="2036"/>
          <a:stretch/>
        </p:blipFill>
        <p:spPr bwMode="auto">
          <a:xfrm>
            <a:off x="3124200" y="457200"/>
            <a:ext cx="2895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2610" name="Picture 34" descr="A07053 Vue Depuis Le Cours Gambetta pp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7292" r="31439" b="9375"/>
          <a:stretch/>
        </p:blipFill>
        <p:spPr bwMode="auto">
          <a:xfrm>
            <a:off x="6248400" y="457200"/>
            <a:ext cx="2895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2611" name="Picture 35" descr="A00007-ESTO-2008A5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3488"/>
          <a:stretch/>
        </p:blipFill>
        <p:spPr bwMode="auto">
          <a:xfrm>
            <a:off x="-4763" y="457200"/>
            <a:ext cx="29003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2612" name="Text Box 36"/>
          <p:cNvSpPr txBox="1">
            <a:spLocks noChangeArrowheads="1"/>
          </p:cNvSpPr>
          <p:nvPr/>
        </p:nvSpPr>
        <p:spPr bwMode="auto">
          <a:xfrm>
            <a:off x="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Comcast Center, Philadelphia, Pennsylvania</a:t>
            </a:r>
          </a:p>
        </p:txBody>
      </p:sp>
      <p:sp>
        <p:nvSpPr>
          <p:cNvPr id="792613" name="Text Box 37"/>
          <p:cNvSpPr txBox="1">
            <a:spLocks noChangeArrowheads="1"/>
          </p:cNvSpPr>
          <p:nvPr/>
        </p:nvSpPr>
        <p:spPr bwMode="auto">
          <a:xfrm>
            <a:off x="312420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Torre Almirante, Rio de Janeiro, Brazil</a:t>
            </a:r>
          </a:p>
        </p:txBody>
      </p:sp>
      <p:sp>
        <p:nvSpPr>
          <p:cNvPr id="792614" name="Text Box 38"/>
          <p:cNvSpPr txBox="1">
            <a:spLocks noChangeArrowheads="1"/>
          </p:cNvSpPr>
          <p:nvPr/>
        </p:nvSpPr>
        <p:spPr bwMode="auto">
          <a:xfrm>
            <a:off x="624840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Carpe Diem, Courbevoie, France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Office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78" name="Picture 26" descr="97029-ESTO-2001A8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4771" r="32047" b="3421"/>
          <a:stretch/>
        </p:blipFill>
        <p:spPr bwMode="auto">
          <a:xfrm>
            <a:off x="3124200" y="457200"/>
            <a:ext cx="2895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0379" name="Text Box 27"/>
          <p:cNvSpPr txBox="1">
            <a:spLocks noChangeArrowheads="1"/>
          </p:cNvSpPr>
          <p:nvPr/>
        </p:nvSpPr>
        <p:spPr bwMode="auto">
          <a:xfrm>
            <a:off x="3124200" y="6553200"/>
            <a:ext cx="217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The Chatham, New York</a:t>
            </a:r>
          </a:p>
        </p:txBody>
      </p:sp>
      <p:pic>
        <p:nvPicPr>
          <p:cNvPr id="740380" name="Picture 28" descr="A03007-ESTO-2011A5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11583" r="27875" b="8417"/>
          <a:stretch/>
        </p:blipFill>
        <p:spPr bwMode="auto">
          <a:xfrm>
            <a:off x="6248400" y="457200"/>
            <a:ext cx="28940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0381" name="Text Box 29"/>
          <p:cNvSpPr txBox="1">
            <a:spLocks noChangeArrowheads="1"/>
          </p:cNvSpPr>
          <p:nvPr/>
        </p:nvSpPr>
        <p:spPr bwMode="auto">
          <a:xfrm>
            <a:off x="6248400" y="6553200"/>
            <a:ext cx="217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The Clarendon, Boston</a:t>
            </a:r>
          </a:p>
        </p:txBody>
      </p:sp>
      <p:pic>
        <p:nvPicPr>
          <p:cNvPr id="740382" name="Picture 30" descr="95031-ESTO-99A7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167" r="16597" b="163"/>
          <a:stretch/>
        </p:blipFill>
        <p:spPr bwMode="auto">
          <a:xfrm>
            <a:off x="0" y="457199"/>
            <a:ext cx="28956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0383" name="Text Box 31"/>
          <p:cNvSpPr txBox="1">
            <a:spLocks noChangeArrowheads="1"/>
          </p:cNvSpPr>
          <p:nvPr/>
        </p:nvSpPr>
        <p:spPr bwMode="auto">
          <a:xfrm>
            <a:off x="0" y="6553200"/>
            <a:ext cx="217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Tribeca Park, New York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Multi-Family Residential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19" name="Text Box 15"/>
          <p:cNvSpPr txBox="1">
            <a:spLocks noChangeArrowheads="1"/>
          </p:cNvSpPr>
          <p:nvPr/>
        </p:nvSpPr>
        <p:spPr bwMode="auto">
          <a:xfrm>
            <a:off x="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Fifteen Central Park West, New York</a:t>
            </a:r>
          </a:p>
        </p:txBody>
      </p:sp>
      <p:pic>
        <p:nvPicPr>
          <p:cNvPr id="789520" name="Picture 16" descr="A04025-ESTO-2008A4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5" t="7547" r="32016" b="5653"/>
          <a:stretch/>
        </p:blipFill>
        <p:spPr bwMode="auto">
          <a:xfrm>
            <a:off x="0" y="457200"/>
            <a:ext cx="2895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6248400" y="65532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One St. Thomas Residences, Toronto</a:t>
            </a:r>
          </a:p>
        </p:txBody>
      </p:sp>
      <p:pic>
        <p:nvPicPr>
          <p:cNvPr id="789522" name="Picture 18" descr="A01028-ESTO-2008A8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9" t="3335" r="11923" b="14452"/>
          <a:stretch/>
        </p:blipFill>
        <p:spPr bwMode="auto">
          <a:xfrm>
            <a:off x="6248400" y="457200"/>
            <a:ext cx="28940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3124200" y="6553200"/>
            <a:ext cx="21796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The Century, Los Angeles</a:t>
            </a:r>
          </a:p>
        </p:txBody>
      </p:sp>
      <p:pic>
        <p:nvPicPr>
          <p:cNvPr id="789525" name="Picture 21" descr="A04052-ESTO-2010A6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5" t="-1" r="12051" b="-1"/>
          <a:stretch/>
        </p:blipFill>
        <p:spPr bwMode="auto">
          <a:xfrm>
            <a:off x="3124200" y="457200"/>
            <a:ext cx="2895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Multi-Family Residential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42" name="Text Box 14"/>
          <p:cNvSpPr txBox="1">
            <a:spLocks noChangeArrowheads="1"/>
          </p:cNvSpPr>
          <p:nvPr/>
        </p:nvSpPr>
        <p:spPr bwMode="auto">
          <a:xfrm>
            <a:off x="0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/>
            <a:r>
              <a:rPr lang="en-US" sz="1200" i="1" smtClean="0">
                <a:solidFill>
                  <a:srgbClr val="FFFFFF"/>
                </a:solidFill>
              </a:rPr>
              <a:t>Disney Ambassador Hotel, Tokyo Disney Resort, Japan</a:t>
            </a:r>
          </a:p>
        </p:txBody>
      </p:sp>
      <p:sp>
        <p:nvSpPr>
          <p:cNvPr id="790544" name="Text Box 16"/>
          <p:cNvSpPr txBox="1">
            <a:spLocks noChangeArrowheads="1"/>
          </p:cNvSpPr>
          <p:nvPr/>
        </p:nvSpPr>
        <p:spPr bwMode="auto">
          <a:xfrm>
            <a:off x="472440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Mansion on Peachtree, Atlanta, Georgia</a:t>
            </a:r>
          </a:p>
        </p:txBody>
      </p:sp>
      <p:sp>
        <p:nvSpPr>
          <p:cNvPr id="790545" name="Text Box 17"/>
          <p:cNvSpPr txBox="1">
            <a:spLocks noChangeArrowheads="1"/>
          </p:cNvSpPr>
          <p:nvPr/>
        </p:nvSpPr>
        <p:spPr bwMode="auto">
          <a:xfrm>
            <a:off x="4722813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Disney’s Yacht and Beach Club, Walt Disney World Resort, Florida</a:t>
            </a:r>
          </a:p>
        </p:txBody>
      </p:sp>
      <p:pic>
        <p:nvPicPr>
          <p:cNvPr id="790546" name="Picture 18" descr="87028-ESTO-90A5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9441" r="5293" b="-1"/>
          <a:stretch/>
        </p:blipFill>
        <p:spPr bwMode="auto">
          <a:xfrm>
            <a:off x="4724401" y="457200"/>
            <a:ext cx="4419600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0547" name="Picture 19" descr="96006-ESTO-2000A8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r="1724" b="2199"/>
          <a:stretch/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0548" name="Picture 20" descr="A01021-J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b="8045"/>
          <a:stretch/>
        </p:blipFill>
        <p:spPr bwMode="auto">
          <a:xfrm>
            <a:off x="1588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549" name="Text Box 21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The Residences at the Ritz-Carlton, Dallas, Texas</a:t>
            </a:r>
          </a:p>
        </p:txBody>
      </p:sp>
      <p:pic>
        <p:nvPicPr>
          <p:cNvPr id="790550" name="Picture 22" descr="A05005-ESTO-2009A4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1"/>
          <a:stretch/>
        </p:blipFill>
        <p:spPr bwMode="auto">
          <a:xfrm>
            <a:off x="4724400" y="3657600"/>
            <a:ext cx="441960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Hospitality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23" name="Picture 3" descr="90022-KA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13613" r="11041" b="12481"/>
          <a:stretch/>
        </p:blipFill>
        <p:spPr bwMode="auto">
          <a:xfrm>
            <a:off x="-1588" y="457200"/>
            <a:ext cx="44196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24" name="Picture 4" descr="99057-ESTO-2008A7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4545" b="9091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25" name="Picture 5" descr="A02028-ESTO-2007A8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34458" r="21820"/>
          <a:stretch/>
        </p:blipFill>
        <p:spPr bwMode="auto">
          <a:xfrm>
            <a:off x="4722813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26" name="Picture 6" descr="89026-ESTO-98A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354" r="11842" b="23128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27" name="Text Box 7"/>
          <p:cNvSpPr txBox="1">
            <a:spLocks noChangeArrowheads="1"/>
          </p:cNvSpPr>
          <p:nvPr/>
        </p:nvSpPr>
        <p:spPr bwMode="auto">
          <a:xfrm>
            <a:off x="-1588" y="3352800"/>
            <a:ext cx="4419601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/>
            <a:r>
              <a:rPr lang="en-US" sz="1200" i="1" smtClean="0">
                <a:solidFill>
                  <a:srgbClr val="FFFFFF"/>
                </a:solidFill>
              </a:rPr>
              <a:t>The Greenbrier at West Village Golf Resort, Fukushima, Japan</a:t>
            </a:r>
          </a:p>
        </p:txBody>
      </p:sp>
      <p:sp>
        <p:nvSpPr>
          <p:cNvPr id="798728" name="Text Box 8"/>
          <p:cNvSpPr txBox="1">
            <a:spLocks noChangeArrowheads="1"/>
          </p:cNvSpPr>
          <p:nvPr/>
        </p:nvSpPr>
        <p:spPr bwMode="auto">
          <a:xfrm>
            <a:off x="4722813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Talisker Club Park, Park City, Utah</a:t>
            </a:r>
          </a:p>
        </p:txBody>
      </p:sp>
      <p:sp>
        <p:nvSpPr>
          <p:cNvPr id="798729" name="Text Box 9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Anglebrook Golf Club, Somers, New York</a:t>
            </a:r>
          </a:p>
        </p:txBody>
      </p:sp>
      <p:sp>
        <p:nvSpPr>
          <p:cNvPr id="798730" name="Text Box 10"/>
          <p:cNvSpPr txBox="1">
            <a:spLocks noChangeArrowheads="1"/>
          </p:cNvSpPr>
          <p:nvPr/>
        </p:nvSpPr>
        <p:spPr bwMode="auto">
          <a:xfrm>
            <a:off x="4721225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Ocean Course Clubhouse, Kiawah Island, South Carolina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Hospitality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Libraries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352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/>
              <a:t>Nashville Public Library, Tennessee</a:t>
            </a:r>
          </a:p>
        </p:txBody>
      </p:sp>
      <p:pic>
        <p:nvPicPr>
          <p:cNvPr id="7" name="Picture 28" descr="VQ2W5331 pp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20269" r="3075" b="1572"/>
          <a:stretch/>
        </p:blipFill>
        <p:spPr bwMode="auto">
          <a:xfrm>
            <a:off x="-1" y="3657601"/>
            <a:ext cx="44196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0" y="65532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Miami Beach Public Library, Florida</a:t>
            </a:r>
          </a:p>
        </p:txBody>
      </p:sp>
      <p:pic>
        <p:nvPicPr>
          <p:cNvPr id="10" name="Picture 24" descr="A01003-ESTO-2005A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0300" r="5092" b="2807"/>
          <a:stretch/>
        </p:blipFill>
        <p:spPr bwMode="auto">
          <a:xfrm>
            <a:off x="4724400" y="3657600"/>
            <a:ext cx="4419600" cy="28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4724400" y="6539948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Columbus Public Library, Georgia</a:t>
            </a:r>
          </a:p>
        </p:txBody>
      </p:sp>
      <p:pic>
        <p:nvPicPr>
          <p:cNvPr id="13" name="Picture 23" descr="A01018-ESTO-2006A4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7651" r="4500" b="5263"/>
          <a:stretch/>
        </p:blipFill>
        <p:spPr bwMode="auto">
          <a:xfrm>
            <a:off x="4724399" y="457200"/>
            <a:ext cx="4418013" cy="28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724400" y="3342861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Jacksonville Public Library, Florida</a:t>
            </a:r>
          </a:p>
        </p:txBody>
      </p:sp>
      <p:pic>
        <p:nvPicPr>
          <p:cNvPr id="3074" name="Picture 2" descr="P:\Project\98018 Nashville Library\PowerPoint\Photography\ESTO\98018-ESTO-2001A07.140 pp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784" r="1722" b="8063"/>
          <a:stretch/>
        </p:blipFill>
        <p:spPr bwMode="auto">
          <a:xfrm>
            <a:off x="1589" y="457199"/>
            <a:ext cx="4418012" cy="28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Cultural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87" y="3352800"/>
            <a:ext cx="289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International Quilt Study Center and Museum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724400" y="3352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The Perkins Visitor Center, Wave Hill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724400" y="6539948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George W. Bush Presidential Center</a:t>
            </a:r>
          </a:p>
        </p:txBody>
      </p:sp>
      <p:pic>
        <p:nvPicPr>
          <p:cNvPr id="2050" name="Picture 2" descr="P:\Project\A04049 International Quilt Center\PowerPoint\Photography\ESTO\A04049-ESTO-2008A48.406 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2" r="18785"/>
          <a:stretch/>
        </p:blipFill>
        <p:spPr bwMode="auto">
          <a:xfrm>
            <a:off x="0" y="457200"/>
            <a:ext cx="4419600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Project\98036 Wave Hill\PowerPoint\Photography\ESTO\98036-ESTO-2009A67.4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4799" b="11155"/>
          <a:stretch/>
        </p:blipFill>
        <p:spPr bwMode="auto">
          <a:xfrm>
            <a:off x="4724400" y="457200"/>
            <a:ext cx="44180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1588" y="6539948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 dirty="0"/>
              <a:t>The Norman Rockwell Museum</a:t>
            </a:r>
          </a:p>
        </p:txBody>
      </p:sp>
      <p:pic>
        <p:nvPicPr>
          <p:cNvPr id="31" name="Picture 27" descr="87038-ESTO-92A2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34569" r="28091" b="8163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:\Project\A07049 GWB Library\Photography\Progress Photos\A07049 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13198" r="22680" b="30970"/>
          <a:stretch/>
        </p:blipFill>
        <p:spPr bwMode="auto">
          <a:xfrm>
            <a:off x="4724399" y="3657599"/>
            <a:ext cx="4418013" cy="28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8" name="Picture 10" descr="99042-ESTO-2002A7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5695" r="3027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0" name="Picture 12" descr="97009-ESTO-2010FD3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18750" r="1186" b="2083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1" name="Picture 13" descr="97035-ESTO-2001A7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" r="6450" b="4980"/>
          <a:stretch/>
        </p:blipFill>
        <p:spPr bwMode="auto">
          <a:xfrm>
            <a:off x="0" y="457200"/>
            <a:ext cx="442118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3" name="Picture 15" descr="93027-ESTO-2000A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b="7784"/>
          <a:stretch/>
        </p:blipFill>
        <p:spPr bwMode="auto">
          <a:xfrm>
            <a:off x="4724400" y="457200"/>
            <a:ext cx="44180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64" name="Text Box 16"/>
          <p:cNvSpPr txBox="1">
            <a:spLocks noChangeArrowheads="1"/>
          </p:cNvSpPr>
          <p:nvPr/>
        </p:nvSpPr>
        <p:spPr bwMode="auto">
          <a:xfrm>
            <a:off x="4722813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McNair Hall, Jones Graduate School of Business, Rice University</a:t>
            </a:r>
          </a:p>
        </p:txBody>
      </p:sp>
      <p:sp>
        <p:nvSpPr>
          <p:cNvPr id="795665" name="Text Box 17"/>
          <p:cNvSpPr txBox="1">
            <a:spLocks noChangeArrowheads="1"/>
          </p:cNvSpPr>
          <p:nvPr/>
        </p:nvSpPr>
        <p:spPr bwMode="auto">
          <a:xfrm>
            <a:off x="0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smtClean="0">
                <a:solidFill>
                  <a:srgbClr val="FFFFFF"/>
                </a:solidFill>
              </a:rPr>
              <a:t>Spangler Campus Center, Harvard Business School</a:t>
            </a:r>
          </a:p>
        </p:txBody>
      </p:sp>
      <p:sp>
        <p:nvSpPr>
          <p:cNvPr id="795666" name="Text Box 18"/>
          <p:cNvSpPr txBox="1">
            <a:spLocks noChangeArrowheads="1"/>
          </p:cNvSpPr>
          <p:nvPr/>
        </p:nvSpPr>
        <p:spPr bwMode="auto">
          <a:xfrm>
            <a:off x="4722813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Smith Campus Center, Pomona College</a:t>
            </a:r>
          </a:p>
        </p:txBody>
      </p:sp>
      <p:sp>
        <p:nvSpPr>
          <p:cNvPr id="795667" name="Text Box 19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/>
            <a:r>
              <a:rPr lang="en-US" sz="1200" i="1" smtClean="0">
                <a:solidFill>
                  <a:srgbClr val="FFFFFF"/>
                </a:solidFill>
              </a:rPr>
              <a:t>Rodgers Recreation Center, Salve Regina University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654" name="Picture 30" descr="A05008-ESTO-2008A8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4656" name="Picture 32" descr="A05009-ESTO-2008A1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3637" r="7947" b="4533"/>
          <a:stretch/>
        </p:blipFill>
        <p:spPr bwMode="auto">
          <a:xfrm>
            <a:off x="472440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4657" name="Picture 33" descr="97016-ESTO-2002A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/>
          <a:stretch>
            <a:fillRect/>
          </a:stretch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4658" name="Picture 34" descr="A00022-ESTO-2004A4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6971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4659" name="Text Box 35"/>
          <p:cNvSpPr txBox="1">
            <a:spLocks noChangeArrowheads="1"/>
          </p:cNvSpPr>
          <p:nvPr/>
        </p:nvSpPr>
        <p:spPr bwMode="auto">
          <a:xfrm>
            <a:off x="0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/>
            <a:r>
              <a:rPr lang="en-US" sz="1200" i="1" dirty="0" smtClean="0">
                <a:solidFill>
                  <a:srgbClr val="FFFFFF"/>
                </a:solidFill>
              </a:rPr>
              <a:t>Manzanita Hall, Mike Curb College of Arts, CSU, Northridge</a:t>
            </a:r>
          </a:p>
        </p:txBody>
      </p:sp>
      <p:sp>
        <p:nvSpPr>
          <p:cNvPr id="794660" name="Text Box 36"/>
          <p:cNvSpPr txBox="1">
            <a:spLocks noChangeArrowheads="1"/>
          </p:cNvSpPr>
          <p:nvPr/>
        </p:nvSpPr>
        <p:spPr bwMode="auto">
          <a:xfrm>
            <a:off x="4722813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Northrup Hall, Trinity University</a:t>
            </a:r>
          </a:p>
        </p:txBody>
      </p:sp>
      <p:sp>
        <p:nvSpPr>
          <p:cNvPr id="794661" name="Text Box 37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Park Center for Business and Sustainable Enterprise, Ithaca College</a:t>
            </a:r>
          </a:p>
        </p:txBody>
      </p:sp>
      <p:sp>
        <p:nvSpPr>
          <p:cNvPr id="794662" name="Text Box 38"/>
          <p:cNvSpPr txBox="1">
            <a:spLocks noChangeArrowheads="1"/>
          </p:cNvSpPr>
          <p:nvPr/>
        </p:nvSpPr>
        <p:spPr bwMode="auto">
          <a:xfrm>
            <a:off x="4722813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Greenspun College of Urban Affairs, University of Nevada, Las Vegas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684" name="Picture 12" descr="A02006-ESTO-2008A6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r="3334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6676" name="Picture 4" descr="95050-ESTO-2004A5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9033" r="4176" b="51167"/>
          <a:stretch/>
        </p:blipFill>
        <p:spPr bwMode="auto">
          <a:xfrm>
            <a:off x="4722813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6677" name="Picture 5" descr="A01012-ESTO-2006A9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4117" r="9589" b="17667"/>
          <a:stretch/>
        </p:blipFill>
        <p:spPr bwMode="auto">
          <a:xfrm>
            <a:off x="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6678" name="Picture 6" descr="93021 Aerial pp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4929" r="9155" b="14890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6679" name="Text Box 7"/>
          <p:cNvSpPr txBox="1">
            <a:spLocks noChangeArrowheads="1"/>
          </p:cNvSpPr>
          <p:nvPr/>
        </p:nvSpPr>
        <p:spPr bwMode="auto">
          <a:xfrm>
            <a:off x="0" y="2895600"/>
            <a:ext cx="1143000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SMALL</a:t>
            </a:r>
          </a:p>
        </p:txBody>
      </p:sp>
      <p:sp>
        <p:nvSpPr>
          <p:cNvPr id="796680" name="Text Box 8"/>
          <p:cNvSpPr txBox="1">
            <a:spLocks noChangeArrowheads="1"/>
          </p:cNvSpPr>
          <p:nvPr/>
        </p:nvSpPr>
        <p:spPr bwMode="auto">
          <a:xfrm>
            <a:off x="4722813" y="6096000"/>
            <a:ext cx="1296987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ESTATE</a:t>
            </a:r>
          </a:p>
        </p:txBody>
      </p:sp>
      <p:sp>
        <p:nvSpPr>
          <p:cNvPr id="796681" name="Text Box 9"/>
          <p:cNvSpPr txBox="1">
            <a:spLocks noChangeArrowheads="1"/>
          </p:cNvSpPr>
          <p:nvPr/>
        </p:nvSpPr>
        <p:spPr bwMode="auto">
          <a:xfrm>
            <a:off x="4721225" y="2895600"/>
            <a:ext cx="1373188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796682" name="Text Box 10"/>
          <p:cNvSpPr txBox="1">
            <a:spLocks noChangeArrowheads="1"/>
          </p:cNvSpPr>
          <p:nvPr/>
        </p:nvSpPr>
        <p:spPr bwMode="auto">
          <a:xfrm>
            <a:off x="0" y="6096000"/>
            <a:ext cx="1144588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LARGE</a:t>
            </a:r>
          </a:p>
        </p:txBody>
      </p:sp>
      <p:sp>
        <p:nvSpPr>
          <p:cNvPr id="796685" name="Text Box 13"/>
          <p:cNvSpPr txBox="1">
            <a:spLocks noChangeArrowheads="1"/>
          </p:cNvSpPr>
          <p:nvPr/>
        </p:nvSpPr>
        <p:spPr bwMode="auto">
          <a:xfrm>
            <a:off x="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House on Lake Michigan</a:t>
            </a:r>
          </a:p>
        </p:txBody>
      </p:sp>
      <p:sp>
        <p:nvSpPr>
          <p:cNvPr id="796686" name="Text Box 14"/>
          <p:cNvSpPr txBox="1">
            <a:spLocks noChangeArrowheads="1"/>
          </p:cNvSpPr>
          <p:nvPr/>
        </p:nvSpPr>
        <p:spPr bwMode="auto">
          <a:xfrm>
            <a:off x="4724400" y="65532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Residence in Montecito, Santa Barbara County, California</a:t>
            </a:r>
          </a:p>
        </p:txBody>
      </p:sp>
      <p:sp>
        <p:nvSpPr>
          <p:cNvPr id="796687" name="Text Box 15"/>
          <p:cNvSpPr txBox="1">
            <a:spLocks noChangeArrowheads="1"/>
          </p:cNvSpPr>
          <p:nvPr/>
        </p:nvSpPr>
        <p:spPr bwMode="auto">
          <a:xfrm>
            <a:off x="0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smtClean="0">
                <a:solidFill>
                  <a:srgbClr val="FFFFFF"/>
                </a:solidFill>
              </a:rPr>
              <a:t>Seaside Cottage, Seaside, Florida</a:t>
            </a:r>
          </a:p>
        </p:txBody>
      </p:sp>
      <p:sp>
        <p:nvSpPr>
          <p:cNvPr id="796688" name="Text Box 16"/>
          <p:cNvSpPr txBox="1">
            <a:spLocks noChangeArrowheads="1"/>
          </p:cNvSpPr>
          <p:nvPr/>
        </p:nvSpPr>
        <p:spPr bwMode="auto">
          <a:xfrm>
            <a:off x="4722813" y="3352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/>
            <a:r>
              <a:rPr lang="en-US" sz="1200" i="1" smtClean="0">
                <a:solidFill>
                  <a:srgbClr val="FFFFFF"/>
                </a:solidFill>
              </a:rPr>
              <a:t>Residence, Kiawah Island, South Carolina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Custom Patron Houses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Rob Heselbarth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Editorial Director</a:t>
            </a:r>
          </a:p>
          <a:p>
            <a:r>
              <a:rPr lang="en-US" dirty="0" smtClean="0"/>
              <a:t>Residential </a:t>
            </a:r>
            <a:r>
              <a:rPr lang="en-US" dirty="0" err="1" smtClean="0"/>
              <a:t>Design+Build</a:t>
            </a:r>
            <a:endParaRPr lang="en-US" dirty="0" smtClean="0"/>
          </a:p>
          <a:p>
            <a:r>
              <a:rPr lang="en-US" dirty="0" smtClean="0"/>
              <a:t>Arlington Heights, Ill.</a:t>
            </a:r>
          </a:p>
          <a:p>
            <a:r>
              <a:rPr lang="en-US" dirty="0" smtClean="0"/>
              <a:t>Moderator</a:t>
            </a:r>
            <a:endParaRPr lang="en-US" dirty="0"/>
          </a:p>
        </p:txBody>
      </p:sp>
      <p:pic>
        <p:nvPicPr>
          <p:cNvPr id="4" name="Picture 3" descr="Heselb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5039" y="968336"/>
            <a:ext cx="1393923" cy="1546264"/>
          </a:xfrm>
          <a:prstGeom prst="rect">
            <a:avLst/>
          </a:prstGeom>
        </p:spPr>
      </p:pic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 descr="A06016-ESTO-2011A6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-1"/>
          <a:stretch/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3" name="Picture 3" descr="98010-A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397" r="3226" b="20587"/>
          <a:stretch/>
        </p:blipFill>
        <p:spPr bwMode="auto">
          <a:xfrm>
            <a:off x="4722813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4" name="Picture 4" descr="A06016-ESTO-2009A6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" b="-1"/>
          <a:stretch/>
        </p:blipFill>
        <p:spPr bwMode="auto">
          <a:xfrm>
            <a:off x="472440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5" name="Picture 5" descr="94006-ESTO-96A2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1"/>
          <a:stretch/>
        </p:blipFill>
        <p:spPr bwMode="auto">
          <a:xfrm>
            <a:off x="-1588" y="457200"/>
            <a:ext cx="44196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287" name="Text Box 7"/>
          <p:cNvSpPr txBox="1">
            <a:spLocks noChangeArrowheads="1"/>
          </p:cNvSpPr>
          <p:nvPr/>
        </p:nvSpPr>
        <p:spPr bwMode="auto">
          <a:xfrm>
            <a:off x="4725988" y="33528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Dream House for </a:t>
            </a:r>
            <a:r>
              <a:rPr lang="en-US" sz="1200" smtClean="0">
                <a:solidFill>
                  <a:srgbClr val="FFFFFF"/>
                </a:solidFill>
              </a:rPr>
              <a:t>This Old House Magazine</a:t>
            </a: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0" y="3352800"/>
            <a:ext cx="4418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 smtClean="0">
                <a:solidFill>
                  <a:srgbClr val="FFFFFF"/>
                </a:solidFill>
              </a:rPr>
              <a:t>Life</a:t>
            </a:r>
            <a:r>
              <a:rPr lang="en-US" sz="1200" i="1" dirty="0" smtClean="0">
                <a:solidFill>
                  <a:srgbClr val="FFFFFF"/>
                </a:solidFill>
              </a:rPr>
              <a:t> Dream House</a:t>
            </a:r>
          </a:p>
        </p:txBody>
      </p:sp>
      <p:sp>
        <p:nvSpPr>
          <p:cNvPr id="737289" name="Text Box 9"/>
          <p:cNvSpPr txBox="1">
            <a:spLocks noChangeArrowheads="1"/>
          </p:cNvSpPr>
          <p:nvPr/>
        </p:nvSpPr>
        <p:spPr bwMode="auto">
          <a:xfrm>
            <a:off x="-1588" y="2895600"/>
            <a:ext cx="1143001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SMALL</a:t>
            </a:r>
          </a:p>
        </p:txBody>
      </p:sp>
      <p:sp>
        <p:nvSpPr>
          <p:cNvPr id="737290" name="Text Box 10"/>
          <p:cNvSpPr txBox="1">
            <a:spLocks noChangeArrowheads="1"/>
          </p:cNvSpPr>
          <p:nvPr/>
        </p:nvSpPr>
        <p:spPr bwMode="auto">
          <a:xfrm>
            <a:off x="4719638" y="2895600"/>
            <a:ext cx="1373187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737291" name="Text Box 11"/>
          <p:cNvSpPr txBox="1">
            <a:spLocks noChangeArrowheads="1"/>
          </p:cNvSpPr>
          <p:nvPr/>
        </p:nvSpPr>
        <p:spPr bwMode="auto">
          <a:xfrm>
            <a:off x="1588" y="6096000"/>
            <a:ext cx="1144587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LARGE</a:t>
            </a: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4724400" y="6096000"/>
            <a:ext cx="1144588" cy="4572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LARGE</a:t>
            </a:r>
          </a:p>
        </p:txBody>
      </p:sp>
      <p:sp>
        <p:nvSpPr>
          <p:cNvPr id="737293" name="Text Box 13"/>
          <p:cNvSpPr txBox="1">
            <a:spLocks noChangeArrowheads="1"/>
          </p:cNvSpPr>
          <p:nvPr/>
        </p:nvSpPr>
        <p:spPr bwMode="auto">
          <a:xfrm>
            <a:off x="4725988" y="65532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5000 Iselin Avenue, Villanova Heights</a:t>
            </a: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1588" y="65532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smtClean="0">
                <a:solidFill>
                  <a:srgbClr val="FFFFFF"/>
                </a:solidFill>
              </a:rPr>
              <a:t>5020 Iselin Avenue, Villanova Heights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Spec Houses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94002-ESTO-97A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 b="3587"/>
          <a:stretch>
            <a:fillRect/>
          </a:stretch>
        </p:blipFill>
        <p:spPr bwMode="auto">
          <a:xfrm>
            <a:off x="0" y="457200"/>
            <a:ext cx="44211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A04054-ESTO-2006A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721" r="3125" b="1212"/>
          <a:stretch>
            <a:fillRect/>
          </a:stretch>
        </p:blipFill>
        <p:spPr bwMode="auto">
          <a:xfrm>
            <a:off x="4724400" y="457200"/>
            <a:ext cx="4419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9" name="Picture 7" descr="A04054-ESTO-2006A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4724400" y="3810000"/>
            <a:ext cx="4419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0" name="Picture 8" descr="A04054-ESTO-2006A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/>
          <a:stretch>
            <a:fillRect/>
          </a:stretch>
        </p:blipFill>
        <p:spPr bwMode="auto">
          <a:xfrm>
            <a:off x="0" y="3808413"/>
            <a:ext cx="4419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Our Office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32" name="Text Box 1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How We Work in the Office</a:t>
            </a:r>
          </a:p>
        </p:txBody>
      </p:sp>
      <p:pic>
        <p:nvPicPr>
          <p:cNvPr id="674834" name="Picture 18" descr="RAMS, Brewer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>
            <a:fillRect/>
          </a:stretch>
        </p:blipFill>
        <p:spPr bwMode="auto">
          <a:xfrm>
            <a:off x="1587" y="1922358"/>
            <a:ext cx="4419600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36" name="Picture 20" descr="RAMS, Brewer, DelVecchio, Glau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b="6996"/>
          <a:stretch>
            <a:fillRect/>
          </a:stretch>
        </p:blipFill>
        <p:spPr bwMode="auto">
          <a:xfrm>
            <a:off x="4725987" y="1922358"/>
            <a:ext cx="4418013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et_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4" name="Text Box 2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How We Work with Clients</a:t>
            </a:r>
          </a:p>
        </p:txBody>
      </p:sp>
      <p:pic>
        <p:nvPicPr>
          <p:cNvPr id="1733639" name="Picture 7" descr="A07049 GWBPC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6"/>
          <a:stretch>
            <a:fillRect/>
          </a:stretch>
        </p:blipFill>
        <p:spPr bwMode="auto">
          <a:xfrm>
            <a:off x="-11113" y="457200"/>
            <a:ext cx="44307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3640" name="Picture 8" descr="Group discus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4419600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3641" name="Picture 9" descr="IMG_81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2347"/>
          <a:stretch>
            <a:fillRect/>
          </a:stretch>
        </p:blipFill>
        <p:spPr bwMode="auto">
          <a:xfrm>
            <a:off x="0" y="3810000"/>
            <a:ext cx="4419600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3642" name="Picture 10" descr="Whalen, RAMS, Marani, Vanke 3D Glasse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19780" r="26396" b="14285"/>
          <a:stretch>
            <a:fillRect/>
          </a:stretch>
        </p:blipFill>
        <p:spPr bwMode="auto">
          <a:xfrm>
            <a:off x="4724400" y="457200"/>
            <a:ext cx="44180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5682" name="Picture 2" descr="94002-ESTO-97A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 b="8241"/>
          <a:stretch>
            <a:fillRect/>
          </a:stretch>
        </p:blipFill>
        <p:spPr bwMode="auto">
          <a:xfrm>
            <a:off x="0" y="457200"/>
            <a:ext cx="442118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5686" name="Text Box 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Precedent Research</a:t>
            </a:r>
          </a:p>
        </p:txBody>
      </p:sp>
      <p:pic>
        <p:nvPicPr>
          <p:cNvPr id="1735687" name="Picture 7" descr="RAMS, Whalen, Gardiner, H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 r="2586" b="10826"/>
          <a:stretch>
            <a:fillRect/>
          </a:stretch>
        </p:blipFill>
        <p:spPr bwMode="auto">
          <a:xfrm>
            <a:off x="4724400" y="4572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5688" name="Picture 8" descr="12-11-07-0038j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10748" r="5833" b="4724"/>
          <a:stretch>
            <a:fillRect/>
          </a:stretch>
        </p:blipFill>
        <p:spPr bwMode="auto">
          <a:xfrm>
            <a:off x="4724400" y="3657600"/>
            <a:ext cx="4418013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5690" name="Picture 10" descr="Phil_Slo-90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4851" r="1666"/>
          <a:stretch>
            <a:fillRect/>
          </a:stretch>
        </p:blipFill>
        <p:spPr bwMode="auto">
          <a:xfrm>
            <a:off x="0" y="36576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5691" name="Text Box 11"/>
          <p:cNvSpPr txBox="1">
            <a:spLocks noChangeArrowheads="1"/>
          </p:cNvSpPr>
          <p:nvPr/>
        </p:nvSpPr>
        <p:spPr bwMode="auto">
          <a:xfrm>
            <a:off x="4724400" y="6553200"/>
            <a:ext cx="4418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Dean Stern at Yale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35692" name="Text Box 12"/>
          <p:cNvSpPr txBox="1">
            <a:spLocks noChangeArrowheads="1"/>
          </p:cNvSpPr>
          <p:nvPr/>
        </p:nvSpPr>
        <p:spPr bwMode="auto">
          <a:xfrm>
            <a:off x="4724400" y="3352800"/>
            <a:ext cx="4418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RAMSA team meeting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35693" name="Text Box 13"/>
          <p:cNvSpPr txBox="1">
            <a:spLocks noChangeArrowheads="1"/>
          </p:cNvSpPr>
          <p:nvPr/>
        </p:nvSpPr>
        <p:spPr bwMode="auto">
          <a:xfrm>
            <a:off x="1588" y="33528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RAMSA library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35694" name="Text Box 14"/>
          <p:cNvSpPr txBox="1">
            <a:spLocks noChangeArrowheads="1"/>
          </p:cNvSpPr>
          <p:nvPr/>
        </p:nvSpPr>
        <p:spPr bwMode="auto">
          <a:xfrm>
            <a:off x="1588" y="65532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Office field trip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6" name="Text Box 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Precedent Research</a:t>
            </a:r>
          </a:p>
        </p:txBody>
      </p:sp>
      <p:sp>
        <p:nvSpPr>
          <p:cNvPr id="1735693" name="Text Box 13"/>
          <p:cNvSpPr txBox="1">
            <a:spLocks noChangeArrowheads="1"/>
          </p:cNvSpPr>
          <p:nvPr/>
        </p:nvSpPr>
        <p:spPr bwMode="auto">
          <a:xfrm>
            <a:off x="4724400" y="3336235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RAMSA </a:t>
            </a:r>
            <a:r>
              <a:rPr lang="en-US" sz="1200" i="1" dirty="0" smtClean="0">
                <a:solidFill>
                  <a:schemeClr val="bg1"/>
                </a:solidFill>
              </a:rPr>
              <a:t>library overflow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65532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RAMSA </a:t>
            </a:r>
            <a:r>
              <a:rPr lang="en-US" sz="1200" i="1" dirty="0" smtClean="0">
                <a:solidFill>
                  <a:schemeClr val="bg1"/>
                </a:solidFill>
              </a:rPr>
              <a:t>library locked book room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724400" y="65532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RAMSA </a:t>
            </a:r>
            <a:r>
              <a:rPr lang="en-US" sz="1200" i="1" dirty="0" smtClean="0">
                <a:solidFill>
                  <a:schemeClr val="bg1"/>
                </a:solidFill>
              </a:rPr>
              <a:t>library search engine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26" name="Picture 2" descr="\\ramsacfs\red\Presentations\Lectures and Events\100728 External Communications PM Seminar\Images\Locked Book R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 bwMode="auto">
          <a:xfrm>
            <a:off x="0" y="459081"/>
            <a:ext cx="4419600" cy="609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amsacfs\red\Presentations\Lectures and Events\101206 RAMS On Campus\Images\Libra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8046"/>
          <a:stretch/>
        </p:blipFill>
        <p:spPr bwMode="auto">
          <a:xfrm>
            <a:off x="4724400" y="457199"/>
            <a:ext cx="44196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amsacfs\red\Presentations\Lectures and Events\100728 External Communications PM Seminar\Images\Gen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8" b="38129"/>
          <a:stretch/>
        </p:blipFill>
        <p:spPr bwMode="auto">
          <a:xfrm>
            <a:off x="4724400" y="3657600"/>
            <a:ext cx="44180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346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Precedent Research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588" y="33528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RAMSA </a:t>
            </a:r>
            <a:r>
              <a:rPr lang="en-US" sz="1200" i="1" dirty="0" smtClean="0">
                <a:solidFill>
                  <a:schemeClr val="bg1"/>
                </a:solidFill>
              </a:rPr>
              <a:t>slide library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52" name="Picture 4" descr="\\ramsacfs\red\Presentations\Lectures and Events\101206 RAMS On Campus\Images\Slide library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6347"/>
          <a:stretch/>
        </p:blipFill>
        <p:spPr bwMode="auto">
          <a:xfrm>
            <a:off x="0" y="457200"/>
            <a:ext cx="44195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724400" y="3352800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RAMSA </a:t>
            </a:r>
            <a:r>
              <a:rPr lang="en-US" sz="1200" i="1" dirty="0" smtClean="0">
                <a:solidFill>
                  <a:schemeClr val="bg1"/>
                </a:solidFill>
              </a:rPr>
              <a:t>slide library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53" name="Picture 5" descr="\\ramsacfs\red\Presentations\Lectures and Events\101206 RAMS On Campus\Images\Slide library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 b="6898"/>
          <a:stretch/>
        </p:blipFill>
        <p:spPr bwMode="auto">
          <a:xfrm>
            <a:off x="4724400" y="457200"/>
            <a:ext cx="44180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88" y="6552855"/>
            <a:ext cx="441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smtClean="0">
                <a:solidFill>
                  <a:schemeClr val="bg1"/>
                </a:solidFill>
              </a:rPr>
              <a:t>Portfolio image database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725988" y="6551958"/>
            <a:ext cx="44180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 err="1" smtClean="0">
                <a:solidFill>
                  <a:schemeClr val="bg1"/>
                </a:solidFill>
              </a:rPr>
              <a:t>iDAM</a:t>
            </a:r>
            <a:r>
              <a:rPr lang="en-US" sz="1200" i="1" dirty="0" smtClean="0">
                <a:solidFill>
                  <a:schemeClr val="bg1"/>
                </a:solidFill>
              </a:rPr>
              <a:t> (</a:t>
            </a:r>
            <a:r>
              <a:rPr lang="en-US" sz="1200" i="1" dirty="0">
                <a:solidFill>
                  <a:schemeClr val="bg1"/>
                </a:solidFill>
              </a:rPr>
              <a:t>Intelligent Digital Asset </a:t>
            </a:r>
            <a:r>
              <a:rPr lang="en-US" sz="1200" i="1" dirty="0" smtClean="0">
                <a:solidFill>
                  <a:schemeClr val="bg1"/>
                </a:solidFill>
              </a:rPr>
              <a:t>Management)</a:t>
            </a:r>
            <a:endParaRPr lang="en-US" sz="1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55" name="Picture 7" descr="P:\Presentations\Lectures and Events\120908 CRAN Symposium\Images\Portfoli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3"/>
          <a:stretch/>
        </p:blipFill>
        <p:spPr bwMode="auto">
          <a:xfrm>
            <a:off x="4901" y="3657601"/>
            <a:ext cx="44146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:\Presentations\Lectures and Events\120908 CRAN Symposium\Images\laptop_ipad_iph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11940"/>
          <a:stretch/>
        </p:blipFill>
        <p:spPr bwMode="auto">
          <a:xfrm>
            <a:off x="4725988" y="3657601"/>
            <a:ext cx="44180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634" name="Picture 2" descr="Cover for 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3429000"/>
            <a:ext cx="18684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35" name="Picture 3" descr="RAMS 2004-2009 - 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36" name="Picture 4" descr="RAMS 1993-1998 - 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37" name="Picture 5" descr="RAMS 1981-1986 - 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38" name="Picture 6" descr="RAMS 199-2003 - co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1143000"/>
            <a:ext cx="182721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39" name="Picture 7" descr="RAMS 1987-1992 - 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40" name="Picture 8" descr="RAMS H&amp;G - 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41" name="Picture 9" descr="RAMS B&amp;T - cov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42" name="Picture 10" descr="Houses co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643" name="Picture 11" descr="Buildings cover"/>
          <p:cNvPicPr>
            <a:picLocks noChangeAspect="1" noChangeArrowheads="1"/>
          </p:cNvPicPr>
          <p:nvPr/>
        </p:nvPicPr>
        <p:blipFill>
          <a:blip r:embed="rId12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1644" name="Rectangle 12"/>
          <p:cNvSpPr>
            <a:spLocks noChangeArrowheads="1"/>
          </p:cNvSpPr>
          <p:nvPr/>
        </p:nvSpPr>
        <p:spPr bwMode="auto">
          <a:xfrm>
            <a:off x="1828800" y="1028700"/>
            <a:ext cx="1828800" cy="47956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1645" name="Rectangle 13"/>
          <p:cNvSpPr>
            <a:spLocks noChangeArrowheads="1"/>
          </p:cNvSpPr>
          <p:nvPr/>
        </p:nvSpPr>
        <p:spPr bwMode="auto">
          <a:xfrm>
            <a:off x="5486400" y="1028700"/>
            <a:ext cx="1828800" cy="47956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1646" name="Rectangle 14"/>
          <p:cNvSpPr>
            <a:spLocks noChangeArrowheads="1"/>
          </p:cNvSpPr>
          <p:nvPr/>
        </p:nvSpPr>
        <p:spPr bwMode="auto">
          <a:xfrm>
            <a:off x="0" y="3429000"/>
            <a:ext cx="9144000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1649" name="Text Box 17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Precedent Research</a:t>
            </a:r>
          </a:p>
        </p:txBody>
      </p:sp>
      <p:pic>
        <p:nvPicPr>
          <p:cNvPr id="16" name="Picture 15" descr="Knet_bann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New York 1880 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25971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23" name="Picture 3" descr="New York 1900 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1165225"/>
            <a:ext cx="2530475" cy="3429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24" name="Picture 4" descr="New York 1930 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916113"/>
            <a:ext cx="2541587" cy="3429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25" name="Picture 5" descr="New York 1960 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2711450"/>
            <a:ext cx="25955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26" name="Picture 6" descr="New York 2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427413"/>
            <a:ext cx="2590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Precedent Research</a:t>
            </a:r>
          </a:p>
        </p:txBody>
      </p:sp>
      <p:pic>
        <p:nvPicPr>
          <p:cNvPr id="8" name="Picture 7" descr="Knet_bann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432382"/>
            <a:ext cx="9142413" cy="6424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88" y="16883"/>
            <a:ext cx="914241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Firm Organizational Chart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\\ramsacfs\RED\Presentations\Lectures and Events\120908 CRAN Symposium\Images\Org Chart - one fi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454422"/>
            <a:ext cx="8535987" cy="64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Gary Brewer, AIA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Partner</a:t>
            </a:r>
          </a:p>
          <a:p>
            <a:r>
              <a:rPr lang="en-US" dirty="0" smtClean="0"/>
              <a:t>Robert A.M. Stern Architects</a:t>
            </a:r>
          </a:p>
          <a:p>
            <a:r>
              <a:rPr lang="en-US" dirty="0" smtClean="0"/>
              <a:t>New York</a:t>
            </a:r>
          </a:p>
          <a:p>
            <a:r>
              <a:rPr lang="en-US" dirty="0" smtClean="0"/>
              <a:t>Large firm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41" y="990600"/>
            <a:ext cx="155971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Michael G. Imber Architect</a:t>
            </a:r>
            <a:endParaRPr lang="en-US" dirty="0"/>
          </a:p>
        </p:txBody>
      </p:sp>
      <p:pic>
        <p:nvPicPr>
          <p:cNvPr id="9" name="Picture 8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DI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" y="775893"/>
            <a:ext cx="9143391" cy="5321453"/>
          </a:xfrm>
          <a:prstGeom prst="rect">
            <a:avLst/>
          </a:prstGeom>
        </p:spPr>
      </p:pic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dg019 (4)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08094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080895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797433"/>
            <a:ext cx="8229600" cy="5261621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0809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091" y="1620544"/>
            <a:ext cx="7729602" cy="4250983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ot3_main 107288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42" y="1600200"/>
            <a:ext cx="7583951" cy="4525963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hot3_main 107288.jp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13" y="1143000"/>
            <a:ext cx="7583951" cy="4525963"/>
          </a:xfrm>
          <a:prstGeom prst="rect">
            <a:avLst/>
          </a:prstGeom>
        </p:spPr>
      </p:pic>
      <p:pic>
        <p:nvPicPr>
          <p:cNvPr id="6" name="Picture 5" descr="MGI_organizational_char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25" y="1270876"/>
            <a:ext cx="7254343" cy="4398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91615" y="2276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Knet_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Allan Shope Architect</a:t>
            </a:r>
            <a:endParaRPr lang="en-US" dirty="0"/>
          </a:p>
        </p:txBody>
      </p:sp>
      <p:pic>
        <p:nvPicPr>
          <p:cNvPr id="9" name="Picture 8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175" y="1295400"/>
            <a:ext cx="4440877" cy="1676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Employees: 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Gross Annual Revenue $1,000,000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032" y="0"/>
            <a:ext cx="5602514" cy="1470025"/>
          </a:xfrm>
        </p:spPr>
        <p:txBody>
          <a:bodyPr/>
          <a:lstStyle/>
          <a:p>
            <a:r>
              <a:rPr lang="en-US" dirty="0" smtClean="0">
                <a:latin typeface="Arial Unicode MS"/>
                <a:cs typeface="Arial Unicode MS"/>
              </a:rPr>
              <a:t>Allan P. Shope</a:t>
            </a:r>
            <a:endParaRPr lang="en-US" dirty="0">
              <a:latin typeface="Arial Unicode MS"/>
              <a:cs typeface="Arial Unicode MS"/>
            </a:endParaRPr>
          </a:p>
        </p:txBody>
      </p:sp>
      <p:pic>
        <p:nvPicPr>
          <p:cNvPr id="6" name="Picture 5" descr="IMG_1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9480" y="2971800"/>
            <a:ext cx="6950010" cy="3115777"/>
          </a:xfrm>
          <a:prstGeom prst="rect">
            <a:avLst/>
          </a:prstGeom>
        </p:spPr>
      </p:pic>
      <p:pic>
        <p:nvPicPr>
          <p:cNvPr id="5" name="Picture 4" descr="IMG_1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0940" y="304800"/>
            <a:ext cx="2022688" cy="2541627"/>
          </a:xfrm>
          <a:prstGeom prst="rect">
            <a:avLst/>
          </a:prstGeom>
        </p:spPr>
      </p:pic>
      <p:pic>
        <p:nvPicPr>
          <p:cNvPr id="7" name="Picture 6" descr="Knet_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Michael Imber, FAIA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President</a:t>
            </a:r>
          </a:p>
          <a:p>
            <a:r>
              <a:rPr lang="en-US" dirty="0" smtClean="0"/>
              <a:t>Michael G. Imber Architect </a:t>
            </a:r>
          </a:p>
          <a:p>
            <a:r>
              <a:rPr lang="en-US" dirty="0" smtClean="0"/>
              <a:t>San Antonio, Texas</a:t>
            </a:r>
          </a:p>
          <a:p>
            <a:r>
              <a:rPr lang="en-US" dirty="0" smtClean="0"/>
              <a:t>Medium firm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6518" y="1066800"/>
            <a:ext cx="147096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4773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89" dirty="0" smtClean="0"/>
              <a:t>Allan Shope Architect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556" dirty="0" smtClean="0"/>
              <a:t>(organizational chart)</a:t>
            </a:r>
            <a:endParaRPr lang="en-US" sz="3556" dirty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4263593" y="3101677"/>
            <a:ext cx="6120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4237385" y="4668510"/>
            <a:ext cx="666056" cy="318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10830" y="5436833"/>
            <a:ext cx="938089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694993" y="5435244"/>
            <a:ext cx="1099681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Knet_bann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inpatch_0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9164" r="-9164"/>
          <a:stretch>
            <a:fillRect/>
          </a:stretch>
        </p:blipFill>
        <p:spPr>
          <a:xfrm>
            <a:off x="-446098" y="557625"/>
            <a:ext cx="9969076" cy="5538376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cture 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0292" r="-10292"/>
          <a:stretch>
            <a:fillRect/>
          </a:stretch>
        </p:blipFill>
        <p:spPr>
          <a:xfrm>
            <a:off x="-363689" y="573114"/>
            <a:ext cx="9913315" cy="5507397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icture 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1049" r="-11049"/>
          <a:stretch>
            <a:fillRect/>
          </a:stretch>
        </p:blipFill>
        <p:spPr>
          <a:xfrm>
            <a:off x="-503086" y="495666"/>
            <a:ext cx="10245327" cy="5691848"/>
          </a:xfrm>
        </p:spPr>
      </p:pic>
      <p:pic>
        <p:nvPicPr>
          <p:cNvPr id="3" name="Picture 2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The discussion</a:t>
            </a:r>
            <a:endParaRPr lang="en-US" dirty="0"/>
          </a:p>
        </p:txBody>
      </p:sp>
      <p:pic>
        <p:nvPicPr>
          <p:cNvPr id="7" name="Picture 6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330575"/>
            <a:ext cx="1828800" cy="1470025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Gary Brewer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2700" dirty="0" smtClean="0"/>
              <a:t>Large firm</a:t>
            </a:r>
            <a:endParaRPr lang="en-US" sz="27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200" y="3330575"/>
            <a:ext cx="2133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Michael Imber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Medium firm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7400" y="3352800"/>
            <a:ext cx="1828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Allan Shope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Small firm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981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13257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981200"/>
            <a:ext cx="131612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Knet_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Allan Shope, AIA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>
            <a:noAutofit/>
          </a:bodyPr>
          <a:lstStyle/>
          <a:p>
            <a:r>
              <a:rPr lang="en-US" sz="2700" dirty="0" smtClean="0"/>
              <a:t>President</a:t>
            </a:r>
            <a:br>
              <a:rPr lang="en-US" sz="2700" dirty="0" smtClean="0"/>
            </a:br>
            <a:r>
              <a:rPr lang="en-US" sz="2700" dirty="0" smtClean="0"/>
              <a:t>Allan Shope Architect</a:t>
            </a:r>
            <a:br>
              <a:rPr lang="en-US" sz="2700" dirty="0" smtClean="0"/>
            </a:br>
            <a:r>
              <a:rPr lang="en-US" sz="2700" dirty="0" err="1" smtClean="0"/>
              <a:t>Wassaic</a:t>
            </a:r>
            <a:r>
              <a:rPr lang="en-US" sz="2700" dirty="0" smtClean="0"/>
              <a:t>, N.Y.</a:t>
            </a:r>
          </a:p>
          <a:p>
            <a:r>
              <a:rPr lang="en-US" sz="2700" dirty="0" smtClean="0"/>
              <a:t>Small firm</a:t>
            </a:r>
            <a:endParaRPr lang="en-US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100" y="1066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Robert A.M. Stern Architects</a:t>
            </a:r>
            <a:endParaRPr lang="en-US" dirty="0"/>
          </a:p>
        </p:txBody>
      </p:sp>
      <p:pic>
        <p:nvPicPr>
          <p:cNvPr id="4" name="Picture 3" descr="Knet_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RAMSA Logo 2011 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400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658" name="Text Box 2"/>
          <p:cNvSpPr txBox="1">
            <a:spLocks noChangeArrowheads="1"/>
          </p:cNvSpPr>
          <p:nvPr/>
        </p:nvSpPr>
        <p:spPr bwMode="auto">
          <a:xfrm>
            <a:off x="0" y="59436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" rIns="27432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>
                <a:solidFill>
                  <a:schemeClr val="bg1"/>
                </a:solidFill>
              </a:rPr>
              <a:t>Projects in 30 states</a:t>
            </a:r>
            <a:endParaRPr lang="en-US" sz="1200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34659" name="Text Box 3"/>
          <p:cNvSpPr txBox="1">
            <a:spLocks noChangeArrowheads="1"/>
          </p:cNvSpPr>
          <p:nvPr/>
        </p:nvSpPr>
        <p:spPr bwMode="auto">
          <a:xfrm>
            <a:off x="1588" y="19050"/>
            <a:ext cx="9142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Experience in the United States</a:t>
            </a:r>
          </a:p>
        </p:txBody>
      </p:sp>
      <p:pic>
        <p:nvPicPr>
          <p:cNvPr id="1734662" name="Picture 6" descr="US Map - Plain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4877"/>
          <a:stretch>
            <a:fillRect/>
          </a:stretch>
        </p:blipFill>
        <p:spPr bwMode="auto">
          <a:xfrm>
            <a:off x="1588" y="914400"/>
            <a:ext cx="914241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net_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23" y="6210837"/>
            <a:ext cx="2219419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773</Words>
  <Application>Microsoft Office PowerPoint</Application>
  <PresentationFormat>On-screen Show (4:3)</PresentationFormat>
  <Paragraphs>193</Paragraphs>
  <Slides>57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Big Firm, Little Firm</vt:lpstr>
      <vt:lpstr>Today’s Panelists</vt:lpstr>
      <vt:lpstr>Rob Heselbarth</vt:lpstr>
      <vt:lpstr>Gary Brewer, AIA</vt:lpstr>
      <vt:lpstr>Michael Imber, FAIA</vt:lpstr>
      <vt:lpstr>Allan Shope, AIA</vt:lpstr>
      <vt:lpstr>Robert A.M. Stern Architects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Michael G. Imber Architect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Allan Shope Architect</vt:lpstr>
      <vt:lpstr>Allan P. Shope</vt:lpstr>
      <vt:lpstr>Allan Shope Architect  (organizational chart)</vt:lpstr>
      <vt:lpstr>PowerPoint Presentation</vt:lpstr>
      <vt:lpstr>PowerPoint Presentation</vt:lpstr>
      <vt:lpstr>PowerPoint Presentation</vt:lpstr>
      <vt:lpstr>The discussion</vt:lpstr>
      <vt:lpstr>Gary Brewer Large firm</vt:lpstr>
      <vt:lpstr>Questions?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rheselbarth</dc:creator>
  <cp:lastModifiedBy>Ann Harris</cp:lastModifiedBy>
  <cp:revision>21</cp:revision>
  <dcterms:created xsi:type="dcterms:W3CDTF">2011-10-11T16:25:39Z</dcterms:created>
  <dcterms:modified xsi:type="dcterms:W3CDTF">2012-09-25T13:27:45Z</dcterms:modified>
</cp:coreProperties>
</file>