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9.bin" ContentType="application/vnd.openxmlformats-officedocument.oleObject"/>
  <Override PartName="/ppt/notesSlides/notesSlide11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2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735" r:id="rId2"/>
    <p:sldId id="554" r:id="rId3"/>
    <p:sldId id="762" r:id="rId4"/>
    <p:sldId id="561" r:id="rId5"/>
    <p:sldId id="769" r:id="rId6"/>
    <p:sldId id="772" r:id="rId7"/>
    <p:sldId id="773" r:id="rId8"/>
    <p:sldId id="820" r:id="rId9"/>
    <p:sldId id="774" r:id="rId10"/>
    <p:sldId id="775" r:id="rId11"/>
    <p:sldId id="764" r:id="rId12"/>
    <p:sldId id="765" r:id="rId13"/>
    <p:sldId id="784" r:id="rId14"/>
    <p:sldId id="819" r:id="rId15"/>
    <p:sldId id="766" r:id="rId16"/>
    <p:sldId id="767" r:id="rId17"/>
    <p:sldId id="805" r:id="rId18"/>
    <p:sldId id="783" r:id="rId19"/>
    <p:sldId id="788" r:id="rId20"/>
    <p:sldId id="785" r:id="rId21"/>
    <p:sldId id="789" r:id="rId22"/>
    <p:sldId id="790" r:id="rId23"/>
    <p:sldId id="791" r:id="rId24"/>
    <p:sldId id="795" r:id="rId25"/>
    <p:sldId id="796" r:id="rId26"/>
    <p:sldId id="797" r:id="rId27"/>
    <p:sldId id="798" r:id="rId28"/>
    <p:sldId id="808" r:id="rId29"/>
    <p:sldId id="799" r:id="rId30"/>
    <p:sldId id="800" r:id="rId31"/>
    <p:sldId id="801" r:id="rId32"/>
    <p:sldId id="802" r:id="rId33"/>
    <p:sldId id="803" r:id="rId34"/>
    <p:sldId id="804" r:id="rId35"/>
    <p:sldId id="816" r:id="rId36"/>
    <p:sldId id="817" r:id="rId37"/>
    <p:sldId id="818" r:id="rId38"/>
    <p:sldId id="815" r:id="rId39"/>
    <p:sldId id="81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6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6" autoAdjust="0"/>
    <p:restoredTop sz="94660"/>
  </p:normalViewPr>
  <p:slideViewPr>
    <p:cSldViewPr snapToGrid="0">
      <p:cViewPr>
        <p:scale>
          <a:sx n="75" d="100"/>
          <a:sy n="75" d="100"/>
        </p:scale>
        <p:origin x="-168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wmf"/><Relationship Id="rId1" Type="http://schemas.openxmlformats.org/officeDocument/2006/relationships/image" Target="../media/image35.wmf"/><Relationship Id="rId2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F5655-7761-934F-A3BB-CC8A99D6E709}" type="datetimeFigureOut">
              <a:rPr lang="en-US" smtClean="0">
                <a:latin typeface="Arial"/>
              </a:rPr>
              <a:t>10/6/13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D33EF-E2E3-3B48-B703-2307EFD349C9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5331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43888075-F87F-B840-8745-CBF691B77898}" type="datetimeFigureOut">
              <a:rPr lang="en-US" smtClean="0"/>
              <a:pPr/>
              <a:t>10/6/13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BBA570E0-962B-094B-8300-652198C661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99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Sources: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http://psoglin.typepad.com/.a/6a00d8341c52aa53ef00e553d230d58833-800wi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http://www.magazine.ucla.edu/exclusives/air-pollution_cholesterol2.jpg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http://deannaroy.com/wp-content/uploads/2011/09/austin-fire.jpg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http://thecityfix.com/files/2007/08/traffic.jpg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http://upload.wikimedia.org/wikipedia/commons/f/ff/Air_.pollution_1.jpg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ASHRAE Standard 119; ASTM 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Rho = whatever it is….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08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merv</a:t>
            </a:r>
            <a:r>
              <a:rPr lang="en-US" baseline="0" dirty="0" smtClean="0"/>
              <a:t> n = 5</a:t>
            </a:r>
          </a:p>
          <a:p>
            <a:r>
              <a:rPr lang="en-US" baseline="0" dirty="0" smtClean="0"/>
              <a:t>Mid </a:t>
            </a:r>
            <a:r>
              <a:rPr lang="en-US" baseline="0" dirty="0" err="1" smtClean="0"/>
              <a:t>merv</a:t>
            </a:r>
            <a:r>
              <a:rPr lang="en-US" baseline="0" dirty="0" smtClean="0"/>
              <a:t> n = 9</a:t>
            </a:r>
          </a:p>
          <a:p>
            <a:r>
              <a:rPr lang="en-US" baseline="0" dirty="0" smtClean="0"/>
              <a:t>High </a:t>
            </a:r>
            <a:r>
              <a:rPr lang="en-US" baseline="0" dirty="0" err="1" smtClean="0"/>
              <a:t>merv</a:t>
            </a:r>
            <a:r>
              <a:rPr lang="en-US" baseline="0" dirty="0" smtClean="0"/>
              <a:t> n =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570E0-962B-094B-8300-652198C661A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2 – Literature</a:t>
            </a:r>
            <a:r>
              <a:rPr lang="en-US" baseline="0" dirty="0" smtClean="0"/>
              <a:t>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9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2 – Literature</a:t>
            </a:r>
            <a:r>
              <a:rPr lang="en-US" baseline="0" dirty="0" smtClean="0"/>
              <a:t>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92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2 – Literature</a:t>
            </a:r>
            <a:r>
              <a:rPr lang="en-US" baseline="0" dirty="0" smtClean="0"/>
              <a:t>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9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23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0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Emidblue</a:t>
            </a:r>
            <a:r>
              <a:rPr lang="en-US" baseline="0" dirty="0" smtClean="0"/>
              <a:t> and maroon, </a:t>
            </a:r>
            <a:r>
              <a:rPr lang="en-US" baseline="0" dirty="0" err="1" smtClean="0"/>
              <a:t>arial</a:t>
            </a:r>
            <a:r>
              <a:rPr lang="en-US" baseline="0" dirty="0" smtClean="0"/>
              <a:t>, medium large everywhere.</a:t>
            </a:r>
          </a:p>
          <a:p>
            <a:r>
              <a:rPr lang="en-US" baseline="0" dirty="0" smtClean="0"/>
              <a:t>From </a:t>
            </a:r>
            <a:r>
              <a:rPr lang="en-US" baseline="0" dirty="0" err="1" smtClean="0"/>
              <a:t>Fialkoff’s</a:t>
            </a:r>
            <a:r>
              <a:rPr lang="en-US" baseline="0" smtClean="0"/>
              <a:t> house, 1001 Brass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plot of deposition</a:t>
            </a:r>
            <a:r>
              <a:rPr lang="en-US" baseline="0" dirty="0" smtClean="0"/>
              <a:t> rates</a:t>
            </a:r>
          </a:p>
          <a:p>
            <a:r>
              <a:rPr lang="en-US" baseline="0" dirty="0" smtClean="0"/>
              <a:t>Exp(GSD) = 1.9 hr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30ABC-4381-AB44-89B4-44E8F1F386A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32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6492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F35C-CD8C-C64D-8791-E2F56282E9A7}" type="datetime1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1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58BF-4178-4248-A3BB-6C0542D7CE45}" type="datetime1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9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CA40-4BC6-7C46-9AC3-B3ED1872B956}" type="datetime1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6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21A4-DC4A-8C44-85AD-F6C5856814D7}" type="datetime1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32280"/>
            <a:ext cx="8229600" cy="1588"/>
          </a:xfrm>
          <a:prstGeom prst="line">
            <a:avLst/>
          </a:prstGeom>
          <a:ln w="19050">
            <a:solidFill>
              <a:srgbClr val="8AA2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2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CFE3-8234-8A4E-9BB5-E9534B04ED0D}" type="datetime1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3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DB9-71AE-C149-88B7-3D4643225E85}" type="datetime1">
              <a:rPr lang="en-US" smtClean="0"/>
              <a:t>10/6/13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3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E15C-D327-0A42-8193-B650183263F4}" type="datetime1">
              <a:rPr lang="en-US" smtClean="0"/>
              <a:t>10/6/13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1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9976-D4CC-6A4A-A017-A329C319A706}" type="datetime1">
              <a:rPr lang="en-US" smtClean="0"/>
              <a:t>10/6/13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9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C53F-DFE7-6B43-BBBE-39EC9D8DB404}" type="datetime1">
              <a:rPr lang="en-US" smtClean="0"/>
              <a:t>10/6/13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3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31A9-262F-1042-8235-F9C20E962354}" type="datetime1">
              <a:rPr lang="en-US" smtClean="0"/>
              <a:t>10/6/13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3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D46BD-5766-AF43-880B-27749171F8F2}" type="datetime1">
              <a:rPr lang="en-US" smtClean="0"/>
              <a:t>10/6/13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1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164" y="164878"/>
            <a:ext cx="8765196" cy="83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64" y="1106348"/>
            <a:ext cx="8765195" cy="512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2A7D0D5-3E38-F840-96F4-F70024A67747}" type="datetime1">
              <a:rPr lang="en-US" smtClean="0"/>
              <a:t>10/6/13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676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B5FC9136-34A7-9541-AD36-D3EA83DFD9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1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built-envi.com" TargetMode="External"/><Relationship Id="rId5" Type="http://schemas.openxmlformats.org/officeDocument/2006/relationships/hyperlink" Target="https://twitter.com/built_envi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brent@iit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3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38.wmf"/><Relationship Id="rId13" Type="http://schemas.openxmlformats.org/officeDocument/2006/relationships/image" Target="../media/image40.emf"/><Relationship Id="rId14" Type="http://schemas.openxmlformats.org/officeDocument/2006/relationships/image" Target="../media/image41.e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4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9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35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36.w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6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47.emf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52.wmf"/><Relationship Id="rId6" Type="http://schemas.openxmlformats.org/officeDocument/2006/relationships/oleObject" Target="../embeddings/oleObject12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59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58.emf"/><Relationship Id="rId7" Type="http://schemas.openxmlformats.org/officeDocument/2006/relationships/image" Target="../media/image6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6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6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ilt-envi.co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rent@iit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72" y="529907"/>
            <a:ext cx="9032299" cy="3712446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</a:rPr>
              <a:t>Indoor</a:t>
            </a:r>
            <a:r>
              <a:rPr lang="en-US" sz="3200" b="1" dirty="0"/>
              <a:t> exposures to </a:t>
            </a:r>
            <a:r>
              <a:rPr lang="en-US" sz="3200" b="1" dirty="0">
                <a:solidFill>
                  <a:srgbClr val="C00000"/>
                </a:solidFill>
              </a:rPr>
              <a:t>outdoor</a:t>
            </a:r>
            <a:r>
              <a:rPr lang="en-US" sz="3200" b="1" dirty="0"/>
              <a:t> air pollution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2013 ACSA/AIA Housing Research Lecture Series</a:t>
            </a:r>
            <a:br>
              <a:rPr lang="en-US" sz="2800" dirty="0" smtClean="0"/>
            </a:br>
            <a:r>
              <a:rPr lang="en-US" sz="2800" dirty="0" smtClean="0"/>
              <a:t>Monday October 7, 2013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67" y="5290491"/>
            <a:ext cx="8970295" cy="140317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1800" b="1" dirty="0" smtClean="0"/>
              <a:t>Brent Stephens, Ph.D.</a:t>
            </a:r>
          </a:p>
          <a:p>
            <a:pPr algn="r">
              <a:lnSpc>
                <a:spcPct val="90000"/>
              </a:lnSpc>
            </a:pPr>
            <a:r>
              <a:rPr lang="en-US" sz="1800" dirty="0" smtClean="0"/>
              <a:t>Civil, Architectural and Environmental Engineering</a:t>
            </a:r>
          </a:p>
          <a:p>
            <a:pPr algn="r">
              <a:lnSpc>
                <a:spcPct val="90000"/>
              </a:lnSpc>
            </a:pPr>
            <a:r>
              <a:rPr lang="en-US" sz="1800" dirty="0" smtClean="0"/>
              <a:t>Illinois Institute of Technology</a:t>
            </a:r>
          </a:p>
          <a:p>
            <a:pPr algn="r">
              <a:lnSpc>
                <a:spcPct val="90000"/>
              </a:lnSpc>
            </a:pPr>
            <a:r>
              <a:rPr lang="en-US" sz="1800" dirty="0" smtClean="0">
                <a:hlinkClick r:id="rId2"/>
              </a:rPr>
              <a:t>brent@iit.edu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2227766"/>
            <a:ext cx="8229600" cy="1588"/>
          </a:xfrm>
          <a:prstGeom prst="line">
            <a:avLst/>
          </a:prstGeom>
          <a:ln w="19050">
            <a:solidFill>
              <a:srgbClr val="8AA2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erg-twitter-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3" y="4165468"/>
            <a:ext cx="1453440" cy="1453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1189" y="5496738"/>
            <a:ext cx="3775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Advancing energy, environmental,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</a:p>
          <a:p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sustainability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within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built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4408" y="5905964"/>
            <a:ext cx="217297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 smtClean="0">
                <a:hlinkClick r:id="rId4"/>
              </a:rPr>
              <a:t>www.built</a:t>
            </a:r>
            <a:r>
              <a:rPr lang="en-US" dirty="0">
                <a:hlinkClick r:id="rId4"/>
              </a:rPr>
              <a:t>-envi.com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4198" y="6205818"/>
            <a:ext cx="220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Twitter: </a:t>
            </a:r>
            <a:r>
              <a:rPr lang="en-US" dirty="0" smtClean="0">
                <a:hlinkClick r:id="rId5"/>
              </a:rPr>
              <a:t>@</a:t>
            </a:r>
            <a:r>
              <a:rPr lang="en-US" dirty="0" err="1">
                <a:hlinkClick r:id="rId5"/>
              </a:rPr>
              <a:t>built_envi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6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effects: Outdoor </a:t>
            </a:r>
            <a:r>
              <a:rPr lang="en-US" dirty="0"/>
              <a:t>air pollution and </a:t>
            </a:r>
            <a:r>
              <a:rPr lang="en-US" dirty="0">
                <a:solidFill>
                  <a:srgbClr val="C00000"/>
                </a:solidFill>
              </a:rPr>
              <a:t>mortality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162" r="-10162"/>
          <a:stretch>
            <a:fillRect/>
          </a:stretch>
        </p:blipFill>
        <p:spPr>
          <a:xfrm>
            <a:off x="177444" y="1106348"/>
            <a:ext cx="8765195" cy="51295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951" y="6473249"/>
            <a:ext cx="2678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Fann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et al.,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2012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Risk Analysis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367" y="5491548"/>
            <a:ext cx="521778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 estimated 130,000 deaths in 2005 in the US were related to outdoor PM</a:t>
            </a:r>
            <a:r>
              <a:rPr lang="en-US" sz="2400" b="1" baseline="-25000" dirty="0" smtClean="0"/>
              <a:t>2.5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85501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Indoor</a:t>
            </a:r>
            <a:r>
              <a:rPr lang="en-US" sz="2800" dirty="0" smtClean="0"/>
              <a:t> proportion of </a:t>
            </a:r>
            <a:r>
              <a:rPr lang="en-US" sz="2800" dirty="0" smtClean="0">
                <a:solidFill>
                  <a:srgbClr val="C00000"/>
                </a:solidFill>
              </a:rPr>
              <a:t>outdoor</a:t>
            </a:r>
            <a:r>
              <a:rPr lang="en-US" sz="2800" dirty="0" smtClean="0"/>
              <a:t> particles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33680" y="3343818"/>
            <a:ext cx="4344733" cy="52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Outdoor particles infiltrate 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into and persist within 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buildings with varying 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efficiencies</a:t>
            </a:r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60" r="60"/>
          <a:stretch>
            <a:fillRect/>
          </a:stretch>
        </p:blipFill>
        <p:spPr>
          <a:xfrm>
            <a:off x="489028" y="1051326"/>
            <a:ext cx="3718500" cy="2176144"/>
          </a:xfrm>
        </p:spPr>
      </p:pic>
      <p:sp>
        <p:nvSpPr>
          <p:cNvPr id="19" name="Rectangle 18"/>
          <p:cNvSpPr/>
          <p:nvPr/>
        </p:nvSpPr>
        <p:spPr>
          <a:xfrm>
            <a:off x="749903" y="1113725"/>
            <a:ext cx="33535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Chen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and Zhao, 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2011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algn="r"/>
            <a:r>
              <a:rPr lang="en-US" sz="10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Atmos</a:t>
            </a:r>
            <a:r>
              <a:rPr lang="en-US" sz="10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Environ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837674" y="4274392"/>
            <a:ext cx="4012677" cy="2060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endParaRPr lang="en-US" sz="5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Exposure to outdoor PM often occurs indoors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Often at home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21562" y="5547917"/>
            <a:ext cx="4173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Meng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et al., 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2005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J Expo Anal Environ </a:t>
            </a:r>
            <a:r>
              <a:rPr lang="en-US" sz="11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Epidem</a:t>
            </a:r>
            <a:endParaRPr lang="en-US" sz="11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algn="ctr">
              <a:tabLst>
                <a:tab pos="457200" algn="l"/>
              </a:tabLst>
            </a:pP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Kearney et al., 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2010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1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Atmos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Environ</a:t>
            </a:r>
            <a:endParaRPr lang="en-US" sz="1100" dirty="0" smtClean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 algn="ctr">
              <a:tabLst>
                <a:tab pos="457200" algn="l"/>
              </a:tabLst>
            </a:pP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Wallace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and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Ott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2011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J Expo 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Sci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Environ </a:t>
            </a:r>
            <a:r>
              <a:rPr lang="en-US" sz="11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Epidem</a:t>
            </a:r>
            <a:endParaRPr lang="en-US" sz="1100" i="1" dirty="0" smtClean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 algn="ctr">
              <a:tabLst>
                <a:tab pos="457200" algn="l"/>
              </a:tabLst>
            </a:pP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MacNeill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et al. 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2012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1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Atmos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Environ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t="30000" r="24653" b="6549"/>
          <a:stretch/>
        </p:blipFill>
        <p:spPr bwMode="auto">
          <a:xfrm>
            <a:off x="490485" y="4071661"/>
            <a:ext cx="3641116" cy="262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753991" y="6064224"/>
            <a:ext cx="3854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Williams et al., </a:t>
            </a: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2003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en-US" sz="10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Atmos</a:t>
            </a:r>
            <a:r>
              <a:rPr lang="en-US" sz="1050" i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Environ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422" y="1069476"/>
            <a:ext cx="4384841" cy="296475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98707" y="1203471"/>
            <a:ext cx="3854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Kearney et al., </a:t>
            </a: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2010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en-US" sz="10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Atmos</a:t>
            </a:r>
            <a:r>
              <a:rPr lang="en-US" sz="1050" i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Environ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34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 animBg="1"/>
      <p:bldP spid="26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64" y="164878"/>
            <a:ext cx="8765196" cy="8317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Mechanisms that impact indoor exposures to outdoor PM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/>
          <a:srcRect t="8349" b="-401"/>
          <a:stretch/>
        </p:blipFill>
        <p:spPr bwMode="auto">
          <a:xfrm>
            <a:off x="590228" y="1005245"/>
            <a:ext cx="7436779" cy="420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-4267200" y="3200400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Removal by AER and deposition to (or reaction with) surfaces 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80258" y="5268056"/>
            <a:ext cx="373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Helvetica"/>
                <a:cs typeface="Helvetica"/>
              </a:rPr>
              <a:t>Penetration from </a:t>
            </a:r>
            <a:r>
              <a:rPr lang="en-US" sz="2000" dirty="0">
                <a:solidFill>
                  <a:srgbClr val="C00000"/>
                </a:solidFill>
                <a:latin typeface="Helvetica"/>
                <a:cs typeface="Helvetica"/>
              </a:rPr>
              <a:t>outdoors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1376" y="5687631"/>
            <a:ext cx="24175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Helvetica"/>
                <a:cs typeface="Helvetica"/>
              </a:rPr>
              <a:t>Air exchange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Helvetica"/>
                <a:cs typeface="Helvetica"/>
              </a:rPr>
              <a:t>Deposition</a:t>
            </a:r>
            <a:endParaRPr lang="en-US" sz="2000" dirty="0" smtClean="0">
              <a:solidFill>
                <a:srgbClr val="C00000"/>
              </a:solidFill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Helvetica"/>
                <a:cs typeface="Helvetica"/>
              </a:rPr>
              <a:t>HVAC filter removal</a:t>
            </a:r>
            <a:endParaRPr lang="en-US" sz="2000" dirty="0" smtClean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-7467600" y="3200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Change in indoor concentration in time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6019800" y="3200400"/>
            <a:ext cx="16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Contribution from air exchange 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with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 outdoors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2209800" y="3200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Removal by airflow through HVAC system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1954" y="3319046"/>
            <a:ext cx="373620" cy="338554"/>
          </a:xfrm>
          <a:prstGeom prst="rect">
            <a:avLst/>
          </a:prstGeom>
          <a:noFill/>
          <a:ln>
            <a:solidFill>
              <a:srgbClr val="0060A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P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42774" y="3471446"/>
            <a:ext cx="340859" cy="338554"/>
          </a:xfrm>
          <a:prstGeom prst="rect">
            <a:avLst/>
          </a:prstGeom>
          <a:noFill/>
          <a:ln>
            <a:solidFill>
              <a:srgbClr val="0060A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latin typeface="Times New Roman"/>
                <a:cs typeface="Times New Roman"/>
              </a:rPr>
              <a:t>λ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49200" y="3562290"/>
            <a:ext cx="812973" cy="338554"/>
          </a:xfrm>
          <a:prstGeom prst="rect">
            <a:avLst/>
          </a:prstGeom>
          <a:noFill/>
          <a:ln>
            <a:solidFill>
              <a:srgbClr val="0060A8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β </a:t>
            </a:r>
            <a:r>
              <a:rPr lang="en-US" sz="1600" dirty="0" smtClean="0">
                <a:latin typeface="Times New Roman"/>
                <a:cs typeface="Times New Roman"/>
              </a:rPr>
              <a:t>(or </a:t>
            </a:r>
            <a:r>
              <a:rPr lang="en-US" sz="1600" i="1" dirty="0" smtClean="0">
                <a:latin typeface="Times New Roman"/>
                <a:cs typeface="Times New Roman"/>
              </a:rPr>
              <a:t>k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22" name="Content Placeholder 4"/>
          <p:cNvPicPr>
            <a:picLocks noChangeAspect="1"/>
          </p:cNvPicPr>
          <p:nvPr/>
        </p:nvPicPr>
        <p:blipFill rotWithShape="1">
          <a:blip r:embed="rId5"/>
          <a:srcRect l="65232" t="18670" r="9603" b="15032"/>
          <a:stretch/>
        </p:blipFill>
        <p:spPr bwMode="auto">
          <a:xfrm>
            <a:off x="11796900" y="2164375"/>
            <a:ext cx="979474" cy="502625"/>
          </a:xfrm>
          <a:prstGeom prst="rect">
            <a:avLst/>
          </a:prstGeom>
          <a:noFill/>
          <a:ln w="9525">
            <a:solidFill>
              <a:srgbClr val="0060A8"/>
            </a:solidFill>
            <a:miter lim="800000"/>
            <a:headEnd/>
            <a:tailEnd/>
          </a:ln>
          <a:effectLst/>
        </p:spPr>
      </p:pic>
      <p:sp>
        <p:nvSpPr>
          <p:cNvPr id="34" name="Oval 33"/>
          <p:cNvSpPr/>
          <p:nvPr/>
        </p:nvSpPr>
        <p:spPr>
          <a:xfrm>
            <a:off x="2971800" y="2819400"/>
            <a:ext cx="1165190" cy="457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383854"/>
              </p:ext>
            </p:extLst>
          </p:nvPr>
        </p:nvGraphicFramePr>
        <p:xfrm>
          <a:off x="3111500" y="5364163"/>
          <a:ext cx="31813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1" name="Equation" r:id="rId6" imgW="1562100" imgH="584200" progId="Equation.3">
                  <p:embed/>
                </p:oleObj>
              </mc:Choice>
              <mc:Fallback>
                <p:oleObj name="Equation" r:id="rId6" imgW="15621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1500" y="5364163"/>
                        <a:ext cx="3181350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649155" y="3622284"/>
            <a:ext cx="1103631" cy="59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47" y="5071664"/>
            <a:ext cx="24752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Times New Roman"/>
                <a:cs typeface="Times New Roman"/>
              </a:rPr>
              <a:t>C</a:t>
            </a:r>
            <a:r>
              <a:rPr lang="en-US" sz="1200" i="1" baseline="-25000" dirty="0" err="1" smtClean="0">
                <a:latin typeface="Times New Roman"/>
                <a:cs typeface="Times New Roman"/>
              </a:rPr>
              <a:t>in</a:t>
            </a:r>
            <a:r>
              <a:rPr lang="en-US" sz="1200" dirty="0" smtClean="0">
                <a:latin typeface="Times New Roman"/>
                <a:cs typeface="Times New Roman"/>
              </a:rPr>
              <a:t> = indoor concentration (#/m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C</a:t>
            </a:r>
            <a:r>
              <a:rPr lang="en-US" sz="1200" i="1" baseline="-25000" dirty="0" err="1" smtClean="0">
                <a:latin typeface="Times New Roman"/>
                <a:cs typeface="Times New Roman"/>
              </a:rPr>
              <a:t>out</a:t>
            </a:r>
            <a:r>
              <a:rPr lang="en-US" sz="1200" dirty="0" smtClean="0">
                <a:latin typeface="Times New Roman"/>
                <a:cs typeface="Times New Roman"/>
              </a:rPr>
              <a:t> = outdoor concentration (#/cm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P </a:t>
            </a:r>
            <a:r>
              <a:rPr lang="en-US" sz="1200" dirty="0" smtClean="0">
                <a:latin typeface="Times New Roman"/>
                <a:cs typeface="Times New Roman"/>
              </a:rPr>
              <a:t>= penetration factor (-)</a:t>
            </a: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λ</a:t>
            </a:r>
            <a:r>
              <a:rPr lang="en-US" sz="1200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Times New Roman"/>
                <a:cs typeface="Times New Roman"/>
              </a:rPr>
              <a:t>= air exchange rate (1/</a:t>
            </a:r>
            <a:r>
              <a:rPr lang="en-US" sz="1200" dirty="0" err="1" smtClean="0">
                <a:latin typeface="Times New Roman"/>
                <a:cs typeface="Times New Roman"/>
              </a:rPr>
              <a:t>hr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k</a:t>
            </a:r>
            <a:r>
              <a:rPr lang="en-US" sz="1200" dirty="0" smtClean="0">
                <a:latin typeface="Times New Roman"/>
                <a:cs typeface="Times New Roman"/>
              </a:rPr>
              <a:t> = surface deposition rate (1/</a:t>
            </a:r>
            <a:r>
              <a:rPr lang="en-US" sz="1200" dirty="0" err="1" smtClean="0">
                <a:latin typeface="Times New Roman"/>
                <a:cs typeface="Times New Roman"/>
              </a:rPr>
              <a:t>hr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f</a:t>
            </a:r>
            <a:r>
              <a:rPr lang="en-US" sz="1200" dirty="0" smtClean="0">
                <a:latin typeface="Times New Roman"/>
                <a:cs typeface="Times New Roman"/>
              </a:rPr>
              <a:t> = fractional HVAC runtime (-)</a:t>
            </a: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η</a:t>
            </a:r>
            <a:r>
              <a:rPr lang="en-US" sz="1200" dirty="0" smtClean="0">
                <a:latin typeface="Times New Roman"/>
                <a:cs typeface="Times New Roman"/>
              </a:rPr>
              <a:t> = filter removal efficiency (-)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Q</a:t>
            </a:r>
            <a:r>
              <a:rPr lang="en-US" sz="1200" dirty="0" smtClean="0">
                <a:latin typeface="Times New Roman"/>
                <a:cs typeface="Times New Roman"/>
              </a:rPr>
              <a:t> = HVAC airflow rate (m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/</a:t>
            </a:r>
            <a:r>
              <a:rPr lang="en-US" sz="1200" dirty="0" err="1" smtClean="0">
                <a:latin typeface="Times New Roman"/>
                <a:cs typeface="Times New Roman"/>
              </a:rPr>
              <a:t>hr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V</a:t>
            </a:r>
            <a:r>
              <a:rPr lang="en-US" sz="1200" dirty="0" smtClean="0">
                <a:latin typeface="Times New Roman"/>
                <a:cs typeface="Times New Roman"/>
              </a:rPr>
              <a:t> = indoor air volume (m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15695" y="4195142"/>
            <a:ext cx="1103631" cy="371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7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5" grpId="0"/>
      <p:bldP spid="35" grpId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64" y="164878"/>
            <a:ext cx="8765196" cy="8317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Mechanisms that impact indoor exposures to outdoor PM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/>
          <a:srcRect t="8349" r="53864" b="-401"/>
          <a:stretch/>
        </p:blipFill>
        <p:spPr bwMode="auto">
          <a:xfrm>
            <a:off x="590229" y="1005245"/>
            <a:ext cx="3431016" cy="420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-4267200" y="3200400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Removal by AER and deposition to (or reaction with) surfaces 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80258" y="5268056"/>
            <a:ext cx="373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Helvetica"/>
                <a:cs typeface="Helvetica"/>
              </a:rPr>
              <a:t>Penetration from </a:t>
            </a:r>
            <a:r>
              <a:rPr lang="en-US" sz="2000" dirty="0">
                <a:solidFill>
                  <a:srgbClr val="C00000"/>
                </a:solidFill>
                <a:latin typeface="Helvetica"/>
                <a:cs typeface="Helvetica"/>
              </a:rPr>
              <a:t>outdoors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176521" y="5364163"/>
            <a:ext cx="554736" cy="38329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Helvetica"/>
              <a:cs typeface="Helvetic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-7467600" y="3200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Change in indoor concentration in time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6019800" y="3200400"/>
            <a:ext cx="16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Contribution from air exchange 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with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 outdoors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2209800" y="3200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Removal by airflow through HVAC system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1954" y="3319046"/>
            <a:ext cx="373620" cy="338554"/>
          </a:xfrm>
          <a:prstGeom prst="rect">
            <a:avLst/>
          </a:prstGeom>
          <a:noFill/>
          <a:ln>
            <a:solidFill>
              <a:srgbClr val="0060A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P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42774" y="3471446"/>
            <a:ext cx="340859" cy="338554"/>
          </a:xfrm>
          <a:prstGeom prst="rect">
            <a:avLst/>
          </a:prstGeom>
          <a:noFill/>
          <a:ln>
            <a:solidFill>
              <a:srgbClr val="0060A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latin typeface="Times New Roman"/>
                <a:cs typeface="Times New Roman"/>
              </a:rPr>
              <a:t>λ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49200" y="3562290"/>
            <a:ext cx="812973" cy="338554"/>
          </a:xfrm>
          <a:prstGeom prst="rect">
            <a:avLst/>
          </a:prstGeom>
          <a:noFill/>
          <a:ln>
            <a:solidFill>
              <a:srgbClr val="0060A8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β </a:t>
            </a:r>
            <a:r>
              <a:rPr lang="en-US" sz="1600" dirty="0" smtClean="0">
                <a:latin typeface="Times New Roman"/>
                <a:cs typeface="Times New Roman"/>
              </a:rPr>
              <a:t>(or </a:t>
            </a:r>
            <a:r>
              <a:rPr lang="en-US" sz="1600" i="1" dirty="0" smtClean="0">
                <a:latin typeface="Times New Roman"/>
                <a:cs typeface="Times New Roman"/>
              </a:rPr>
              <a:t>k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22" name="Content Placeholder 4"/>
          <p:cNvPicPr>
            <a:picLocks noChangeAspect="1"/>
          </p:cNvPicPr>
          <p:nvPr/>
        </p:nvPicPr>
        <p:blipFill rotWithShape="1">
          <a:blip r:embed="rId5"/>
          <a:srcRect l="65232" t="18670" r="9603" b="15032"/>
          <a:stretch/>
        </p:blipFill>
        <p:spPr bwMode="auto">
          <a:xfrm>
            <a:off x="11796900" y="2164375"/>
            <a:ext cx="979474" cy="502625"/>
          </a:xfrm>
          <a:prstGeom prst="rect">
            <a:avLst/>
          </a:prstGeom>
          <a:noFill/>
          <a:ln w="9525">
            <a:solidFill>
              <a:srgbClr val="0060A8"/>
            </a:solidFill>
            <a:miter lim="800000"/>
            <a:headEnd/>
            <a:tailEnd/>
          </a:ln>
          <a:effectLst/>
        </p:spPr>
      </p:pic>
      <p:sp>
        <p:nvSpPr>
          <p:cNvPr id="34" name="Oval 33"/>
          <p:cNvSpPr/>
          <p:nvPr/>
        </p:nvSpPr>
        <p:spPr>
          <a:xfrm>
            <a:off x="2971800" y="2819400"/>
            <a:ext cx="1165190" cy="457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074206" y="3405073"/>
            <a:ext cx="1932163" cy="1013383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Helvetica"/>
              <a:cs typeface="Helvetica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110546"/>
              </p:ext>
            </p:extLst>
          </p:nvPr>
        </p:nvGraphicFramePr>
        <p:xfrm>
          <a:off x="3111500" y="5364163"/>
          <a:ext cx="31813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35" name="Equation" r:id="rId6" imgW="1562100" imgH="584200" progId="Equation.3">
                  <p:embed/>
                </p:oleObj>
              </mc:Choice>
              <mc:Fallback>
                <p:oleObj name="Equation" r:id="rId6" imgW="15621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1500" y="5364163"/>
                        <a:ext cx="3181350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649155" y="3622284"/>
            <a:ext cx="1103631" cy="59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5695" y="4195142"/>
            <a:ext cx="1103631" cy="371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794215" y="1654290"/>
            <a:ext cx="3839878" cy="2677656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“Penetration Factor”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= 1: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envelope offers no protection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= 0: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envelope offers complete protection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47" y="5071664"/>
            <a:ext cx="24752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Times New Roman"/>
                <a:cs typeface="Times New Roman"/>
              </a:rPr>
              <a:t>C</a:t>
            </a:r>
            <a:r>
              <a:rPr lang="en-US" sz="1200" i="1" baseline="-25000" dirty="0" err="1" smtClean="0">
                <a:latin typeface="Times New Roman"/>
                <a:cs typeface="Times New Roman"/>
              </a:rPr>
              <a:t>in</a:t>
            </a:r>
            <a:r>
              <a:rPr lang="en-US" sz="1200" dirty="0" smtClean="0">
                <a:latin typeface="Times New Roman"/>
                <a:cs typeface="Times New Roman"/>
              </a:rPr>
              <a:t> = indoor concentration (#/m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C</a:t>
            </a:r>
            <a:r>
              <a:rPr lang="en-US" sz="1200" i="1" baseline="-25000" dirty="0" err="1" smtClean="0">
                <a:latin typeface="Times New Roman"/>
                <a:cs typeface="Times New Roman"/>
              </a:rPr>
              <a:t>out</a:t>
            </a:r>
            <a:r>
              <a:rPr lang="en-US" sz="1200" dirty="0" smtClean="0">
                <a:latin typeface="Times New Roman"/>
                <a:cs typeface="Times New Roman"/>
              </a:rPr>
              <a:t> = outdoor concentration (#/cm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P </a:t>
            </a:r>
            <a:r>
              <a:rPr lang="en-US" sz="1200" dirty="0" smtClean="0">
                <a:latin typeface="Times New Roman"/>
                <a:cs typeface="Times New Roman"/>
              </a:rPr>
              <a:t>= penetration factor (-)</a:t>
            </a: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λ</a:t>
            </a:r>
            <a:r>
              <a:rPr lang="en-US" sz="1200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Times New Roman"/>
                <a:cs typeface="Times New Roman"/>
              </a:rPr>
              <a:t>= air exchange rate (1/</a:t>
            </a:r>
            <a:r>
              <a:rPr lang="en-US" sz="1200" dirty="0" err="1" smtClean="0">
                <a:latin typeface="Times New Roman"/>
                <a:cs typeface="Times New Roman"/>
              </a:rPr>
              <a:t>hr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k</a:t>
            </a:r>
            <a:r>
              <a:rPr lang="en-US" sz="1200" dirty="0" smtClean="0">
                <a:latin typeface="Times New Roman"/>
                <a:cs typeface="Times New Roman"/>
              </a:rPr>
              <a:t> = surface deposition rate (1/</a:t>
            </a:r>
            <a:r>
              <a:rPr lang="en-US" sz="1200" dirty="0" err="1" smtClean="0">
                <a:latin typeface="Times New Roman"/>
                <a:cs typeface="Times New Roman"/>
              </a:rPr>
              <a:t>hr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f</a:t>
            </a:r>
            <a:r>
              <a:rPr lang="en-US" sz="1200" dirty="0" smtClean="0">
                <a:latin typeface="Times New Roman"/>
                <a:cs typeface="Times New Roman"/>
              </a:rPr>
              <a:t> = fractional HVAC runtime (-)</a:t>
            </a: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η</a:t>
            </a:r>
            <a:r>
              <a:rPr lang="en-US" sz="1200" dirty="0" smtClean="0">
                <a:latin typeface="Times New Roman"/>
                <a:cs typeface="Times New Roman"/>
              </a:rPr>
              <a:t> = filter removal efficiency (-)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Q</a:t>
            </a:r>
            <a:r>
              <a:rPr lang="en-US" sz="1200" dirty="0" smtClean="0">
                <a:latin typeface="Times New Roman"/>
                <a:cs typeface="Times New Roman"/>
              </a:rPr>
              <a:t> = HVAC airflow rate (m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/</a:t>
            </a:r>
            <a:r>
              <a:rPr lang="en-US" sz="1200" dirty="0" err="1" smtClean="0">
                <a:latin typeface="Times New Roman"/>
                <a:cs typeface="Times New Roman"/>
              </a:rPr>
              <a:t>hr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V</a:t>
            </a:r>
            <a:r>
              <a:rPr lang="en-US" sz="1200" dirty="0" smtClean="0">
                <a:latin typeface="Times New Roman"/>
                <a:cs typeface="Times New Roman"/>
              </a:rPr>
              <a:t> = indoor air volume (m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148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64" y="164878"/>
            <a:ext cx="8765196" cy="8317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Mechanisms that impact indoor exposures to outdoor PM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/>
          <a:srcRect l="-1" t="8349" r="-1586" b="-401"/>
          <a:stretch/>
        </p:blipFill>
        <p:spPr bwMode="auto">
          <a:xfrm>
            <a:off x="590229" y="988312"/>
            <a:ext cx="7554704" cy="420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-4267200" y="3200400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Removal by AER and deposition to (or reaction with) surfaces 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00624" y="5840028"/>
            <a:ext cx="2019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Helvetica"/>
                <a:cs typeface="Helvetica"/>
              </a:rPr>
              <a:t>Filter </a:t>
            </a:r>
            <a:r>
              <a:rPr lang="en-US" sz="2000" dirty="0" smtClean="0">
                <a:solidFill>
                  <a:srgbClr val="C00000"/>
                </a:solidFill>
                <a:latin typeface="Helvetica"/>
                <a:cs typeface="Helvetica"/>
              </a:rPr>
              <a:t>removal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Helvetica"/>
                <a:cs typeface="Helvetica"/>
              </a:rPr>
              <a:t>HVAC operation</a:t>
            </a:r>
            <a:endParaRPr lang="en-US" sz="2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02754" y="5825601"/>
            <a:ext cx="827338" cy="74414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Helvetica"/>
              <a:cs typeface="Helvetic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-7467600" y="3200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Change in indoor concentration in time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6019800" y="3200400"/>
            <a:ext cx="16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Contribution from air exchange 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with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 outdoors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2209800" y="3200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Removal by airflow through HVAC system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1954" y="3319046"/>
            <a:ext cx="373620" cy="338554"/>
          </a:xfrm>
          <a:prstGeom prst="rect">
            <a:avLst/>
          </a:prstGeom>
          <a:noFill/>
          <a:ln>
            <a:solidFill>
              <a:srgbClr val="0060A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P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42774" y="3471446"/>
            <a:ext cx="340859" cy="338554"/>
          </a:xfrm>
          <a:prstGeom prst="rect">
            <a:avLst/>
          </a:prstGeom>
          <a:noFill/>
          <a:ln>
            <a:solidFill>
              <a:srgbClr val="0060A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latin typeface="Times New Roman"/>
                <a:cs typeface="Times New Roman"/>
              </a:rPr>
              <a:t>λ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49200" y="3562290"/>
            <a:ext cx="812973" cy="338554"/>
          </a:xfrm>
          <a:prstGeom prst="rect">
            <a:avLst/>
          </a:prstGeom>
          <a:noFill/>
          <a:ln>
            <a:solidFill>
              <a:srgbClr val="0060A8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β </a:t>
            </a:r>
            <a:r>
              <a:rPr lang="en-US" sz="1600" dirty="0" smtClean="0">
                <a:latin typeface="Times New Roman"/>
                <a:cs typeface="Times New Roman"/>
              </a:rPr>
              <a:t>(or </a:t>
            </a:r>
            <a:r>
              <a:rPr lang="en-US" sz="1600" i="1" dirty="0" smtClean="0">
                <a:latin typeface="Times New Roman"/>
                <a:cs typeface="Times New Roman"/>
              </a:rPr>
              <a:t>k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22" name="Content Placeholder 4"/>
          <p:cNvPicPr>
            <a:picLocks noChangeAspect="1"/>
          </p:cNvPicPr>
          <p:nvPr/>
        </p:nvPicPr>
        <p:blipFill rotWithShape="1">
          <a:blip r:embed="rId5"/>
          <a:srcRect l="65232" t="18670" r="9603" b="15032"/>
          <a:stretch/>
        </p:blipFill>
        <p:spPr bwMode="auto">
          <a:xfrm>
            <a:off x="11796900" y="2164375"/>
            <a:ext cx="979474" cy="502625"/>
          </a:xfrm>
          <a:prstGeom prst="rect">
            <a:avLst/>
          </a:prstGeom>
          <a:noFill/>
          <a:ln w="9525">
            <a:solidFill>
              <a:srgbClr val="0060A8"/>
            </a:solidFill>
            <a:miter lim="800000"/>
            <a:headEnd/>
            <a:tailEnd/>
          </a:ln>
          <a:effectLst/>
        </p:spPr>
      </p:pic>
      <p:sp>
        <p:nvSpPr>
          <p:cNvPr id="34" name="Oval 33"/>
          <p:cNvSpPr/>
          <p:nvPr/>
        </p:nvSpPr>
        <p:spPr>
          <a:xfrm>
            <a:off x="2971800" y="2819400"/>
            <a:ext cx="1165190" cy="457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157006" y="1559339"/>
            <a:ext cx="2379261" cy="1099194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Helvetica"/>
              <a:cs typeface="Helvetica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619734"/>
              </p:ext>
            </p:extLst>
          </p:nvPr>
        </p:nvGraphicFramePr>
        <p:xfrm>
          <a:off x="3111500" y="5364163"/>
          <a:ext cx="31813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78" name="Equation" r:id="rId6" imgW="1562100" imgH="584200" progId="Equation.3">
                  <p:embed/>
                </p:oleObj>
              </mc:Choice>
              <mc:Fallback>
                <p:oleObj name="Equation" r:id="rId6" imgW="15621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1500" y="5364163"/>
                        <a:ext cx="3181350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649155" y="3622284"/>
            <a:ext cx="1103631" cy="59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5695" y="4195142"/>
            <a:ext cx="1103631" cy="371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410" y="3093616"/>
            <a:ext cx="8923867" cy="193899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“Filter efficiency”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η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= 1: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filter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offers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complete protection (when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the system operates)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η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= 0: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filter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offers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no protection (ever)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47" y="5071664"/>
            <a:ext cx="24752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Times New Roman"/>
                <a:cs typeface="Times New Roman"/>
              </a:rPr>
              <a:t>C</a:t>
            </a:r>
            <a:r>
              <a:rPr lang="en-US" sz="1200" i="1" baseline="-25000" dirty="0" err="1" smtClean="0">
                <a:latin typeface="Times New Roman"/>
                <a:cs typeface="Times New Roman"/>
              </a:rPr>
              <a:t>in</a:t>
            </a:r>
            <a:r>
              <a:rPr lang="en-US" sz="1200" dirty="0" smtClean="0">
                <a:latin typeface="Times New Roman"/>
                <a:cs typeface="Times New Roman"/>
              </a:rPr>
              <a:t> = indoor concentration (#/m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C</a:t>
            </a:r>
            <a:r>
              <a:rPr lang="en-US" sz="1200" i="1" baseline="-25000" dirty="0" err="1" smtClean="0">
                <a:latin typeface="Times New Roman"/>
                <a:cs typeface="Times New Roman"/>
              </a:rPr>
              <a:t>out</a:t>
            </a:r>
            <a:r>
              <a:rPr lang="en-US" sz="1200" dirty="0" smtClean="0">
                <a:latin typeface="Times New Roman"/>
                <a:cs typeface="Times New Roman"/>
              </a:rPr>
              <a:t> = outdoor concentration (#/cm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P </a:t>
            </a:r>
            <a:r>
              <a:rPr lang="en-US" sz="1200" dirty="0" smtClean="0">
                <a:latin typeface="Times New Roman"/>
                <a:cs typeface="Times New Roman"/>
              </a:rPr>
              <a:t>= penetration factor (-)</a:t>
            </a: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λ</a:t>
            </a:r>
            <a:r>
              <a:rPr lang="en-US" sz="1200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Times New Roman"/>
                <a:cs typeface="Times New Roman"/>
              </a:rPr>
              <a:t>= air exchange rate (1/</a:t>
            </a:r>
            <a:r>
              <a:rPr lang="en-US" sz="1200" dirty="0" err="1" smtClean="0">
                <a:latin typeface="Times New Roman"/>
                <a:cs typeface="Times New Roman"/>
              </a:rPr>
              <a:t>hr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k</a:t>
            </a:r>
            <a:r>
              <a:rPr lang="en-US" sz="1200" dirty="0" smtClean="0">
                <a:latin typeface="Times New Roman"/>
                <a:cs typeface="Times New Roman"/>
              </a:rPr>
              <a:t> = surface deposition rate (1/</a:t>
            </a:r>
            <a:r>
              <a:rPr lang="en-US" sz="1200" dirty="0" err="1" smtClean="0">
                <a:latin typeface="Times New Roman"/>
                <a:cs typeface="Times New Roman"/>
              </a:rPr>
              <a:t>hr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f</a:t>
            </a:r>
            <a:r>
              <a:rPr lang="en-US" sz="1200" dirty="0" smtClean="0">
                <a:latin typeface="Times New Roman"/>
                <a:cs typeface="Times New Roman"/>
              </a:rPr>
              <a:t> = fractional HVAC runtime (-)</a:t>
            </a: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η</a:t>
            </a:r>
            <a:r>
              <a:rPr lang="en-US" sz="1200" dirty="0" smtClean="0">
                <a:latin typeface="Times New Roman"/>
                <a:cs typeface="Times New Roman"/>
              </a:rPr>
              <a:t> = filter removal efficiency (-)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Q</a:t>
            </a:r>
            <a:r>
              <a:rPr lang="en-US" sz="1200" dirty="0" smtClean="0">
                <a:latin typeface="Times New Roman"/>
                <a:cs typeface="Times New Roman"/>
              </a:rPr>
              <a:t> = HVAC airflow rate (m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/</a:t>
            </a:r>
            <a:r>
              <a:rPr lang="en-US" sz="1200" dirty="0" err="1" smtClean="0">
                <a:latin typeface="Times New Roman"/>
                <a:cs typeface="Times New Roman"/>
              </a:rPr>
              <a:t>hr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i="1" dirty="0" smtClean="0">
                <a:latin typeface="Times New Roman"/>
                <a:cs typeface="Times New Roman"/>
              </a:rPr>
              <a:t>V</a:t>
            </a:r>
            <a:r>
              <a:rPr lang="en-US" sz="1200" dirty="0" smtClean="0">
                <a:latin typeface="Times New Roman"/>
                <a:cs typeface="Times New Roman"/>
              </a:rPr>
              <a:t> = indoor air volume (m</a:t>
            </a:r>
            <a:r>
              <a:rPr lang="en-US" sz="1200" baseline="30000" dirty="0" smtClean="0">
                <a:latin typeface="Times New Roman"/>
                <a:cs typeface="Times New Roman"/>
              </a:rPr>
              <a:t>3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660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Importance of source and removal mechanisms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Building envelope penetration</a:t>
            </a:r>
          </a:p>
          <a:p>
            <a:pPr lvl="1"/>
            <a:r>
              <a:rPr lang="en-US" sz="2000" dirty="0" smtClean="0"/>
              <a:t>Only recently has varying particle infiltration been implicated in observed health disparities with outdoor PM</a:t>
            </a:r>
          </a:p>
          <a:p>
            <a:pPr lvl="2"/>
            <a:r>
              <a:rPr lang="en-US" sz="1800" dirty="0" smtClean="0"/>
              <a:t>Largely </a:t>
            </a:r>
            <a:r>
              <a:rPr lang="en-US" sz="1800" dirty="0"/>
              <a:t>by varying AER, not </a:t>
            </a:r>
            <a:r>
              <a:rPr lang="en-US" sz="1800" dirty="0" smtClean="0"/>
              <a:t>penetration factor</a:t>
            </a:r>
            <a:endParaRPr lang="en-US" sz="18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b="1" dirty="0" smtClean="0"/>
              <a:t>HVAC removal</a:t>
            </a:r>
          </a:p>
          <a:p>
            <a:pPr lvl="1"/>
            <a:r>
              <a:rPr lang="en-US" sz="2000" dirty="0" smtClean="0"/>
              <a:t>Prevalence of air-conditioning has been shown to be a modifier in PM</a:t>
            </a:r>
            <a:r>
              <a:rPr lang="en-US" sz="2000" baseline="-25000" dirty="0" smtClean="0"/>
              <a:t>2.5</a:t>
            </a:r>
            <a:r>
              <a:rPr lang="en-US" sz="2000" dirty="0" smtClean="0"/>
              <a:t> and PM</a:t>
            </a:r>
            <a:r>
              <a:rPr lang="en-US" sz="2000" baseline="-25000" dirty="0" smtClean="0"/>
              <a:t>10</a:t>
            </a:r>
            <a:r>
              <a:rPr lang="en-US" sz="2000" dirty="0" smtClean="0"/>
              <a:t> mortality</a:t>
            </a:r>
          </a:p>
          <a:p>
            <a:pPr lvl="2"/>
            <a:r>
              <a:rPr lang="en-US" sz="1800" dirty="0" smtClean="0"/>
              <a:t>Little information on </a:t>
            </a:r>
            <a:r>
              <a:rPr lang="en-US" sz="1800" dirty="0" smtClean="0"/>
              <a:t>filter removal </a:t>
            </a:r>
            <a:r>
              <a:rPr lang="en-US" sz="1800" dirty="0" smtClean="0"/>
              <a:t>efficiency and </a:t>
            </a:r>
            <a:r>
              <a:rPr lang="en-US" sz="1800" dirty="0" smtClean="0"/>
              <a:t>HVAC system </a:t>
            </a:r>
            <a:r>
              <a:rPr lang="en-US" sz="1800" dirty="0" smtClean="0"/>
              <a:t>runtime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7600" y="5036106"/>
            <a:ext cx="7556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Janssen et al., </a:t>
            </a:r>
            <a:r>
              <a:rPr lang="da-D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2002</a:t>
            </a:r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a-DK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Environ Health Persp</a:t>
            </a:r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; Franklin et al., </a:t>
            </a:r>
            <a:r>
              <a:rPr lang="da-D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2007</a:t>
            </a:r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a-DK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J Expo Sci Environ Epidem</a:t>
            </a:r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Bell et al., </a:t>
            </a:r>
            <a:r>
              <a:rPr lang="da-D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2009</a:t>
            </a:r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a-DK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Epidemiology</a:t>
            </a:r>
            <a:endParaRPr lang="da-DK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7600" y="2642737"/>
            <a:ext cx="675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Hodas et al., </a:t>
            </a:r>
            <a:r>
              <a:rPr lang="da-D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2012</a:t>
            </a:r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a-DK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J Expo Sci Environ Epidem</a:t>
            </a:r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; Chen et al., </a:t>
            </a:r>
            <a:r>
              <a:rPr lang="da-D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2012</a:t>
            </a:r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a-DK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Epidemiology</a:t>
            </a:r>
            <a:endParaRPr lang="da-DK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49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 of this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Further explore the impacts of </a:t>
            </a:r>
            <a:r>
              <a:rPr lang="en-US" sz="2400" dirty="0" smtClean="0">
                <a:solidFill>
                  <a:srgbClr val="C00000"/>
                </a:solidFill>
              </a:rPr>
              <a:t>building envelopes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C00000"/>
                </a:solidFill>
              </a:rPr>
              <a:t>HVAC filters</a:t>
            </a:r>
            <a:r>
              <a:rPr lang="en-US" sz="2400" dirty="0" smtClean="0"/>
              <a:t> on indoor PM of outdoor origin</a:t>
            </a:r>
          </a:p>
          <a:p>
            <a:pPr marL="457200" lvl="1" indent="0">
              <a:buNone/>
            </a:pPr>
            <a:r>
              <a:rPr lang="en-US" sz="2000" b="1" dirty="0" smtClean="0"/>
              <a:t>Key parameters:</a:t>
            </a:r>
          </a:p>
          <a:p>
            <a:pPr lvl="1"/>
            <a:r>
              <a:rPr lang="en-US" sz="2000" dirty="0" smtClean="0"/>
              <a:t>Particle penetration factor, </a:t>
            </a:r>
            <a:r>
              <a:rPr lang="en-US" sz="2000" i="1" dirty="0" smtClean="0">
                <a:latin typeface="Times"/>
                <a:cs typeface="Times"/>
              </a:rPr>
              <a:t>P</a:t>
            </a:r>
          </a:p>
          <a:p>
            <a:pPr lvl="1"/>
            <a:r>
              <a:rPr lang="en-US" sz="2000" dirty="0" smtClean="0"/>
              <a:t>Particle removal by HVAC filter, </a:t>
            </a:r>
            <a:r>
              <a:rPr lang="en-US" sz="2000" i="1" dirty="0" err="1" smtClean="0">
                <a:latin typeface="Times"/>
                <a:cs typeface="Times"/>
              </a:rPr>
              <a:t>ηQ</a:t>
            </a:r>
            <a:r>
              <a:rPr lang="en-US" sz="2000" i="1" dirty="0" smtClean="0">
                <a:latin typeface="Times"/>
                <a:cs typeface="Times"/>
              </a:rPr>
              <a:t>/V</a:t>
            </a:r>
            <a:endParaRPr lang="en-US" sz="2000" i="1" dirty="0">
              <a:latin typeface="Times"/>
              <a:cs typeface="Times"/>
            </a:endParaRPr>
          </a:p>
          <a:p>
            <a:pPr lvl="1"/>
            <a:r>
              <a:rPr lang="en-US" sz="2000" dirty="0" smtClean="0"/>
              <a:t>HVAC system runtime, </a:t>
            </a:r>
            <a:r>
              <a:rPr lang="en-US" sz="2000" i="1" dirty="0" smtClean="0">
                <a:latin typeface="Times"/>
                <a:cs typeface="Times"/>
              </a:rPr>
              <a:t>f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Using measured data from recent studies on residential (and some small commercial) buildings</a:t>
            </a:r>
          </a:p>
          <a:p>
            <a:pPr lvl="1"/>
            <a:endParaRPr lang="en-US" sz="1800" dirty="0"/>
          </a:p>
          <a:p>
            <a:r>
              <a:rPr lang="en-US" sz="2400" dirty="0" smtClean="0"/>
              <a:t>Can we also </a:t>
            </a:r>
            <a:r>
              <a:rPr lang="en-US" sz="2400" b="1" dirty="0" smtClean="0">
                <a:solidFill>
                  <a:srgbClr val="C00000"/>
                </a:solidFill>
              </a:rPr>
              <a:t>predict</a:t>
            </a:r>
            <a:r>
              <a:rPr lang="en-US" sz="2400" dirty="0" smtClean="0"/>
              <a:t> these impacts?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Particle infiltration measurements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Measuring </a:t>
            </a:r>
            <a:r>
              <a:rPr lang="en-US" dirty="0" smtClean="0"/>
              <a:t>particle </a:t>
            </a:r>
            <a:r>
              <a:rPr lang="en-US" dirty="0" smtClean="0"/>
              <a:t>infiltration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8306" name="Picture 2" descr="http://www.bis.fm/assets/images/productphotos/IAQ%20-%20TSI%20Ptrak1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0531" y="5570332"/>
            <a:ext cx="761526" cy="122050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375359" y="4456664"/>
            <a:ext cx="8328641" cy="1600061"/>
            <a:chOff x="375359" y="4710668"/>
            <a:chExt cx="8328641" cy="1600061"/>
          </a:xfrm>
        </p:grpSpPr>
        <p:sp>
          <p:nvSpPr>
            <p:cNvPr id="10" name="TextBox 9"/>
            <p:cNvSpPr txBox="1"/>
            <p:nvPr/>
          </p:nvSpPr>
          <p:spPr>
            <a:xfrm>
              <a:off x="1285875" y="5293499"/>
              <a:ext cx="796926" cy="338554"/>
            </a:xfrm>
            <a:prstGeom prst="rect">
              <a:avLst/>
            </a:prstGeom>
            <a:solidFill>
              <a:srgbClr val="8AA2B4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gases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49305" y="5638800"/>
              <a:ext cx="1467145" cy="338554"/>
            </a:xfrm>
            <a:prstGeom prst="rect">
              <a:avLst/>
            </a:prstGeom>
            <a:solidFill>
              <a:srgbClr val="8AA2B4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viruses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5359" y="471066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Arial" pitchFamily="34" charset="0"/>
                  <a:cs typeface="Arial" pitchFamily="34" charset="0"/>
                </a:rPr>
                <a:t>Particle </a:t>
              </a:r>
            </a:p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Diameter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85611" y="5299075"/>
              <a:ext cx="156485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tobacco smoke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5824" y="5972175"/>
              <a:ext cx="2025061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>
                  <a:latin typeface="Arial" pitchFamily="34" charset="0"/>
                  <a:cs typeface="Arial" pitchFamily="34" charset="0"/>
                </a:rPr>
                <a:t>diesel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smoke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51180" y="5970002"/>
              <a:ext cx="2624170" cy="338554"/>
            </a:xfrm>
            <a:prstGeom prst="rect">
              <a:avLst/>
            </a:prstGeom>
            <a:solidFill>
              <a:srgbClr val="8AA2B4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fungal spores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40324" y="5300246"/>
              <a:ext cx="1435025" cy="338554"/>
            </a:xfrm>
            <a:prstGeom prst="rect">
              <a:avLst/>
            </a:prstGeom>
            <a:solidFill>
              <a:srgbClr val="8AA2B4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pollen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50886" y="5638800"/>
              <a:ext cx="2624464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dust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Pentagon 17"/>
            <p:cNvSpPr/>
            <p:nvPr/>
          </p:nvSpPr>
          <p:spPr>
            <a:xfrm>
              <a:off x="4371975" y="4749800"/>
              <a:ext cx="4332025" cy="561975"/>
            </a:xfrm>
            <a:prstGeom prst="homePlate">
              <a:avLst/>
            </a:prstGeom>
            <a:solidFill>
              <a:srgbClr val="8AA2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entagon 18"/>
            <p:cNvSpPr/>
            <p:nvPr/>
          </p:nvSpPr>
          <p:spPr>
            <a:xfrm rot="10800000">
              <a:off x="1323975" y="4749800"/>
              <a:ext cx="4332025" cy="561975"/>
            </a:xfrm>
            <a:prstGeom prst="homePlate">
              <a:avLst/>
            </a:prstGeom>
            <a:solidFill>
              <a:srgbClr val="8AA2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24140" y="4837668"/>
              <a:ext cx="6563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 nm	10 nm	  100 nm	        1 µm         10 µm	100 µm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149305" y="5057770"/>
            <a:ext cx="2301158" cy="996781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49306" y="6054551"/>
            <a:ext cx="230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20 – 1000 nm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71591"/>
            <a:ext cx="8788400" cy="3223552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Particles can penetrate through cracks in building envelopes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Theoretically a function of:</a:t>
            </a:r>
          </a:p>
          <a:p>
            <a:pPr lvl="2">
              <a:lnSpc>
                <a:spcPct val="110000"/>
              </a:lnSpc>
            </a:pPr>
            <a:r>
              <a:rPr lang="en-US" sz="1900" dirty="0" smtClean="0"/>
              <a:t>Crack </a:t>
            </a:r>
            <a:r>
              <a:rPr lang="en-US" sz="1900" dirty="0" smtClean="0"/>
              <a:t>geometry</a:t>
            </a:r>
            <a:endParaRPr lang="en-US" sz="1900" dirty="0" smtClean="0"/>
          </a:p>
          <a:p>
            <a:pPr lvl="2">
              <a:lnSpc>
                <a:spcPct val="110000"/>
              </a:lnSpc>
            </a:pPr>
            <a:r>
              <a:rPr lang="en-US" sz="1900" dirty="0" smtClean="0"/>
              <a:t>Air speed through leaks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Are </a:t>
            </a:r>
            <a:r>
              <a:rPr lang="en-US" sz="2400" dirty="0" smtClean="0"/>
              <a:t>building details and particle penetration factors correlated?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e.g</a:t>
            </a:r>
            <a:r>
              <a:rPr lang="en-US" sz="2000" dirty="0"/>
              <a:t>., air leakage parameters or building </a:t>
            </a:r>
            <a:r>
              <a:rPr lang="en-US" sz="2000" dirty="0" smtClean="0"/>
              <a:t>age</a:t>
            </a: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Need </a:t>
            </a:r>
            <a:r>
              <a:rPr lang="en-US" sz="2000" dirty="0" smtClean="0"/>
              <a:t>a better test method for measuring </a:t>
            </a:r>
            <a:r>
              <a:rPr lang="en-US" sz="2000" i="1" dirty="0" smtClean="0"/>
              <a:t>P </a:t>
            </a:r>
            <a:r>
              <a:rPr lang="en-US" sz="2000" dirty="0" smtClean="0"/>
              <a:t>quickly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Applied a particle penetration test method in 19 homes</a:t>
            </a:r>
            <a:endParaRPr lang="en-US" sz="24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233166" y="2221626"/>
            <a:ext cx="2812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Liu and Nazaroff,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2001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Environ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4"/>
          <a:srcRect l="28032" t="3796" r="35208" b="3796"/>
          <a:stretch/>
        </p:blipFill>
        <p:spPr>
          <a:xfrm>
            <a:off x="8146425" y="1058410"/>
            <a:ext cx="997575" cy="15880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37033" y="4033493"/>
            <a:ext cx="27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Stephens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Siegel,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2012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Indoor Air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2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build="p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2" name="Picture 21" descr="all_homes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066800"/>
            <a:ext cx="8915400" cy="5349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PM infiltration: </a:t>
            </a:r>
            <a:r>
              <a:rPr lang="en-US" sz="2800" dirty="0" smtClean="0"/>
              <a:t>Test homes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7000" y="199767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1585" y="103389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2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0143" y="19976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3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9113" y="199042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4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4184" y="107811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5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371" y="33616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6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4931" y="33616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7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9301" y="238152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8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5444" y="33616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9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8936" y="241627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10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430" y="380353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11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27737" y="378902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12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7053" y="379446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13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2547" y="46692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14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51484" y="46692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15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0667" y="6058024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16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6937" y="6058024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17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3101" y="6070724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18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71813" y="606754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19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4918" y="6058024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20</a:t>
            </a:r>
            <a:endParaRPr lang="en-US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33160" y="5075476"/>
            <a:ext cx="1796540" cy="14015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1611" y="6550223"/>
            <a:ext cx="3789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Stephens and Siegel, </a:t>
            </a:r>
            <a:r>
              <a:rPr lang="en-US" sz="1200" i="1" dirty="0" smtClean="0">
                <a:solidFill>
                  <a:srgbClr val="7F7F7F"/>
                </a:solidFill>
                <a:latin typeface="Arial"/>
                <a:cs typeface="Arial"/>
              </a:rPr>
              <a:t>Indoor Air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cs typeface="Arial"/>
              </a:rPr>
              <a:t>2012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cs typeface="Arial"/>
              </a:rPr>
              <a:t>22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(6):501-512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13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4" name="Picture 6" descr="http://thecityfix.com/files/2007/08/traff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6964" y="998279"/>
            <a:ext cx="6018043" cy="4157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8056" name="Picture 8" descr="http://www.magazine.ucla.edu/exclusives/air-pollution_cholesterol2.jpg"/>
          <p:cNvPicPr>
            <a:picLocks noChangeAspect="1" noChangeArrowheads="1"/>
          </p:cNvPicPr>
          <p:nvPr/>
        </p:nvPicPr>
        <p:blipFill>
          <a:blip r:embed="rId4"/>
          <a:srcRect t="18543" b="26140"/>
          <a:stretch>
            <a:fillRect/>
          </a:stretch>
        </p:blipFill>
        <p:spPr bwMode="auto">
          <a:xfrm>
            <a:off x="-24247" y="4316268"/>
            <a:ext cx="5349884" cy="2555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What do you think of when you hear “air pollution?”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58052" name="Picture 4" descr="http://upload.wikimedia.org/wikipedia/commons/f/ff/Air_.pollution_1.jpg"/>
          <p:cNvPicPr>
            <a:picLocks noChangeAspect="1" noChangeArrowheads="1"/>
          </p:cNvPicPr>
          <p:nvPr/>
        </p:nvPicPr>
        <p:blipFill>
          <a:blip r:embed="rId5"/>
          <a:srcRect r="37640"/>
          <a:stretch>
            <a:fillRect/>
          </a:stretch>
        </p:blipFill>
        <p:spPr bwMode="auto">
          <a:xfrm>
            <a:off x="0" y="1001119"/>
            <a:ext cx="3261845" cy="3487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10078436" y="1931988"/>
            <a:ext cx="3802210" cy="2568946"/>
            <a:chOff x="5341790" y="3794641"/>
            <a:chExt cx="3802210" cy="2568946"/>
          </a:xfrm>
        </p:grpSpPr>
        <p:pic>
          <p:nvPicPr>
            <p:cNvPr id="258058" name="Picture 10" descr="http://latimesblogs.latimes.com/photos/uncategorized/2008/08/11/olympicsmog_3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41790" y="3794641"/>
              <a:ext cx="3802210" cy="2530846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5827842" y="6178921"/>
              <a:ext cx="3189158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http://latimesblogs.latimes.com/photos/uncategorized/2008/08/11/olympicsmog_3.jpg</a:t>
              </a:r>
              <a:endParaRPr lang="en-US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58060" name="Picture 12" descr="http://psoglin.typepad.com/.a/6a00d8341c52aa53ef00e553d230d58833-800w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91675" y="3365500"/>
            <a:ext cx="4808902" cy="349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/>
          <a:srcRect b="3818"/>
          <a:stretch>
            <a:fillRect/>
          </a:stretch>
        </p:blipFill>
        <p:spPr bwMode="auto">
          <a:xfrm>
            <a:off x="332103" y="1078992"/>
            <a:ext cx="8229600" cy="579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method | Particulate matter (20-1000 nm)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5428623" y="4246421"/>
            <a:ext cx="457200" cy="457200"/>
          </a:xfrm>
          <a:prstGeom prst="ellipse">
            <a:avLst/>
          </a:prstGeom>
          <a:solidFill>
            <a:srgbClr val="90353B">
              <a:alpha val="50196"/>
            </a:srgbClr>
          </a:solidFill>
          <a:ln w="28575">
            <a:solidFill>
              <a:srgbClr val="903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rPr>
              <a:t>b</a:t>
            </a:r>
            <a:endParaRPr lang="en-US" sz="6000" dirty="0">
              <a:solidFill>
                <a:schemeClr val="tx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839915" y="927582"/>
            <a:ext cx="3426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algun Gothic" pitchFamily="34" charset="-127"/>
                <a:ea typeface="Malgun Gothic" pitchFamily="34" charset="-127"/>
              </a:rPr>
              <a:t>Use first portion of </a:t>
            </a:r>
          </a:p>
          <a:p>
            <a:r>
              <a:rPr lang="en-US" sz="2800" dirty="0" smtClean="0">
                <a:latin typeface="Malgun Gothic" pitchFamily="34" charset="-127"/>
                <a:ea typeface="Malgun Gothic" pitchFamily="34" charset="-127"/>
              </a:rPr>
              <a:t>data to solve for </a:t>
            </a:r>
            <a:r>
              <a:rPr lang="en-US" sz="2800" i="1" dirty="0" smtClean="0"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k</a:t>
            </a:r>
            <a:r>
              <a:rPr lang="en-US" sz="2800" dirty="0" smtClean="0"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ea typeface="Malgun Gothic" pitchFamily="34" charset="-127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848961" y="3784768"/>
            <a:ext cx="4080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Malgun Gothic" pitchFamily="34" charset="-127"/>
                <a:ea typeface="Malgun Gothic" pitchFamily="34" charset="-127"/>
              </a:rPr>
              <a:t>Use estimate of </a:t>
            </a:r>
            <a:r>
              <a:rPr lang="en-US" sz="2800" i="1" dirty="0" smtClean="0"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k</a:t>
            </a:r>
            <a:r>
              <a:rPr lang="en-US" sz="2800" dirty="0" smtClean="0">
                <a:latin typeface="Malgun Gothic" pitchFamily="34" charset="-127"/>
                <a:ea typeface="Malgun Gothic" pitchFamily="34" charset="-127"/>
              </a:rPr>
              <a:t> and</a:t>
            </a:r>
          </a:p>
          <a:p>
            <a:r>
              <a:rPr lang="en-US" sz="2800" dirty="0" smtClean="0">
                <a:latin typeface="Malgun Gothic" pitchFamily="34" charset="-127"/>
                <a:ea typeface="Malgun Gothic" pitchFamily="34" charset="-127"/>
              </a:rPr>
              <a:t>all of the data to </a:t>
            </a:r>
          </a:p>
          <a:p>
            <a:r>
              <a:rPr lang="en-US" sz="2800" dirty="0" smtClean="0">
                <a:latin typeface="Malgun Gothic" pitchFamily="34" charset="-127"/>
                <a:ea typeface="Malgun Gothic" pitchFamily="34" charset="-127"/>
              </a:rPr>
              <a:t>solve for </a:t>
            </a:r>
            <a:r>
              <a:rPr lang="en-US" sz="2800" i="1" dirty="0" smtClean="0"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P</a:t>
            </a:r>
            <a:r>
              <a:rPr lang="en-US" sz="2800" dirty="0" smtClean="0"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ea typeface="Malgun Gothic" pitchFamily="34" charset="-127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-5422388" y="1160438"/>
            <a:ext cx="457200" cy="457200"/>
          </a:xfrm>
          <a:prstGeom prst="ellipse">
            <a:avLst/>
          </a:prstGeom>
          <a:solidFill>
            <a:srgbClr val="90353B">
              <a:alpha val="50196"/>
            </a:srgbClr>
          </a:solidFill>
          <a:ln w="28575">
            <a:solidFill>
              <a:srgbClr val="903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endParaRPr lang="en-US" sz="6000" dirty="0">
              <a:solidFill>
                <a:schemeClr val="tx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-4815015" y="5251517"/>
          <a:ext cx="3489446" cy="857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46" name="Equation" r:id="rId5" imgW="1638093" imgH="393539" progId="Equation.3">
                  <p:embed/>
                </p:oleObj>
              </mc:Choice>
              <mc:Fallback>
                <p:oleObj name="Equation" r:id="rId5" imgW="1638093" imgH="3935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815015" y="5251517"/>
                        <a:ext cx="3489446" cy="8570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/>
          <p:cNvGraphicFramePr>
            <a:graphicFrameLocks noChangeAspect="1"/>
          </p:cNvGraphicFramePr>
          <p:nvPr/>
        </p:nvGraphicFramePr>
        <p:xfrm>
          <a:off x="-5847724" y="6128305"/>
          <a:ext cx="5230762" cy="506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47" name="Equation" r:id="rId7" imgW="2565170" imgH="241415" progId="Equation.3">
                  <p:embed/>
                </p:oleObj>
              </mc:Choice>
              <mc:Fallback>
                <p:oleObj name="Equation" r:id="rId7" imgW="2565170" imgH="2414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47724" y="6128305"/>
                        <a:ext cx="5230762" cy="5068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/>
          <p:cNvGraphicFramePr>
            <a:graphicFrameLocks noChangeAspect="1"/>
          </p:cNvGraphicFramePr>
          <p:nvPr/>
        </p:nvGraphicFramePr>
        <p:xfrm>
          <a:off x="-4452989" y="1950242"/>
          <a:ext cx="2387468" cy="82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48" name="Equation" r:id="rId9" imgW="1155960" imgH="393777" progId="Equation.3">
                  <p:embed/>
                </p:oleObj>
              </mc:Choice>
              <mc:Fallback>
                <p:oleObj name="Equation" r:id="rId9" imgW="1155960" imgH="39377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52989" y="1950242"/>
                        <a:ext cx="2387468" cy="8287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-4577134" y="2804840"/>
          <a:ext cx="2601912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49" name="Equation" r:id="rId11" imgW="1167941" imgH="254092" progId="Equation.3">
                  <p:embed/>
                </p:oleObj>
              </mc:Choice>
              <mc:Fallback>
                <p:oleObj name="Equation" r:id="rId11" imgW="1167941" imgH="2540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77134" y="2804840"/>
                        <a:ext cx="2601912" cy="569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-3812212" y="5435655"/>
            <a:ext cx="201168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285684" y="2824670"/>
            <a:ext cx="10972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16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737085" y="2124240"/>
            <a:ext cx="18288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6368051" y="299178"/>
            <a:ext cx="5645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00" dirty="0" smtClean="0">
                <a:latin typeface="Malgun Gothic" pitchFamily="34" charset="-127"/>
                <a:ea typeface="Malgun Gothic" pitchFamily="34" charset="-127"/>
              </a:rPr>
              <a:t>Parameter Estimation</a:t>
            </a:r>
            <a:endParaRPr lang="en-US" sz="3200" b="1" spc="-100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13"/>
          <a:srcRect t="3774" b="7452"/>
          <a:stretch>
            <a:fillRect/>
          </a:stretch>
        </p:blipFill>
        <p:spPr bwMode="auto">
          <a:xfrm>
            <a:off x="332103" y="1302139"/>
            <a:ext cx="8229600" cy="534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2698750" y="2051818"/>
            <a:ext cx="142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Outdoor</a:t>
            </a:r>
            <a:endParaRPr lang="en-US" sz="2400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6287" y="4454410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Indoor</a:t>
            </a:r>
            <a:endParaRPr lang="en-US" sz="2400" b="1" dirty="0">
              <a:latin typeface="Malgun Gothic" pitchFamily="34" charset="-127"/>
              <a:ea typeface="Malgun Gothic" pitchFamily="34" charset="-127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698750" y="4053840"/>
            <a:ext cx="1098119" cy="86683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080260" y="2921337"/>
            <a:ext cx="1716609" cy="14955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14"/>
          <a:srcRect l="10701" t="2463" r="2377" b="6312"/>
          <a:stretch/>
        </p:blipFill>
        <p:spPr bwMode="auto">
          <a:xfrm>
            <a:off x="3835399" y="2921337"/>
            <a:ext cx="1905839" cy="199934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5984401" y="2861733"/>
            <a:ext cx="2124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λ</a:t>
            </a:r>
            <a:r>
              <a:rPr lang="en-US" dirty="0" smtClean="0">
                <a:latin typeface="Malgun Gothic" pitchFamily="34" charset="-127"/>
                <a:ea typeface="Malgun Gothic" pitchFamily="34" charset="-127"/>
              </a:rPr>
              <a:t> = 0.48±0.01 hr</a:t>
            </a:r>
            <a:r>
              <a:rPr lang="en-US" baseline="30000" dirty="0" smtClean="0">
                <a:latin typeface="Malgun Gothic" pitchFamily="34" charset="-127"/>
                <a:ea typeface="Malgun Gothic" pitchFamily="34" charset="-127"/>
              </a:rPr>
              <a:t>-1</a:t>
            </a:r>
          </a:p>
          <a:p>
            <a:r>
              <a:rPr lang="en-US" b="1" i="1" dirty="0" smtClean="0"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k</a:t>
            </a:r>
            <a:r>
              <a:rPr lang="en-US" dirty="0" smtClean="0">
                <a:latin typeface="Malgun Gothic" pitchFamily="34" charset="-127"/>
                <a:ea typeface="Malgun Gothic" pitchFamily="34" charset="-127"/>
              </a:rPr>
              <a:t> = 3.24±0.03 hr</a:t>
            </a:r>
            <a:r>
              <a:rPr lang="en-US" baseline="30000" dirty="0" smtClean="0">
                <a:latin typeface="Malgun Gothic" pitchFamily="34" charset="-127"/>
                <a:ea typeface="Malgun Gothic" pitchFamily="34" charset="-127"/>
              </a:rPr>
              <a:t>-1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967932" y="3410365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P</a:t>
            </a:r>
            <a:r>
              <a:rPr lang="en-US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 = 0.62±0.06</a:t>
            </a:r>
            <a:endParaRPr lang="en-US" baseline="30000" dirty="0" smtClean="0">
              <a:solidFill>
                <a:srgbClr val="C0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graphicFrame>
        <p:nvGraphicFramePr>
          <p:cNvPr id="972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662387"/>
              </p:ext>
            </p:extLst>
          </p:nvPr>
        </p:nvGraphicFramePr>
        <p:xfrm>
          <a:off x="4293439" y="3028373"/>
          <a:ext cx="137160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50" name="Equation" r:id="rId15" imgW="1167941" imgH="254092" progId="Equation.3">
                  <p:embed/>
                </p:oleObj>
              </mc:Choice>
              <mc:Fallback>
                <p:oleObj name="Equation" r:id="rId15" imgW="1167941" imgH="2540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439" y="3028373"/>
                        <a:ext cx="1371600" cy="300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288" name="Picture 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60700" y="3992355"/>
            <a:ext cx="4297680" cy="41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rot="16200000">
            <a:off x="-1480502" y="3379187"/>
            <a:ext cx="43527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algun Gothic"/>
                <a:cs typeface="Malgun Gothic"/>
              </a:rPr>
              <a:t>Particle concentration (#/cm</a:t>
            </a:r>
            <a:r>
              <a:rPr lang="en-US" sz="2400" baseline="30000" dirty="0" smtClean="0">
                <a:latin typeface="Malgun Gothic"/>
                <a:cs typeface="Malgun Gothic"/>
              </a:rPr>
              <a:t>3</a:t>
            </a:r>
            <a:r>
              <a:rPr lang="en-US" sz="2400" dirty="0" smtClean="0">
                <a:latin typeface="Malgun Gothic"/>
                <a:cs typeface="Malgun Gothic"/>
              </a:rPr>
              <a:t>)</a:t>
            </a:r>
            <a:endParaRPr lang="en-US" sz="2400" dirty="0">
              <a:latin typeface="Malgun Gothic"/>
              <a:cs typeface="Malgun Gothic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1611" y="6550223"/>
            <a:ext cx="3789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Stephens and Siegel, </a:t>
            </a:r>
            <a:r>
              <a:rPr lang="en-US" sz="1200" i="1" dirty="0" smtClean="0">
                <a:solidFill>
                  <a:srgbClr val="7F7F7F"/>
                </a:solidFill>
                <a:latin typeface="Arial"/>
                <a:cs typeface="Arial"/>
              </a:rPr>
              <a:t>Indoor Air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cs typeface="Arial"/>
              </a:rPr>
              <a:t>2012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cs typeface="Arial"/>
              </a:rPr>
              <a:t>22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(6):501-512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843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Particle infiltration results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3"/>
          <a:srcRect t="3625" r="6469" b="14890"/>
          <a:stretch>
            <a:fillRect/>
          </a:stretch>
        </p:blipFill>
        <p:spPr bwMode="auto">
          <a:xfrm>
            <a:off x="1064308" y="1476822"/>
            <a:ext cx="6805612" cy="431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514600" y="1168400"/>
            <a:ext cx="490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Particle Penetration Factors (20 – 1000 nm)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1868" y="5914286"/>
            <a:ext cx="7039872" cy="369332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ea typeface="Malgun Gothic" pitchFamily="34" charset="-127"/>
                <a:cs typeface="Arial" pitchFamily="34" charset="0"/>
              </a:rPr>
              <a:t>Mean (± SD) = 0.47 ± 0.15  |  Range = 0.17 ± 0.03 to 0.72 ± 0.08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611" y="6550223"/>
            <a:ext cx="3789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Stephens and Siegel, </a:t>
            </a:r>
            <a:r>
              <a:rPr lang="en-US" sz="1200" i="1" dirty="0" smtClean="0">
                <a:solidFill>
                  <a:srgbClr val="7F7F7F"/>
                </a:solidFill>
                <a:latin typeface="Arial"/>
                <a:cs typeface="Arial"/>
              </a:rPr>
              <a:t>Indoor Air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cs typeface="Arial"/>
              </a:rPr>
              <a:t>2012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cs typeface="Arial"/>
              </a:rPr>
              <a:t>22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(6):501-512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32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PM infiltration: </a:t>
            </a:r>
            <a:r>
              <a:rPr lang="en-US" sz="2800" dirty="0" smtClean="0"/>
              <a:t>What can we learn?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4830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Blower doors</a:t>
            </a:r>
          </a:p>
          <a:p>
            <a:pPr lvl="1"/>
            <a:r>
              <a:rPr lang="en-US" sz="2000" dirty="0" smtClean="0"/>
              <a:t>Used to measure air-tightness in buildings worldwide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 l="37460" t="9579" r="42857" b="41805"/>
          <a:stretch>
            <a:fillRect/>
          </a:stretch>
        </p:blipFill>
        <p:spPr bwMode="auto">
          <a:xfrm>
            <a:off x="457200" y="1869587"/>
            <a:ext cx="2080734" cy="321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/>
          <a:srcRect l="26054" t="21810" r="32948" b="17818"/>
          <a:stretch>
            <a:fillRect/>
          </a:stretch>
        </p:blipFill>
        <p:spPr bwMode="auto">
          <a:xfrm>
            <a:off x="2935515" y="1855073"/>
            <a:ext cx="4829628" cy="444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4"/>
          <a:srcRect l="19705" t="27143" r="33311" b="30489"/>
          <a:stretch>
            <a:fillRect/>
          </a:stretch>
        </p:blipFill>
        <p:spPr bwMode="auto">
          <a:xfrm>
            <a:off x="69397" y="1506765"/>
            <a:ext cx="8935681" cy="503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6562761"/>
            <a:ext cx="3640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Source: Energy Conservatory Blower Door Manual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19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/>
          <a:srcRect l="27412" t="29912" r="45493" b="35297"/>
          <a:stretch>
            <a:fillRect/>
          </a:stretch>
        </p:blipFill>
        <p:spPr bwMode="auto">
          <a:xfrm>
            <a:off x="70877" y="1171575"/>
            <a:ext cx="2432294" cy="195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Blower door tests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3764492" y="2182587"/>
          <a:ext cx="15351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83" name="Equation" r:id="rId5" imgW="639720" imgH="182520" progId="Equation.3">
                  <p:embed/>
                </p:oleObj>
              </mc:Choice>
              <mc:Fallback>
                <p:oleObj name="Equation" r:id="rId5" imgW="639720" imgH="18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4492" y="2182587"/>
                        <a:ext cx="1535113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62761"/>
            <a:ext cx="3543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Source: ASTM E 779 and ASHRAE Standard 119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3153427" y="2627086"/>
            <a:ext cx="611066" cy="254714"/>
          </a:xfrm>
          <a:prstGeom prst="straightConnector1">
            <a:avLst/>
          </a:prstGeom>
          <a:ln w="9525">
            <a:solidFill>
              <a:srgbClr val="C0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56862" y="2852773"/>
            <a:ext cx="1015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Airflow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(m</a:t>
            </a:r>
            <a:r>
              <a:rPr lang="en-US" sz="2000" baseline="30000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 s</a:t>
            </a:r>
            <a:r>
              <a:rPr lang="en-US" sz="2000" baseline="30000" dirty="0" smtClean="0">
                <a:solidFill>
                  <a:srgbClr val="C00000"/>
                </a:solidFill>
                <a:latin typeface="Arial"/>
                <a:cs typeface="Arial"/>
              </a:rPr>
              <a:t>-1</a:t>
            </a:r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endParaRPr lang="en-US"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>
            <a:endCxn id="15" idx="0"/>
          </p:cNvCxnSpPr>
          <p:nvPr/>
        </p:nvCxnSpPr>
        <p:spPr>
          <a:xfrm rot="5400000">
            <a:off x="4244313" y="2921844"/>
            <a:ext cx="589514" cy="1"/>
          </a:xfrm>
          <a:prstGeom prst="straightConnector1">
            <a:avLst/>
          </a:prstGeom>
          <a:ln w="9525">
            <a:solidFill>
              <a:srgbClr val="C0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47906" y="3216601"/>
            <a:ext cx="178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Leakage Coefficient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(m</a:t>
            </a:r>
            <a:r>
              <a:rPr lang="en-US" sz="2000" baseline="30000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 s</a:t>
            </a:r>
            <a:r>
              <a:rPr lang="en-US" sz="2000" baseline="30000" dirty="0" smtClean="0">
                <a:solidFill>
                  <a:srgbClr val="C00000"/>
                </a:solidFill>
                <a:latin typeface="Arial"/>
                <a:cs typeface="Arial"/>
              </a:rPr>
              <a:t>-1</a:t>
            </a:r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 Pa</a:t>
            </a:r>
            <a:r>
              <a:rPr lang="en-US" sz="2000" baseline="30000" dirty="0" smtClean="0">
                <a:solidFill>
                  <a:srgbClr val="C00000"/>
                </a:solidFill>
                <a:latin typeface="Arial"/>
                <a:cs typeface="Arial"/>
              </a:rPr>
              <a:t>-n</a:t>
            </a:r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endParaRPr lang="en-US"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94514" y="2627086"/>
            <a:ext cx="841829" cy="429063"/>
          </a:xfrm>
          <a:prstGeom prst="straightConnector1">
            <a:avLst/>
          </a:prstGeom>
          <a:ln w="9525">
            <a:solidFill>
              <a:srgbClr val="C0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86689" y="3056149"/>
            <a:ext cx="178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I/O Pressure Difference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(Pa)</a:t>
            </a:r>
            <a:endParaRPr lang="en-US"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299605" y="2182587"/>
            <a:ext cx="978246" cy="78768"/>
          </a:xfrm>
          <a:prstGeom prst="straightConnector1">
            <a:avLst/>
          </a:prstGeom>
          <a:ln w="9525">
            <a:solidFill>
              <a:srgbClr val="C0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96000" y="1674755"/>
            <a:ext cx="2161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Leakage Exponent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(dimensionless)</a:t>
            </a:r>
            <a:endParaRPr lang="en-US"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9744" y="4348376"/>
            <a:ext cx="2399480" cy="707847"/>
          </a:xfrm>
          <a:prstGeom prst="rect">
            <a:avLst/>
          </a:prstGeom>
          <a:noFill/>
        </p:spPr>
      </p:pic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8"/>
          <a:srcRect l="39231" t="29658" r="40862" b="61641"/>
          <a:stretch>
            <a:fillRect/>
          </a:stretch>
        </p:blipFill>
        <p:spPr bwMode="auto">
          <a:xfrm>
            <a:off x="4918208" y="4228351"/>
            <a:ext cx="3521105" cy="9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17012" y="5074554"/>
            <a:ext cx="348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Estimated Leakage Area (cm</a:t>
            </a:r>
            <a:r>
              <a:rPr lang="en-US" b="1" baseline="30000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endParaRPr lang="en-US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26933" y="5056223"/>
            <a:ext cx="467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Normalized Leakage, NL (dimensionless)</a:t>
            </a:r>
            <a:endParaRPr lang="en-US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484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9293" y="5477109"/>
            <a:ext cx="2155018" cy="722801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2584327" y="6164401"/>
            <a:ext cx="411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Air Changes per Hour @ 50 Pa (hr</a:t>
            </a:r>
            <a:r>
              <a:rPr lang="en-US" b="1" baseline="30000" dirty="0" smtClean="0">
                <a:solidFill>
                  <a:srgbClr val="C00000"/>
                </a:solidFill>
                <a:latin typeface="Arial"/>
                <a:cs typeface="Arial"/>
              </a:rPr>
              <a:t>-1</a:t>
            </a:r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endParaRPr lang="en-US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356191" y="2133600"/>
            <a:ext cx="365760" cy="507831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8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79400" y="960437"/>
            <a:ext cx="87884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7E868C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 smtClean="0"/>
              <a:t>Particle penetration factors (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dirty="0" smtClean="0"/>
              <a:t> for 20-1000 nm particles)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Significantly correlated with coefficient from blower door tests (</a:t>
            </a:r>
            <a:r>
              <a:rPr lang="en-US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Spearman’s </a:t>
            </a:r>
            <a:r>
              <a:rPr lang="en-US" sz="2000" i="1" dirty="0" err="1" smtClean="0">
                <a:solidFill>
                  <a:schemeClr val="tx1"/>
                </a:solidFill>
              </a:rPr>
              <a:t>ρ</a:t>
            </a:r>
            <a:r>
              <a:rPr lang="en-US" sz="2000" dirty="0" smtClean="0">
                <a:solidFill>
                  <a:schemeClr val="tx1"/>
                </a:solidFill>
              </a:rPr>
              <a:t> = 0.71 (p &lt; 0.001)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Association is strong, but </a:t>
            </a:r>
            <a:r>
              <a:rPr lang="en-US" sz="2400" dirty="0" smtClean="0">
                <a:solidFill>
                  <a:srgbClr val="C00000"/>
                </a:solidFill>
              </a:rPr>
              <a:t>predictive ability is low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PM infiltration and air leakage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-27088" r="-27088"/>
          <a:stretch>
            <a:fillRect/>
          </a:stretch>
        </p:blipFill>
        <p:spPr>
          <a:xfrm>
            <a:off x="1320800" y="2133600"/>
            <a:ext cx="6299200" cy="39023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1611" y="6550223"/>
            <a:ext cx="3789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Stephens and Siegel, </a:t>
            </a:r>
            <a:r>
              <a:rPr lang="en-US" sz="1200" i="1" dirty="0" smtClean="0">
                <a:solidFill>
                  <a:srgbClr val="7F7F7F"/>
                </a:solidFill>
                <a:latin typeface="Arial"/>
                <a:cs typeface="Arial"/>
              </a:rPr>
              <a:t>Indoor Air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cs typeface="Arial"/>
              </a:rPr>
              <a:t>2012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cs typeface="Arial"/>
              </a:rPr>
              <a:t>22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(6):501-512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31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PM infiltration: </a:t>
            </a:r>
            <a:r>
              <a:rPr lang="en-US" sz="2400" dirty="0" smtClean="0">
                <a:solidFill>
                  <a:srgbClr val="C00000"/>
                </a:solidFill>
              </a:rPr>
              <a:t>Outdoor particle source</a:t>
            </a:r>
            <a:r>
              <a:rPr lang="en-US" sz="2400" dirty="0" smtClean="0"/>
              <a:t> and air leakage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31082" b="-31082"/>
          <a:stretch>
            <a:fillRect/>
          </a:stretch>
        </p:blipFill>
        <p:spPr>
          <a:xfrm>
            <a:off x="228600" y="990600"/>
            <a:ext cx="8661400" cy="53657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04456"/>
              </p:ext>
            </p:extLst>
          </p:nvPr>
        </p:nvGraphicFramePr>
        <p:xfrm>
          <a:off x="3657600" y="1201766"/>
          <a:ext cx="18764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03" name="Equation" r:id="rId4" imgW="1206523" imgH="431570" progId="Equation.3">
                  <p:embed/>
                </p:oleObj>
              </mc:Choice>
              <mc:Fallback>
                <p:oleObj name="Equation" r:id="rId4" imgW="1206523" imgH="4315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201766"/>
                        <a:ext cx="187642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>
            <a:spLocks noChangeAspect="1"/>
          </p:cNvSpPr>
          <p:nvPr/>
        </p:nvSpPr>
        <p:spPr>
          <a:xfrm>
            <a:off x="4387397" y="1158224"/>
            <a:ext cx="1117600" cy="36576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3988" y="5348045"/>
            <a:ext cx="773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Leakier</a:t>
            </a:r>
            <a:r>
              <a:rPr lang="en-US" sz="2000" b="1" dirty="0" smtClean="0"/>
              <a:t> homes had much </a:t>
            </a:r>
            <a:r>
              <a:rPr lang="en-US" sz="2000" b="1" dirty="0" smtClean="0">
                <a:solidFill>
                  <a:srgbClr val="C00000"/>
                </a:solidFill>
              </a:rPr>
              <a:t>higher</a:t>
            </a:r>
            <a:r>
              <a:rPr lang="en-US" sz="2000" b="1" dirty="0" smtClean="0"/>
              <a:t> outdoor particle source rates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4962" y="5846891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Potential socioeconomic implications: low-income homes are leakier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3961" y="6177575"/>
            <a:ext cx="2430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Chan et al.,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2005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Environ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611" y="6550223"/>
            <a:ext cx="3789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Stephens and Siegel, </a:t>
            </a:r>
            <a:r>
              <a:rPr lang="en-US" sz="1200" i="1" dirty="0" smtClean="0">
                <a:solidFill>
                  <a:srgbClr val="7F7F7F"/>
                </a:solidFill>
                <a:latin typeface="Arial"/>
                <a:cs typeface="Arial"/>
              </a:rPr>
              <a:t>Indoor Air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cs typeface="Arial"/>
              </a:rPr>
              <a:t>2012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cs typeface="Arial"/>
              </a:rPr>
              <a:t>22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(6):501-512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07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PM </a:t>
            </a:r>
            <a:r>
              <a:rPr lang="en-US" sz="2800" dirty="0" smtClean="0"/>
              <a:t>infiltration and age of homes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45090" name="Picture 14"/>
          <p:cNvPicPr>
            <a:picLocks noChangeAspect="1" noChangeArrowheads="1"/>
          </p:cNvPicPr>
          <p:nvPr/>
        </p:nvPicPr>
        <p:blipFill>
          <a:blip r:embed="rId3"/>
          <a:srcRect r="49986" b="4626"/>
          <a:stretch>
            <a:fillRect/>
          </a:stretch>
        </p:blipFill>
        <p:spPr bwMode="auto">
          <a:xfrm>
            <a:off x="198967" y="1734878"/>
            <a:ext cx="4196026" cy="435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5091" name="Object 3"/>
          <p:cNvGraphicFramePr>
            <a:graphicFrameLocks noChangeAspect="1"/>
          </p:cNvGraphicFramePr>
          <p:nvPr/>
        </p:nvGraphicFramePr>
        <p:xfrm>
          <a:off x="1806574" y="1162566"/>
          <a:ext cx="1876199" cy="687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2" name="Equation" r:id="rId4" imgW="1206523" imgH="431570" progId="Equation.3">
                  <p:embed/>
                </p:oleObj>
              </mc:Choice>
              <mc:Fallback>
                <p:oleObj name="Equation" r:id="rId4" imgW="1206523" imgH="4315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6574" y="1162566"/>
                        <a:ext cx="1876199" cy="687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50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91045"/>
              </p:ext>
            </p:extLst>
          </p:nvPr>
        </p:nvGraphicFramePr>
        <p:xfrm>
          <a:off x="6085296" y="1154796"/>
          <a:ext cx="18764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3" name="Equation" r:id="rId6" imgW="1206523" imgH="431570" progId="Equation.3">
                  <p:embed/>
                </p:oleObj>
              </mc:Choice>
              <mc:Fallback>
                <p:oleObj name="Equation" r:id="rId6" imgW="1206523" imgH="4315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5296" y="1154796"/>
                        <a:ext cx="187642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>
            <a:spLocks noChangeAspect="1"/>
          </p:cNvSpPr>
          <p:nvPr/>
        </p:nvSpPr>
        <p:spPr>
          <a:xfrm>
            <a:off x="2537097" y="1125768"/>
            <a:ext cx="365760" cy="36576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815093" y="1111254"/>
            <a:ext cx="1117600" cy="36576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 rotWithShape="1">
          <a:blip r:embed="rId3"/>
          <a:srcRect l="54038" r="1" b="4626"/>
          <a:stretch/>
        </p:blipFill>
        <p:spPr bwMode="auto">
          <a:xfrm>
            <a:off x="5029861" y="1749392"/>
            <a:ext cx="3856007" cy="435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 rot="16200000">
            <a:off x="3103567" y="3635697"/>
            <a:ext cx="3458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Malgun Gothic"/>
                <a:cs typeface="Malgun Gothic"/>
              </a:rPr>
              <a:t>Outdoor Source Term, P×AER (hr</a:t>
            </a:r>
            <a:r>
              <a:rPr lang="en-US" sz="1600" baseline="30000" dirty="0" smtClean="0">
                <a:latin typeface="Malgun Gothic"/>
                <a:cs typeface="Malgun Gothic"/>
              </a:rPr>
              <a:t>-1</a:t>
            </a:r>
            <a:r>
              <a:rPr lang="en-US" sz="1600" dirty="0" smtClean="0">
                <a:latin typeface="Malgun Gothic"/>
                <a:cs typeface="Malgun Gothic"/>
              </a:rPr>
              <a:t>)</a:t>
            </a:r>
            <a:endParaRPr lang="en-US" sz="1600" dirty="0">
              <a:latin typeface="Malgun Gothic"/>
              <a:cs typeface="Malgun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0443" y="6094766"/>
            <a:ext cx="8023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Older</a:t>
            </a:r>
            <a:r>
              <a:rPr lang="en-US" sz="2000" b="1" dirty="0" smtClean="0"/>
              <a:t> homes also had much </a:t>
            </a:r>
            <a:r>
              <a:rPr lang="en-US" sz="2000" b="1" dirty="0" smtClean="0">
                <a:solidFill>
                  <a:srgbClr val="C00000"/>
                </a:solidFill>
              </a:rPr>
              <a:t>higher</a:t>
            </a:r>
            <a:r>
              <a:rPr lang="en-US" sz="2000" b="1" dirty="0" smtClean="0"/>
              <a:t> outdoor particle source rates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111611" y="6550223"/>
            <a:ext cx="3789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Stephens and Siegel, </a:t>
            </a:r>
            <a:r>
              <a:rPr lang="en-US" sz="1200" i="1" dirty="0" smtClean="0">
                <a:solidFill>
                  <a:srgbClr val="7F7F7F"/>
                </a:solidFill>
                <a:latin typeface="Arial"/>
                <a:cs typeface="Arial"/>
              </a:rPr>
              <a:t>Indoor Air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cs typeface="Arial"/>
              </a:rPr>
              <a:t>2012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cs typeface="Arial"/>
              </a:rPr>
              <a:t>22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(6):501-512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92824" y="3492225"/>
            <a:ext cx="21311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Malgun Gothic"/>
                <a:cs typeface="Malgun Gothic"/>
              </a:rPr>
              <a:t>Penetration factor (-)</a:t>
            </a:r>
            <a:endParaRPr lang="en-US" sz="1600" dirty="0">
              <a:latin typeface="Malgun Gothic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962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Measurements of HVAC filtration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8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HVAC filter performance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6414223"/>
            <a:ext cx="456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Stephens and Siegel, </a:t>
            </a:r>
            <a:r>
              <a:rPr lang="en-US" sz="1200" i="1" dirty="0" smtClean="0">
                <a:solidFill>
                  <a:srgbClr val="7F7F7F"/>
                </a:solidFill>
                <a:latin typeface="Arial"/>
                <a:cs typeface="Arial"/>
              </a:rPr>
              <a:t>Aerosol Sci. Technol.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cs typeface="Arial"/>
              </a:rPr>
              <a:t>2012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46</a:t>
            </a:r>
            <a:r>
              <a:rPr lang="en-US" sz="1200" dirty="0">
                <a:solidFill>
                  <a:srgbClr val="7F7F7F"/>
                </a:solidFill>
                <a:latin typeface="Arial"/>
                <a:cs typeface="Arial"/>
              </a:rPr>
              <a:t>(5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), 504</a:t>
            </a:r>
            <a:r>
              <a:rPr lang="en-US" sz="1200" dirty="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513</a:t>
            </a:r>
          </a:p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Stephens and Siegel, </a:t>
            </a:r>
            <a:r>
              <a:rPr lang="en-US" sz="1200" i="1" dirty="0" smtClean="0">
                <a:solidFill>
                  <a:srgbClr val="7F7F7F"/>
                </a:solidFill>
                <a:latin typeface="Arial"/>
                <a:cs typeface="Arial"/>
              </a:rPr>
              <a:t>Indoor Air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cs typeface="Arial"/>
              </a:rPr>
              <a:t>2013</a:t>
            </a:r>
            <a:endParaRPr lang="en-US" sz="12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9753" b="47863"/>
          <a:stretch/>
        </p:blipFill>
        <p:spPr>
          <a:xfrm>
            <a:off x="5268530" y="1019992"/>
            <a:ext cx="3678724" cy="278729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5164" y="1106348"/>
            <a:ext cx="8765195" cy="5129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ASHRAE Standard 52.2 </a:t>
            </a:r>
            <a:r>
              <a:rPr lang="en-US" sz="2400" dirty="0" smtClean="0">
                <a:sym typeface="Wingdings"/>
              </a:rPr>
              <a:t> MERV</a:t>
            </a:r>
          </a:p>
          <a:p>
            <a:r>
              <a:rPr lang="en-US" sz="2000" dirty="0" smtClean="0">
                <a:sym typeface="Wingdings"/>
              </a:rPr>
              <a:t>Filter efficiency for 0.3 to 10 µm particles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915071" y="2006817"/>
            <a:ext cx="1313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  <a:latin typeface="Arial"/>
                <a:cs typeface="Arial"/>
              </a:rPr>
              <a:t>1-inch depth</a:t>
            </a:r>
            <a:endParaRPr lang="en-US" sz="16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70" y="2359197"/>
            <a:ext cx="3777136" cy="39742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096" y="3866598"/>
            <a:ext cx="3440845" cy="29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2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Indoor particle removal rates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4" y="981132"/>
            <a:ext cx="8765195" cy="51295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Submicron particle loss with HVAC system operating 100%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/>
          <a:srcRect t="2602" b="3917"/>
          <a:stretch>
            <a:fillRect/>
          </a:stretch>
        </p:blipFill>
        <p:spPr bwMode="auto">
          <a:xfrm>
            <a:off x="4200140" y="2443255"/>
            <a:ext cx="4380849" cy="365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220942" y="6091345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= 5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9191" y="6093518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= 9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9768" y="6086166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= 3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649979"/>
              </p:ext>
            </p:extLst>
          </p:nvPr>
        </p:nvGraphicFramePr>
        <p:xfrm>
          <a:off x="1085755" y="1411288"/>
          <a:ext cx="204470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23" name="Equation" r:id="rId5" imgW="1003300" imgH="393700" progId="Equation.3">
                  <p:embed/>
                </p:oleObj>
              </mc:Choice>
              <mc:Fallback>
                <p:oleObj name="Equation" r:id="rId5" imgW="1003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5755" y="1411288"/>
                        <a:ext cx="2044700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83489" y="2056068"/>
            <a:ext cx="1353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 </a:t>
            </a:r>
            <a:r>
              <a:rPr lang="en-US" sz="2000" i="1" dirty="0" smtClean="0">
                <a:latin typeface="Times"/>
                <a:cs typeface="Times"/>
              </a:rPr>
              <a:t>f</a:t>
            </a:r>
            <a:r>
              <a:rPr lang="en-US" dirty="0" smtClean="0"/>
              <a:t> = 1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/>
          <a:srcRect l="1925" t="2874" r="2281" b="8389"/>
          <a:stretch>
            <a:fillRect/>
          </a:stretch>
        </p:blipFill>
        <p:spPr bwMode="auto">
          <a:xfrm>
            <a:off x="165269" y="2508857"/>
            <a:ext cx="3953874" cy="366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645920" y="4391519"/>
            <a:ext cx="23010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Lognormal Dist.</a:t>
            </a:r>
          </a:p>
          <a:p>
            <a:r>
              <a:rPr lang="en-US" sz="1400" dirty="0" smtClean="0"/>
              <a:t>Geo Mean = 1.0 hr</a:t>
            </a:r>
            <a:r>
              <a:rPr lang="en-US" sz="1400" baseline="30000" dirty="0" smtClean="0"/>
              <a:t>-1</a:t>
            </a:r>
          </a:p>
          <a:p>
            <a:r>
              <a:rPr lang="en-US" sz="1400" dirty="0" smtClean="0"/>
              <a:t>GSD = </a:t>
            </a:r>
            <a:r>
              <a:rPr lang="en-US" sz="1400" dirty="0"/>
              <a:t>1</a:t>
            </a:r>
            <a:r>
              <a:rPr lang="en-US" sz="1400" dirty="0" smtClean="0"/>
              <a:t>.85</a:t>
            </a:r>
          </a:p>
          <a:p>
            <a:r>
              <a:rPr lang="en-US" sz="1400" dirty="0" smtClean="0"/>
              <a:t>Min = 0.31 ± 0.01 hr</a:t>
            </a:r>
            <a:r>
              <a:rPr lang="en-US" sz="1400" baseline="30000" dirty="0" smtClean="0"/>
              <a:t>-1</a:t>
            </a:r>
          </a:p>
          <a:p>
            <a:r>
              <a:rPr lang="en-US" sz="1400" dirty="0" smtClean="0"/>
              <a:t>Max = 3.24 ± 0.04 hr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47186" y="2661989"/>
            <a:ext cx="2664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MERV &lt;5: 0.92 ± 0.46 hr</a:t>
            </a:r>
            <a:r>
              <a:rPr lang="en-US" sz="1600" baseline="30000" dirty="0" smtClean="0"/>
              <a:t>-1</a:t>
            </a:r>
          </a:p>
          <a:p>
            <a:r>
              <a:rPr lang="en-US" sz="1600" dirty="0"/>
              <a:t>MERV </a:t>
            </a:r>
            <a:r>
              <a:rPr lang="en-US" sz="1600" dirty="0" smtClean="0"/>
              <a:t>6-8: 1.09 </a:t>
            </a:r>
            <a:r>
              <a:rPr lang="en-US" sz="1600" dirty="0"/>
              <a:t>± </a:t>
            </a:r>
            <a:r>
              <a:rPr lang="en-US" sz="1600" dirty="0" smtClean="0"/>
              <a:t>0.60 </a:t>
            </a:r>
            <a:r>
              <a:rPr lang="en-US" sz="1600" dirty="0"/>
              <a:t>hr</a:t>
            </a:r>
            <a:r>
              <a:rPr lang="en-US" sz="1600" baseline="30000" dirty="0"/>
              <a:t>-1</a:t>
            </a:r>
          </a:p>
          <a:p>
            <a:r>
              <a:rPr lang="en-US" sz="1600" dirty="0"/>
              <a:t>MERV </a:t>
            </a:r>
            <a:r>
              <a:rPr lang="en-US" sz="1600" dirty="0" smtClean="0"/>
              <a:t>11+: 2.32 </a:t>
            </a:r>
            <a:r>
              <a:rPr lang="en-US" sz="1600" dirty="0"/>
              <a:t>± </a:t>
            </a:r>
            <a:r>
              <a:rPr lang="en-US" sz="1600" dirty="0" smtClean="0"/>
              <a:t>1.03 </a:t>
            </a:r>
            <a:r>
              <a:rPr lang="en-US" sz="1600" dirty="0"/>
              <a:t>hr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1</a:t>
            </a:r>
            <a:endParaRPr lang="en-US" sz="16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544530" y="2103383"/>
            <a:ext cx="2336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Split by filter type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111611" y="6550223"/>
            <a:ext cx="3789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Stephens and Siegel, </a:t>
            </a:r>
            <a:r>
              <a:rPr lang="en-US" sz="1200" i="1" dirty="0" smtClean="0">
                <a:solidFill>
                  <a:srgbClr val="7F7F7F"/>
                </a:solidFill>
                <a:latin typeface="Arial"/>
                <a:cs typeface="Arial"/>
              </a:rPr>
              <a:t>Indoor Air</a:t>
            </a: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cs typeface="Arial"/>
              </a:rPr>
              <a:t>2012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cs typeface="Arial"/>
              </a:rPr>
              <a:t>22</a:t>
            </a:r>
            <a:r>
              <a:rPr lang="en-US" sz="1200" dirty="0">
                <a:solidFill>
                  <a:srgbClr val="7F7F7F"/>
                </a:solidFill>
                <a:cs typeface="Arial"/>
              </a:rPr>
              <a:t>(6):501-512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912727" y="3904089"/>
            <a:ext cx="23013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Malgun Gothic"/>
                <a:cs typeface="Malgun Gothic"/>
              </a:rPr>
              <a:t>Probability distribution</a:t>
            </a:r>
            <a:endParaRPr lang="en-US" sz="1600" dirty="0">
              <a:latin typeface="Malgun Gothic"/>
              <a:cs typeface="Malgun Gothic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339751" y="4022169"/>
            <a:ext cx="22368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Malgun Gothic"/>
                <a:cs typeface="Malgun Gothic"/>
              </a:rPr>
              <a:t>Indoor loss rate (1/</a:t>
            </a:r>
            <a:r>
              <a:rPr lang="en-US" sz="1600" dirty="0" err="1" smtClean="0">
                <a:latin typeface="Malgun Gothic"/>
                <a:cs typeface="Malgun Gothic"/>
              </a:rPr>
              <a:t>hr</a:t>
            </a:r>
            <a:r>
              <a:rPr lang="en-US" sz="1600" dirty="0" smtClean="0">
                <a:latin typeface="Malgun Gothic"/>
                <a:cs typeface="Malgun Gothic"/>
              </a:rPr>
              <a:t>)</a:t>
            </a:r>
            <a:endParaRPr lang="en-US" sz="1600" dirty="0">
              <a:latin typeface="Malgun Gothic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64133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</a:t>
            </a:r>
            <a:r>
              <a:rPr lang="en-US" dirty="0" smtClean="0"/>
              <a:t>I </a:t>
            </a:r>
            <a:r>
              <a:rPr lang="en-US" dirty="0"/>
              <a:t>think of when </a:t>
            </a:r>
            <a:r>
              <a:rPr lang="en-US" dirty="0" smtClean="0"/>
              <a:t>I hear </a:t>
            </a:r>
            <a:r>
              <a:rPr lang="en-US" dirty="0"/>
              <a:t>“air pollution?”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3</a:t>
            </a:fld>
            <a:endParaRPr lang="en-US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10992" b="10992"/>
          <a:stretch>
            <a:fillRect/>
          </a:stretch>
        </p:blipFill>
        <p:spPr>
          <a:xfrm>
            <a:off x="116633" y="1132712"/>
            <a:ext cx="3971703" cy="23243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304" y="1132713"/>
            <a:ext cx="3475964" cy="23276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362" y="1128477"/>
            <a:ext cx="1320909" cy="2329180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9" y="3462867"/>
            <a:ext cx="4927199" cy="339513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007959" y="4440716"/>
            <a:ext cx="4064497" cy="1587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/>
              <a:t>Americans spend almost 90% of their time indoors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800" dirty="0" smtClean="0"/>
              <a:t>~75% at home or in an office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39504" y="6581001"/>
            <a:ext cx="470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Klepeis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et al.,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J Exp. Anal. Environ.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Epidem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.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2001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11, 231-252</a:t>
            </a:r>
            <a:endParaRPr lang="en-US" i="1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17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HVAC system runtimes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2362200"/>
            <a:ext cx="8661400" cy="5365750"/>
          </a:xfrm>
        </p:spPr>
        <p:txBody>
          <a:bodyPr/>
          <a:lstStyle/>
          <a:p>
            <a:r>
              <a:rPr lang="en-US" sz="2400" dirty="0" smtClean="0"/>
              <a:t>HVAC systems in U.S. homes typically only operate in response to indoor-outdoor climate conditions</a:t>
            </a:r>
          </a:p>
          <a:p>
            <a:pPr lvl="1"/>
            <a:r>
              <a:rPr lang="en-US" i="1" dirty="0" smtClean="0">
                <a:latin typeface="Times"/>
                <a:cs typeface="Times"/>
              </a:rPr>
              <a:t>f</a:t>
            </a:r>
            <a:r>
              <a:rPr lang="en-US" sz="2000" dirty="0" smtClean="0"/>
              <a:t> varies in time</a:t>
            </a:r>
          </a:p>
          <a:p>
            <a:endParaRPr lang="en-US" sz="2400" dirty="0" smtClean="0"/>
          </a:p>
          <a:p>
            <a:r>
              <a:rPr lang="en-US" sz="2400" dirty="0" smtClean="0"/>
              <a:t>Previously </a:t>
            </a:r>
            <a:r>
              <a:rPr lang="en-US" sz="2400" dirty="0"/>
              <a:t>collected </a:t>
            </a:r>
            <a:r>
              <a:rPr lang="en-US" sz="2400" dirty="0" smtClean="0"/>
              <a:t>dataset (ASHRAE RP-1299)</a:t>
            </a:r>
            <a:endParaRPr lang="en-US" sz="2400" dirty="0"/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8 residential systems and 9 light-commercial systems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Monitored 1 day per month for 1 year (</a:t>
            </a:r>
            <a:r>
              <a:rPr lang="en-US" sz="2000" dirty="0" smtClean="0">
                <a:solidFill>
                  <a:srgbClr val="000000"/>
                </a:solidFill>
              </a:rPr>
              <a:t>cooling period </a:t>
            </a:r>
            <a:r>
              <a:rPr lang="en-US" sz="2000" dirty="0">
                <a:solidFill>
                  <a:srgbClr val="000000"/>
                </a:solidFill>
              </a:rPr>
              <a:t>only)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3,100+ hours of cooling operation over 114 </a:t>
            </a:r>
            <a:r>
              <a:rPr lang="en-US" sz="2000" dirty="0" smtClean="0">
                <a:solidFill>
                  <a:srgbClr val="000000"/>
                </a:solidFill>
              </a:rPr>
              <a:t>days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Explored data for system runtimes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625" y="6523851"/>
            <a:ext cx="34158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Stephens et al.,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2011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Building and Environment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4192" y="1257955"/>
            <a:ext cx="2981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HVAC Removal = </a:t>
            </a:r>
            <a:endParaRPr lang="en-US" sz="2800" dirty="0">
              <a:latin typeface="Arial"/>
              <a:cs typeface="Arial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033390"/>
              </p:ext>
            </p:extLst>
          </p:nvPr>
        </p:nvGraphicFramePr>
        <p:xfrm>
          <a:off x="5715544" y="1136952"/>
          <a:ext cx="851874" cy="909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69" name="Equation" r:id="rId3" imgW="368300" imgH="393700" progId="Equation.3">
                  <p:embed/>
                </p:oleObj>
              </mc:Choice>
              <mc:Fallback>
                <p:oleObj name="Equation" r:id="rId3" imgW="368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5544" y="1136952"/>
                        <a:ext cx="851874" cy="909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466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HVAC system runtimes in 17 buildings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0125"/>
            <a:ext cx="8915400" cy="5867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j-lt"/>
                <a:cs typeface="Helvetica"/>
              </a:rPr>
              <a:t>Mean HVAC runtimes </a:t>
            </a:r>
            <a:r>
              <a:rPr lang="en-US" sz="2400" dirty="0">
                <a:latin typeface="+mj-lt"/>
                <a:cs typeface="Helvetica"/>
              </a:rPr>
              <a:t>ranged 10.7% to 55.3</a:t>
            </a:r>
            <a:r>
              <a:rPr lang="en-US" sz="2400" dirty="0" smtClean="0">
                <a:latin typeface="+mj-lt"/>
                <a:cs typeface="Helvetica"/>
              </a:rPr>
              <a:t>%</a:t>
            </a:r>
            <a:endParaRPr lang="en-US" sz="2400" dirty="0">
              <a:latin typeface="+mj-lt"/>
              <a:cs typeface="Helvetica"/>
            </a:endParaRPr>
          </a:p>
          <a:p>
            <a:pPr lvl="1"/>
            <a:r>
              <a:rPr lang="en-US" sz="1800" dirty="0" smtClean="0">
                <a:latin typeface="+mj-lt"/>
                <a:cs typeface="Helvetica"/>
              </a:rPr>
              <a:t>Median </a:t>
            </a:r>
            <a:r>
              <a:rPr lang="en-US" sz="2000" i="1" dirty="0" smtClean="0">
                <a:latin typeface="Times"/>
                <a:cs typeface="Times"/>
              </a:rPr>
              <a:t>f</a:t>
            </a:r>
            <a:r>
              <a:rPr lang="en-US" sz="1800" dirty="0" smtClean="0">
                <a:latin typeface="+mj-lt"/>
                <a:cs typeface="Helvetica"/>
              </a:rPr>
              <a:t> ≈ 21%</a:t>
            </a:r>
          </a:p>
          <a:p>
            <a:pPr lvl="1"/>
            <a:r>
              <a:rPr lang="en-US" sz="1800" dirty="0" smtClean="0">
                <a:cs typeface="Helvetica"/>
              </a:rPr>
              <a:t>Increased </a:t>
            </a:r>
            <a:r>
              <a:rPr lang="en-US" sz="1800" dirty="0">
                <a:cs typeface="Helvetica"/>
              </a:rPr>
              <a:t>with indoor-outdoor </a:t>
            </a:r>
            <a:r>
              <a:rPr lang="en-US" sz="1800" dirty="0" smtClean="0">
                <a:cs typeface="Helvetica"/>
              </a:rPr>
              <a:t>ΔT</a:t>
            </a:r>
          </a:p>
          <a:p>
            <a:pPr lvl="2"/>
            <a:r>
              <a:rPr lang="en-US" sz="1400" dirty="0" smtClean="0">
                <a:cs typeface="Helvetica"/>
              </a:rPr>
              <a:t>Also with lower thermostat settings</a:t>
            </a:r>
            <a:endParaRPr lang="en-US" sz="1400" dirty="0"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625" y="6523851"/>
            <a:ext cx="34158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Stephens et al.,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2011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Building and Environment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7667" t="7537" b="7995"/>
          <a:stretch/>
        </p:blipFill>
        <p:spPr>
          <a:xfrm>
            <a:off x="6019800" y="1725956"/>
            <a:ext cx="2489200" cy="412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79" y="2400852"/>
            <a:ext cx="4712521" cy="34340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6139" y="5763138"/>
            <a:ext cx="6232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Helvetica"/>
              </a:rPr>
              <a:t>Median increase in hourly runtime per °C rise in </a:t>
            </a:r>
          </a:p>
          <a:p>
            <a:r>
              <a:rPr lang="en-US" dirty="0" smtClean="0">
                <a:latin typeface="+mj-lt"/>
                <a:cs typeface="Helvetica"/>
              </a:rPr>
              <a:t>average indoor-outdoor temperature difference: </a:t>
            </a:r>
            <a:r>
              <a:rPr lang="en-US" dirty="0" smtClean="0">
                <a:solidFill>
                  <a:srgbClr val="C00000"/>
                </a:solidFill>
                <a:latin typeface="+mj-lt"/>
                <a:cs typeface="Helvetica"/>
              </a:rPr>
              <a:t>~6% per °C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727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Variations in exposures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2313" y="3854984"/>
            <a:ext cx="7772400" cy="1500187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Across observed range of envelope penetration, filter efficiency, and runtimes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1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Implications for submicron PM exposure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5164" y="1068248"/>
            <a:ext cx="8765195" cy="54468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Penetration factors ranged 0.17 to 0.72</a:t>
            </a:r>
          </a:p>
          <a:p>
            <a:r>
              <a:rPr lang="en-US" sz="2400" dirty="0" smtClean="0"/>
              <a:t>AER ranged 0.13 hr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to 0.95 hr</a:t>
            </a:r>
            <a:r>
              <a:rPr lang="en-US" sz="2400" baseline="30000" dirty="0" smtClean="0"/>
              <a:t>-1</a:t>
            </a:r>
          </a:p>
          <a:p>
            <a:r>
              <a:rPr lang="en-US" sz="2400" dirty="0" smtClean="0"/>
              <a:t>Outdoor particle source terms ranged 0.02 hr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to 0.62 hr</a:t>
            </a:r>
            <a:r>
              <a:rPr lang="en-US" sz="2400" baseline="30000" dirty="0" smtClean="0"/>
              <a:t>-1</a:t>
            </a:r>
          </a:p>
          <a:p>
            <a:pPr lvl="1"/>
            <a:r>
              <a:rPr lang="en-US" sz="2000" dirty="0" smtClean="0"/>
              <a:t>Factor of </a:t>
            </a:r>
            <a:r>
              <a:rPr lang="en-US" sz="2000" dirty="0" smtClean="0">
                <a:solidFill>
                  <a:srgbClr val="C00000"/>
                </a:solidFill>
              </a:rPr>
              <a:t>~30 </a:t>
            </a:r>
            <a:r>
              <a:rPr lang="en-US" sz="2000" dirty="0" smtClean="0"/>
              <a:t>difference from lowest to highest</a:t>
            </a:r>
          </a:p>
          <a:p>
            <a:pPr lvl="1"/>
            <a:r>
              <a:rPr lang="en-US" sz="2000" dirty="0" smtClean="0"/>
              <a:t>Higher in older, leakier homes</a:t>
            </a:r>
          </a:p>
          <a:p>
            <a:endParaRPr lang="en-US" sz="2400" dirty="0" smtClean="0"/>
          </a:p>
          <a:p>
            <a:r>
              <a:rPr lang="en-US" sz="2400" dirty="0" smtClean="0"/>
              <a:t>Indoor removal rates ranged 0.31 hr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to 3.24 hr</a:t>
            </a:r>
            <a:r>
              <a:rPr lang="en-US" sz="2400" baseline="30000" dirty="0" smtClean="0"/>
              <a:t>-1</a:t>
            </a:r>
          </a:p>
          <a:p>
            <a:pPr lvl="1"/>
            <a:r>
              <a:rPr lang="en-US" sz="2000" dirty="0" smtClean="0"/>
              <a:t>Factor of </a:t>
            </a:r>
            <a:r>
              <a:rPr lang="en-US" sz="2000" dirty="0" smtClean="0">
                <a:solidFill>
                  <a:srgbClr val="C00000"/>
                </a:solidFill>
              </a:rPr>
              <a:t>~10 </a:t>
            </a:r>
            <a:r>
              <a:rPr lang="en-US" sz="2000" dirty="0" smtClean="0"/>
              <a:t>difference from least efficient to most efficient filter</a:t>
            </a:r>
          </a:p>
          <a:p>
            <a:pPr lvl="1"/>
            <a:r>
              <a:rPr lang="en-US" sz="2000" dirty="0" smtClean="0"/>
              <a:t>Varied with rated filter efficiency (particularly for high-efficiency)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HVAC fractional operation ranged 10.7% to 55.3% </a:t>
            </a:r>
          </a:p>
          <a:p>
            <a:pPr lvl="1"/>
            <a:r>
              <a:rPr lang="en-US" sz="2000" dirty="0" smtClean="0"/>
              <a:t>Factor of </a:t>
            </a:r>
            <a:r>
              <a:rPr lang="en-US" sz="2000" dirty="0" smtClean="0">
                <a:solidFill>
                  <a:srgbClr val="C00000"/>
                </a:solidFill>
              </a:rPr>
              <a:t>~5 </a:t>
            </a:r>
            <a:r>
              <a:rPr lang="en-US" sz="2000" dirty="0" smtClean="0"/>
              <a:t>difference</a:t>
            </a:r>
          </a:p>
          <a:p>
            <a:pPr lvl="1"/>
            <a:r>
              <a:rPr lang="en-US" sz="2000" dirty="0" smtClean="0"/>
              <a:t>Varied with thermostat settings, occupancy, and outdoor climate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Implications for submicron PM </a:t>
            </a:r>
            <a:r>
              <a:rPr lang="en-US" sz="2800" dirty="0" smtClean="0"/>
              <a:t>exposure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5164" y="1068248"/>
            <a:ext cx="8765195" cy="51295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Combined effects: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104325"/>
              </p:ext>
            </p:extLst>
          </p:nvPr>
        </p:nvGraphicFramePr>
        <p:xfrm>
          <a:off x="837376" y="1965163"/>
          <a:ext cx="7601634" cy="25958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34130"/>
                <a:gridCol w="1872169"/>
                <a:gridCol w="189533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Lower</a:t>
                      </a:r>
                      <a:r>
                        <a:rPr lang="en-US" baseline="0" dirty="0" smtClean="0"/>
                        <a:t> bound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Upper bound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Penetration factor, </a:t>
                      </a:r>
                      <a:r>
                        <a:rPr lang="en-US" i="1" dirty="0" smtClean="0"/>
                        <a:t>P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Air exchange rate, </a:t>
                      </a:r>
                      <a:r>
                        <a:rPr lang="en-US" i="1" dirty="0" smtClean="0"/>
                        <a:t>AER</a:t>
                      </a:r>
                      <a:r>
                        <a:rPr lang="en-US" dirty="0" smtClean="0"/>
                        <a:t> (1/hr)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Outdoor source term, </a:t>
                      </a:r>
                      <a:r>
                        <a:rPr lang="en-US" i="1" dirty="0" smtClean="0"/>
                        <a:t>P×AER </a:t>
                      </a:r>
                      <a:r>
                        <a:rPr lang="en-US" dirty="0" smtClean="0"/>
                        <a:t>(1/hr)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Indoor loss rate, </a:t>
                      </a:r>
                      <a:r>
                        <a:rPr lang="en-US" i="1" dirty="0" smtClean="0"/>
                        <a:t>k</a:t>
                      </a:r>
                      <a:r>
                        <a:rPr lang="en-US" dirty="0" smtClean="0"/>
                        <a:t> + </a:t>
                      </a:r>
                      <a:r>
                        <a:rPr lang="el-GR" i="1" dirty="0" smtClean="0"/>
                        <a:t>η</a:t>
                      </a:r>
                      <a:r>
                        <a:rPr lang="en-US" i="1" dirty="0" smtClean="0"/>
                        <a:t>Q/V</a:t>
                      </a:r>
                      <a:r>
                        <a:rPr lang="en-US" dirty="0" smtClean="0"/>
                        <a:t> (1/hr)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Fractional HVAC operation, </a:t>
                      </a:r>
                      <a:r>
                        <a:rPr lang="en-US" i="1" dirty="0" smtClean="0"/>
                        <a:t>f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I/O submicron PM ratio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i="1" baseline="0" dirty="0" err="1" smtClean="0"/>
                        <a:t>F</a:t>
                      </a:r>
                      <a:r>
                        <a:rPr lang="en-US" i="1" baseline="-25000" dirty="0" err="1" smtClean="0"/>
                        <a:t>inf</a:t>
                      </a:r>
                      <a:r>
                        <a:rPr lang="en-US" baseline="0" dirty="0" smtClean="0"/>
                        <a:t>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0.01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0.70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212" y="4667782"/>
            <a:ext cx="84135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 of </a:t>
            </a:r>
            <a:r>
              <a:rPr lang="en-US" dirty="0" smtClean="0">
                <a:solidFill>
                  <a:srgbClr val="C00000"/>
                </a:solidFill>
              </a:rPr>
              <a:t>~60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C00000"/>
                </a:solidFill>
              </a:rPr>
              <a:t>~70 </a:t>
            </a:r>
            <a:r>
              <a:rPr lang="en-US" dirty="0" smtClean="0"/>
              <a:t>difference in indoor proportion of outdoor particles between: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A new airtight home with a very good filter and high HVAC operation, and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A leaky old home with a poor filter and low HVAC operation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Some potential for predictive ability using: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Age of home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Building </a:t>
            </a:r>
            <a:r>
              <a:rPr lang="en-US" dirty="0" err="1" smtClean="0"/>
              <a:t>airtightness</a:t>
            </a:r>
            <a:r>
              <a:rPr lang="en-US" dirty="0" smtClean="0"/>
              <a:t> test results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90877" y="6026109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 Knowledge of HVAC filter type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I/O climate conditions</a:t>
            </a:r>
          </a:p>
        </p:txBody>
      </p:sp>
      <p:graphicFrame>
        <p:nvGraphicFramePr>
          <p:cNvPr id="942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11714"/>
              </p:ext>
            </p:extLst>
          </p:nvPr>
        </p:nvGraphicFramePr>
        <p:xfrm>
          <a:off x="3216654" y="996950"/>
          <a:ext cx="28321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47" name="Equation" r:id="rId3" imgW="1752600" imgH="584200" progId="Equation.3">
                  <p:embed/>
                </p:oleObj>
              </mc:Choice>
              <mc:Fallback>
                <p:oleObj name="Equation" r:id="rId3" imgW="17526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654" y="996950"/>
                        <a:ext cx="283210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069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cautionary tale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3804180"/>
            <a:ext cx="7772400" cy="1500187"/>
          </a:xfrm>
        </p:spPr>
        <p:txBody>
          <a:bodyPr/>
          <a:lstStyle/>
          <a:p>
            <a:r>
              <a:rPr lang="en-US" dirty="0" smtClean="0"/>
              <a:t>In a net-zero energy capable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9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of high-efficiency HVAC systems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5164" y="1106347"/>
            <a:ext cx="8765195" cy="551833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One of the test homes </a:t>
            </a:r>
            <a:r>
              <a:rPr lang="en-US" sz="2400" dirty="0" smtClean="0"/>
              <a:t>(Site 15) </a:t>
            </a:r>
            <a:r>
              <a:rPr lang="en-US" sz="2400" dirty="0" smtClean="0"/>
              <a:t>had </a:t>
            </a:r>
            <a:r>
              <a:rPr lang="en-US" sz="2400" dirty="0" smtClean="0"/>
              <a:t>a dedicated mechanical ventilation system</a:t>
            </a:r>
          </a:p>
          <a:p>
            <a:endParaRPr lang="en-US" dirty="0" smtClean="0"/>
          </a:p>
          <a:p>
            <a:r>
              <a:rPr lang="en-US" sz="2400" dirty="0" smtClean="0"/>
              <a:t>Outdoor air supply duct </a:t>
            </a:r>
            <a:r>
              <a:rPr lang="en-US" sz="2400" dirty="0" smtClean="0"/>
              <a:t>ran </a:t>
            </a:r>
            <a:r>
              <a:rPr lang="en-US" sz="2400" dirty="0" smtClean="0"/>
              <a:t>through an energy recovery ventilator </a:t>
            </a:r>
            <a:r>
              <a:rPr lang="en-US" sz="2400" dirty="0" smtClean="0"/>
              <a:t>and was </a:t>
            </a:r>
            <a:r>
              <a:rPr lang="en-US" sz="2400" dirty="0" smtClean="0"/>
              <a:t>installed directly into the HVAC return plenum</a:t>
            </a:r>
          </a:p>
          <a:p>
            <a:endParaRPr lang="en-US" sz="2400" dirty="0" smtClean="0"/>
          </a:p>
          <a:p>
            <a:r>
              <a:rPr lang="en-US" sz="2400" dirty="0" smtClean="0"/>
              <a:t>Previous results were only for natural infiltration, when the system was unplugged and capped</a:t>
            </a:r>
          </a:p>
          <a:p>
            <a:pPr lvl="1"/>
            <a:r>
              <a:rPr lang="en-US" sz="2000" dirty="0" smtClean="0"/>
              <a:t>Relying on envelope leakage alone for ventilation air</a:t>
            </a:r>
          </a:p>
          <a:p>
            <a:endParaRPr lang="en-US" sz="2400" dirty="0" smtClean="0"/>
          </a:p>
          <a:p>
            <a:r>
              <a:rPr lang="en-US" sz="2400" dirty="0" smtClean="0"/>
              <a:t>We repeated the test a second time with the ERV/OAS unit operating…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5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of high-efficiency HVAC systems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5164" y="4707464"/>
            <a:ext cx="8765195" cy="22352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This home was responsible for both the </a:t>
            </a:r>
            <a:r>
              <a:rPr lang="en-US" sz="2400" dirty="0" smtClean="0">
                <a:solidFill>
                  <a:srgbClr val="0000FF"/>
                </a:solidFill>
              </a:rPr>
              <a:t>lowest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/>
              <a:t>and the </a:t>
            </a:r>
            <a:r>
              <a:rPr lang="en-US" sz="2400" dirty="0" smtClean="0">
                <a:solidFill>
                  <a:srgbClr val="C00000"/>
                </a:solidFill>
              </a:rPr>
              <a:t>highest</a:t>
            </a:r>
            <a:r>
              <a:rPr lang="en-US" sz="2400" dirty="0" smtClean="0"/>
              <a:t> envelope penetration factors!</a:t>
            </a:r>
          </a:p>
          <a:p>
            <a:pPr lvl="1"/>
            <a:r>
              <a:rPr lang="en-US" sz="2000" dirty="0" smtClean="0"/>
              <a:t>Depending on whether or not the ERV was operating</a:t>
            </a:r>
          </a:p>
          <a:p>
            <a:r>
              <a:rPr lang="en-US" sz="2400" dirty="0" smtClean="0"/>
              <a:t>Problem: The ERV/OAS was ducted to directly </a:t>
            </a:r>
            <a:r>
              <a:rPr lang="en-US" sz="2400" b="1" i="1" dirty="0" smtClean="0"/>
              <a:t>downstream</a:t>
            </a:r>
            <a:r>
              <a:rPr lang="en-US" sz="2400" dirty="0" smtClean="0"/>
              <a:t> of the HVAC filter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34" y="1010517"/>
            <a:ext cx="7294033" cy="3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8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design and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33" y="1106348"/>
            <a:ext cx="9139604" cy="51295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Importance of performance testing</a:t>
            </a:r>
          </a:p>
          <a:p>
            <a:pPr lvl="1"/>
            <a:r>
              <a:rPr lang="en-US" sz="2000" dirty="0" smtClean="0"/>
              <a:t>Blower door tests at a minimum</a:t>
            </a:r>
          </a:p>
          <a:p>
            <a:pPr lvl="1"/>
            <a:r>
              <a:rPr lang="en-US" sz="2000" dirty="0" smtClean="0"/>
              <a:t>More a</a:t>
            </a:r>
            <a:r>
              <a:rPr lang="en-US" sz="2000" dirty="0" smtClean="0"/>
              <a:t>dvanced </a:t>
            </a:r>
            <a:r>
              <a:rPr lang="en-US" sz="2000" dirty="0" smtClean="0"/>
              <a:t>IAQ tests would be ideal</a:t>
            </a:r>
          </a:p>
          <a:p>
            <a:endParaRPr lang="en-US" sz="2400" dirty="0"/>
          </a:p>
          <a:p>
            <a:r>
              <a:rPr lang="en-US" sz="2400" dirty="0" smtClean="0"/>
              <a:t>Attention </a:t>
            </a:r>
            <a:r>
              <a:rPr lang="en-US" sz="2400" dirty="0" smtClean="0"/>
              <a:t>to detail</a:t>
            </a:r>
          </a:p>
          <a:p>
            <a:pPr lvl="1"/>
            <a:r>
              <a:rPr lang="en-US" sz="2000" dirty="0" smtClean="0"/>
              <a:t>Envelope air sealing</a:t>
            </a:r>
          </a:p>
          <a:p>
            <a:pPr lvl="1"/>
            <a:r>
              <a:rPr lang="en-US" sz="2000" dirty="0" smtClean="0"/>
              <a:t>HVAC system design and construction</a:t>
            </a:r>
          </a:p>
          <a:p>
            <a:pPr lvl="1"/>
            <a:r>
              <a:rPr lang="en-US" sz="2000" dirty="0" smtClean="0"/>
              <a:t>HVAC filter choice</a:t>
            </a:r>
          </a:p>
          <a:p>
            <a:endParaRPr lang="en-US" sz="2400" dirty="0"/>
          </a:p>
          <a:p>
            <a:r>
              <a:rPr lang="en-US" sz="2400" dirty="0" smtClean="0"/>
              <a:t>Stay informed</a:t>
            </a:r>
          </a:p>
          <a:p>
            <a:pPr lvl="1"/>
            <a:r>
              <a:rPr lang="en-US" sz="2000" dirty="0" smtClean="0"/>
              <a:t>Keep an eye on the researchers and publications mentioned herein</a:t>
            </a:r>
          </a:p>
          <a:p>
            <a:pPr lvl="1"/>
            <a:r>
              <a:rPr lang="en-US" sz="2000" dirty="0" smtClean="0"/>
              <a:t>Plenty of opportunities to </a:t>
            </a:r>
            <a:r>
              <a:rPr lang="en-US" sz="2000" dirty="0" smtClean="0"/>
              <a:t>advance </a:t>
            </a:r>
            <a:r>
              <a:rPr lang="en-US" sz="2000" dirty="0" smtClean="0"/>
              <a:t>research in housing energy and IAQ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5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Acknowledgments</a:t>
            </a:r>
            <a:endParaRPr lang="en-US" sz="2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5164" y="1106348"/>
            <a:ext cx="8765195" cy="512957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Jeffrey Siegel at the University of Texas at Austin / University of Toronto</a:t>
            </a:r>
          </a:p>
          <a:p>
            <a:endParaRPr lang="en-US" sz="2000" dirty="0" smtClean="0"/>
          </a:p>
          <a:p>
            <a:r>
              <a:rPr lang="en-US" sz="2000" dirty="0" smtClean="0"/>
              <a:t>All of our homeowners </a:t>
            </a:r>
            <a:r>
              <a:rPr lang="en-US" sz="2000" dirty="0" smtClean="0"/>
              <a:t>and occupants</a:t>
            </a:r>
          </a:p>
          <a:p>
            <a:endParaRPr lang="en-US" sz="2000" dirty="0" smtClean="0"/>
          </a:p>
          <a:p>
            <a:r>
              <a:rPr lang="en-US" sz="2000" dirty="0" smtClean="0"/>
              <a:t>Funding</a:t>
            </a:r>
          </a:p>
          <a:p>
            <a:pPr lvl="1"/>
            <a:r>
              <a:rPr lang="en-US" sz="1600" dirty="0" smtClean="0"/>
              <a:t>University of Texas at Austin Continuing Fellowship</a:t>
            </a:r>
          </a:p>
          <a:p>
            <a:pPr lvl="1"/>
            <a:r>
              <a:rPr lang="en-US" sz="1600" dirty="0" smtClean="0"/>
              <a:t>NSF IGERT Award DGE #0549428	</a:t>
            </a:r>
          </a:p>
          <a:p>
            <a:pPr lvl="1"/>
            <a:r>
              <a:rPr lang="en-US" sz="1600" dirty="0" smtClean="0"/>
              <a:t>ASHRAE Grant-In-Aid</a:t>
            </a:r>
          </a:p>
          <a:p>
            <a:pPr lvl="1"/>
            <a:r>
              <a:rPr lang="en-US" sz="1600" dirty="0" smtClean="0"/>
              <a:t>Thrust 2000 Endowed Graduate Fellowship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44162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Questions/Comments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497344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email: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brent@iit.edu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web: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www.built-envi.com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berg-twitter-v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3" y="5041552"/>
            <a:ext cx="1453440" cy="1453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202" y="6032179"/>
            <a:ext cx="3166126" cy="701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1189" y="6372822"/>
            <a:ext cx="3775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Advancing energy, environmental,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</a:p>
          <a:p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sustainability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within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built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3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Indoor vs. outdoor air pollution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210" y="1070840"/>
            <a:ext cx="8663430" cy="5690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Air pollution is both an indoor and an outdoor issue</a:t>
            </a:r>
          </a:p>
          <a:p>
            <a:r>
              <a:rPr lang="en-US" sz="2000" dirty="0" smtClean="0"/>
              <a:t>Many indoor pollutant sources</a:t>
            </a:r>
          </a:p>
          <a:p>
            <a:r>
              <a:rPr lang="en-US" sz="2000" dirty="0" smtClean="0"/>
              <a:t>Outdoor pollutants also infiltrate indoors	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Much of our exposure to outdoor air pollution occurs indoors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Health effects of indoor exposures are difficult to assess</a:t>
            </a:r>
          </a:p>
          <a:p>
            <a:r>
              <a:rPr lang="en-US" sz="2000" dirty="0" smtClean="0"/>
              <a:t>Time-consuming, invasive, and costly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Many connections are already made with outdoor pollutants</a:t>
            </a:r>
          </a:p>
          <a:p>
            <a:r>
              <a:rPr lang="en-US" sz="2000" dirty="0" smtClean="0"/>
              <a:t>There remains a need to </a:t>
            </a:r>
            <a:r>
              <a:rPr lang="en-US" sz="2000" b="1" dirty="0" smtClean="0">
                <a:solidFill>
                  <a:srgbClr val="C00000"/>
                </a:solidFill>
              </a:rPr>
              <a:t>advance knowledge of indoor exposures</a:t>
            </a:r>
          </a:p>
          <a:p>
            <a:pPr lvl="1"/>
            <a:r>
              <a:rPr lang="en-US" sz="2000" dirty="0" smtClean="0"/>
              <a:t>Can improve connections to health effects</a:t>
            </a:r>
          </a:p>
          <a:p>
            <a:pPr lvl="1"/>
            <a:r>
              <a:rPr lang="en-US" sz="2000" dirty="0" smtClean="0"/>
              <a:t>Can inform how building design and operation impacts exposures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8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outdoor airborne pollutants are regulated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805" y="1073822"/>
            <a:ext cx="8765195" cy="5129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National Ambient Air Quality Standards (NAAQS)</a:t>
            </a:r>
          </a:p>
          <a:p>
            <a:r>
              <a:rPr lang="en-US" sz="2000" dirty="0" smtClean="0"/>
              <a:t>US EPA and the Clean Air Act (1970)</a:t>
            </a:r>
          </a:p>
          <a:p>
            <a:r>
              <a:rPr lang="en-US" sz="2000" dirty="0" smtClean="0"/>
              <a:t>Set limits for 6 “criteria” pollutants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543066"/>
              </p:ext>
            </p:extLst>
          </p:nvPr>
        </p:nvGraphicFramePr>
        <p:xfrm>
          <a:off x="2339568" y="2619375"/>
          <a:ext cx="4826000" cy="3442214"/>
        </p:xfrm>
        <a:graphic>
          <a:graphicData uri="http://schemas.openxmlformats.org/drawingml/2006/table">
            <a:tbl>
              <a:tblPr/>
              <a:tblGrid>
                <a:gridCol w="4826000"/>
              </a:tblGrid>
              <a:tr h="4244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Pollutants Regulated Outdoors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07" marR="10507" marT="10507" marB="105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  <a:tr h="323607"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Carbon </a:t>
                      </a:r>
                      <a:r>
                        <a:rPr lang="fr-FR" sz="2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monoxide</a:t>
                      </a:r>
                      <a:r>
                        <a:rPr lang="fr-FR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(CO)</a:t>
                      </a:r>
                      <a:endParaRPr lang="fr-FR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07" marR="10507" marT="10507" marB="105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47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Lead (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Pb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07" marR="10507" marT="10507" marB="105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121878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Nitrogen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dioxide (NO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07" marR="10507" marT="10507" marB="105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47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Ozone (O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07" marR="10507" marT="10507" marB="105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869956"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Particulate</a:t>
                      </a:r>
                      <a:r>
                        <a:rPr lang="fr-FR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2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matter</a:t>
                      </a:r>
                      <a:endParaRPr lang="fr-FR" sz="20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fr-FR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  <a:r>
                        <a:rPr lang="fr-FR" sz="20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2.5</a:t>
                      </a:r>
                      <a:r>
                        <a:rPr lang="fr-FR" sz="2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and PM</a:t>
                      </a:r>
                      <a:r>
                        <a:rPr lang="fr-FR" sz="20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fr-FR" sz="2000" b="0" baseline="-25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07" marR="10507" marT="10507" marB="105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721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Sulfur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dioxide (SO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507" marR="10507" marT="10507" marB="105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26009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350000" y="4988428"/>
            <a:ext cx="97971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79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524" y="4412177"/>
            <a:ext cx="995152" cy="108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99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097" y="2771482"/>
            <a:ext cx="1026579" cy="124433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929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Sources of particulate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36158" y="1016000"/>
            <a:ext cx="3490700" cy="2455597"/>
            <a:chOff x="936158" y="1016000"/>
            <a:chExt cx="3490700" cy="2455597"/>
          </a:xfrm>
        </p:grpSpPr>
        <p:pic>
          <p:nvPicPr>
            <p:cNvPr id="25293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52500" y="1016000"/>
              <a:ext cx="3274129" cy="24555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936158" y="1016000"/>
              <a:ext cx="3490700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http://science.howstuffworks.com/environmental/green-science/air-pollution-heart-health2.htm</a:t>
              </a:r>
              <a:endParaRPr lang="en-US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55279" y="1016000"/>
            <a:ext cx="3930638" cy="2455597"/>
            <a:chOff x="4855279" y="1016000"/>
            <a:chExt cx="3930638" cy="2455597"/>
          </a:xfrm>
        </p:grpSpPr>
        <p:pic>
          <p:nvPicPr>
            <p:cNvPr id="252932" name="Picture 4"/>
            <p:cNvPicPr>
              <a:picLocks noChangeAspect="1" noChangeArrowheads="1"/>
            </p:cNvPicPr>
            <p:nvPr/>
          </p:nvPicPr>
          <p:blipFill>
            <a:blip r:embed="rId3"/>
            <a:srcRect r="7223"/>
            <a:stretch>
              <a:fillRect/>
            </a:stretch>
          </p:blipFill>
          <p:spPr bwMode="auto">
            <a:xfrm>
              <a:off x="4855279" y="1016000"/>
              <a:ext cx="3321050" cy="24555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5254159" y="1021514"/>
              <a:ext cx="3531758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http://photo-junction.blogspot.com/2010/05/air-pollution-photos.html</a:t>
              </a:r>
              <a:endParaRPr lang="en-US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Picture 1" descr="C:\Users\Brent\Dropbox\dissertation\PM_pen_paper\figures\austin-fire-092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38" y="3585897"/>
            <a:ext cx="8178800" cy="3059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115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Particulate matter: Up close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3A5E-40B5-934D-BA9F-9BAF3A673C4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27481" t="31554" r="51646" b="23366"/>
          <a:stretch>
            <a:fillRect/>
          </a:stretch>
        </p:blipFill>
        <p:spPr bwMode="auto">
          <a:xfrm>
            <a:off x="356348" y="956507"/>
            <a:ext cx="2569482" cy="3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5100" y="6495554"/>
            <a:ext cx="64377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Casuccio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et al., 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2004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Fuel Process. Technol.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Ormstad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2000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Toxicol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.;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Hinds, 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1999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Aerosol Technol.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48354" t="31554" r="27916" b="31654"/>
          <a:stretch>
            <a:fillRect/>
          </a:stretch>
        </p:blipFill>
        <p:spPr bwMode="auto">
          <a:xfrm>
            <a:off x="3045511" y="1374734"/>
            <a:ext cx="2780009" cy="26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285875" y="5369699"/>
            <a:ext cx="796926" cy="338554"/>
          </a:xfrm>
          <a:prstGeom prst="rect">
            <a:avLst/>
          </a:prstGeom>
          <a:solidFill>
            <a:srgbClr val="8AA2B4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gases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9305" y="5715000"/>
            <a:ext cx="1467145" cy="338554"/>
          </a:xfrm>
          <a:prstGeom prst="rect">
            <a:avLst/>
          </a:prstGeom>
          <a:solidFill>
            <a:srgbClr val="8AA2B4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viruses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359" y="478686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Particle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Diameter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5611" y="5375275"/>
            <a:ext cx="156485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tobacco smoke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5824" y="6048375"/>
            <a:ext cx="202506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diesel smoke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51180" y="6046202"/>
            <a:ext cx="2624170" cy="338554"/>
          </a:xfrm>
          <a:prstGeom prst="rect">
            <a:avLst/>
          </a:prstGeom>
          <a:solidFill>
            <a:srgbClr val="8AA2B4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fungal spores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40324" y="5376446"/>
            <a:ext cx="1435025" cy="338554"/>
          </a:xfrm>
          <a:prstGeom prst="rect">
            <a:avLst/>
          </a:prstGeom>
          <a:solidFill>
            <a:srgbClr val="8AA2B4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pollen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0886" y="5715000"/>
            <a:ext cx="262446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dust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4371975" y="4826000"/>
            <a:ext cx="4332025" cy="561975"/>
          </a:xfrm>
          <a:prstGeom prst="homePlate">
            <a:avLst/>
          </a:prstGeom>
          <a:solidFill>
            <a:srgbClr val="8AA2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/>
          <p:cNvSpPr/>
          <p:nvPr/>
        </p:nvSpPr>
        <p:spPr>
          <a:xfrm rot="10800000">
            <a:off x="1323975" y="4826000"/>
            <a:ext cx="4332025" cy="561975"/>
          </a:xfrm>
          <a:prstGeom prst="homePlate">
            <a:avLst/>
          </a:prstGeom>
          <a:solidFill>
            <a:srgbClr val="8AA2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24140" y="4913868"/>
            <a:ext cx="656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 nm	10 nm	  100 nm	        1 µm         10 µm		100 µm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9793" name="Picture 1"/>
          <p:cNvPicPr>
            <a:picLocks noChangeAspect="1" noChangeArrowheads="1"/>
          </p:cNvPicPr>
          <p:nvPr/>
        </p:nvPicPr>
        <p:blipFill>
          <a:blip r:embed="rId3"/>
          <a:srcRect l="38865" t="35265" r="38968" b="32225"/>
          <a:stretch>
            <a:fillRect/>
          </a:stretch>
        </p:blipFill>
        <p:spPr bwMode="auto">
          <a:xfrm>
            <a:off x="5979924" y="1374735"/>
            <a:ext cx="2938796" cy="26938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7388429" y="2142779"/>
            <a:ext cx="100540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allergen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073901" y="2512111"/>
            <a:ext cx="314529" cy="292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43529" y="4494768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Nasal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450463" y="4649559"/>
            <a:ext cx="935916" cy="0"/>
          </a:xfrm>
          <a:prstGeom prst="line">
            <a:avLst/>
          </a:prstGeom>
          <a:ln>
            <a:solidFill>
              <a:srgbClr val="8AA2B4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130562" y="4649559"/>
            <a:ext cx="935916" cy="0"/>
          </a:xfrm>
          <a:prstGeom prst="line">
            <a:avLst/>
          </a:prstGeom>
          <a:ln>
            <a:solidFill>
              <a:srgbClr val="8AA2B4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20353" y="4355068"/>
            <a:ext cx="67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Upper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Tract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917862" y="4649559"/>
            <a:ext cx="182880" cy="0"/>
          </a:xfrm>
          <a:prstGeom prst="line">
            <a:avLst/>
          </a:prstGeom>
          <a:ln>
            <a:solidFill>
              <a:srgbClr val="8AA2B4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07386" y="4649559"/>
            <a:ext cx="182880" cy="0"/>
          </a:xfrm>
          <a:prstGeom prst="line">
            <a:avLst/>
          </a:prstGeom>
          <a:ln>
            <a:solidFill>
              <a:srgbClr val="8AA2B4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409361" y="4355068"/>
            <a:ext cx="67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Lower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Tract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168770" y="4649559"/>
            <a:ext cx="274320" cy="0"/>
          </a:xfrm>
          <a:prstGeom prst="line">
            <a:avLst/>
          </a:prstGeom>
          <a:ln>
            <a:solidFill>
              <a:srgbClr val="8AA2B4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086869" y="4649559"/>
            <a:ext cx="274320" cy="0"/>
          </a:xfrm>
          <a:prstGeom prst="line">
            <a:avLst/>
          </a:prstGeom>
          <a:ln>
            <a:solidFill>
              <a:srgbClr val="8AA2B4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105909" y="4488518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itchFamily="34" charset="0"/>
                <a:cs typeface="Arial" pitchFamily="34" charset="0"/>
              </a:rPr>
              <a:t>Respiratory </a:t>
            </a:r>
          </a:p>
          <a:p>
            <a:r>
              <a:rPr lang="en-US" sz="800" b="1" dirty="0" smtClean="0">
                <a:latin typeface="Arial" pitchFamily="34" charset="0"/>
                <a:cs typeface="Arial" pitchFamily="34" charset="0"/>
              </a:rPr>
              <a:t>Deposition</a:t>
            </a:r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8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0" grpId="0"/>
      <p:bldP spid="16" grpId="0" animBg="1"/>
      <p:bldP spid="18" grpId="0" animBg="1"/>
      <p:bldP spid="20" grpId="0" animBg="1"/>
      <p:bldP spid="21" grpId="0" animBg="1"/>
      <p:bldP spid="17" grpId="0" animBg="1"/>
      <p:bldP spid="8" grpId="0" animBg="1"/>
      <p:bldP spid="9" grpId="0" animBg="1"/>
      <p:bldP spid="13" grpId="0"/>
      <p:bldP spid="28" grpId="0"/>
      <p:bldP spid="32" grpId="0"/>
      <p:bldP spid="35" grpId="0"/>
      <p:bldP spid="38" grpId="0"/>
      <p:bldP spid="3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deposition in the respiratory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9136-34A7-9541-AD36-D3EA83DFD9A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 descr="hinds_11_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1"/>
          <a:stretch/>
        </p:blipFill>
        <p:spPr bwMode="auto">
          <a:xfrm>
            <a:off x="2692401" y="2473476"/>
            <a:ext cx="5994400" cy="379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6562558"/>
            <a:ext cx="33465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Hinds, 1999 Ch. 11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1880" b="1880"/>
          <a:stretch>
            <a:fillRect/>
          </a:stretch>
        </p:blipFill>
        <p:spPr>
          <a:xfrm>
            <a:off x="99701" y="1106348"/>
            <a:ext cx="4272663" cy="2500452"/>
          </a:xfrm>
        </p:spPr>
      </p:pic>
      <p:sp>
        <p:nvSpPr>
          <p:cNvPr id="8" name="Freeform 7"/>
          <p:cNvSpPr/>
          <p:nvPr/>
        </p:nvSpPr>
        <p:spPr>
          <a:xfrm>
            <a:off x="3467100" y="2641600"/>
            <a:ext cx="5029200" cy="2750234"/>
          </a:xfrm>
          <a:custGeom>
            <a:avLst/>
            <a:gdLst>
              <a:gd name="connsiteX0" fmla="*/ 0 w 5029200"/>
              <a:gd name="connsiteY0" fmla="*/ 0 h 2750234"/>
              <a:gd name="connsiteX1" fmla="*/ 508000 w 5029200"/>
              <a:gd name="connsiteY1" fmla="*/ 114300 h 2750234"/>
              <a:gd name="connsiteX2" fmla="*/ 1066800 w 5029200"/>
              <a:gd name="connsiteY2" fmla="*/ 393700 h 2750234"/>
              <a:gd name="connsiteX3" fmla="*/ 1422400 w 5029200"/>
              <a:gd name="connsiteY3" fmla="*/ 977900 h 2750234"/>
              <a:gd name="connsiteX4" fmla="*/ 1828800 w 5029200"/>
              <a:gd name="connsiteY4" fmla="*/ 2044700 h 2750234"/>
              <a:gd name="connsiteX5" fmla="*/ 2146300 w 5029200"/>
              <a:gd name="connsiteY5" fmla="*/ 2540000 h 2750234"/>
              <a:gd name="connsiteX6" fmla="*/ 2413000 w 5029200"/>
              <a:gd name="connsiteY6" fmla="*/ 2717800 h 2750234"/>
              <a:gd name="connsiteX7" fmla="*/ 2590800 w 5029200"/>
              <a:gd name="connsiteY7" fmla="*/ 2717800 h 2750234"/>
              <a:gd name="connsiteX8" fmla="*/ 2819400 w 5029200"/>
              <a:gd name="connsiteY8" fmla="*/ 2387600 h 2750234"/>
              <a:gd name="connsiteX9" fmla="*/ 3048000 w 5029200"/>
              <a:gd name="connsiteY9" fmla="*/ 1638300 h 2750234"/>
              <a:gd name="connsiteX10" fmla="*/ 3289300 w 5029200"/>
              <a:gd name="connsiteY10" fmla="*/ 635000 h 2750234"/>
              <a:gd name="connsiteX11" fmla="*/ 3479800 w 5029200"/>
              <a:gd name="connsiteY11" fmla="*/ 266700 h 2750234"/>
              <a:gd name="connsiteX12" fmla="*/ 3670300 w 5029200"/>
              <a:gd name="connsiteY12" fmla="*/ 101600 h 2750234"/>
              <a:gd name="connsiteX13" fmla="*/ 3898900 w 5029200"/>
              <a:gd name="connsiteY13" fmla="*/ 228600 h 2750234"/>
              <a:gd name="connsiteX14" fmla="*/ 4051300 w 5029200"/>
              <a:gd name="connsiteY14" fmla="*/ 546100 h 2750234"/>
              <a:gd name="connsiteX15" fmla="*/ 4216400 w 5029200"/>
              <a:gd name="connsiteY15" fmla="*/ 927100 h 2750234"/>
              <a:gd name="connsiteX16" fmla="*/ 4406900 w 5029200"/>
              <a:gd name="connsiteY16" fmla="*/ 1320800 h 2750234"/>
              <a:gd name="connsiteX17" fmla="*/ 4673600 w 5029200"/>
              <a:gd name="connsiteY17" fmla="*/ 1485900 h 2750234"/>
              <a:gd name="connsiteX18" fmla="*/ 5029200 w 5029200"/>
              <a:gd name="connsiteY18" fmla="*/ 1536700 h 275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2750234">
                <a:moveTo>
                  <a:pt x="0" y="0"/>
                </a:moveTo>
                <a:cubicBezTo>
                  <a:pt x="165100" y="24341"/>
                  <a:pt x="330200" y="48683"/>
                  <a:pt x="508000" y="114300"/>
                </a:cubicBezTo>
                <a:cubicBezTo>
                  <a:pt x="685800" y="179917"/>
                  <a:pt x="914400" y="249767"/>
                  <a:pt x="1066800" y="393700"/>
                </a:cubicBezTo>
                <a:cubicBezTo>
                  <a:pt x="1219200" y="537633"/>
                  <a:pt x="1295400" y="702733"/>
                  <a:pt x="1422400" y="977900"/>
                </a:cubicBezTo>
                <a:cubicBezTo>
                  <a:pt x="1549400" y="1253067"/>
                  <a:pt x="1708150" y="1784350"/>
                  <a:pt x="1828800" y="2044700"/>
                </a:cubicBezTo>
                <a:cubicBezTo>
                  <a:pt x="1949450" y="2305050"/>
                  <a:pt x="2048933" y="2427817"/>
                  <a:pt x="2146300" y="2540000"/>
                </a:cubicBezTo>
                <a:cubicBezTo>
                  <a:pt x="2243667" y="2652183"/>
                  <a:pt x="2338917" y="2688167"/>
                  <a:pt x="2413000" y="2717800"/>
                </a:cubicBezTo>
                <a:cubicBezTo>
                  <a:pt x="2487083" y="2747433"/>
                  <a:pt x="2523067" y="2772833"/>
                  <a:pt x="2590800" y="2717800"/>
                </a:cubicBezTo>
                <a:cubicBezTo>
                  <a:pt x="2658533" y="2662767"/>
                  <a:pt x="2743200" y="2567517"/>
                  <a:pt x="2819400" y="2387600"/>
                </a:cubicBezTo>
                <a:cubicBezTo>
                  <a:pt x="2895600" y="2207683"/>
                  <a:pt x="2969683" y="1930400"/>
                  <a:pt x="3048000" y="1638300"/>
                </a:cubicBezTo>
                <a:cubicBezTo>
                  <a:pt x="3126317" y="1346200"/>
                  <a:pt x="3217333" y="863600"/>
                  <a:pt x="3289300" y="635000"/>
                </a:cubicBezTo>
                <a:cubicBezTo>
                  <a:pt x="3361267" y="406400"/>
                  <a:pt x="3416300" y="355600"/>
                  <a:pt x="3479800" y="266700"/>
                </a:cubicBezTo>
                <a:cubicBezTo>
                  <a:pt x="3543300" y="177800"/>
                  <a:pt x="3600450" y="107950"/>
                  <a:pt x="3670300" y="101600"/>
                </a:cubicBezTo>
                <a:cubicBezTo>
                  <a:pt x="3740150" y="95250"/>
                  <a:pt x="3835400" y="154517"/>
                  <a:pt x="3898900" y="228600"/>
                </a:cubicBezTo>
                <a:cubicBezTo>
                  <a:pt x="3962400" y="302683"/>
                  <a:pt x="3998383" y="429684"/>
                  <a:pt x="4051300" y="546100"/>
                </a:cubicBezTo>
                <a:cubicBezTo>
                  <a:pt x="4104217" y="662516"/>
                  <a:pt x="4157133" y="797983"/>
                  <a:pt x="4216400" y="927100"/>
                </a:cubicBezTo>
                <a:cubicBezTo>
                  <a:pt x="4275667" y="1056217"/>
                  <a:pt x="4330700" y="1227667"/>
                  <a:pt x="4406900" y="1320800"/>
                </a:cubicBezTo>
                <a:cubicBezTo>
                  <a:pt x="4483100" y="1413933"/>
                  <a:pt x="4569883" y="1449917"/>
                  <a:pt x="4673600" y="1485900"/>
                </a:cubicBezTo>
                <a:cubicBezTo>
                  <a:pt x="4777317" y="1521883"/>
                  <a:pt x="5029200" y="1536700"/>
                  <a:pt x="5029200" y="1536700"/>
                </a:cubicBezTo>
              </a:path>
            </a:pathLst>
          </a:cu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71333" y="2611120"/>
            <a:ext cx="3979334" cy="3166533"/>
          </a:xfrm>
          <a:prstGeom prst="rect">
            <a:avLst/>
          </a:prstGeom>
          <a:solidFill>
            <a:schemeClr val="accent2">
              <a:lumMod val="40000"/>
              <a:lumOff val="60000"/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07190" y="216746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ym typeface="Wingdings"/>
              </a:rPr>
              <a:t> </a:t>
            </a:r>
            <a:r>
              <a:rPr lang="en-US" b="1" dirty="0" smtClean="0"/>
              <a:t>PM</a:t>
            </a:r>
            <a:r>
              <a:rPr lang="en-US" b="1" baseline="-25000" dirty="0" smtClean="0"/>
              <a:t>10</a:t>
            </a:r>
            <a:endParaRPr lang="en-US" b="1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3454400" y="2594187"/>
            <a:ext cx="3369733" cy="3166533"/>
          </a:xfrm>
          <a:prstGeom prst="rect">
            <a:avLst/>
          </a:prstGeom>
          <a:solidFill>
            <a:schemeClr val="tx2">
              <a:lumMod val="40000"/>
              <a:lumOff val="60000"/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31847" y="216746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ym typeface="Wingdings"/>
              </a:rPr>
              <a:t> </a:t>
            </a:r>
            <a:r>
              <a:rPr lang="en-US" b="1" dirty="0" smtClean="0"/>
              <a:t>PM</a:t>
            </a:r>
            <a:r>
              <a:rPr lang="en-US" b="1" baseline="-25000" dirty="0" smtClean="0"/>
              <a:t>2.5</a:t>
            </a:r>
            <a:endParaRPr lang="en-US" b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162257" y="216747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ym typeface="Wingdings"/>
              </a:rPr>
              <a:t> </a:t>
            </a:r>
            <a:r>
              <a:rPr lang="en-US" b="1" dirty="0" smtClean="0"/>
              <a:t>Ultrafine</a:t>
            </a:r>
            <a:endParaRPr lang="en-US" b="1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3488267" y="2594187"/>
            <a:ext cx="1947333" cy="3166533"/>
          </a:xfrm>
          <a:prstGeom prst="rect">
            <a:avLst/>
          </a:prstGeom>
          <a:solidFill>
            <a:schemeClr val="accent3">
              <a:lumMod val="60000"/>
              <a:lumOff val="40000"/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917557" y="6133360"/>
            <a:ext cx="4002314" cy="52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Most particles of outdoor origin are smaller than 100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nm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385" y="3843867"/>
            <a:ext cx="3467784" cy="269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19043" y="4011622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Urban 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Traffic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0613" y="4500596"/>
            <a:ext cx="149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Urban 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Background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4883" y="5792972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Rural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10800000" flipV="1">
            <a:off x="1681702" y="4992805"/>
            <a:ext cx="624200" cy="299233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71987" y="6424024"/>
            <a:ext cx="2362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457200" algn="l"/>
              </a:tabLst>
            </a:pP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cs typeface="Arial"/>
              </a:rPr>
              <a:t>Costabile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cs typeface="Arial"/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Arial"/>
              </a:rPr>
              <a:t>et 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cs typeface="Arial"/>
              </a:rPr>
              <a:t>., 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cs typeface="Arial"/>
              </a:rPr>
              <a:t>2009 </a:t>
            </a:r>
          </a:p>
          <a:p>
            <a:pPr algn="r">
              <a:tabLst>
                <a:tab pos="457200" algn="l"/>
              </a:tabLst>
            </a:pPr>
            <a:r>
              <a:rPr lang="en-US" sz="1000" i="1" dirty="0" err="1" smtClean="0">
                <a:solidFill>
                  <a:schemeClr val="bg1">
                    <a:lumMod val="50000"/>
                  </a:schemeClr>
                </a:solidFill>
                <a:cs typeface="Arial"/>
              </a:rPr>
              <a:t>Atmos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cs typeface="Arial"/>
              </a:rPr>
              <a:t> </a:t>
            </a:r>
            <a:r>
              <a:rPr lang="en-US" sz="1000" i="1" dirty="0" err="1" smtClean="0">
                <a:solidFill>
                  <a:schemeClr val="bg1">
                    <a:lumMod val="50000"/>
                  </a:schemeClr>
                </a:solidFill>
                <a:cs typeface="Arial"/>
              </a:rPr>
              <a:t>Chem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cs typeface="Arial"/>
              </a:rPr>
              <a:t> Phys</a:t>
            </a:r>
            <a:endParaRPr lang="en-US" sz="1000" i="1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54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/>
      <p:bldP spid="17" grpId="0"/>
      <p:bldP spid="18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Outdoor PM and health effects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7200" y="6470650"/>
            <a:ext cx="2133600" cy="476250"/>
          </a:xfrm>
        </p:spPr>
        <p:txBody>
          <a:bodyPr/>
          <a:lstStyle/>
          <a:p>
            <a:fld id="{2AAF3A5E-40B5-934D-BA9F-9BAF3A673C4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2"/>
          <a:srcRect l="33311" t="20131" r="42203" b="27542"/>
          <a:stretch>
            <a:fillRect/>
          </a:stretch>
        </p:blipFill>
        <p:spPr bwMode="auto">
          <a:xfrm>
            <a:off x="-5537200" y="1767555"/>
            <a:ext cx="3432175" cy="458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-5105212" y="6338988"/>
            <a:ext cx="2918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Pope et al., 2002 </a:t>
            </a:r>
            <a:r>
              <a:rPr lang="en-US" sz="1400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 Am Med Assoc</a:t>
            </a:r>
            <a:endParaRPr lang="en-US" sz="1400" i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4660" y="1231955"/>
            <a:ext cx="328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PM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2.5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pediatric ER visits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4017" y="123298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PM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2.5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mortality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3"/>
          <a:srcRect l="48730" t="26122" r="23356" b="35302"/>
          <a:stretch>
            <a:fillRect/>
          </a:stretch>
        </p:blipFill>
        <p:spPr bwMode="auto">
          <a:xfrm>
            <a:off x="67191" y="1664787"/>
            <a:ext cx="4466771" cy="385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493291" y="8364319"/>
            <a:ext cx="671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ratio = Adjusted Mortality-rate ratios</a:t>
            </a:r>
          </a:p>
          <a:p>
            <a:r>
              <a:rPr lang="en-US" dirty="0" smtClean="0"/>
              <a:t>Fine particles = mean PM2.5 concentration for several years in the 1980s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16567" y="1841964"/>
            <a:ext cx="12442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7E868C"/>
                </a:solidFill>
                <a:latin typeface="Arial" pitchFamily="34" charset="0"/>
                <a:cs typeface="Arial" pitchFamily="34" charset="0"/>
              </a:rPr>
              <a:t>Steubenville, OH</a:t>
            </a:r>
            <a:endParaRPr lang="en-US" sz="1100" dirty="0">
              <a:solidFill>
                <a:srgbClr val="7E868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rot="16200000" flipH="1">
            <a:off x="3290073" y="2152193"/>
            <a:ext cx="453791" cy="356551"/>
          </a:xfrm>
          <a:prstGeom prst="straightConnector1">
            <a:avLst/>
          </a:prstGeom>
          <a:ln w="12700">
            <a:solidFill>
              <a:srgbClr val="7E868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86213" y="2481228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7E868C"/>
                </a:solidFill>
                <a:latin typeface="Arial" pitchFamily="34" charset="0"/>
                <a:cs typeface="Arial" pitchFamily="34" charset="0"/>
              </a:rPr>
              <a:t>Harriman, TN</a:t>
            </a:r>
            <a:endParaRPr lang="en-US" sz="1100" dirty="0">
              <a:solidFill>
                <a:srgbClr val="7E868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rot="16200000" flipH="1">
            <a:off x="2306416" y="2738161"/>
            <a:ext cx="453791" cy="463144"/>
          </a:xfrm>
          <a:prstGeom prst="straightConnector1">
            <a:avLst/>
          </a:prstGeom>
          <a:ln w="12700">
            <a:solidFill>
              <a:srgbClr val="7E868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81131" y="3652124"/>
            <a:ext cx="10358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7E868C"/>
                </a:solidFill>
                <a:latin typeface="Arial" pitchFamily="34" charset="0"/>
                <a:cs typeface="Arial" pitchFamily="34" charset="0"/>
              </a:rPr>
              <a:t>St. Louis, MO</a:t>
            </a:r>
            <a:endParaRPr lang="en-US" sz="1100" dirty="0">
              <a:solidFill>
                <a:srgbClr val="7E868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rot="10800000">
            <a:off x="2902147" y="3632249"/>
            <a:ext cx="378985" cy="150680"/>
          </a:xfrm>
          <a:prstGeom prst="straightConnector1">
            <a:avLst/>
          </a:prstGeom>
          <a:ln w="12700">
            <a:solidFill>
              <a:srgbClr val="7E868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43861" y="3324470"/>
            <a:ext cx="1146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7E868C"/>
                </a:solidFill>
                <a:latin typeface="Arial" pitchFamily="34" charset="0"/>
                <a:cs typeface="Arial" pitchFamily="34" charset="0"/>
              </a:rPr>
              <a:t>Watertown, MA</a:t>
            </a:r>
            <a:endParaRPr lang="en-US" sz="1100" dirty="0">
              <a:solidFill>
                <a:srgbClr val="7E868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rot="16200000" flipH="1">
            <a:off x="1740760" y="3562414"/>
            <a:ext cx="353945" cy="401275"/>
          </a:xfrm>
          <a:prstGeom prst="straightConnector1">
            <a:avLst/>
          </a:prstGeom>
          <a:ln w="12700">
            <a:solidFill>
              <a:srgbClr val="7E868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2334" y="3923669"/>
            <a:ext cx="14026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7E868C"/>
                </a:solidFill>
                <a:latin typeface="Arial" pitchFamily="34" charset="0"/>
                <a:cs typeface="Arial" pitchFamily="34" charset="0"/>
              </a:rPr>
              <a:t>Portage, WI</a:t>
            </a:r>
            <a:endParaRPr lang="en-US" sz="1100" dirty="0">
              <a:solidFill>
                <a:srgbClr val="7E868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 rot="16200000" flipH="1">
            <a:off x="1467164" y="4181795"/>
            <a:ext cx="266197" cy="273164"/>
          </a:xfrm>
          <a:prstGeom prst="straightConnector1">
            <a:avLst/>
          </a:prstGeom>
          <a:ln w="12700">
            <a:solidFill>
              <a:srgbClr val="7E868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66829" y="4292850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7E868C"/>
                </a:solidFill>
                <a:latin typeface="Arial" pitchFamily="34" charset="0"/>
                <a:cs typeface="Arial" pitchFamily="34" charset="0"/>
              </a:rPr>
              <a:t>Topeka, KS</a:t>
            </a:r>
            <a:endParaRPr lang="en-US" sz="1100" dirty="0">
              <a:solidFill>
                <a:srgbClr val="7E868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rot="10800000">
            <a:off x="2133357" y="4387379"/>
            <a:ext cx="433472" cy="36277"/>
          </a:xfrm>
          <a:prstGeom prst="straightConnector1">
            <a:avLst/>
          </a:prstGeom>
          <a:ln w="12700">
            <a:solidFill>
              <a:srgbClr val="7E868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-263009" y="4838700"/>
            <a:ext cx="482600" cy="409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66532" y="5418922"/>
            <a:ext cx="3834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8AA2B4"/>
                </a:solidFill>
                <a:latin typeface="Arial" pitchFamily="34" charset="0"/>
                <a:cs typeface="Arial" pitchFamily="34" charset="0"/>
              </a:rPr>
              <a:t>Mean PM</a:t>
            </a:r>
            <a:r>
              <a:rPr lang="en-US" sz="1400" baseline="-25000" dirty="0" smtClean="0">
                <a:solidFill>
                  <a:srgbClr val="8AA2B4"/>
                </a:solidFill>
                <a:latin typeface="Arial" pitchFamily="34" charset="0"/>
                <a:cs typeface="Arial" pitchFamily="34" charset="0"/>
              </a:rPr>
              <a:t>2.5</a:t>
            </a:r>
            <a:r>
              <a:rPr lang="en-US" sz="1400" dirty="0" smtClean="0">
                <a:solidFill>
                  <a:srgbClr val="8AA2B4"/>
                </a:solidFill>
                <a:latin typeface="Arial" pitchFamily="34" charset="0"/>
                <a:cs typeface="Arial" pitchFamily="34" charset="0"/>
              </a:rPr>
              <a:t> concentration measured outdoors in six cities over several years in the 1980s</a:t>
            </a:r>
            <a:endParaRPr lang="en-US" sz="1400" dirty="0">
              <a:solidFill>
                <a:srgbClr val="8AA2B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40253" y="6140450"/>
            <a:ext cx="274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Dockery et al.,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1993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J Med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 l="36786" t="53194" r="35714" b="11238"/>
          <a:stretch>
            <a:fillRect/>
          </a:stretch>
        </p:blipFill>
        <p:spPr bwMode="auto">
          <a:xfrm>
            <a:off x="4552950" y="1753648"/>
            <a:ext cx="4400550" cy="35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5127865" y="6144985"/>
            <a:ext cx="3575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Strickland et al.,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2010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Am J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Respir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Crit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Care Med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66139" y="5441376"/>
            <a:ext cx="3834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8AA2B4"/>
                </a:solidFill>
                <a:latin typeface="Arial" pitchFamily="34" charset="0"/>
                <a:cs typeface="Arial" pitchFamily="34" charset="0"/>
              </a:rPr>
              <a:t>3-day average PM</a:t>
            </a:r>
            <a:r>
              <a:rPr lang="en-US" sz="1400" baseline="-25000" dirty="0" smtClean="0">
                <a:solidFill>
                  <a:srgbClr val="8AA2B4"/>
                </a:solidFill>
                <a:latin typeface="Arial" pitchFamily="34" charset="0"/>
                <a:cs typeface="Arial" pitchFamily="34" charset="0"/>
              </a:rPr>
              <a:t>2.5</a:t>
            </a:r>
            <a:r>
              <a:rPr lang="en-US" sz="1400" dirty="0" smtClean="0">
                <a:solidFill>
                  <a:srgbClr val="8AA2B4"/>
                </a:solidFill>
                <a:latin typeface="Arial" pitchFamily="34" charset="0"/>
                <a:cs typeface="Arial" pitchFamily="34" charset="0"/>
              </a:rPr>
              <a:t>data measured outdoors in Atlanta, GA from 1993 to 2004</a:t>
            </a:r>
            <a:endParaRPr lang="en-US" sz="1400" dirty="0">
              <a:solidFill>
                <a:srgbClr val="8AA2B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3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52749</TotalTime>
  <Words>2763</Words>
  <Application>Microsoft Macintosh PowerPoint</Application>
  <PresentationFormat>On-screen Show (4:3)</PresentationFormat>
  <Paragraphs>516</Paragraphs>
  <Slides>39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Equation</vt:lpstr>
      <vt:lpstr>Indoor exposures to outdoor air pollution  2013 ACSA/AIA Housing Research Lecture Series Monday October 7, 2013</vt:lpstr>
      <vt:lpstr>What do you think of when you hear “air pollution?”</vt:lpstr>
      <vt:lpstr>What do I think of when I hear “air pollution?”</vt:lpstr>
      <vt:lpstr>Indoor vs. outdoor air pollution</vt:lpstr>
      <vt:lpstr>Some outdoor airborne pollutants are regulated</vt:lpstr>
      <vt:lpstr>Sources of particulate matter</vt:lpstr>
      <vt:lpstr>Particulate matter: Up close</vt:lpstr>
      <vt:lpstr>Particle deposition in the respiratory system</vt:lpstr>
      <vt:lpstr>Outdoor PM and health effects</vt:lpstr>
      <vt:lpstr>Health effects: Outdoor air pollution and mortality</vt:lpstr>
      <vt:lpstr>Indoor proportion of outdoor particles</vt:lpstr>
      <vt:lpstr>Mechanisms that impact indoor exposures to outdoor PM</vt:lpstr>
      <vt:lpstr>Mechanisms that impact indoor exposures to outdoor PM</vt:lpstr>
      <vt:lpstr>Mechanisms that impact indoor exposures to outdoor PM</vt:lpstr>
      <vt:lpstr>Importance of source and removal mechanisms</vt:lpstr>
      <vt:lpstr>Goals of this work</vt:lpstr>
      <vt:lpstr>Particle infiltration measurements</vt:lpstr>
      <vt:lpstr>Measuring particle infiltration</vt:lpstr>
      <vt:lpstr>PM infiltration: Test homes</vt:lpstr>
      <vt:lpstr>Test method | Particulate matter (20-1000 nm)</vt:lpstr>
      <vt:lpstr>Particle infiltration results</vt:lpstr>
      <vt:lpstr>PM infiltration: What can we learn?</vt:lpstr>
      <vt:lpstr>Blower door tests</vt:lpstr>
      <vt:lpstr>PM infiltration and air leakage</vt:lpstr>
      <vt:lpstr>PM infiltration: Outdoor particle source and air leakage</vt:lpstr>
      <vt:lpstr>PM infiltration and age of homes</vt:lpstr>
      <vt:lpstr>Measurements of HVAC filtration</vt:lpstr>
      <vt:lpstr>HVAC filter performance</vt:lpstr>
      <vt:lpstr>Indoor particle removal rates</vt:lpstr>
      <vt:lpstr>HVAC system runtimes</vt:lpstr>
      <vt:lpstr>HVAC system runtimes in 17 buildings</vt:lpstr>
      <vt:lpstr>Variations in exposures</vt:lpstr>
      <vt:lpstr>Implications for submicron PM exposure</vt:lpstr>
      <vt:lpstr>Implications for submicron PM exposure</vt:lpstr>
      <vt:lpstr>A cautionary tale</vt:lpstr>
      <vt:lpstr>Impacts of high-efficiency HVAC systems</vt:lpstr>
      <vt:lpstr>Impacts of high-efficiency HVAC systems</vt:lpstr>
      <vt:lpstr>Implications for design and construction</vt:lpstr>
      <vt:lpstr>Acknowledgments</vt:lpstr>
    </vt:vector>
  </TitlesOfParts>
  <Company>n/a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CAE 463: Building Enclosure Design</dc:title>
  <dc:creator>B S</dc:creator>
  <cp:lastModifiedBy>B S</cp:lastModifiedBy>
  <cp:revision>978</cp:revision>
  <dcterms:created xsi:type="dcterms:W3CDTF">2012-06-11T01:00:05Z</dcterms:created>
  <dcterms:modified xsi:type="dcterms:W3CDTF">2013-10-07T03:00:48Z</dcterms:modified>
</cp:coreProperties>
</file>