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6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Lst>
  <p:sldSz cx="9144000" cy="6858000" type="screen4x3"/>
  <p:notesSz cx="7010400" cy="9223375"/>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514" autoAdjust="0"/>
  </p:normalViewPr>
  <p:slideViewPr>
    <p:cSldViewPr snapToGrid="0" snapToObjects="1">
      <p:cViewPr varScale="1">
        <p:scale>
          <a:sx n="69" d="100"/>
          <a:sy n="69" d="100"/>
        </p:scale>
        <p:origin x="-252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39" cy="46116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1169"/>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760603"/>
            <a:ext cx="3037839" cy="46116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760603"/>
            <a:ext cx="3037839" cy="461169"/>
          </a:xfrm>
          <a:prstGeom prst="rect">
            <a:avLst/>
          </a:prstGeom>
          <a:noFill/>
          <a:ln>
            <a:noFill/>
          </a:ln>
        </p:spPr>
        <p:txBody>
          <a:bodyPr lIns="92750" tIns="46375" rIns="92750" bIns="4637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5098304"/>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91" name="Shape 91"/>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701039" y="4381103"/>
            <a:ext cx="5608319" cy="4150517"/>
          </a:xfrm>
          <a:prstGeom prst="rect">
            <a:avLst/>
          </a:prstGeom>
          <a:noFill/>
          <a:ln>
            <a:noFill/>
          </a:ln>
        </p:spPr>
        <p:txBody>
          <a:bodyPr lIns="92750" tIns="46375" rIns="92750" bIns="46375" anchor="t" anchorCtr="0">
            <a:noAutofit/>
          </a:bodyPr>
          <a:lstStyle/>
          <a:p>
            <a:pPr marL="0" marR="0" lvl="0" indent="0" algn="l" rtl="0">
              <a:spcBef>
                <a:spcPts val="0"/>
              </a:spcBef>
              <a:buClr>
                <a:schemeClr val="dk1"/>
              </a:buClr>
              <a:buSzPct val="25000"/>
              <a:buFont typeface="Calibri"/>
              <a:buNone/>
            </a:pPr>
            <a:endParaRPr sz="14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970937" y="8760603"/>
            <a:ext cx="3037839" cy="461169"/>
          </a:xfrm>
          <a:prstGeom prst="rect">
            <a:avLst/>
          </a:prstGeom>
          <a:noFill/>
          <a:ln>
            <a:noFill/>
          </a:ln>
        </p:spPr>
        <p:txBody>
          <a:bodyPr lIns="92750" tIns="46375" rIns="92750" bIns="4637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701039" y="4381103"/>
            <a:ext cx="5608200" cy="41504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970937" y="8760603"/>
            <a:ext cx="3037799" cy="461099"/>
          </a:xfrm>
          <a:prstGeom prst="rect">
            <a:avLst/>
          </a:prstGeom>
          <a:noFill/>
          <a:ln>
            <a:noFill/>
          </a:ln>
        </p:spPr>
        <p:txBody>
          <a:bodyPr lIns="92750" tIns="46375" rIns="92750" bIns="4637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Times New Roman"/>
              <a:buNone/>
            </a:pPr>
            <a:endParaRPr lang="en-US" sz="1200" b="0" i="0" u="none" strike="noStrike" cap="none" dirty="0">
              <a:solidFill>
                <a:schemeClr val="dk1"/>
              </a:solidFill>
              <a:latin typeface="Calibri"/>
              <a:ea typeface="Calibri"/>
              <a:cs typeface="Calibri"/>
              <a:sym typeface="Calibri"/>
            </a:endParaRPr>
          </a:p>
        </p:txBody>
      </p:sp>
      <p:sp>
        <p:nvSpPr>
          <p:cNvPr id="160" name="Shape 160"/>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6" name="Shape 166"/>
          <p:cNvSpPr txBox="1">
            <a:spLocks noGrp="1"/>
          </p:cNvSpPr>
          <p:nvPr>
            <p:ph type="body" idx="1"/>
          </p:nvPr>
        </p:nvSpPr>
        <p:spPr>
          <a:xfrm>
            <a:off x="701039" y="4381103"/>
            <a:ext cx="5608200" cy="41504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Times New Roman"/>
              <a:buNone/>
            </a:pPr>
            <a:endParaRPr lang="en-US" sz="1200" b="0" i="0" u="none" strike="noStrike" cap="none" dirty="0">
              <a:solidFill>
                <a:schemeClr val="dk1"/>
              </a:solidFill>
              <a:latin typeface="Arial"/>
              <a:ea typeface="Arial"/>
              <a:cs typeface="Arial"/>
              <a:sym typeface="Arial"/>
            </a:endParaRPr>
          </a:p>
        </p:txBody>
      </p:sp>
      <p:sp>
        <p:nvSpPr>
          <p:cNvPr id="167" name="Shape 167"/>
          <p:cNvSpPr txBox="1">
            <a:spLocks noGrp="1"/>
          </p:cNvSpPr>
          <p:nvPr>
            <p:ph type="sldNum" idx="12"/>
          </p:nvPr>
        </p:nvSpPr>
        <p:spPr>
          <a:xfrm>
            <a:off x="3970937" y="8760603"/>
            <a:ext cx="3037799" cy="461099"/>
          </a:xfrm>
          <a:prstGeom prst="rect">
            <a:avLst/>
          </a:prstGeom>
          <a:noFill/>
          <a:ln>
            <a:noFill/>
          </a:ln>
        </p:spPr>
        <p:txBody>
          <a:bodyPr lIns="92750" tIns="46375" rIns="92750" bIns="4637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198562" y="692150"/>
            <a:ext cx="4613400" cy="34593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701039" y="4381103"/>
            <a:ext cx="5608200" cy="4150500"/>
          </a:xfrm>
          <a:prstGeom prst="rect">
            <a:avLst/>
          </a:prstGeom>
        </p:spPr>
        <p:txBody>
          <a:bodyPr lIns="91425" tIns="91425" rIns="91425" bIns="91425" anchor="t" anchorCtr="0">
            <a:noAutofit/>
          </a:bodyPr>
          <a:lstStyle/>
          <a:p>
            <a:pPr lvl="0">
              <a:spcBef>
                <a:spcPts val="0"/>
              </a:spcBef>
              <a:buNone/>
            </a:pPr>
            <a:endParaRPr/>
          </a:p>
        </p:txBody>
      </p:sp>
      <p:sp>
        <p:nvSpPr>
          <p:cNvPr id="174" name="Shape 174"/>
          <p:cNvSpPr txBox="1">
            <a:spLocks noGrp="1"/>
          </p:cNvSpPr>
          <p:nvPr>
            <p:ph type="sldNum" idx="12"/>
          </p:nvPr>
        </p:nvSpPr>
        <p:spPr>
          <a:xfrm>
            <a:off x="3970937" y="8760603"/>
            <a:ext cx="3037799" cy="461100"/>
          </a:xfrm>
          <a:prstGeom prst="rect">
            <a:avLst/>
          </a:prstGeom>
        </p:spPr>
        <p:txBody>
          <a:bodyPr lIns="92750" tIns="46375" rIns="92750" bIns="46375" anchor="b" anchorCtr="0">
            <a:noAutofit/>
          </a:bodyPr>
          <a:lstStyle/>
          <a:p>
            <a:pPr lvl="0">
              <a:spcBef>
                <a:spcPts val="0"/>
              </a:spcBef>
              <a:buClr>
                <a:schemeClr val="dk1"/>
              </a:buClr>
              <a:buSzPct val="25000"/>
              <a:buFont typeface="Calibri"/>
              <a:buNone/>
            </a:pPr>
            <a:fld id="{00000000-1234-1234-1234-123412341234}" type="slidenum">
              <a:rPr lang="en-US"/>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1198562" y="692150"/>
            <a:ext cx="4613400" cy="34593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701039" y="4381103"/>
            <a:ext cx="5608200" cy="4150500"/>
          </a:xfrm>
          <a:prstGeom prst="rect">
            <a:avLst/>
          </a:prstGeom>
        </p:spPr>
        <p:txBody>
          <a:bodyPr lIns="91425" tIns="91425" rIns="91425" bIns="91425" anchor="t" anchorCtr="0">
            <a:noAutofit/>
          </a:bodyPr>
          <a:lstStyle/>
          <a:p>
            <a:pPr lvl="0">
              <a:spcBef>
                <a:spcPts val="0"/>
              </a:spcBef>
              <a:buNone/>
            </a:pPr>
            <a:endParaRPr/>
          </a:p>
        </p:txBody>
      </p:sp>
      <p:sp>
        <p:nvSpPr>
          <p:cNvPr id="181" name="Shape 181"/>
          <p:cNvSpPr txBox="1">
            <a:spLocks noGrp="1"/>
          </p:cNvSpPr>
          <p:nvPr>
            <p:ph type="sldNum" idx="12"/>
          </p:nvPr>
        </p:nvSpPr>
        <p:spPr>
          <a:xfrm>
            <a:off x="3970937" y="8760603"/>
            <a:ext cx="3037799" cy="461100"/>
          </a:xfrm>
          <a:prstGeom prst="rect">
            <a:avLst/>
          </a:prstGeom>
        </p:spPr>
        <p:txBody>
          <a:bodyPr lIns="92750" tIns="46375" rIns="92750" bIns="46375" anchor="b" anchorCtr="0">
            <a:noAutofit/>
          </a:bodyPr>
          <a:lstStyle/>
          <a:p>
            <a:pPr lvl="0">
              <a:spcBef>
                <a:spcPts val="0"/>
              </a:spcBef>
              <a:buClr>
                <a:schemeClr val="dk1"/>
              </a:buClr>
              <a:buSzPct val="25000"/>
              <a:buFont typeface="Calibri"/>
              <a:buNone/>
            </a:pPr>
            <a:fld id="{00000000-1234-1234-1234-123412341234}"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198562" y="692150"/>
            <a:ext cx="4613400" cy="34593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701039" y="4381103"/>
            <a:ext cx="5608200" cy="4150500"/>
          </a:xfrm>
          <a:prstGeom prst="rect">
            <a:avLst/>
          </a:prstGeom>
        </p:spPr>
        <p:txBody>
          <a:bodyPr lIns="91425" tIns="91425" rIns="91425" bIns="91425" anchor="t" anchorCtr="0">
            <a:noAutofit/>
          </a:bodyPr>
          <a:lstStyle/>
          <a:p>
            <a:pPr lvl="0">
              <a:spcBef>
                <a:spcPts val="0"/>
              </a:spcBef>
              <a:buNone/>
            </a:pPr>
            <a:endParaRPr/>
          </a:p>
        </p:txBody>
      </p:sp>
      <p:sp>
        <p:nvSpPr>
          <p:cNvPr id="190" name="Shape 190"/>
          <p:cNvSpPr txBox="1">
            <a:spLocks noGrp="1"/>
          </p:cNvSpPr>
          <p:nvPr>
            <p:ph type="sldNum" idx="12"/>
          </p:nvPr>
        </p:nvSpPr>
        <p:spPr>
          <a:xfrm>
            <a:off x="3970937" y="8760603"/>
            <a:ext cx="3037799" cy="461100"/>
          </a:xfrm>
          <a:prstGeom prst="rect">
            <a:avLst/>
          </a:prstGeom>
        </p:spPr>
        <p:txBody>
          <a:bodyPr lIns="92750" tIns="46375" rIns="92750" bIns="46375" anchor="b" anchorCtr="0">
            <a:noAutofit/>
          </a:bodyPr>
          <a:lstStyle/>
          <a:p>
            <a:pPr lvl="0">
              <a:spcBef>
                <a:spcPts val="0"/>
              </a:spcBef>
              <a:buClr>
                <a:schemeClr val="dk1"/>
              </a:buClr>
              <a:buSzPct val="25000"/>
              <a:buFont typeface="Calibri"/>
              <a:buNone/>
            </a:pPr>
            <a:fld id="{00000000-1234-1234-1234-123412341234}"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1198563"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6" name="Shape 196"/>
          <p:cNvSpPr txBox="1">
            <a:spLocks noGrp="1"/>
          </p:cNvSpPr>
          <p:nvPr>
            <p:ph type="body" idx="1"/>
          </p:nvPr>
        </p:nvSpPr>
        <p:spPr>
          <a:xfrm>
            <a:off x="701039" y="4381103"/>
            <a:ext cx="5608319" cy="4150517"/>
          </a:xfrm>
          <a:prstGeom prst="rect">
            <a:avLst/>
          </a:prstGeom>
          <a:noFill/>
          <a:ln>
            <a:noFill/>
          </a:ln>
        </p:spPr>
        <p:txBody>
          <a:bodyPr lIns="92750" tIns="46375" rIns="92750" bIns="46375" anchor="t" anchorCtr="0">
            <a:noAutofit/>
          </a:bodyPr>
          <a:lstStyle/>
          <a:p>
            <a:pPr marL="0" marR="0" lvl="0" indent="0" algn="l" rtl="0">
              <a:spcBef>
                <a:spcPts val="0"/>
              </a:spcBef>
              <a:spcAft>
                <a:spcPts val="0"/>
              </a:spcAft>
              <a:buClr>
                <a:srgbClr val="FF0000"/>
              </a:buClr>
              <a:buSzPct val="25000"/>
              <a:buFont typeface="Arial"/>
              <a:buNone/>
            </a:pPr>
            <a:endParaRPr lang="en-US" sz="1400" b="0" i="0" u="none" strike="noStrike" cap="none" dirty="0">
              <a:solidFill>
                <a:schemeClr val="dk1"/>
              </a:solidFill>
              <a:latin typeface="Arial"/>
              <a:ea typeface="Arial"/>
              <a:cs typeface="Arial"/>
              <a:sym typeface="Arial"/>
            </a:endParaRPr>
          </a:p>
        </p:txBody>
      </p:sp>
      <p:sp>
        <p:nvSpPr>
          <p:cNvPr id="197" name="Shape 197"/>
          <p:cNvSpPr txBox="1">
            <a:spLocks noGrp="1"/>
          </p:cNvSpPr>
          <p:nvPr>
            <p:ph type="sldNum" idx="12"/>
          </p:nvPr>
        </p:nvSpPr>
        <p:spPr>
          <a:xfrm>
            <a:off x="3970937" y="8760603"/>
            <a:ext cx="3037839" cy="461169"/>
          </a:xfrm>
          <a:prstGeom prst="rect">
            <a:avLst/>
          </a:prstGeom>
          <a:noFill/>
          <a:ln>
            <a:noFill/>
          </a:ln>
        </p:spPr>
        <p:txBody>
          <a:bodyPr lIns="92750" tIns="46375" rIns="92750" bIns="4637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198562" y="692150"/>
            <a:ext cx="4613400" cy="34593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701039" y="4381103"/>
            <a:ext cx="5608200" cy="4150500"/>
          </a:xfrm>
          <a:prstGeom prst="rect">
            <a:avLst/>
          </a:prstGeom>
        </p:spPr>
        <p:txBody>
          <a:bodyPr lIns="91425" tIns="91425" rIns="91425" bIns="91425" anchor="t" anchorCtr="0">
            <a:noAutofit/>
          </a:bodyPr>
          <a:lstStyle/>
          <a:p>
            <a:pPr lvl="0">
              <a:spcBef>
                <a:spcPts val="0"/>
              </a:spcBef>
              <a:buNone/>
            </a:pPr>
            <a:endParaRPr/>
          </a:p>
        </p:txBody>
      </p:sp>
      <p:sp>
        <p:nvSpPr>
          <p:cNvPr id="204" name="Shape 204"/>
          <p:cNvSpPr txBox="1">
            <a:spLocks noGrp="1"/>
          </p:cNvSpPr>
          <p:nvPr>
            <p:ph type="sldNum" idx="12"/>
          </p:nvPr>
        </p:nvSpPr>
        <p:spPr>
          <a:xfrm>
            <a:off x="3970937" y="8760603"/>
            <a:ext cx="3037799" cy="461100"/>
          </a:xfrm>
          <a:prstGeom prst="rect">
            <a:avLst/>
          </a:prstGeom>
        </p:spPr>
        <p:txBody>
          <a:bodyPr lIns="92750" tIns="46375" rIns="92750" bIns="46375" anchor="b" anchorCtr="0">
            <a:noAutofit/>
          </a:bodyPr>
          <a:lstStyle/>
          <a:p>
            <a:pPr lvl="0">
              <a:spcBef>
                <a:spcPts val="0"/>
              </a:spcBef>
              <a:buClr>
                <a:schemeClr val="dk1"/>
              </a:buClr>
              <a:buSzPct val="25000"/>
              <a:buFont typeface="Calibri"/>
              <a:buNone/>
            </a:pPr>
            <a:fld id="{00000000-1234-1234-1234-123412341234}"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lvl="0" rtl="0">
              <a:spcBef>
                <a:spcPts val="0"/>
              </a:spcBef>
              <a:buClr>
                <a:schemeClr val="dk1"/>
              </a:buClr>
              <a:buSzPct val="25000"/>
              <a:buFont typeface="Arial"/>
              <a:buNone/>
            </a:pPr>
            <a:endParaRPr dirty="0">
              <a:latin typeface="Arial"/>
              <a:ea typeface="Arial"/>
              <a:cs typeface="Arial"/>
              <a:sym typeface="Arial"/>
            </a:endParaRPr>
          </a:p>
        </p:txBody>
      </p:sp>
      <p:sp>
        <p:nvSpPr>
          <p:cNvPr id="211" name="Shape 211"/>
          <p:cNvSpPr>
            <a:spLocks noGrp="1" noRot="1" noChangeAspect="1"/>
          </p:cNvSpPr>
          <p:nvPr>
            <p:ph type="sldImg" idx="2"/>
          </p:nvPr>
        </p:nvSpPr>
        <p:spPr>
          <a:xfrm>
            <a:off x="1198563"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97" name="Shape 97"/>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7" name="Shape 217"/>
          <p:cNvSpPr txBox="1">
            <a:spLocks noGrp="1"/>
          </p:cNvSpPr>
          <p:nvPr>
            <p:ph type="body" idx="1"/>
          </p:nvPr>
        </p:nvSpPr>
        <p:spPr>
          <a:xfrm>
            <a:off x="701039" y="4381103"/>
            <a:ext cx="5608319" cy="4150517"/>
          </a:xfrm>
          <a:prstGeom prst="rect">
            <a:avLst/>
          </a:prstGeom>
          <a:noFill/>
          <a:ln>
            <a:noFill/>
          </a:ln>
        </p:spPr>
        <p:txBody>
          <a:bodyPr lIns="92750" tIns="46375" rIns="92750" bIns="46375" anchor="t" anchorCtr="0">
            <a:noAutofit/>
          </a:bodyPr>
          <a:lstStyle/>
          <a:p>
            <a:pPr marL="0" marR="0" lvl="0" indent="0" algn="l" rtl="0">
              <a:spcBef>
                <a:spcPts val="0"/>
              </a:spcBef>
              <a:buClr>
                <a:schemeClr val="dk1"/>
              </a:buClr>
              <a:buSzPct val="25000"/>
              <a:buFont typeface="Calibri"/>
              <a:buNone/>
            </a:pPr>
            <a:endParaRPr sz="1400" b="0" i="0" u="none" strike="noStrike" cap="none" dirty="0">
              <a:solidFill>
                <a:schemeClr val="dk1"/>
              </a:solidFill>
              <a:latin typeface="Arial"/>
              <a:ea typeface="Arial"/>
              <a:cs typeface="Arial"/>
              <a:sym typeface="Arial"/>
            </a:endParaRPr>
          </a:p>
        </p:txBody>
      </p:sp>
      <p:sp>
        <p:nvSpPr>
          <p:cNvPr id="218" name="Shape 218"/>
          <p:cNvSpPr txBox="1">
            <a:spLocks noGrp="1"/>
          </p:cNvSpPr>
          <p:nvPr>
            <p:ph type="sldNum" idx="12"/>
          </p:nvPr>
        </p:nvSpPr>
        <p:spPr>
          <a:xfrm>
            <a:off x="3970937" y="8760603"/>
            <a:ext cx="3037839" cy="461169"/>
          </a:xfrm>
          <a:prstGeom prst="rect">
            <a:avLst/>
          </a:prstGeom>
          <a:noFill/>
          <a:ln>
            <a:noFill/>
          </a:ln>
        </p:spPr>
        <p:txBody>
          <a:bodyPr lIns="92750" tIns="46375" rIns="92750" bIns="4637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98562" y="692150"/>
            <a:ext cx="4613400" cy="34593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701039" y="4381103"/>
            <a:ext cx="5608200" cy="4150500"/>
          </a:xfrm>
          <a:prstGeom prst="rect">
            <a:avLst/>
          </a:prstGeom>
        </p:spPr>
        <p:txBody>
          <a:bodyPr lIns="91425" tIns="91425" rIns="91425" bIns="91425" anchor="t" anchorCtr="0">
            <a:noAutofit/>
          </a:bodyPr>
          <a:lstStyle/>
          <a:p>
            <a:pPr lvl="0">
              <a:spcBef>
                <a:spcPts val="0"/>
              </a:spcBef>
              <a:buNone/>
            </a:pPr>
            <a:endParaRPr/>
          </a:p>
        </p:txBody>
      </p:sp>
      <p:sp>
        <p:nvSpPr>
          <p:cNvPr id="225" name="Shape 225"/>
          <p:cNvSpPr txBox="1">
            <a:spLocks noGrp="1"/>
          </p:cNvSpPr>
          <p:nvPr>
            <p:ph type="sldNum" idx="12"/>
          </p:nvPr>
        </p:nvSpPr>
        <p:spPr>
          <a:xfrm>
            <a:off x="3970937" y="8760603"/>
            <a:ext cx="3037799" cy="461100"/>
          </a:xfrm>
          <a:prstGeom prst="rect">
            <a:avLst/>
          </a:prstGeom>
        </p:spPr>
        <p:txBody>
          <a:bodyPr lIns="92750" tIns="46375" rIns="92750" bIns="46375" anchor="b" anchorCtr="0">
            <a:noAutofit/>
          </a:bodyPr>
          <a:lstStyle/>
          <a:p>
            <a:pPr lvl="0">
              <a:spcBef>
                <a:spcPts val="0"/>
              </a:spcBef>
              <a:buClr>
                <a:schemeClr val="dk1"/>
              </a:buClr>
              <a:buSzPct val="25000"/>
              <a:buFont typeface="Calibri"/>
              <a:buNone/>
            </a:pPr>
            <a:fld id="{00000000-1234-1234-1234-123412341234}" type="slidenum">
              <a:rPr lang="en-US"/>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198562" y="692150"/>
            <a:ext cx="4613400" cy="34593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701039" y="4381103"/>
            <a:ext cx="5608200" cy="4150500"/>
          </a:xfrm>
          <a:prstGeom prst="rect">
            <a:avLst/>
          </a:prstGeom>
        </p:spPr>
        <p:txBody>
          <a:bodyPr lIns="91425" tIns="91425" rIns="91425" bIns="91425" anchor="t" anchorCtr="0">
            <a:noAutofit/>
          </a:bodyPr>
          <a:lstStyle/>
          <a:p>
            <a:pPr lvl="0">
              <a:spcBef>
                <a:spcPts val="0"/>
              </a:spcBef>
              <a:buNone/>
            </a:pPr>
            <a:endParaRPr/>
          </a:p>
        </p:txBody>
      </p:sp>
      <p:sp>
        <p:nvSpPr>
          <p:cNvPr id="234" name="Shape 234"/>
          <p:cNvSpPr txBox="1">
            <a:spLocks noGrp="1"/>
          </p:cNvSpPr>
          <p:nvPr>
            <p:ph type="sldNum" idx="12"/>
          </p:nvPr>
        </p:nvSpPr>
        <p:spPr>
          <a:xfrm>
            <a:off x="3970937" y="8760603"/>
            <a:ext cx="3037799" cy="461100"/>
          </a:xfrm>
          <a:prstGeom prst="rect">
            <a:avLst/>
          </a:prstGeom>
        </p:spPr>
        <p:txBody>
          <a:bodyPr lIns="92750" tIns="46375" rIns="92750" bIns="46375" anchor="b" anchorCtr="0">
            <a:noAutofit/>
          </a:bodyPr>
          <a:lstStyle/>
          <a:p>
            <a:pPr lvl="0">
              <a:spcBef>
                <a:spcPts val="0"/>
              </a:spcBef>
              <a:buClr>
                <a:schemeClr val="dk1"/>
              </a:buClr>
              <a:buSzPct val="25000"/>
              <a:buFont typeface="Calibri"/>
              <a:buNone/>
            </a:pPr>
            <a:fld id="{00000000-1234-1234-1234-123412341234}" type="slidenum">
              <a:rPr lang="en-US"/>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1198562" y="692150"/>
            <a:ext cx="4613400" cy="34593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701039" y="4381103"/>
            <a:ext cx="5608200" cy="4150500"/>
          </a:xfrm>
          <a:prstGeom prst="rect">
            <a:avLst/>
          </a:prstGeom>
        </p:spPr>
        <p:txBody>
          <a:bodyPr lIns="91425" tIns="91425" rIns="91425" bIns="91425" anchor="t" anchorCtr="0">
            <a:noAutofit/>
          </a:bodyPr>
          <a:lstStyle/>
          <a:p>
            <a:pPr lvl="0">
              <a:spcBef>
                <a:spcPts val="0"/>
              </a:spcBef>
              <a:buNone/>
            </a:pPr>
            <a:endParaRPr/>
          </a:p>
        </p:txBody>
      </p:sp>
      <p:sp>
        <p:nvSpPr>
          <p:cNvPr id="242" name="Shape 242"/>
          <p:cNvSpPr txBox="1">
            <a:spLocks noGrp="1"/>
          </p:cNvSpPr>
          <p:nvPr>
            <p:ph type="sldNum" idx="12"/>
          </p:nvPr>
        </p:nvSpPr>
        <p:spPr>
          <a:xfrm>
            <a:off x="3970937" y="8760603"/>
            <a:ext cx="3037799" cy="461100"/>
          </a:xfrm>
          <a:prstGeom prst="rect">
            <a:avLst/>
          </a:prstGeom>
        </p:spPr>
        <p:txBody>
          <a:bodyPr lIns="92750" tIns="46375" rIns="92750" bIns="46375" anchor="b" anchorCtr="0">
            <a:noAutofit/>
          </a:bodyPr>
          <a:lstStyle/>
          <a:p>
            <a:pPr lvl="0">
              <a:spcBef>
                <a:spcPts val="0"/>
              </a:spcBef>
              <a:buClr>
                <a:schemeClr val="dk1"/>
              </a:buClr>
              <a:buSzPct val="25000"/>
              <a:buFont typeface="Calibri"/>
              <a:buNone/>
            </a:pPr>
            <a:fld id="{00000000-1234-1234-1234-123412341234}"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1198562" y="692150"/>
            <a:ext cx="4613399" cy="3459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7" name="Shape 247"/>
          <p:cNvSpPr txBox="1">
            <a:spLocks noGrp="1"/>
          </p:cNvSpPr>
          <p:nvPr>
            <p:ph type="body" idx="1"/>
          </p:nvPr>
        </p:nvSpPr>
        <p:spPr>
          <a:xfrm>
            <a:off x="701039" y="4381103"/>
            <a:ext cx="5608200" cy="41504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lang="en-US" sz="1400" b="0" i="0" u="none" strike="noStrike" cap="none" dirty="0">
              <a:solidFill>
                <a:schemeClr val="dk1"/>
              </a:solidFill>
              <a:latin typeface="Arial"/>
              <a:ea typeface="Arial"/>
              <a:cs typeface="Arial"/>
              <a:sym typeface="Arial"/>
            </a:endParaRPr>
          </a:p>
        </p:txBody>
      </p:sp>
      <p:sp>
        <p:nvSpPr>
          <p:cNvPr id="248" name="Shape 248"/>
          <p:cNvSpPr txBox="1">
            <a:spLocks noGrp="1"/>
          </p:cNvSpPr>
          <p:nvPr>
            <p:ph type="sldNum" idx="12"/>
          </p:nvPr>
        </p:nvSpPr>
        <p:spPr>
          <a:xfrm>
            <a:off x="3970937" y="8760603"/>
            <a:ext cx="3037799" cy="461099"/>
          </a:xfrm>
          <a:prstGeom prst="rect">
            <a:avLst/>
          </a:prstGeom>
          <a:noFill/>
          <a:ln>
            <a:noFill/>
          </a:ln>
        </p:spPr>
        <p:txBody>
          <a:bodyPr lIns="92750" tIns="46375" rIns="92750" bIns="4637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3" name="Shape 253"/>
          <p:cNvSpPr txBox="1">
            <a:spLocks noGrp="1"/>
          </p:cNvSpPr>
          <p:nvPr>
            <p:ph type="body" idx="1"/>
          </p:nvPr>
        </p:nvSpPr>
        <p:spPr>
          <a:xfrm>
            <a:off x="701039" y="4381103"/>
            <a:ext cx="5608319" cy="4150517"/>
          </a:xfrm>
          <a:prstGeom prst="rect">
            <a:avLst/>
          </a:prstGeom>
          <a:noFill/>
          <a:ln>
            <a:noFill/>
          </a:ln>
        </p:spPr>
        <p:txBody>
          <a:bodyPr lIns="92750" tIns="46375" rIns="92750" bIns="4637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254" name="Shape 254"/>
          <p:cNvSpPr txBox="1">
            <a:spLocks noGrp="1"/>
          </p:cNvSpPr>
          <p:nvPr>
            <p:ph type="sldNum" idx="12"/>
          </p:nvPr>
        </p:nvSpPr>
        <p:spPr>
          <a:xfrm>
            <a:off x="3970937" y="8760603"/>
            <a:ext cx="3037839" cy="461169"/>
          </a:xfrm>
          <a:prstGeom prst="rect">
            <a:avLst/>
          </a:prstGeom>
          <a:noFill/>
          <a:ln>
            <a:noFill/>
          </a:ln>
        </p:spPr>
        <p:txBody>
          <a:bodyPr lIns="92750" tIns="46375" rIns="92750" bIns="4637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60" name="Shape 260"/>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txBox="1">
            <a:spLocks noGrp="1"/>
          </p:cNvSpPr>
          <p:nvPr>
            <p:ph type="body" idx="1"/>
          </p:nvPr>
        </p:nvSpPr>
        <p:spPr>
          <a:xfrm>
            <a:off x="701039" y="4381103"/>
            <a:ext cx="5608200" cy="41504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66" name="Shape 266"/>
          <p:cNvSpPr>
            <a:spLocks noGrp="1" noRot="1" noChangeAspect="1"/>
          </p:cNvSpPr>
          <p:nvPr>
            <p:ph type="sldImg" idx="2"/>
          </p:nvPr>
        </p:nvSpPr>
        <p:spPr>
          <a:xfrm>
            <a:off x="1198562" y="692150"/>
            <a:ext cx="4613399" cy="3459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701039" y="4381103"/>
            <a:ext cx="5608200" cy="41504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72" name="Shape 272"/>
          <p:cNvSpPr>
            <a:spLocks noGrp="1" noRot="1" noChangeAspect="1"/>
          </p:cNvSpPr>
          <p:nvPr>
            <p:ph type="sldImg" idx="2"/>
          </p:nvPr>
        </p:nvSpPr>
        <p:spPr>
          <a:xfrm>
            <a:off x="1198562" y="692150"/>
            <a:ext cx="4613399" cy="3459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701039" y="4381103"/>
            <a:ext cx="5608200" cy="41504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79" name="Shape 279"/>
          <p:cNvSpPr>
            <a:spLocks noGrp="1" noRot="1" noChangeAspect="1"/>
          </p:cNvSpPr>
          <p:nvPr>
            <p:ph type="sldImg" idx="2"/>
          </p:nvPr>
        </p:nvSpPr>
        <p:spPr>
          <a:xfrm>
            <a:off x="1198562" y="692150"/>
            <a:ext cx="4613399" cy="3459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02" name="Shape 102"/>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txBox="1">
            <a:spLocks noGrp="1"/>
          </p:cNvSpPr>
          <p:nvPr>
            <p:ph type="body" idx="1"/>
          </p:nvPr>
        </p:nvSpPr>
        <p:spPr>
          <a:xfrm>
            <a:off x="701039" y="4381103"/>
            <a:ext cx="5608200" cy="41504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89" name="Shape 289"/>
          <p:cNvSpPr>
            <a:spLocks noGrp="1" noRot="1" noChangeAspect="1"/>
          </p:cNvSpPr>
          <p:nvPr>
            <p:ph type="sldImg" idx="2"/>
          </p:nvPr>
        </p:nvSpPr>
        <p:spPr>
          <a:xfrm>
            <a:off x="1198562" y="692150"/>
            <a:ext cx="4613399" cy="3459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txBox="1">
            <a:spLocks noGrp="1"/>
          </p:cNvSpPr>
          <p:nvPr>
            <p:ph type="body" idx="1"/>
          </p:nvPr>
        </p:nvSpPr>
        <p:spPr>
          <a:xfrm>
            <a:off x="701039" y="4381103"/>
            <a:ext cx="5608200" cy="4150500"/>
          </a:xfrm>
          <a:prstGeom prst="rect">
            <a:avLst/>
          </a:prstGeom>
        </p:spPr>
        <p:txBody>
          <a:bodyPr lIns="91425" tIns="91425" rIns="91425" bIns="91425" anchor="t" anchorCtr="0">
            <a:noAutofit/>
          </a:bodyPr>
          <a:lstStyle/>
          <a:p>
            <a:pPr lvl="0" rtl="0">
              <a:spcBef>
                <a:spcPts val="0"/>
              </a:spcBef>
              <a:buNone/>
            </a:pPr>
            <a:endParaRPr/>
          </a:p>
        </p:txBody>
      </p:sp>
      <p:sp>
        <p:nvSpPr>
          <p:cNvPr id="302" name="Shape 302"/>
          <p:cNvSpPr>
            <a:spLocks noGrp="1" noRot="1" noChangeAspect="1"/>
          </p:cNvSpPr>
          <p:nvPr>
            <p:ph type="sldImg" idx="2"/>
          </p:nvPr>
        </p:nvSpPr>
        <p:spPr>
          <a:xfrm>
            <a:off x="1198562" y="692150"/>
            <a:ext cx="4613400" cy="34593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txBox="1">
            <a:spLocks noGrp="1"/>
          </p:cNvSpPr>
          <p:nvPr>
            <p:ph type="body" idx="1"/>
          </p:nvPr>
        </p:nvSpPr>
        <p:spPr>
          <a:xfrm>
            <a:off x="701039" y="4381103"/>
            <a:ext cx="5608200" cy="4150500"/>
          </a:xfrm>
          <a:prstGeom prst="rect">
            <a:avLst/>
          </a:prstGeom>
        </p:spPr>
        <p:txBody>
          <a:bodyPr lIns="91425" tIns="91425" rIns="91425" bIns="91425" anchor="t" anchorCtr="0">
            <a:noAutofit/>
          </a:bodyPr>
          <a:lstStyle/>
          <a:p>
            <a:pPr lvl="0" rtl="0">
              <a:spcBef>
                <a:spcPts val="0"/>
              </a:spcBef>
              <a:buNone/>
            </a:pPr>
            <a:endParaRPr/>
          </a:p>
        </p:txBody>
      </p:sp>
      <p:sp>
        <p:nvSpPr>
          <p:cNvPr id="309" name="Shape 309"/>
          <p:cNvSpPr>
            <a:spLocks noGrp="1" noRot="1" noChangeAspect="1"/>
          </p:cNvSpPr>
          <p:nvPr>
            <p:ph type="sldImg" idx="2"/>
          </p:nvPr>
        </p:nvSpPr>
        <p:spPr>
          <a:xfrm>
            <a:off x="1198562" y="692150"/>
            <a:ext cx="4613400" cy="34593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701039" y="4381103"/>
            <a:ext cx="5608200" cy="41504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23" name="Shape 323"/>
          <p:cNvSpPr>
            <a:spLocks noGrp="1" noRot="1" noChangeAspect="1"/>
          </p:cNvSpPr>
          <p:nvPr>
            <p:ph type="sldImg" idx="2"/>
          </p:nvPr>
        </p:nvSpPr>
        <p:spPr>
          <a:xfrm>
            <a:off x="1198562" y="692150"/>
            <a:ext cx="4613399" cy="3459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31" name="Shape 331"/>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1198562" y="692150"/>
            <a:ext cx="4613399" cy="3459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8" name="Shape 338"/>
          <p:cNvSpPr txBox="1">
            <a:spLocks noGrp="1"/>
          </p:cNvSpPr>
          <p:nvPr>
            <p:ph type="body" idx="1"/>
          </p:nvPr>
        </p:nvSpPr>
        <p:spPr>
          <a:xfrm>
            <a:off x="701039" y="4381103"/>
            <a:ext cx="5608200" cy="41504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39" name="Shape 339"/>
          <p:cNvSpPr txBox="1">
            <a:spLocks noGrp="1"/>
          </p:cNvSpPr>
          <p:nvPr>
            <p:ph type="sldNum" idx="12"/>
          </p:nvPr>
        </p:nvSpPr>
        <p:spPr>
          <a:xfrm>
            <a:off x="3970937" y="8760603"/>
            <a:ext cx="3037799" cy="461099"/>
          </a:xfrm>
          <a:prstGeom prst="rect">
            <a:avLst/>
          </a:prstGeom>
          <a:noFill/>
          <a:ln>
            <a:noFill/>
          </a:ln>
        </p:spPr>
        <p:txBody>
          <a:bodyPr lIns="92750" tIns="46375" rIns="92750" bIns="4637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35</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345" name="Shape 345"/>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352" name="Shape 352"/>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359" name="Shape 359"/>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366" name="Shape 366"/>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07" name="Shape 107"/>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373" name="Shape 373"/>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380" name="Shape 380"/>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387" name="Shape 387"/>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393" name="Shape 393"/>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400" name="Shape 400"/>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1198562" y="692150"/>
            <a:ext cx="4613399" cy="3459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7" name="Shape 407"/>
          <p:cNvSpPr txBox="1">
            <a:spLocks noGrp="1"/>
          </p:cNvSpPr>
          <p:nvPr>
            <p:ph type="body" idx="1"/>
          </p:nvPr>
        </p:nvSpPr>
        <p:spPr>
          <a:xfrm>
            <a:off x="701039" y="4381103"/>
            <a:ext cx="5608200" cy="41504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408" name="Shape 408"/>
          <p:cNvSpPr txBox="1">
            <a:spLocks noGrp="1"/>
          </p:cNvSpPr>
          <p:nvPr>
            <p:ph type="sldNum" idx="12"/>
          </p:nvPr>
        </p:nvSpPr>
        <p:spPr>
          <a:xfrm>
            <a:off x="3970937" y="8760603"/>
            <a:ext cx="3037799" cy="461099"/>
          </a:xfrm>
          <a:prstGeom prst="rect">
            <a:avLst/>
          </a:prstGeom>
          <a:noFill/>
          <a:ln>
            <a:noFill/>
          </a:ln>
        </p:spPr>
        <p:txBody>
          <a:bodyPr lIns="92750" tIns="46375" rIns="92750" bIns="4637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45</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1198562" y="692150"/>
            <a:ext cx="4613399" cy="3459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5" name="Shape 415"/>
          <p:cNvSpPr txBox="1">
            <a:spLocks noGrp="1"/>
          </p:cNvSpPr>
          <p:nvPr>
            <p:ph type="body" idx="1"/>
          </p:nvPr>
        </p:nvSpPr>
        <p:spPr>
          <a:xfrm>
            <a:off x="701039" y="4381103"/>
            <a:ext cx="5608200" cy="41504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416" name="Shape 416"/>
          <p:cNvSpPr txBox="1">
            <a:spLocks noGrp="1"/>
          </p:cNvSpPr>
          <p:nvPr>
            <p:ph type="sldNum" idx="12"/>
          </p:nvPr>
        </p:nvSpPr>
        <p:spPr>
          <a:xfrm>
            <a:off x="3970937" y="8760603"/>
            <a:ext cx="3037799" cy="461099"/>
          </a:xfrm>
          <a:prstGeom prst="rect">
            <a:avLst/>
          </a:prstGeom>
          <a:noFill/>
          <a:ln>
            <a:noFill/>
          </a:ln>
        </p:spPr>
        <p:txBody>
          <a:bodyPr lIns="92750" tIns="46375" rIns="92750" bIns="4637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46</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423" name="Shape 423"/>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9" name="Shape 429"/>
          <p:cNvSpPr txBox="1">
            <a:spLocks noGrp="1"/>
          </p:cNvSpPr>
          <p:nvPr>
            <p:ph type="body" idx="1"/>
          </p:nvPr>
        </p:nvSpPr>
        <p:spPr>
          <a:xfrm>
            <a:off x="701039" y="4381103"/>
            <a:ext cx="5608319" cy="4150517"/>
          </a:xfrm>
          <a:prstGeom prst="rect">
            <a:avLst/>
          </a:prstGeom>
          <a:noFill/>
          <a:ln>
            <a:noFill/>
          </a:ln>
        </p:spPr>
        <p:txBody>
          <a:bodyPr lIns="92750" tIns="46375" rIns="92750" bIns="46375" anchor="t" anchorCtr="0">
            <a:noAutofit/>
          </a:bodyPr>
          <a:lstStyle/>
          <a:p>
            <a:pPr marL="1143000" marR="0" lvl="2" indent="-177800" algn="l" rtl="0">
              <a:lnSpc>
                <a:spcPct val="80000"/>
              </a:lnSpc>
              <a:spcBef>
                <a:spcPts val="444"/>
              </a:spcBef>
              <a:buClr>
                <a:schemeClr val="dk1"/>
              </a:buClr>
              <a:buSzPct val="100000"/>
              <a:buFont typeface="Arial"/>
              <a:buNone/>
            </a:pPr>
            <a:endParaRPr sz="1400" b="0" i="0" u="none" strike="noStrike" cap="none" dirty="0">
              <a:solidFill>
                <a:schemeClr val="dk1"/>
              </a:solidFill>
              <a:latin typeface="Calibri"/>
              <a:ea typeface="Calibri"/>
              <a:cs typeface="Calibri"/>
              <a:sym typeface="Calibri"/>
            </a:endParaRPr>
          </a:p>
        </p:txBody>
      </p:sp>
      <p:sp>
        <p:nvSpPr>
          <p:cNvPr id="430" name="Shape 430"/>
          <p:cNvSpPr txBox="1">
            <a:spLocks noGrp="1"/>
          </p:cNvSpPr>
          <p:nvPr>
            <p:ph type="sldNum" idx="12"/>
          </p:nvPr>
        </p:nvSpPr>
        <p:spPr>
          <a:xfrm>
            <a:off x="3970937" y="8760603"/>
            <a:ext cx="3037839" cy="461169"/>
          </a:xfrm>
          <a:prstGeom prst="rect">
            <a:avLst/>
          </a:prstGeom>
          <a:noFill/>
          <a:ln>
            <a:noFill/>
          </a:ln>
        </p:spPr>
        <p:txBody>
          <a:bodyPr lIns="92750" tIns="46375" rIns="92750" bIns="4637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lnSpc>
                <a:spcPct val="8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Calibri"/>
              <a:ea typeface="Calibri"/>
              <a:cs typeface="Calibri"/>
              <a:sym typeface="Calibri"/>
            </a:endParaRPr>
          </a:p>
        </p:txBody>
      </p:sp>
      <p:sp>
        <p:nvSpPr>
          <p:cNvPr id="436" name="Shape 436"/>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3" name="Shape 113"/>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2" name="Shape 442"/>
          <p:cNvSpPr txBox="1">
            <a:spLocks noGrp="1"/>
          </p:cNvSpPr>
          <p:nvPr>
            <p:ph type="body" idx="1"/>
          </p:nvPr>
        </p:nvSpPr>
        <p:spPr>
          <a:xfrm>
            <a:off x="701039" y="4381103"/>
            <a:ext cx="5608200" cy="41504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443" name="Shape 443"/>
          <p:cNvSpPr txBox="1">
            <a:spLocks noGrp="1"/>
          </p:cNvSpPr>
          <p:nvPr>
            <p:ph type="sldNum" idx="12"/>
          </p:nvPr>
        </p:nvSpPr>
        <p:spPr>
          <a:xfrm>
            <a:off x="3970937" y="8760603"/>
            <a:ext cx="3037799" cy="461099"/>
          </a:xfrm>
          <a:prstGeom prst="rect">
            <a:avLst/>
          </a:prstGeom>
          <a:noFill/>
          <a:ln>
            <a:noFill/>
          </a:ln>
        </p:spPr>
        <p:txBody>
          <a:bodyPr lIns="92750" tIns="46375" rIns="92750" bIns="4637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50</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a:spLocks noGrp="1" noRot="1" noChangeAspect="1"/>
          </p:cNvSpPr>
          <p:nvPr>
            <p:ph type="sldImg" idx="2"/>
          </p:nvPr>
        </p:nvSpPr>
        <p:spPr>
          <a:xfrm>
            <a:off x="1198562" y="692150"/>
            <a:ext cx="4613399" cy="3459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9" name="Shape 449"/>
          <p:cNvSpPr txBox="1">
            <a:spLocks noGrp="1"/>
          </p:cNvSpPr>
          <p:nvPr>
            <p:ph type="body" idx="1"/>
          </p:nvPr>
        </p:nvSpPr>
        <p:spPr>
          <a:xfrm>
            <a:off x="701039" y="4381103"/>
            <a:ext cx="5608200" cy="4150499"/>
          </a:xfrm>
          <a:prstGeom prst="rect">
            <a:avLst/>
          </a:prstGeom>
          <a:noFill/>
          <a:ln>
            <a:noFill/>
          </a:ln>
        </p:spPr>
        <p:txBody>
          <a:bodyPr lIns="91425" tIns="91425" rIns="91425" bIns="91425" anchor="t" anchorCtr="0">
            <a:noAutofit/>
          </a:bodyPr>
          <a:lstStyle/>
          <a:p>
            <a:pPr marL="457200" marR="0" lvl="0" indent="-76200" algn="l" rtl="0">
              <a:lnSpc>
                <a:spcPct val="8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Arial"/>
              <a:ea typeface="Arial"/>
              <a:cs typeface="Arial"/>
              <a:sym typeface="Arial"/>
            </a:endParaRPr>
          </a:p>
        </p:txBody>
      </p:sp>
      <p:sp>
        <p:nvSpPr>
          <p:cNvPr id="450" name="Shape 450"/>
          <p:cNvSpPr txBox="1">
            <a:spLocks noGrp="1"/>
          </p:cNvSpPr>
          <p:nvPr>
            <p:ph type="sldNum" idx="12"/>
          </p:nvPr>
        </p:nvSpPr>
        <p:spPr>
          <a:xfrm>
            <a:off x="3970937" y="8760603"/>
            <a:ext cx="3037799" cy="461099"/>
          </a:xfrm>
          <a:prstGeom prst="rect">
            <a:avLst/>
          </a:prstGeom>
          <a:noFill/>
          <a:ln>
            <a:noFill/>
          </a:ln>
        </p:spPr>
        <p:txBody>
          <a:bodyPr lIns="92750" tIns="46375" rIns="92750" bIns="4637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51</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56" name="Shape 456"/>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62" name="Shape 462"/>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1198562" y="692150"/>
            <a:ext cx="4613399" cy="3459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8" name="Shape 468"/>
          <p:cNvSpPr txBox="1">
            <a:spLocks noGrp="1"/>
          </p:cNvSpPr>
          <p:nvPr>
            <p:ph type="body" idx="1"/>
          </p:nvPr>
        </p:nvSpPr>
        <p:spPr>
          <a:xfrm>
            <a:off x="701039" y="4381103"/>
            <a:ext cx="5608200" cy="41504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69" name="Shape 469"/>
          <p:cNvSpPr txBox="1">
            <a:spLocks noGrp="1"/>
          </p:cNvSpPr>
          <p:nvPr>
            <p:ph type="sldNum" idx="12"/>
          </p:nvPr>
        </p:nvSpPr>
        <p:spPr>
          <a:xfrm>
            <a:off x="3970937" y="8760603"/>
            <a:ext cx="3037799" cy="461099"/>
          </a:xfrm>
          <a:prstGeom prst="rect">
            <a:avLst/>
          </a:prstGeom>
          <a:noFill/>
          <a:ln>
            <a:noFill/>
          </a:ln>
        </p:spPr>
        <p:txBody>
          <a:bodyPr lIns="92750" tIns="46375" rIns="92750" bIns="4637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54</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5" name="Shape 475"/>
          <p:cNvSpPr txBox="1">
            <a:spLocks noGrp="1"/>
          </p:cNvSpPr>
          <p:nvPr>
            <p:ph type="body" idx="1"/>
          </p:nvPr>
        </p:nvSpPr>
        <p:spPr>
          <a:xfrm>
            <a:off x="701039" y="4381103"/>
            <a:ext cx="5608319" cy="4150517"/>
          </a:xfrm>
          <a:prstGeom prst="rect">
            <a:avLst/>
          </a:prstGeom>
          <a:noFill/>
          <a:ln>
            <a:noFill/>
          </a:ln>
        </p:spPr>
        <p:txBody>
          <a:bodyPr lIns="92750" tIns="46375" rIns="92750" bIns="4637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76" name="Shape 476"/>
          <p:cNvSpPr txBox="1">
            <a:spLocks noGrp="1"/>
          </p:cNvSpPr>
          <p:nvPr>
            <p:ph type="sldNum" idx="12"/>
          </p:nvPr>
        </p:nvSpPr>
        <p:spPr>
          <a:xfrm>
            <a:off x="3970937" y="8760603"/>
            <a:ext cx="3037839" cy="461169"/>
          </a:xfrm>
          <a:prstGeom prst="rect">
            <a:avLst/>
          </a:prstGeom>
          <a:noFill/>
          <a:ln>
            <a:noFill/>
          </a:ln>
        </p:spPr>
        <p:txBody>
          <a:bodyPr lIns="92750" tIns="46375" rIns="92750" bIns="4637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81" name="Shape 481"/>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txBox="1">
            <a:spLocks noGrp="1"/>
          </p:cNvSpPr>
          <p:nvPr>
            <p:ph type="body" idx="1"/>
          </p:nvPr>
        </p:nvSpPr>
        <p:spPr>
          <a:xfrm>
            <a:off x="701039" y="4381103"/>
            <a:ext cx="5608319" cy="415051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87" name="Shape 487"/>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1198563"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2" name="Shape 492"/>
          <p:cNvSpPr txBox="1">
            <a:spLocks noGrp="1"/>
          </p:cNvSpPr>
          <p:nvPr>
            <p:ph type="body" idx="1"/>
          </p:nvPr>
        </p:nvSpPr>
        <p:spPr>
          <a:xfrm>
            <a:off x="701039" y="4381103"/>
            <a:ext cx="5608200" cy="41504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93" name="Shape 493"/>
          <p:cNvSpPr txBox="1">
            <a:spLocks noGrp="1"/>
          </p:cNvSpPr>
          <p:nvPr>
            <p:ph type="sldNum" idx="12"/>
          </p:nvPr>
        </p:nvSpPr>
        <p:spPr>
          <a:xfrm>
            <a:off x="3970937" y="8760603"/>
            <a:ext cx="3037799" cy="461099"/>
          </a:xfrm>
          <a:prstGeom prst="rect">
            <a:avLst/>
          </a:prstGeom>
          <a:noFill/>
          <a:ln>
            <a:noFill/>
          </a:ln>
        </p:spPr>
        <p:txBody>
          <a:bodyPr lIns="92750" tIns="46375" rIns="92750" bIns="4637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58</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9" name="Shape 119"/>
          <p:cNvSpPr txBox="1">
            <a:spLocks noGrp="1"/>
          </p:cNvSpPr>
          <p:nvPr>
            <p:ph type="body" idx="1"/>
          </p:nvPr>
        </p:nvSpPr>
        <p:spPr>
          <a:xfrm>
            <a:off x="701039" y="4381103"/>
            <a:ext cx="5608319" cy="4150517"/>
          </a:xfrm>
          <a:prstGeom prst="rect">
            <a:avLst/>
          </a:prstGeom>
          <a:noFill/>
          <a:ln>
            <a:noFill/>
          </a:ln>
        </p:spPr>
        <p:txBody>
          <a:bodyPr lIns="92750" tIns="46375" rIns="92750" bIns="4637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120" name="Shape 120"/>
          <p:cNvSpPr txBox="1">
            <a:spLocks noGrp="1"/>
          </p:cNvSpPr>
          <p:nvPr>
            <p:ph type="sldNum" idx="12"/>
          </p:nvPr>
        </p:nvSpPr>
        <p:spPr>
          <a:xfrm>
            <a:off x="3970937" y="8760603"/>
            <a:ext cx="3037839" cy="461169"/>
          </a:xfrm>
          <a:prstGeom prst="rect">
            <a:avLst/>
          </a:prstGeom>
          <a:noFill/>
          <a:ln>
            <a:noFill/>
          </a:ln>
        </p:spPr>
        <p:txBody>
          <a:bodyPr lIns="92750" tIns="46375" rIns="92750" bIns="4637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 name="Shape 126"/>
          <p:cNvSpPr txBox="1">
            <a:spLocks noGrp="1"/>
          </p:cNvSpPr>
          <p:nvPr>
            <p:ph type="body" idx="1"/>
          </p:nvPr>
        </p:nvSpPr>
        <p:spPr>
          <a:xfrm>
            <a:off x="701039" y="4381103"/>
            <a:ext cx="5608200" cy="41504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127" name="Shape 127"/>
          <p:cNvSpPr txBox="1">
            <a:spLocks noGrp="1"/>
          </p:cNvSpPr>
          <p:nvPr>
            <p:ph type="sldNum" idx="12"/>
          </p:nvPr>
        </p:nvSpPr>
        <p:spPr>
          <a:xfrm>
            <a:off x="3970937" y="8760603"/>
            <a:ext cx="3037799" cy="461099"/>
          </a:xfrm>
          <a:prstGeom prst="rect">
            <a:avLst/>
          </a:prstGeom>
          <a:noFill/>
          <a:ln>
            <a:noFill/>
          </a:ln>
        </p:spPr>
        <p:txBody>
          <a:bodyPr lIns="92750" tIns="46375" rIns="92750" bIns="4637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98562" y="692150"/>
            <a:ext cx="4613400" cy="34593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701039" y="4381103"/>
            <a:ext cx="5608200" cy="4150500"/>
          </a:xfrm>
          <a:prstGeom prst="rect">
            <a:avLst/>
          </a:prstGeom>
        </p:spPr>
        <p:txBody>
          <a:bodyPr lIns="91425" tIns="91425" rIns="91425" bIns="91425" anchor="t" anchorCtr="0">
            <a:noAutofit/>
          </a:bodyPr>
          <a:lstStyle/>
          <a:p>
            <a:pPr lvl="0">
              <a:spcBef>
                <a:spcPts val="0"/>
              </a:spcBef>
              <a:buNone/>
            </a:pPr>
            <a:endParaRPr/>
          </a:p>
        </p:txBody>
      </p:sp>
      <p:sp>
        <p:nvSpPr>
          <p:cNvPr id="134" name="Shape 134"/>
          <p:cNvSpPr txBox="1">
            <a:spLocks noGrp="1"/>
          </p:cNvSpPr>
          <p:nvPr>
            <p:ph type="sldNum" idx="12"/>
          </p:nvPr>
        </p:nvSpPr>
        <p:spPr>
          <a:xfrm>
            <a:off x="3970937" y="8760603"/>
            <a:ext cx="3037799" cy="461100"/>
          </a:xfrm>
          <a:prstGeom prst="rect">
            <a:avLst/>
          </a:prstGeom>
        </p:spPr>
        <p:txBody>
          <a:bodyPr lIns="92750" tIns="46375" rIns="92750" bIns="46375" anchor="b" anchorCtr="0">
            <a:noAutofit/>
          </a:bodyPr>
          <a:lstStyle/>
          <a:p>
            <a:pPr lvl="0">
              <a:spcBef>
                <a:spcPts val="0"/>
              </a:spcBef>
              <a:buClr>
                <a:schemeClr val="dk1"/>
              </a:buClr>
              <a:buSzPct val="25000"/>
              <a:buFont typeface="Calibri"/>
              <a:buNone/>
            </a:pPr>
            <a:fld id="{00000000-1234-1234-1234-123412341234}"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98562" y="692150"/>
            <a:ext cx="4613275" cy="34591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 name="Shape 140"/>
          <p:cNvSpPr txBox="1">
            <a:spLocks noGrp="1"/>
          </p:cNvSpPr>
          <p:nvPr>
            <p:ph type="body" idx="1"/>
          </p:nvPr>
        </p:nvSpPr>
        <p:spPr>
          <a:xfrm>
            <a:off x="701039" y="4381103"/>
            <a:ext cx="5608200" cy="41504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41" name="Shape 141"/>
          <p:cNvSpPr txBox="1">
            <a:spLocks noGrp="1"/>
          </p:cNvSpPr>
          <p:nvPr>
            <p:ph type="sldNum" idx="12"/>
          </p:nvPr>
        </p:nvSpPr>
        <p:spPr>
          <a:xfrm>
            <a:off x="3970937" y="8760603"/>
            <a:ext cx="3037799" cy="461099"/>
          </a:xfrm>
          <a:prstGeom prst="rect">
            <a:avLst/>
          </a:prstGeom>
          <a:noFill/>
          <a:ln>
            <a:noFill/>
          </a:ln>
        </p:spPr>
        <p:txBody>
          <a:bodyPr lIns="92750" tIns="46375" rIns="92750" bIns="4637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F2F2F2"/>
        </a:solidFill>
        <a:effectLst/>
      </p:bgPr>
    </p:bg>
    <p:spTree>
      <p:nvGrpSpPr>
        <p:cNvPr id="1" name="Shape 13"/>
        <p:cNvGrpSpPr/>
        <p:nvPr/>
      </p:nvGrpSpPr>
      <p:grpSpPr>
        <a:xfrm>
          <a:off x="0" y="0"/>
          <a:ext cx="0" cy="0"/>
          <a:chOff x="0" y="0"/>
          <a:chExt cx="0" cy="0"/>
        </a:xfrm>
      </p:grpSpPr>
      <p:sp>
        <p:nvSpPr>
          <p:cNvPr id="14" name="Shape 14"/>
          <p:cNvSpPr txBox="1">
            <a:spLocks noGrp="1"/>
          </p:cNvSpPr>
          <p:nvPr>
            <p:ph type="ctrTitle"/>
          </p:nvPr>
        </p:nvSpPr>
        <p:spPr>
          <a:xfrm>
            <a:off x="465670" y="2130425"/>
            <a:ext cx="8153396" cy="1470023"/>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5" name="Shape 15"/>
          <p:cNvSpPr txBox="1">
            <a:spLocks noGrp="1"/>
          </p:cNvSpPr>
          <p:nvPr>
            <p:ph type="subTitle" idx="1"/>
          </p:nvPr>
        </p:nvSpPr>
        <p:spPr>
          <a:xfrm>
            <a:off x="465670" y="3886200"/>
            <a:ext cx="8153396" cy="1752600"/>
          </a:xfrm>
          <a:prstGeom prst="rect">
            <a:avLst/>
          </a:prstGeom>
          <a:noFill/>
          <a:ln>
            <a:noFill/>
          </a:ln>
        </p:spPr>
        <p:txBody>
          <a:bodyPr lIns="91425" tIns="91425" rIns="91425" bIns="91425" anchor="t" anchorCtr="0"/>
          <a:lstStyle>
            <a:lvl1pPr marL="0" marR="0" lvl="0"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Arial"/>
                <a:ea typeface="Arial"/>
                <a:cs typeface="Arial"/>
                <a:sym typeface="Arial"/>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Arial"/>
                <a:ea typeface="Arial"/>
                <a:cs typeface="Arial"/>
                <a:sym typeface="Arial"/>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Arial"/>
                <a:ea typeface="Arial"/>
                <a:cs typeface="Arial"/>
                <a:sym typeface="Arial"/>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3" name="Shape 43"/>
          <p:cNvSpPr txBox="1">
            <a:spLocks noGrp="1"/>
          </p:cNvSpPr>
          <p:nvPr>
            <p:ph type="body" idx="1"/>
          </p:nvPr>
        </p:nvSpPr>
        <p:spPr>
          <a:xfrm>
            <a:off x="3575050" y="273051"/>
            <a:ext cx="5111750" cy="5381078"/>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57200" y="1435100"/>
            <a:ext cx="3008313" cy="4219030"/>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Arial"/>
                <a:ea typeface="Arial"/>
                <a:cs typeface="Arial"/>
                <a:sym typeface="Arial"/>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Arial"/>
                <a:ea typeface="Arial"/>
                <a:cs typeface="Arial"/>
                <a:sym typeface="Arial"/>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7" name="Shape 4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1"/>
          </p:nvPr>
        </p:nvSpPr>
        <p:spPr>
          <a:xfrm>
            <a:off x="1792288" y="5367337"/>
            <a:ext cx="5486399" cy="35612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Arial"/>
                <a:ea typeface="Arial"/>
                <a:cs typeface="Arial"/>
                <a:sym typeface="Arial"/>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Arial"/>
                <a:ea typeface="Arial"/>
                <a:cs typeface="Arial"/>
                <a:sym typeface="Arial"/>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F2F2F2"/>
        </a:solidFill>
        <a:effectLst/>
      </p:bgPr>
    </p:bg>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465670" y="2130425"/>
            <a:ext cx="8153400" cy="14700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5" name="Shape 55"/>
          <p:cNvSpPr txBox="1">
            <a:spLocks noGrp="1"/>
          </p:cNvSpPr>
          <p:nvPr>
            <p:ph type="subTitle" idx="1"/>
          </p:nvPr>
        </p:nvSpPr>
        <p:spPr>
          <a:xfrm>
            <a:off x="465670" y="3886200"/>
            <a:ext cx="8153400" cy="1752600"/>
          </a:xfrm>
          <a:prstGeom prst="rect">
            <a:avLst/>
          </a:prstGeom>
          <a:noFill/>
          <a:ln>
            <a:noFill/>
          </a:ln>
        </p:spPr>
        <p:txBody>
          <a:bodyPr lIns="91425" tIns="91425" rIns="91425" bIns="91425" anchor="t" anchorCtr="0"/>
          <a:lstStyle>
            <a:lvl1pPr marL="0" marR="0" lvl="0"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1pPr>
            <a:lvl2pPr marL="457200" marR="0" lvl="1"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2pPr>
            <a:lvl3pPr marL="914400" marR="0" lvl="2"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3pPr>
            <a:lvl4pPr marL="1371600" marR="0" lvl="3"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8" name="Shape 58"/>
          <p:cNvSpPr txBox="1">
            <a:spLocks noGrp="1"/>
          </p:cNvSpPr>
          <p:nvPr>
            <p:ph type="body" idx="1"/>
          </p:nvPr>
        </p:nvSpPr>
        <p:spPr>
          <a:xfrm>
            <a:off x="457200" y="1600200"/>
            <a:ext cx="8229600" cy="40260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1" name="Shape 61"/>
          <p:cNvSpPr txBox="1">
            <a:spLocks noGrp="1"/>
          </p:cNvSpPr>
          <p:nvPr>
            <p:ph type="body" idx="1"/>
          </p:nvPr>
        </p:nvSpPr>
        <p:spPr>
          <a:xfrm>
            <a:off x="457200" y="1600200"/>
            <a:ext cx="8229600" cy="40260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4" name="Shape 64"/>
          <p:cNvSpPr txBox="1">
            <a:spLocks noGrp="1"/>
          </p:cNvSpPr>
          <p:nvPr>
            <p:ph type="body" idx="1"/>
          </p:nvPr>
        </p:nvSpPr>
        <p:spPr>
          <a:xfrm>
            <a:off x="457200" y="1600200"/>
            <a:ext cx="8229600" cy="40260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722312" y="4406900"/>
            <a:ext cx="7772400" cy="13620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4000" b="1" i="0" u="none" strike="noStrike" cap="none">
                <a:solidFill>
                  <a:schemeClr val="dk1"/>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7" name="Shape 67"/>
          <p:cNvSpPr txBox="1">
            <a:spLocks noGrp="1"/>
          </p:cNvSpPr>
          <p:nvPr>
            <p:ph type="body" idx="1"/>
          </p:nvPr>
        </p:nvSpPr>
        <p:spPr>
          <a:xfrm>
            <a:off x="722312" y="2906713"/>
            <a:ext cx="7772400" cy="1500300"/>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arial"/>
                <a:ea typeface="arial"/>
                <a:cs typeface="arial"/>
                <a:sym typeface="arial"/>
              </a:defRPr>
            </a:lvl1pPr>
            <a:lvl2pPr marL="457200" marR="0" lvl="1" indent="0" algn="l" rtl="0">
              <a:spcBef>
                <a:spcPts val="360"/>
              </a:spcBef>
              <a:buClr>
                <a:srgbClr val="888888"/>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320"/>
              </a:spcBef>
              <a:buClr>
                <a:srgbClr val="888888"/>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280"/>
              </a:spcBef>
              <a:buClr>
                <a:srgbClr val="888888"/>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280"/>
              </a:spcBef>
              <a:buClr>
                <a:srgbClr val="888888"/>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0" name="Shape 70"/>
          <p:cNvSpPr txBox="1">
            <a:spLocks noGrp="1"/>
          </p:cNvSpPr>
          <p:nvPr>
            <p:ph type="body" idx="1"/>
          </p:nvPr>
        </p:nvSpPr>
        <p:spPr>
          <a:xfrm>
            <a:off x="457200" y="1600200"/>
            <a:ext cx="4038600" cy="4089300"/>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body" idx="2"/>
          </p:nvPr>
        </p:nvSpPr>
        <p:spPr>
          <a:xfrm>
            <a:off x="4648200" y="1600200"/>
            <a:ext cx="4038600" cy="4089300"/>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4" name="Shape 74"/>
          <p:cNvSpPr txBox="1">
            <a:spLocks noGrp="1"/>
          </p:cNvSpPr>
          <p:nvPr>
            <p:ph type="body" idx="1"/>
          </p:nvPr>
        </p:nvSpPr>
        <p:spPr>
          <a:xfrm>
            <a:off x="457200" y="1535112"/>
            <a:ext cx="4040100" cy="639899"/>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body" idx="2"/>
          </p:nvPr>
        </p:nvSpPr>
        <p:spPr>
          <a:xfrm>
            <a:off x="457200" y="2174875"/>
            <a:ext cx="4040100" cy="3514800"/>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body" idx="3"/>
          </p:nvPr>
        </p:nvSpPr>
        <p:spPr>
          <a:xfrm>
            <a:off x="4645025" y="1535112"/>
            <a:ext cx="4041900" cy="639899"/>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4"/>
          </p:nvPr>
        </p:nvSpPr>
        <p:spPr>
          <a:xfrm>
            <a:off x="4645025" y="2174875"/>
            <a:ext cx="4041900" cy="3514800"/>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8" name="Shape 18"/>
          <p:cNvSpPr txBox="1">
            <a:spLocks noGrp="1"/>
          </p:cNvSpPr>
          <p:nvPr>
            <p:ph type="body" idx="1"/>
          </p:nvPr>
        </p:nvSpPr>
        <p:spPr>
          <a:xfrm>
            <a:off x="457200" y="1600200"/>
            <a:ext cx="8229600" cy="40258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0"/>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457200" y="273050"/>
            <a:ext cx="3008400" cy="1161900"/>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3" name="Shape 83"/>
          <p:cNvSpPr txBox="1">
            <a:spLocks noGrp="1"/>
          </p:cNvSpPr>
          <p:nvPr>
            <p:ph type="body" idx="1"/>
          </p:nvPr>
        </p:nvSpPr>
        <p:spPr>
          <a:xfrm>
            <a:off x="3575050" y="273051"/>
            <a:ext cx="5111700" cy="53811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body" idx="2"/>
          </p:nvPr>
        </p:nvSpPr>
        <p:spPr>
          <a:xfrm>
            <a:off x="457200" y="1435100"/>
            <a:ext cx="3008400" cy="4218900"/>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buClr>
                <a:schemeClr val="dk1"/>
              </a:buClr>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buClr>
                <a:schemeClr val="dk1"/>
              </a:buClr>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1792288" y="4800600"/>
            <a:ext cx="5486400" cy="566700"/>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7" name="Shape 87"/>
          <p:cNvSpPr>
            <a:spLocks noGrp="1"/>
          </p:cNvSpPr>
          <p:nvPr>
            <p:ph type="pic" idx="2"/>
          </p:nvPr>
        </p:nvSpPr>
        <p:spPr>
          <a:xfrm>
            <a:off x="1792288" y="612775"/>
            <a:ext cx="5486400"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body" idx="1"/>
          </p:nvPr>
        </p:nvSpPr>
        <p:spPr>
          <a:xfrm>
            <a:off x="1792288" y="5367337"/>
            <a:ext cx="5486400" cy="356100"/>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buClr>
                <a:schemeClr val="dk1"/>
              </a:buClr>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buClr>
                <a:schemeClr val="dk1"/>
              </a:buClr>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1" name="Shape 21"/>
          <p:cNvSpPr txBox="1">
            <a:spLocks noGrp="1"/>
          </p:cNvSpPr>
          <p:nvPr>
            <p:ph type="body" idx="1"/>
          </p:nvPr>
        </p:nvSpPr>
        <p:spPr>
          <a:xfrm>
            <a:off x="457200" y="1600200"/>
            <a:ext cx="8229600" cy="40258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4" name="Shape 24"/>
          <p:cNvSpPr txBox="1">
            <a:spLocks noGrp="1"/>
          </p:cNvSpPr>
          <p:nvPr>
            <p:ph type="body" idx="1"/>
          </p:nvPr>
        </p:nvSpPr>
        <p:spPr>
          <a:xfrm>
            <a:off x="457200" y="1600200"/>
            <a:ext cx="8229600" cy="40258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4000" b="1" i="0" u="none" strike="noStrike" cap="none">
                <a:solidFill>
                  <a:schemeClr val="dk1"/>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7" name="Shape 27"/>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0" i="0" u="none" strike="noStrike" cap="none">
                <a:solidFill>
                  <a:srgbClr val="888888"/>
                </a:solidFill>
                <a:latin typeface="Arial"/>
                <a:ea typeface="Arial"/>
                <a:cs typeface="Arial"/>
                <a:sym typeface="Arial"/>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Arial"/>
                <a:ea typeface="Arial"/>
                <a:cs typeface="Arial"/>
                <a:sym typeface="Arial"/>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Arial"/>
                <a:ea typeface="Arial"/>
                <a:cs typeface="Arial"/>
                <a:sym typeface="Arial"/>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Arial"/>
                <a:ea typeface="Arial"/>
                <a:cs typeface="Arial"/>
                <a:sym typeface="Arial"/>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Arial"/>
                <a:ea typeface="Arial"/>
                <a:cs typeface="Arial"/>
                <a:sym typeface="Arial"/>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0" name="Shape 30"/>
          <p:cNvSpPr txBox="1">
            <a:spLocks noGrp="1"/>
          </p:cNvSpPr>
          <p:nvPr>
            <p:ph type="body" idx="1"/>
          </p:nvPr>
        </p:nvSpPr>
        <p:spPr>
          <a:xfrm>
            <a:off x="457200" y="1600200"/>
            <a:ext cx="4038598" cy="4089398"/>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body" idx="2"/>
          </p:nvPr>
        </p:nvSpPr>
        <p:spPr>
          <a:xfrm>
            <a:off x="4648200" y="1600200"/>
            <a:ext cx="4038598" cy="4089401"/>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4" name="Shape 3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Arial"/>
                <a:ea typeface="Arial"/>
                <a:cs typeface="Arial"/>
                <a:sym typeface="Arial"/>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body" idx="2"/>
          </p:nvPr>
        </p:nvSpPr>
        <p:spPr>
          <a:xfrm>
            <a:off x="457200" y="2174875"/>
            <a:ext cx="4040187" cy="3514724"/>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3"/>
          </p:nvPr>
        </p:nvSpPr>
        <p:spPr>
          <a:xfrm>
            <a:off x="4645025" y="1535112"/>
            <a:ext cx="4041773"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Arial"/>
                <a:ea typeface="Arial"/>
                <a:cs typeface="Arial"/>
                <a:sym typeface="Arial"/>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4"/>
          </p:nvPr>
        </p:nvSpPr>
        <p:spPr>
          <a:xfrm>
            <a:off x="4645025" y="2174875"/>
            <a:ext cx="4041773" cy="3514724"/>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457200" y="1600200"/>
            <a:ext cx="8229600" cy="40258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 name="Shape 12"/>
          <p:cNvPicPr preferRelativeResize="0"/>
          <p:nvPr/>
        </p:nvPicPr>
        <p:blipFill rotWithShape="1">
          <a:blip r:embed="rId13">
            <a:alphaModFix/>
          </a:blip>
          <a:srcRect/>
          <a:stretch/>
        </p:blipFill>
        <p:spPr>
          <a:xfrm>
            <a:off x="457200" y="6239705"/>
            <a:ext cx="2828610" cy="30319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1" name="Shape 51"/>
          <p:cNvSpPr txBox="1">
            <a:spLocks noGrp="1"/>
          </p:cNvSpPr>
          <p:nvPr>
            <p:ph type="body" idx="1"/>
          </p:nvPr>
        </p:nvSpPr>
        <p:spPr>
          <a:xfrm>
            <a:off x="457200" y="1600200"/>
            <a:ext cx="8229600" cy="40260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2" name="Shape 52"/>
          <p:cNvPicPr preferRelativeResize="0"/>
          <p:nvPr/>
        </p:nvPicPr>
        <p:blipFill rotWithShape="1">
          <a:blip r:embed="rId13">
            <a:alphaModFix/>
          </a:blip>
          <a:srcRect/>
          <a:stretch/>
        </p:blipFill>
        <p:spPr>
          <a:xfrm>
            <a:off x="457200" y="6239705"/>
            <a:ext cx="2828700" cy="3033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hyperlink" Target="http://vahs.vail.k12.az.us/wp-content/uploads/2013/05/Grassy_Hill.jpg" TargetMode="External"/><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hyperlink" Target="http://www.tjsl.edu/sites/default/files/new_building_12-13_library_circ.jpg" TargetMode="External"/><Relationship Id="rId4" Type="http://schemas.openxmlformats.org/officeDocument/2006/relationships/image" Target="../media/image24.jp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hyperlink" Target="http://www.sdsarch.com/projects/50/after/Corridors%20-%20Restroom.jpg" TargetMode="External"/><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hyperlink" Target="http://www.hayesdesign.com/images/projects/bphs05.jpg" TargetMode="External"/><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hyperlink" Target="http://www.grandhaventribune.com/sites/www.grandhaventribune.com/files/styles/large/public/LAKESHORE_TRAFFIC1.jpg?itok=vNG3MdGI" TargetMode="External"/><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hyperlink" Target="http://www.sbunified.org/districtwp/wp-content/uploads/2013/03/mainentrance1.jpg" TargetMode="External"/><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s://www.google.com/search?q=erika+mann+grundschule&amp;safe=strict&amp;source=lnms&amp;tbm=isch&amp;sa=X&amp;ved=0ahUKEwjg14jPm_PRAhULwWMKHQ5IDSwQ_AUICSgC&amp;biw=1366&amp;bih=679"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hyperlink" Target="mailto:djlamoreaux@gmail.com" TargetMode="External"/><Relationship Id="rId4" Type="http://schemas.openxmlformats.org/officeDocument/2006/relationships/hyperlink" Target="mailto:bminnich@gwwoinc.com" TargetMode="External"/><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hyperlink" Target="http://www.ncef.org/resource-lists/safety-and-security-assessment" TargetMode="External"/><Relationship Id="rId4" Type="http://schemas.openxmlformats.org/officeDocument/2006/relationships/hyperlink" Target="http://journals.sagepub.com/home/eab" TargetMode="External"/><Relationship Id="rId5" Type="http://schemas.openxmlformats.org/officeDocument/2006/relationships/hyperlink" Target="http://www.cptedtraining.net" TargetMode="External"/><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3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hyperlink" Target="http://bjs.ojp.usdoj.gov/content/pub/pdf/iscs11.pdf"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hyperlink" Target="http://www.audioenhancement.com/wp-content/uploads/2014/06/school-security-by-NASP.pdf"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subTitle" idx="1"/>
          </p:nvPr>
        </p:nvSpPr>
        <p:spPr>
          <a:xfrm>
            <a:off x="668699" y="4177150"/>
            <a:ext cx="7806600" cy="1752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FR403</a:t>
            </a:r>
          </a:p>
          <a:p>
            <a:pPr marL="0" marR="0" lvl="0" indent="0" algn="l" rtl="0">
              <a:lnSpc>
                <a:spcPct val="100000"/>
              </a:lnSpc>
              <a:spcBef>
                <a:spcPts val="40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Friday, April 28, 5:00PM</a:t>
            </a:r>
          </a:p>
          <a:p>
            <a:pPr marL="0" marR="0" lvl="0" indent="0" algn="l" rtl="0">
              <a:lnSpc>
                <a:spcPct val="100000"/>
              </a:lnSpc>
              <a:spcBef>
                <a:spcPts val="40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1.00 LU, HSW, GBCI, RIBA</a:t>
            </a:r>
          </a:p>
        </p:txBody>
      </p:sp>
      <p:sp>
        <p:nvSpPr>
          <p:cNvPr id="94" name="Shape 94"/>
          <p:cNvSpPr txBox="1"/>
          <p:nvPr/>
        </p:nvSpPr>
        <p:spPr>
          <a:xfrm>
            <a:off x="618958" y="373812"/>
            <a:ext cx="7682832" cy="288808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0" i="0" u="none" strike="noStrike" cap="none">
                <a:solidFill>
                  <a:schemeClr val="dk1"/>
                </a:solidFill>
                <a:latin typeface="Arial"/>
                <a:ea typeface="Arial"/>
                <a:cs typeface="Arial"/>
                <a:sym typeface="Arial"/>
              </a:rPr>
              <a:t>School Design</a:t>
            </a:r>
            <a:br>
              <a:rPr lang="en-US" sz="4400" b="0" i="0" u="none" strike="noStrike" cap="none">
                <a:solidFill>
                  <a:schemeClr val="dk1"/>
                </a:solidFill>
                <a:latin typeface="Arial"/>
                <a:ea typeface="Arial"/>
                <a:cs typeface="Arial"/>
                <a:sym typeface="Arial"/>
              </a:rPr>
            </a:br>
            <a:r>
              <a:rPr lang="en-US" sz="4400" b="0" i="0" u="none" strike="noStrike" cap="none">
                <a:solidFill>
                  <a:schemeClr val="dk1"/>
                </a:solidFill>
                <a:latin typeface="Arial"/>
                <a:ea typeface="Arial"/>
                <a:cs typeface="Arial"/>
                <a:sym typeface="Arial"/>
              </a:rPr>
              <a:t>         for </a:t>
            </a:r>
          </a:p>
          <a:p>
            <a:pPr marL="0" marR="0" lvl="0" indent="0" algn="l" rtl="0">
              <a:lnSpc>
                <a:spcPct val="100000"/>
              </a:lnSpc>
              <a:spcBef>
                <a:spcPts val="0"/>
              </a:spcBef>
              <a:spcAft>
                <a:spcPts val="0"/>
              </a:spcAft>
              <a:buClr>
                <a:schemeClr val="dk1"/>
              </a:buClr>
              <a:buSzPct val="25000"/>
              <a:buFont typeface="Arial"/>
              <a:buNone/>
            </a:pPr>
            <a:r>
              <a:rPr lang="en-US" sz="4400" b="0" i="0" u="none" strike="noStrike" cap="none">
                <a:solidFill>
                  <a:schemeClr val="dk1"/>
                </a:solidFill>
                <a:latin typeface="Arial"/>
                <a:ea typeface="Arial"/>
                <a:cs typeface="Arial"/>
                <a:sym typeface="Arial"/>
              </a:rPr>
              <a:t>Violence Prevention </a:t>
            </a:r>
          </a:p>
          <a:p>
            <a:pPr marL="0" marR="0" lvl="0" indent="0" algn="l" rtl="0">
              <a:lnSpc>
                <a:spcPct val="100000"/>
              </a:lnSpc>
              <a:spcBef>
                <a:spcPts val="0"/>
              </a:spcBef>
              <a:spcAft>
                <a:spcPts val="0"/>
              </a:spcAft>
              <a:buClr>
                <a:schemeClr val="dk1"/>
              </a:buClr>
              <a:buSzPct val="25000"/>
              <a:buFont typeface="Arial"/>
              <a:buNone/>
            </a:pPr>
            <a:r>
              <a:rPr lang="en-US" sz="4400" b="0" i="0" u="none" strike="noStrike" cap="none">
                <a:solidFill>
                  <a:schemeClr val="dk1"/>
                </a:solidFill>
                <a:latin typeface="Arial"/>
                <a:ea typeface="Arial"/>
                <a:cs typeface="Arial"/>
                <a:sym typeface="Arial"/>
              </a:rPr>
              <a:t>        and </a:t>
            </a:r>
          </a:p>
          <a:p>
            <a:pPr marL="0" marR="0" lvl="0" indent="0" algn="l" rtl="0">
              <a:lnSpc>
                <a:spcPct val="100000"/>
              </a:lnSpc>
              <a:spcBef>
                <a:spcPts val="0"/>
              </a:spcBef>
              <a:spcAft>
                <a:spcPts val="0"/>
              </a:spcAft>
              <a:buClr>
                <a:schemeClr val="dk1"/>
              </a:buClr>
              <a:buSzPct val="25000"/>
              <a:buFont typeface="Arial"/>
              <a:buNone/>
            </a:pPr>
            <a:r>
              <a:rPr lang="en-US" sz="4400" b="0" i="0" u="none" strike="noStrike" cap="none">
                <a:solidFill>
                  <a:schemeClr val="dk1"/>
                </a:solidFill>
                <a:latin typeface="Arial"/>
                <a:ea typeface="Arial"/>
                <a:cs typeface="Arial"/>
                <a:sym typeface="Arial"/>
              </a:rPr>
              <a:t>Psychosocial Support</a:t>
            </a:r>
            <a:r>
              <a:rPr lang="en-US" sz="4800" b="0" i="0" u="none" strike="noStrike" cap="none">
                <a:solidFill>
                  <a:schemeClr val="dk1"/>
                </a:solidFill>
                <a:latin typeface="Arial"/>
                <a:ea typeface="Arial"/>
                <a:cs typeface="Arial"/>
                <a:sym typeface="Arial"/>
              </a:rPr>
              <a:t/>
            </a:r>
            <a:br>
              <a:rPr lang="en-US" sz="4800" b="0" i="0" u="none" strike="noStrike" cap="none">
                <a:solidFill>
                  <a:schemeClr val="dk1"/>
                </a:solidFill>
                <a:latin typeface="Arial"/>
                <a:ea typeface="Arial"/>
                <a:cs typeface="Arial"/>
                <a:sym typeface="Arial"/>
              </a:rPr>
            </a:br>
            <a:r>
              <a:rPr lang="en-US" sz="5000" b="0" i="0" u="none" strike="noStrike" cap="none">
                <a:solidFill>
                  <a:schemeClr val="dk1"/>
                </a:solidFill>
                <a:latin typeface="Arial"/>
                <a:ea typeface="Arial"/>
                <a:cs typeface="Arial"/>
                <a:sym typeface="Arial"/>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762000" y="558799"/>
            <a:ext cx="6781800" cy="941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1" i="0" u="none" strike="noStrike" cap="none">
                <a:solidFill>
                  <a:schemeClr val="dk1"/>
                </a:solidFill>
                <a:latin typeface="Arial"/>
                <a:ea typeface="Arial"/>
                <a:cs typeface="Arial"/>
                <a:sym typeface="Arial"/>
              </a:rPr>
              <a:t>School Shootings</a:t>
            </a:r>
          </a:p>
        </p:txBody>
      </p:sp>
      <p:sp>
        <p:nvSpPr>
          <p:cNvPr id="151" name="Shape 151"/>
          <p:cNvSpPr txBox="1">
            <a:spLocks noGrp="1"/>
          </p:cNvSpPr>
          <p:nvPr>
            <p:ph type="body" idx="1"/>
          </p:nvPr>
        </p:nvSpPr>
        <p:spPr>
          <a:xfrm>
            <a:off x="762000" y="1688424"/>
            <a:ext cx="7543800" cy="43062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101486"/>
              <a:buFont typeface="Arial"/>
              <a:buChar char="•"/>
            </a:pPr>
            <a:r>
              <a:rPr lang="en-US" sz="2720" b="1" i="0" u="none" strike="noStrike" cap="none">
                <a:solidFill>
                  <a:schemeClr val="dk1"/>
                </a:solidFill>
                <a:latin typeface="Arial"/>
                <a:ea typeface="Arial"/>
                <a:cs typeface="Arial"/>
                <a:sym typeface="Arial"/>
              </a:rPr>
              <a:t>Tragic, but rare.</a:t>
            </a:r>
            <a:r>
              <a:rPr lang="en-US" sz="2040" b="0" i="0" u="none" strike="noStrike" cap="none">
                <a:solidFill>
                  <a:schemeClr val="dk1"/>
                </a:solidFill>
                <a:latin typeface="Arial"/>
                <a:ea typeface="Arial"/>
                <a:cs typeface="Arial"/>
                <a:sym typeface="Arial"/>
              </a:rPr>
              <a:t> </a:t>
            </a:r>
          </a:p>
          <a:p>
            <a:pPr marL="0" marR="0" lvl="0" indent="0" algn="l" rtl="0">
              <a:lnSpc>
                <a:spcPct val="90000"/>
              </a:lnSpc>
              <a:spcBef>
                <a:spcPts val="0"/>
              </a:spcBef>
              <a:spcAft>
                <a:spcPts val="0"/>
              </a:spcAft>
              <a:buClr>
                <a:schemeClr val="dk1"/>
              </a:buClr>
              <a:buSzPct val="25000"/>
              <a:buFont typeface="Arial"/>
              <a:buNone/>
            </a:pPr>
            <a:endParaRPr sz="2040" b="0" i="0" u="none" strike="noStrike" cap="none">
              <a:solidFill>
                <a:schemeClr val="dk1"/>
              </a:solidFill>
              <a:latin typeface="Arial"/>
              <a:ea typeface="Arial"/>
              <a:cs typeface="Arial"/>
              <a:sym typeface="Arial"/>
            </a:endParaRPr>
          </a:p>
          <a:p>
            <a:pPr marL="1143000" marR="0" lvl="2" indent="-254000" algn="l" rtl="0">
              <a:lnSpc>
                <a:spcPct val="90000"/>
              </a:lnSpc>
              <a:spcBef>
                <a:spcPts val="408"/>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1 - 2% of youth homicides occur on school campuses </a:t>
            </a:r>
            <a:r>
              <a:rPr lang="en-US" sz="1200"/>
              <a:t>Robers, Zhang, Morgan, &amp; Musu-Gillette, 2015)</a:t>
            </a:r>
          </a:p>
          <a:p>
            <a:pPr marL="1143000" marR="0" lvl="2" indent="-254000" algn="l" rtl="0">
              <a:lnSpc>
                <a:spcPct val="90000"/>
              </a:lnSpc>
              <a:spcBef>
                <a:spcPts val="1408"/>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School-based youth homicide rates stable 1992 – 2012. </a:t>
            </a:r>
            <a:r>
              <a:rPr lang="en-US" sz="1200"/>
              <a:t>(Robers et al., 2015)</a:t>
            </a:r>
          </a:p>
          <a:p>
            <a:pPr marL="1143000" marR="0" lvl="2" indent="-254000" algn="l" rtl="0">
              <a:lnSpc>
                <a:spcPct val="90000"/>
              </a:lnSpc>
              <a:spcBef>
                <a:spcPts val="1408"/>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July 2011 to June 2012, 15 school homicides, 1184 homicides off-campus </a:t>
            </a:r>
            <a:r>
              <a:rPr lang="en-US" sz="1200"/>
              <a:t>(Robers et al., 2015)</a:t>
            </a:r>
          </a:p>
          <a:p>
            <a:pPr marL="342900" marR="0" lvl="0" indent="-342900" algn="l" rtl="0">
              <a:lnSpc>
                <a:spcPct val="90000"/>
              </a:lnSpc>
              <a:spcBef>
                <a:spcPts val="1408"/>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Shape 157"/>
          <p:cNvPicPr preferRelativeResize="0"/>
          <p:nvPr/>
        </p:nvPicPr>
        <p:blipFill rotWithShape="1">
          <a:blip r:embed="rId3">
            <a:alphaModFix/>
          </a:blip>
          <a:srcRect/>
          <a:stretch/>
        </p:blipFill>
        <p:spPr>
          <a:xfrm>
            <a:off x="935495" y="565324"/>
            <a:ext cx="6958040" cy="535558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761999" y="641685"/>
            <a:ext cx="7406104" cy="16001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200" b="1"/>
              <a:t>Design for Mental Health</a:t>
            </a:r>
          </a:p>
        </p:txBody>
      </p:sp>
      <p:sp>
        <p:nvSpPr>
          <p:cNvPr id="163" name="Shape 163"/>
          <p:cNvSpPr txBox="1">
            <a:spLocks noGrp="1"/>
          </p:cNvSpPr>
          <p:nvPr>
            <p:ph type="body" idx="1"/>
          </p:nvPr>
        </p:nvSpPr>
        <p:spPr>
          <a:xfrm>
            <a:off x="762000" y="1541379"/>
            <a:ext cx="7543800" cy="3886200"/>
          </a:xfrm>
          <a:prstGeom prst="rect">
            <a:avLst/>
          </a:prstGeom>
          <a:noFill/>
          <a:ln>
            <a:noFill/>
          </a:ln>
        </p:spPr>
        <p:txBody>
          <a:bodyPr lIns="91425" tIns="45700" rIns="91425" bIns="45700" anchor="t" anchorCtr="0">
            <a:noAutofit/>
          </a:bodyPr>
          <a:lstStyle/>
          <a:p>
            <a:pPr marL="457200" marR="0" lvl="0" indent="-406400" algn="l" rtl="0">
              <a:lnSpc>
                <a:spcPct val="100000"/>
              </a:lnSpc>
              <a:spcBef>
                <a:spcPts val="0"/>
              </a:spcBef>
              <a:spcAft>
                <a:spcPts val="0"/>
              </a:spcAft>
              <a:buClr>
                <a:schemeClr val="dk1"/>
              </a:buClr>
              <a:buSzPct val="100000"/>
              <a:buFont typeface="Arial"/>
              <a:buChar char="•"/>
            </a:pPr>
            <a:r>
              <a:rPr lang="en-US" sz="2800" b="0" i="0" u="none" strike="noStrike" cap="none">
                <a:solidFill>
                  <a:schemeClr val="dk1"/>
                </a:solidFill>
                <a:latin typeface="Arial"/>
                <a:ea typeface="Arial"/>
                <a:cs typeface="Arial"/>
                <a:sym typeface="Arial"/>
              </a:rPr>
              <a:t>Study of school shooters from 1974 to 2000</a:t>
            </a:r>
            <a:r>
              <a:rPr lang="en-US" sz="2800" b="0" i="0" u="none" strike="noStrike" cap="none" baseline="30000">
                <a:solidFill>
                  <a:schemeClr val="dk1"/>
                </a:solidFill>
                <a:latin typeface="Arial"/>
                <a:ea typeface="Arial"/>
                <a:cs typeface="Arial"/>
                <a:sym typeface="Arial"/>
              </a:rPr>
              <a:t> </a:t>
            </a:r>
            <a:r>
              <a:rPr lang="en-US" sz="1800" b="0" i="0" u="none" strike="noStrike" cap="none">
                <a:solidFill>
                  <a:schemeClr val="dk1"/>
                </a:solidFill>
                <a:latin typeface="Arial"/>
                <a:ea typeface="Arial"/>
                <a:cs typeface="Arial"/>
                <a:sym typeface="Arial"/>
              </a:rPr>
              <a:t>(Vossekuil, Fein, Reddy, Borum, &amp; Modzeleski, 2002) </a:t>
            </a:r>
          </a:p>
          <a:p>
            <a:pPr marL="457200" marR="0" lvl="0" indent="-406400" algn="l" rtl="0">
              <a:lnSpc>
                <a:spcPct val="100000"/>
              </a:lnSpc>
              <a:spcBef>
                <a:spcPts val="0"/>
              </a:spcBef>
              <a:spcAft>
                <a:spcPts val="0"/>
              </a:spcAft>
              <a:buClr>
                <a:schemeClr val="dk1"/>
              </a:buClr>
              <a:buSzPct val="100000"/>
              <a:buFont typeface="Arial"/>
              <a:buChar char="•"/>
            </a:pPr>
            <a:r>
              <a:rPr lang="en-US" sz="2800" b="0" i="0" u="none" strike="noStrike" cap="none">
                <a:solidFill>
                  <a:schemeClr val="dk1"/>
                </a:solidFill>
                <a:latin typeface="Arial"/>
                <a:ea typeface="Arial"/>
                <a:cs typeface="Arial"/>
                <a:sym typeface="Arial"/>
              </a:rPr>
              <a:t>Perpetrator characteristics:</a:t>
            </a:r>
          </a:p>
          <a:p>
            <a:pPr marL="1143000" marR="0" lvl="2" indent="-228600" algn="l" rtl="0">
              <a:lnSpc>
                <a:spcPct val="10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95% of shooters were students of the victimized schools</a:t>
            </a:r>
          </a:p>
          <a:p>
            <a:pPr marL="1143000" marR="0" lvl="2" indent="-228600" algn="l" rtl="0">
              <a:lnSpc>
                <a:spcPct val="100000"/>
              </a:lnSpc>
              <a:spcBef>
                <a:spcPts val="1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Nearly ¾ felt </a:t>
            </a:r>
            <a:r>
              <a:rPr lang="en-US" sz="2400" b="0" i="0" u="sng" strike="noStrike" cap="none">
                <a:solidFill>
                  <a:srgbClr val="FF0000"/>
                </a:solidFill>
                <a:latin typeface="Arial"/>
                <a:ea typeface="Arial"/>
                <a:cs typeface="Arial"/>
                <a:sym typeface="Arial"/>
              </a:rPr>
              <a:t>bullied</a:t>
            </a:r>
            <a:r>
              <a:rPr lang="en-US" sz="2400" b="0" i="0" u="none" strike="noStrike" cap="none">
                <a:solidFill>
                  <a:schemeClr val="dk1"/>
                </a:solidFill>
                <a:latin typeface="Arial"/>
                <a:ea typeface="Arial"/>
                <a:cs typeface="Arial"/>
                <a:sym typeface="Arial"/>
              </a:rPr>
              <a:t> or marginalized </a:t>
            </a:r>
          </a:p>
          <a:p>
            <a:pPr marL="1143000" marR="0" lvl="2" indent="-228600" algn="l" rtl="0">
              <a:lnSpc>
                <a:spcPct val="100000"/>
              </a:lnSpc>
              <a:spcBef>
                <a:spcPts val="1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¾ Had history of </a:t>
            </a:r>
            <a:r>
              <a:rPr lang="en-US" sz="2400" b="0" i="0" u="sng" strike="noStrike" cap="none">
                <a:solidFill>
                  <a:srgbClr val="FF0000"/>
                </a:solidFill>
                <a:latin typeface="Arial"/>
                <a:ea typeface="Arial"/>
                <a:cs typeface="Arial"/>
                <a:sym typeface="Arial"/>
              </a:rPr>
              <a:t>suicide</a:t>
            </a:r>
            <a:r>
              <a:rPr lang="en-US" sz="2400" b="0" i="0" u="none" strike="noStrike" cap="none">
                <a:solidFill>
                  <a:schemeClr val="dk1"/>
                </a:solidFill>
                <a:latin typeface="Arial"/>
                <a:ea typeface="Arial"/>
                <a:cs typeface="Arial"/>
                <a:sym typeface="Arial"/>
              </a:rPr>
              <a:t> attempts</a:t>
            </a:r>
          </a:p>
          <a:p>
            <a:pPr marL="914400" marR="0" lvl="0" indent="0" algn="l" rtl="0">
              <a:lnSpc>
                <a:spcPct val="100000"/>
              </a:lnSpc>
              <a:spcBef>
                <a:spcPts val="1480"/>
              </a:spcBef>
              <a:spcAft>
                <a:spcPts val="0"/>
              </a:spcAft>
              <a:buNone/>
            </a:pPr>
            <a:r>
              <a:rPr lang="en-US" sz="2400" b="0" i="0" strike="noStrike" cap="none">
                <a:solidFill>
                  <a:srgbClr val="FF0000"/>
                </a:solidFill>
                <a:latin typeface="Arial"/>
                <a:ea typeface="Arial"/>
                <a:cs typeface="Arial"/>
                <a:sym typeface="Arial"/>
              </a:rPr>
              <a:t>Bullying and Mental health</a:t>
            </a:r>
            <a:r>
              <a:rPr lang="en-US" sz="2400">
                <a:solidFill>
                  <a:srgbClr val="FF0000"/>
                </a:solidFill>
              </a:rPr>
              <a:t> =</a:t>
            </a:r>
            <a:r>
              <a:rPr lang="en-US" sz="2400" b="0" i="0" strike="noStrike" cap="none">
                <a:solidFill>
                  <a:srgbClr val="FF0000"/>
                </a:solidFill>
                <a:latin typeface="Arial"/>
                <a:ea typeface="Arial"/>
                <a:cs typeface="Arial"/>
                <a:sym typeface="Arial"/>
              </a:rPr>
              <a:t> common factors</a:t>
            </a:r>
          </a:p>
          <a:p>
            <a:pPr marL="742950" marR="0" lvl="1" indent="-285750" algn="l" rtl="0">
              <a:lnSpc>
                <a:spcPct val="100000"/>
              </a:lnSpc>
              <a:spcBef>
                <a:spcPts val="1560"/>
              </a:spcBef>
              <a:spcAft>
                <a:spcPts val="0"/>
              </a:spcAft>
              <a:buClr>
                <a:schemeClr val="dk1"/>
              </a:buClr>
              <a:buSzPct val="250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1" i="0" u="none" strike="noStrike" cap="none">
                <a:solidFill>
                  <a:schemeClr val="dk1"/>
                </a:solidFill>
                <a:latin typeface="Arial"/>
                <a:ea typeface="Arial"/>
                <a:cs typeface="Arial"/>
                <a:sym typeface="Arial"/>
              </a:rPr>
              <a:t>Design for Mental Health</a:t>
            </a:r>
          </a:p>
        </p:txBody>
      </p:sp>
      <p:sp>
        <p:nvSpPr>
          <p:cNvPr id="170" name="Shape 170"/>
          <p:cNvSpPr txBox="1">
            <a:spLocks noGrp="1"/>
          </p:cNvSpPr>
          <p:nvPr>
            <p:ph type="body" idx="1"/>
          </p:nvPr>
        </p:nvSpPr>
        <p:spPr>
          <a:xfrm>
            <a:off x="457200" y="1600199"/>
            <a:ext cx="8229600" cy="4364099"/>
          </a:xfrm>
          <a:prstGeom prst="rect">
            <a:avLst/>
          </a:prstGeom>
          <a:noFill/>
          <a:ln>
            <a:noFill/>
          </a:ln>
        </p:spPr>
        <p:txBody>
          <a:bodyPr lIns="91425" tIns="91425" rIns="91425" bIns="91425" anchor="t" anchorCtr="0">
            <a:noAutofit/>
          </a:bodyPr>
          <a:lstStyle/>
          <a:p>
            <a:pPr marL="457200" marR="0" lvl="0" indent="-406400" algn="l" rtl="0">
              <a:lnSpc>
                <a:spcPct val="100000"/>
              </a:lnSpc>
              <a:spcBef>
                <a:spcPts val="0"/>
              </a:spcBef>
              <a:spcAft>
                <a:spcPts val="0"/>
              </a:spcAft>
              <a:buClr>
                <a:schemeClr val="dk1"/>
              </a:buClr>
              <a:buSzPct val="100000"/>
              <a:buFont typeface="Arial"/>
              <a:buChar char="•"/>
            </a:pPr>
            <a:r>
              <a:rPr lang="en-US" sz="2800" b="0" i="0" u="none" strike="noStrike" cap="none">
                <a:solidFill>
                  <a:schemeClr val="dk1"/>
                </a:solidFill>
                <a:latin typeface="Arial"/>
                <a:ea typeface="Arial"/>
                <a:cs typeface="Arial"/>
                <a:sym typeface="Arial"/>
              </a:rPr>
              <a:t>Research suggests the built environment affects mental health</a:t>
            </a:r>
            <a:r>
              <a:rPr lang="en-US" sz="2800"/>
              <a:t> </a:t>
            </a:r>
            <a:r>
              <a:rPr lang="en-US" sz="1200"/>
              <a:t>(Evans, 2003)</a:t>
            </a:r>
            <a:r>
              <a:rPr lang="en-US" sz="2800" b="0" i="0" u="none" strike="noStrike" cap="none">
                <a:solidFill>
                  <a:schemeClr val="dk1"/>
                </a:solidFill>
                <a:latin typeface="Arial"/>
                <a:ea typeface="Arial"/>
                <a:cs typeface="Arial"/>
                <a:sym typeface="Arial"/>
              </a:rPr>
              <a:t> </a:t>
            </a:r>
          </a:p>
          <a:p>
            <a:pPr marL="914400" marR="0" lvl="1" indent="-381000" algn="l" rtl="0">
              <a:lnSpc>
                <a:spcPct val="100000"/>
              </a:lnSpc>
              <a:spcBef>
                <a:spcPts val="100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DIRECTLY: crowding, noise, indoor air quality, daylight. </a:t>
            </a:r>
          </a:p>
          <a:p>
            <a:pPr marL="457200" marR="0" lvl="0" indent="0" algn="l" rtl="0">
              <a:lnSpc>
                <a:spcPct val="100000"/>
              </a:lnSpc>
              <a:spcBef>
                <a:spcPts val="100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a:p>
            <a:pPr marL="914400" marR="0" lvl="1" indent="-3810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INDIRECTLY</a:t>
            </a:r>
          </a:p>
          <a:p>
            <a:pPr marL="1371600" marR="0" lvl="2" indent="-3810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Personal control: flexible, adaptable, adjustable</a:t>
            </a:r>
          </a:p>
          <a:p>
            <a:pPr marL="1371600" marR="0" lvl="2" indent="-3810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Restoration: school gardens, nature, “green views” </a:t>
            </a:r>
          </a:p>
          <a:p>
            <a:pPr marL="1371600" marR="0" lvl="2"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Social support: interface and connectedness</a:t>
            </a:r>
          </a:p>
          <a:p>
            <a:pPr marL="914400" marR="0" lvl="0" indent="0" algn="l" rtl="0">
              <a:lnSpc>
                <a:spcPct val="100000"/>
              </a:lnSpc>
              <a:spcBef>
                <a:spcPts val="0"/>
              </a:spcBef>
              <a:spcAft>
                <a:spcPts val="0"/>
              </a:spcAft>
              <a:buClr>
                <a:schemeClr val="dk1"/>
              </a:buClr>
              <a:buSzPct val="25000"/>
              <a:buFont typeface="Arial"/>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3200" b="0"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457200" y="4797375"/>
            <a:ext cx="8229600" cy="828900"/>
          </a:xfrm>
          <a:prstGeom prst="rect">
            <a:avLst/>
          </a:prstGeom>
        </p:spPr>
        <p:txBody>
          <a:bodyPr lIns="91425" tIns="91425" rIns="91425" bIns="91425" anchor="t" anchorCtr="0">
            <a:noAutofit/>
          </a:bodyPr>
          <a:lstStyle/>
          <a:p>
            <a:pPr lvl="0" algn="ctr">
              <a:spcBef>
                <a:spcPts val="0"/>
              </a:spcBef>
              <a:buNone/>
            </a:pPr>
            <a:r>
              <a:rPr lang="en-US"/>
              <a:t>Daylighting</a:t>
            </a:r>
          </a:p>
        </p:txBody>
      </p:sp>
      <p:pic>
        <p:nvPicPr>
          <p:cNvPr id="177" name="Shape 177" descr="interior-design-schoolthe-best-interior-design-schools---myitalia-oszpmvbr.jpg"/>
          <p:cNvPicPr preferRelativeResize="0"/>
          <p:nvPr/>
        </p:nvPicPr>
        <p:blipFill>
          <a:blip r:embed="rId3">
            <a:alphaModFix/>
          </a:blip>
          <a:stretch>
            <a:fillRect/>
          </a:stretch>
        </p:blipFill>
        <p:spPr>
          <a:xfrm>
            <a:off x="1138049" y="449975"/>
            <a:ext cx="6666825" cy="37647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5978775" y="649275"/>
            <a:ext cx="2597100" cy="1528500"/>
          </a:xfrm>
          <a:prstGeom prst="rect">
            <a:avLst/>
          </a:prstGeom>
        </p:spPr>
        <p:txBody>
          <a:bodyPr lIns="91425" tIns="91425" rIns="91425" bIns="91425" anchor="t" anchorCtr="0">
            <a:noAutofit/>
          </a:bodyPr>
          <a:lstStyle/>
          <a:p>
            <a:pPr lvl="0" algn="l">
              <a:spcBef>
                <a:spcPts val="0"/>
              </a:spcBef>
              <a:buNone/>
            </a:pPr>
            <a:r>
              <a:rPr lang="en-US"/>
              <a:t>School Garden</a:t>
            </a:r>
          </a:p>
        </p:txBody>
      </p:sp>
      <p:pic>
        <p:nvPicPr>
          <p:cNvPr id="184" name="Shape 184" descr="150814103310-03-school-garden-super-169.jpg"/>
          <p:cNvPicPr preferRelativeResize="0"/>
          <p:nvPr/>
        </p:nvPicPr>
        <p:blipFill>
          <a:blip r:embed="rId3">
            <a:alphaModFix/>
          </a:blip>
          <a:stretch>
            <a:fillRect/>
          </a:stretch>
        </p:blipFill>
        <p:spPr>
          <a:xfrm>
            <a:off x="457200" y="287700"/>
            <a:ext cx="5366473" cy="3019850"/>
          </a:xfrm>
          <a:prstGeom prst="rect">
            <a:avLst/>
          </a:prstGeom>
          <a:noFill/>
          <a:ln>
            <a:noFill/>
          </a:ln>
        </p:spPr>
      </p:pic>
      <p:pic>
        <p:nvPicPr>
          <p:cNvPr id="185" name="Shape 185" descr="kids_gardening.jpg"/>
          <p:cNvPicPr preferRelativeResize="0"/>
          <p:nvPr/>
        </p:nvPicPr>
        <p:blipFill>
          <a:blip r:embed="rId4">
            <a:alphaModFix/>
          </a:blip>
          <a:stretch>
            <a:fillRect/>
          </a:stretch>
        </p:blipFill>
        <p:spPr>
          <a:xfrm>
            <a:off x="785524" y="3724050"/>
            <a:ext cx="2907224" cy="1698049"/>
          </a:xfrm>
          <a:prstGeom prst="rect">
            <a:avLst/>
          </a:prstGeom>
          <a:noFill/>
          <a:ln>
            <a:noFill/>
          </a:ln>
        </p:spPr>
      </p:pic>
      <p:pic>
        <p:nvPicPr>
          <p:cNvPr id="186" name="Shape 186" descr="edoutside-1.jpg"/>
          <p:cNvPicPr preferRelativeResize="0"/>
          <p:nvPr/>
        </p:nvPicPr>
        <p:blipFill>
          <a:blip r:embed="rId5">
            <a:alphaModFix/>
          </a:blip>
          <a:stretch>
            <a:fillRect/>
          </a:stretch>
        </p:blipFill>
        <p:spPr>
          <a:xfrm>
            <a:off x="4095875" y="3424325"/>
            <a:ext cx="4479999" cy="277013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457200" y="4761375"/>
            <a:ext cx="8229600" cy="864900"/>
          </a:xfrm>
          <a:prstGeom prst="rect">
            <a:avLst/>
          </a:prstGeom>
        </p:spPr>
        <p:txBody>
          <a:bodyPr lIns="91425" tIns="91425" rIns="91425" bIns="91425" anchor="t" anchorCtr="0">
            <a:noAutofit/>
          </a:bodyPr>
          <a:lstStyle/>
          <a:p>
            <a:pPr lvl="0" algn="ctr">
              <a:spcBef>
                <a:spcPts val="0"/>
              </a:spcBef>
              <a:buNone/>
            </a:pPr>
            <a:r>
              <a:rPr lang="en-US"/>
              <a:t>Restorative Green Views</a:t>
            </a:r>
          </a:p>
        </p:txBody>
      </p:sp>
      <p:pic>
        <p:nvPicPr>
          <p:cNvPr id="193" name="Shape 193" descr="red_hallway.jpg"/>
          <p:cNvPicPr preferRelativeResize="0"/>
          <p:nvPr/>
        </p:nvPicPr>
        <p:blipFill>
          <a:blip r:embed="rId3">
            <a:alphaModFix/>
          </a:blip>
          <a:stretch>
            <a:fillRect/>
          </a:stretch>
        </p:blipFill>
        <p:spPr>
          <a:xfrm>
            <a:off x="1369800" y="422950"/>
            <a:ext cx="6099173" cy="37026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762000" y="572319"/>
            <a:ext cx="7138737" cy="108172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b="1" dirty="0"/>
              <a:t>Design for Social Support</a:t>
            </a:r>
          </a:p>
        </p:txBody>
      </p:sp>
      <p:sp>
        <p:nvSpPr>
          <p:cNvPr id="200" name="Shape 200"/>
          <p:cNvSpPr txBox="1">
            <a:spLocks noGrp="1"/>
          </p:cNvSpPr>
          <p:nvPr>
            <p:ph type="body" idx="1"/>
          </p:nvPr>
        </p:nvSpPr>
        <p:spPr>
          <a:xfrm>
            <a:off x="762000" y="1929074"/>
            <a:ext cx="7780499" cy="4382999"/>
          </a:xfrm>
          <a:prstGeom prst="rect">
            <a:avLst/>
          </a:prstGeom>
          <a:noFill/>
          <a:ln>
            <a:noFill/>
          </a:ln>
        </p:spPr>
        <p:txBody>
          <a:bodyPr lIns="91425" tIns="45700" rIns="91425" bIns="45700" anchor="t" anchorCtr="0">
            <a:noAutofit/>
          </a:bodyPr>
          <a:lstStyle/>
          <a:p>
            <a:pPr marL="457200" marR="0" lvl="0" indent="-368300" algn="l" rtl="0">
              <a:lnSpc>
                <a:spcPct val="100000"/>
              </a:lnSpc>
              <a:spcBef>
                <a:spcPts val="0"/>
              </a:spcBef>
              <a:spcAft>
                <a:spcPts val="0"/>
              </a:spcAft>
              <a:buClr>
                <a:srgbClr val="000000"/>
              </a:buClr>
              <a:buSzPct val="100000"/>
              <a:buFont typeface="Arial"/>
              <a:buChar char="•"/>
            </a:pPr>
            <a:r>
              <a:rPr lang="en-US" sz="2200" b="0" i="0" u="none" strike="noStrike" cap="none" dirty="0">
                <a:solidFill>
                  <a:srgbClr val="000000"/>
                </a:solidFill>
                <a:latin typeface="Arial"/>
                <a:ea typeface="Arial"/>
                <a:cs typeface="Arial"/>
                <a:sym typeface="Arial"/>
              </a:rPr>
              <a:t>Bullying Prevalence: 18% - 30% e</a:t>
            </a:r>
            <a:r>
              <a:rPr lang="en-US" sz="2200" dirty="0">
                <a:solidFill>
                  <a:srgbClr val="000000"/>
                </a:solidFill>
              </a:rPr>
              <a:t>xperience bullying </a:t>
            </a:r>
            <a:r>
              <a:rPr lang="en-US" sz="2200" b="0" i="0" u="none" strike="noStrike" cap="none" dirty="0">
                <a:solidFill>
                  <a:srgbClr val="000000"/>
                </a:solidFill>
                <a:latin typeface="Arial"/>
                <a:ea typeface="Arial"/>
                <a:cs typeface="Arial"/>
                <a:sym typeface="Arial"/>
              </a:rPr>
              <a:t> </a:t>
            </a:r>
            <a:r>
              <a:rPr lang="en-US" sz="1200" dirty="0"/>
              <a:t>(</a:t>
            </a:r>
            <a:r>
              <a:rPr lang="en-US" sz="1200" dirty="0" err="1">
                <a:solidFill>
                  <a:srgbClr val="1A1A1A"/>
                </a:solidFill>
              </a:rPr>
              <a:t>Rivara</a:t>
            </a:r>
            <a:r>
              <a:rPr lang="en-US" sz="1200" dirty="0">
                <a:solidFill>
                  <a:srgbClr val="1A1A1A"/>
                </a:solidFill>
              </a:rPr>
              <a:t> &amp; Le </a:t>
            </a:r>
            <a:r>
              <a:rPr lang="en-US" sz="1200" dirty="0" err="1">
                <a:solidFill>
                  <a:srgbClr val="1A1A1A"/>
                </a:solidFill>
              </a:rPr>
              <a:t>Menestrel</a:t>
            </a:r>
            <a:r>
              <a:rPr lang="en-US" sz="1200" dirty="0">
                <a:solidFill>
                  <a:srgbClr val="1A1A1A"/>
                </a:solidFill>
              </a:rPr>
              <a:t>, 2016)</a:t>
            </a:r>
          </a:p>
          <a:p>
            <a:pPr marL="457200" marR="0" lvl="0" indent="-368300" algn="l" rtl="0">
              <a:lnSpc>
                <a:spcPct val="100000"/>
              </a:lnSpc>
              <a:spcBef>
                <a:spcPts val="1800"/>
              </a:spcBef>
              <a:spcAft>
                <a:spcPts val="0"/>
              </a:spcAft>
              <a:buClr>
                <a:schemeClr val="dk1"/>
              </a:buClr>
              <a:buSzPct val="100000"/>
              <a:buFont typeface="Arial"/>
              <a:buChar char="•"/>
            </a:pPr>
            <a:r>
              <a:rPr lang="en-US" sz="2200" b="0" i="0" u="none" strike="noStrike" cap="none" dirty="0">
                <a:solidFill>
                  <a:schemeClr val="dk1"/>
                </a:solidFill>
                <a:latin typeface="Arial"/>
                <a:ea typeface="Arial"/>
                <a:cs typeface="Arial"/>
                <a:sym typeface="Arial"/>
              </a:rPr>
              <a:t>Suicide: second leading cause of youth deaths </a:t>
            </a:r>
            <a:r>
              <a:rPr lang="en-US" sz="1200" b="0" i="0" u="none" strike="noStrike" cap="none" dirty="0">
                <a:solidFill>
                  <a:schemeClr val="dk1"/>
                </a:solidFill>
                <a:latin typeface="Arial"/>
                <a:ea typeface="Arial"/>
                <a:cs typeface="Arial"/>
                <a:sym typeface="Arial"/>
              </a:rPr>
              <a:t>(</a:t>
            </a:r>
            <a:r>
              <a:rPr lang="en-US" sz="1200" b="0" i="0" u="none" strike="noStrike" cap="none" dirty="0" err="1">
                <a:solidFill>
                  <a:schemeClr val="dk1"/>
                </a:solidFill>
                <a:latin typeface="Arial"/>
                <a:ea typeface="Arial"/>
                <a:cs typeface="Arial"/>
                <a:sym typeface="Arial"/>
              </a:rPr>
              <a:t>nasponline.org</a:t>
            </a:r>
            <a:r>
              <a:rPr lang="en-US" sz="1200" b="0" i="0" u="none" strike="noStrike" cap="none" dirty="0">
                <a:solidFill>
                  <a:schemeClr val="dk1"/>
                </a:solidFill>
                <a:latin typeface="Arial"/>
                <a:ea typeface="Arial"/>
                <a:cs typeface="Arial"/>
                <a:sym typeface="Arial"/>
              </a:rPr>
              <a:t>, 2015)</a:t>
            </a:r>
          </a:p>
          <a:p>
            <a:pPr marL="457200" marR="0" lvl="0" indent="-368300" algn="l" rtl="0">
              <a:lnSpc>
                <a:spcPct val="100000"/>
              </a:lnSpc>
              <a:spcBef>
                <a:spcPts val="1800"/>
              </a:spcBef>
              <a:spcAft>
                <a:spcPts val="0"/>
              </a:spcAft>
              <a:buClr>
                <a:schemeClr val="dk1"/>
              </a:buClr>
              <a:buSzPct val="100000"/>
              <a:buFont typeface="Arial"/>
              <a:buChar char="•"/>
            </a:pPr>
            <a:r>
              <a:rPr lang="en-US" sz="2200" b="0" i="0" u="none" strike="noStrike" cap="none" dirty="0">
                <a:solidFill>
                  <a:schemeClr val="dk1"/>
                </a:solidFill>
                <a:latin typeface="Arial"/>
                <a:ea typeface="Arial"/>
                <a:cs typeface="Arial"/>
                <a:sym typeface="Arial"/>
              </a:rPr>
              <a:t>Substantial connection between bullying and suicide </a:t>
            </a:r>
            <a:r>
              <a:rPr lang="en-US" sz="1200" b="0" i="0" u="none" strike="noStrike" cap="none" dirty="0">
                <a:solidFill>
                  <a:schemeClr val="dk1"/>
                </a:solidFill>
                <a:latin typeface="Arial"/>
                <a:ea typeface="Arial"/>
                <a:cs typeface="Arial"/>
                <a:sym typeface="Arial"/>
              </a:rPr>
              <a:t>(Bauman &amp; Toomey, 2013)</a:t>
            </a:r>
          </a:p>
          <a:p>
            <a:pPr marL="914400" marR="0" lvl="1" indent="-368300" algn="l" rtl="0">
              <a:lnSpc>
                <a:spcPct val="100000"/>
              </a:lnSpc>
              <a:spcBef>
                <a:spcPts val="0"/>
              </a:spcBef>
              <a:spcAft>
                <a:spcPts val="0"/>
              </a:spcAft>
              <a:buClr>
                <a:srgbClr val="000000"/>
              </a:buClr>
              <a:buSzPct val="100000"/>
              <a:buFont typeface="Arial"/>
              <a:buChar char="–"/>
            </a:pPr>
            <a:r>
              <a:rPr lang="en-US" sz="2200" b="0" i="0" u="none" strike="noStrike" cap="none" dirty="0">
                <a:solidFill>
                  <a:srgbClr val="FF0000"/>
                </a:solidFill>
                <a:latin typeface="Arial"/>
                <a:ea typeface="Arial"/>
                <a:cs typeface="Arial"/>
                <a:sym typeface="Arial"/>
              </a:rPr>
              <a:t>2-4 times greater risk for </a:t>
            </a:r>
            <a:r>
              <a:rPr lang="en-US" sz="2200" b="0" i="0" u="none" strike="noStrike" cap="none" dirty="0" err="1">
                <a:solidFill>
                  <a:srgbClr val="FF0000"/>
                </a:solidFill>
                <a:latin typeface="Arial"/>
                <a:ea typeface="Arial"/>
                <a:cs typeface="Arial"/>
                <a:sym typeface="Arial"/>
              </a:rPr>
              <a:t>suicidality</a:t>
            </a:r>
            <a:r>
              <a:rPr lang="en-US" sz="2200" b="0" i="0" u="none" strike="noStrike" cap="none"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(Holt et al. 2015)</a:t>
            </a:r>
          </a:p>
          <a:p>
            <a:pPr marL="457200" marR="0" lvl="0" indent="0" algn="l" rtl="0">
              <a:lnSpc>
                <a:spcPct val="100000"/>
              </a:lnSpc>
              <a:spcBef>
                <a:spcPts val="0"/>
              </a:spcBef>
              <a:spcAft>
                <a:spcPts val="0"/>
              </a:spcAft>
              <a:buClr>
                <a:schemeClr val="dk1"/>
              </a:buClr>
              <a:buSzPct val="25000"/>
              <a:buFont typeface="Arial"/>
              <a:buNone/>
            </a:pPr>
            <a:endParaRPr sz="2200" b="0" i="0" u="none" strike="noStrike" cap="none" dirty="0">
              <a:solidFill>
                <a:srgbClr val="000000"/>
              </a:solidFill>
              <a:latin typeface="Arial"/>
              <a:ea typeface="Arial"/>
              <a:cs typeface="Arial"/>
              <a:sym typeface="Arial"/>
            </a:endParaRPr>
          </a:p>
          <a:p>
            <a:pPr marL="457200" marR="0" lvl="0" indent="-368300" algn="l" rtl="0">
              <a:lnSpc>
                <a:spcPct val="100000"/>
              </a:lnSpc>
              <a:spcBef>
                <a:spcPts val="480"/>
              </a:spcBef>
              <a:spcAft>
                <a:spcPts val="0"/>
              </a:spcAft>
              <a:buClr>
                <a:schemeClr val="dk1"/>
              </a:buClr>
              <a:buSzPct val="100000"/>
              <a:buFont typeface="Arial"/>
              <a:buChar char="•"/>
            </a:pPr>
            <a:r>
              <a:rPr lang="en-US" sz="2200" b="0" i="0" u="none" strike="noStrike" cap="none" dirty="0">
                <a:solidFill>
                  <a:schemeClr val="dk1"/>
                </a:solidFill>
                <a:latin typeface="Arial"/>
                <a:ea typeface="Arial"/>
                <a:cs typeface="Arial"/>
                <a:sym typeface="Arial"/>
              </a:rPr>
              <a:t>More bullying = worse achievement, negative “school climate” </a:t>
            </a:r>
            <a:r>
              <a:rPr lang="en-US" sz="1200" b="0" i="0" u="none" strike="noStrike" cap="none" dirty="0">
                <a:solidFill>
                  <a:schemeClr val="dk1"/>
                </a:solidFill>
                <a:latin typeface="Arial"/>
                <a:ea typeface="Arial"/>
                <a:cs typeface="Arial"/>
                <a:sym typeface="Arial"/>
              </a:rPr>
              <a:t>(</a:t>
            </a:r>
            <a:r>
              <a:rPr lang="en-US" sz="1200" b="0" i="0" u="none" strike="noStrike" cap="none" dirty="0" err="1">
                <a:solidFill>
                  <a:srgbClr val="1A1A1A"/>
                </a:solidFill>
                <a:latin typeface="Arial"/>
                <a:ea typeface="Arial"/>
                <a:cs typeface="Arial"/>
                <a:sym typeface="Arial"/>
              </a:rPr>
              <a:t>Rivara</a:t>
            </a:r>
            <a:r>
              <a:rPr lang="en-US" sz="1200" b="0" i="0" u="none" strike="noStrike" cap="none" dirty="0">
                <a:solidFill>
                  <a:srgbClr val="1A1A1A"/>
                </a:solidFill>
                <a:latin typeface="Arial"/>
                <a:ea typeface="Arial"/>
                <a:cs typeface="Arial"/>
                <a:sym typeface="Arial"/>
              </a:rPr>
              <a:t> &amp; Le </a:t>
            </a:r>
            <a:r>
              <a:rPr lang="en-US" sz="1200" b="0" i="0" u="none" strike="noStrike" cap="none" dirty="0" err="1">
                <a:solidFill>
                  <a:srgbClr val="1A1A1A"/>
                </a:solidFill>
                <a:latin typeface="Arial"/>
                <a:ea typeface="Arial"/>
                <a:cs typeface="Arial"/>
                <a:sym typeface="Arial"/>
              </a:rPr>
              <a:t>Menestrel</a:t>
            </a:r>
            <a:r>
              <a:rPr lang="en-US" sz="1200" b="0" i="0" u="none" strike="noStrike" cap="none" dirty="0">
                <a:solidFill>
                  <a:srgbClr val="1A1A1A"/>
                </a:solidFill>
                <a:latin typeface="Arial"/>
                <a:ea typeface="Arial"/>
                <a:cs typeface="Arial"/>
                <a:sym typeface="Arial"/>
              </a:rPr>
              <a:t>, 2016)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457200" y="116900"/>
            <a:ext cx="8229600" cy="1143000"/>
          </a:xfrm>
          <a:prstGeom prst="rect">
            <a:avLst/>
          </a:prstGeom>
        </p:spPr>
        <p:txBody>
          <a:bodyPr lIns="91425" tIns="91425" rIns="91425" bIns="91425" anchor="t" anchorCtr="0">
            <a:noAutofit/>
          </a:bodyPr>
          <a:lstStyle/>
          <a:p>
            <a:pPr lvl="0" algn="ctr">
              <a:spcBef>
                <a:spcPts val="0"/>
              </a:spcBef>
              <a:buNone/>
            </a:pPr>
            <a:r>
              <a:rPr lang="en-US"/>
              <a:t>Reduce bullying by making it visible</a:t>
            </a:r>
          </a:p>
        </p:txBody>
      </p:sp>
      <p:pic>
        <p:nvPicPr>
          <p:cNvPr id="207" name="Shape 207" descr="CPTED\Thomas Jefferson-18.jpg"/>
          <p:cNvPicPr preferRelativeResize="0"/>
          <p:nvPr/>
        </p:nvPicPr>
        <p:blipFill>
          <a:blip r:embed="rId3">
            <a:alphaModFix/>
          </a:blip>
          <a:stretch>
            <a:fillRect/>
          </a:stretch>
        </p:blipFill>
        <p:spPr>
          <a:xfrm>
            <a:off x="1356912" y="1008225"/>
            <a:ext cx="6430173" cy="4354149"/>
          </a:xfrm>
          <a:prstGeom prst="rect">
            <a:avLst/>
          </a:prstGeom>
          <a:noFill/>
          <a:ln>
            <a:noFill/>
          </a:ln>
        </p:spPr>
      </p:pic>
      <p:sp>
        <p:nvSpPr>
          <p:cNvPr id="208" name="Shape 208"/>
          <p:cNvSpPr txBox="1"/>
          <p:nvPr/>
        </p:nvSpPr>
        <p:spPr>
          <a:xfrm>
            <a:off x="3091200" y="5647000"/>
            <a:ext cx="2961600" cy="368700"/>
          </a:xfrm>
          <a:prstGeom prst="rect">
            <a:avLst/>
          </a:prstGeom>
          <a:noFill/>
          <a:ln>
            <a:noFill/>
          </a:ln>
        </p:spPr>
        <p:txBody>
          <a:bodyPr lIns="91425" tIns="91425" rIns="91425" bIns="91425" anchor="t" anchorCtr="0">
            <a:noAutofit/>
          </a:bodyPr>
          <a:lstStyle/>
          <a:p>
            <a:pPr lvl="0" rtl="0">
              <a:spcBef>
                <a:spcPts val="0"/>
              </a:spcBef>
              <a:buNone/>
            </a:pPr>
            <a:r>
              <a:rPr lang="en-US"/>
              <a:t>Image Courtesy of Perkins + Will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914400" y="437088"/>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1" i="0" u="none" strike="noStrike" cap="none" dirty="0">
                <a:solidFill>
                  <a:schemeClr val="dk1"/>
                </a:solidFill>
                <a:latin typeface="Arial"/>
                <a:ea typeface="Arial"/>
                <a:cs typeface="Arial"/>
                <a:sym typeface="Arial"/>
              </a:rPr>
              <a:t>Design for Social Support</a:t>
            </a:r>
          </a:p>
        </p:txBody>
      </p:sp>
      <p:sp>
        <p:nvSpPr>
          <p:cNvPr id="214" name="Shape 214"/>
          <p:cNvSpPr txBox="1">
            <a:spLocks noGrp="1"/>
          </p:cNvSpPr>
          <p:nvPr>
            <p:ph type="body" idx="1"/>
          </p:nvPr>
        </p:nvSpPr>
        <p:spPr>
          <a:xfrm>
            <a:off x="457200" y="1416050"/>
            <a:ext cx="8229600" cy="4026000"/>
          </a:xfrm>
          <a:prstGeom prst="rect">
            <a:avLst/>
          </a:prstGeom>
          <a:noFill/>
          <a:ln>
            <a:noFill/>
          </a:ln>
        </p:spPr>
        <p:txBody>
          <a:bodyPr lIns="91425" tIns="45700" rIns="91425" bIns="45700" anchor="t" anchorCtr="0">
            <a:noAutofit/>
          </a:bodyPr>
          <a:lstStyle/>
          <a:p>
            <a:pPr marL="342900" marR="0" lvl="0" indent="-292100" algn="l" rtl="0">
              <a:lnSpc>
                <a:spcPct val="9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School Climate = social-emotional health at school-wide level</a:t>
            </a:r>
            <a:r>
              <a:rPr lang="en-US" sz="1100" b="0" i="0" u="none" strike="noStrike" cap="none">
                <a:solidFill>
                  <a:schemeClr val="dk1"/>
                </a:solidFill>
                <a:latin typeface="Arial"/>
                <a:ea typeface="Arial"/>
                <a:cs typeface="Arial"/>
                <a:sym typeface="Arial"/>
              </a:rPr>
              <a:t>		</a:t>
            </a:r>
          </a:p>
          <a:p>
            <a:pPr marL="742950" marR="0" lvl="1" indent="-107950" algn="l" rtl="0">
              <a:lnSpc>
                <a:spcPct val="90000"/>
              </a:lnSpc>
              <a:spcBef>
                <a:spcPts val="0"/>
              </a:spcBef>
              <a:spcAft>
                <a:spcPts val="0"/>
              </a:spcAft>
              <a:buClr>
                <a:schemeClr val="dk1"/>
              </a:buClr>
              <a:buSzPct val="109089"/>
              <a:buFont typeface="Arial"/>
              <a:buChar char="–"/>
            </a:pPr>
            <a:r>
              <a:rPr lang="en-US" sz="2200" b="0" i="0" u="none" strike="noStrike" cap="none">
                <a:solidFill>
                  <a:schemeClr val="dk1"/>
                </a:solidFill>
                <a:latin typeface="Arial"/>
                <a:ea typeface="Arial"/>
                <a:cs typeface="Arial"/>
                <a:sym typeface="Arial"/>
              </a:rPr>
              <a:t>Positive school climate “includes norms, values, and expectations that </a:t>
            </a:r>
            <a:r>
              <a:rPr lang="en-US" sz="2200" b="0" i="1" u="sng" strike="noStrike" cap="none">
                <a:solidFill>
                  <a:schemeClr val="dk1"/>
                </a:solidFill>
                <a:latin typeface="Arial"/>
                <a:ea typeface="Arial"/>
                <a:cs typeface="Arial"/>
                <a:sym typeface="Arial"/>
              </a:rPr>
              <a:t>support people feeling socially, emotionally and physically safe</a:t>
            </a:r>
            <a:r>
              <a:rPr lang="en-US" sz="22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Arial"/>
                <a:ea typeface="Arial"/>
                <a:cs typeface="Arial"/>
                <a:sym typeface="Arial"/>
              </a:rPr>
              <a:t>(National School Climate Council, 2007)</a:t>
            </a:r>
          </a:p>
          <a:p>
            <a:pPr marL="0" marR="0" lvl="0" indent="0" algn="l" rtl="0">
              <a:lnSpc>
                <a:spcPct val="90000"/>
              </a:lnSpc>
              <a:spcBef>
                <a:spcPts val="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a:p>
            <a:pPr marL="342900" marR="0" lvl="0" indent="-292100" algn="l" rtl="0">
              <a:lnSpc>
                <a:spcPct val="90000"/>
              </a:lnSpc>
              <a:spcBef>
                <a:spcPts val="64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Positive school climate associated with:</a:t>
            </a:r>
          </a:p>
          <a:p>
            <a:pPr marL="742950" marR="0" lvl="1" indent="-107950" algn="l" rtl="0">
              <a:lnSpc>
                <a:spcPct val="90000"/>
              </a:lnSpc>
              <a:spcBef>
                <a:spcPts val="640"/>
              </a:spcBef>
              <a:spcAft>
                <a:spcPts val="0"/>
              </a:spcAft>
              <a:buClr>
                <a:schemeClr val="dk1"/>
              </a:buClr>
              <a:buSzPct val="109089"/>
              <a:buFont typeface="Arial"/>
              <a:buChar char="–"/>
            </a:pPr>
            <a:r>
              <a:rPr lang="en-US" sz="2200" b="0" i="0" u="none" strike="noStrike" cap="none">
                <a:solidFill>
                  <a:schemeClr val="dk1"/>
                </a:solidFill>
                <a:latin typeface="Arial"/>
                <a:ea typeface="Arial"/>
                <a:cs typeface="Arial"/>
                <a:sym typeface="Arial"/>
              </a:rPr>
              <a:t>less </a:t>
            </a:r>
            <a:r>
              <a:rPr lang="en-US" sz="2200" b="1" i="0" u="none" strike="noStrike" cap="none">
                <a:solidFill>
                  <a:schemeClr val="dk1"/>
                </a:solidFill>
                <a:latin typeface="Arial"/>
                <a:ea typeface="Arial"/>
                <a:cs typeface="Arial"/>
                <a:sym typeface="Arial"/>
              </a:rPr>
              <a:t>bullying</a:t>
            </a:r>
            <a:r>
              <a:rPr lang="en-US" sz="2200" b="0" i="0" u="none" strike="noStrike" cap="none">
                <a:solidFill>
                  <a:schemeClr val="dk1"/>
                </a:solidFill>
                <a:latin typeface="Arial"/>
                <a:ea typeface="Arial"/>
                <a:cs typeface="Arial"/>
                <a:sym typeface="Arial"/>
              </a:rPr>
              <a:t>, fewer discipline referrals, fewer dropouts, greater connectedness, higher achievement scores </a:t>
            </a:r>
            <a:r>
              <a:rPr lang="en-US" sz="1200" b="0" i="0" u="none" strike="noStrike" cap="none">
                <a:solidFill>
                  <a:schemeClr val="dk1"/>
                </a:solidFill>
                <a:latin typeface="Arial"/>
                <a:ea typeface="Arial"/>
                <a:cs typeface="Arial"/>
                <a:sym typeface="Arial"/>
              </a:rPr>
              <a:t>(National School Climate Council, 2007)</a:t>
            </a:r>
          </a:p>
          <a:p>
            <a:pPr marL="457200" marR="0" lvl="0" indent="0" algn="l" rtl="0">
              <a:lnSpc>
                <a:spcPct val="90000"/>
              </a:lnSpc>
              <a:spcBef>
                <a:spcPts val="64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64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57200" y="274637"/>
            <a:ext cx="8229600" cy="527949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600" b="0" i="0" u="none" strike="noStrike" cap="none">
                <a:solidFill>
                  <a:schemeClr val="dk1"/>
                </a:solidFill>
                <a:latin typeface="Arial"/>
                <a:ea typeface="Arial"/>
                <a:cs typeface="Arial"/>
                <a:sym typeface="Arial"/>
              </a:rPr>
              <a:t>This presentation is protected by U.S. and international copyright laws. </a:t>
            </a:r>
            <a:br>
              <a:rPr lang="en-US" sz="3600" b="0" i="0" u="none" strike="noStrike" cap="none">
                <a:solidFill>
                  <a:schemeClr val="dk1"/>
                </a:solidFill>
                <a:latin typeface="Arial"/>
                <a:ea typeface="Arial"/>
                <a:cs typeface="Arial"/>
                <a:sym typeface="Arial"/>
              </a:rPr>
            </a:br>
            <a:r>
              <a:rPr lang="en-US" sz="3600" b="0" i="0" u="none" strike="noStrike" cap="none">
                <a:solidFill>
                  <a:schemeClr val="dk1"/>
                </a:solidFill>
                <a:latin typeface="Arial"/>
                <a:ea typeface="Arial"/>
                <a:cs typeface="Arial"/>
                <a:sym typeface="Arial"/>
              </a:rPr>
              <a:t/>
            </a:r>
            <a:br>
              <a:rPr lang="en-US" sz="3600" b="0" i="0" u="none" strike="noStrike" cap="none">
                <a:solidFill>
                  <a:schemeClr val="dk1"/>
                </a:solidFill>
                <a:latin typeface="Arial"/>
                <a:ea typeface="Arial"/>
                <a:cs typeface="Arial"/>
                <a:sym typeface="Arial"/>
              </a:rPr>
            </a:br>
            <a:r>
              <a:rPr lang="en-US" sz="3600" b="0" i="0" u="none" strike="noStrike" cap="none">
                <a:solidFill>
                  <a:schemeClr val="dk1"/>
                </a:solidFill>
                <a:latin typeface="Arial"/>
                <a:ea typeface="Arial"/>
                <a:cs typeface="Arial"/>
                <a:sym typeface="Arial"/>
              </a:rPr>
              <a:t>Reproduction, distribution, display and use of the presentation without written permission of the speaker is prohibited.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762000" y="506000"/>
            <a:ext cx="7226400" cy="982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b="1"/>
              <a:t>Design for Social Support</a:t>
            </a:r>
          </a:p>
        </p:txBody>
      </p:sp>
      <p:sp>
        <p:nvSpPr>
          <p:cNvPr id="221" name="Shape 221"/>
          <p:cNvSpPr txBox="1">
            <a:spLocks noGrp="1"/>
          </p:cNvSpPr>
          <p:nvPr>
            <p:ph type="body" idx="1"/>
          </p:nvPr>
        </p:nvSpPr>
        <p:spPr>
          <a:xfrm>
            <a:off x="762000" y="1488499"/>
            <a:ext cx="7758600" cy="4447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None/>
            </a:pPr>
            <a:r>
              <a:rPr lang="en-US" sz="2400"/>
              <a:t>How Educators create positive school climate:</a:t>
            </a:r>
          </a:p>
          <a:p>
            <a:pPr marL="0" marR="0" lvl="0" indent="0" algn="l" rtl="0">
              <a:lnSpc>
                <a:spcPct val="90000"/>
              </a:lnSpc>
              <a:spcBef>
                <a:spcPts val="0"/>
              </a:spcBef>
              <a:spcAft>
                <a:spcPts val="0"/>
              </a:spcAft>
              <a:buNone/>
            </a:pPr>
            <a:endParaRPr sz="2400"/>
          </a:p>
          <a:p>
            <a:pPr marL="457200" marR="0" lvl="0" indent="-381000" algn="l" rtl="0">
              <a:lnSpc>
                <a:spcPct val="9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School-wide Positive Behavior Intervention and Support (SWPBIS)</a:t>
            </a:r>
          </a:p>
          <a:p>
            <a:pPr marL="342900" marR="0" lvl="0" indent="-139700" algn="l" rtl="0">
              <a:lnSpc>
                <a:spcPct val="90000"/>
              </a:lnSpc>
              <a:spcBef>
                <a:spcPts val="1408"/>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Social-emotional learning programs: Second Step</a:t>
            </a:r>
          </a:p>
          <a:p>
            <a:pPr marL="342900" marR="0" lvl="0" indent="-139700" algn="l" rtl="0">
              <a:lnSpc>
                <a:spcPct val="90000"/>
              </a:lnSpc>
              <a:spcBef>
                <a:spcPts val="1408"/>
              </a:spcBef>
              <a:spcAft>
                <a:spcPts val="0"/>
              </a:spcAft>
              <a:buClr>
                <a:schemeClr val="dk1"/>
              </a:buClr>
              <a:buSzPct val="100000"/>
              <a:buFont typeface="Arial"/>
              <a:buChar char="•"/>
            </a:pPr>
            <a:r>
              <a:rPr lang="en-US" sz="2400"/>
              <a:t>Rewards, behavior intervention</a:t>
            </a:r>
          </a:p>
          <a:p>
            <a:pPr marL="457200" marR="0" lvl="0" indent="-381000" algn="l" rtl="0">
              <a:lnSpc>
                <a:spcPct val="90000"/>
              </a:lnSpc>
              <a:spcBef>
                <a:spcPts val="1408"/>
              </a:spcBef>
              <a:spcAft>
                <a:spcPts val="0"/>
              </a:spcAft>
              <a:buClr>
                <a:srgbClr val="FF0000"/>
              </a:buClr>
              <a:buSzPct val="100000"/>
              <a:buFont typeface="Arial"/>
              <a:buChar char="•"/>
            </a:pPr>
            <a:r>
              <a:rPr lang="en-US" sz="2400" b="0" i="0" u="none" strike="noStrike" cap="none">
                <a:solidFill>
                  <a:srgbClr val="FF0000"/>
                </a:solidFill>
                <a:latin typeface="Arial"/>
                <a:ea typeface="Arial"/>
                <a:cs typeface="Arial"/>
                <a:sym typeface="Arial"/>
              </a:rPr>
              <a:t>Positive social environment = violence prevention</a:t>
            </a:r>
          </a:p>
          <a:p>
            <a:pPr marL="0" marR="0" lvl="0" indent="0" algn="l" rtl="0">
              <a:lnSpc>
                <a:spcPct val="90000"/>
              </a:lnSpc>
              <a:spcBef>
                <a:spcPts val="1000"/>
              </a:spcBef>
              <a:spcAft>
                <a:spcPts val="0"/>
              </a:spcAft>
              <a:buNone/>
            </a:pPr>
            <a:endParaRPr sz="2380" b="0" i="0" u="none" strike="noStrike" cap="none">
              <a:solidFill>
                <a:schemeClr val="dk1"/>
              </a:solidFill>
              <a:latin typeface="Arial"/>
              <a:ea typeface="Arial"/>
              <a:cs typeface="Arial"/>
              <a:sym typeface="Arial"/>
            </a:endParaRPr>
          </a:p>
          <a:p>
            <a:pPr marL="0" lvl="0" indent="0" rtl="0">
              <a:lnSpc>
                <a:spcPct val="90000"/>
              </a:lnSpc>
              <a:spcBef>
                <a:spcPts val="1408"/>
              </a:spcBef>
              <a:buNone/>
            </a:pPr>
            <a:endParaRPr sz="238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457200" y="274637"/>
            <a:ext cx="8229600" cy="1143000"/>
          </a:xfrm>
          <a:prstGeom prst="rect">
            <a:avLst/>
          </a:prstGeom>
        </p:spPr>
        <p:txBody>
          <a:bodyPr lIns="91425" tIns="91425" rIns="91425" bIns="91425" anchor="t" anchorCtr="0">
            <a:noAutofit/>
          </a:bodyPr>
          <a:lstStyle/>
          <a:p>
            <a:pPr lvl="0">
              <a:spcBef>
                <a:spcPts val="0"/>
              </a:spcBef>
              <a:buNone/>
            </a:pPr>
            <a:r>
              <a:rPr lang="en-US" sz="2800"/>
              <a:t>How Architects can support school climate:</a:t>
            </a:r>
          </a:p>
        </p:txBody>
      </p:sp>
      <p:sp>
        <p:nvSpPr>
          <p:cNvPr id="228" name="Shape 228"/>
          <p:cNvSpPr txBox="1">
            <a:spLocks noGrp="1"/>
          </p:cNvSpPr>
          <p:nvPr>
            <p:ph type="body" idx="1"/>
          </p:nvPr>
        </p:nvSpPr>
        <p:spPr>
          <a:xfrm>
            <a:off x="325575" y="1257975"/>
            <a:ext cx="2873100" cy="874500"/>
          </a:xfrm>
          <a:prstGeom prst="rect">
            <a:avLst/>
          </a:prstGeom>
        </p:spPr>
        <p:txBody>
          <a:bodyPr lIns="91425" tIns="91425" rIns="91425" bIns="91425" anchor="t" anchorCtr="0">
            <a:noAutofit/>
          </a:bodyPr>
          <a:lstStyle/>
          <a:p>
            <a:pPr marL="0" lvl="0" indent="0" rtl="0">
              <a:lnSpc>
                <a:spcPct val="90000"/>
              </a:lnSpc>
              <a:spcBef>
                <a:spcPts val="1000"/>
              </a:spcBef>
              <a:buNone/>
            </a:pPr>
            <a:r>
              <a:rPr lang="en-US" sz="2380"/>
              <a:t>Sense of belonging </a:t>
            </a:r>
          </a:p>
        </p:txBody>
      </p:sp>
      <p:pic>
        <p:nvPicPr>
          <p:cNvPr id="229" name="Shape 229" descr="CPTED\Pitt River MS_2310.jpg"/>
          <p:cNvPicPr preferRelativeResize="0"/>
          <p:nvPr/>
        </p:nvPicPr>
        <p:blipFill>
          <a:blip r:embed="rId3">
            <a:alphaModFix/>
          </a:blip>
          <a:stretch>
            <a:fillRect/>
          </a:stretch>
        </p:blipFill>
        <p:spPr>
          <a:xfrm>
            <a:off x="3864425" y="1257987"/>
            <a:ext cx="3851673" cy="5135564"/>
          </a:xfrm>
          <a:prstGeom prst="rect">
            <a:avLst/>
          </a:prstGeom>
          <a:noFill/>
          <a:ln>
            <a:noFill/>
          </a:ln>
        </p:spPr>
      </p:pic>
      <p:sp>
        <p:nvSpPr>
          <p:cNvPr id="230" name="Shape 230"/>
          <p:cNvSpPr txBox="1"/>
          <p:nvPr/>
        </p:nvSpPr>
        <p:spPr>
          <a:xfrm>
            <a:off x="902825" y="5725975"/>
            <a:ext cx="2961600" cy="368700"/>
          </a:xfrm>
          <a:prstGeom prst="rect">
            <a:avLst/>
          </a:prstGeom>
          <a:noFill/>
          <a:ln>
            <a:noFill/>
          </a:ln>
        </p:spPr>
        <p:txBody>
          <a:bodyPr lIns="91425" tIns="91425" rIns="91425" bIns="91425" anchor="t" anchorCtr="0">
            <a:noAutofit/>
          </a:bodyPr>
          <a:lstStyle/>
          <a:p>
            <a:pPr lvl="0">
              <a:spcBef>
                <a:spcPts val="0"/>
              </a:spcBef>
              <a:buNone/>
            </a:pPr>
            <a:r>
              <a:rPr lang="en-US"/>
              <a:t>Image Courtesy of Perkins + Will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body" idx="1"/>
          </p:nvPr>
        </p:nvSpPr>
        <p:spPr>
          <a:xfrm>
            <a:off x="457200" y="116975"/>
            <a:ext cx="8229600" cy="888900"/>
          </a:xfrm>
          <a:prstGeom prst="rect">
            <a:avLst/>
          </a:prstGeom>
        </p:spPr>
        <p:txBody>
          <a:bodyPr lIns="91425" tIns="91425" rIns="91425" bIns="91425" anchor="t" anchorCtr="0">
            <a:noAutofit/>
          </a:bodyPr>
          <a:lstStyle/>
          <a:p>
            <a:pPr marL="0" lvl="0" indent="0" algn="ctr" rtl="0">
              <a:lnSpc>
                <a:spcPct val="90000"/>
              </a:lnSpc>
              <a:spcBef>
                <a:spcPts val="1000"/>
              </a:spcBef>
              <a:buNone/>
            </a:pPr>
            <a:r>
              <a:rPr lang="en-US" sz="2380"/>
              <a:t>Social connectedness via Visual connectedness</a:t>
            </a:r>
          </a:p>
        </p:txBody>
      </p:sp>
      <p:pic>
        <p:nvPicPr>
          <p:cNvPr id="237" name="Shape 237" descr="CPTED\Ewing Marion Kauffman School_in_14079.jpg"/>
          <p:cNvPicPr preferRelativeResize="0"/>
          <p:nvPr/>
        </p:nvPicPr>
        <p:blipFill>
          <a:blip r:embed="rId3">
            <a:alphaModFix/>
          </a:blip>
          <a:stretch>
            <a:fillRect/>
          </a:stretch>
        </p:blipFill>
        <p:spPr>
          <a:xfrm>
            <a:off x="1121975" y="902700"/>
            <a:ext cx="6900033" cy="4432449"/>
          </a:xfrm>
          <a:prstGeom prst="rect">
            <a:avLst/>
          </a:prstGeom>
          <a:noFill/>
          <a:ln>
            <a:noFill/>
          </a:ln>
        </p:spPr>
      </p:pic>
      <p:sp>
        <p:nvSpPr>
          <p:cNvPr id="238" name="Shape 238"/>
          <p:cNvSpPr txBox="1"/>
          <p:nvPr/>
        </p:nvSpPr>
        <p:spPr>
          <a:xfrm>
            <a:off x="3091187" y="5541700"/>
            <a:ext cx="2961600" cy="368700"/>
          </a:xfrm>
          <a:prstGeom prst="rect">
            <a:avLst/>
          </a:prstGeom>
          <a:noFill/>
          <a:ln>
            <a:noFill/>
          </a:ln>
        </p:spPr>
        <p:txBody>
          <a:bodyPr lIns="91425" tIns="91425" rIns="91425" bIns="91425" anchor="t" anchorCtr="0">
            <a:noAutofit/>
          </a:bodyPr>
          <a:lstStyle/>
          <a:p>
            <a:pPr lvl="0" rtl="0">
              <a:spcBef>
                <a:spcPts val="0"/>
              </a:spcBef>
              <a:buNone/>
            </a:pPr>
            <a:r>
              <a:rPr lang="en-US"/>
              <a:t>Image Courtesy of Perkins + Will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947750" y="776625"/>
            <a:ext cx="7739100" cy="4849500"/>
          </a:xfrm>
          <a:prstGeom prst="rect">
            <a:avLst/>
          </a:prstGeom>
        </p:spPr>
        <p:txBody>
          <a:bodyPr lIns="91425" tIns="91425" rIns="91425" bIns="91425" anchor="t" anchorCtr="0">
            <a:noAutofit/>
          </a:bodyPr>
          <a:lstStyle/>
          <a:p>
            <a:pPr marL="0" lvl="0" indent="0" rtl="0">
              <a:spcBef>
                <a:spcPts val="0"/>
              </a:spcBef>
              <a:buNone/>
            </a:pPr>
            <a:r>
              <a:rPr lang="en-US"/>
              <a:t>Other ideas for social support: </a:t>
            </a:r>
          </a:p>
          <a:p>
            <a:pPr marL="0" lvl="0" indent="0" rtl="0">
              <a:spcBef>
                <a:spcPts val="0"/>
              </a:spcBef>
              <a:buNone/>
            </a:pPr>
            <a:endParaRPr sz="2400"/>
          </a:p>
          <a:p>
            <a:pPr marL="457200" lvl="0" indent="-381000" rtl="0">
              <a:spcBef>
                <a:spcPts val="0"/>
              </a:spcBef>
              <a:buSzPct val="100000"/>
            </a:pPr>
            <a:r>
              <a:rPr lang="en-US" sz="2400"/>
              <a:t>Use visual themes to create identity and placeness</a:t>
            </a:r>
          </a:p>
          <a:p>
            <a:pPr marL="0" lvl="0" indent="0" rtl="0">
              <a:spcBef>
                <a:spcPts val="0"/>
              </a:spcBef>
              <a:buNone/>
            </a:pPr>
            <a:endParaRPr sz="2400"/>
          </a:p>
          <a:p>
            <a:pPr marL="457200" lvl="0" indent="-381000" rtl="0">
              <a:spcBef>
                <a:spcPts val="0"/>
              </a:spcBef>
              <a:buSzPct val="100000"/>
            </a:pPr>
            <a:r>
              <a:rPr lang="en-US" sz="2400"/>
              <a:t>accommodate various social settings and group sizes</a:t>
            </a:r>
          </a:p>
          <a:p>
            <a:pPr marL="0" lvl="0" indent="0" rtl="0">
              <a:spcBef>
                <a:spcPts val="0"/>
              </a:spcBef>
              <a:buNone/>
            </a:pPr>
            <a:endParaRPr sz="2400"/>
          </a:p>
          <a:p>
            <a:pPr marL="457200" lvl="0" indent="-381000" rtl="0">
              <a:spcBef>
                <a:spcPts val="0"/>
              </a:spcBef>
              <a:buSzPct val="100000"/>
            </a:pPr>
            <a:r>
              <a:rPr lang="en-US" sz="2400"/>
              <a:t>Small, comfortable “nooks” for quiet/respite</a:t>
            </a:r>
          </a:p>
          <a:p>
            <a:pPr marL="0" lvl="0" indent="0" rtl="0">
              <a:spcBef>
                <a:spcPts val="0"/>
              </a:spcBef>
              <a:buNone/>
            </a:pPr>
            <a:endParaRPr sz="2400"/>
          </a:p>
          <a:p>
            <a:pPr marL="457200" lvl="0" indent="-381000" rtl="0">
              <a:spcBef>
                <a:spcPts val="0"/>
              </a:spcBef>
              <a:buSzPct val="100000"/>
            </a:pPr>
            <a:r>
              <a:rPr lang="en-US" sz="2400"/>
              <a:t>neutral territory for students to congregate</a:t>
            </a:r>
          </a:p>
          <a:p>
            <a:pPr marL="0" lvl="0" indent="0" rtl="0">
              <a:spcBef>
                <a:spcPts val="0"/>
              </a:spcBef>
              <a:buNone/>
            </a:pPr>
            <a:endParaRPr sz="2400"/>
          </a:p>
          <a:p>
            <a:pPr marL="457200" lvl="0" indent="-381000" rtl="0">
              <a:spcBef>
                <a:spcPts val="0"/>
              </a:spcBef>
              <a:buSzPct val="100000"/>
            </a:pPr>
            <a:r>
              <a:rPr lang="en-US" sz="2400"/>
              <a:t>furniture arrangements that encourage social interaction.</a:t>
            </a:r>
          </a:p>
          <a:p>
            <a:pPr marL="0" lvl="0" indent="0" rtl="0">
              <a:spcBef>
                <a:spcPts val="0"/>
              </a:spcBef>
              <a:buNone/>
            </a:pPr>
            <a:endParaRPr sz="2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457200" y="144225"/>
            <a:ext cx="8229600" cy="6399900"/>
          </a:xfrm>
          <a:prstGeom prst="rect">
            <a:avLst/>
          </a:prstGeom>
          <a:noFill/>
          <a:ln>
            <a:noFill/>
          </a:ln>
        </p:spPr>
        <p:txBody>
          <a:bodyPr lIns="91425" tIns="91425" rIns="91425" bIns="91425" anchor="t" anchorCtr="0">
            <a:noAutofit/>
          </a:bodyPr>
          <a:lstStyle/>
          <a:p>
            <a:pPr marL="342900" marR="0" lvl="0" indent="-139700" algn="l" rtl="0">
              <a:lnSpc>
                <a:spcPct val="100000"/>
              </a:lnSpc>
              <a:spcBef>
                <a:spcPts val="0"/>
              </a:spcBef>
              <a:spcAft>
                <a:spcPts val="0"/>
              </a:spcAft>
              <a:buClr>
                <a:schemeClr val="dk1"/>
              </a:buClr>
              <a:buSzPct val="25000"/>
              <a:buFont typeface="Arial"/>
              <a:buNone/>
            </a:pPr>
            <a:r>
              <a:rPr lang="en-US" sz="3200" b="1" i="0" u="none" strike="noStrike" cap="none">
                <a:solidFill>
                  <a:schemeClr val="dk1"/>
                </a:solidFill>
                <a:latin typeface="Arial"/>
                <a:ea typeface="Arial"/>
                <a:cs typeface="Arial"/>
                <a:sym typeface="Arial"/>
              </a:rPr>
              <a:t>Problem:</a:t>
            </a:r>
          </a:p>
          <a:p>
            <a:pPr marL="800100" marR="0" lvl="0" indent="-139700" algn="l" rtl="0">
              <a:lnSpc>
                <a:spcPct val="10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 Security features may adversely impact school climate.</a:t>
            </a:r>
          </a:p>
          <a:p>
            <a:pPr marL="800100" marR="0" lvl="0" indent="-139700" algn="l" rtl="0">
              <a:lnSpc>
                <a:spcPct val="100000"/>
              </a:lnSpc>
              <a:spcBef>
                <a:spcPts val="1000"/>
              </a:spcBef>
              <a:spcAft>
                <a:spcPts val="0"/>
              </a:spcAft>
              <a:buClr>
                <a:schemeClr val="dk1"/>
              </a:buClr>
              <a:buSzPct val="25000"/>
              <a:buFont typeface="Arial"/>
              <a:buNone/>
            </a:pPr>
            <a:endParaRPr sz="2800" b="0" i="0" u="none" strike="noStrike" cap="none">
              <a:solidFill>
                <a:schemeClr val="dk1"/>
              </a:solidFill>
              <a:latin typeface="Arial"/>
              <a:ea typeface="Arial"/>
              <a:cs typeface="Arial"/>
              <a:sym typeface="Arial"/>
            </a:endParaRPr>
          </a:p>
          <a:p>
            <a:pPr marL="342900" marR="0" lvl="0" indent="-139700" algn="l" rtl="0">
              <a:lnSpc>
                <a:spcPct val="100000"/>
              </a:lnSpc>
              <a:spcBef>
                <a:spcPts val="1000"/>
              </a:spcBef>
              <a:spcAft>
                <a:spcPts val="0"/>
              </a:spcAft>
              <a:buClr>
                <a:schemeClr val="dk1"/>
              </a:buClr>
              <a:buSzPct val="25000"/>
              <a:buFont typeface="Arial"/>
              <a:buNone/>
            </a:pPr>
            <a:r>
              <a:rPr lang="en-US" sz="3200" b="1" i="0" u="none" strike="noStrike" cap="none">
                <a:solidFill>
                  <a:schemeClr val="dk1"/>
                </a:solidFill>
                <a:latin typeface="Arial"/>
                <a:ea typeface="Arial"/>
                <a:cs typeface="Arial"/>
                <a:sym typeface="Arial"/>
              </a:rPr>
              <a:t>Conflict</a:t>
            </a:r>
            <a:r>
              <a:rPr lang="en-US" sz="3200" b="0" i="0" u="none" strike="noStrike" cap="none">
                <a:solidFill>
                  <a:schemeClr val="dk1"/>
                </a:solidFill>
                <a:latin typeface="Arial"/>
                <a:ea typeface="Arial"/>
                <a:cs typeface="Arial"/>
                <a:sym typeface="Arial"/>
              </a:rPr>
              <a:t>:</a:t>
            </a:r>
          </a:p>
          <a:p>
            <a:pPr marL="800100" marR="0" lvl="0" indent="-139700" algn="l" rtl="0">
              <a:lnSpc>
                <a:spcPct val="100000"/>
              </a:lnSpc>
              <a:spcBef>
                <a:spcPts val="100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 How can we support school safety AND psychosocial wellbeing?</a:t>
            </a:r>
          </a:p>
          <a:p>
            <a:pPr marL="800100" marR="0" lvl="0" indent="-139700" algn="l" rtl="0">
              <a:lnSpc>
                <a:spcPct val="100000"/>
              </a:lnSpc>
              <a:spcBef>
                <a:spcPts val="1000"/>
              </a:spcBef>
              <a:spcAft>
                <a:spcPts val="0"/>
              </a:spcAft>
              <a:buClr>
                <a:schemeClr val="dk1"/>
              </a:buClr>
              <a:buSzPct val="25000"/>
              <a:buFont typeface="Arial"/>
              <a:buNone/>
            </a:pPr>
            <a:endParaRPr sz="2800" b="0" i="0" u="none" strike="noStrike" cap="none">
              <a:solidFill>
                <a:schemeClr val="dk1"/>
              </a:solidFill>
              <a:latin typeface="Arial"/>
              <a:ea typeface="Arial"/>
              <a:cs typeface="Arial"/>
              <a:sym typeface="Arial"/>
            </a:endParaRPr>
          </a:p>
          <a:p>
            <a:pPr marL="342900" marR="0" lvl="0" indent="-139700" algn="l" rtl="0">
              <a:lnSpc>
                <a:spcPct val="100000"/>
              </a:lnSpc>
              <a:spcBef>
                <a:spcPts val="1000"/>
              </a:spcBef>
              <a:spcAft>
                <a:spcPts val="0"/>
              </a:spcAft>
              <a:buClr>
                <a:schemeClr val="dk1"/>
              </a:buClr>
              <a:buSzPct val="25000"/>
              <a:buFont typeface="Arial"/>
              <a:buNone/>
            </a:pPr>
            <a:r>
              <a:rPr lang="en-US" sz="3200" b="1" i="0" u="none" strike="noStrike" cap="none">
                <a:solidFill>
                  <a:schemeClr val="dk1"/>
                </a:solidFill>
                <a:latin typeface="Arial"/>
                <a:ea typeface="Arial"/>
                <a:cs typeface="Arial"/>
                <a:sym typeface="Arial"/>
              </a:rPr>
              <a:t>Solution:</a:t>
            </a:r>
          </a:p>
          <a:p>
            <a:pPr marL="800100" marR="0" lvl="0" indent="-139700" algn="l" rtl="0">
              <a:lnSpc>
                <a:spcPct val="100000"/>
              </a:lnSpc>
              <a:spcBef>
                <a:spcPts val="100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Crime Prevention through Environmental Design (CPTED)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761999" y="396987"/>
            <a:ext cx="6781800" cy="16001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420" b="1" i="0" u="none" strike="noStrike" cap="none">
                <a:solidFill>
                  <a:schemeClr val="dk1"/>
                </a:solidFill>
                <a:latin typeface="Arial"/>
                <a:ea typeface="Arial"/>
                <a:cs typeface="Arial"/>
                <a:sym typeface="Arial"/>
              </a:rPr>
              <a:t>Crime Prevention through Environmental Design (CPTED)</a:t>
            </a:r>
          </a:p>
        </p:txBody>
      </p:sp>
      <p:sp>
        <p:nvSpPr>
          <p:cNvPr id="257" name="Shape 257"/>
          <p:cNvSpPr txBox="1">
            <a:spLocks noGrp="1"/>
          </p:cNvSpPr>
          <p:nvPr>
            <p:ph type="body" idx="1"/>
          </p:nvPr>
        </p:nvSpPr>
        <p:spPr>
          <a:xfrm>
            <a:off x="800100" y="1764674"/>
            <a:ext cx="7543800" cy="4176599"/>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2480" b="0" i="0" u="none" strike="noStrike" cap="none">
                <a:solidFill>
                  <a:schemeClr val="dk1"/>
                </a:solidFill>
                <a:latin typeface="Arial"/>
                <a:ea typeface="Arial"/>
                <a:cs typeface="Arial"/>
                <a:sym typeface="Arial"/>
              </a:rPr>
              <a:t>CPTED Principles: </a:t>
            </a:r>
          </a:p>
          <a:p>
            <a:pPr marL="457200" marR="0" lvl="0" indent="-368300" algn="l" rtl="0">
              <a:lnSpc>
                <a:spcPct val="80000"/>
              </a:lnSpc>
              <a:spcBef>
                <a:spcPts val="434"/>
              </a:spcBef>
              <a:spcAft>
                <a:spcPts val="0"/>
              </a:spcAft>
              <a:buClr>
                <a:schemeClr val="dk1"/>
              </a:buClr>
              <a:buSzPct val="97290"/>
              <a:buFont typeface="Arial"/>
              <a:buAutoNum type="arabicPeriod"/>
            </a:pPr>
            <a:r>
              <a:rPr lang="en-US" sz="2170" b="0" i="0" u="sng" strike="noStrike" cap="none">
                <a:solidFill>
                  <a:schemeClr val="dk1"/>
                </a:solidFill>
                <a:latin typeface="Arial"/>
                <a:ea typeface="Arial"/>
                <a:cs typeface="Arial"/>
                <a:sym typeface="Arial"/>
              </a:rPr>
              <a:t>Natural Surveillance</a:t>
            </a:r>
            <a:r>
              <a:rPr lang="en-US" sz="2170" b="0" i="0" u="none" strike="noStrike" cap="none">
                <a:solidFill>
                  <a:schemeClr val="dk1"/>
                </a:solidFill>
                <a:latin typeface="Arial"/>
                <a:ea typeface="Arial"/>
                <a:cs typeface="Arial"/>
                <a:sym typeface="Arial"/>
              </a:rPr>
              <a:t>- open layouts and maximum sight lines to provide constant passive observation.</a:t>
            </a:r>
          </a:p>
          <a:p>
            <a:pPr marL="914400" marR="0" lvl="1" indent="-368300" algn="l" rtl="0">
              <a:lnSpc>
                <a:spcPct val="80000"/>
              </a:lnSpc>
              <a:spcBef>
                <a:spcPts val="1434"/>
              </a:spcBef>
              <a:spcAft>
                <a:spcPts val="0"/>
              </a:spcAft>
              <a:buClr>
                <a:schemeClr val="dk1"/>
              </a:buClr>
              <a:buSzPct val="97290"/>
              <a:buFont typeface="Arial"/>
              <a:buAutoNum type="alphaLcPeriod"/>
            </a:pPr>
            <a:r>
              <a:rPr lang="en-US" sz="2170" b="0" i="0" u="none" strike="noStrike" cap="none">
                <a:solidFill>
                  <a:schemeClr val="dk1"/>
                </a:solidFill>
                <a:latin typeface="Arial"/>
                <a:ea typeface="Arial"/>
                <a:cs typeface="Arial"/>
                <a:sym typeface="Arial"/>
              </a:rPr>
              <a:t>  “See and be seen.” </a:t>
            </a:r>
          </a:p>
          <a:p>
            <a:pPr marL="457200" marR="0" lvl="0" indent="-368300" algn="l" rtl="0">
              <a:lnSpc>
                <a:spcPct val="80000"/>
              </a:lnSpc>
              <a:spcBef>
                <a:spcPts val="1434"/>
              </a:spcBef>
              <a:spcAft>
                <a:spcPts val="0"/>
              </a:spcAft>
              <a:buClr>
                <a:schemeClr val="dk1"/>
              </a:buClr>
              <a:buSzPct val="97290"/>
              <a:buFont typeface="Arial"/>
              <a:buAutoNum type="arabicPeriod"/>
            </a:pPr>
            <a:r>
              <a:rPr lang="en-US" sz="2170" b="0" i="0" u="sng" strike="noStrike" cap="none">
                <a:solidFill>
                  <a:schemeClr val="dk1"/>
                </a:solidFill>
                <a:latin typeface="Arial"/>
                <a:ea typeface="Arial"/>
                <a:cs typeface="Arial"/>
                <a:sym typeface="Arial"/>
              </a:rPr>
              <a:t>Access Control</a:t>
            </a:r>
            <a:r>
              <a:rPr lang="en-US" sz="2170" b="0" i="0" u="none" strike="noStrike" cap="none">
                <a:solidFill>
                  <a:schemeClr val="dk1"/>
                </a:solidFill>
                <a:latin typeface="Arial"/>
                <a:ea typeface="Arial"/>
                <a:cs typeface="Arial"/>
                <a:sym typeface="Arial"/>
              </a:rPr>
              <a:t>: selecting who is allowed in and out of the school.</a:t>
            </a:r>
          </a:p>
          <a:p>
            <a:pPr marL="457200" marR="0" lvl="0" indent="-368300" algn="l" rtl="0">
              <a:lnSpc>
                <a:spcPct val="80000"/>
              </a:lnSpc>
              <a:spcBef>
                <a:spcPts val="1434"/>
              </a:spcBef>
              <a:spcAft>
                <a:spcPts val="0"/>
              </a:spcAft>
              <a:buClr>
                <a:schemeClr val="dk1"/>
              </a:buClr>
              <a:buSzPct val="97290"/>
              <a:buFont typeface="Arial"/>
              <a:buAutoNum type="arabicPeriod"/>
            </a:pPr>
            <a:r>
              <a:rPr lang="en-US" sz="2170" b="0" i="0" u="sng" strike="noStrike" cap="none">
                <a:solidFill>
                  <a:schemeClr val="dk1"/>
                </a:solidFill>
                <a:latin typeface="Arial"/>
                <a:ea typeface="Arial"/>
                <a:cs typeface="Arial"/>
                <a:sym typeface="Arial"/>
              </a:rPr>
              <a:t>Territoriality</a:t>
            </a:r>
            <a:r>
              <a:rPr lang="en-US" sz="2170" b="0" i="0" u="none" strike="noStrike" cap="none">
                <a:solidFill>
                  <a:schemeClr val="dk1"/>
                </a:solidFill>
                <a:latin typeface="Arial"/>
                <a:ea typeface="Arial"/>
                <a:cs typeface="Arial"/>
                <a:sym typeface="Arial"/>
              </a:rPr>
              <a:t>: clear delineation of distinct spaces via visual environmental cues. Use architectural and landscape markers to communicate ownership of a space</a:t>
            </a:r>
          </a:p>
          <a:p>
            <a:pPr marL="1143000" marR="0" lvl="2" indent="-76200" algn="l" rtl="0">
              <a:lnSpc>
                <a:spcPct val="80000"/>
              </a:lnSpc>
              <a:spcBef>
                <a:spcPts val="1434"/>
              </a:spcBef>
              <a:spcAft>
                <a:spcPts val="0"/>
              </a:spcAft>
              <a:buClr>
                <a:schemeClr val="dk1"/>
              </a:buClr>
              <a:buSzPct val="97290"/>
              <a:buFont typeface="Arial"/>
              <a:buChar char="•"/>
            </a:pPr>
            <a:r>
              <a:rPr lang="en-US" sz="2170" b="0" i="0" u="none" strike="noStrike" cap="none">
                <a:solidFill>
                  <a:schemeClr val="dk1"/>
                </a:solidFill>
                <a:latin typeface="Arial"/>
                <a:ea typeface="Arial"/>
                <a:cs typeface="Arial"/>
                <a:sym typeface="Arial"/>
              </a:rPr>
              <a:t>Maintenance: indicates ownership of space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762000" y="311725"/>
            <a:ext cx="6781800" cy="1269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1" i="0" u="none" strike="noStrike" cap="none">
                <a:solidFill>
                  <a:schemeClr val="dk1"/>
                </a:solidFill>
                <a:latin typeface="Arial"/>
                <a:ea typeface="Arial"/>
                <a:cs typeface="Arial"/>
                <a:sym typeface="Arial"/>
              </a:rPr>
              <a:t>The Four D’s</a:t>
            </a:r>
          </a:p>
        </p:txBody>
      </p:sp>
      <p:sp>
        <p:nvSpPr>
          <p:cNvPr id="263" name="Shape 263"/>
          <p:cNvSpPr txBox="1">
            <a:spLocks noGrp="1"/>
          </p:cNvSpPr>
          <p:nvPr>
            <p:ph type="body" idx="1"/>
          </p:nvPr>
        </p:nvSpPr>
        <p:spPr>
          <a:xfrm>
            <a:off x="762000" y="1447800"/>
            <a:ext cx="7543800" cy="4760976"/>
          </a:xfrm>
          <a:prstGeom prst="rect">
            <a:avLst/>
          </a:prstGeom>
          <a:noFill/>
          <a:ln>
            <a:noFill/>
          </a:ln>
        </p:spPr>
        <p:txBody>
          <a:bodyPr lIns="91425" tIns="45700" rIns="91425" bIns="45700" anchor="t" anchorCtr="0">
            <a:noAutofit/>
          </a:bodyPr>
          <a:lstStyle/>
          <a:p>
            <a:pPr marL="742950" marR="0" lvl="1" indent="-285750" algn="l" rtl="0">
              <a:lnSpc>
                <a:spcPct val="80000"/>
              </a:lnSpc>
              <a:spcBef>
                <a:spcPts val="0"/>
              </a:spcBef>
              <a:spcAft>
                <a:spcPts val="0"/>
              </a:spcAft>
              <a:buClr>
                <a:schemeClr val="dk1"/>
              </a:buClr>
              <a:buSzPct val="99026"/>
              <a:buFont typeface="Arial"/>
              <a:buChar char="–"/>
            </a:pPr>
            <a:r>
              <a:rPr lang="en-US" sz="4080" b="0" i="0" u="none" strike="noStrike" cap="none">
                <a:solidFill>
                  <a:schemeClr val="dk1"/>
                </a:solidFill>
                <a:latin typeface="Arial"/>
                <a:ea typeface="Arial"/>
                <a:cs typeface="Arial"/>
                <a:sym typeface="Arial"/>
              </a:rPr>
              <a:t>Deter</a:t>
            </a:r>
          </a:p>
          <a:p>
            <a:pPr marL="320040" marR="0" lvl="1" indent="-2540" algn="l" rtl="0">
              <a:lnSpc>
                <a:spcPct val="80000"/>
              </a:lnSpc>
              <a:spcBef>
                <a:spcPts val="816"/>
              </a:spcBef>
              <a:spcAft>
                <a:spcPts val="0"/>
              </a:spcAft>
              <a:buClr>
                <a:schemeClr val="dk1"/>
              </a:buClr>
              <a:buSzPct val="25000"/>
              <a:buFont typeface="Arial"/>
              <a:buNone/>
            </a:pPr>
            <a:endParaRPr sz="4080" b="0" i="0" u="none" strike="noStrike" cap="none">
              <a:solidFill>
                <a:schemeClr val="dk1"/>
              </a:solidFill>
              <a:latin typeface="Arial"/>
              <a:ea typeface="Arial"/>
              <a:cs typeface="Arial"/>
              <a:sym typeface="Arial"/>
            </a:endParaRPr>
          </a:p>
          <a:p>
            <a:pPr marL="742950" marR="0" lvl="1" indent="-285750" algn="l" rtl="0">
              <a:lnSpc>
                <a:spcPct val="80000"/>
              </a:lnSpc>
              <a:spcBef>
                <a:spcPts val="816"/>
              </a:spcBef>
              <a:spcAft>
                <a:spcPts val="0"/>
              </a:spcAft>
              <a:buClr>
                <a:schemeClr val="dk1"/>
              </a:buClr>
              <a:buSzPct val="99026"/>
              <a:buFont typeface="Arial"/>
              <a:buChar char="–"/>
            </a:pPr>
            <a:r>
              <a:rPr lang="en-US" sz="4080" b="0" i="0" u="none" strike="noStrike" cap="none">
                <a:solidFill>
                  <a:schemeClr val="dk1"/>
                </a:solidFill>
                <a:latin typeface="Arial"/>
                <a:ea typeface="Arial"/>
                <a:cs typeface="Arial"/>
                <a:sym typeface="Arial"/>
              </a:rPr>
              <a:t>Detect</a:t>
            </a:r>
          </a:p>
          <a:p>
            <a:pPr marL="320040" marR="0" lvl="1" indent="-2540" algn="l" rtl="0">
              <a:lnSpc>
                <a:spcPct val="80000"/>
              </a:lnSpc>
              <a:spcBef>
                <a:spcPts val="816"/>
              </a:spcBef>
              <a:spcAft>
                <a:spcPts val="0"/>
              </a:spcAft>
              <a:buClr>
                <a:schemeClr val="dk1"/>
              </a:buClr>
              <a:buSzPct val="25000"/>
              <a:buFont typeface="Arial"/>
              <a:buNone/>
            </a:pPr>
            <a:endParaRPr sz="4080" b="0" i="0" u="none" strike="noStrike" cap="none">
              <a:solidFill>
                <a:schemeClr val="dk1"/>
              </a:solidFill>
              <a:latin typeface="Arial"/>
              <a:ea typeface="Arial"/>
              <a:cs typeface="Arial"/>
              <a:sym typeface="Arial"/>
            </a:endParaRPr>
          </a:p>
          <a:p>
            <a:pPr marL="742950" marR="0" lvl="1" indent="-285750" algn="l" rtl="0">
              <a:lnSpc>
                <a:spcPct val="80000"/>
              </a:lnSpc>
              <a:spcBef>
                <a:spcPts val="816"/>
              </a:spcBef>
              <a:spcAft>
                <a:spcPts val="0"/>
              </a:spcAft>
              <a:buClr>
                <a:schemeClr val="dk1"/>
              </a:buClr>
              <a:buSzPct val="99026"/>
              <a:buFont typeface="Arial"/>
              <a:buChar char="–"/>
            </a:pPr>
            <a:r>
              <a:rPr lang="en-US" sz="4080" b="0" i="0" u="none" strike="noStrike" cap="none">
                <a:solidFill>
                  <a:schemeClr val="dk1"/>
                </a:solidFill>
                <a:latin typeface="Arial"/>
                <a:ea typeface="Arial"/>
                <a:cs typeface="Arial"/>
                <a:sym typeface="Arial"/>
              </a:rPr>
              <a:t>Delay</a:t>
            </a:r>
          </a:p>
          <a:p>
            <a:pPr marL="320040" marR="0" lvl="1" indent="-2540" algn="l" rtl="0">
              <a:lnSpc>
                <a:spcPct val="80000"/>
              </a:lnSpc>
              <a:spcBef>
                <a:spcPts val="816"/>
              </a:spcBef>
              <a:spcAft>
                <a:spcPts val="0"/>
              </a:spcAft>
              <a:buClr>
                <a:schemeClr val="dk1"/>
              </a:buClr>
              <a:buSzPct val="25000"/>
              <a:buFont typeface="Arial"/>
              <a:buNone/>
            </a:pPr>
            <a:endParaRPr sz="4080" b="0" i="0" u="none" strike="noStrike" cap="none">
              <a:solidFill>
                <a:schemeClr val="dk1"/>
              </a:solidFill>
              <a:latin typeface="Arial"/>
              <a:ea typeface="Arial"/>
              <a:cs typeface="Arial"/>
              <a:sym typeface="Arial"/>
            </a:endParaRPr>
          </a:p>
          <a:p>
            <a:pPr marL="742950" marR="0" lvl="1" indent="-285750" algn="l" rtl="0">
              <a:lnSpc>
                <a:spcPct val="80000"/>
              </a:lnSpc>
              <a:spcBef>
                <a:spcPts val="816"/>
              </a:spcBef>
              <a:spcAft>
                <a:spcPts val="0"/>
              </a:spcAft>
              <a:buClr>
                <a:schemeClr val="dk1"/>
              </a:buClr>
              <a:buSzPct val="99026"/>
              <a:buFont typeface="Arial"/>
              <a:buChar char="–"/>
            </a:pPr>
            <a:r>
              <a:rPr lang="en-US" sz="4080" b="0" i="0" u="none" strike="noStrike" cap="none">
                <a:solidFill>
                  <a:schemeClr val="dk1"/>
                </a:solidFill>
                <a:latin typeface="Arial"/>
                <a:ea typeface="Arial"/>
                <a:cs typeface="Arial"/>
                <a:sym typeface="Arial"/>
              </a:rPr>
              <a:t>Defend</a:t>
            </a:r>
          </a:p>
          <a:p>
            <a:pPr marL="0" marR="0" lvl="0" indent="0" algn="l" rtl="0">
              <a:lnSpc>
                <a:spcPct val="80000"/>
              </a:lnSpc>
              <a:spcBef>
                <a:spcPts val="544"/>
              </a:spcBef>
              <a:spcAft>
                <a:spcPts val="0"/>
              </a:spcAft>
              <a:buClr>
                <a:schemeClr val="dk1"/>
              </a:buClr>
              <a:buSzPct val="25000"/>
              <a:buFont typeface="Arial"/>
              <a:buNone/>
            </a:pPr>
            <a:endParaRPr sz="2720" b="0"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762000" y="311725"/>
            <a:ext cx="6781800" cy="1269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1" i="0" u="none" strike="noStrike" cap="none">
                <a:solidFill>
                  <a:schemeClr val="dk1"/>
                </a:solidFill>
                <a:latin typeface="Arial"/>
                <a:ea typeface="Arial"/>
                <a:cs typeface="Arial"/>
                <a:sym typeface="Arial"/>
              </a:rPr>
              <a:t>The Four D’s</a:t>
            </a:r>
          </a:p>
        </p:txBody>
      </p:sp>
      <p:pic>
        <p:nvPicPr>
          <p:cNvPr id="269" name="Shape 269"/>
          <p:cNvPicPr preferRelativeResize="0"/>
          <p:nvPr/>
        </p:nvPicPr>
        <p:blipFill rotWithShape="1">
          <a:blip r:embed="rId3">
            <a:alphaModFix/>
          </a:blip>
          <a:srcRect/>
          <a:stretch/>
        </p:blipFill>
        <p:spPr>
          <a:xfrm>
            <a:off x="381000" y="1143000"/>
            <a:ext cx="8372474" cy="4886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762000" y="311725"/>
            <a:ext cx="6781800" cy="1269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1" i="0" u="none" strike="noStrike" cap="none">
                <a:solidFill>
                  <a:schemeClr val="dk1"/>
                </a:solidFill>
                <a:latin typeface="Arial"/>
                <a:ea typeface="Arial"/>
                <a:cs typeface="Arial"/>
                <a:sym typeface="Arial"/>
              </a:rPr>
              <a:t>The Four D’s</a:t>
            </a:r>
          </a:p>
        </p:txBody>
      </p:sp>
      <p:pic>
        <p:nvPicPr>
          <p:cNvPr id="275" name="Shape 275"/>
          <p:cNvPicPr preferRelativeResize="0"/>
          <p:nvPr/>
        </p:nvPicPr>
        <p:blipFill rotWithShape="1">
          <a:blip r:embed="rId3">
            <a:alphaModFix/>
          </a:blip>
          <a:srcRect/>
          <a:stretch/>
        </p:blipFill>
        <p:spPr>
          <a:xfrm>
            <a:off x="385762" y="1143000"/>
            <a:ext cx="8372474" cy="4886325"/>
          </a:xfrm>
          <a:prstGeom prst="rect">
            <a:avLst/>
          </a:prstGeom>
          <a:noFill/>
          <a:ln>
            <a:noFill/>
          </a:ln>
        </p:spPr>
      </p:pic>
      <p:pic>
        <p:nvPicPr>
          <p:cNvPr id="276" name="Shape 276"/>
          <p:cNvPicPr preferRelativeResize="0"/>
          <p:nvPr/>
        </p:nvPicPr>
        <p:blipFill rotWithShape="1">
          <a:blip r:embed="rId4">
            <a:alphaModFix/>
          </a:blip>
          <a:srcRect/>
          <a:stretch/>
        </p:blipFill>
        <p:spPr>
          <a:xfrm>
            <a:off x="4191000" y="4267200"/>
            <a:ext cx="753650" cy="5439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762000" y="311725"/>
            <a:ext cx="6781800" cy="1269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1" i="0" u="none" strike="noStrike" cap="none">
                <a:solidFill>
                  <a:schemeClr val="dk1"/>
                </a:solidFill>
                <a:latin typeface="Arial"/>
                <a:ea typeface="Arial"/>
                <a:cs typeface="Arial"/>
                <a:sym typeface="Arial"/>
              </a:rPr>
              <a:t>The Four D’s</a:t>
            </a:r>
          </a:p>
        </p:txBody>
      </p:sp>
      <p:pic>
        <p:nvPicPr>
          <p:cNvPr id="282" name="Shape 282"/>
          <p:cNvPicPr preferRelativeResize="0"/>
          <p:nvPr/>
        </p:nvPicPr>
        <p:blipFill rotWithShape="1">
          <a:blip r:embed="rId3">
            <a:alphaModFix/>
          </a:blip>
          <a:srcRect/>
          <a:stretch/>
        </p:blipFill>
        <p:spPr>
          <a:xfrm>
            <a:off x="385762" y="1143000"/>
            <a:ext cx="8372474" cy="4886325"/>
          </a:xfrm>
          <a:prstGeom prst="rect">
            <a:avLst/>
          </a:prstGeom>
          <a:noFill/>
          <a:ln>
            <a:noFill/>
          </a:ln>
        </p:spPr>
      </p:pic>
      <p:pic>
        <p:nvPicPr>
          <p:cNvPr id="283" name="Shape 283"/>
          <p:cNvPicPr preferRelativeResize="0"/>
          <p:nvPr/>
        </p:nvPicPr>
        <p:blipFill rotWithShape="1">
          <a:blip r:embed="rId4">
            <a:alphaModFix/>
          </a:blip>
          <a:srcRect/>
          <a:stretch/>
        </p:blipFill>
        <p:spPr>
          <a:xfrm>
            <a:off x="4191000" y="4267200"/>
            <a:ext cx="753650" cy="543999"/>
          </a:xfrm>
          <a:prstGeom prst="rect">
            <a:avLst/>
          </a:prstGeom>
          <a:noFill/>
          <a:ln>
            <a:noFill/>
          </a:ln>
        </p:spPr>
      </p:pic>
      <p:pic>
        <p:nvPicPr>
          <p:cNvPr id="284" name="Shape 284"/>
          <p:cNvPicPr preferRelativeResize="0"/>
          <p:nvPr/>
        </p:nvPicPr>
        <p:blipFill rotWithShape="1">
          <a:blip r:embed="rId5">
            <a:alphaModFix/>
          </a:blip>
          <a:srcRect/>
          <a:stretch/>
        </p:blipFill>
        <p:spPr>
          <a:xfrm>
            <a:off x="6902375" y="3947800"/>
            <a:ext cx="2028825" cy="971550"/>
          </a:xfrm>
          <a:prstGeom prst="rect">
            <a:avLst/>
          </a:prstGeom>
          <a:noFill/>
          <a:ln>
            <a:noFill/>
          </a:ln>
        </p:spPr>
      </p:pic>
      <p:cxnSp>
        <p:nvCxnSpPr>
          <p:cNvPr id="285" name="Shape 285"/>
          <p:cNvCxnSpPr/>
          <p:nvPr/>
        </p:nvCxnSpPr>
        <p:spPr>
          <a:xfrm flipH="1">
            <a:off x="4788124" y="4204150"/>
            <a:ext cx="2207100" cy="1016099"/>
          </a:xfrm>
          <a:prstGeom prst="straightConnector1">
            <a:avLst/>
          </a:prstGeom>
          <a:noFill/>
          <a:ln w="19050" cap="flat" cmpd="sng">
            <a:solidFill>
              <a:srgbClr val="FF0000"/>
            </a:solidFill>
            <a:prstDash val="solid"/>
            <a:round/>
            <a:headEnd type="none" w="med" len="med"/>
            <a:tailEnd type="none" w="med" len="med"/>
          </a:ln>
        </p:spPr>
      </p:cxnSp>
      <p:cxnSp>
        <p:nvCxnSpPr>
          <p:cNvPr id="286" name="Shape 286"/>
          <p:cNvCxnSpPr/>
          <p:nvPr/>
        </p:nvCxnSpPr>
        <p:spPr>
          <a:xfrm rot="10800000" flipH="1">
            <a:off x="3269875" y="5196750"/>
            <a:ext cx="2207100" cy="23399"/>
          </a:xfrm>
          <a:prstGeom prst="straightConnector1">
            <a:avLst/>
          </a:prstGeom>
          <a:noFill/>
          <a:ln w="38100" cap="flat" cmpd="sng">
            <a:solidFill>
              <a:srgbClr val="FF0000"/>
            </a:solidFill>
            <a:prstDash val="dash"/>
            <a:round/>
            <a:headEnd type="none" w="med" len="med"/>
            <a:tailEnd type="non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457200" y="558264"/>
            <a:ext cx="8229600" cy="52650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240" b="0" i="0" u="none" strike="noStrike" cap="none">
                <a:solidFill>
                  <a:schemeClr val="dk1"/>
                </a:solidFill>
                <a:latin typeface="Arial"/>
                <a:ea typeface="Arial"/>
                <a:cs typeface="Arial"/>
                <a:sym typeface="Arial"/>
              </a:rPr>
              <a:t>This program is registered with the AIA/CES for continuing professional education. As such, it does not include content that may be deemed or construed to constitute approval, sponsorship or endorsement by the AIA of any method, product, service, enterprise or organization. </a:t>
            </a:r>
          </a:p>
          <a:p>
            <a:pPr marL="0" marR="0" lvl="0" indent="0" algn="l" rtl="0">
              <a:lnSpc>
                <a:spcPct val="100000"/>
              </a:lnSpc>
              <a:spcBef>
                <a:spcPts val="1048"/>
              </a:spcBef>
              <a:spcAft>
                <a:spcPts val="0"/>
              </a:spcAft>
              <a:buClr>
                <a:schemeClr val="dk1"/>
              </a:buClr>
              <a:buSzPct val="25000"/>
              <a:buFont typeface="Arial"/>
              <a:buNone/>
            </a:pPr>
            <a:r>
              <a:rPr lang="en-US" sz="2240" b="0" i="0" u="none" strike="noStrike" cap="none">
                <a:solidFill>
                  <a:schemeClr val="dk1"/>
                </a:solidFill>
                <a:latin typeface="Arial"/>
                <a:ea typeface="Arial"/>
                <a:cs typeface="Arial"/>
                <a:sym typeface="Arial"/>
              </a:rPr>
              <a:t>The statements expressed by speakers, panelists, and other participants reflect their own views and do not necessarily reflect the views or positions of The American Institute of Architects, or of AIA components, or those of their respective officers, directors, members, employees, or other organizations, groups or individuals associated with them. </a:t>
            </a:r>
          </a:p>
          <a:p>
            <a:pPr marL="0" marR="0" lvl="0" indent="0" algn="l" rtl="0">
              <a:lnSpc>
                <a:spcPct val="100000"/>
              </a:lnSpc>
              <a:spcBef>
                <a:spcPts val="1048"/>
              </a:spcBef>
              <a:spcAft>
                <a:spcPts val="0"/>
              </a:spcAft>
              <a:buClr>
                <a:schemeClr val="dk1"/>
              </a:buClr>
              <a:buSzPct val="25000"/>
              <a:buFont typeface="Arial"/>
              <a:buNone/>
            </a:pPr>
            <a:r>
              <a:rPr lang="en-US" sz="2240" b="0" i="0" u="none" strike="noStrike" cap="none">
                <a:solidFill>
                  <a:schemeClr val="dk1"/>
                </a:solidFill>
                <a:latin typeface="Arial"/>
                <a:ea typeface="Arial"/>
                <a:cs typeface="Arial"/>
                <a:sym typeface="Arial"/>
              </a:rPr>
              <a:t>Questions related to specific products and services may be addressed at the conclusion of this presentation.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762000" y="311725"/>
            <a:ext cx="6781800" cy="1269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1" i="0" u="none" strike="noStrike" cap="none">
                <a:solidFill>
                  <a:schemeClr val="dk1"/>
                </a:solidFill>
                <a:latin typeface="Arial"/>
                <a:ea typeface="Arial"/>
                <a:cs typeface="Arial"/>
                <a:sym typeface="Arial"/>
              </a:rPr>
              <a:t>The Four D’s</a:t>
            </a:r>
          </a:p>
        </p:txBody>
      </p:sp>
      <p:pic>
        <p:nvPicPr>
          <p:cNvPr id="292" name="Shape 292"/>
          <p:cNvPicPr preferRelativeResize="0"/>
          <p:nvPr/>
        </p:nvPicPr>
        <p:blipFill rotWithShape="1">
          <a:blip r:embed="rId3">
            <a:alphaModFix/>
          </a:blip>
          <a:srcRect/>
          <a:stretch/>
        </p:blipFill>
        <p:spPr>
          <a:xfrm>
            <a:off x="4191000" y="4267200"/>
            <a:ext cx="753650" cy="543999"/>
          </a:xfrm>
          <a:prstGeom prst="rect">
            <a:avLst/>
          </a:prstGeom>
          <a:noFill/>
          <a:ln>
            <a:noFill/>
          </a:ln>
        </p:spPr>
      </p:pic>
      <p:pic>
        <p:nvPicPr>
          <p:cNvPr id="293" name="Shape 293"/>
          <p:cNvPicPr preferRelativeResize="0"/>
          <p:nvPr/>
        </p:nvPicPr>
        <p:blipFill rotWithShape="1">
          <a:blip r:embed="rId4">
            <a:alphaModFix/>
          </a:blip>
          <a:srcRect/>
          <a:stretch/>
        </p:blipFill>
        <p:spPr>
          <a:xfrm>
            <a:off x="385762" y="1143000"/>
            <a:ext cx="8372474" cy="4886325"/>
          </a:xfrm>
          <a:prstGeom prst="rect">
            <a:avLst/>
          </a:prstGeom>
          <a:noFill/>
          <a:ln>
            <a:noFill/>
          </a:ln>
        </p:spPr>
      </p:pic>
      <p:cxnSp>
        <p:nvCxnSpPr>
          <p:cNvPr id="294" name="Shape 294"/>
          <p:cNvCxnSpPr/>
          <p:nvPr/>
        </p:nvCxnSpPr>
        <p:spPr>
          <a:xfrm rot="10800000" flipH="1">
            <a:off x="3269875" y="5196750"/>
            <a:ext cx="2207100" cy="23399"/>
          </a:xfrm>
          <a:prstGeom prst="straightConnector1">
            <a:avLst/>
          </a:prstGeom>
          <a:noFill/>
          <a:ln w="38100" cap="flat" cmpd="sng">
            <a:solidFill>
              <a:srgbClr val="FF0000"/>
            </a:solidFill>
            <a:prstDash val="dash"/>
            <a:round/>
            <a:headEnd type="none" w="med" len="med"/>
            <a:tailEnd type="none" w="med" len="med"/>
          </a:ln>
        </p:spPr>
      </p:cxnSp>
      <p:pic>
        <p:nvPicPr>
          <p:cNvPr id="295" name="Shape 295"/>
          <p:cNvPicPr preferRelativeResize="0"/>
          <p:nvPr/>
        </p:nvPicPr>
        <p:blipFill rotWithShape="1">
          <a:blip r:embed="rId5">
            <a:alphaModFix/>
          </a:blip>
          <a:srcRect/>
          <a:stretch/>
        </p:blipFill>
        <p:spPr>
          <a:xfrm>
            <a:off x="6810375" y="3778750"/>
            <a:ext cx="2333625" cy="1866900"/>
          </a:xfrm>
          <a:prstGeom prst="rect">
            <a:avLst/>
          </a:prstGeom>
          <a:noFill/>
          <a:ln>
            <a:noFill/>
          </a:ln>
        </p:spPr>
      </p:pic>
      <p:cxnSp>
        <p:nvCxnSpPr>
          <p:cNvPr id="296" name="Shape 296"/>
          <p:cNvCxnSpPr/>
          <p:nvPr/>
        </p:nvCxnSpPr>
        <p:spPr>
          <a:xfrm flipH="1">
            <a:off x="5371824" y="4087350"/>
            <a:ext cx="1506600" cy="326999"/>
          </a:xfrm>
          <a:prstGeom prst="straightConnector1">
            <a:avLst/>
          </a:prstGeom>
          <a:noFill/>
          <a:ln w="19050" cap="flat" cmpd="sng">
            <a:solidFill>
              <a:srgbClr val="FF0000"/>
            </a:solidFill>
            <a:prstDash val="solid"/>
            <a:round/>
            <a:headEnd type="none" w="med" len="med"/>
            <a:tailEnd type="none" w="med" len="med"/>
          </a:ln>
        </p:spPr>
      </p:cxnSp>
      <p:cxnSp>
        <p:nvCxnSpPr>
          <p:cNvPr id="297" name="Shape 297"/>
          <p:cNvCxnSpPr/>
          <p:nvPr/>
        </p:nvCxnSpPr>
        <p:spPr>
          <a:xfrm>
            <a:off x="4577850" y="4099025"/>
            <a:ext cx="1915200" cy="712499"/>
          </a:xfrm>
          <a:prstGeom prst="straightConnector1">
            <a:avLst/>
          </a:prstGeom>
          <a:noFill/>
          <a:ln w="19050" cap="flat" cmpd="sng">
            <a:solidFill>
              <a:srgbClr val="FF0000"/>
            </a:solidFill>
            <a:prstDash val="solid"/>
            <a:round/>
            <a:headEnd type="none" w="med" len="med"/>
            <a:tailEnd type="triangle" w="lg" len="lg"/>
          </a:ln>
        </p:spPr>
      </p:cxnSp>
      <p:cxnSp>
        <p:nvCxnSpPr>
          <p:cNvPr id="298" name="Shape 298"/>
          <p:cNvCxnSpPr/>
          <p:nvPr/>
        </p:nvCxnSpPr>
        <p:spPr>
          <a:xfrm flipH="1">
            <a:off x="2592424" y="4099025"/>
            <a:ext cx="1997100" cy="724200"/>
          </a:xfrm>
          <a:prstGeom prst="straightConnector1">
            <a:avLst/>
          </a:prstGeom>
          <a:noFill/>
          <a:ln w="19050" cap="flat" cmpd="sng">
            <a:solidFill>
              <a:srgbClr val="FF0000"/>
            </a:solidFill>
            <a:prstDash val="solid"/>
            <a:round/>
            <a:headEnd type="none" w="med" len="med"/>
            <a:tailEnd type="triangle" w="lg" len="lg"/>
          </a:ln>
        </p:spPr>
      </p:cxnSp>
      <p:sp>
        <p:nvSpPr>
          <p:cNvPr id="299" name="Shape 299"/>
          <p:cNvSpPr/>
          <p:nvPr/>
        </p:nvSpPr>
        <p:spPr>
          <a:xfrm>
            <a:off x="3865475" y="4267200"/>
            <a:ext cx="1389600" cy="812700"/>
          </a:xfrm>
          <a:prstGeom prst="ellipse">
            <a:avLst/>
          </a:prstGeom>
          <a:noFill/>
          <a:ln w="38100" cap="flat" cmpd="sng">
            <a:solidFill>
              <a:srgbClr val="000000"/>
            </a:solidFill>
            <a:prstDash val="dot"/>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703625" y="370125"/>
            <a:ext cx="6781800" cy="12699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4400" b="1" i="0" u="none" strike="noStrike" cap="none">
                <a:solidFill>
                  <a:schemeClr val="dk1"/>
                </a:solidFill>
                <a:latin typeface="arial"/>
                <a:ea typeface="arial"/>
                <a:cs typeface="arial"/>
                <a:sym typeface="arial"/>
              </a:rPr>
              <a:t>The Four D’s</a:t>
            </a:r>
          </a:p>
        </p:txBody>
      </p:sp>
      <p:pic>
        <p:nvPicPr>
          <p:cNvPr id="305" name="Shape 305" descr="vestibule.JPG"/>
          <p:cNvPicPr preferRelativeResize="0"/>
          <p:nvPr/>
        </p:nvPicPr>
        <p:blipFill>
          <a:blip r:embed="rId3">
            <a:alphaModFix/>
          </a:blip>
          <a:stretch>
            <a:fillRect/>
          </a:stretch>
        </p:blipFill>
        <p:spPr>
          <a:xfrm>
            <a:off x="1219200" y="1640025"/>
            <a:ext cx="6519999" cy="4109182"/>
          </a:xfrm>
          <a:prstGeom prst="rect">
            <a:avLst/>
          </a:prstGeom>
          <a:noFill/>
          <a:ln>
            <a:noFill/>
          </a:ln>
        </p:spPr>
      </p:pic>
      <p:pic>
        <p:nvPicPr>
          <p:cNvPr id="306" name="Shape 306"/>
          <p:cNvPicPr preferRelativeResize="0"/>
          <p:nvPr/>
        </p:nvPicPr>
        <p:blipFill>
          <a:blip r:embed="rId4">
            <a:alphaModFix/>
          </a:blip>
          <a:stretch>
            <a:fillRect/>
          </a:stretch>
        </p:blipFill>
        <p:spPr>
          <a:xfrm>
            <a:off x="5038925" y="4549575"/>
            <a:ext cx="2190750" cy="11144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703625" y="370125"/>
            <a:ext cx="6781800" cy="12699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4400" b="1" i="0" u="none" strike="noStrike" cap="none">
                <a:solidFill>
                  <a:schemeClr val="dk1"/>
                </a:solidFill>
                <a:latin typeface="arial"/>
                <a:ea typeface="arial"/>
                <a:cs typeface="arial"/>
                <a:sym typeface="arial"/>
              </a:rPr>
              <a:t>The Four D’s</a:t>
            </a:r>
          </a:p>
        </p:txBody>
      </p:sp>
      <p:pic>
        <p:nvPicPr>
          <p:cNvPr id="312" name="Shape 312"/>
          <p:cNvPicPr preferRelativeResize="0"/>
          <p:nvPr/>
        </p:nvPicPr>
        <p:blipFill>
          <a:blip r:embed="rId3">
            <a:alphaModFix/>
          </a:blip>
          <a:stretch>
            <a:fillRect/>
          </a:stretch>
        </p:blipFill>
        <p:spPr>
          <a:xfrm>
            <a:off x="6824800" y="1955925"/>
            <a:ext cx="2190750" cy="1114425"/>
          </a:xfrm>
          <a:prstGeom prst="rect">
            <a:avLst/>
          </a:prstGeom>
          <a:noFill/>
          <a:ln>
            <a:noFill/>
          </a:ln>
        </p:spPr>
      </p:pic>
      <p:pic>
        <p:nvPicPr>
          <p:cNvPr id="313" name="Shape 313"/>
          <p:cNvPicPr preferRelativeResize="0"/>
          <p:nvPr/>
        </p:nvPicPr>
        <p:blipFill rotWithShape="1">
          <a:blip r:embed="rId4">
            <a:alphaModFix/>
          </a:blip>
          <a:srcRect l="26280"/>
          <a:stretch/>
        </p:blipFill>
        <p:spPr>
          <a:xfrm>
            <a:off x="6749175" y="3158750"/>
            <a:ext cx="2190750" cy="2962275"/>
          </a:xfrm>
          <a:prstGeom prst="rect">
            <a:avLst/>
          </a:prstGeom>
          <a:noFill/>
          <a:ln>
            <a:noFill/>
          </a:ln>
        </p:spPr>
      </p:pic>
      <p:pic>
        <p:nvPicPr>
          <p:cNvPr id="314" name="Shape 314"/>
          <p:cNvPicPr preferRelativeResize="0"/>
          <p:nvPr/>
        </p:nvPicPr>
        <p:blipFill>
          <a:blip r:embed="rId5">
            <a:alphaModFix/>
          </a:blip>
          <a:stretch>
            <a:fillRect/>
          </a:stretch>
        </p:blipFill>
        <p:spPr>
          <a:xfrm>
            <a:off x="1243725" y="1687300"/>
            <a:ext cx="5505450" cy="4114800"/>
          </a:xfrm>
          <a:prstGeom prst="rect">
            <a:avLst/>
          </a:prstGeom>
          <a:noFill/>
          <a:ln>
            <a:noFill/>
          </a:ln>
        </p:spPr>
      </p:pic>
      <p:cxnSp>
        <p:nvCxnSpPr>
          <p:cNvPr id="315" name="Shape 315"/>
          <p:cNvCxnSpPr/>
          <p:nvPr/>
        </p:nvCxnSpPr>
        <p:spPr>
          <a:xfrm flipH="1">
            <a:off x="3526775" y="2639275"/>
            <a:ext cx="11700" cy="770700"/>
          </a:xfrm>
          <a:prstGeom prst="straightConnector1">
            <a:avLst/>
          </a:prstGeom>
          <a:noFill/>
          <a:ln w="28575" cap="flat" cmpd="sng">
            <a:solidFill>
              <a:srgbClr val="FF0000"/>
            </a:solidFill>
            <a:prstDash val="solid"/>
            <a:round/>
            <a:headEnd type="none" w="lg" len="lg"/>
            <a:tailEnd type="none" w="lg" len="lg"/>
          </a:ln>
        </p:spPr>
      </p:cxnSp>
      <p:cxnSp>
        <p:nvCxnSpPr>
          <p:cNvPr id="316" name="Shape 316"/>
          <p:cNvCxnSpPr/>
          <p:nvPr/>
        </p:nvCxnSpPr>
        <p:spPr>
          <a:xfrm>
            <a:off x="2102075" y="1833475"/>
            <a:ext cx="0" cy="2137200"/>
          </a:xfrm>
          <a:prstGeom prst="straightConnector1">
            <a:avLst/>
          </a:prstGeom>
          <a:noFill/>
          <a:ln w="28575" cap="flat" cmpd="sng">
            <a:solidFill>
              <a:srgbClr val="FF0000"/>
            </a:solidFill>
            <a:prstDash val="solid"/>
            <a:round/>
            <a:headEnd type="none" w="lg" len="lg"/>
            <a:tailEnd type="none" w="lg" len="lg"/>
          </a:ln>
        </p:spPr>
      </p:cxnSp>
      <p:cxnSp>
        <p:nvCxnSpPr>
          <p:cNvPr id="317" name="Shape 317"/>
          <p:cNvCxnSpPr/>
          <p:nvPr/>
        </p:nvCxnSpPr>
        <p:spPr>
          <a:xfrm flipH="1">
            <a:off x="2323900" y="1868500"/>
            <a:ext cx="23400" cy="2102100"/>
          </a:xfrm>
          <a:prstGeom prst="straightConnector1">
            <a:avLst/>
          </a:prstGeom>
          <a:noFill/>
          <a:ln w="28575" cap="flat" cmpd="sng">
            <a:solidFill>
              <a:srgbClr val="FF0000"/>
            </a:solidFill>
            <a:prstDash val="solid"/>
            <a:round/>
            <a:headEnd type="none" w="lg" len="lg"/>
            <a:tailEnd type="none" w="lg" len="lg"/>
          </a:ln>
        </p:spPr>
      </p:cxnSp>
      <p:cxnSp>
        <p:nvCxnSpPr>
          <p:cNvPr id="318" name="Shape 318"/>
          <p:cNvCxnSpPr/>
          <p:nvPr/>
        </p:nvCxnSpPr>
        <p:spPr>
          <a:xfrm rot="10800000" flipH="1">
            <a:off x="4180775" y="3339925"/>
            <a:ext cx="338700" cy="11700"/>
          </a:xfrm>
          <a:prstGeom prst="straightConnector1">
            <a:avLst/>
          </a:prstGeom>
          <a:noFill/>
          <a:ln w="28575" cap="flat" cmpd="sng">
            <a:solidFill>
              <a:srgbClr val="FF0000"/>
            </a:solidFill>
            <a:prstDash val="solid"/>
            <a:round/>
            <a:headEnd type="none" w="lg" len="lg"/>
            <a:tailEnd type="none" w="lg" len="lg"/>
          </a:ln>
        </p:spPr>
      </p:cxnSp>
      <p:cxnSp>
        <p:nvCxnSpPr>
          <p:cNvPr id="319" name="Shape 319"/>
          <p:cNvCxnSpPr/>
          <p:nvPr/>
        </p:nvCxnSpPr>
        <p:spPr>
          <a:xfrm>
            <a:off x="2050600" y="2869850"/>
            <a:ext cx="342300" cy="0"/>
          </a:xfrm>
          <a:prstGeom prst="straightConnector1">
            <a:avLst/>
          </a:prstGeom>
          <a:noFill/>
          <a:ln w="28575" cap="flat" cmpd="sng">
            <a:solidFill>
              <a:srgbClr val="FF0000"/>
            </a:solidFill>
            <a:prstDash val="solid"/>
            <a:round/>
            <a:headEnd type="none" w="lg" len="lg"/>
            <a:tailEnd type="none" w="lg" len="lg"/>
          </a:ln>
        </p:spPr>
      </p:cxnSp>
      <p:cxnSp>
        <p:nvCxnSpPr>
          <p:cNvPr id="320" name="Shape 320"/>
          <p:cNvCxnSpPr/>
          <p:nvPr/>
        </p:nvCxnSpPr>
        <p:spPr>
          <a:xfrm>
            <a:off x="2050600" y="3072575"/>
            <a:ext cx="344100" cy="0"/>
          </a:xfrm>
          <a:prstGeom prst="straightConnector1">
            <a:avLst/>
          </a:prstGeom>
          <a:noFill/>
          <a:ln w="28575" cap="flat" cmpd="sng">
            <a:solidFill>
              <a:srgbClr val="FF0000"/>
            </a:solidFill>
            <a:prstDash val="solid"/>
            <a:round/>
            <a:headEnd type="none" w="lg" len="lg"/>
            <a:tailEnd type="none" w="lg" len="lg"/>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703625" y="370125"/>
            <a:ext cx="6781800" cy="1269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1" i="0" u="none" strike="noStrike" cap="none">
                <a:solidFill>
                  <a:schemeClr val="dk1"/>
                </a:solidFill>
                <a:latin typeface="Arial"/>
                <a:ea typeface="Arial"/>
                <a:cs typeface="Arial"/>
                <a:sym typeface="Arial"/>
              </a:rPr>
              <a:t>The Four D’s</a:t>
            </a:r>
          </a:p>
        </p:txBody>
      </p:sp>
      <p:pic>
        <p:nvPicPr>
          <p:cNvPr id="326" name="Shape 326"/>
          <p:cNvPicPr preferRelativeResize="0"/>
          <p:nvPr/>
        </p:nvPicPr>
        <p:blipFill rotWithShape="1">
          <a:blip r:embed="rId3">
            <a:alphaModFix/>
          </a:blip>
          <a:srcRect/>
          <a:stretch/>
        </p:blipFill>
        <p:spPr>
          <a:xfrm>
            <a:off x="914400" y="1487625"/>
            <a:ext cx="5476874" cy="4114800"/>
          </a:xfrm>
          <a:prstGeom prst="rect">
            <a:avLst/>
          </a:prstGeom>
          <a:noFill/>
          <a:ln>
            <a:noFill/>
          </a:ln>
        </p:spPr>
      </p:pic>
      <p:pic>
        <p:nvPicPr>
          <p:cNvPr id="327" name="Shape 327"/>
          <p:cNvPicPr preferRelativeResize="0"/>
          <p:nvPr/>
        </p:nvPicPr>
        <p:blipFill rotWithShape="1">
          <a:blip r:embed="rId4">
            <a:alphaModFix/>
          </a:blip>
          <a:srcRect/>
          <a:stretch/>
        </p:blipFill>
        <p:spPr>
          <a:xfrm>
            <a:off x="6543675" y="1792425"/>
            <a:ext cx="2009774" cy="1323975"/>
          </a:xfrm>
          <a:prstGeom prst="rect">
            <a:avLst/>
          </a:prstGeom>
          <a:noFill/>
          <a:ln>
            <a:noFill/>
          </a:ln>
        </p:spPr>
      </p:pic>
      <p:sp>
        <p:nvSpPr>
          <p:cNvPr id="328" name="Shape 328"/>
          <p:cNvSpPr/>
          <p:nvPr/>
        </p:nvSpPr>
        <p:spPr>
          <a:xfrm rot="5400000" flipH="1">
            <a:off x="1278761" y="2493287"/>
            <a:ext cx="1891849" cy="712375"/>
          </a:xfrm>
          <a:prstGeom prst="flowChartManualInpu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788737" y="395706"/>
            <a:ext cx="6781800" cy="95450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1" i="0" u="none" strike="noStrike" cap="none">
                <a:solidFill>
                  <a:schemeClr val="dk1"/>
                </a:solidFill>
                <a:latin typeface="Arial"/>
                <a:ea typeface="Arial"/>
                <a:cs typeface="Arial"/>
                <a:sym typeface="Arial"/>
              </a:rPr>
              <a:t>Why CPTED?</a:t>
            </a:r>
          </a:p>
        </p:txBody>
      </p:sp>
      <p:sp>
        <p:nvSpPr>
          <p:cNvPr id="334" name="Shape 334"/>
          <p:cNvSpPr txBox="1">
            <a:spLocks noGrp="1"/>
          </p:cNvSpPr>
          <p:nvPr>
            <p:ph type="body" idx="1"/>
          </p:nvPr>
        </p:nvSpPr>
        <p:spPr>
          <a:xfrm>
            <a:off x="641675" y="1454725"/>
            <a:ext cx="7543800" cy="16209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2380" b="0" i="0" u="none" strike="noStrike" cap="none">
                <a:solidFill>
                  <a:schemeClr val="dk1"/>
                </a:solidFill>
                <a:latin typeface="Arial"/>
                <a:ea typeface="Arial"/>
                <a:cs typeface="Arial"/>
                <a:sym typeface="Arial"/>
              </a:rPr>
              <a:t>Reasons why CPTED is ideal for balancing safety and psychosocial needs in schools:</a:t>
            </a:r>
          </a:p>
        </p:txBody>
      </p:sp>
      <p:sp>
        <p:nvSpPr>
          <p:cNvPr id="335" name="Shape 335"/>
          <p:cNvSpPr txBox="1"/>
          <p:nvPr/>
        </p:nvSpPr>
        <p:spPr>
          <a:xfrm>
            <a:off x="631325" y="2336275"/>
            <a:ext cx="7564500" cy="2763899"/>
          </a:xfrm>
          <a:prstGeom prst="rect">
            <a:avLst/>
          </a:prstGeom>
          <a:noFill/>
          <a:ln>
            <a:noFill/>
          </a:ln>
        </p:spPr>
        <p:txBody>
          <a:bodyPr lIns="91425" tIns="91425" rIns="91425" bIns="91425" anchor="t" anchorCtr="0">
            <a:noAutofit/>
          </a:bodyPr>
          <a:lstStyle/>
          <a:p>
            <a:pPr marL="342900" marR="0" lvl="0" indent="-292100" algn="l" rtl="0">
              <a:lnSpc>
                <a:spcPct val="8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Gets away from “fortified school” model</a:t>
            </a:r>
          </a:p>
          <a:p>
            <a:pPr marL="342900" marR="0" lvl="0" indent="-292100" algn="l" rtl="0">
              <a:lnSpc>
                <a:spcPct val="80000"/>
              </a:lnSpc>
              <a:spcBef>
                <a:spcPts val="1408"/>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Subtle methods allow for positive social climate</a:t>
            </a:r>
          </a:p>
          <a:p>
            <a:pPr marL="742950" marR="0" lvl="1" indent="-260350" algn="l" rtl="0">
              <a:lnSpc>
                <a:spcPct val="80000"/>
              </a:lnSpc>
              <a:spcBef>
                <a:spcPts val="134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Natural surveillance also supports school connectedness/visual connectivity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10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Shape 341"/>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1" i="0" u="none" strike="noStrike" cap="none">
                <a:solidFill>
                  <a:schemeClr val="dk1"/>
                </a:solidFill>
                <a:latin typeface="Arial"/>
                <a:ea typeface="Arial"/>
                <a:cs typeface="Arial"/>
                <a:sym typeface="Arial"/>
              </a:rPr>
              <a:t>Why CPTED?</a:t>
            </a:r>
          </a:p>
        </p:txBody>
      </p:sp>
      <p:sp>
        <p:nvSpPr>
          <p:cNvPr id="342" name="Shape 342"/>
          <p:cNvSpPr txBox="1">
            <a:spLocks noGrp="1"/>
          </p:cNvSpPr>
          <p:nvPr>
            <p:ph type="body" idx="1"/>
          </p:nvPr>
        </p:nvSpPr>
        <p:spPr>
          <a:xfrm>
            <a:off x="457200" y="1600200"/>
            <a:ext cx="8229600" cy="4026000"/>
          </a:xfrm>
          <a:prstGeom prst="rect">
            <a:avLst/>
          </a:prstGeom>
          <a:noFill/>
          <a:ln>
            <a:noFill/>
          </a:ln>
        </p:spPr>
        <p:txBody>
          <a:bodyPr lIns="91425" tIns="91425" rIns="91425" bIns="91425" anchor="t" anchorCtr="0">
            <a:noAutofit/>
          </a:bodyPr>
          <a:lstStyle/>
          <a:p>
            <a:pPr marL="342900" marR="0" lvl="0" indent="-139700" algn="l" rtl="0">
              <a:lnSpc>
                <a:spcPct val="8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Cost-effective: costs of building CPTED school similar to current average construction costs </a:t>
            </a:r>
            <a:r>
              <a:rPr lang="en-US" sz="1200" b="0" i="0" u="none" strike="noStrike" cap="none">
                <a:solidFill>
                  <a:schemeClr val="dk1"/>
                </a:solidFill>
                <a:latin typeface="Arial"/>
                <a:ea typeface="Arial"/>
                <a:cs typeface="Arial"/>
                <a:sym typeface="Arial"/>
              </a:rPr>
              <a:t>(Philpott &amp; Kuenstle, 2007).</a:t>
            </a:r>
          </a:p>
          <a:p>
            <a:pPr marL="0" marR="0" lvl="0" indent="0" algn="l" rtl="0">
              <a:lnSpc>
                <a:spcPct val="80000"/>
              </a:lnSpc>
              <a:spcBef>
                <a:spcPts val="34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a:p>
            <a:pPr marL="342900" marR="0" lvl="0" indent="-139700" algn="l" rtl="0">
              <a:lnSpc>
                <a:spcPct val="80000"/>
              </a:lnSpc>
              <a:spcBef>
                <a:spcPts val="408"/>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Clear framework allows for quasi-standardized implementation</a:t>
            </a:r>
          </a:p>
          <a:p>
            <a:pPr marL="342900" marR="0" lvl="0" indent="-139700" algn="l" rtl="0">
              <a:lnSpc>
                <a:spcPct val="100000"/>
              </a:lnSpc>
              <a:spcBef>
                <a:spcPts val="0"/>
              </a:spcBef>
              <a:spcAft>
                <a:spcPts val="0"/>
              </a:spcAft>
              <a:buClr>
                <a:schemeClr val="dk1"/>
              </a:buClr>
              <a:buSzPct val="25000"/>
              <a:buFont typeface="Arial"/>
              <a:buNone/>
            </a:pPr>
            <a:endParaRPr sz="3200" b="0" i="0" u="none" strike="noStrike" cap="none">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762000" y="320840"/>
            <a:ext cx="6781800" cy="70451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800" b="1" i="0" u="none" strike="noStrike" cap="none">
                <a:solidFill>
                  <a:schemeClr val="dk1"/>
                </a:solidFill>
                <a:latin typeface="Arial"/>
                <a:ea typeface="Arial"/>
                <a:cs typeface="Arial"/>
                <a:sym typeface="Arial"/>
              </a:rPr>
              <a:t>Natural Surveillance</a:t>
            </a:r>
          </a:p>
        </p:txBody>
      </p:sp>
      <p:sp>
        <p:nvSpPr>
          <p:cNvPr id="348" name="Shape 348"/>
          <p:cNvSpPr txBox="1"/>
          <p:nvPr/>
        </p:nvSpPr>
        <p:spPr>
          <a:xfrm>
            <a:off x="4462457" y="6029230"/>
            <a:ext cx="3081342"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Image courtesy of Perkins+Will</a:t>
            </a:r>
          </a:p>
        </p:txBody>
      </p:sp>
      <p:pic>
        <p:nvPicPr>
          <p:cNvPr id="349" name="Shape 349"/>
          <p:cNvPicPr preferRelativeResize="0"/>
          <p:nvPr/>
        </p:nvPicPr>
        <p:blipFill rotWithShape="1">
          <a:blip r:embed="rId3">
            <a:alphaModFix/>
          </a:blip>
          <a:srcRect/>
          <a:stretch/>
        </p:blipFill>
        <p:spPr>
          <a:xfrm>
            <a:off x="1334554" y="1105686"/>
            <a:ext cx="6209243" cy="465693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762000" y="320840"/>
            <a:ext cx="6781800" cy="70451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800" b="1" i="0" u="none" strike="noStrike" cap="none">
                <a:solidFill>
                  <a:schemeClr val="dk1"/>
                </a:solidFill>
                <a:latin typeface="Arial"/>
                <a:ea typeface="Arial"/>
                <a:cs typeface="Arial"/>
                <a:sym typeface="Arial"/>
              </a:rPr>
              <a:t>Natural Surveillance</a:t>
            </a:r>
          </a:p>
        </p:txBody>
      </p:sp>
      <p:pic>
        <p:nvPicPr>
          <p:cNvPr id="355" name="Shape 355"/>
          <p:cNvPicPr preferRelativeResize="0"/>
          <p:nvPr/>
        </p:nvPicPr>
        <p:blipFill rotWithShape="1">
          <a:blip r:embed="rId3">
            <a:alphaModFix/>
          </a:blip>
          <a:srcRect/>
          <a:stretch/>
        </p:blipFill>
        <p:spPr>
          <a:xfrm>
            <a:off x="1216045" y="1025358"/>
            <a:ext cx="6099153" cy="4224822"/>
          </a:xfrm>
          <a:prstGeom prst="rect">
            <a:avLst/>
          </a:prstGeom>
          <a:noFill/>
          <a:ln>
            <a:noFill/>
          </a:ln>
        </p:spPr>
      </p:pic>
      <p:sp>
        <p:nvSpPr>
          <p:cNvPr id="356" name="Shape 356"/>
          <p:cNvSpPr txBox="1"/>
          <p:nvPr/>
        </p:nvSpPr>
        <p:spPr>
          <a:xfrm>
            <a:off x="761999" y="5518778"/>
            <a:ext cx="8012341" cy="64633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Image credit: </a:t>
            </a:r>
            <a:r>
              <a:rPr lang="en-US" sz="1800" b="0" i="0" u="sng" strike="noStrike" cap="none">
                <a:solidFill>
                  <a:schemeClr val="hlink"/>
                </a:solidFill>
                <a:latin typeface="Calibri"/>
                <a:ea typeface="Calibri"/>
                <a:cs typeface="Calibri"/>
                <a:sym typeface="Calibri"/>
                <a:hlinkClick r:id="rId4"/>
              </a:rPr>
              <a:t>http://vahs.vail.k12.az.us/wp-content/uploads/2013/05/Grassy_Hill.jpg</a:t>
            </a:r>
            <a:r>
              <a:rPr lang="en-US" sz="18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title"/>
          </p:nvPr>
        </p:nvSpPr>
        <p:spPr>
          <a:xfrm>
            <a:off x="762000" y="320840"/>
            <a:ext cx="6781800" cy="70451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800" b="1" i="0" u="none" strike="noStrike" cap="none">
                <a:solidFill>
                  <a:schemeClr val="dk1"/>
                </a:solidFill>
                <a:latin typeface="Arial"/>
                <a:ea typeface="Arial"/>
                <a:cs typeface="Arial"/>
                <a:sym typeface="Arial"/>
              </a:rPr>
              <a:t>Natural Surveillance</a:t>
            </a:r>
          </a:p>
        </p:txBody>
      </p:sp>
      <p:sp>
        <p:nvSpPr>
          <p:cNvPr id="362" name="Shape 362"/>
          <p:cNvSpPr txBox="1"/>
          <p:nvPr/>
        </p:nvSpPr>
        <p:spPr>
          <a:xfrm>
            <a:off x="762000" y="5281523"/>
            <a:ext cx="6781800"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Image credit:</a:t>
            </a:r>
            <a:r>
              <a:rPr lang="en-US" sz="1800" b="0" i="0" u="sng" strike="noStrike" cap="none">
                <a:solidFill>
                  <a:schemeClr val="hlink"/>
                </a:solidFill>
                <a:latin typeface="Calibri"/>
                <a:ea typeface="Calibri"/>
                <a:cs typeface="Calibri"/>
                <a:sym typeface="Calibri"/>
                <a:hlinkClick r:id="rId3"/>
              </a:rPr>
              <a:t>http://www.tjsl.edu/sites/default/files/   new_building_12-13_library_circ.jpg</a:t>
            </a:r>
            <a:r>
              <a:rPr lang="en-US" sz="18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pic>
        <p:nvPicPr>
          <p:cNvPr id="363" name="Shape 363"/>
          <p:cNvPicPr preferRelativeResize="0"/>
          <p:nvPr/>
        </p:nvPicPr>
        <p:blipFill rotWithShape="1">
          <a:blip r:embed="rId4">
            <a:alphaModFix/>
          </a:blip>
          <a:srcRect/>
          <a:stretch/>
        </p:blipFill>
        <p:spPr>
          <a:xfrm>
            <a:off x="1828800" y="1600833"/>
            <a:ext cx="5486399" cy="365633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762000" y="320840"/>
            <a:ext cx="6781800" cy="70451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800" b="1" i="0" u="none" strike="noStrike" cap="none">
                <a:solidFill>
                  <a:schemeClr val="dk1"/>
                </a:solidFill>
                <a:latin typeface="Arial"/>
                <a:ea typeface="Arial"/>
                <a:cs typeface="Arial"/>
                <a:sym typeface="Arial"/>
              </a:rPr>
              <a:t>Natural Surveillance</a:t>
            </a:r>
          </a:p>
        </p:txBody>
      </p:sp>
      <p:sp>
        <p:nvSpPr>
          <p:cNvPr id="369" name="Shape 369"/>
          <p:cNvSpPr txBox="1"/>
          <p:nvPr/>
        </p:nvSpPr>
        <p:spPr>
          <a:xfrm>
            <a:off x="761999" y="5518778"/>
            <a:ext cx="7798007" cy="92332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Image credit:</a:t>
            </a:r>
            <a:r>
              <a:rPr lang="en-US" sz="1800" b="1" i="0" u="sng" strike="noStrike" cap="none">
                <a:solidFill>
                  <a:schemeClr val="hlink"/>
                </a:solidFill>
                <a:latin typeface="Calibri"/>
                <a:ea typeface="Calibri"/>
                <a:cs typeface="Calibri"/>
                <a:sym typeface="Calibri"/>
                <a:hlinkClick r:id="rId3"/>
              </a:rPr>
              <a:t>http://www.sdsarch.com/projects/50/after/Corridors%20-%20Restroom.jpg</a:t>
            </a:r>
            <a:r>
              <a:rPr lang="en-US" sz="1800" b="1"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pic>
        <p:nvPicPr>
          <p:cNvPr id="370" name="Shape 370"/>
          <p:cNvPicPr preferRelativeResize="0"/>
          <p:nvPr/>
        </p:nvPicPr>
        <p:blipFill rotWithShape="1">
          <a:blip r:embed="rId4">
            <a:alphaModFix/>
          </a:blip>
          <a:srcRect/>
          <a:stretch/>
        </p:blipFill>
        <p:spPr>
          <a:xfrm>
            <a:off x="745085" y="1025358"/>
            <a:ext cx="6798713" cy="452681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1" i="0" u="none" strike="noStrike" cap="none">
                <a:solidFill>
                  <a:schemeClr val="dk1"/>
                </a:solidFill>
                <a:latin typeface="Arial"/>
                <a:ea typeface="Arial"/>
                <a:cs typeface="Arial"/>
                <a:sym typeface="Arial"/>
              </a:rPr>
              <a:t>Speakers List</a:t>
            </a:r>
          </a:p>
        </p:txBody>
      </p:sp>
      <p:sp>
        <p:nvSpPr>
          <p:cNvPr id="110" name="Shape 110"/>
          <p:cNvSpPr txBox="1">
            <a:spLocks noGrp="1"/>
          </p:cNvSpPr>
          <p:nvPr>
            <p:ph type="body" idx="1"/>
          </p:nvPr>
        </p:nvSpPr>
        <p:spPr>
          <a:xfrm>
            <a:off x="457200" y="1600200"/>
            <a:ext cx="8229600" cy="4025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200" b="0" i="0" u="none" strike="noStrike" cap="none">
                <a:solidFill>
                  <a:schemeClr val="dk1"/>
                </a:solidFill>
                <a:latin typeface="Arial"/>
                <a:ea typeface="Arial"/>
                <a:cs typeface="Arial"/>
                <a:sym typeface="Arial"/>
              </a:rPr>
              <a:t>Daniel Lamoreaux, M.A.</a:t>
            </a:r>
          </a:p>
          <a:p>
            <a:pPr marL="457200" marR="0" lvl="1" indent="0" algn="l" rtl="0">
              <a:lnSpc>
                <a:spcPct val="100000"/>
              </a:lnSpc>
              <a:spcBef>
                <a:spcPts val="56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Doctoral Candidate, School Psychology</a:t>
            </a:r>
          </a:p>
          <a:p>
            <a:pPr marL="457200" marR="0" lvl="1" indent="0" algn="l" rtl="0">
              <a:lnSpc>
                <a:spcPct val="100000"/>
              </a:lnSpc>
              <a:spcBef>
                <a:spcPts val="56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University of Arizona</a:t>
            </a:r>
          </a:p>
          <a:p>
            <a:pPr marL="0" marR="0" lvl="1" indent="0" algn="l" rtl="0">
              <a:lnSpc>
                <a:spcPct val="100000"/>
              </a:lnSpc>
              <a:spcBef>
                <a:spcPts val="560"/>
              </a:spcBef>
              <a:spcAft>
                <a:spcPts val="0"/>
              </a:spcAft>
              <a:buClr>
                <a:schemeClr val="dk1"/>
              </a:buClr>
              <a:buSzPct val="25000"/>
              <a:buFont typeface="Arial"/>
              <a:buNone/>
            </a:pP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640"/>
              </a:spcBef>
              <a:spcAft>
                <a:spcPts val="0"/>
              </a:spcAft>
              <a:buClr>
                <a:schemeClr val="dk1"/>
              </a:buClr>
              <a:buSzPct val="25000"/>
              <a:buFont typeface="Arial"/>
              <a:buNone/>
            </a:pPr>
            <a:r>
              <a:rPr lang="en-US" sz="3200" b="0" i="0" u="none" strike="noStrike" cap="none">
                <a:solidFill>
                  <a:schemeClr val="dk1"/>
                </a:solidFill>
                <a:latin typeface="Arial"/>
                <a:ea typeface="Arial"/>
                <a:cs typeface="Arial"/>
                <a:sym typeface="Arial"/>
              </a:rPr>
              <a:t>Brian G. Minnich, AIA, LEED AP BD+C</a:t>
            </a:r>
          </a:p>
          <a:p>
            <a:pPr marL="400050" marR="0" lvl="1" indent="-6350" algn="l" rtl="0">
              <a:lnSpc>
                <a:spcPct val="100000"/>
              </a:lnSpc>
              <a:spcBef>
                <a:spcPts val="56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Project Manager, GWWO, Inc./Architects</a:t>
            </a:r>
          </a:p>
          <a:p>
            <a:pPr marL="0" marR="0" lvl="0" indent="0" algn="l" rtl="0">
              <a:lnSpc>
                <a:spcPct val="100000"/>
              </a:lnSpc>
              <a:spcBef>
                <a:spcPts val="640"/>
              </a:spcBef>
              <a:spcAft>
                <a:spcPts val="0"/>
              </a:spcAft>
              <a:buClr>
                <a:schemeClr val="dk1"/>
              </a:buClr>
              <a:buSzPct val="25000"/>
              <a:buFont typeface="Arial"/>
              <a:buNone/>
            </a:pPr>
            <a:r>
              <a:rPr lang="en-US" sz="3200" b="0" i="0" u="none" strike="noStrike" cap="none">
                <a:solidFill>
                  <a:schemeClr val="dk1"/>
                </a:solidFill>
                <a:latin typeface="Arial"/>
                <a:ea typeface="Arial"/>
                <a:cs typeface="Arial"/>
                <a:sym typeface="Arial"/>
              </a:rPr>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txBox="1"/>
          <p:nvPr/>
        </p:nvSpPr>
        <p:spPr>
          <a:xfrm>
            <a:off x="762000" y="320840"/>
            <a:ext cx="6781800" cy="704515"/>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262626"/>
              </a:buClr>
              <a:buSzPct val="25000"/>
              <a:buFont typeface="Calibri"/>
              <a:buNone/>
            </a:pPr>
            <a:r>
              <a:rPr lang="en-US" sz="3800" b="1" i="0" u="none" strike="noStrike" cap="none">
                <a:solidFill>
                  <a:srgbClr val="262626"/>
                </a:solidFill>
                <a:latin typeface="Calibri"/>
                <a:ea typeface="Calibri"/>
                <a:cs typeface="Calibri"/>
                <a:sym typeface="Calibri"/>
              </a:rPr>
              <a:t>Access Control</a:t>
            </a:r>
          </a:p>
        </p:txBody>
      </p:sp>
      <p:pic>
        <p:nvPicPr>
          <p:cNvPr id="376" name="Shape 376"/>
          <p:cNvPicPr preferRelativeResize="0"/>
          <p:nvPr/>
        </p:nvPicPr>
        <p:blipFill rotWithShape="1">
          <a:blip r:embed="rId3">
            <a:alphaModFix/>
          </a:blip>
          <a:srcRect/>
          <a:stretch/>
        </p:blipFill>
        <p:spPr>
          <a:xfrm>
            <a:off x="922420" y="1088208"/>
            <a:ext cx="7018419" cy="4685631"/>
          </a:xfrm>
          <a:prstGeom prst="rect">
            <a:avLst/>
          </a:prstGeom>
          <a:noFill/>
          <a:ln>
            <a:noFill/>
          </a:ln>
        </p:spPr>
      </p:pic>
      <p:sp>
        <p:nvSpPr>
          <p:cNvPr id="377" name="Shape 377"/>
          <p:cNvSpPr txBox="1"/>
          <p:nvPr/>
        </p:nvSpPr>
        <p:spPr>
          <a:xfrm>
            <a:off x="4371473" y="6096000"/>
            <a:ext cx="3081342"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Image courtesy of Perkins+Will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0" i="0" u="none" strike="noStrike" cap="none">
                <a:solidFill>
                  <a:schemeClr val="dk1"/>
                </a:solidFill>
                <a:latin typeface="Arial"/>
                <a:ea typeface="Arial"/>
                <a:cs typeface="Arial"/>
                <a:sym typeface="Arial"/>
              </a:rPr>
              <a:t>Access Control</a:t>
            </a:r>
          </a:p>
        </p:txBody>
      </p:sp>
      <p:pic>
        <p:nvPicPr>
          <p:cNvPr id="383" name="Shape 383"/>
          <p:cNvPicPr preferRelativeResize="0"/>
          <p:nvPr/>
        </p:nvPicPr>
        <p:blipFill rotWithShape="1">
          <a:blip r:embed="rId3">
            <a:alphaModFix/>
          </a:blip>
          <a:srcRect/>
          <a:stretch/>
        </p:blipFill>
        <p:spPr>
          <a:xfrm>
            <a:off x="1828800" y="1646873"/>
            <a:ext cx="5360455" cy="3422824"/>
          </a:xfrm>
          <a:prstGeom prst="rect">
            <a:avLst/>
          </a:prstGeom>
          <a:noFill/>
          <a:ln>
            <a:noFill/>
          </a:ln>
        </p:spPr>
      </p:pic>
      <p:sp>
        <p:nvSpPr>
          <p:cNvPr id="384" name="Shape 384"/>
          <p:cNvSpPr txBox="1"/>
          <p:nvPr/>
        </p:nvSpPr>
        <p:spPr>
          <a:xfrm>
            <a:off x="1731716" y="5500044"/>
            <a:ext cx="6360131" cy="58477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400" b="0" i="0" u="none" strike="noStrike" cap="none">
                <a:solidFill>
                  <a:schemeClr val="dk1"/>
                </a:solidFill>
                <a:latin typeface="Calibri"/>
                <a:ea typeface="Calibri"/>
                <a:cs typeface="Calibri"/>
                <a:sym typeface="Calibri"/>
              </a:rPr>
              <a:t>Image Credit: </a:t>
            </a:r>
            <a:r>
              <a:rPr lang="en-US" sz="1400" b="0" i="0" u="sng" strike="noStrike" cap="none">
                <a:solidFill>
                  <a:schemeClr val="hlink"/>
                </a:solidFill>
                <a:latin typeface="Calibri"/>
                <a:ea typeface="Calibri"/>
                <a:cs typeface="Calibri"/>
                <a:sym typeface="Calibri"/>
                <a:hlinkClick r:id="rId4"/>
              </a:rPr>
              <a:t>http://www.hayesdesign.com/images/projects/bphs05.jpg</a:t>
            </a:r>
            <a:r>
              <a:rPr lang="en-US" sz="14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0" i="0" u="none" strike="noStrike" cap="none">
                <a:solidFill>
                  <a:schemeClr val="dk1"/>
                </a:solidFill>
                <a:latin typeface="Arial"/>
                <a:ea typeface="Arial"/>
                <a:cs typeface="Arial"/>
                <a:sym typeface="Arial"/>
              </a:rPr>
              <a:t>Access Control</a:t>
            </a:r>
          </a:p>
        </p:txBody>
      </p:sp>
      <p:pic>
        <p:nvPicPr>
          <p:cNvPr id="390" name="Shape 390"/>
          <p:cNvPicPr preferRelativeResize="0"/>
          <p:nvPr/>
        </p:nvPicPr>
        <p:blipFill rotWithShape="1">
          <a:blip r:embed="rId3">
            <a:alphaModFix/>
          </a:blip>
          <a:srcRect/>
          <a:stretch/>
        </p:blipFill>
        <p:spPr>
          <a:xfrm>
            <a:off x="742243" y="980408"/>
            <a:ext cx="7656577" cy="508737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0" i="0" u="none" strike="noStrike" cap="none">
                <a:solidFill>
                  <a:schemeClr val="dk1"/>
                </a:solidFill>
                <a:latin typeface="Arial"/>
                <a:ea typeface="Arial"/>
                <a:cs typeface="Arial"/>
                <a:sym typeface="Arial"/>
              </a:rPr>
              <a:t>Access Control</a:t>
            </a:r>
          </a:p>
        </p:txBody>
      </p:sp>
      <p:pic>
        <p:nvPicPr>
          <p:cNvPr id="396" name="Shape 396"/>
          <p:cNvPicPr preferRelativeResize="0">
            <a:picLocks noGrp="1"/>
          </p:cNvPicPr>
          <p:nvPr>
            <p:ph type="body" idx="1"/>
          </p:nvPr>
        </p:nvPicPr>
        <p:blipFill rotWithShape="1">
          <a:blip r:embed="rId3">
            <a:alphaModFix/>
          </a:blip>
          <a:srcRect t="9944" b="9942"/>
          <a:stretch/>
        </p:blipFill>
        <p:spPr>
          <a:xfrm>
            <a:off x="944574" y="1600200"/>
            <a:ext cx="7742224" cy="3626939"/>
          </a:xfrm>
          <a:prstGeom prst="rect">
            <a:avLst/>
          </a:prstGeom>
          <a:noFill/>
          <a:ln>
            <a:noFill/>
          </a:ln>
        </p:spPr>
      </p:pic>
      <p:sp>
        <p:nvSpPr>
          <p:cNvPr id="397" name="Shape 397"/>
          <p:cNvSpPr txBox="1"/>
          <p:nvPr/>
        </p:nvSpPr>
        <p:spPr>
          <a:xfrm>
            <a:off x="1081012" y="5426571"/>
            <a:ext cx="7105293" cy="8771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100" b="0" i="0" u="none" strike="noStrike" cap="none">
                <a:solidFill>
                  <a:schemeClr val="dk1"/>
                </a:solidFill>
                <a:latin typeface="Calibri"/>
                <a:ea typeface="Calibri"/>
                <a:cs typeface="Calibri"/>
                <a:sym typeface="Calibri"/>
              </a:rPr>
              <a:t>Image Credit: </a:t>
            </a:r>
            <a:r>
              <a:rPr lang="en-US" sz="1100" b="1" i="0" u="sng" strike="noStrike" cap="none">
                <a:solidFill>
                  <a:schemeClr val="hlink"/>
                </a:solidFill>
                <a:latin typeface="Calibri"/>
                <a:ea typeface="Calibri"/>
                <a:cs typeface="Calibri"/>
                <a:sym typeface="Calibri"/>
                <a:hlinkClick r:id="rId4"/>
              </a:rPr>
              <a:t>http://www.grandhaventribune.com/sites/www.grandhaventribune.com/files/styles/large/public/LAKESHORE_TRAFFIC1.jpg?itok=vNG3MdGI</a:t>
            </a:r>
            <a:r>
              <a:rPr lang="en-US" sz="1100" b="1"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762000" y="320840"/>
            <a:ext cx="6781800" cy="70451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800" b="0" i="0" u="none" strike="noStrike" cap="none">
                <a:solidFill>
                  <a:schemeClr val="dk1"/>
                </a:solidFill>
                <a:latin typeface="Arial"/>
                <a:ea typeface="Arial"/>
                <a:cs typeface="Arial"/>
                <a:sym typeface="Arial"/>
              </a:rPr>
              <a:t>Territoriality/Maintenance</a:t>
            </a:r>
          </a:p>
        </p:txBody>
      </p:sp>
      <p:pic>
        <p:nvPicPr>
          <p:cNvPr id="403" name="Shape 403"/>
          <p:cNvPicPr preferRelativeResize="0"/>
          <p:nvPr/>
        </p:nvPicPr>
        <p:blipFill rotWithShape="1">
          <a:blip r:embed="rId3">
            <a:alphaModFix/>
          </a:blip>
          <a:srcRect/>
          <a:stretch/>
        </p:blipFill>
        <p:spPr>
          <a:xfrm>
            <a:off x="1828800" y="1372233"/>
            <a:ext cx="5486399" cy="4113530"/>
          </a:xfrm>
          <a:prstGeom prst="rect">
            <a:avLst/>
          </a:prstGeom>
          <a:noFill/>
          <a:ln>
            <a:noFill/>
          </a:ln>
        </p:spPr>
      </p:pic>
      <p:sp>
        <p:nvSpPr>
          <p:cNvPr id="404" name="Shape 404"/>
          <p:cNvSpPr txBox="1"/>
          <p:nvPr/>
        </p:nvSpPr>
        <p:spPr>
          <a:xfrm>
            <a:off x="1828800" y="5615503"/>
            <a:ext cx="5486399" cy="92332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Image Credit: </a:t>
            </a:r>
            <a:r>
              <a:rPr lang="en-US" sz="1200" b="1" i="0" u="sng" strike="noStrike" cap="none">
                <a:solidFill>
                  <a:schemeClr val="hlink"/>
                </a:solidFill>
                <a:latin typeface="Calibri"/>
                <a:ea typeface="Calibri"/>
                <a:cs typeface="Calibri"/>
                <a:sym typeface="Calibri"/>
                <a:hlinkClick r:id="rId4"/>
              </a:rPr>
              <a:t>http://www.sbunified.org/districtwp/wp-content/uploads/2013/03/mainentrance1.jpg</a:t>
            </a:r>
            <a:r>
              <a:rPr lang="en-US" sz="1200" b="1"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800" b="0" i="0" u="none" strike="noStrike" cap="none">
                <a:solidFill>
                  <a:schemeClr val="dk1"/>
                </a:solidFill>
                <a:latin typeface="Arial"/>
                <a:ea typeface="Arial"/>
                <a:cs typeface="Arial"/>
                <a:sym typeface="Arial"/>
              </a:rPr>
              <a:t>Territoriality/Maintenance</a:t>
            </a:r>
          </a:p>
          <a:p>
            <a:pPr marL="0" marR="0" lvl="0" indent="0" algn="l" rtl="0">
              <a:lnSpc>
                <a:spcPct val="100000"/>
              </a:lnSpc>
              <a:spcBef>
                <a:spcPts val="0"/>
              </a:spcBef>
              <a:spcAft>
                <a:spcPts val="0"/>
              </a:spcAft>
              <a:buClr>
                <a:schemeClr val="dk1"/>
              </a:buClr>
              <a:buSzPct val="25000"/>
              <a:buFont typeface="Arial"/>
              <a:buNone/>
            </a:pPr>
            <a:endParaRPr sz="4400" b="0" i="0" u="none" strike="noStrike" cap="none">
              <a:solidFill>
                <a:schemeClr val="dk1"/>
              </a:solidFill>
              <a:latin typeface="Arial"/>
              <a:ea typeface="Arial"/>
              <a:cs typeface="Arial"/>
              <a:sym typeface="Arial"/>
            </a:endParaRPr>
          </a:p>
        </p:txBody>
      </p:sp>
      <p:pic>
        <p:nvPicPr>
          <p:cNvPr id="411" name="Shape 411"/>
          <p:cNvPicPr preferRelativeResize="0"/>
          <p:nvPr/>
        </p:nvPicPr>
        <p:blipFill rotWithShape="1">
          <a:blip r:embed="rId3">
            <a:alphaModFix/>
          </a:blip>
          <a:srcRect/>
          <a:stretch/>
        </p:blipFill>
        <p:spPr>
          <a:xfrm>
            <a:off x="112886" y="1801725"/>
            <a:ext cx="8847599" cy="3303299"/>
          </a:xfrm>
          <a:prstGeom prst="rect">
            <a:avLst/>
          </a:prstGeom>
          <a:noFill/>
          <a:ln>
            <a:noFill/>
          </a:ln>
        </p:spPr>
      </p:pic>
      <p:sp>
        <p:nvSpPr>
          <p:cNvPr id="412" name="Shape 412"/>
          <p:cNvSpPr txBox="1"/>
          <p:nvPr/>
        </p:nvSpPr>
        <p:spPr>
          <a:xfrm>
            <a:off x="4745823" y="5766575"/>
            <a:ext cx="3081298" cy="3692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Image courtesy of Perkins+Will</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800" b="0" i="0" u="none" strike="noStrike" cap="none">
                <a:solidFill>
                  <a:schemeClr val="dk1"/>
                </a:solidFill>
                <a:latin typeface="Arial"/>
                <a:ea typeface="Arial"/>
                <a:cs typeface="Arial"/>
                <a:sym typeface="Arial"/>
              </a:rPr>
              <a:t>Territoriality/Maintenance</a:t>
            </a:r>
          </a:p>
          <a:p>
            <a:pPr marL="0" marR="0" lvl="0" indent="0" algn="l" rtl="0">
              <a:lnSpc>
                <a:spcPct val="100000"/>
              </a:lnSpc>
              <a:spcBef>
                <a:spcPts val="0"/>
              </a:spcBef>
              <a:spcAft>
                <a:spcPts val="0"/>
              </a:spcAft>
              <a:buClr>
                <a:schemeClr val="dk1"/>
              </a:buClr>
              <a:buSzPct val="25000"/>
              <a:buFont typeface="Arial"/>
              <a:buNone/>
            </a:pPr>
            <a:endParaRPr sz="4400" b="0" i="0" u="none" strike="noStrike" cap="none">
              <a:solidFill>
                <a:schemeClr val="dk1"/>
              </a:solidFill>
              <a:latin typeface="Arial"/>
              <a:ea typeface="Arial"/>
              <a:cs typeface="Arial"/>
              <a:sym typeface="Arial"/>
            </a:endParaRPr>
          </a:p>
        </p:txBody>
      </p:sp>
      <p:pic>
        <p:nvPicPr>
          <p:cNvPr id="419" name="Shape 419" descr="CPTED\edina_hsvvms_exterior05.jpg"/>
          <p:cNvPicPr preferRelativeResize="0"/>
          <p:nvPr/>
        </p:nvPicPr>
        <p:blipFill rotWithShape="1">
          <a:blip r:embed="rId3">
            <a:alphaModFix/>
          </a:blip>
          <a:srcRect/>
          <a:stretch/>
        </p:blipFill>
        <p:spPr>
          <a:xfrm>
            <a:off x="972137" y="1105874"/>
            <a:ext cx="7199724" cy="4799799"/>
          </a:xfrm>
          <a:prstGeom prst="rect">
            <a:avLst/>
          </a:prstGeom>
          <a:noFill/>
          <a:ln>
            <a:noFill/>
          </a:ln>
        </p:spPr>
      </p:pic>
      <p:sp>
        <p:nvSpPr>
          <p:cNvPr id="420" name="Shape 420"/>
          <p:cNvSpPr txBox="1"/>
          <p:nvPr/>
        </p:nvSpPr>
        <p:spPr>
          <a:xfrm>
            <a:off x="4371473" y="6096000"/>
            <a:ext cx="3081298" cy="3692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a:solidFill>
                  <a:schemeClr val="dk1"/>
                </a:solidFill>
                <a:latin typeface="Calibri"/>
                <a:ea typeface="Calibri"/>
                <a:cs typeface="Calibri"/>
                <a:sym typeface="Calibri"/>
              </a:rPr>
              <a:t>Image courtesy of Perkins+Will</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855579" y="529389"/>
            <a:ext cx="6781800" cy="103471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0" i="0" u="none" strike="noStrike" cap="none">
                <a:solidFill>
                  <a:schemeClr val="dk1"/>
                </a:solidFill>
                <a:latin typeface="Arial"/>
                <a:ea typeface="Arial"/>
                <a:cs typeface="Arial"/>
                <a:sym typeface="Arial"/>
              </a:rPr>
              <a:t>Research on CPTED</a:t>
            </a:r>
          </a:p>
        </p:txBody>
      </p:sp>
      <p:sp>
        <p:nvSpPr>
          <p:cNvPr id="426" name="Shape 426"/>
          <p:cNvSpPr txBox="1">
            <a:spLocks noGrp="1"/>
          </p:cNvSpPr>
          <p:nvPr>
            <p:ph type="body" idx="1"/>
          </p:nvPr>
        </p:nvSpPr>
        <p:spPr>
          <a:xfrm>
            <a:off x="855579" y="1461166"/>
            <a:ext cx="7543800" cy="3886200"/>
          </a:xfrm>
          <a:prstGeom prst="rect">
            <a:avLst/>
          </a:prstGeom>
          <a:noFill/>
          <a:ln>
            <a:noFill/>
          </a:ln>
        </p:spPr>
        <p:txBody>
          <a:bodyPr lIns="91425" tIns="45700" rIns="91425" bIns="45700" anchor="t" anchorCtr="0">
            <a:noAutofit/>
          </a:bodyPr>
          <a:lstStyle/>
          <a:p>
            <a:pPr marL="342900" marR="0" lvl="1" indent="-292100" algn="l" rtl="0">
              <a:lnSpc>
                <a:spcPct val="100000"/>
              </a:lnSpc>
              <a:spcBef>
                <a:spcPts val="0"/>
              </a:spcBef>
              <a:spcAft>
                <a:spcPts val="0"/>
              </a:spcAft>
              <a:buClr>
                <a:schemeClr val="accent1"/>
              </a:buClr>
              <a:buSzPct val="100000"/>
              <a:buFont typeface="Arial"/>
              <a:buChar char="–"/>
            </a:pPr>
            <a:r>
              <a:rPr lang="en-US" sz="2400" b="0" i="0" u="none" strike="noStrike" cap="none">
                <a:solidFill>
                  <a:schemeClr val="dk1"/>
                </a:solidFill>
                <a:latin typeface="Arial"/>
                <a:ea typeface="Arial"/>
                <a:cs typeface="Arial"/>
                <a:sym typeface="Arial"/>
              </a:rPr>
              <a:t>Is CPTED effective? </a:t>
            </a:r>
            <a:r>
              <a:rPr lang="en-US" sz="2400"/>
              <a:t>YES</a:t>
            </a:r>
            <a:r>
              <a:rPr lang="en-US" sz="2400" b="0" i="0" u="none" strike="noStrike" cap="none">
                <a:solidFill>
                  <a:schemeClr val="dk1"/>
                </a:solidFill>
                <a:latin typeface="Arial"/>
                <a:ea typeface="Arial"/>
                <a:cs typeface="Arial"/>
                <a:sym typeface="Arial"/>
              </a:rPr>
              <a:t>.</a:t>
            </a:r>
          </a:p>
          <a:p>
            <a:pPr marL="342900" marR="0" lvl="1" indent="-292100" algn="l" rtl="0">
              <a:lnSpc>
                <a:spcPct val="100000"/>
              </a:lnSpc>
              <a:spcBef>
                <a:spcPts val="480"/>
              </a:spcBef>
              <a:spcAft>
                <a:spcPts val="0"/>
              </a:spcAft>
              <a:buClr>
                <a:schemeClr val="accent1"/>
              </a:buClr>
              <a:buSzPct val="25000"/>
              <a:buFont typeface="Arial"/>
              <a:buNone/>
            </a:pPr>
            <a:endParaRPr sz="2400" b="0" i="0" u="none" strike="noStrike" cap="none">
              <a:solidFill>
                <a:schemeClr val="dk1"/>
              </a:solidFill>
              <a:latin typeface="Arial"/>
              <a:ea typeface="Arial"/>
              <a:cs typeface="Arial"/>
              <a:sym typeface="Arial"/>
            </a:endParaRPr>
          </a:p>
          <a:p>
            <a:pPr marL="342900" marR="0" lvl="1" indent="-292100" algn="l" rtl="0">
              <a:lnSpc>
                <a:spcPct val="100000"/>
              </a:lnSpc>
              <a:spcBef>
                <a:spcPts val="480"/>
              </a:spcBef>
              <a:spcAft>
                <a:spcPts val="0"/>
              </a:spcAft>
              <a:buClr>
                <a:schemeClr val="accent1"/>
              </a:buClr>
              <a:buSzPct val="100000"/>
              <a:buFont typeface="Arial"/>
              <a:buChar char="–"/>
            </a:pPr>
            <a:r>
              <a:rPr lang="en-US" sz="2400" b="0" i="0" u="none" strike="noStrike" cap="none">
                <a:solidFill>
                  <a:schemeClr val="dk1"/>
                </a:solidFill>
                <a:latin typeface="Arial"/>
                <a:ea typeface="Arial"/>
                <a:cs typeface="Arial"/>
                <a:sym typeface="Arial"/>
              </a:rPr>
              <a:t>Significant decrease in robberies among retail and public settings </a:t>
            </a:r>
            <a:r>
              <a:rPr lang="en-US" sz="1200" b="0" i="0" u="none" strike="noStrike" cap="none">
                <a:solidFill>
                  <a:schemeClr val="dk1"/>
                </a:solidFill>
                <a:latin typeface="Arial"/>
                <a:ea typeface="Arial"/>
                <a:cs typeface="Arial"/>
                <a:sym typeface="Arial"/>
              </a:rPr>
              <a:t>(Casteel and Peek-Asa, 2000).</a:t>
            </a:r>
          </a:p>
          <a:p>
            <a:pPr marL="342900" marR="0" lvl="1" indent="-292100" algn="l" rtl="0">
              <a:lnSpc>
                <a:spcPct val="100000"/>
              </a:lnSpc>
              <a:spcBef>
                <a:spcPts val="480"/>
              </a:spcBef>
              <a:spcAft>
                <a:spcPts val="0"/>
              </a:spcAft>
              <a:buClr>
                <a:schemeClr val="accent1"/>
              </a:buClr>
              <a:buSzPct val="25000"/>
              <a:buFont typeface="Arial"/>
              <a:buNone/>
            </a:pPr>
            <a:endParaRPr sz="2400" b="0" i="0" u="none" strike="noStrike" cap="none">
              <a:solidFill>
                <a:schemeClr val="dk1"/>
              </a:solidFill>
              <a:latin typeface="Arial"/>
              <a:ea typeface="Arial"/>
              <a:cs typeface="Arial"/>
              <a:sym typeface="Arial"/>
            </a:endParaRPr>
          </a:p>
          <a:p>
            <a:pPr marL="342900" marR="0" lvl="1" indent="-292100" algn="l" rtl="0">
              <a:lnSpc>
                <a:spcPct val="100000"/>
              </a:lnSpc>
              <a:spcBef>
                <a:spcPts val="480"/>
              </a:spcBef>
              <a:spcAft>
                <a:spcPts val="0"/>
              </a:spcAft>
              <a:buClr>
                <a:schemeClr val="accent1"/>
              </a:buClr>
              <a:buSzPct val="100000"/>
              <a:buFont typeface="Arial"/>
              <a:buChar char="–"/>
            </a:pPr>
            <a:r>
              <a:rPr lang="en-US" sz="2400" b="0" i="0" u="none" strike="noStrike" cap="none">
                <a:solidFill>
                  <a:schemeClr val="dk1"/>
                </a:solidFill>
                <a:latin typeface="Arial"/>
                <a:ea typeface="Arial"/>
                <a:cs typeface="Arial"/>
                <a:sym typeface="Arial"/>
              </a:rPr>
              <a:t>Little to no research on use of CPTED in </a:t>
            </a:r>
            <a:r>
              <a:rPr lang="en-US" sz="2400" b="0" i="0" u="sng" strike="noStrike" cap="none">
                <a:solidFill>
                  <a:schemeClr val="dk1"/>
                </a:solidFill>
                <a:latin typeface="Arial"/>
                <a:ea typeface="Arial"/>
                <a:cs typeface="Arial"/>
                <a:sym typeface="Arial"/>
              </a:rPr>
              <a:t>schools</a:t>
            </a:r>
          </a:p>
          <a:p>
            <a:pPr marL="742950" marR="0" lvl="2" indent="-234950" algn="l" rtl="0">
              <a:lnSpc>
                <a:spcPct val="100000"/>
              </a:lnSpc>
              <a:spcBef>
                <a:spcPts val="400"/>
              </a:spcBef>
              <a:spcAft>
                <a:spcPts val="0"/>
              </a:spcAft>
              <a:buClr>
                <a:schemeClr val="accent1"/>
              </a:buClr>
              <a:buSzPct val="100000"/>
              <a:buFont typeface="Arial"/>
              <a:buChar char="•"/>
            </a:pPr>
            <a:r>
              <a:rPr lang="en-US" sz="2000" b="0" i="0" u="none" strike="noStrike" cap="none">
                <a:solidFill>
                  <a:schemeClr val="dk1"/>
                </a:solidFill>
                <a:latin typeface="Arial"/>
                <a:ea typeface="Arial"/>
                <a:cs typeface="Arial"/>
                <a:sym typeface="Arial"/>
              </a:rPr>
              <a:t>Lamoreaux, 2017</a:t>
            </a:r>
          </a:p>
          <a:p>
            <a:pPr marL="1600200" marR="0" lvl="3" indent="-101600" algn="l" rtl="0">
              <a:lnSpc>
                <a:spcPct val="100000"/>
              </a:lnSpc>
              <a:spcBef>
                <a:spcPts val="400"/>
              </a:spcBef>
              <a:spcAft>
                <a:spcPts val="0"/>
              </a:spcAft>
              <a:buClr>
                <a:srgbClr val="000000"/>
              </a:buClr>
              <a:buSzPct val="100000"/>
              <a:buFont typeface="Arial"/>
              <a:buChar char="–"/>
            </a:pPr>
            <a:r>
              <a:rPr lang="en-US" sz="2000" b="0" i="0" u="none" strike="noStrike" cap="none">
                <a:solidFill>
                  <a:srgbClr val="000000"/>
                </a:solidFill>
                <a:latin typeface="Arial"/>
                <a:ea typeface="Arial"/>
                <a:cs typeface="Arial"/>
                <a:sym typeface="Arial"/>
              </a:rPr>
              <a:t>Students prefer CPTED-designed campuses for safety AND psych comfort</a:t>
            </a:r>
          </a:p>
          <a:p>
            <a:pPr marL="342900" marR="0" lvl="0" indent="-342900" algn="l" rtl="0">
              <a:lnSpc>
                <a:spcPct val="100000"/>
              </a:lnSpc>
              <a:spcBef>
                <a:spcPts val="640"/>
              </a:spcBef>
              <a:spcAft>
                <a:spcPts val="0"/>
              </a:spcAft>
              <a:buClr>
                <a:schemeClr val="dk1"/>
              </a:buClr>
              <a:buSzPct val="25000"/>
              <a:buFont typeface="Arial"/>
              <a:buNone/>
            </a:pPr>
            <a:endParaRPr sz="3200" b="0" i="0" u="none" strike="noStrike" cap="none">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517350" y="589475"/>
            <a:ext cx="8109299" cy="9491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600" b="1" i="0" u="none" strike="noStrike" cap="none">
                <a:solidFill>
                  <a:schemeClr val="dk1"/>
                </a:solidFill>
                <a:latin typeface="Arial"/>
                <a:ea typeface="Arial"/>
                <a:cs typeface="Arial"/>
                <a:sym typeface="Arial"/>
              </a:rPr>
              <a:t>Conclusions &amp; Recommendations</a:t>
            </a:r>
          </a:p>
          <a:p>
            <a:pPr marL="0" marR="0" lvl="0" indent="0" algn="l" rtl="0">
              <a:lnSpc>
                <a:spcPct val="100000"/>
              </a:lnSpc>
              <a:spcBef>
                <a:spcPts val="0"/>
              </a:spcBef>
              <a:spcAft>
                <a:spcPts val="0"/>
              </a:spcAft>
              <a:buClr>
                <a:schemeClr val="dk1"/>
              </a:buClr>
              <a:buSzPct val="25000"/>
              <a:buFont typeface="Arial"/>
              <a:buNone/>
            </a:pPr>
            <a:endParaRPr sz="4400" b="0" i="0" u="none" strike="noStrike" cap="none">
              <a:solidFill>
                <a:schemeClr val="dk1"/>
              </a:solidFill>
              <a:latin typeface="Arial"/>
              <a:ea typeface="Arial"/>
              <a:cs typeface="Arial"/>
              <a:sym typeface="Arial"/>
            </a:endParaRPr>
          </a:p>
        </p:txBody>
      </p:sp>
      <p:sp>
        <p:nvSpPr>
          <p:cNvPr id="433" name="Shape 433"/>
          <p:cNvSpPr txBox="1">
            <a:spLocks noGrp="1"/>
          </p:cNvSpPr>
          <p:nvPr>
            <p:ph type="body" idx="1"/>
          </p:nvPr>
        </p:nvSpPr>
        <p:spPr>
          <a:xfrm>
            <a:off x="800100" y="1538675"/>
            <a:ext cx="7543800" cy="4636800"/>
          </a:xfrm>
          <a:prstGeom prst="rect">
            <a:avLst/>
          </a:prstGeom>
          <a:noFill/>
          <a:ln>
            <a:noFill/>
          </a:ln>
        </p:spPr>
        <p:txBody>
          <a:bodyPr lIns="91425" tIns="45700" rIns="91425" bIns="45700" anchor="t" anchorCtr="0">
            <a:noAutofit/>
          </a:bodyPr>
          <a:lstStyle/>
          <a:p>
            <a:pPr marL="457200" marR="0" lvl="0" indent="-393700" algn="l" rtl="0">
              <a:lnSpc>
                <a:spcPct val="100000"/>
              </a:lnSpc>
              <a:spcBef>
                <a:spcPts val="0"/>
              </a:spcBef>
              <a:spcAft>
                <a:spcPts val="0"/>
              </a:spcAft>
              <a:buClr>
                <a:schemeClr val="dk1"/>
              </a:buClr>
              <a:buSzPct val="100000"/>
              <a:buFont typeface="Arial"/>
              <a:buChar char="•"/>
            </a:pPr>
            <a:r>
              <a:rPr lang="en-US" sz="2600" b="0" i="0" u="none" strike="noStrike" cap="none">
                <a:solidFill>
                  <a:schemeClr val="dk1"/>
                </a:solidFill>
                <a:latin typeface="Arial"/>
                <a:ea typeface="Arial"/>
                <a:cs typeface="Arial"/>
                <a:sym typeface="Arial"/>
              </a:rPr>
              <a:t>Design that supports positive school climate = violence prevention</a:t>
            </a:r>
          </a:p>
          <a:p>
            <a:pPr marL="1143000" marR="0" lvl="2" indent="-76200" algn="l" rtl="0">
              <a:lnSpc>
                <a:spcPct val="100000"/>
              </a:lnSpc>
              <a:spcBef>
                <a:spcPts val="1520"/>
              </a:spcBef>
              <a:spcAft>
                <a:spcPts val="0"/>
              </a:spcAft>
              <a:buClr>
                <a:schemeClr val="dk1"/>
              </a:buClr>
              <a:buSzPct val="100000"/>
              <a:buFont typeface="Arial"/>
              <a:buChar char="•"/>
            </a:pPr>
            <a:r>
              <a:rPr lang="en-US" sz="2200" b="0" i="0" u="none" strike="noStrike" cap="none">
                <a:solidFill>
                  <a:schemeClr val="dk1"/>
                </a:solidFill>
                <a:latin typeface="Arial"/>
                <a:ea typeface="Arial"/>
                <a:cs typeface="Arial"/>
                <a:sym typeface="Arial"/>
              </a:rPr>
              <a:t>Focus on mental/social/emotional health of school</a:t>
            </a:r>
          </a:p>
          <a:p>
            <a:pPr marL="742950" marR="0" lvl="1" indent="-285750" algn="l" rtl="0">
              <a:lnSpc>
                <a:spcPct val="100000"/>
              </a:lnSpc>
              <a:spcBef>
                <a:spcPts val="1520"/>
              </a:spcBef>
              <a:spcAft>
                <a:spcPts val="0"/>
              </a:spcAft>
              <a:buClr>
                <a:schemeClr val="dk1"/>
              </a:buClr>
              <a:buSzPct val="100000"/>
              <a:buFont typeface="Arial"/>
              <a:buChar char="–"/>
            </a:pPr>
            <a:r>
              <a:rPr lang="en-US" sz="2600" b="0" i="0" u="none" strike="noStrike" cap="none">
                <a:solidFill>
                  <a:schemeClr val="dk1"/>
                </a:solidFill>
                <a:latin typeface="Arial"/>
                <a:ea typeface="Arial"/>
                <a:cs typeface="Arial"/>
                <a:sym typeface="Arial"/>
              </a:rPr>
              <a:t>Use CPTED or Four D’s</a:t>
            </a:r>
          </a:p>
          <a:p>
            <a:pPr marL="742950" marR="0" lvl="1" indent="-285750" algn="l" rtl="0">
              <a:lnSpc>
                <a:spcPct val="100000"/>
              </a:lnSpc>
              <a:spcBef>
                <a:spcPts val="1520"/>
              </a:spcBef>
              <a:spcAft>
                <a:spcPts val="0"/>
              </a:spcAft>
              <a:buClr>
                <a:schemeClr val="dk1"/>
              </a:buClr>
              <a:buSzPct val="100000"/>
              <a:buFont typeface="Arial"/>
              <a:buChar char="–"/>
            </a:pPr>
            <a:r>
              <a:rPr lang="en-US" sz="2600" b="0" i="0" u="none" strike="noStrike" cap="none">
                <a:solidFill>
                  <a:schemeClr val="dk1"/>
                </a:solidFill>
                <a:latin typeface="Arial"/>
                <a:ea typeface="Arial"/>
                <a:cs typeface="Arial"/>
                <a:sym typeface="Arial"/>
              </a:rPr>
              <a:t>Security elements should not impinge on comfort/psychosocial needs</a:t>
            </a:r>
          </a:p>
          <a:p>
            <a:pPr marL="342900" marR="0" lvl="0" indent="-342900" algn="l" rtl="0">
              <a:lnSpc>
                <a:spcPct val="100000"/>
              </a:lnSpc>
              <a:spcBef>
                <a:spcPts val="1520"/>
              </a:spcBef>
              <a:spcAft>
                <a:spcPts val="0"/>
              </a:spcAft>
              <a:buClr>
                <a:schemeClr val="dk1"/>
              </a:buClr>
              <a:buSzPct val="100000"/>
              <a:buFont typeface="Arial"/>
              <a:buChar char="•"/>
            </a:pPr>
            <a:r>
              <a:rPr lang="en-US" sz="2600" b="0" i="0" u="none" strike="noStrike" cap="none">
                <a:solidFill>
                  <a:schemeClr val="dk1"/>
                </a:solidFill>
                <a:latin typeface="Arial"/>
                <a:ea typeface="Arial"/>
                <a:cs typeface="Arial"/>
                <a:sym typeface="Arial"/>
              </a:rPr>
              <a:t>Use research-informed or evidence-based design: consult experts and leading sources </a:t>
            </a:r>
          </a:p>
          <a:p>
            <a:pPr marL="1600200" marR="0" lvl="3" indent="-228600" algn="l" rtl="0">
              <a:lnSpc>
                <a:spcPct val="100000"/>
              </a:lnSpc>
              <a:spcBef>
                <a:spcPts val="140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a:spLocks noGrp="1"/>
          </p:cNvSpPr>
          <p:nvPr>
            <p:ph type="body" idx="1"/>
          </p:nvPr>
        </p:nvSpPr>
        <p:spPr>
          <a:xfrm>
            <a:off x="457200" y="1600199"/>
            <a:ext cx="8229600" cy="4447199"/>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dk1"/>
              </a:buClr>
              <a:buSzPct val="100000"/>
              <a:buFont typeface="Arial"/>
              <a:buChar char="•"/>
            </a:pPr>
            <a:r>
              <a:rPr lang="en-US" sz="3000" b="0" i="0" u="none" strike="noStrike" cap="none">
                <a:solidFill>
                  <a:schemeClr val="dk1"/>
                </a:solidFill>
                <a:latin typeface="Arial"/>
                <a:ea typeface="Arial"/>
                <a:cs typeface="Arial"/>
                <a:sym typeface="Arial"/>
              </a:rPr>
              <a:t>Incorporate CPTED, 4 D’s </a:t>
            </a:r>
          </a:p>
          <a:p>
            <a:pPr marL="342900" marR="0" lvl="0" indent="-342900" algn="l" rtl="0">
              <a:lnSpc>
                <a:spcPct val="80000"/>
              </a:lnSpc>
              <a:spcBef>
                <a:spcPts val="1448"/>
              </a:spcBef>
              <a:spcAft>
                <a:spcPts val="0"/>
              </a:spcAft>
              <a:buClr>
                <a:schemeClr val="dk1"/>
              </a:buClr>
              <a:buSzPct val="100000"/>
              <a:buFont typeface="Arial"/>
              <a:buChar char="•"/>
            </a:pPr>
            <a:r>
              <a:rPr lang="en-US" sz="3000" b="0" i="0" u="none" strike="noStrike" cap="none">
                <a:solidFill>
                  <a:schemeClr val="dk1"/>
                </a:solidFill>
                <a:latin typeface="Arial"/>
                <a:ea typeface="Arial"/>
                <a:cs typeface="Arial"/>
                <a:sym typeface="Arial"/>
              </a:rPr>
              <a:t>Reduce “blind spots,” areas with low supervision</a:t>
            </a:r>
          </a:p>
          <a:p>
            <a:pPr marL="342900" marR="0" lvl="0" indent="-342900" algn="l" rtl="0">
              <a:lnSpc>
                <a:spcPct val="80000"/>
              </a:lnSpc>
              <a:spcBef>
                <a:spcPts val="1448"/>
              </a:spcBef>
              <a:spcAft>
                <a:spcPts val="0"/>
              </a:spcAft>
              <a:buClr>
                <a:srgbClr val="000000"/>
              </a:buClr>
              <a:buSzPct val="100000"/>
              <a:buFont typeface="Arial"/>
              <a:buChar char="•"/>
            </a:pPr>
            <a:r>
              <a:rPr lang="en-US" sz="3000" b="0" i="0" u="none" strike="noStrike" cap="none">
                <a:solidFill>
                  <a:srgbClr val="000000"/>
                </a:solidFill>
                <a:latin typeface="Arial"/>
                <a:ea typeface="Arial"/>
                <a:cs typeface="Arial"/>
                <a:sym typeface="Arial"/>
              </a:rPr>
              <a:t>Playground equipment that encourages group cooperative play </a:t>
            </a:r>
          </a:p>
          <a:p>
            <a:pPr marL="342900" marR="0" lvl="0" indent="-342900" algn="l" rtl="0">
              <a:lnSpc>
                <a:spcPct val="80000"/>
              </a:lnSpc>
              <a:spcBef>
                <a:spcPts val="1448"/>
              </a:spcBef>
              <a:spcAft>
                <a:spcPts val="0"/>
              </a:spcAft>
              <a:buClr>
                <a:srgbClr val="000000"/>
              </a:buClr>
              <a:buSzPct val="100000"/>
              <a:buFont typeface="Arial"/>
              <a:buChar char="•"/>
            </a:pPr>
            <a:r>
              <a:rPr lang="en-US" sz="3000" b="0" i="0" u="none" strike="noStrike" cap="none">
                <a:solidFill>
                  <a:srgbClr val="000000"/>
                </a:solidFill>
                <a:latin typeface="Arial"/>
                <a:ea typeface="Arial"/>
                <a:cs typeface="Arial"/>
                <a:sym typeface="Arial"/>
              </a:rPr>
              <a:t>Fencing and windows allow natural surveillance of campus</a:t>
            </a:r>
          </a:p>
        </p:txBody>
      </p:sp>
      <p:sp>
        <p:nvSpPr>
          <p:cNvPr id="439" name="Shape 439"/>
          <p:cNvSpPr txBox="1">
            <a:spLocks noGrp="1"/>
          </p:cNvSpPr>
          <p:nvPr>
            <p:ph type="title"/>
          </p:nvPr>
        </p:nvSpPr>
        <p:spPr>
          <a:xfrm>
            <a:off x="517350" y="560650"/>
            <a:ext cx="8109299" cy="9491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600" b="1" i="0" u="none" strike="noStrike" cap="none">
                <a:solidFill>
                  <a:schemeClr val="dk1"/>
                </a:solidFill>
                <a:latin typeface="Arial"/>
                <a:ea typeface="Arial"/>
                <a:cs typeface="Arial"/>
                <a:sym typeface="Arial"/>
              </a:rPr>
              <a:t>Conclusions &amp; Recommendations</a:t>
            </a:r>
          </a:p>
          <a:p>
            <a:pPr marL="0" marR="0" lvl="0" indent="0" algn="l" rtl="0">
              <a:lnSpc>
                <a:spcPct val="100000"/>
              </a:lnSpc>
              <a:spcBef>
                <a:spcPts val="0"/>
              </a:spcBef>
              <a:spcAft>
                <a:spcPts val="0"/>
              </a:spcAft>
              <a:buClr>
                <a:schemeClr val="dk1"/>
              </a:buClr>
              <a:buSzPct val="25000"/>
              <a:buFont typeface="Arial"/>
              <a:buNone/>
            </a:pPr>
            <a:endParaRPr sz="4400" b="0" i="0" u="none" strike="noStrike" cap="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1" i="0" u="none" strike="noStrike" cap="none">
                <a:solidFill>
                  <a:schemeClr val="dk1"/>
                </a:solidFill>
                <a:latin typeface="Arial"/>
                <a:ea typeface="Arial"/>
                <a:cs typeface="Arial"/>
                <a:sym typeface="Arial"/>
              </a:rPr>
              <a:t>Course / Learning Objectives</a:t>
            </a:r>
          </a:p>
        </p:txBody>
      </p:sp>
      <p:sp>
        <p:nvSpPr>
          <p:cNvPr id="116" name="Shape 116"/>
          <p:cNvSpPr txBox="1">
            <a:spLocks noGrp="1"/>
          </p:cNvSpPr>
          <p:nvPr>
            <p:ph type="body" idx="1"/>
          </p:nvPr>
        </p:nvSpPr>
        <p:spPr>
          <a:xfrm>
            <a:off x="457200" y="1120950"/>
            <a:ext cx="8229600" cy="4616100"/>
          </a:xfrm>
          <a:prstGeom prst="rect">
            <a:avLst/>
          </a:prstGeom>
          <a:noFill/>
          <a:ln>
            <a:noFill/>
          </a:ln>
        </p:spPr>
        <p:txBody>
          <a:bodyPr lIns="91425" tIns="45700" rIns="91425" bIns="45700" anchor="t" anchorCtr="0">
            <a:noAutofit/>
          </a:bodyPr>
          <a:lstStyle/>
          <a:p>
            <a:pPr marL="514350" marR="0" lvl="0" indent="-514350" algn="l" rtl="0">
              <a:lnSpc>
                <a:spcPct val="80000"/>
              </a:lnSpc>
              <a:spcBef>
                <a:spcPts val="0"/>
              </a:spcBef>
              <a:spcAft>
                <a:spcPts val="0"/>
              </a:spcAft>
              <a:buClr>
                <a:schemeClr val="dk1"/>
              </a:buClr>
              <a:buSzPct val="103669"/>
              <a:buFont typeface="Calibri"/>
              <a:buAutoNum type="arabicPeriod"/>
            </a:pPr>
            <a:r>
              <a:rPr lang="en-US" sz="2240" b="0" i="0" u="none" strike="noStrike" cap="none">
                <a:solidFill>
                  <a:schemeClr val="dk1"/>
                </a:solidFill>
                <a:latin typeface="Arial"/>
                <a:ea typeface="Arial"/>
                <a:cs typeface="Arial"/>
                <a:sym typeface="Arial"/>
              </a:rPr>
              <a:t>At the end of the course, participants will be able to describe current research findings in school violence, bullying prevention, and educational environments while citing reliable sources of research statistics.</a:t>
            </a:r>
          </a:p>
          <a:p>
            <a:pPr marL="514350" marR="0" lvl="0" indent="-514350" algn="l" rtl="0">
              <a:lnSpc>
                <a:spcPct val="80000"/>
              </a:lnSpc>
              <a:spcBef>
                <a:spcPts val="448"/>
              </a:spcBef>
              <a:spcAft>
                <a:spcPts val="0"/>
              </a:spcAft>
              <a:buClr>
                <a:schemeClr val="dk1"/>
              </a:buClr>
              <a:buSzPct val="103669"/>
              <a:buFont typeface="Calibri"/>
              <a:buAutoNum type="arabicPeriod"/>
            </a:pPr>
            <a:r>
              <a:rPr lang="en-US" sz="2240" b="0" i="0" u="none" strike="noStrike" cap="none">
                <a:solidFill>
                  <a:schemeClr val="dk1"/>
                </a:solidFill>
                <a:latin typeface="Arial"/>
                <a:ea typeface="Arial"/>
                <a:cs typeface="Arial"/>
                <a:sym typeface="Arial"/>
              </a:rPr>
              <a:t>At the end of the course, participants will be able to leverage current best practices in school facilities design using principles of Crime Prevention Through Environmental Design (CPTED).</a:t>
            </a:r>
          </a:p>
          <a:p>
            <a:pPr marL="514350" marR="0" lvl="0" indent="-514350" algn="l" rtl="0">
              <a:lnSpc>
                <a:spcPct val="80000"/>
              </a:lnSpc>
              <a:spcBef>
                <a:spcPts val="448"/>
              </a:spcBef>
              <a:spcAft>
                <a:spcPts val="0"/>
              </a:spcAft>
              <a:buClr>
                <a:schemeClr val="dk1"/>
              </a:buClr>
              <a:buSzPct val="103669"/>
              <a:buFont typeface="Calibri"/>
              <a:buAutoNum type="arabicPeriod"/>
            </a:pPr>
            <a:r>
              <a:rPr lang="en-US" sz="2240" b="0" i="0" u="none" strike="noStrike" cap="none">
                <a:solidFill>
                  <a:schemeClr val="dk1"/>
                </a:solidFill>
                <a:latin typeface="Arial"/>
                <a:ea typeface="Arial"/>
                <a:cs typeface="Arial"/>
                <a:sym typeface="Arial"/>
              </a:rPr>
              <a:t>At the end of the course, participants will be able to identify the “Four D’s” (Deter, Detect, Delay, Defend) and specific ways in which they are used in safe school design.</a:t>
            </a:r>
          </a:p>
          <a:p>
            <a:pPr marL="514350" marR="0" lvl="0" indent="-514350" algn="l" rtl="0">
              <a:lnSpc>
                <a:spcPct val="80000"/>
              </a:lnSpc>
              <a:spcBef>
                <a:spcPts val="448"/>
              </a:spcBef>
              <a:spcAft>
                <a:spcPts val="0"/>
              </a:spcAft>
              <a:buClr>
                <a:schemeClr val="dk1"/>
              </a:buClr>
              <a:buSzPct val="103669"/>
              <a:buFont typeface="Calibri"/>
              <a:buAutoNum type="arabicPeriod"/>
            </a:pPr>
            <a:r>
              <a:rPr lang="en-US" sz="2240" b="0" i="0" u="none" strike="noStrike" cap="none">
                <a:solidFill>
                  <a:schemeClr val="dk1"/>
                </a:solidFill>
                <a:latin typeface="Arial"/>
                <a:ea typeface="Arial"/>
                <a:cs typeface="Arial"/>
                <a:sym typeface="Arial"/>
              </a:rPr>
              <a:t>At the end of the course, participants will be able to generate context-appropriate ideas for safe school design when given hypothetical school characteristics.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txBox="1">
            <a:spLocks noGrp="1"/>
          </p:cNvSpPr>
          <p:nvPr>
            <p:ph type="body" idx="1"/>
          </p:nvPr>
        </p:nvSpPr>
        <p:spPr>
          <a:xfrm>
            <a:off x="457200" y="1600200"/>
            <a:ext cx="8229600" cy="4026000"/>
          </a:xfrm>
          <a:prstGeom prst="rect">
            <a:avLst/>
          </a:prstGeom>
          <a:noFill/>
          <a:ln>
            <a:noFill/>
          </a:ln>
        </p:spPr>
        <p:txBody>
          <a:bodyPr lIns="91425" tIns="91425" rIns="91425" bIns="91425" anchor="t" anchorCtr="0">
            <a:noAutofit/>
          </a:bodyPr>
          <a:lstStyle/>
          <a:p>
            <a:pPr marL="457200" marR="0" lvl="0" indent="-419100" algn="l" rtl="0">
              <a:lnSpc>
                <a:spcPct val="80000"/>
              </a:lnSpc>
              <a:spcBef>
                <a:spcPts val="0"/>
              </a:spcBef>
              <a:spcAft>
                <a:spcPts val="0"/>
              </a:spcAft>
              <a:buClr>
                <a:schemeClr val="dk1"/>
              </a:buClr>
              <a:buSzPct val="100000"/>
              <a:buFont typeface="Arial"/>
              <a:buChar char="•"/>
            </a:pPr>
            <a:r>
              <a:rPr lang="en-US" sz="3000" b="0" i="0" u="none" strike="noStrike" cap="none">
                <a:solidFill>
                  <a:schemeClr val="dk1"/>
                </a:solidFill>
                <a:latin typeface="Arial"/>
                <a:ea typeface="Arial"/>
                <a:cs typeface="Arial"/>
                <a:sym typeface="Arial"/>
              </a:rPr>
              <a:t>Facilitate school connectedness, community, connectivity. </a:t>
            </a:r>
          </a:p>
          <a:p>
            <a:pPr marL="342900" marR="0" lvl="0" indent="-50800" algn="l" rtl="0">
              <a:lnSpc>
                <a:spcPct val="80000"/>
              </a:lnSpc>
              <a:spcBef>
                <a:spcPts val="1448"/>
              </a:spcBef>
              <a:spcAft>
                <a:spcPts val="0"/>
              </a:spcAft>
              <a:buClr>
                <a:schemeClr val="dk1"/>
              </a:buClr>
              <a:buSzPct val="100000"/>
              <a:buFont typeface="Arial"/>
              <a:buChar char="•"/>
            </a:pPr>
            <a:r>
              <a:rPr lang="en-US" sz="3000" b="0" i="0" u="none" strike="noStrike" cap="none">
                <a:solidFill>
                  <a:schemeClr val="dk1"/>
                </a:solidFill>
                <a:latin typeface="Arial"/>
                <a:ea typeface="Arial"/>
                <a:cs typeface="Arial"/>
                <a:sym typeface="Arial"/>
              </a:rPr>
              <a:t>Create school identity, sense of placeness via visual themes.</a:t>
            </a:r>
          </a:p>
          <a:p>
            <a:pPr marL="742950" marR="0" lvl="1" indent="-107950" algn="l" rtl="0">
              <a:lnSpc>
                <a:spcPct val="80000"/>
              </a:lnSpc>
              <a:spcBef>
                <a:spcPts val="1448"/>
              </a:spcBef>
              <a:spcAft>
                <a:spcPts val="0"/>
              </a:spcAft>
              <a:buClr>
                <a:schemeClr val="dk1"/>
              </a:buClr>
              <a:buSzPct val="100000"/>
              <a:buFont typeface="Arial"/>
              <a:buChar char="–"/>
            </a:pPr>
            <a:r>
              <a:rPr lang="en-US" sz="3000" b="0" i="0" u="none" strike="noStrike" cap="none">
                <a:solidFill>
                  <a:schemeClr val="dk1"/>
                </a:solidFill>
                <a:latin typeface="Arial"/>
                <a:ea typeface="Arial"/>
                <a:cs typeface="Arial"/>
                <a:sym typeface="Arial"/>
              </a:rPr>
              <a:t>Example: Erika Mann school</a:t>
            </a:r>
          </a:p>
          <a:p>
            <a:pPr marL="457200" marR="0" lvl="0" indent="0" algn="l" rtl="0">
              <a:lnSpc>
                <a:spcPct val="80000"/>
              </a:lnSpc>
              <a:spcBef>
                <a:spcPts val="1448"/>
              </a:spcBef>
              <a:spcAft>
                <a:spcPts val="0"/>
              </a:spcAft>
              <a:buClr>
                <a:schemeClr val="dk1"/>
              </a:buClr>
              <a:buSzPct val="25000"/>
              <a:buFont typeface="Arial"/>
              <a:buNone/>
            </a:pPr>
            <a:r>
              <a:rPr lang="en-US" sz="1800" b="0" i="0" u="sng" strike="noStrike" cap="none">
                <a:solidFill>
                  <a:schemeClr val="hlink"/>
                </a:solidFill>
                <a:latin typeface="Arial"/>
                <a:ea typeface="Arial"/>
                <a:cs typeface="Arial"/>
                <a:sym typeface="Arial"/>
                <a:hlinkClick r:id="rId3"/>
              </a:rPr>
              <a:t>erika mann grundschule - Google Search</a:t>
            </a:r>
          </a:p>
          <a:p>
            <a:pPr marL="457200" marR="0" lvl="0" indent="0" algn="l" rtl="0">
              <a:lnSpc>
                <a:spcPct val="80000"/>
              </a:lnSpc>
              <a:spcBef>
                <a:spcPts val="1392"/>
              </a:spcBef>
              <a:spcAft>
                <a:spcPts val="0"/>
              </a:spcAft>
              <a:buClr>
                <a:schemeClr val="dk1"/>
              </a:buClr>
              <a:buSzPct val="25000"/>
              <a:buFont typeface="Arial"/>
              <a:buNone/>
            </a:pPr>
            <a:endParaRPr sz="3200" b="0" i="0" u="none" strike="noStrike" cap="none">
              <a:solidFill>
                <a:schemeClr val="dk1"/>
              </a:solidFill>
              <a:latin typeface="Arial"/>
              <a:ea typeface="Arial"/>
              <a:cs typeface="Arial"/>
              <a:sym typeface="Arial"/>
            </a:endParaRPr>
          </a:p>
          <a:p>
            <a:pPr marL="342900" marR="0" lvl="0" indent="-139700" algn="l" rtl="0">
              <a:lnSpc>
                <a:spcPct val="100000"/>
              </a:lnSpc>
              <a:spcBef>
                <a:spcPts val="0"/>
              </a:spcBef>
              <a:spcAft>
                <a:spcPts val="0"/>
              </a:spcAft>
              <a:buClr>
                <a:schemeClr val="dk1"/>
              </a:buClr>
              <a:buSzPct val="25000"/>
              <a:buFont typeface="Arial"/>
              <a:buNone/>
            </a:pPr>
            <a:endParaRPr sz="3200" b="0" i="0" u="none" strike="noStrike" cap="none">
              <a:solidFill>
                <a:schemeClr val="dk1"/>
              </a:solidFill>
              <a:latin typeface="Arial"/>
              <a:ea typeface="Arial"/>
              <a:cs typeface="Arial"/>
              <a:sym typeface="Arial"/>
            </a:endParaRPr>
          </a:p>
        </p:txBody>
      </p:sp>
      <p:sp>
        <p:nvSpPr>
          <p:cNvPr id="446" name="Shape 446"/>
          <p:cNvSpPr txBox="1">
            <a:spLocks noGrp="1"/>
          </p:cNvSpPr>
          <p:nvPr>
            <p:ph type="title"/>
          </p:nvPr>
        </p:nvSpPr>
        <p:spPr>
          <a:xfrm>
            <a:off x="565200" y="338225"/>
            <a:ext cx="8109299" cy="9491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600" b="1" i="0" u="none" strike="noStrike" cap="none">
                <a:solidFill>
                  <a:schemeClr val="dk1"/>
                </a:solidFill>
                <a:latin typeface="Arial"/>
                <a:ea typeface="Arial"/>
                <a:cs typeface="Arial"/>
                <a:sym typeface="Arial"/>
              </a:rPr>
              <a:t>Conclusions &amp; Recommendations</a:t>
            </a:r>
          </a:p>
          <a:p>
            <a:pPr marL="0" marR="0" lvl="0" indent="0" algn="l" rtl="0">
              <a:lnSpc>
                <a:spcPct val="100000"/>
              </a:lnSpc>
              <a:spcBef>
                <a:spcPts val="0"/>
              </a:spcBef>
              <a:spcAft>
                <a:spcPts val="0"/>
              </a:spcAft>
              <a:buClr>
                <a:schemeClr val="dk1"/>
              </a:buClr>
              <a:buSzPct val="25000"/>
              <a:buFont typeface="Arial"/>
              <a:buNone/>
            </a:pPr>
            <a:endParaRPr sz="4400" b="0" i="0" u="none" strike="noStrike" cap="none">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Shape 452"/>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1" i="0" u="none" strike="noStrike" cap="none">
                <a:solidFill>
                  <a:schemeClr val="dk1"/>
                </a:solidFill>
                <a:latin typeface="Arial"/>
                <a:ea typeface="Arial"/>
                <a:cs typeface="Arial"/>
                <a:sym typeface="Arial"/>
              </a:rPr>
              <a:t>CALL TO ACTION</a:t>
            </a:r>
          </a:p>
        </p:txBody>
      </p:sp>
      <p:sp>
        <p:nvSpPr>
          <p:cNvPr id="453" name="Shape 453"/>
          <p:cNvSpPr txBox="1">
            <a:spLocks noGrp="1"/>
          </p:cNvSpPr>
          <p:nvPr>
            <p:ph type="body" idx="1"/>
          </p:nvPr>
        </p:nvSpPr>
        <p:spPr>
          <a:xfrm>
            <a:off x="457200" y="1600200"/>
            <a:ext cx="8229600" cy="4026000"/>
          </a:xfrm>
          <a:prstGeom prst="rect">
            <a:avLst/>
          </a:prstGeom>
          <a:noFill/>
          <a:ln>
            <a:noFill/>
          </a:ln>
        </p:spPr>
        <p:txBody>
          <a:bodyPr lIns="91425" tIns="91425" rIns="91425" bIns="91425" anchor="t" anchorCtr="0">
            <a:noAutofit/>
          </a:bodyPr>
          <a:lstStyle/>
          <a:p>
            <a:pPr marL="342900" marR="0" lvl="0" indent="-139700" algn="l" rtl="0">
              <a:lnSpc>
                <a:spcPct val="100000"/>
              </a:lnSpc>
              <a:spcBef>
                <a:spcPts val="0"/>
              </a:spcBef>
              <a:spcAft>
                <a:spcPts val="0"/>
              </a:spcAft>
              <a:buClr>
                <a:schemeClr val="dk1"/>
              </a:buClr>
              <a:buSzPct val="25000"/>
              <a:buFont typeface="Arial"/>
              <a:buNone/>
            </a:pPr>
            <a:r>
              <a:rPr lang="en-US" sz="3200" b="0" i="0" u="none" strike="noStrike" cap="none">
                <a:solidFill>
                  <a:schemeClr val="dk1"/>
                </a:solidFill>
                <a:latin typeface="Arial"/>
                <a:ea typeface="Arial"/>
                <a:cs typeface="Arial"/>
                <a:sym typeface="Arial"/>
              </a:rPr>
              <a:t>CPTED facilitates design for: </a:t>
            </a:r>
          </a:p>
          <a:p>
            <a:pPr marL="342900" marR="0" lvl="0" indent="-139700" algn="ctr" rtl="0">
              <a:lnSpc>
                <a:spcPct val="100000"/>
              </a:lnSpc>
              <a:spcBef>
                <a:spcPts val="0"/>
              </a:spcBef>
              <a:spcAft>
                <a:spcPts val="0"/>
              </a:spcAft>
              <a:buClr>
                <a:schemeClr val="dk1"/>
              </a:buClr>
              <a:buSzPct val="25000"/>
              <a:buFont typeface="Arial"/>
              <a:buNone/>
            </a:pPr>
            <a:r>
              <a:rPr lang="en-US" sz="3600" b="0" i="0" u="none" strike="noStrike" cap="none">
                <a:solidFill>
                  <a:schemeClr val="dk1"/>
                </a:solidFill>
                <a:latin typeface="Arial"/>
                <a:ea typeface="Arial"/>
                <a:cs typeface="Arial"/>
                <a:sym typeface="Arial"/>
              </a:rPr>
              <a:t>Physical Security</a:t>
            </a:r>
          </a:p>
          <a:p>
            <a:pPr marL="342900" marR="0" lvl="0" indent="-139700" algn="ctr" rtl="0">
              <a:lnSpc>
                <a:spcPct val="100000"/>
              </a:lnSpc>
              <a:spcBef>
                <a:spcPts val="0"/>
              </a:spcBef>
              <a:spcAft>
                <a:spcPts val="0"/>
              </a:spcAft>
              <a:buClr>
                <a:schemeClr val="dk1"/>
              </a:buClr>
              <a:buSzPct val="25000"/>
              <a:buFont typeface="Arial"/>
              <a:buNone/>
            </a:pPr>
            <a:r>
              <a:rPr lang="en-US" sz="3600" b="0" i="0" u="none" strike="noStrike" cap="none">
                <a:solidFill>
                  <a:schemeClr val="dk1"/>
                </a:solidFill>
                <a:latin typeface="Arial"/>
                <a:ea typeface="Arial"/>
                <a:cs typeface="Arial"/>
                <a:sym typeface="Arial"/>
              </a:rPr>
              <a:t>+</a:t>
            </a:r>
          </a:p>
          <a:p>
            <a:pPr marL="342900" marR="0" lvl="0" indent="-139700" algn="ctr" rtl="0">
              <a:lnSpc>
                <a:spcPct val="100000"/>
              </a:lnSpc>
              <a:spcBef>
                <a:spcPts val="0"/>
              </a:spcBef>
              <a:spcAft>
                <a:spcPts val="0"/>
              </a:spcAft>
              <a:buClr>
                <a:schemeClr val="dk1"/>
              </a:buClr>
              <a:buSzPct val="25000"/>
              <a:buFont typeface="Arial"/>
              <a:buNone/>
            </a:pPr>
            <a:r>
              <a:rPr lang="en-US" sz="3600" b="0" i="0" u="none" strike="noStrike" cap="none">
                <a:solidFill>
                  <a:schemeClr val="dk1"/>
                </a:solidFill>
                <a:latin typeface="Arial"/>
                <a:ea typeface="Arial"/>
                <a:cs typeface="Arial"/>
                <a:sym typeface="Arial"/>
              </a:rPr>
              <a:t>Psychological Sensitivity</a:t>
            </a:r>
          </a:p>
          <a:p>
            <a:pPr marL="342900" marR="0" lvl="0" indent="-139700" algn="ctr" rtl="0">
              <a:lnSpc>
                <a:spcPct val="100000"/>
              </a:lnSpc>
              <a:spcBef>
                <a:spcPts val="0"/>
              </a:spcBef>
              <a:spcAft>
                <a:spcPts val="0"/>
              </a:spcAft>
              <a:buClr>
                <a:schemeClr val="dk1"/>
              </a:buClr>
              <a:buSzPct val="25000"/>
              <a:buFont typeface="Arial"/>
              <a:buNone/>
            </a:pPr>
            <a:r>
              <a:rPr lang="en-US" sz="3600" b="0" i="0" u="none" strike="noStrike" cap="none">
                <a:solidFill>
                  <a:schemeClr val="dk1"/>
                </a:solidFill>
                <a:latin typeface="Arial"/>
                <a:ea typeface="Arial"/>
                <a:cs typeface="Arial"/>
                <a:sym typeface="Arial"/>
              </a:rPr>
              <a:t>+</a:t>
            </a:r>
          </a:p>
          <a:p>
            <a:pPr marL="342900" marR="0" lvl="0" indent="-139700" algn="ctr" rtl="0">
              <a:lnSpc>
                <a:spcPct val="100000"/>
              </a:lnSpc>
              <a:spcBef>
                <a:spcPts val="0"/>
              </a:spcBef>
              <a:spcAft>
                <a:spcPts val="0"/>
              </a:spcAft>
              <a:buClr>
                <a:schemeClr val="dk1"/>
              </a:buClr>
              <a:buSzPct val="25000"/>
              <a:buFont typeface="Arial"/>
              <a:buNone/>
            </a:pPr>
            <a:r>
              <a:rPr lang="en-US" sz="3600" b="0" i="0" u="none" strike="noStrike" cap="none">
                <a:solidFill>
                  <a:schemeClr val="dk1"/>
                </a:solidFill>
                <a:latin typeface="Arial"/>
                <a:ea typeface="Arial"/>
                <a:cs typeface="Arial"/>
                <a:sym typeface="Arial"/>
              </a:rPr>
              <a:t>Social Support</a:t>
            </a:r>
          </a:p>
          <a:p>
            <a:pPr marL="342900" marR="0" lvl="0" indent="-139700" algn="l" rtl="0">
              <a:lnSpc>
                <a:spcPct val="100000"/>
              </a:lnSpc>
              <a:spcBef>
                <a:spcPts val="0"/>
              </a:spcBef>
              <a:spcAft>
                <a:spcPts val="0"/>
              </a:spcAft>
              <a:buClr>
                <a:schemeClr val="dk1"/>
              </a:buClr>
              <a:buSzPct val="25000"/>
              <a:buFont typeface="Arial"/>
              <a:buNone/>
            </a:pPr>
            <a:endParaRPr sz="3200" b="0" i="0" u="none" strike="noStrike" cap="none">
              <a:solidFill>
                <a:schemeClr val="dk1"/>
              </a:solidFill>
              <a:latin typeface="Arial"/>
              <a:ea typeface="Arial"/>
              <a:cs typeface="Arial"/>
              <a:sym typeface="Arial"/>
            </a:endParaRPr>
          </a:p>
          <a:p>
            <a:pPr marL="342900" marR="0" lvl="0" indent="-139700" algn="l" rtl="0">
              <a:lnSpc>
                <a:spcPct val="100000"/>
              </a:lnSpc>
              <a:spcBef>
                <a:spcPts val="0"/>
              </a:spcBef>
              <a:spcAft>
                <a:spcPts val="0"/>
              </a:spcAft>
              <a:buClr>
                <a:schemeClr val="dk1"/>
              </a:buClr>
              <a:buSzPct val="25000"/>
              <a:buFont typeface="Arial"/>
              <a:buNone/>
            </a:pPr>
            <a:endParaRPr sz="3200" b="0" i="0" u="none" strike="noStrike" cap="none">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1" i="0" u="none" strike="noStrike" cap="none">
                <a:solidFill>
                  <a:schemeClr val="dk1"/>
                </a:solidFill>
                <a:latin typeface="Arial"/>
                <a:ea typeface="Arial"/>
                <a:cs typeface="Arial"/>
                <a:sym typeface="Arial"/>
              </a:rPr>
              <a:t>Contact Information</a:t>
            </a:r>
          </a:p>
        </p:txBody>
      </p:sp>
      <p:sp>
        <p:nvSpPr>
          <p:cNvPr id="459" name="Shape 459"/>
          <p:cNvSpPr txBox="1">
            <a:spLocks noGrp="1"/>
          </p:cNvSpPr>
          <p:nvPr>
            <p:ph type="body" idx="1"/>
          </p:nvPr>
        </p:nvSpPr>
        <p:spPr>
          <a:xfrm>
            <a:off x="457200" y="1600200"/>
            <a:ext cx="8229600" cy="4025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200" b="0" i="0" u="none" strike="noStrike" cap="none">
                <a:solidFill>
                  <a:schemeClr val="dk1"/>
                </a:solidFill>
                <a:latin typeface="Arial"/>
                <a:ea typeface="Arial"/>
                <a:cs typeface="Arial"/>
                <a:sym typeface="Arial"/>
              </a:rPr>
              <a:t>Daniel Lamoreaux: </a:t>
            </a:r>
            <a:r>
              <a:rPr lang="en-US" sz="3200" b="0" i="0" u="sng" strike="noStrike" cap="none">
                <a:solidFill>
                  <a:schemeClr val="hlink"/>
                </a:solidFill>
                <a:latin typeface="Arial"/>
                <a:ea typeface="Arial"/>
                <a:cs typeface="Arial"/>
                <a:sym typeface="Arial"/>
                <a:hlinkClick r:id="rId3"/>
              </a:rPr>
              <a:t>djlamoreaux@gmail.com</a:t>
            </a:r>
          </a:p>
          <a:p>
            <a:pPr marL="0" marR="0" lvl="0" indent="0" algn="l" rtl="0">
              <a:lnSpc>
                <a:spcPct val="100000"/>
              </a:lnSpc>
              <a:spcBef>
                <a:spcPts val="0"/>
              </a:spcBef>
              <a:spcAft>
                <a:spcPts val="0"/>
              </a:spcAft>
              <a:buClr>
                <a:schemeClr val="dk1"/>
              </a:buClr>
              <a:buSzPct val="25000"/>
              <a:buFont typeface="Arial"/>
              <a:buNone/>
            </a:pPr>
            <a:endParaRPr sz="3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3200" b="0" i="0" u="none" strike="noStrike" cap="none">
                <a:solidFill>
                  <a:schemeClr val="dk1"/>
                </a:solidFill>
                <a:latin typeface="Arial"/>
                <a:ea typeface="Arial"/>
                <a:cs typeface="Arial"/>
                <a:sym typeface="Arial"/>
              </a:rPr>
              <a:t>Brian G. Minnich: </a:t>
            </a:r>
          </a:p>
          <a:p>
            <a:pPr marL="0" marR="0" lvl="0" indent="0" algn="l" rtl="0">
              <a:lnSpc>
                <a:spcPct val="100000"/>
              </a:lnSpc>
              <a:spcBef>
                <a:spcPts val="0"/>
              </a:spcBef>
              <a:spcAft>
                <a:spcPts val="0"/>
              </a:spcAft>
              <a:buClr>
                <a:schemeClr val="dk1"/>
              </a:buClr>
              <a:buSzPct val="25000"/>
              <a:buFont typeface="Arial"/>
              <a:buNone/>
            </a:pPr>
            <a:r>
              <a:rPr lang="en-US" sz="3200" b="0" i="0" u="sng" strike="noStrike" cap="none">
                <a:solidFill>
                  <a:schemeClr val="hlink"/>
                </a:solidFill>
                <a:latin typeface="Arial"/>
                <a:ea typeface="Arial"/>
                <a:cs typeface="Arial"/>
                <a:sym typeface="Arial"/>
                <a:hlinkClick r:id="rId4"/>
              </a:rPr>
              <a:t>bminnich@gwwoinc.com</a:t>
            </a:r>
            <a:r>
              <a:rPr lang="en-US" sz="32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chemeClr val="dk1"/>
              </a:buClr>
              <a:buSzPct val="25000"/>
              <a:buFont typeface="Arial"/>
              <a:buNone/>
            </a:pPr>
            <a:endParaRPr sz="3200" b="0" i="0" u="none" strike="noStrike" cap="none">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0" i="0" u="none" strike="noStrike" cap="none">
                <a:solidFill>
                  <a:schemeClr val="dk1"/>
                </a:solidFill>
                <a:latin typeface="Arial"/>
                <a:ea typeface="Arial"/>
                <a:cs typeface="Arial"/>
                <a:sym typeface="Arial"/>
              </a:rPr>
              <a:t>Resources</a:t>
            </a:r>
          </a:p>
        </p:txBody>
      </p:sp>
      <p:sp>
        <p:nvSpPr>
          <p:cNvPr id="465" name="Shape 465"/>
          <p:cNvSpPr txBox="1">
            <a:spLocks noGrp="1"/>
          </p:cNvSpPr>
          <p:nvPr>
            <p:ph type="body" idx="1"/>
          </p:nvPr>
        </p:nvSpPr>
        <p:spPr>
          <a:xfrm>
            <a:off x="457200" y="1600200"/>
            <a:ext cx="8229600" cy="4025899"/>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US" sz="2400" b="0" i="0" u="none" strike="noStrike" cap="none">
                <a:solidFill>
                  <a:srgbClr val="333333"/>
                </a:solidFill>
                <a:latin typeface="Arial"/>
                <a:ea typeface="Arial"/>
                <a:cs typeface="Arial"/>
                <a:sym typeface="Arial"/>
              </a:rPr>
              <a:t>Web Resources</a:t>
            </a:r>
          </a:p>
          <a:p>
            <a:pPr marL="342900" marR="0" lvl="0" indent="-266700" algn="l" rtl="0">
              <a:lnSpc>
                <a:spcPct val="100000"/>
              </a:lnSpc>
              <a:spcBef>
                <a:spcPts val="1000"/>
              </a:spcBef>
              <a:spcAft>
                <a:spcPts val="0"/>
              </a:spcAft>
              <a:buClr>
                <a:schemeClr val="dk1"/>
              </a:buClr>
              <a:buSzPct val="100000"/>
              <a:buFont typeface="Arial"/>
              <a:buAutoNum type="arabicPeriod"/>
            </a:pPr>
            <a:r>
              <a:rPr lang="en-US" sz="2000" b="0" i="0" u="none" strike="noStrike" cap="none">
                <a:solidFill>
                  <a:schemeClr val="dk1"/>
                </a:solidFill>
                <a:latin typeface="Arial"/>
                <a:ea typeface="Arial"/>
                <a:cs typeface="Arial"/>
                <a:sym typeface="Arial"/>
              </a:rPr>
              <a:t>National Clearinghouse for Educational Facilities</a:t>
            </a:r>
          </a:p>
          <a:p>
            <a:pPr marL="457200" marR="0" lvl="0" indent="0" algn="l" rtl="0">
              <a:lnSpc>
                <a:spcPct val="100000"/>
              </a:lnSpc>
              <a:spcBef>
                <a:spcPts val="1000"/>
              </a:spcBef>
              <a:spcAft>
                <a:spcPts val="0"/>
              </a:spcAft>
              <a:buClr>
                <a:schemeClr val="dk1"/>
              </a:buClr>
              <a:buSzPct val="25000"/>
              <a:buFont typeface="Arial"/>
              <a:buNone/>
            </a:pPr>
            <a:r>
              <a:rPr lang="en-US" sz="2000" b="0" i="0" u="sng" strike="noStrike" cap="none">
                <a:solidFill>
                  <a:schemeClr val="hlink"/>
                </a:solidFill>
                <a:latin typeface="Arial"/>
                <a:ea typeface="Arial"/>
                <a:cs typeface="Arial"/>
                <a:sym typeface="Arial"/>
                <a:hlinkClick r:id="rId3"/>
              </a:rPr>
              <a:t>http://www.ncef.org/resource-lists/safety-and-security-assessment</a:t>
            </a:r>
          </a:p>
          <a:p>
            <a:pPr marL="342900" marR="0" lvl="0" indent="-266700" algn="l" rtl="0">
              <a:lnSpc>
                <a:spcPct val="100000"/>
              </a:lnSpc>
              <a:spcBef>
                <a:spcPts val="1000"/>
              </a:spcBef>
              <a:spcAft>
                <a:spcPts val="0"/>
              </a:spcAft>
              <a:buClr>
                <a:schemeClr val="dk1"/>
              </a:buClr>
              <a:buSzPct val="100000"/>
              <a:buFont typeface="Arial"/>
              <a:buAutoNum type="arabicPeriod"/>
            </a:pPr>
            <a:r>
              <a:rPr lang="en-US" sz="2000" b="0" i="0" u="none" strike="noStrike" cap="none">
                <a:solidFill>
                  <a:schemeClr val="dk1"/>
                </a:solidFill>
                <a:latin typeface="Arial"/>
                <a:ea typeface="Arial"/>
                <a:cs typeface="Arial"/>
                <a:sym typeface="Arial"/>
              </a:rPr>
              <a:t>Journal of Environment and Behavior (Peer-reviewed research on the built environment)</a:t>
            </a:r>
          </a:p>
          <a:p>
            <a:pPr marL="0" marR="0" lvl="0" indent="0" algn="l" rtl="0">
              <a:lnSpc>
                <a:spcPct val="100000"/>
              </a:lnSpc>
              <a:spcBef>
                <a:spcPts val="100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     </a:t>
            </a:r>
            <a:r>
              <a:rPr lang="en-US" sz="2000" b="0" i="0" u="sng" strike="noStrike" cap="none">
                <a:solidFill>
                  <a:schemeClr val="hlink"/>
                </a:solidFill>
                <a:latin typeface="Arial"/>
                <a:ea typeface="Arial"/>
                <a:cs typeface="Arial"/>
                <a:sym typeface="Arial"/>
                <a:hlinkClick r:id="rId4"/>
              </a:rPr>
              <a:t>http://journals.sagepub.com/home/eab</a:t>
            </a:r>
            <a:r>
              <a:rPr lang="en-US" sz="2000" b="0" i="0" u="none" strike="noStrike" cap="none">
                <a:solidFill>
                  <a:schemeClr val="dk1"/>
                </a:solidFill>
                <a:latin typeface="Arial"/>
                <a:ea typeface="Arial"/>
                <a:cs typeface="Arial"/>
                <a:sym typeface="Arial"/>
              </a:rPr>
              <a:t> </a:t>
            </a:r>
          </a:p>
          <a:p>
            <a:pPr marL="342900" marR="0" lvl="0" indent="-266700" algn="l" rtl="0">
              <a:lnSpc>
                <a:spcPct val="100000"/>
              </a:lnSpc>
              <a:spcBef>
                <a:spcPts val="1000"/>
              </a:spcBef>
              <a:spcAft>
                <a:spcPts val="0"/>
              </a:spcAft>
              <a:buClr>
                <a:schemeClr val="dk1"/>
              </a:buClr>
              <a:buSzPct val="100000"/>
              <a:buFont typeface="Arial"/>
              <a:buAutoNum type="arabicPeriod"/>
            </a:pPr>
            <a:r>
              <a:rPr lang="en-US" sz="2000" b="0" i="0" u="none" strike="noStrike" cap="none">
                <a:solidFill>
                  <a:schemeClr val="dk1"/>
                </a:solidFill>
                <a:latin typeface="Arial"/>
                <a:ea typeface="Arial"/>
                <a:cs typeface="Arial"/>
                <a:sym typeface="Arial"/>
              </a:rPr>
              <a:t>National Institute of Crime Prevention: CPTED training modules</a:t>
            </a:r>
          </a:p>
          <a:p>
            <a:pPr marL="0" marR="0" lvl="0" indent="0" algn="l" rtl="0">
              <a:lnSpc>
                <a:spcPct val="100000"/>
              </a:lnSpc>
              <a:spcBef>
                <a:spcPts val="100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    </a:t>
            </a:r>
            <a:r>
              <a:rPr lang="en-US" sz="2000" b="0" i="0" u="sng" strike="noStrike" cap="none">
                <a:solidFill>
                  <a:schemeClr val="hlink"/>
                </a:solidFill>
                <a:latin typeface="Arial"/>
                <a:ea typeface="Arial"/>
                <a:cs typeface="Arial"/>
                <a:sym typeface="Arial"/>
                <a:hlinkClick r:id="rId5"/>
              </a:rPr>
              <a:t>http://www.cptedtraining.net</a:t>
            </a:r>
            <a:r>
              <a:rPr lang="en-US" sz="2000" b="0" i="0" u="none" strike="noStrike" cap="none">
                <a:solidFill>
                  <a:schemeClr val="dk1"/>
                </a:solidFill>
                <a:latin typeface="Arial"/>
                <a:ea typeface="Arial"/>
                <a:cs typeface="Arial"/>
                <a:sym typeface="Arial"/>
              </a:rPr>
              <a:t> </a:t>
            </a:r>
          </a:p>
          <a:p>
            <a:pPr marL="457200" marR="0" lvl="0" indent="0" algn="l" rtl="0">
              <a:lnSpc>
                <a:spcPct val="100000"/>
              </a:lnSpc>
              <a:spcBef>
                <a:spcPts val="100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Shape 471"/>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0" i="0" u="none" strike="noStrike" cap="none">
                <a:solidFill>
                  <a:schemeClr val="dk1"/>
                </a:solidFill>
                <a:latin typeface="Arial"/>
                <a:ea typeface="Arial"/>
                <a:cs typeface="Arial"/>
                <a:sym typeface="Arial"/>
              </a:rPr>
              <a:t>Resources</a:t>
            </a:r>
          </a:p>
        </p:txBody>
      </p:sp>
      <p:sp>
        <p:nvSpPr>
          <p:cNvPr id="472" name="Shape 472"/>
          <p:cNvSpPr txBox="1">
            <a:spLocks noGrp="1"/>
          </p:cNvSpPr>
          <p:nvPr>
            <p:ph type="body" idx="1"/>
          </p:nvPr>
        </p:nvSpPr>
        <p:spPr>
          <a:xfrm>
            <a:off x="457200" y="1540300"/>
            <a:ext cx="8229600" cy="40260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US" sz="2000" b="0" i="0" u="none" strike="noStrike" cap="none">
                <a:solidFill>
                  <a:srgbClr val="111111"/>
                </a:solidFill>
                <a:latin typeface="Arial"/>
                <a:ea typeface="Arial"/>
                <a:cs typeface="Arial"/>
                <a:sym typeface="Arial"/>
              </a:rPr>
              <a:t>Books: </a:t>
            </a:r>
          </a:p>
          <a:p>
            <a:pPr marL="342900" marR="0" lvl="0" indent="-139700" algn="l" rtl="0">
              <a:lnSpc>
                <a:spcPct val="115000"/>
              </a:lnSpc>
              <a:spcBef>
                <a:spcPts val="600"/>
              </a:spcBef>
              <a:spcAft>
                <a:spcPts val="0"/>
              </a:spcAft>
              <a:buClr>
                <a:srgbClr val="333333"/>
              </a:buClr>
              <a:buSzPct val="100000"/>
              <a:buFont typeface="Arial"/>
              <a:buAutoNum type="arabicPeriod"/>
            </a:pPr>
            <a:r>
              <a:rPr lang="en-US" sz="2400" b="0" i="0" u="none" strike="noStrike" cap="none">
                <a:solidFill>
                  <a:srgbClr val="333333"/>
                </a:solidFill>
                <a:latin typeface="Arial"/>
                <a:ea typeface="Arial"/>
                <a:cs typeface="Arial"/>
                <a:sym typeface="Arial"/>
              </a:rPr>
              <a:t>Phi</a:t>
            </a:r>
            <a:r>
              <a:rPr lang="en-US" sz="2000" b="0" i="0" u="none" strike="noStrike" cap="none">
                <a:solidFill>
                  <a:srgbClr val="333333"/>
                </a:solidFill>
                <a:latin typeface="Arial"/>
                <a:ea typeface="Arial"/>
                <a:cs typeface="Arial"/>
                <a:sym typeface="Arial"/>
              </a:rPr>
              <a:t>lpott, D., &amp; Kuenstle, M. W. (2007). </a:t>
            </a:r>
            <a:r>
              <a:rPr lang="en-US" sz="2000" b="0" i="1" u="none" strike="noStrike" cap="none">
                <a:solidFill>
                  <a:srgbClr val="333333"/>
                </a:solidFill>
                <a:latin typeface="Arial"/>
                <a:ea typeface="Arial"/>
                <a:cs typeface="Arial"/>
                <a:sym typeface="Arial"/>
              </a:rPr>
              <a:t>Education facility security handbook</a:t>
            </a:r>
            <a:r>
              <a:rPr lang="en-US" sz="2000" b="0" i="0" u="none" strike="noStrike" cap="none">
                <a:solidFill>
                  <a:srgbClr val="333333"/>
                </a:solidFill>
                <a:latin typeface="Arial"/>
                <a:ea typeface="Arial"/>
                <a:cs typeface="Arial"/>
                <a:sym typeface="Arial"/>
              </a:rPr>
              <a:t>. Lanham, Md: Government Institutes.</a:t>
            </a:r>
          </a:p>
          <a:p>
            <a:pPr marL="342900" marR="0" lvl="0" indent="-114300" algn="l" rtl="0">
              <a:lnSpc>
                <a:spcPct val="115000"/>
              </a:lnSpc>
              <a:spcBef>
                <a:spcPts val="600"/>
              </a:spcBef>
              <a:spcAft>
                <a:spcPts val="0"/>
              </a:spcAft>
              <a:buClr>
                <a:srgbClr val="333333"/>
              </a:buClr>
              <a:buSzPct val="100000"/>
              <a:buFont typeface="Arial"/>
              <a:buAutoNum type="arabicPeriod"/>
            </a:pPr>
            <a:r>
              <a:rPr lang="en-US" sz="2000">
                <a:solidFill>
                  <a:srgbClr val="333333"/>
                </a:solidFill>
              </a:rPr>
              <a:t>Taylor, A., &amp; Enggass, K. (2009). Linking Architecture and Education: Sustainable design for learning environments. University of New Mexico Press.</a:t>
            </a:r>
          </a:p>
          <a:p>
            <a:pPr marL="342900" marR="0" lvl="0" indent="-266700" algn="l" rtl="0">
              <a:lnSpc>
                <a:spcPct val="115000"/>
              </a:lnSpc>
              <a:spcBef>
                <a:spcPts val="1000"/>
              </a:spcBef>
              <a:spcAft>
                <a:spcPts val="0"/>
              </a:spcAft>
              <a:buClr>
                <a:srgbClr val="111111"/>
              </a:buClr>
              <a:buSzPct val="100000"/>
              <a:buFont typeface="Arial"/>
              <a:buAutoNum type="arabicPeriod"/>
            </a:pPr>
            <a:r>
              <a:rPr lang="en-US" sz="2000" b="0" i="0" u="none" strike="noStrike" cap="none">
                <a:solidFill>
                  <a:srgbClr val="111111"/>
                </a:solidFill>
                <a:latin typeface="Arial"/>
                <a:ea typeface="Arial"/>
                <a:cs typeface="Arial"/>
                <a:sym typeface="Arial"/>
              </a:rPr>
              <a:t>The Language of School Design: Design Patterns for 21st Century</a:t>
            </a:r>
          </a:p>
          <a:p>
            <a:pPr marL="0" marR="0" lvl="0" indent="0" algn="l" rtl="0">
              <a:lnSpc>
                <a:spcPct val="115000"/>
              </a:lnSpc>
              <a:spcBef>
                <a:spcPts val="600"/>
              </a:spcBef>
              <a:spcAft>
                <a:spcPts val="0"/>
              </a:spcAft>
              <a:buClr>
                <a:schemeClr val="dk1"/>
              </a:buClr>
              <a:buSzPct val="25000"/>
              <a:buFont typeface="Arial"/>
              <a:buNone/>
            </a:pPr>
            <a:r>
              <a:rPr lang="en-US" sz="2000" b="0" i="0" u="none" strike="noStrike" cap="none">
                <a:solidFill>
                  <a:srgbClr val="111111"/>
                </a:solidFill>
                <a:latin typeface="Arial"/>
                <a:ea typeface="Arial"/>
                <a:cs typeface="Arial"/>
                <a:sym typeface="Arial"/>
              </a:rPr>
              <a:t>    Schools, by Nair and Fielding</a:t>
            </a:r>
          </a:p>
          <a:p>
            <a:pPr marL="0" marR="0" lvl="0" indent="0" algn="l" rtl="0">
              <a:lnSpc>
                <a:spcPct val="115000"/>
              </a:lnSpc>
              <a:spcBef>
                <a:spcPts val="600"/>
              </a:spcBef>
              <a:spcAft>
                <a:spcPts val="0"/>
              </a:spcAft>
              <a:buClr>
                <a:schemeClr val="dk1"/>
              </a:buClr>
              <a:buSzPct val="25000"/>
              <a:buFont typeface="Arial"/>
              <a:buNone/>
            </a:pPr>
            <a:r>
              <a:rPr lang="en-US" sz="2000" b="0" i="0" u="none" strike="noStrike" cap="none">
                <a:solidFill>
                  <a:srgbClr val="111111"/>
                </a:solidFill>
                <a:latin typeface="Arial"/>
                <a:ea typeface="Arial"/>
                <a:cs typeface="Arial"/>
                <a:sym typeface="Arial"/>
              </a:rPr>
              <a:t>4.  The Third Teacher-</a:t>
            </a:r>
          </a:p>
          <a:p>
            <a:pPr marL="0" marR="0" lvl="0" indent="0" algn="l" rtl="0">
              <a:lnSpc>
                <a:spcPct val="115000"/>
              </a:lnSpc>
              <a:spcBef>
                <a:spcPts val="600"/>
              </a:spcBef>
              <a:spcAft>
                <a:spcPts val="0"/>
              </a:spcAft>
              <a:buClr>
                <a:schemeClr val="dk1"/>
              </a:buClr>
              <a:buSzPct val="25000"/>
              <a:buFont typeface="Arial"/>
              <a:buNone/>
            </a:pPr>
            <a:r>
              <a:rPr lang="en-US" sz="2000" b="0" i="0" u="none" strike="noStrike" cap="none">
                <a:solidFill>
                  <a:srgbClr val="111111"/>
                </a:solidFill>
                <a:latin typeface="Arial"/>
                <a:ea typeface="Arial"/>
                <a:cs typeface="Arial"/>
                <a:sym typeface="Arial"/>
              </a:rPr>
              <a:t>      by Canon Design, VS Furniture, and Bruce Mau Design</a:t>
            </a:r>
          </a:p>
          <a:p>
            <a:pPr marL="342900" marR="0" lvl="0" indent="-139700" algn="l" rtl="0">
              <a:lnSpc>
                <a:spcPct val="100000"/>
              </a:lnSpc>
              <a:spcBef>
                <a:spcPts val="600"/>
              </a:spcBef>
              <a:spcAft>
                <a:spcPts val="0"/>
              </a:spcAft>
              <a:buClr>
                <a:schemeClr val="dk1"/>
              </a:buClr>
              <a:buSzPct val="25000"/>
              <a:buFont typeface="Arial"/>
              <a:buNone/>
            </a:pPr>
            <a:endParaRPr sz="3200" b="0" i="0" u="none" strike="noStrike" cap="none">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Shape 478" descr="C:\Users\Jeanneprocope\AppData\Local\Microsoft\Windows\Temporary Internet Files\Content.IE5\6XR0TN7L\Badge-with-thank-you[1].jpg"/>
          <p:cNvPicPr preferRelativeResize="0"/>
          <p:nvPr/>
        </p:nvPicPr>
        <p:blipFill rotWithShape="1">
          <a:blip r:embed="rId3">
            <a:alphaModFix/>
          </a:blip>
          <a:srcRect/>
          <a:stretch/>
        </p:blipFill>
        <p:spPr>
          <a:xfrm>
            <a:off x="1386037" y="596766"/>
            <a:ext cx="6706161" cy="515858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txBox="1">
            <a:spLocks noGrp="1"/>
          </p:cNvSpPr>
          <p:nvPr>
            <p:ph type="title"/>
          </p:nvPr>
        </p:nvSpPr>
        <p:spPr>
          <a:xfrm>
            <a:off x="762000" y="319769"/>
            <a:ext cx="6781800" cy="16001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0" i="0" u="none" strike="noStrike" cap="none">
                <a:solidFill>
                  <a:schemeClr val="dk1"/>
                </a:solidFill>
                <a:latin typeface="Arial"/>
                <a:ea typeface="Arial"/>
                <a:cs typeface="Arial"/>
                <a:sym typeface="Arial"/>
              </a:rPr>
              <a:t>References</a:t>
            </a:r>
          </a:p>
        </p:txBody>
      </p:sp>
      <p:sp>
        <p:nvSpPr>
          <p:cNvPr id="484" name="Shape 484"/>
          <p:cNvSpPr txBox="1">
            <a:spLocks noGrp="1"/>
          </p:cNvSpPr>
          <p:nvPr>
            <p:ph type="body" idx="1"/>
          </p:nvPr>
        </p:nvSpPr>
        <p:spPr>
          <a:xfrm>
            <a:off x="762000" y="1568116"/>
            <a:ext cx="7543800" cy="464066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dk1"/>
              </a:buClr>
              <a:buSzPct val="102684"/>
              <a:buFont typeface="Arial"/>
              <a:buChar char="•"/>
            </a:pPr>
            <a:r>
              <a:rPr lang="en-US" sz="1520" b="0" i="0" u="none" strike="noStrike" cap="none">
                <a:solidFill>
                  <a:schemeClr val="dk1"/>
                </a:solidFill>
                <a:latin typeface="Arial"/>
                <a:ea typeface="Arial"/>
                <a:cs typeface="Arial"/>
                <a:sym typeface="Arial"/>
              </a:rPr>
              <a:t>Bauman, S., Toomey, R. B., &amp; Walker, J. L. (2013). Associations among bullying, cyberbullying, and suicide in high school students. </a:t>
            </a:r>
            <a:r>
              <a:rPr lang="en-US" sz="1520" b="0" i="1" u="none" strike="noStrike" cap="none">
                <a:solidFill>
                  <a:schemeClr val="dk1"/>
                </a:solidFill>
                <a:latin typeface="Arial"/>
                <a:ea typeface="Arial"/>
                <a:cs typeface="Arial"/>
                <a:sym typeface="Arial"/>
              </a:rPr>
              <a:t>Journal of adolescence</a:t>
            </a:r>
            <a:r>
              <a:rPr lang="en-US" sz="1520" b="0" i="0" u="none" strike="noStrike" cap="none">
                <a:solidFill>
                  <a:schemeClr val="dk1"/>
                </a:solidFill>
                <a:latin typeface="Arial"/>
                <a:ea typeface="Arial"/>
                <a:cs typeface="Arial"/>
                <a:sym typeface="Arial"/>
              </a:rPr>
              <a:t>, </a:t>
            </a:r>
            <a:r>
              <a:rPr lang="en-US" sz="1520" b="0" i="1" u="none" strike="noStrike" cap="none">
                <a:solidFill>
                  <a:schemeClr val="dk1"/>
                </a:solidFill>
                <a:latin typeface="Arial"/>
                <a:ea typeface="Arial"/>
                <a:cs typeface="Arial"/>
                <a:sym typeface="Arial"/>
              </a:rPr>
              <a:t>36</a:t>
            </a:r>
            <a:r>
              <a:rPr lang="en-US" sz="1520" b="0" i="0" u="none" strike="noStrike" cap="none">
                <a:solidFill>
                  <a:schemeClr val="dk1"/>
                </a:solidFill>
                <a:latin typeface="Arial"/>
                <a:ea typeface="Arial"/>
                <a:cs typeface="Arial"/>
                <a:sym typeface="Arial"/>
              </a:rPr>
              <a:t>(2), 341-350.</a:t>
            </a:r>
          </a:p>
          <a:p>
            <a:pPr marL="342900" marR="0" lvl="0" indent="-342900" algn="l" rtl="0">
              <a:lnSpc>
                <a:spcPct val="80000"/>
              </a:lnSpc>
              <a:spcBef>
                <a:spcPts val="304"/>
              </a:spcBef>
              <a:spcAft>
                <a:spcPts val="0"/>
              </a:spcAft>
              <a:buClr>
                <a:schemeClr val="dk1"/>
              </a:buClr>
              <a:buSzPct val="102684"/>
              <a:buFont typeface="Arial"/>
              <a:buChar char="•"/>
            </a:pPr>
            <a:r>
              <a:rPr lang="en-US" sz="1520" b="0" i="0" u="none" strike="noStrike" cap="none">
                <a:solidFill>
                  <a:schemeClr val="dk1"/>
                </a:solidFill>
                <a:latin typeface="Arial"/>
                <a:ea typeface="Arial"/>
                <a:cs typeface="Arial"/>
                <a:sym typeface="Arial"/>
              </a:rPr>
              <a:t>Unknown author. 2015. Preventing Youth Suicide: Facts and tips. </a:t>
            </a:r>
            <a:r>
              <a:rPr lang="en-US" sz="1520" b="0" i="1" u="none" strike="noStrike" cap="none">
                <a:solidFill>
                  <a:schemeClr val="dk1"/>
                </a:solidFill>
                <a:latin typeface="Arial"/>
                <a:ea typeface="Arial"/>
                <a:cs typeface="Arial"/>
                <a:sym typeface="Arial"/>
              </a:rPr>
              <a:t>NASPonline. </a:t>
            </a:r>
            <a:r>
              <a:rPr lang="en-US" sz="1520" b="0" i="0" u="none" strike="noStrike" cap="none">
                <a:solidFill>
                  <a:schemeClr val="dk1"/>
                </a:solidFill>
                <a:latin typeface="Arial"/>
                <a:ea typeface="Arial"/>
                <a:cs typeface="Arial"/>
                <a:sym typeface="Arial"/>
              </a:rPr>
              <a:t>Retrieved from http://www.nasponline.org/resources-and-publications/resources/school-safety-and-crisis/preventing-youth-suicide</a:t>
            </a:r>
          </a:p>
          <a:p>
            <a:pPr marL="342900" marR="0" lvl="0" indent="-342900" algn="l" rtl="0">
              <a:lnSpc>
                <a:spcPct val="80000"/>
              </a:lnSpc>
              <a:spcBef>
                <a:spcPts val="304"/>
              </a:spcBef>
              <a:spcAft>
                <a:spcPts val="0"/>
              </a:spcAft>
              <a:buClr>
                <a:schemeClr val="dk1"/>
              </a:buClr>
              <a:buSzPct val="102684"/>
              <a:buFont typeface="Arial"/>
              <a:buChar char="•"/>
            </a:pPr>
            <a:r>
              <a:rPr lang="en-US" sz="1520" b="0" i="0" u="none" strike="noStrike" cap="none">
                <a:solidFill>
                  <a:schemeClr val="dk1"/>
                </a:solidFill>
                <a:latin typeface="Arial"/>
                <a:ea typeface="Arial"/>
                <a:cs typeface="Arial"/>
                <a:sym typeface="Arial"/>
              </a:rPr>
              <a:t>Philpott, D., &amp; Kuenstle, M. W. (2007). Education facility security handbook. Lanham, MD: Government Institutes.</a:t>
            </a:r>
          </a:p>
          <a:p>
            <a:pPr marL="342900" marR="0" lvl="0" indent="-342900" algn="l" rtl="0">
              <a:lnSpc>
                <a:spcPct val="80000"/>
              </a:lnSpc>
              <a:spcBef>
                <a:spcPts val="304"/>
              </a:spcBef>
              <a:spcAft>
                <a:spcPts val="0"/>
              </a:spcAft>
              <a:buClr>
                <a:schemeClr val="dk1"/>
              </a:buClr>
              <a:buSzPct val="102684"/>
              <a:buFont typeface="Arial"/>
              <a:buChar char="•"/>
            </a:pPr>
            <a:r>
              <a:rPr lang="en-US" sz="1520" b="0" i="0" u="none" strike="noStrike" cap="none">
                <a:solidFill>
                  <a:schemeClr val="dk1"/>
                </a:solidFill>
                <a:latin typeface="Arial"/>
                <a:ea typeface="Arial"/>
                <a:cs typeface="Arial"/>
                <a:sym typeface="Arial"/>
              </a:rPr>
              <a:t>Robers, S., Zhang, A., Morgan, R.E., and Musu-Gillette, L. (2015). </a:t>
            </a:r>
            <a:r>
              <a:rPr lang="en-US" sz="1520" b="0" i="1" u="none" strike="noStrike" cap="none">
                <a:solidFill>
                  <a:schemeClr val="dk1"/>
                </a:solidFill>
                <a:latin typeface="Arial"/>
                <a:ea typeface="Arial"/>
                <a:cs typeface="Arial"/>
                <a:sym typeface="Arial"/>
              </a:rPr>
              <a:t>Indicators of School Crime and Safety: 2014. </a:t>
            </a:r>
            <a:r>
              <a:rPr lang="en-US" sz="1520" b="0" i="0" u="none" strike="noStrike" cap="none">
                <a:solidFill>
                  <a:schemeClr val="dk1"/>
                </a:solidFill>
                <a:latin typeface="Arial"/>
                <a:ea typeface="Arial"/>
                <a:cs typeface="Arial"/>
                <a:sym typeface="Arial"/>
              </a:rPr>
              <a:t>National Center for Education Statistics, U.S. Department of Education, and Bureau of Justice Statistics, Office of Justice Programs, U.S. Department of Justice. Washington, DC.</a:t>
            </a:r>
          </a:p>
          <a:p>
            <a:pPr marL="342900" marR="0" lvl="0" indent="-342900" algn="l" rtl="0">
              <a:lnSpc>
                <a:spcPct val="80000"/>
              </a:lnSpc>
              <a:spcBef>
                <a:spcPts val="304"/>
              </a:spcBef>
              <a:spcAft>
                <a:spcPts val="0"/>
              </a:spcAft>
              <a:buClr>
                <a:schemeClr val="dk1"/>
              </a:buClr>
              <a:buSzPct val="102684"/>
              <a:buFont typeface="Arial"/>
              <a:buChar char="•"/>
            </a:pPr>
            <a:r>
              <a:rPr lang="en-US" sz="1520" b="0" i="0" u="none" strike="noStrike" cap="none">
                <a:solidFill>
                  <a:schemeClr val="dk1"/>
                </a:solidFill>
                <a:latin typeface="Arial"/>
                <a:ea typeface="Arial"/>
                <a:cs typeface="Arial"/>
                <a:sym typeface="Arial"/>
              </a:rPr>
              <a:t>Robers, S., Zhang, J., &amp; Truman, J. (2012). Indicators of school crime and safety: 2011 (NCES 2012-002/NCJ 236021). Washington, DC: U.S. Department of Education and U.S. Department of Justice. Retrieved from</a:t>
            </a:r>
            <a:r>
              <a:rPr lang="en-US" sz="1520" b="0" i="0" u="sng" strike="noStrike" cap="none">
                <a:solidFill>
                  <a:schemeClr val="hlink"/>
                </a:solidFill>
                <a:latin typeface="Arial"/>
                <a:ea typeface="Arial"/>
                <a:cs typeface="Arial"/>
                <a:sym typeface="Arial"/>
                <a:hlinkClick r:id="rId3"/>
              </a:rPr>
              <a:t>http://bjs.ojp.usdoj.gov/content/pub/pdf/iscs11.pdf</a:t>
            </a:r>
            <a:r>
              <a:rPr lang="en-US" sz="1520" b="0" i="0" u="none" strike="noStrike" cap="none">
                <a:solidFill>
                  <a:schemeClr val="dk1"/>
                </a:solidFill>
                <a:latin typeface="Arial"/>
                <a:ea typeface="Arial"/>
                <a:cs typeface="Arial"/>
                <a:sym typeface="Arial"/>
              </a:rPr>
              <a:t> </a:t>
            </a:r>
          </a:p>
          <a:p>
            <a:pPr marL="342900" marR="0" lvl="0" indent="-342900" algn="l" rtl="0">
              <a:lnSpc>
                <a:spcPct val="80000"/>
              </a:lnSpc>
              <a:spcBef>
                <a:spcPts val="304"/>
              </a:spcBef>
              <a:spcAft>
                <a:spcPts val="0"/>
              </a:spcAft>
              <a:buClr>
                <a:schemeClr val="dk1"/>
              </a:buClr>
              <a:buSzPct val="102684"/>
              <a:buFont typeface="Arial"/>
              <a:buChar char="•"/>
            </a:pPr>
            <a:r>
              <a:rPr lang="en-US" sz="1520" b="0" i="0" u="none" strike="noStrike" cap="none">
                <a:solidFill>
                  <a:schemeClr val="dk1"/>
                </a:solidFill>
                <a:latin typeface="Arial"/>
                <a:ea typeface="Arial"/>
                <a:cs typeface="Arial"/>
                <a:sym typeface="Arial"/>
              </a:rPr>
              <a:t>Vossekuil, B., Fein, R. A., Reddy, M., Borum, R., &amp; Modzeleski, W. (2002). The final report and findings of the Safe School Initiative: Implications for the prevention of school attacks in the United States. </a:t>
            </a:r>
            <a:r>
              <a:rPr lang="en-US" sz="1520" b="0" i="1" u="none" strike="noStrike" cap="none">
                <a:solidFill>
                  <a:schemeClr val="dk1"/>
                </a:solidFill>
                <a:latin typeface="Arial"/>
                <a:ea typeface="Arial"/>
                <a:cs typeface="Arial"/>
                <a:sym typeface="Arial"/>
              </a:rPr>
              <a:t>US Secret Service and Department of Education, </a:t>
            </a:r>
            <a:r>
              <a:rPr lang="en-US" sz="1520" b="0" i="0" u="none" strike="noStrike" cap="none">
                <a:solidFill>
                  <a:schemeClr val="dk1"/>
                </a:solidFill>
                <a:latin typeface="Arial"/>
                <a:ea typeface="Arial"/>
                <a:cs typeface="Arial"/>
                <a:sym typeface="Arial"/>
              </a:rPr>
              <a:t>Washington, DC.</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a:spLocks noGrp="1"/>
          </p:cNvSpPr>
          <p:nvPr>
            <p:ph type="body" idx="1"/>
          </p:nvPr>
        </p:nvSpPr>
        <p:spPr>
          <a:xfrm>
            <a:off x="457200" y="1600200"/>
            <a:ext cx="8229600" cy="4025899"/>
          </a:xfrm>
          <a:prstGeom prst="rect">
            <a:avLst/>
          </a:prstGeom>
          <a:solidFill>
            <a:srgbClr val="EFEFEF"/>
          </a:solidFill>
          <a:ln>
            <a:noFill/>
          </a:ln>
        </p:spPr>
        <p:txBody>
          <a:bodyPr lIns="91425" tIns="45700" rIns="91425" bIns="45700" anchor="t" anchorCtr="0">
            <a:noAutofit/>
          </a:bodyPr>
          <a:lstStyle/>
          <a:p>
            <a:pPr marL="342900" marR="0" lvl="0" indent="-1397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Reeves, M. A., Kanan, L. M., &amp; Plog, A. E. (2010). Comprehensive planning for safe learning environments: A school professional's guide to integrating physical and psychological safety, prevention through recovery. New York: Routledge.</a:t>
            </a:r>
          </a:p>
          <a:p>
            <a:pPr marL="342900" marR="0" lvl="0" indent="-254000" algn="l" rtl="0">
              <a:lnSpc>
                <a:spcPct val="100000"/>
              </a:lnSpc>
              <a:spcBef>
                <a:spcPts val="600"/>
              </a:spcBef>
              <a:spcAft>
                <a:spcPts val="0"/>
              </a:spcAft>
              <a:buClr>
                <a:schemeClr val="dk1"/>
              </a:buClr>
              <a:buSzPct val="100000"/>
              <a:buFont typeface="Arial"/>
              <a:buChar char="•"/>
            </a:pPr>
            <a:r>
              <a:rPr lang="en-US" sz="1800" b="0" i="0" u="none" strike="noStrike" cap="none">
                <a:solidFill>
                  <a:srgbClr val="1A1A1A"/>
                </a:solidFill>
                <a:latin typeface="Arial"/>
                <a:ea typeface="Arial"/>
                <a:cs typeface="Arial"/>
                <a:sym typeface="Arial"/>
              </a:rPr>
              <a:t>Rivara, F., &amp; Le Menestrel, S. (2016). Preventing Bullying Through Science, Policy, and Practice. </a:t>
            </a:r>
            <a:r>
              <a:rPr lang="en-US" sz="1800" b="0" i="1" u="none" strike="noStrike" cap="none">
                <a:solidFill>
                  <a:srgbClr val="1A1A1A"/>
                </a:solidFill>
                <a:latin typeface="Arial"/>
                <a:ea typeface="Arial"/>
                <a:cs typeface="Arial"/>
                <a:sym typeface="Arial"/>
              </a:rPr>
              <a:t>Washington, DC: The National Academies Press. doi</a:t>
            </a:r>
            <a:r>
              <a:rPr lang="en-US" sz="1800" b="0" i="0" u="none" strike="noStrike" cap="none">
                <a:solidFill>
                  <a:srgbClr val="1A1A1A"/>
                </a:solidFill>
                <a:latin typeface="Arial"/>
                <a:ea typeface="Arial"/>
                <a:cs typeface="Arial"/>
                <a:sym typeface="Arial"/>
              </a:rPr>
              <a:t>, </a:t>
            </a:r>
            <a:r>
              <a:rPr lang="en-US" sz="1800" b="0" i="1" u="none" strike="noStrike" cap="none">
                <a:solidFill>
                  <a:srgbClr val="1A1A1A"/>
                </a:solidFill>
                <a:latin typeface="Arial"/>
                <a:ea typeface="Arial"/>
                <a:cs typeface="Arial"/>
                <a:sym typeface="Arial"/>
              </a:rPr>
              <a:t>10</a:t>
            </a:r>
            <a:r>
              <a:rPr lang="en-US" sz="1800" b="0" i="0" u="none" strike="noStrike" cap="none">
                <a:solidFill>
                  <a:srgbClr val="1A1A1A"/>
                </a:solidFill>
                <a:latin typeface="Arial"/>
                <a:ea typeface="Arial"/>
                <a:cs typeface="Arial"/>
                <a:sym typeface="Arial"/>
              </a:rPr>
              <a:t>, 23482.</a:t>
            </a:r>
          </a:p>
          <a:p>
            <a:pPr marL="342900" marR="0" lvl="0" indent="-2540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National Association of School Psychologists. (2013). Research on school security: The impact of security measures on students. </a:t>
            </a:r>
            <a:r>
              <a:rPr lang="en-US" sz="1800" b="0" i="1" u="none" strike="noStrike" cap="none">
                <a:solidFill>
                  <a:schemeClr val="dk1"/>
                </a:solidFill>
                <a:latin typeface="Arial"/>
                <a:ea typeface="Arial"/>
                <a:cs typeface="Arial"/>
                <a:sym typeface="Arial"/>
              </a:rPr>
              <a:t>NASP, </a:t>
            </a:r>
            <a:r>
              <a:rPr lang="en-US" sz="1800" b="0" i="0" u="none" strike="noStrike" cap="none">
                <a:solidFill>
                  <a:schemeClr val="dk1"/>
                </a:solidFill>
                <a:latin typeface="Arial"/>
                <a:ea typeface="Arial"/>
                <a:cs typeface="Arial"/>
                <a:sym typeface="Arial"/>
              </a:rPr>
              <a:t>Bethesda, MD. Retrieved from </a:t>
            </a:r>
            <a:r>
              <a:rPr lang="en-US" sz="1800" b="0" i="0" u="sng" strike="noStrike" cap="none">
                <a:solidFill>
                  <a:schemeClr val="hlink"/>
                </a:solidFill>
                <a:latin typeface="Arial"/>
                <a:ea typeface="Arial"/>
                <a:cs typeface="Arial"/>
                <a:sym typeface="Arial"/>
                <a:hlinkClick r:id="rId3"/>
              </a:rPr>
              <a:t>http://www.audioenhancement.com/wp-content/uploads/2014/06/school-security-by-NASP.pdf</a:t>
            </a:r>
          </a:p>
          <a:p>
            <a:pPr marL="342900" marR="0" lvl="0" indent="-139700" algn="l" rtl="0">
              <a:lnSpc>
                <a:spcPct val="115000"/>
              </a:lnSpc>
              <a:spcBef>
                <a:spcPts val="0"/>
              </a:spcBef>
              <a:spcAft>
                <a:spcPts val="0"/>
              </a:spcAft>
              <a:buClr>
                <a:srgbClr val="222222"/>
              </a:buClr>
              <a:buSzPct val="100000"/>
              <a:buFont typeface="Arial"/>
              <a:buChar char="•"/>
            </a:pPr>
            <a:r>
              <a:rPr lang="en-US" sz="1800" b="0" i="0" u="none" strike="noStrike" cap="none">
                <a:solidFill>
                  <a:srgbClr val="222222"/>
                </a:solidFill>
                <a:highlight>
                  <a:srgbClr val="FFFFFF"/>
                </a:highlight>
                <a:latin typeface="Arial"/>
                <a:ea typeface="Arial"/>
                <a:cs typeface="Arial"/>
                <a:sym typeface="Arial"/>
              </a:rPr>
              <a:t>Evans, G. W. (2003). The built environment and mental health. </a:t>
            </a:r>
            <a:r>
              <a:rPr lang="en-US" sz="1800" b="0" i="0" u="none" strike="noStrike" cap="none">
                <a:solidFill>
                  <a:srgbClr val="222222"/>
                </a:solidFill>
                <a:latin typeface="Arial"/>
                <a:ea typeface="Arial"/>
                <a:cs typeface="Arial"/>
                <a:sym typeface="Arial"/>
              </a:rPr>
              <a:t>Journal of Urban Health</a:t>
            </a:r>
            <a:r>
              <a:rPr lang="en-US" sz="1800" b="0" i="0" u="none" strike="noStrike" cap="none">
                <a:solidFill>
                  <a:srgbClr val="222222"/>
                </a:solidFill>
                <a:highlight>
                  <a:srgbClr val="FFFFFF"/>
                </a:highlight>
                <a:latin typeface="Arial"/>
                <a:ea typeface="Arial"/>
                <a:cs typeface="Arial"/>
                <a:sym typeface="Arial"/>
              </a:rPr>
              <a:t>, </a:t>
            </a:r>
            <a:r>
              <a:rPr lang="en-US" sz="1800" b="0" i="0" u="none" strike="noStrike" cap="none">
                <a:solidFill>
                  <a:srgbClr val="222222"/>
                </a:solidFill>
                <a:latin typeface="Arial"/>
                <a:ea typeface="Arial"/>
                <a:cs typeface="Arial"/>
                <a:sym typeface="Arial"/>
              </a:rPr>
              <a:t>80</a:t>
            </a:r>
            <a:r>
              <a:rPr lang="en-US" sz="1800" b="0" i="0" u="none" strike="noStrike" cap="none">
                <a:solidFill>
                  <a:srgbClr val="222222"/>
                </a:solidFill>
                <a:highlight>
                  <a:srgbClr val="FFFFFF"/>
                </a:highlight>
                <a:latin typeface="Arial"/>
                <a:ea typeface="Arial"/>
                <a:cs typeface="Arial"/>
                <a:sym typeface="Arial"/>
              </a:rPr>
              <a:t>(4), 536-555.</a:t>
            </a:r>
          </a:p>
          <a:p>
            <a:pPr marL="342900" marR="0" lvl="0" indent="-342900" algn="l" rtl="0">
              <a:lnSpc>
                <a:spcPct val="100000"/>
              </a:lnSpc>
              <a:spcBef>
                <a:spcPts val="640"/>
              </a:spcBef>
              <a:spcAft>
                <a:spcPts val="0"/>
              </a:spcAft>
              <a:buClr>
                <a:schemeClr val="dk1"/>
              </a:buClr>
              <a:buSzPct val="25000"/>
              <a:buFont typeface="Arial"/>
              <a:buNone/>
            </a:pPr>
            <a:endParaRPr sz="1150" b="0" i="0" u="none" strike="noStrike" cap="none">
              <a:solidFill>
                <a:srgbClr val="222222"/>
              </a:solidFill>
              <a:highlight>
                <a:srgbClr val="FFFFFF"/>
              </a:highlight>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4400" b="0" i="0" u="none" strike="noStrike" cap="none">
              <a:solidFill>
                <a:schemeClr val="dk1"/>
              </a:solidFill>
              <a:latin typeface="Arial"/>
              <a:ea typeface="Arial"/>
              <a:cs typeface="Arial"/>
              <a:sym typeface="Arial"/>
            </a:endParaRPr>
          </a:p>
        </p:txBody>
      </p:sp>
      <p:sp>
        <p:nvSpPr>
          <p:cNvPr id="496" name="Shape 496"/>
          <p:cNvSpPr txBox="1">
            <a:spLocks noGrp="1"/>
          </p:cNvSpPr>
          <p:nvPr>
            <p:ph type="body" idx="1"/>
          </p:nvPr>
        </p:nvSpPr>
        <p:spPr>
          <a:xfrm>
            <a:off x="457200" y="1600200"/>
            <a:ext cx="8229600" cy="4026000"/>
          </a:xfrm>
          <a:prstGeom prst="rect">
            <a:avLst/>
          </a:prstGeom>
          <a:noFill/>
          <a:ln>
            <a:noFill/>
          </a:ln>
        </p:spPr>
        <p:txBody>
          <a:bodyPr lIns="91425" tIns="91425" rIns="91425" bIns="91425" anchor="t" anchorCtr="0">
            <a:noAutofit/>
          </a:bodyPr>
          <a:lstStyle/>
          <a:p>
            <a:pPr marL="203200" indent="0">
              <a:spcBef>
                <a:spcPts val="0"/>
              </a:spcBef>
              <a:buSzPct val="25000"/>
              <a:buNone/>
            </a:pPr>
            <a:r>
              <a:rPr lang="en-US" sz="1800" b="0" i="0" u="none" strike="noStrike" cap="none" dirty="0">
                <a:solidFill>
                  <a:schemeClr val="dk1"/>
                </a:solidFill>
                <a:latin typeface="Arial"/>
                <a:ea typeface="Arial"/>
                <a:cs typeface="Arial"/>
                <a:sym typeface="Arial"/>
              </a:rPr>
              <a:t>National School Climate Council. (2007). </a:t>
            </a:r>
            <a:r>
              <a:rPr lang="en-US" sz="1800" b="0" i="1" u="none" strike="noStrike" cap="none" dirty="0">
                <a:solidFill>
                  <a:schemeClr val="dk1"/>
                </a:solidFill>
                <a:latin typeface="Arial"/>
                <a:ea typeface="Arial"/>
                <a:cs typeface="Arial"/>
                <a:sym typeface="Arial"/>
              </a:rPr>
              <a:t>The School Climate Challenge: Narrowing the gap between school climate research and school climate policy, practice guidelines and teacher education policy</a:t>
            </a:r>
            <a:r>
              <a:rPr lang="en-US" sz="1800" b="0" i="0" u="none" strike="noStrike" cap="none" dirty="0">
                <a:solidFill>
                  <a:schemeClr val="dk1"/>
                </a:solidFill>
                <a:latin typeface="Arial"/>
                <a:ea typeface="Arial"/>
                <a:cs typeface="Arial"/>
                <a:sym typeface="Arial"/>
              </a:rPr>
              <a:t>. Retrieved from http://</a:t>
            </a:r>
            <a:r>
              <a:rPr lang="en-US" sz="1800" b="0" i="0" u="none" strike="noStrike" cap="none" dirty="0" err="1">
                <a:solidFill>
                  <a:schemeClr val="dk1"/>
                </a:solidFill>
                <a:latin typeface="Arial"/>
                <a:ea typeface="Arial"/>
                <a:cs typeface="Arial"/>
                <a:sym typeface="Arial"/>
              </a:rPr>
              <a:t>www.schoolclimate.org</a:t>
            </a:r>
            <a:r>
              <a:rPr lang="en-US" sz="1800" b="0" i="0" u="none" strike="noStrike" cap="none" dirty="0">
                <a:solidFill>
                  <a:schemeClr val="dk1"/>
                </a:solidFill>
                <a:latin typeface="Arial"/>
                <a:ea typeface="Arial"/>
                <a:cs typeface="Arial"/>
                <a:sym typeface="Arial"/>
              </a:rPr>
              <a:t>/ climate/</a:t>
            </a:r>
            <a:r>
              <a:rPr lang="en-US" sz="1800" b="0" i="0" u="none" strike="noStrike" cap="none" dirty="0" err="1">
                <a:solidFill>
                  <a:schemeClr val="dk1"/>
                </a:solidFill>
                <a:latin typeface="Arial"/>
                <a:ea typeface="Arial"/>
                <a:cs typeface="Arial"/>
                <a:sym typeface="Arial"/>
              </a:rPr>
              <a:t>advocacy.php</a:t>
            </a:r>
            <a:r>
              <a:rPr lang="en-US" sz="1800" b="0" i="0" u="none" strike="noStrike" cap="none" dirty="0">
                <a:solidFill>
                  <a:schemeClr val="dk1"/>
                </a:solidFill>
                <a:latin typeface="Arial"/>
                <a:ea typeface="Arial"/>
                <a:cs typeface="Arial"/>
                <a:sym typeface="Arial"/>
              </a:rPr>
              <a:t> </a:t>
            </a:r>
          </a:p>
          <a:p>
            <a:pPr marL="0" indent="0">
              <a:lnSpc>
                <a:spcPct val="115000"/>
              </a:lnSpc>
              <a:spcBef>
                <a:spcPts val="1500"/>
              </a:spcBef>
              <a:buSzPct val="25000"/>
              <a:buNone/>
            </a:pPr>
            <a:r>
              <a:rPr lang="en-US" sz="1800" b="0" i="0" u="none" strike="noStrike" cap="none" dirty="0">
                <a:solidFill>
                  <a:srgbClr val="303030"/>
                </a:solidFill>
                <a:latin typeface="Arial"/>
                <a:ea typeface="Arial"/>
                <a:cs typeface="Arial"/>
                <a:sym typeface="Arial"/>
              </a:rPr>
              <a:t>Holt, M. K., </a:t>
            </a:r>
            <a:r>
              <a:rPr lang="en-US" sz="1800" b="0" i="0" u="none" strike="noStrike" cap="none" dirty="0" err="1">
                <a:solidFill>
                  <a:srgbClr val="303030"/>
                </a:solidFill>
                <a:latin typeface="Arial"/>
                <a:ea typeface="Arial"/>
                <a:cs typeface="Arial"/>
                <a:sym typeface="Arial"/>
              </a:rPr>
              <a:t>Vivolo</a:t>
            </a:r>
            <a:r>
              <a:rPr lang="en-US" sz="1800" b="0" i="0" u="none" strike="noStrike" cap="none" dirty="0">
                <a:solidFill>
                  <a:srgbClr val="303030"/>
                </a:solidFill>
                <a:latin typeface="Arial"/>
                <a:ea typeface="Arial"/>
                <a:cs typeface="Arial"/>
                <a:sym typeface="Arial"/>
              </a:rPr>
              <a:t>-Kantor, A. M., </a:t>
            </a:r>
            <a:r>
              <a:rPr lang="en-US" sz="1800" b="0" i="0" u="none" strike="noStrike" cap="none" dirty="0" err="1">
                <a:solidFill>
                  <a:srgbClr val="303030"/>
                </a:solidFill>
                <a:latin typeface="Arial"/>
                <a:ea typeface="Arial"/>
                <a:cs typeface="Arial"/>
                <a:sym typeface="Arial"/>
              </a:rPr>
              <a:t>Polanin</a:t>
            </a:r>
            <a:r>
              <a:rPr lang="en-US" sz="1800" b="0" i="0" u="none" strike="noStrike" cap="none" dirty="0">
                <a:solidFill>
                  <a:srgbClr val="303030"/>
                </a:solidFill>
                <a:latin typeface="Arial"/>
                <a:ea typeface="Arial"/>
                <a:cs typeface="Arial"/>
                <a:sym typeface="Arial"/>
              </a:rPr>
              <a:t>, J. R., Holland, K. M., </a:t>
            </a:r>
            <a:r>
              <a:rPr lang="en-US" sz="1800" b="0" i="0" u="none" strike="noStrike" cap="none" dirty="0" err="1">
                <a:solidFill>
                  <a:srgbClr val="303030"/>
                </a:solidFill>
                <a:latin typeface="Arial"/>
                <a:ea typeface="Arial"/>
                <a:cs typeface="Arial"/>
                <a:sym typeface="Arial"/>
              </a:rPr>
              <a:t>DeGue</a:t>
            </a:r>
            <a:r>
              <a:rPr lang="en-US" sz="1800" b="0" i="0" u="none" strike="noStrike" cap="none" dirty="0">
                <a:solidFill>
                  <a:srgbClr val="303030"/>
                </a:solidFill>
                <a:latin typeface="Arial"/>
                <a:ea typeface="Arial"/>
                <a:cs typeface="Arial"/>
                <a:sym typeface="Arial"/>
              </a:rPr>
              <a:t>, S., </a:t>
            </a:r>
            <a:r>
              <a:rPr lang="en-US" sz="1800" b="0" i="0" u="none" strike="noStrike" cap="none" dirty="0" err="1">
                <a:solidFill>
                  <a:srgbClr val="303030"/>
                </a:solidFill>
                <a:latin typeface="Arial"/>
                <a:ea typeface="Arial"/>
                <a:cs typeface="Arial"/>
                <a:sym typeface="Arial"/>
              </a:rPr>
              <a:t>Matjasko</a:t>
            </a:r>
            <a:r>
              <a:rPr lang="en-US" sz="1800" b="0" i="0" u="none" strike="noStrike" cap="none" dirty="0">
                <a:solidFill>
                  <a:srgbClr val="303030"/>
                </a:solidFill>
                <a:latin typeface="Arial"/>
                <a:ea typeface="Arial"/>
                <a:cs typeface="Arial"/>
                <a:sym typeface="Arial"/>
              </a:rPr>
              <a:t>, J. L., … Reid, G. (2015). Bullying and Suicidal Ideation and Behaviors: A Meta-Analysis. </a:t>
            </a:r>
            <a:r>
              <a:rPr lang="en-US" sz="1800" b="0" i="1" u="none" strike="noStrike" cap="none" dirty="0">
                <a:solidFill>
                  <a:srgbClr val="303030"/>
                </a:solidFill>
                <a:latin typeface="Arial"/>
                <a:ea typeface="Arial"/>
                <a:cs typeface="Arial"/>
                <a:sym typeface="Arial"/>
              </a:rPr>
              <a:t>Pediatrics</a:t>
            </a:r>
            <a:r>
              <a:rPr lang="en-US" sz="1800" b="0" i="0" u="none" strike="noStrike" cap="none" dirty="0">
                <a:solidFill>
                  <a:srgbClr val="303030"/>
                </a:solidFill>
                <a:latin typeface="Arial"/>
                <a:ea typeface="Arial"/>
                <a:cs typeface="Arial"/>
                <a:sym typeface="Arial"/>
              </a:rPr>
              <a:t>, </a:t>
            </a:r>
            <a:r>
              <a:rPr lang="en-US" sz="1800" b="0" i="1" u="none" strike="noStrike" cap="none" dirty="0">
                <a:solidFill>
                  <a:srgbClr val="303030"/>
                </a:solidFill>
                <a:latin typeface="Arial"/>
                <a:ea typeface="Arial"/>
                <a:cs typeface="Arial"/>
                <a:sym typeface="Arial"/>
              </a:rPr>
              <a:t>135</a:t>
            </a:r>
            <a:r>
              <a:rPr lang="en-US" sz="1800" b="0" i="0" u="none" strike="noStrike" cap="none" dirty="0">
                <a:solidFill>
                  <a:srgbClr val="303030"/>
                </a:solidFill>
                <a:latin typeface="Arial"/>
                <a:ea typeface="Arial"/>
                <a:cs typeface="Arial"/>
                <a:sym typeface="Arial"/>
              </a:rPr>
              <a:t>(2), e496–e509. http://</a:t>
            </a:r>
            <a:r>
              <a:rPr lang="en-US" sz="1800" b="0" i="0" u="none" strike="noStrike" cap="none" dirty="0" err="1">
                <a:solidFill>
                  <a:srgbClr val="303030"/>
                </a:solidFill>
                <a:latin typeface="Arial"/>
                <a:ea typeface="Arial"/>
                <a:cs typeface="Arial"/>
                <a:sym typeface="Arial"/>
              </a:rPr>
              <a:t>doi.org</a:t>
            </a:r>
            <a:r>
              <a:rPr lang="en-US" sz="1800" b="0" i="0" u="none" strike="noStrike" cap="none" dirty="0">
                <a:solidFill>
                  <a:srgbClr val="303030"/>
                </a:solidFill>
                <a:latin typeface="Arial"/>
                <a:ea typeface="Arial"/>
                <a:cs typeface="Arial"/>
                <a:sym typeface="Arial"/>
              </a:rPr>
              <a:t>/10.1542/peds.2014-1864</a:t>
            </a:r>
          </a:p>
          <a:p>
            <a:pPr marL="0" marR="0" lvl="0" indent="0" algn="l" rtl="0">
              <a:lnSpc>
                <a:spcPct val="115000"/>
              </a:lnSpc>
              <a:spcBef>
                <a:spcPts val="3000"/>
              </a:spcBef>
              <a:spcAft>
                <a:spcPts val="0"/>
              </a:spcAft>
              <a:buClr>
                <a:schemeClr val="dk1"/>
              </a:buClr>
              <a:buSzPct val="25000"/>
              <a:buFont typeface="Arial"/>
              <a:buNone/>
            </a:pPr>
            <a:endParaRPr sz="1150" b="0" i="0" u="none" strike="noStrike" cap="none" dirty="0">
              <a:solidFill>
                <a:srgbClr val="303030"/>
              </a:solidFill>
              <a:latin typeface="Arial"/>
              <a:ea typeface="Arial"/>
              <a:cs typeface="Arial"/>
              <a:sym typeface="Arial"/>
            </a:endParaRPr>
          </a:p>
          <a:p>
            <a:pPr marL="0" marR="0" lvl="0" indent="0" algn="l" rtl="0">
              <a:lnSpc>
                <a:spcPct val="100000"/>
              </a:lnSpc>
              <a:spcBef>
                <a:spcPts val="1500"/>
              </a:spcBef>
              <a:spcAft>
                <a:spcPts val="0"/>
              </a:spcAft>
              <a:buClr>
                <a:schemeClr val="dk1"/>
              </a:buClr>
              <a:buSzPct val="25000"/>
              <a:buFont typeface="Arial"/>
              <a:buNone/>
            </a:pP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761999" y="729537"/>
            <a:ext cx="7771061" cy="8436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600" b="1" i="0" u="none" strike="noStrike" cap="none">
                <a:solidFill>
                  <a:schemeClr val="dk1"/>
                </a:solidFill>
                <a:latin typeface="Arial"/>
                <a:ea typeface="Arial"/>
                <a:cs typeface="Arial"/>
                <a:sym typeface="Arial"/>
              </a:rPr>
              <a:t>Opening activity: Free-association</a:t>
            </a:r>
          </a:p>
        </p:txBody>
      </p:sp>
      <p:sp>
        <p:nvSpPr>
          <p:cNvPr id="123" name="Shape 123"/>
          <p:cNvSpPr txBox="1">
            <a:spLocks noGrp="1"/>
          </p:cNvSpPr>
          <p:nvPr>
            <p:ph type="body" idx="1"/>
          </p:nvPr>
        </p:nvSpPr>
        <p:spPr>
          <a:xfrm>
            <a:off x="761999" y="1672026"/>
            <a:ext cx="7543800" cy="3886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endParaRPr sz="5600" b="0" i="0" u="none" strike="noStrike" cap="none">
              <a:solidFill>
                <a:schemeClr val="dk1"/>
              </a:solidFill>
              <a:latin typeface="Arial"/>
              <a:ea typeface="Arial"/>
              <a:cs typeface="Arial"/>
              <a:sym typeface="Arial"/>
            </a:endParaRPr>
          </a:p>
          <a:p>
            <a:pPr marL="0" marR="0" lvl="0" indent="0" algn="ctr" rtl="0">
              <a:lnSpc>
                <a:spcPct val="100000"/>
              </a:lnSpc>
              <a:spcBef>
                <a:spcPts val="1120"/>
              </a:spcBef>
              <a:spcAft>
                <a:spcPts val="0"/>
              </a:spcAft>
              <a:buClr>
                <a:schemeClr val="dk1"/>
              </a:buClr>
              <a:buSzPct val="25000"/>
              <a:buFont typeface="Arial"/>
              <a:buNone/>
            </a:pPr>
            <a:r>
              <a:rPr lang="en-US" sz="5600" b="0" i="0" u="none" strike="noStrike" cap="none">
                <a:solidFill>
                  <a:schemeClr val="dk1"/>
                </a:solidFill>
                <a:latin typeface="Arial"/>
                <a:ea typeface="Arial"/>
                <a:cs typeface="Arial"/>
                <a:sym typeface="Arial"/>
              </a:rPr>
              <a:t>“School Safety”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727700" y="497412"/>
            <a:ext cx="8229600" cy="1143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1" i="0" u="none" strike="noStrike" cap="none">
                <a:solidFill>
                  <a:schemeClr val="dk1"/>
                </a:solidFill>
                <a:latin typeface="Arial"/>
                <a:ea typeface="Arial"/>
                <a:cs typeface="Arial"/>
                <a:sym typeface="Arial"/>
              </a:rPr>
              <a:t>Purpose</a:t>
            </a:r>
          </a:p>
        </p:txBody>
      </p:sp>
      <p:sp>
        <p:nvSpPr>
          <p:cNvPr id="130" name="Shape 130"/>
          <p:cNvSpPr txBox="1">
            <a:spLocks noGrp="1"/>
          </p:cNvSpPr>
          <p:nvPr>
            <p:ph type="body" idx="1"/>
          </p:nvPr>
        </p:nvSpPr>
        <p:spPr>
          <a:xfrm>
            <a:off x="457200" y="1416000"/>
            <a:ext cx="8229600" cy="4026000"/>
          </a:xfrm>
          <a:prstGeom prst="rect">
            <a:avLst/>
          </a:prstGeom>
          <a:noFill/>
          <a:ln>
            <a:noFill/>
          </a:ln>
        </p:spPr>
        <p:txBody>
          <a:bodyPr lIns="91425" tIns="91425" rIns="91425" bIns="91425" anchor="t" anchorCtr="0">
            <a:noAutofit/>
          </a:bodyPr>
          <a:lstStyle/>
          <a:p>
            <a:pPr marL="342900" marR="0" lvl="0" indent="-139700" algn="l" rtl="0">
              <a:lnSpc>
                <a:spcPct val="100000"/>
              </a:lnSpc>
              <a:spcBef>
                <a:spcPts val="0"/>
              </a:spcBef>
              <a:spcAft>
                <a:spcPts val="0"/>
              </a:spcAft>
              <a:buClr>
                <a:schemeClr val="dk1"/>
              </a:buClr>
              <a:buSzPct val="25000"/>
              <a:buFont typeface="Arial"/>
              <a:buNone/>
            </a:pPr>
            <a:r>
              <a:rPr lang="en-US" sz="3600" b="0" i="0" u="none" strike="noStrike" cap="none">
                <a:solidFill>
                  <a:schemeClr val="dk1"/>
                </a:solidFill>
                <a:latin typeface="Arial"/>
                <a:ea typeface="Arial"/>
                <a:cs typeface="Arial"/>
                <a:sym typeface="Arial"/>
              </a:rPr>
              <a:t>Well-designed schools should be:</a:t>
            </a:r>
          </a:p>
          <a:p>
            <a:pPr marL="342900" marR="0" lvl="0" indent="-139700" algn="ctr" rtl="0">
              <a:lnSpc>
                <a:spcPct val="100000"/>
              </a:lnSpc>
              <a:spcBef>
                <a:spcPts val="1400"/>
              </a:spcBef>
              <a:spcAft>
                <a:spcPts val="0"/>
              </a:spcAft>
              <a:buClr>
                <a:schemeClr val="dk1"/>
              </a:buClr>
              <a:buSzPct val="25000"/>
              <a:buFont typeface="Arial"/>
              <a:buNone/>
            </a:pPr>
            <a:r>
              <a:rPr lang="en-US" sz="3600" b="0" i="0" u="none" strike="noStrike" cap="none">
                <a:solidFill>
                  <a:schemeClr val="dk1"/>
                </a:solidFill>
                <a:latin typeface="Arial"/>
                <a:ea typeface="Arial"/>
                <a:cs typeface="Arial"/>
                <a:sym typeface="Arial"/>
              </a:rPr>
              <a:t>Physically Secure</a:t>
            </a:r>
          </a:p>
          <a:p>
            <a:pPr marL="342900" marR="0" lvl="0" indent="-139700" algn="ctr" rtl="0">
              <a:lnSpc>
                <a:spcPct val="100000"/>
              </a:lnSpc>
              <a:spcBef>
                <a:spcPts val="1400"/>
              </a:spcBef>
              <a:spcAft>
                <a:spcPts val="0"/>
              </a:spcAft>
              <a:buClr>
                <a:schemeClr val="dk1"/>
              </a:buClr>
              <a:buSzPct val="25000"/>
              <a:buFont typeface="Arial"/>
              <a:buNone/>
            </a:pPr>
            <a:r>
              <a:rPr lang="en-US" sz="3600" b="0" i="0" u="none" strike="noStrike" cap="none">
                <a:solidFill>
                  <a:schemeClr val="dk1"/>
                </a:solidFill>
                <a:latin typeface="Arial"/>
                <a:ea typeface="Arial"/>
                <a:cs typeface="Arial"/>
                <a:sym typeface="Arial"/>
              </a:rPr>
              <a:t>+</a:t>
            </a:r>
          </a:p>
          <a:p>
            <a:pPr marL="342900" marR="0" lvl="0" indent="-139700" algn="ctr" rtl="0">
              <a:lnSpc>
                <a:spcPct val="100000"/>
              </a:lnSpc>
              <a:spcBef>
                <a:spcPts val="0"/>
              </a:spcBef>
              <a:spcAft>
                <a:spcPts val="0"/>
              </a:spcAft>
              <a:buClr>
                <a:schemeClr val="dk1"/>
              </a:buClr>
              <a:buSzPct val="25000"/>
              <a:buFont typeface="Arial"/>
              <a:buNone/>
            </a:pPr>
            <a:r>
              <a:rPr lang="en-US" sz="3600" b="0" i="0" u="none" strike="noStrike" cap="none">
                <a:solidFill>
                  <a:schemeClr val="dk1"/>
                </a:solidFill>
                <a:latin typeface="Arial"/>
                <a:ea typeface="Arial"/>
                <a:cs typeface="Arial"/>
                <a:sym typeface="Arial"/>
              </a:rPr>
              <a:t>Psychologically Sensitive</a:t>
            </a:r>
          </a:p>
          <a:p>
            <a:pPr marL="342900" marR="0" lvl="0" indent="-139700" algn="ctr" rtl="0">
              <a:lnSpc>
                <a:spcPct val="100000"/>
              </a:lnSpc>
              <a:spcBef>
                <a:spcPts val="0"/>
              </a:spcBef>
              <a:spcAft>
                <a:spcPts val="0"/>
              </a:spcAft>
              <a:buClr>
                <a:schemeClr val="dk1"/>
              </a:buClr>
              <a:buSzPct val="25000"/>
              <a:buFont typeface="Arial"/>
              <a:buNone/>
            </a:pPr>
            <a:r>
              <a:rPr lang="en-US" sz="3600" b="0" i="0" u="none" strike="noStrike" cap="none">
                <a:solidFill>
                  <a:schemeClr val="dk1"/>
                </a:solidFill>
                <a:latin typeface="Arial"/>
                <a:ea typeface="Arial"/>
                <a:cs typeface="Arial"/>
                <a:sym typeface="Arial"/>
              </a:rPr>
              <a:t>+</a:t>
            </a:r>
          </a:p>
          <a:p>
            <a:pPr marL="342900" marR="0" lvl="0" indent="-139700" algn="ctr" rtl="0">
              <a:lnSpc>
                <a:spcPct val="100000"/>
              </a:lnSpc>
              <a:spcBef>
                <a:spcPts val="0"/>
              </a:spcBef>
              <a:spcAft>
                <a:spcPts val="0"/>
              </a:spcAft>
              <a:buClr>
                <a:schemeClr val="dk1"/>
              </a:buClr>
              <a:buSzPct val="25000"/>
              <a:buFont typeface="Arial"/>
              <a:buNone/>
            </a:pPr>
            <a:r>
              <a:rPr lang="en-US" sz="3600" b="0" i="0" u="none" strike="noStrike" cap="none">
                <a:solidFill>
                  <a:schemeClr val="dk1"/>
                </a:solidFill>
                <a:latin typeface="Arial"/>
                <a:ea typeface="Arial"/>
                <a:cs typeface="Arial"/>
                <a:sym typeface="Arial"/>
              </a:rPr>
              <a:t>Socially Supportive</a:t>
            </a:r>
          </a:p>
          <a:p>
            <a:pPr marL="342900" marR="0" lvl="0" indent="-139700" algn="ctr" rtl="0">
              <a:lnSpc>
                <a:spcPct val="100000"/>
              </a:lnSpc>
              <a:spcBef>
                <a:spcPts val="0"/>
              </a:spcBef>
              <a:spcAft>
                <a:spcPts val="0"/>
              </a:spcAft>
              <a:buClr>
                <a:schemeClr val="dk1"/>
              </a:buClr>
              <a:buSzPct val="25000"/>
              <a:buFont typeface="Arial"/>
              <a:buNone/>
            </a:pPr>
            <a:endParaRPr sz="1600" b="0" i="0" u="none" strike="noStrike" cap="none">
              <a:solidFill>
                <a:srgbClr val="FF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Shape 136" descr="CPTED\William Jones CP HS - 8854-223_9392_97.jpg"/>
          <p:cNvPicPr preferRelativeResize="0"/>
          <p:nvPr/>
        </p:nvPicPr>
        <p:blipFill>
          <a:blip r:embed="rId3">
            <a:alphaModFix/>
          </a:blip>
          <a:stretch>
            <a:fillRect/>
          </a:stretch>
        </p:blipFill>
        <p:spPr>
          <a:xfrm>
            <a:off x="1493112" y="290675"/>
            <a:ext cx="6157775" cy="5599475"/>
          </a:xfrm>
          <a:prstGeom prst="rect">
            <a:avLst/>
          </a:prstGeom>
          <a:noFill/>
          <a:ln>
            <a:noFill/>
          </a:ln>
        </p:spPr>
      </p:pic>
      <p:sp>
        <p:nvSpPr>
          <p:cNvPr id="137" name="Shape 137"/>
          <p:cNvSpPr txBox="1"/>
          <p:nvPr/>
        </p:nvSpPr>
        <p:spPr>
          <a:xfrm>
            <a:off x="3091212" y="5889500"/>
            <a:ext cx="2961600" cy="368700"/>
          </a:xfrm>
          <a:prstGeom prst="rect">
            <a:avLst/>
          </a:prstGeom>
          <a:noFill/>
          <a:ln>
            <a:noFill/>
          </a:ln>
        </p:spPr>
        <p:txBody>
          <a:bodyPr lIns="91425" tIns="91425" rIns="91425" bIns="91425" anchor="t" anchorCtr="0">
            <a:noAutofit/>
          </a:bodyPr>
          <a:lstStyle/>
          <a:p>
            <a:pPr lvl="0" rtl="0">
              <a:spcBef>
                <a:spcPts val="0"/>
              </a:spcBef>
              <a:buNone/>
            </a:pPr>
            <a:r>
              <a:rPr lang="en-US"/>
              <a:t>Image Courtesy of Perkins + Will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400" b="0" i="0" u="none" strike="noStrike" cap="none">
                <a:solidFill>
                  <a:schemeClr val="dk1"/>
                </a:solidFill>
                <a:latin typeface="Arial"/>
                <a:ea typeface="Arial"/>
                <a:cs typeface="Arial"/>
                <a:sym typeface="Arial"/>
              </a:rPr>
              <a:t>Presentation Roadmap </a:t>
            </a:r>
          </a:p>
        </p:txBody>
      </p:sp>
      <p:sp>
        <p:nvSpPr>
          <p:cNvPr id="144" name="Shape 144"/>
          <p:cNvSpPr txBox="1">
            <a:spLocks noGrp="1"/>
          </p:cNvSpPr>
          <p:nvPr>
            <p:ph type="body" idx="1"/>
          </p:nvPr>
        </p:nvSpPr>
        <p:spPr>
          <a:xfrm>
            <a:off x="457200" y="1189699"/>
            <a:ext cx="8229600" cy="4871400"/>
          </a:xfrm>
          <a:prstGeom prst="rect">
            <a:avLst/>
          </a:prstGeom>
          <a:noFill/>
          <a:ln>
            <a:noFill/>
          </a:ln>
        </p:spPr>
        <p:txBody>
          <a:bodyPr lIns="91425" tIns="91425" rIns="91425" bIns="91425" anchor="t" anchorCtr="0">
            <a:noAutofit/>
          </a:bodyPr>
          <a:lstStyle/>
          <a:p>
            <a:pPr marL="457200" marR="0" lvl="0" indent="-393700" algn="l" rtl="0">
              <a:lnSpc>
                <a:spcPct val="100000"/>
              </a:lnSpc>
              <a:spcBef>
                <a:spcPts val="0"/>
              </a:spcBef>
              <a:spcAft>
                <a:spcPts val="0"/>
              </a:spcAft>
              <a:buClr>
                <a:schemeClr val="dk1"/>
              </a:buClr>
              <a:buSzPct val="100000"/>
              <a:buFont typeface="Arial"/>
              <a:buAutoNum type="arabicPeriod"/>
            </a:pPr>
            <a:r>
              <a:rPr lang="en-US" sz="2600"/>
              <a:t>School Shooting Statistics</a:t>
            </a:r>
            <a:r>
              <a:rPr lang="en-US" sz="2600" b="0" i="0" u="none" strike="noStrike" cap="none">
                <a:solidFill>
                  <a:schemeClr val="dk1"/>
                </a:solidFill>
                <a:latin typeface="Arial"/>
                <a:ea typeface="Arial"/>
                <a:cs typeface="Arial"/>
                <a:sym typeface="Arial"/>
              </a:rPr>
              <a:t> </a:t>
            </a:r>
          </a:p>
          <a:p>
            <a:pPr marL="457200" marR="0" lvl="0" indent="-393700" algn="l" rtl="0">
              <a:lnSpc>
                <a:spcPct val="100000"/>
              </a:lnSpc>
              <a:spcBef>
                <a:spcPts val="1000"/>
              </a:spcBef>
              <a:spcAft>
                <a:spcPts val="0"/>
              </a:spcAft>
              <a:buClr>
                <a:schemeClr val="dk1"/>
              </a:buClr>
              <a:buSzPct val="100000"/>
              <a:buFont typeface="Arial"/>
              <a:buAutoNum type="arabicPeriod"/>
            </a:pPr>
            <a:r>
              <a:rPr lang="en-US" sz="2600" b="0" i="0" u="none" strike="noStrike" cap="none">
                <a:solidFill>
                  <a:schemeClr val="dk1"/>
                </a:solidFill>
                <a:latin typeface="Arial"/>
                <a:ea typeface="Arial"/>
                <a:cs typeface="Arial"/>
                <a:sym typeface="Arial"/>
              </a:rPr>
              <a:t>Design to support mental health</a:t>
            </a:r>
          </a:p>
          <a:p>
            <a:pPr marL="914400" lvl="1" indent="-393700" rtl="0">
              <a:spcBef>
                <a:spcPts val="1000"/>
              </a:spcBef>
              <a:buClr>
                <a:schemeClr val="dk1"/>
              </a:buClr>
              <a:buSzPct val="100000"/>
              <a:buFont typeface="Arial"/>
              <a:buAutoNum type="alphaLcPeriod"/>
            </a:pPr>
            <a:r>
              <a:rPr lang="en-US" sz="2600"/>
              <a:t>School violence and perpetrator characteristics</a:t>
            </a:r>
          </a:p>
          <a:p>
            <a:pPr marL="457200" marR="0" lvl="0" indent="-393700" algn="l" rtl="0">
              <a:lnSpc>
                <a:spcPct val="100000"/>
              </a:lnSpc>
              <a:spcBef>
                <a:spcPts val="1000"/>
              </a:spcBef>
              <a:spcAft>
                <a:spcPts val="0"/>
              </a:spcAft>
              <a:buClr>
                <a:schemeClr val="dk1"/>
              </a:buClr>
              <a:buSzPct val="100000"/>
              <a:buFont typeface="Arial"/>
              <a:buAutoNum type="arabicPeriod"/>
            </a:pPr>
            <a:r>
              <a:rPr lang="en-US" sz="2600" b="0" i="0" u="none" strike="noStrike" cap="none">
                <a:solidFill>
                  <a:schemeClr val="dk1"/>
                </a:solidFill>
                <a:latin typeface="Arial"/>
                <a:ea typeface="Arial"/>
                <a:cs typeface="Arial"/>
                <a:sym typeface="Arial"/>
              </a:rPr>
              <a:t>Design to support social climate</a:t>
            </a:r>
          </a:p>
          <a:p>
            <a:pPr marL="914400" lvl="1" indent="-393700" rtl="0">
              <a:spcBef>
                <a:spcPts val="1000"/>
              </a:spcBef>
              <a:buClr>
                <a:schemeClr val="dk1"/>
              </a:buClr>
              <a:buSzPct val="100000"/>
              <a:buFont typeface="Arial"/>
              <a:buAutoNum type="alphaLcPeriod"/>
            </a:pPr>
            <a:r>
              <a:rPr lang="en-US" sz="2600"/>
              <a:t>Bullying and Youth Suicide</a:t>
            </a:r>
          </a:p>
          <a:p>
            <a:pPr marL="457200" marR="0" lvl="0" indent="-393700" algn="l" rtl="0">
              <a:lnSpc>
                <a:spcPct val="100000"/>
              </a:lnSpc>
              <a:spcBef>
                <a:spcPts val="1000"/>
              </a:spcBef>
              <a:spcAft>
                <a:spcPts val="0"/>
              </a:spcAft>
              <a:buClr>
                <a:schemeClr val="dk1"/>
              </a:buClr>
              <a:buSzPct val="100000"/>
              <a:buFont typeface="Arial"/>
              <a:buAutoNum type="arabicPeriod"/>
            </a:pPr>
            <a:r>
              <a:rPr lang="en-US" sz="2600" b="0" i="0" u="none" strike="noStrike" cap="none">
                <a:solidFill>
                  <a:schemeClr val="dk1"/>
                </a:solidFill>
                <a:latin typeface="Arial"/>
                <a:ea typeface="Arial"/>
                <a:cs typeface="Arial"/>
                <a:sym typeface="Arial"/>
              </a:rPr>
              <a:t>How to </a:t>
            </a:r>
            <a:r>
              <a:rPr lang="en-US" sz="2600"/>
              <a:t>balance</a:t>
            </a:r>
            <a:r>
              <a:rPr lang="en-US" sz="2600" b="0" i="0" u="none" strike="noStrike" cap="none">
                <a:solidFill>
                  <a:schemeClr val="dk1"/>
                </a:solidFill>
                <a:latin typeface="Arial"/>
                <a:ea typeface="Arial"/>
                <a:cs typeface="Arial"/>
                <a:sym typeface="Arial"/>
              </a:rPr>
              <a:t> all needs: CPTED</a:t>
            </a:r>
          </a:p>
          <a:p>
            <a:pPr marL="914400" marR="0" lvl="1" indent="-393700" algn="l" rtl="0">
              <a:lnSpc>
                <a:spcPct val="100000"/>
              </a:lnSpc>
              <a:spcBef>
                <a:spcPts val="1000"/>
              </a:spcBef>
              <a:spcAft>
                <a:spcPts val="0"/>
              </a:spcAft>
              <a:buClr>
                <a:schemeClr val="dk1"/>
              </a:buClr>
              <a:buSzPct val="100000"/>
              <a:buFont typeface="Arial"/>
              <a:buAutoNum type="alphaLcPeriod"/>
            </a:pPr>
            <a:r>
              <a:rPr lang="en-US" sz="2600" b="0" i="0" u="none" strike="noStrike" cap="none">
                <a:solidFill>
                  <a:schemeClr val="dk1"/>
                </a:solidFill>
                <a:latin typeface="Arial"/>
                <a:ea typeface="Arial"/>
                <a:cs typeface="Arial"/>
                <a:sym typeface="Arial"/>
              </a:rPr>
              <a:t>What CPTED is, and how to implement it.</a:t>
            </a:r>
          </a:p>
          <a:p>
            <a:pPr marL="457200" marR="0" lvl="0" indent="-393700" algn="l" rtl="0">
              <a:lnSpc>
                <a:spcPct val="100000"/>
              </a:lnSpc>
              <a:spcBef>
                <a:spcPts val="1000"/>
              </a:spcBef>
              <a:spcAft>
                <a:spcPts val="0"/>
              </a:spcAft>
              <a:buClr>
                <a:schemeClr val="dk1"/>
              </a:buClr>
              <a:buSzPct val="100000"/>
              <a:buFont typeface="Arial"/>
              <a:buAutoNum type="arabicPeriod"/>
            </a:pPr>
            <a:r>
              <a:rPr lang="en-US" sz="2600" b="0" i="0" u="none" strike="noStrike" cap="none">
                <a:solidFill>
                  <a:schemeClr val="dk1"/>
                </a:solidFill>
                <a:latin typeface="Arial"/>
                <a:ea typeface="Arial"/>
                <a:cs typeface="Arial"/>
                <a:sym typeface="Arial"/>
              </a:rPr>
              <a:t>Conclusions and Recommendations</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2236</Words>
  <Application>Microsoft Macintosh PowerPoint</Application>
  <PresentationFormat>On-screen Show (4:3)</PresentationFormat>
  <Paragraphs>260</Paragraphs>
  <Slides>58</Slides>
  <Notes>58</Notes>
  <HiddenSlides>0</HiddenSlides>
  <MMClips>0</MMClips>
  <ScaleCrop>false</ScaleCrop>
  <HeadingPairs>
    <vt:vector size="4" baseType="variant">
      <vt:variant>
        <vt:lpstr>Theme</vt:lpstr>
      </vt:variant>
      <vt:variant>
        <vt:i4>2</vt:i4>
      </vt:variant>
      <vt:variant>
        <vt:lpstr>Slide Titles</vt:lpstr>
      </vt:variant>
      <vt:variant>
        <vt:i4>58</vt:i4>
      </vt:variant>
    </vt:vector>
  </HeadingPairs>
  <TitlesOfParts>
    <vt:vector size="60" baseType="lpstr">
      <vt:lpstr>Office Theme</vt:lpstr>
      <vt:lpstr>Office Theme</vt:lpstr>
      <vt:lpstr>PowerPoint Presentation</vt:lpstr>
      <vt:lpstr>This presentation is protected by U.S. and international copyright laws.   Reproduction, distribution, display and use of the presentation without written permission of the speaker is prohibited.</vt:lpstr>
      <vt:lpstr>PowerPoint Presentation</vt:lpstr>
      <vt:lpstr>Speakers List</vt:lpstr>
      <vt:lpstr>Course / Learning Objectives</vt:lpstr>
      <vt:lpstr>Opening activity: Free-association</vt:lpstr>
      <vt:lpstr>Purpose</vt:lpstr>
      <vt:lpstr>PowerPoint Presentation</vt:lpstr>
      <vt:lpstr>Presentation Roadmap </vt:lpstr>
      <vt:lpstr>School Shootings</vt:lpstr>
      <vt:lpstr>PowerPoint Presentation</vt:lpstr>
      <vt:lpstr>Design for Mental Health</vt:lpstr>
      <vt:lpstr>Design for Mental Health</vt:lpstr>
      <vt:lpstr>PowerPoint Presentation</vt:lpstr>
      <vt:lpstr>PowerPoint Presentation</vt:lpstr>
      <vt:lpstr>PowerPoint Presentation</vt:lpstr>
      <vt:lpstr>Design for Social Support</vt:lpstr>
      <vt:lpstr>PowerPoint Presentation</vt:lpstr>
      <vt:lpstr>Design for Social Support</vt:lpstr>
      <vt:lpstr>Design for Social Support</vt:lpstr>
      <vt:lpstr>How Architects can support school climate:</vt:lpstr>
      <vt:lpstr>PowerPoint Presentation</vt:lpstr>
      <vt:lpstr>PowerPoint Presentation</vt:lpstr>
      <vt:lpstr>PowerPoint Presentation</vt:lpstr>
      <vt:lpstr>Crime Prevention through Environmental Design (CPTED)</vt:lpstr>
      <vt:lpstr>The Four D’s</vt:lpstr>
      <vt:lpstr>The Four D’s</vt:lpstr>
      <vt:lpstr>The Four D’s</vt:lpstr>
      <vt:lpstr>The Four D’s</vt:lpstr>
      <vt:lpstr>The Four D’s</vt:lpstr>
      <vt:lpstr>The Four D’s</vt:lpstr>
      <vt:lpstr>The Four D’s</vt:lpstr>
      <vt:lpstr>The Four D’s</vt:lpstr>
      <vt:lpstr>Why CPTED?</vt:lpstr>
      <vt:lpstr>Why CPTED?</vt:lpstr>
      <vt:lpstr>Natural Surveillance</vt:lpstr>
      <vt:lpstr>Natural Surveillance</vt:lpstr>
      <vt:lpstr>Natural Surveillance</vt:lpstr>
      <vt:lpstr>Natural Surveillance</vt:lpstr>
      <vt:lpstr>PowerPoint Presentation</vt:lpstr>
      <vt:lpstr>Access Control</vt:lpstr>
      <vt:lpstr>Access Control</vt:lpstr>
      <vt:lpstr>Access Control</vt:lpstr>
      <vt:lpstr>Territoriality/Maintenance</vt:lpstr>
      <vt:lpstr>Territoriality/Maintenance </vt:lpstr>
      <vt:lpstr>Territoriality/Maintenance </vt:lpstr>
      <vt:lpstr>Research on CPTED</vt:lpstr>
      <vt:lpstr>Conclusions &amp; Recommendations </vt:lpstr>
      <vt:lpstr>Conclusions &amp; Recommendations </vt:lpstr>
      <vt:lpstr>Conclusions &amp; Recommendations </vt:lpstr>
      <vt:lpstr>CALL TO ACTION</vt:lpstr>
      <vt:lpstr>Contact Information</vt:lpstr>
      <vt:lpstr>Resources</vt:lpstr>
      <vt:lpstr>Resources</vt:lpstr>
      <vt:lpstr>PowerPoint Presentation</vt:lpstr>
      <vt:lpstr>References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Danny Lamoreaux</cp:lastModifiedBy>
  <cp:revision>3</cp:revision>
  <dcterms:modified xsi:type="dcterms:W3CDTF">2017-04-08T03:51:37Z</dcterms:modified>
</cp:coreProperties>
</file>